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348" r:id="rId3"/>
    <p:sldId id="313" r:id="rId4"/>
    <p:sldId id="352" r:id="rId5"/>
    <p:sldId id="257" r:id="rId6"/>
    <p:sldId id="353" r:id="rId7"/>
    <p:sldId id="385" r:id="rId8"/>
    <p:sldId id="355" r:id="rId9"/>
    <p:sldId id="315" r:id="rId10"/>
    <p:sldId id="323" r:id="rId11"/>
    <p:sldId id="356" r:id="rId12"/>
    <p:sldId id="362" r:id="rId13"/>
    <p:sldId id="358" r:id="rId14"/>
    <p:sldId id="359" r:id="rId15"/>
    <p:sldId id="383" r:id="rId16"/>
    <p:sldId id="363" r:id="rId17"/>
    <p:sldId id="381" r:id="rId18"/>
    <p:sldId id="364" r:id="rId19"/>
    <p:sldId id="365" r:id="rId20"/>
    <p:sldId id="366" r:id="rId21"/>
    <p:sldId id="367" r:id="rId22"/>
    <p:sldId id="368" r:id="rId23"/>
    <p:sldId id="369" r:id="rId24"/>
    <p:sldId id="382" r:id="rId25"/>
    <p:sldId id="370" r:id="rId26"/>
    <p:sldId id="319" r:id="rId27"/>
    <p:sldId id="376" r:id="rId28"/>
    <p:sldId id="384" r:id="rId29"/>
    <p:sldId id="372" r:id="rId30"/>
    <p:sldId id="320" r:id="rId31"/>
    <p:sldId id="374" r:id="rId32"/>
    <p:sldId id="324" r:id="rId33"/>
    <p:sldId id="282" r:id="rId34"/>
    <p:sldId id="377" r:id="rId35"/>
    <p:sldId id="378" r:id="rId36"/>
    <p:sldId id="379" r:id="rId37"/>
    <p:sldId id="380" r:id="rId38"/>
    <p:sldId id="334" r:id="rId39"/>
    <p:sldId id="335" r:id="rId40"/>
    <p:sldId id="337" r:id="rId41"/>
    <p:sldId id="338" r:id="rId42"/>
    <p:sldId id="340" r:id="rId43"/>
    <p:sldId id="341" r:id="rId44"/>
    <p:sldId id="342" r:id="rId45"/>
    <p:sldId id="350" r:id="rId46"/>
    <p:sldId id="296" r:id="rId47"/>
    <p:sldId id="386" r:id="rId48"/>
    <p:sldId id="346" r:id="rId49"/>
    <p:sldId id="347" r:id="rId50"/>
  </p:sldIdLst>
  <p:sldSz cx="9144000" cy="5143500" type="screen16x9"/>
  <p:notesSz cx="6858000" cy="9144000"/>
  <p:embeddedFontLst>
    <p:embeddedFont>
      <p:font typeface="Open Sans" panose="020B0604020202020204" charset="0"/>
      <p:regular r:id="rId52"/>
      <p:bold r:id="rId53"/>
      <p:italic r:id="rId54"/>
      <p:boldItalic r:id="rId55"/>
    </p:embeddedFont>
    <p:embeddedFont>
      <p:font typeface="宋体" panose="02010600030101010101" pitchFamily="2" charset="-122"/>
      <p:regular r:id="rId56"/>
    </p:embeddedFont>
    <p:embeddedFont>
      <p:font typeface="Cambria Math" panose="02040503050406030204" pitchFamily="18" charset="0"/>
      <p:regular r:id="rId57"/>
    </p:embeddedFont>
    <p:embeddedFont>
      <p:font typeface="Open Sans Light" panose="020B0604020202020204" charset="0"/>
      <p:regular r:id="rId58"/>
      <p:bold r:id="rId59"/>
      <p:italic r:id="rId60"/>
      <p:boldItalic r:id="rId61"/>
    </p:embeddedFont>
    <p:embeddedFont>
      <p:font typeface="Open Sans SemiBold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ang jian" initials="Zcj" lastIdx="1" clrIdx="0">
    <p:extLst>
      <p:ext uri="{19B8F6BF-5375-455C-9EA6-DF929625EA0E}">
        <p15:presenceInfo xmlns:p15="http://schemas.microsoft.com/office/powerpoint/2012/main" userId="292c206f511c0b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602" autoAdjust="0"/>
  </p:normalViewPr>
  <p:slideViewPr>
    <p:cSldViewPr snapToGrid="0">
      <p:cViewPr varScale="1">
        <p:scale>
          <a:sx n="148" d="100"/>
          <a:sy n="148" d="100"/>
        </p:scale>
        <p:origin x="91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2BABD-B732-4DA8-83EF-41D6FA6F3D28}" type="doc">
      <dgm:prSet loTypeId="urn:microsoft.com/office/officeart/2005/8/layout/process2" loCatId="process" qsTypeId="urn:microsoft.com/office/officeart/2005/8/quickstyle/simple1" qsCatId="simple" csTypeId="urn:microsoft.com/office/officeart/2005/8/colors/accent3_3" csCatId="accent3" phldr="1"/>
      <dgm:spPr/>
    </dgm:pt>
    <dgm:pt modelId="{4E9F245D-6757-4C89-9F8C-64D90C686FD5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703A834B-BBD7-4BB5-B20F-E547C8746EA0}" type="parTrans" cxnId="{B135517C-B95D-471B-B18A-0A7D43B9FC9E}">
      <dgm:prSet/>
      <dgm:spPr/>
      <dgm:t>
        <a:bodyPr/>
        <a:lstStyle/>
        <a:p>
          <a:endParaRPr lang="en-US"/>
        </a:p>
      </dgm:t>
    </dgm:pt>
    <dgm:pt modelId="{B7E0B08A-A644-454A-9758-D5CAFB28A3CA}" type="sibTrans" cxnId="{B135517C-B95D-471B-B18A-0A7D43B9FC9E}">
      <dgm:prSet/>
      <dgm:spPr/>
      <dgm:t>
        <a:bodyPr/>
        <a:lstStyle/>
        <a:p>
          <a:endParaRPr lang="en-US"/>
        </a:p>
      </dgm:t>
    </dgm:pt>
    <dgm:pt modelId="{086413C2-C785-403D-99D3-834A0245019F}">
      <dgm:prSet phldrT="[Text]"/>
      <dgm:spPr/>
      <dgm:t>
        <a:bodyPr/>
        <a:lstStyle/>
        <a:p>
          <a:r>
            <a:rPr lang="en-US" dirty="0" smtClean="0"/>
            <a:t>Formal Models</a:t>
          </a:r>
          <a:endParaRPr lang="en-US" dirty="0"/>
        </a:p>
      </dgm:t>
    </dgm:pt>
    <dgm:pt modelId="{F3D23565-456D-4A7E-A256-0AA176BAD525}" type="parTrans" cxnId="{FB8FD60E-DF3D-4406-A670-FF0871AEEAC0}">
      <dgm:prSet/>
      <dgm:spPr/>
      <dgm:t>
        <a:bodyPr/>
        <a:lstStyle/>
        <a:p>
          <a:endParaRPr lang="en-US"/>
        </a:p>
      </dgm:t>
    </dgm:pt>
    <dgm:pt modelId="{44A1F245-36D7-4328-AAF3-9698D37D82A9}" type="sibTrans" cxnId="{FB8FD60E-DF3D-4406-A670-FF0871AEEAC0}">
      <dgm:prSet/>
      <dgm:spPr/>
      <dgm:t>
        <a:bodyPr/>
        <a:lstStyle/>
        <a:p>
          <a:endParaRPr lang="en-US"/>
        </a:p>
      </dgm:t>
    </dgm:pt>
    <dgm:pt modelId="{20705E99-54D4-43DC-B43F-32B12B29B9DD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DB71EF53-8CF8-445B-BFE1-680420C0D91E}" type="parTrans" cxnId="{1F8DB29C-97BD-427F-8C21-A403045A1414}">
      <dgm:prSet/>
      <dgm:spPr/>
      <dgm:t>
        <a:bodyPr/>
        <a:lstStyle/>
        <a:p>
          <a:endParaRPr lang="en-US"/>
        </a:p>
      </dgm:t>
    </dgm:pt>
    <dgm:pt modelId="{B06D6090-41F4-4E1F-BE92-602ACEA0C745}" type="sibTrans" cxnId="{1F8DB29C-97BD-427F-8C21-A403045A1414}">
      <dgm:prSet/>
      <dgm:spPr/>
      <dgm:t>
        <a:bodyPr/>
        <a:lstStyle/>
        <a:p>
          <a:endParaRPr lang="en-US"/>
        </a:p>
      </dgm:t>
    </dgm:pt>
    <dgm:pt modelId="{CE60B819-AB82-49EA-BA97-417BBB8C6101}" type="pres">
      <dgm:prSet presAssocID="{F202BABD-B732-4DA8-83EF-41D6FA6F3D28}" presName="linearFlow" presStyleCnt="0">
        <dgm:presLayoutVars>
          <dgm:resizeHandles val="exact"/>
        </dgm:presLayoutVars>
      </dgm:prSet>
      <dgm:spPr/>
    </dgm:pt>
    <dgm:pt modelId="{F574793B-4AA5-4E02-8858-068A6227A427}" type="pres">
      <dgm:prSet presAssocID="{4E9F245D-6757-4C89-9F8C-64D90C686FD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CDA3D-F6AC-477E-8277-8B1A049BA441}" type="pres">
      <dgm:prSet presAssocID="{B7E0B08A-A644-454A-9758-D5CAFB28A3CA}" presName="sibTrans" presStyleLbl="sibTrans2D1" presStyleIdx="0" presStyleCnt="2"/>
      <dgm:spPr/>
    </dgm:pt>
    <dgm:pt modelId="{2F4EE405-88C1-4AF6-B24F-D6226C26F8F3}" type="pres">
      <dgm:prSet presAssocID="{B7E0B08A-A644-454A-9758-D5CAFB28A3CA}" presName="connectorText" presStyleLbl="sibTrans2D1" presStyleIdx="0" presStyleCnt="2"/>
      <dgm:spPr/>
    </dgm:pt>
    <dgm:pt modelId="{F72B6CF8-105B-410B-AC54-DA7464EB14C1}" type="pres">
      <dgm:prSet presAssocID="{086413C2-C785-403D-99D3-834A024501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30BA9-3DC9-4A49-BA20-8431D4462ED4}" type="pres">
      <dgm:prSet presAssocID="{44A1F245-36D7-4328-AAF3-9698D37D82A9}" presName="sibTrans" presStyleLbl="sibTrans2D1" presStyleIdx="1" presStyleCnt="2"/>
      <dgm:spPr/>
    </dgm:pt>
    <dgm:pt modelId="{AEF80222-AA16-430E-A2E9-0EC4A65729F9}" type="pres">
      <dgm:prSet presAssocID="{44A1F245-36D7-4328-AAF3-9698D37D82A9}" presName="connectorText" presStyleLbl="sibTrans2D1" presStyleIdx="1" presStyleCnt="2"/>
      <dgm:spPr/>
    </dgm:pt>
    <dgm:pt modelId="{B2EC2A35-DAD0-47D9-A89D-EB5C8F343AF9}" type="pres">
      <dgm:prSet presAssocID="{20705E99-54D4-43DC-B43F-32B12B29B9DD}" presName="node" presStyleLbl="node1" presStyleIdx="2" presStyleCnt="3">
        <dgm:presLayoutVars>
          <dgm:bulletEnabled val="1"/>
        </dgm:presLayoutVars>
      </dgm:prSet>
      <dgm:spPr/>
    </dgm:pt>
  </dgm:ptLst>
  <dgm:cxnLst>
    <dgm:cxn modelId="{B135517C-B95D-471B-B18A-0A7D43B9FC9E}" srcId="{F202BABD-B732-4DA8-83EF-41D6FA6F3D28}" destId="{4E9F245D-6757-4C89-9F8C-64D90C686FD5}" srcOrd="0" destOrd="0" parTransId="{703A834B-BBD7-4BB5-B20F-E547C8746EA0}" sibTransId="{B7E0B08A-A644-454A-9758-D5CAFB28A3CA}"/>
    <dgm:cxn modelId="{E071F2AD-3D8D-4B22-ABBC-E2CEA0D3C579}" type="presOf" srcId="{B7E0B08A-A644-454A-9758-D5CAFB28A3CA}" destId="{71DCDA3D-F6AC-477E-8277-8B1A049BA441}" srcOrd="0" destOrd="0" presId="urn:microsoft.com/office/officeart/2005/8/layout/process2"/>
    <dgm:cxn modelId="{516A2FCE-C12E-4205-8703-6C318A4BFFC8}" type="presOf" srcId="{44A1F245-36D7-4328-AAF3-9698D37D82A9}" destId="{AEF80222-AA16-430E-A2E9-0EC4A65729F9}" srcOrd="1" destOrd="0" presId="urn:microsoft.com/office/officeart/2005/8/layout/process2"/>
    <dgm:cxn modelId="{7D6D11B2-AA89-4350-A431-19054A44BE48}" type="presOf" srcId="{B7E0B08A-A644-454A-9758-D5CAFB28A3CA}" destId="{2F4EE405-88C1-4AF6-B24F-D6226C26F8F3}" srcOrd="1" destOrd="0" presId="urn:microsoft.com/office/officeart/2005/8/layout/process2"/>
    <dgm:cxn modelId="{9F649B62-ED53-4C2D-808D-01833CF85BB7}" type="presOf" srcId="{086413C2-C785-403D-99D3-834A0245019F}" destId="{F72B6CF8-105B-410B-AC54-DA7464EB14C1}" srcOrd="0" destOrd="0" presId="urn:microsoft.com/office/officeart/2005/8/layout/process2"/>
    <dgm:cxn modelId="{3046A9D1-74FA-40AF-8AE7-3A78376625D1}" type="presOf" srcId="{F202BABD-B732-4DA8-83EF-41D6FA6F3D28}" destId="{CE60B819-AB82-49EA-BA97-417BBB8C6101}" srcOrd="0" destOrd="0" presId="urn:microsoft.com/office/officeart/2005/8/layout/process2"/>
    <dgm:cxn modelId="{1F8DB29C-97BD-427F-8C21-A403045A1414}" srcId="{F202BABD-B732-4DA8-83EF-41D6FA6F3D28}" destId="{20705E99-54D4-43DC-B43F-32B12B29B9DD}" srcOrd="2" destOrd="0" parTransId="{DB71EF53-8CF8-445B-BFE1-680420C0D91E}" sibTransId="{B06D6090-41F4-4E1F-BE92-602ACEA0C745}"/>
    <dgm:cxn modelId="{9D0B07D3-5117-4655-A382-CD93D1FF683B}" type="presOf" srcId="{4E9F245D-6757-4C89-9F8C-64D90C686FD5}" destId="{F574793B-4AA5-4E02-8858-068A6227A427}" srcOrd="0" destOrd="0" presId="urn:microsoft.com/office/officeart/2005/8/layout/process2"/>
    <dgm:cxn modelId="{A4E0155F-62A4-4996-96F1-E6AC3D4A6BBE}" type="presOf" srcId="{20705E99-54D4-43DC-B43F-32B12B29B9DD}" destId="{B2EC2A35-DAD0-47D9-A89D-EB5C8F343AF9}" srcOrd="0" destOrd="0" presId="urn:microsoft.com/office/officeart/2005/8/layout/process2"/>
    <dgm:cxn modelId="{533A0D8E-8547-4692-A924-8F81E00AC74C}" type="presOf" srcId="{44A1F245-36D7-4328-AAF3-9698D37D82A9}" destId="{11530BA9-3DC9-4A49-BA20-8431D4462ED4}" srcOrd="0" destOrd="0" presId="urn:microsoft.com/office/officeart/2005/8/layout/process2"/>
    <dgm:cxn modelId="{FB8FD60E-DF3D-4406-A670-FF0871AEEAC0}" srcId="{F202BABD-B732-4DA8-83EF-41D6FA6F3D28}" destId="{086413C2-C785-403D-99D3-834A0245019F}" srcOrd="1" destOrd="0" parTransId="{F3D23565-456D-4A7E-A256-0AA176BAD525}" sibTransId="{44A1F245-36D7-4328-AAF3-9698D37D82A9}"/>
    <dgm:cxn modelId="{8F24B9B9-2DF6-4730-A5D8-B923FB4CDEEF}" type="presParOf" srcId="{CE60B819-AB82-49EA-BA97-417BBB8C6101}" destId="{F574793B-4AA5-4E02-8858-068A6227A427}" srcOrd="0" destOrd="0" presId="urn:microsoft.com/office/officeart/2005/8/layout/process2"/>
    <dgm:cxn modelId="{95C5C9C1-D195-4057-8BBF-51321BB4CDCB}" type="presParOf" srcId="{CE60B819-AB82-49EA-BA97-417BBB8C6101}" destId="{71DCDA3D-F6AC-477E-8277-8B1A049BA441}" srcOrd="1" destOrd="0" presId="urn:microsoft.com/office/officeart/2005/8/layout/process2"/>
    <dgm:cxn modelId="{4ADC17B1-2EE6-4BA3-940D-2836B8323508}" type="presParOf" srcId="{71DCDA3D-F6AC-477E-8277-8B1A049BA441}" destId="{2F4EE405-88C1-4AF6-B24F-D6226C26F8F3}" srcOrd="0" destOrd="0" presId="urn:microsoft.com/office/officeart/2005/8/layout/process2"/>
    <dgm:cxn modelId="{FB8ADFF7-C1AD-42AF-9011-05D06F726B6F}" type="presParOf" srcId="{CE60B819-AB82-49EA-BA97-417BBB8C6101}" destId="{F72B6CF8-105B-410B-AC54-DA7464EB14C1}" srcOrd="2" destOrd="0" presId="urn:microsoft.com/office/officeart/2005/8/layout/process2"/>
    <dgm:cxn modelId="{C5D3A325-E87A-44F2-8575-F121F919F1B4}" type="presParOf" srcId="{CE60B819-AB82-49EA-BA97-417BBB8C6101}" destId="{11530BA9-3DC9-4A49-BA20-8431D4462ED4}" srcOrd="3" destOrd="0" presId="urn:microsoft.com/office/officeart/2005/8/layout/process2"/>
    <dgm:cxn modelId="{4F1C4AF8-B5BA-49BD-A36B-EBA74FAA3A21}" type="presParOf" srcId="{11530BA9-3DC9-4A49-BA20-8431D4462ED4}" destId="{AEF80222-AA16-430E-A2E9-0EC4A65729F9}" srcOrd="0" destOrd="0" presId="urn:microsoft.com/office/officeart/2005/8/layout/process2"/>
    <dgm:cxn modelId="{50E251B4-A376-4205-8254-119A41356796}" type="presParOf" srcId="{CE60B819-AB82-49EA-BA97-417BBB8C6101}" destId="{B2EC2A35-DAD0-47D9-A89D-EB5C8F343AF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B5A0A-0F54-4B18-951E-1A0CFC44F6C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88FFD9D-7404-4CCE-A245-0BD6B0E93B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System Spec</a:t>
          </a:r>
        </a:p>
      </dgm:t>
    </dgm:pt>
    <dgm:pt modelId="{5E24E0D7-ADE3-4230-995A-808460C79C74}" type="parTrans" cxnId="{129B2235-A666-4972-9C81-A32268B29CC3}">
      <dgm:prSet/>
      <dgm:spPr/>
      <dgm:t>
        <a:bodyPr/>
        <a:lstStyle/>
        <a:p>
          <a:endParaRPr lang="en-US"/>
        </a:p>
      </dgm:t>
    </dgm:pt>
    <dgm:pt modelId="{3D7B3E38-995E-45E6-B8E3-FB502DA80652}" type="sibTrans" cxnId="{129B2235-A666-4972-9C81-A32268B29CC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DEEB3D3-689E-413A-B48B-3B4C259D2CDA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Env</a:t>
          </a:r>
          <a:r>
            <a:rPr lang="en-US" dirty="0"/>
            <a:t> Spec</a:t>
          </a:r>
        </a:p>
      </dgm:t>
    </dgm:pt>
    <dgm:pt modelId="{F27EFF3B-7C66-4921-A60B-0490F7F05817}" type="parTrans" cxnId="{19C8C83D-641A-494E-A8D8-62E4FE557EF4}">
      <dgm:prSet/>
      <dgm:spPr/>
      <dgm:t>
        <a:bodyPr/>
        <a:lstStyle/>
        <a:p>
          <a:endParaRPr lang="en-US"/>
        </a:p>
      </dgm:t>
    </dgm:pt>
    <dgm:pt modelId="{22CC6DC0-3F9A-46C5-B765-A8692E00B968}" type="sibTrans" cxnId="{19C8C83D-641A-494E-A8D8-62E4FE557EF4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DFDD1A-F857-4873-9289-F89CB29F0AE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Safety Property</a:t>
          </a:r>
        </a:p>
      </dgm:t>
    </dgm:pt>
    <dgm:pt modelId="{35071CC0-26AC-4257-906B-C57E6550F4D8}" type="parTrans" cxnId="{CC6B26CB-7305-494E-80B1-A99DB7744352}">
      <dgm:prSet/>
      <dgm:spPr/>
      <dgm:t>
        <a:bodyPr/>
        <a:lstStyle/>
        <a:p>
          <a:endParaRPr lang="en-US"/>
        </a:p>
      </dgm:t>
    </dgm:pt>
    <dgm:pt modelId="{E7CA5D59-5D6A-4850-A24E-CB6E32D1EA89}" type="sibTrans" cxnId="{CC6B26CB-7305-494E-80B1-A99DB774435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9353CC5-9DAE-40D9-A6ED-AC3D6931F2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Weakest Assumption</a:t>
          </a:r>
        </a:p>
      </dgm:t>
    </dgm:pt>
    <dgm:pt modelId="{DAF3A442-BF4D-4AC2-A3B6-6C05624A55CE}" type="parTrans" cxnId="{683C64B8-0BF0-4A2E-9133-256426DBA86B}">
      <dgm:prSet/>
      <dgm:spPr/>
      <dgm:t>
        <a:bodyPr/>
        <a:lstStyle/>
        <a:p>
          <a:endParaRPr lang="en-US"/>
        </a:p>
      </dgm:t>
    </dgm:pt>
    <dgm:pt modelId="{00373967-E678-4682-81B8-B346B7B1880E}" type="sibTrans" cxnId="{683C64B8-0BF0-4A2E-9133-256426DBA86B}">
      <dgm:prSet/>
      <dgm:spPr/>
      <dgm:t>
        <a:bodyPr/>
        <a:lstStyle/>
        <a:p>
          <a:endParaRPr lang="en-US"/>
        </a:p>
      </dgm:t>
    </dgm:pt>
    <dgm:pt modelId="{600386E9-DD67-4413-8FD7-D7B9E299B8F1}" type="pres">
      <dgm:prSet presAssocID="{7F6B5A0A-0F54-4B18-951E-1A0CFC44F6C4}" presName="Name0" presStyleCnt="0">
        <dgm:presLayoutVars>
          <dgm:dir/>
          <dgm:resizeHandles val="exact"/>
        </dgm:presLayoutVars>
      </dgm:prSet>
      <dgm:spPr/>
    </dgm:pt>
    <dgm:pt modelId="{19697C7A-B482-43A6-ADF5-AAB6958C65CD}" type="pres">
      <dgm:prSet presAssocID="{7F6B5A0A-0F54-4B18-951E-1A0CFC44F6C4}" presName="vNodes" presStyleCnt="0"/>
      <dgm:spPr/>
    </dgm:pt>
    <dgm:pt modelId="{ADDE6D51-0326-48FC-8262-22DC9FF00928}" type="pres">
      <dgm:prSet presAssocID="{788FFD9D-7404-4CCE-A245-0BD6B0E93B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B7B2D-6E0A-451B-A6B6-B7A47F0A4ED4}" type="pres">
      <dgm:prSet presAssocID="{3D7B3E38-995E-45E6-B8E3-FB502DA80652}" presName="spacerT" presStyleCnt="0"/>
      <dgm:spPr/>
    </dgm:pt>
    <dgm:pt modelId="{CAE67F45-C242-4CA0-9A93-1CF54DC6A4B2}" type="pres">
      <dgm:prSet presAssocID="{3D7B3E38-995E-45E6-B8E3-FB502DA8065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F6879B7-6BBF-4D4F-9AF5-9C6DFF4C5A4B}" type="pres">
      <dgm:prSet presAssocID="{3D7B3E38-995E-45E6-B8E3-FB502DA80652}" presName="spacerB" presStyleCnt="0"/>
      <dgm:spPr/>
    </dgm:pt>
    <dgm:pt modelId="{19F58809-13FA-49CC-AECD-B6EA26B8D0F9}" type="pres">
      <dgm:prSet presAssocID="{CDEEB3D3-689E-413A-B48B-3B4C259D2CD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56C71-CDC9-4B39-92CB-FECEABBAF583}" type="pres">
      <dgm:prSet presAssocID="{22CC6DC0-3F9A-46C5-B765-A8692E00B968}" presName="spacerT" presStyleCnt="0"/>
      <dgm:spPr/>
    </dgm:pt>
    <dgm:pt modelId="{A4F524BC-5044-43E9-9ED4-F28F50329C8E}" type="pres">
      <dgm:prSet presAssocID="{22CC6DC0-3F9A-46C5-B765-A8692E00B96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B319BC-7EE2-42A3-B838-9339FF0A3099}" type="pres">
      <dgm:prSet presAssocID="{22CC6DC0-3F9A-46C5-B765-A8692E00B968}" presName="spacerB" presStyleCnt="0"/>
      <dgm:spPr/>
    </dgm:pt>
    <dgm:pt modelId="{CEF2E0B5-9AB4-4780-9ABF-357ADA3D91CB}" type="pres">
      <dgm:prSet presAssocID="{13DFDD1A-F857-4873-9289-F89CB29F0AE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67BF4-3B48-4E48-B7EB-402E1EBCD4C4}" type="pres">
      <dgm:prSet presAssocID="{7F6B5A0A-0F54-4B18-951E-1A0CFC44F6C4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6D3D89C7-2463-4B65-8B98-57E4FF79799E}" type="pres">
      <dgm:prSet presAssocID="{7F6B5A0A-0F54-4B18-951E-1A0CFC44F6C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19AF5E6-0576-4F30-AF54-C6ABA9F8714D}" type="pres">
      <dgm:prSet presAssocID="{7F6B5A0A-0F54-4B18-951E-1A0CFC44F6C4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EE0257-8F26-40B8-98FD-28E7D13A18FE}" type="presOf" srcId="{788FFD9D-7404-4CCE-A245-0BD6B0E93B24}" destId="{ADDE6D51-0326-48FC-8262-22DC9FF00928}" srcOrd="0" destOrd="0" presId="urn:microsoft.com/office/officeart/2005/8/layout/equation2"/>
    <dgm:cxn modelId="{9DF4F15D-83DA-4A81-AC99-DAAA7154E8FC}" type="presOf" srcId="{3D7B3E38-995E-45E6-B8E3-FB502DA80652}" destId="{CAE67F45-C242-4CA0-9A93-1CF54DC6A4B2}" srcOrd="0" destOrd="0" presId="urn:microsoft.com/office/officeart/2005/8/layout/equation2"/>
    <dgm:cxn modelId="{3074BA33-5E6B-4CD8-B00C-4B1D75F82156}" type="presOf" srcId="{22CC6DC0-3F9A-46C5-B765-A8692E00B968}" destId="{A4F524BC-5044-43E9-9ED4-F28F50329C8E}" srcOrd="0" destOrd="0" presId="urn:microsoft.com/office/officeart/2005/8/layout/equation2"/>
    <dgm:cxn modelId="{129B2235-A666-4972-9C81-A32268B29CC3}" srcId="{7F6B5A0A-0F54-4B18-951E-1A0CFC44F6C4}" destId="{788FFD9D-7404-4CCE-A245-0BD6B0E93B24}" srcOrd="0" destOrd="0" parTransId="{5E24E0D7-ADE3-4230-995A-808460C79C74}" sibTransId="{3D7B3E38-995E-45E6-B8E3-FB502DA80652}"/>
    <dgm:cxn modelId="{2E697D6D-F056-4088-9E32-833B4B75A03C}" type="presOf" srcId="{09353CC5-9DAE-40D9-A6ED-AC3D6931F2A5}" destId="{019AF5E6-0576-4F30-AF54-C6ABA9F8714D}" srcOrd="0" destOrd="0" presId="urn:microsoft.com/office/officeart/2005/8/layout/equation2"/>
    <dgm:cxn modelId="{8A82D260-762D-4E67-B9C2-EE27803E73AC}" type="presOf" srcId="{CDEEB3D3-689E-413A-B48B-3B4C259D2CDA}" destId="{19F58809-13FA-49CC-AECD-B6EA26B8D0F9}" srcOrd="0" destOrd="0" presId="urn:microsoft.com/office/officeart/2005/8/layout/equation2"/>
    <dgm:cxn modelId="{683C64B8-0BF0-4A2E-9133-256426DBA86B}" srcId="{7F6B5A0A-0F54-4B18-951E-1A0CFC44F6C4}" destId="{09353CC5-9DAE-40D9-A6ED-AC3D6931F2A5}" srcOrd="3" destOrd="0" parTransId="{DAF3A442-BF4D-4AC2-A3B6-6C05624A55CE}" sibTransId="{00373967-E678-4682-81B8-B346B7B1880E}"/>
    <dgm:cxn modelId="{348596DD-86F7-4CC5-9998-9E16C8F5357F}" type="presOf" srcId="{E7CA5D59-5D6A-4850-A24E-CB6E32D1EA89}" destId="{6D3D89C7-2463-4B65-8B98-57E4FF79799E}" srcOrd="1" destOrd="0" presId="urn:microsoft.com/office/officeart/2005/8/layout/equation2"/>
    <dgm:cxn modelId="{DA7D3650-E88E-4310-A3CB-787262591F55}" type="presOf" srcId="{E7CA5D59-5D6A-4850-A24E-CB6E32D1EA89}" destId="{8C167BF4-3B48-4E48-B7EB-402E1EBCD4C4}" srcOrd="0" destOrd="0" presId="urn:microsoft.com/office/officeart/2005/8/layout/equation2"/>
    <dgm:cxn modelId="{204A073C-B394-4995-92B2-29EDC5B85EE2}" type="presOf" srcId="{13DFDD1A-F857-4873-9289-F89CB29F0AE3}" destId="{CEF2E0B5-9AB4-4780-9ABF-357ADA3D91CB}" srcOrd="0" destOrd="0" presId="urn:microsoft.com/office/officeart/2005/8/layout/equation2"/>
    <dgm:cxn modelId="{1BFB0EA2-22FF-498D-A19E-FD59F187BE85}" type="presOf" srcId="{7F6B5A0A-0F54-4B18-951E-1A0CFC44F6C4}" destId="{600386E9-DD67-4413-8FD7-D7B9E299B8F1}" srcOrd="0" destOrd="0" presId="urn:microsoft.com/office/officeart/2005/8/layout/equation2"/>
    <dgm:cxn modelId="{CC6B26CB-7305-494E-80B1-A99DB7744352}" srcId="{7F6B5A0A-0F54-4B18-951E-1A0CFC44F6C4}" destId="{13DFDD1A-F857-4873-9289-F89CB29F0AE3}" srcOrd="2" destOrd="0" parTransId="{35071CC0-26AC-4257-906B-C57E6550F4D8}" sibTransId="{E7CA5D59-5D6A-4850-A24E-CB6E32D1EA89}"/>
    <dgm:cxn modelId="{19C8C83D-641A-494E-A8D8-62E4FE557EF4}" srcId="{7F6B5A0A-0F54-4B18-951E-1A0CFC44F6C4}" destId="{CDEEB3D3-689E-413A-B48B-3B4C259D2CDA}" srcOrd="1" destOrd="0" parTransId="{F27EFF3B-7C66-4921-A60B-0490F7F05817}" sibTransId="{22CC6DC0-3F9A-46C5-B765-A8692E00B968}"/>
    <dgm:cxn modelId="{814D597A-20A3-45B0-BCA8-CE4F71C3F6F8}" type="presParOf" srcId="{600386E9-DD67-4413-8FD7-D7B9E299B8F1}" destId="{19697C7A-B482-43A6-ADF5-AAB6958C65CD}" srcOrd="0" destOrd="0" presId="urn:microsoft.com/office/officeart/2005/8/layout/equation2"/>
    <dgm:cxn modelId="{7433A93E-5832-4E98-A452-511F15FD99D7}" type="presParOf" srcId="{19697C7A-B482-43A6-ADF5-AAB6958C65CD}" destId="{ADDE6D51-0326-48FC-8262-22DC9FF00928}" srcOrd="0" destOrd="0" presId="urn:microsoft.com/office/officeart/2005/8/layout/equation2"/>
    <dgm:cxn modelId="{DD4AE222-CE87-40E7-ACA8-0B228B1FEF42}" type="presParOf" srcId="{19697C7A-B482-43A6-ADF5-AAB6958C65CD}" destId="{FE9B7B2D-6E0A-451B-A6B6-B7A47F0A4ED4}" srcOrd="1" destOrd="0" presId="urn:microsoft.com/office/officeart/2005/8/layout/equation2"/>
    <dgm:cxn modelId="{4C645C00-BC93-43D3-A570-B3A519F29FFC}" type="presParOf" srcId="{19697C7A-B482-43A6-ADF5-AAB6958C65CD}" destId="{CAE67F45-C242-4CA0-9A93-1CF54DC6A4B2}" srcOrd="2" destOrd="0" presId="urn:microsoft.com/office/officeart/2005/8/layout/equation2"/>
    <dgm:cxn modelId="{82C1D55C-49DE-4F25-9342-8DDE4EEB3480}" type="presParOf" srcId="{19697C7A-B482-43A6-ADF5-AAB6958C65CD}" destId="{2F6879B7-6BBF-4D4F-9AF5-9C6DFF4C5A4B}" srcOrd="3" destOrd="0" presId="urn:microsoft.com/office/officeart/2005/8/layout/equation2"/>
    <dgm:cxn modelId="{552AA5DB-DB4F-47A0-9D27-458499F8BD2C}" type="presParOf" srcId="{19697C7A-B482-43A6-ADF5-AAB6958C65CD}" destId="{19F58809-13FA-49CC-AECD-B6EA26B8D0F9}" srcOrd="4" destOrd="0" presId="urn:microsoft.com/office/officeart/2005/8/layout/equation2"/>
    <dgm:cxn modelId="{EABA4F01-30B7-43B1-BFC3-14CF1E660E0A}" type="presParOf" srcId="{19697C7A-B482-43A6-ADF5-AAB6958C65CD}" destId="{37E56C71-CDC9-4B39-92CB-FECEABBAF583}" srcOrd="5" destOrd="0" presId="urn:microsoft.com/office/officeart/2005/8/layout/equation2"/>
    <dgm:cxn modelId="{97DCCDB8-E887-45B7-B9E0-E129420343CE}" type="presParOf" srcId="{19697C7A-B482-43A6-ADF5-AAB6958C65CD}" destId="{A4F524BC-5044-43E9-9ED4-F28F50329C8E}" srcOrd="6" destOrd="0" presId="urn:microsoft.com/office/officeart/2005/8/layout/equation2"/>
    <dgm:cxn modelId="{3B0CA038-4585-4825-8382-FD8DD5669683}" type="presParOf" srcId="{19697C7A-B482-43A6-ADF5-AAB6958C65CD}" destId="{68B319BC-7EE2-42A3-B838-9339FF0A3099}" srcOrd="7" destOrd="0" presId="urn:microsoft.com/office/officeart/2005/8/layout/equation2"/>
    <dgm:cxn modelId="{DA2AC4CA-9FF7-4A04-ACF7-8E4B03EC9297}" type="presParOf" srcId="{19697C7A-B482-43A6-ADF5-AAB6958C65CD}" destId="{CEF2E0B5-9AB4-4780-9ABF-357ADA3D91CB}" srcOrd="8" destOrd="0" presId="urn:microsoft.com/office/officeart/2005/8/layout/equation2"/>
    <dgm:cxn modelId="{BAB6385F-A05A-49C4-A3B5-FBAD884EA4C3}" type="presParOf" srcId="{600386E9-DD67-4413-8FD7-D7B9E299B8F1}" destId="{8C167BF4-3B48-4E48-B7EB-402E1EBCD4C4}" srcOrd="1" destOrd="0" presId="urn:microsoft.com/office/officeart/2005/8/layout/equation2"/>
    <dgm:cxn modelId="{2DB9CB81-19EB-47E0-8ACB-A64AC46565CA}" type="presParOf" srcId="{8C167BF4-3B48-4E48-B7EB-402E1EBCD4C4}" destId="{6D3D89C7-2463-4B65-8B98-57E4FF79799E}" srcOrd="0" destOrd="0" presId="urn:microsoft.com/office/officeart/2005/8/layout/equation2"/>
    <dgm:cxn modelId="{6E64A7C6-0DDD-41C6-BA85-01C63B13F653}" type="presParOf" srcId="{600386E9-DD67-4413-8FD7-D7B9E299B8F1}" destId="{019AF5E6-0576-4F30-AF54-C6ABA9F871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4793B-4AA5-4E02-8858-068A6227A427}">
      <dsp:nvSpPr>
        <dsp:cNvPr id="0" name=""/>
        <dsp:cNvSpPr/>
      </dsp:nvSpPr>
      <dsp:spPr>
        <a:xfrm>
          <a:off x="564640" y="0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Requirements</a:t>
          </a:r>
          <a:endParaRPr lang="en-US" sz="1800" kern="1200" dirty="0"/>
        </a:p>
      </dsp:txBody>
      <dsp:txXfrm>
        <a:off x="590141" y="25501"/>
        <a:ext cx="1750041" cy="819675"/>
      </dsp:txXfrm>
    </dsp:sp>
    <dsp:sp modelId="{71DCDA3D-F6AC-477E-8277-8B1A049BA441}">
      <dsp:nvSpPr>
        <dsp:cNvPr id="0" name=""/>
        <dsp:cNvSpPr/>
      </dsp:nvSpPr>
      <dsp:spPr>
        <a:xfrm rot="5400000">
          <a:off x="1301910" y="892444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347621" y="925095"/>
        <a:ext cx="235082" cy="228552"/>
      </dsp:txXfrm>
    </dsp:sp>
    <dsp:sp modelId="{F72B6CF8-105B-410B-AC54-DA7464EB14C1}">
      <dsp:nvSpPr>
        <dsp:cNvPr id="0" name=""/>
        <dsp:cNvSpPr/>
      </dsp:nvSpPr>
      <dsp:spPr>
        <a:xfrm>
          <a:off x="564640" y="1306015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41176"/>
            <a:satOff val="-442"/>
            <a:lumOff val="117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Formal Models</a:t>
          </a:r>
          <a:endParaRPr lang="en-US" sz="1800" kern="1200" dirty="0"/>
        </a:p>
      </dsp:txBody>
      <dsp:txXfrm>
        <a:off x="590141" y="1331516"/>
        <a:ext cx="1750041" cy="819675"/>
      </dsp:txXfrm>
    </dsp:sp>
    <dsp:sp modelId="{11530BA9-3DC9-4A49-BA20-8431D4462ED4}">
      <dsp:nvSpPr>
        <dsp:cNvPr id="0" name=""/>
        <dsp:cNvSpPr/>
      </dsp:nvSpPr>
      <dsp:spPr>
        <a:xfrm rot="5400000">
          <a:off x="1301910" y="2198460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82333"/>
            <a:satOff val="-1656"/>
            <a:lumOff val="20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347621" y="2231111"/>
        <a:ext cx="235082" cy="228552"/>
      </dsp:txXfrm>
    </dsp:sp>
    <dsp:sp modelId="{B2EC2A35-DAD0-47D9-A89D-EB5C8F343AF9}">
      <dsp:nvSpPr>
        <dsp:cNvPr id="0" name=""/>
        <dsp:cNvSpPr/>
      </dsp:nvSpPr>
      <dsp:spPr>
        <a:xfrm>
          <a:off x="564640" y="2612031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82353"/>
            <a:satOff val="-883"/>
            <a:lumOff val="234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Implementation</a:t>
          </a:r>
          <a:endParaRPr lang="en-US" sz="1800" kern="1200" dirty="0"/>
        </a:p>
      </dsp:txBody>
      <dsp:txXfrm>
        <a:off x="590141" y="2637532"/>
        <a:ext cx="1750041" cy="81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6D51-0326-48FC-8262-22DC9FF00928}">
      <dsp:nvSpPr>
        <dsp:cNvPr id="0" name=""/>
        <dsp:cNvSpPr/>
      </dsp:nvSpPr>
      <dsp:spPr>
        <a:xfrm>
          <a:off x="529682" y="238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System Spec</a:t>
          </a:r>
        </a:p>
      </dsp:txBody>
      <dsp:txXfrm>
        <a:off x="619546" y="90102"/>
        <a:ext cx="433899" cy="433899"/>
      </dsp:txXfrm>
    </dsp:sp>
    <dsp:sp modelId="{CAE67F45-C242-4CA0-9A93-1CF54DC6A4B2}">
      <dsp:nvSpPr>
        <dsp:cNvPr id="0" name=""/>
        <dsp:cNvSpPr/>
      </dsp:nvSpPr>
      <dsp:spPr>
        <a:xfrm>
          <a:off x="658544" y="663692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05719" y="799789"/>
        <a:ext cx="261553" cy="83709"/>
      </dsp:txXfrm>
    </dsp:sp>
    <dsp:sp modelId="{19F58809-13FA-49CC-AECD-B6EA26B8D0F9}">
      <dsp:nvSpPr>
        <dsp:cNvPr id="0" name=""/>
        <dsp:cNvSpPr/>
      </dsp:nvSpPr>
      <dsp:spPr>
        <a:xfrm>
          <a:off x="529682" y="1069422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/>
            <a:t>Env</a:t>
          </a:r>
          <a:r>
            <a:rPr lang="en-US" sz="800" kern="1200" dirty="0"/>
            <a:t> Spec</a:t>
          </a:r>
        </a:p>
      </dsp:txBody>
      <dsp:txXfrm>
        <a:off x="619546" y="1159286"/>
        <a:ext cx="433899" cy="433899"/>
      </dsp:txXfrm>
    </dsp:sp>
    <dsp:sp modelId="{A4F524BC-5044-43E9-9ED4-F28F50329C8E}">
      <dsp:nvSpPr>
        <dsp:cNvPr id="0" name=""/>
        <dsp:cNvSpPr/>
      </dsp:nvSpPr>
      <dsp:spPr>
        <a:xfrm>
          <a:off x="658544" y="1732876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05719" y="1868973"/>
        <a:ext cx="261553" cy="83709"/>
      </dsp:txXfrm>
    </dsp:sp>
    <dsp:sp modelId="{CEF2E0B5-9AB4-4780-9ABF-357ADA3D91CB}">
      <dsp:nvSpPr>
        <dsp:cNvPr id="0" name=""/>
        <dsp:cNvSpPr/>
      </dsp:nvSpPr>
      <dsp:spPr>
        <a:xfrm>
          <a:off x="529682" y="2138607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Safety Property</a:t>
          </a:r>
        </a:p>
      </dsp:txBody>
      <dsp:txXfrm>
        <a:off x="619546" y="2228471"/>
        <a:ext cx="433899" cy="433899"/>
      </dsp:txXfrm>
    </dsp:sp>
    <dsp:sp modelId="{8C167BF4-3B48-4E48-B7EB-402E1EBCD4C4}">
      <dsp:nvSpPr>
        <dsp:cNvPr id="0" name=""/>
        <dsp:cNvSpPr/>
      </dsp:nvSpPr>
      <dsp:spPr>
        <a:xfrm>
          <a:off x="1235353" y="1262101"/>
          <a:ext cx="195133" cy="228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35353" y="1307755"/>
        <a:ext cx="136593" cy="136961"/>
      </dsp:txXfrm>
    </dsp:sp>
    <dsp:sp modelId="{019AF5E6-0576-4F30-AF54-C6ABA9F8714D}">
      <dsp:nvSpPr>
        <dsp:cNvPr id="0" name=""/>
        <dsp:cNvSpPr/>
      </dsp:nvSpPr>
      <dsp:spPr>
        <a:xfrm>
          <a:off x="1511486" y="762609"/>
          <a:ext cx="1227254" cy="1227254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Weakest Assumption</a:t>
          </a:r>
        </a:p>
      </dsp:txBody>
      <dsp:txXfrm>
        <a:off x="1691213" y="942336"/>
        <a:ext cx="867800" cy="86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Later, I’ll use an example to show how this can happen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5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1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5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three events are not aware of the property, thus it keeps in its initial state.</a:t>
            </a:r>
          </a:p>
          <a:p>
            <a:r>
              <a:rPr lang="en-US" altLang="zh-CN" dirty="0"/>
              <a:t>Then, it synchronize on the brew event, which leads to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2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4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 smtClean="0"/>
              <a:t>Show a set diagram what is delta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coffee machine example, we developed an erroneous environment model and verified that it does not satisfy the property.</a:t>
            </a:r>
          </a:p>
          <a:p>
            <a:r>
              <a:rPr lang="en-US" altLang="zh-CN" dirty="0"/>
              <a:t>However, this is just one case, it is often impossible to enumerate all the human behaviors.</a:t>
            </a:r>
          </a:p>
          <a:p>
            <a:r>
              <a:rPr lang="en-US" altLang="zh-CN" dirty="0"/>
              <a:t>Thus, we cannot tell what kind of errors the system can handle and what it cannot.</a:t>
            </a:r>
            <a:endParaRPr lang="zh-CN" altLang="en-US" dirty="0"/>
          </a:p>
          <a:p>
            <a:pPr marL="158750" indent="0">
              <a:buNone/>
            </a:pPr>
            <a:endParaRPr lang="zh-CN" altLang="en-US" dirty="0"/>
          </a:p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913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09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6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problem for the original version is that it is not aware of whether the mug is placed.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4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</a:t>
            </a:r>
          </a:p>
          <a:p>
            <a:r>
              <a:rPr lang="en-US" altLang="zh-CN" dirty="0"/>
              <a:t>Can be applied to many domains, the key is how to define the models and 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altLang="zh-CN" dirty="0"/>
              <a:t>Why this is useful?</a:t>
            </a:r>
          </a:p>
          <a:p>
            <a:pPr marL="457200" indent="-298450"/>
            <a:r>
              <a:rPr lang="en-US" altLang="zh-CN" dirty="0"/>
              <a:t>One use case: there’s always a cost to make a system more robust!</a:t>
            </a:r>
          </a:p>
          <a:p>
            <a:pPr marL="457200" indent="-298450"/>
            <a:r>
              <a:rPr lang="en-US" altLang="zh-CN" dirty="0"/>
              <a:t>In the coffee machine example,</a:t>
            </a:r>
          </a:p>
          <a:p>
            <a:pPr marL="457200" indent="-298450"/>
            <a:r>
              <a:rPr lang="en-US" altLang="zh-CN" dirty="0"/>
              <a:t>what kind of human error we’d like to prevent?</a:t>
            </a:r>
            <a:r>
              <a:rPr lang="zh-CN" altLang="en-US" dirty="0"/>
              <a:t> </a:t>
            </a:r>
            <a:r>
              <a:rPr lang="en-US" altLang="zh-CN" dirty="0"/>
              <a:t>Forgetting to place the mug seems not a valuable error to invest on.</a:t>
            </a:r>
          </a:p>
          <a:p>
            <a:pPr marL="457200" indent="-298450"/>
            <a:r>
              <a:rPr lang="en-US" altLang="zh-CN" dirty="0"/>
              <a:t>Is the design consistent with our intention? Do we address all the errors we’d like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Uncertainty comes from the differences between expected versus reality</a:t>
            </a:r>
          </a:p>
          <a:p>
            <a:r>
              <a:rPr lang="en-US" altLang="zh-CN" dirty="0"/>
              <a:t>Might be unknown events, or</a:t>
            </a:r>
            <a:r>
              <a:rPr lang="en-US" altLang="zh-CN" baseline="0" dirty="0"/>
              <a:t> known events coming in unknown order, and so on</a:t>
            </a:r>
            <a:endParaRPr lang="en-US" altLang="zh-CN" dirty="0"/>
          </a:p>
          <a:p>
            <a:r>
              <a:rPr lang="en-US" altLang="zh-CN" dirty="0"/>
              <a:t>I can do this all day!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2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IEEE definition OK, but what is correct function, invalid inputs, and stressful env. Need more context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Also, for correct function, what about</a:t>
            </a:r>
            <a:r>
              <a:rPr lang="en-US" baseline="0" dirty="0"/>
              <a:t> graceful degradation, is it considered as correct function?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Of course, ultimately, we want a system to work under any environment.</a:t>
            </a:r>
          </a:p>
          <a:p>
            <a:r>
              <a:rPr lang="en-US" altLang="zh-CN" dirty="0"/>
              <a:t>But that is often impossible. Thus, we often focus on certain error types, and want the system to be robust against them.</a:t>
            </a:r>
            <a:endParaRPr lang="zh-CN" altLang="en-US" dirty="0"/>
          </a:p>
          <a:p>
            <a:r>
              <a:rPr lang="en-US" altLang="zh-CN" dirty="0" smtClean="0"/>
              <a:t>Part of the correct-by-design,</a:t>
            </a:r>
            <a:r>
              <a:rPr lang="en-US" altLang="zh-CN" baseline="0" dirty="0" smtClean="0"/>
              <a:t> a full story.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8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cost is too high when we find design defects in testing phase</a:t>
            </a:r>
          </a:p>
          <a:p>
            <a:r>
              <a:rPr lang="en-US" altLang="zh-CN" dirty="0"/>
              <a:t>Also, for a system like a medical device, a defect may cause sever consequences.</a:t>
            </a:r>
          </a:p>
          <a:p>
            <a:r>
              <a:rPr lang="en-US" altLang="zh-CN" dirty="0"/>
              <a:t>We can analyze many quality attributes of a system design, like performance, availability.</a:t>
            </a:r>
          </a:p>
          <a:p>
            <a:r>
              <a:rPr lang="en-US" altLang="zh-CN" dirty="0"/>
              <a:t>We also like to do it for robustness!</a:t>
            </a:r>
          </a:p>
        </p:txBody>
      </p:sp>
    </p:spTree>
    <p:extLst>
      <p:ext uri="{BB962C8B-B14F-4D97-AF65-F5344CB8AC3E}">
        <p14:creationId xmlns:p14="http://schemas.microsoft.com/office/powerpoint/2010/main" val="73415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one or two </a:t>
            </a:r>
            <a:r>
              <a:rPr lang="en-US" baseline="0" dirty="0" err="1" smtClean="0"/>
              <a:t>exmples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Basically, an LTS describes a state </a:t>
            </a:r>
            <a:r>
              <a:rPr lang="en-US" altLang="zh-CN" dirty="0" smtClean="0"/>
              <a:t>machine</a:t>
            </a:r>
          </a:p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events start with h, it refers to an event by a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7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0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6.xml"/><Relationship Id="rId7" Type="http://schemas.openxmlformats.org/officeDocument/2006/relationships/image" Target="../media/image2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0.png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2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9.xml"/><Relationship Id="rId7" Type="http://schemas.openxmlformats.org/officeDocument/2006/relationships/image" Target="../media/image3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9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62100" y="2857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B03-EAC8-4781-8E44-CCA5123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225F-D1ED-420C-BB7B-904AB9A27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4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System: The coffee machine.</a:t>
            </a:r>
          </a:p>
          <a:p>
            <a:r>
              <a:rPr lang="en-US" altLang="zh-CN" dirty="0"/>
              <a:t>Environment: </a:t>
            </a:r>
            <a:r>
              <a:rPr lang="en-US" altLang="zh-CN" dirty="0" smtClean="0"/>
              <a:t>Users.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system is correct if it satisfies certain properties.</a:t>
            </a:r>
          </a:p>
          <a:p>
            <a:pPr lvl="1"/>
            <a:r>
              <a:rPr lang="en-US" altLang="zh-CN" sz="1600" dirty="0"/>
              <a:t>Safety Property: the system should not do something.</a:t>
            </a:r>
          </a:p>
          <a:p>
            <a:pPr lvl="1"/>
            <a:r>
              <a:rPr lang="en-US" altLang="zh-CN" sz="1600" dirty="0"/>
              <a:t>Liveness Property: the system should do something.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0" b="7897"/>
          <a:stretch/>
        </p:blipFill>
        <p:spPr>
          <a:xfrm>
            <a:off x="311700" y="1147682"/>
            <a:ext cx="2366207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F44D830-EF8A-4DCA-A0A9-E908DF42D1B4}"/>
              </a:ext>
            </a:extLst>
          </p:cNvPr>
          <p:cNvSpPr/>
          <p:nvPr/>
        </p:nvSpPr>
        <p:spPr>
          <a:xfrm>
            <a:off x="4714228" y="2379650"/>
            <a:ext cx="4040972" cy="1429150"/>
          </a:xfrm>
          <a:prstGeom prst="wedgeEllipseCallout">
            <a:avLst>
              <a:gd name="adj1" fmla="val -76165"/>
              <a:gd name="adj2" fmla="val -5669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0 indicates the initial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State in red indicates the current state.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b="7094"/>
          <a:stretch/>
        </p:blipFill>
        <p:spPr>
          <a:xfrm>
            <a:off x="315716" y="1152475"/>
            <a:ext cx="2492840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/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A line indicates a transition from state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The label indicates the name of the transition.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8525" b="11312"/>
          <a:stretch/>
        </p:blipFill>
        <p:spPr>
          <a:xfrm>
            <a:off x="311700" y="1152475"/>
            <a:ext cx="2461398" cy="3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C5A0A-6945-4680-A931-D5C3A3678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311700" y="1152475"/>
            <a:ext cx="1786404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9B8432-F1D6-4976-AC6B-0CF14B23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brewing only when the mug is placed.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2EF26-101F-4520-8D67-0CDD35E0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30433" b="9604"/>
          <a:stretch/>
        </p:blipFill>
        <p:spPr>
          <a:xfrm>
            <a:off x="311700" y="1152475"/>
            <a:ext cx="2531104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1E760341-5474-4CEE-AAB9-92E37845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brewing only when the mug is placed.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150C821-8AAA-493D-87C6-76E69AFC55E5}"/>
              </a:ext>
            </a:extLst>
          </p:cNvPr>
          <p:cNvSpPr/>
          <p:nvPr/>
        </p:nvSpPr>
        <p:spPr>
          <a:xfrm>
            <a:off x="4495438" y="2973600"/>
            <a:ext cx="3381362" cy="1715192"/>
          </a:xfrm>
          <a:prstGeom prst="wedgeEllipseCallout">
            <a:avLst>
              <a:gd name="adj1" fmla="val -14187"/>
              <a:gd name="adj2" fmla="val -6838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Safety property is violated when there’s a trace leading the system to the error state.</a:t>
            </a:r>
            <a:endParaRPr lang="zh-CN" alt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16756-2711-44E4-8366-3A91B0C5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3" b="7395"/>
          <a:stretch/>
        </p:blipFill>
        <p:spPr>
          <a:xfrm>
            <a:off x="311700" y="1147683"/>
            <a:ext cx="2292990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0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03E39-420C-4813-9887-ED7F793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1147683"/>
            <a:ext cx="6149278" cy="1316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311699" y="1471726"/>
            <a:ext cx="2930400" cy="1397422"/>
          </a:xfrm>
          <a:prstGeom prst="wedgeEllipseCallout">
            <a:avLst>
              <a:gd name="adj1" fmla="val 63442"/>
              <a:gd name="adj2" fmla="val 640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Forgot to place the mug!!!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4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BA46D-5905-419C-AE5E-FD457C0E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B3F-0DBA-4E4B-BC93-72AF7EC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7D1-B484-4B99-9DFE-04AC4B734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Motivation Example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3728-1E31-4115-97A2-34B71D32D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93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749A3-B373-4C48-B756-251A30BC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424972" cy="1495774"/>
          </a:xfrm>
          <a:prstGeom prst="rect">
            <a:avLst/>
          </a:prstGeom>
        </p:spPr>
      </p:pic>
      <p:pic>
        <p:nvPicPr>
          <p:cNvPr id="8" name="Picture 7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F0570E0C-AFC3-407F-978C-46642A0D1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8" t="26597" b="13300"/>
          <a:stretch/>
        </p:blipFill>
        <p:spPr>
          <a:xfrm>
            <a:off x="311700" y="1134902"/>
            <a:ext cx="248173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F7DF-C735-4F1B-9EAB-1026C5A9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3119427"/>
            <a:ext cx="5460116" cy="148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D160E-3909-44F4-A5AA-A1396184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755229" cy="1737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30635" b="10105"/>
          <a:stretch/>
        </p:blipFill>
        <p:spPr>
          <a:xfrm>
            <a:off x="311700" y="1139040"/>
            <a:ext cx="2439086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FDCD-737F-459D-BC13-F52F4700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667642" cy="1730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FF4FB-DDBF-42C5-932E-933F9B08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479154" cy="148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3" b="3477"/>
          <a:stretch/>
        </p:blipFill>
        <p:spPr>
          <a:xfrm>
            <a:off x="311701" y="1134902"/>
            <a:ext cx="1993052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B63E2-9CC0-4DAC-B65E-4A21C985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900660" cy="1817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A4067-9532-464B-84B4-FC5A49BB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8"/>
            <a:ext cx="5441357" cy="1482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Trace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497E1C5A-1764-4203-B09D-04455B8C3F5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64800" y="1152475"/>
                <a:ext cx="60675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Trace: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𝑏𝑟𝑒𝑤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497E1C5A-1764-4203-B09D-04455B8C3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4800" y="1152475"/>
                <a:ext cx="6067500" cy="3172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E4B9199-C5FA-4221-93D0-31BF97F4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84" y="1628466"/>
            <a:ext cx="5956332" cy="29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dirty="0"/>
                  <a:t>For a given LTS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we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a sequence of transitions from the initial state called a </a:t>
                </a:r>
                <a:r>
                  <a:rPr lang="en-US" altLang="zh-CN" sz="1600" i="1" dirty="0"/>
                  <a:t>trace</a:t>
                </a:r>
                <a:r>
                  <a:rPr lang="en-US" altLang="zh-CN" sz="16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,…&gt;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600" dirty="0"/>
                  <a:t>is a set of all the traces of a system indicating its behavior,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{&lt;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…}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6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That is,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it will not lead the system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be a </a:t>
                </a:r>
                <a:r>
                  <a:rPr lang="en-US" altLang="zh-CN" sz="1400" i="1" dirty="0"/>
                  <a:t>mutated environment </a:t>
                </a:r>
                <a:r>
                  <a:rPr lang="en-US" altLang="zh-CN" sz="14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If it does, then for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400" dirty="0"/>
                  <a:t>, it will not lead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 deviations can be represented by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 we say system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703097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58706" y="2974591"/>
            <a:ext cx="1088914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29" y="4052447"/>
            <a:ext cx="2298513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That is,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it will not lead the system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be a </a:t>
                </a:r>
                <a:r>
                  <a:rPr lang="en-US" altLang="zh-CN" sz="1400" i="1" dirty="0"/>
                  <a:t>mutated environment </a:t>
                </a:r>
                <a:r>
                  <a:rPr lang="en-US" altLang="zh-CN" sz="14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If it does, then for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400" dirty="0"/>
                  <a:t>, it will not lead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 deviations can be represented by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 we say system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703097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58706" y="2974591"/>
            <a:ext cx="1088914" cy="229029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5A16ACA-320F-4E4C-80B4-B6344554C488}"/>
              </a:ext>
            </a:extLst>
          </p:cNvPr>
          <p:cNvSpPr/>
          <p:nvPr/>
        </p:nvSpPr>
        <p:spPr>
          <a:xfrm>
            <a:off x="4571999" y="897262"/>
            <a:ext cx="2559629" cy="1441568"/>
          </a:xfrm>
          <a:prstGeom prst="wedgeEllipseCallout">
            <a:avLst>
              <a:gd name="adj1" fmla="val -103379"/>
              <a:gd name="adj2" fmla="val 6301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 to explore all the possible deviations!</a:t>
            </a:r>
            <a:endParaRPr lang="zh-CN" altLang="en-US" sz="16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29" y="4052447"/>
            <a:ext cx="2298513" cy="229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DB424024-08D5-404D-9254-BF830B28056A}"/>
                  </a:ext>
                </a:extLst>
              </p:cNvPr>
              <p:cNvSpPr/>
              <p:nvPr/>
            </p:nvSpPr>
            <p:spPr>
              <a:xfrm>
                <a:off x="3098380" y="3489796"/>
                <a:ext cx="2947237" cy="1512577"/>
              </a:xfrm>
              <a:prstGeom prst="wedgeEllipseCallout">
                <a:avLst>
                  <a:gd name="adj1" fmla="val -110849"/>
                  <a:gd name="adj2" fmla="val -52251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In testing, often more interested in the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 that does not satisfy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DB424024-08D5-404D-9254-BF830B280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80" y="3489796"/>
                <a:ext cx="2947237" cy="1512577"/>
              </a:xfrm>
              <a:prstGeom prst="wedgeEllipseCallout">
                <a:avLst>
                  <a:gd name="adj1" fmla="val -110849"/>
                  <a:gd name="adj2" fmla="val -52251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6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897-9D5F-4307-80FD-383FF6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49BC1-00F1-47D6-B32E-6F0DA09518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600"/>
                  </a:spcAft>
                </a:pPr>
                <a:r>
                  <a:rPr lang="en-US" altLang="zh-CN" sz="1600" dirty="0"/>
                  <a:t>Developers often “over-engineer” a system to deal with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 of the real environment compared to the expected one.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sz="1600" dirty="0"/>
                  <a:t>Developers make </a:t>
                </a:r>
                <a:r>
                  <a:rPr lang="en-US" altLang="zh-CN" sz="1600" b="1" i="1" dirty="0"/>
                  <a:t>assumptions</a:t>
                </a:r>
                <a:r>
                  <a:rPr lang="en-US" altLang="zh-CN" sz="1600" i="1" dirty="0"/>
                  <a:t> </a:t>
                </a:r>
                <a:r>
                  <a:rPr lang="en-US" altLang="zh-CN" sz="1600" dirty="0"/>
                  <a:t>about the environment to ensure correct function.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sz="1600" b="1" i="1" dirty="0"/>
                  <a:t>Weaker</a:t>
                </a:r>
                <a:r>
                  <a:rPr lang="en-US" altLang="zh-CN" sz="1600" dirty="0"/>
                  <a:t> Assumption =&gt; </a:t>
                </a:r>
                <a:r>
                  <a:rPr lang="en-US" altLang="zh-CN" sz="1600" b="1" i="1" dirty="0"/>
                  <a:t>More</a:t>
                </a:r>
                <a:r>
                  <a:rPr lang="en-US" altLang="zh-CN" sz="1600" dirty="0"/>
                  <a:t> allowed behavior of environment =&gt; </a:t>
                </a:r>
                <a:r>
                  <a:rPr lang="en-US" altLang="zh-CN" sz="1600" b="1" i="1" dirty="0"/>
                  <a:t>Larger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sz="1600" b="1" i="1" dirty="0"/>
                  <a:t>Weakest assumption </a:t>
                </a:r>
                <a:r>
                  <a:rPr lang="en-US" altLang="zh-CN" sz="1600" dirty="0"/>
                  <a:t>can capture all the additional behaviors allowed by the system.</a:t>
                </a:r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49BC1-00F1-47D6-B32E-6F0DA0951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A6F6-0494-4F86-B4E4-31CA7A154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98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LTS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we have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is the </a:t>
                </a:r>
                <a:r>
                  <a:rPr lang="en-US" altLang="zh-CN" sz="1400" i="1" dirty="0"/>
                  <a:t>weakest assumption </a:t>
                </a:r>
                <a:r>
                  <a:rPr lang="en-US" altLang="zh-CN" sz="14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indicates the maximum deviations that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can handle compared to the expected environment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where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9938-41F4-4598-942E-104523FCD7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45251" y="1640284"/>
            <a:ext cx="1253486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AB86B-6194-4617-A4D8-344E830D16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5650" y="2371195"/>
            <a:ext cx="4152687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23" y="3222784"/>
            <a:ext cx="2731886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spcBef>
                    <a:spcPts val="400"/>
                  </a:spcBef>
                  <a:spcAft>
                    <a:spcPts val="400"/>
                  </a:spcAft>
                  <a:buNone/>
                </a:pPr>
                <a:endParaRPr lang="en-US" altLang="zh-CN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How to extract the </a:t>
                </a:r>
                <a:r>
                  <a:rPr lang="en-US" altLang="zh-CN" i="1" dirty="0"/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What’s the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does it mean by “the system can handle a trace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 of deviation”?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87D7A-2580-4BD2-8E92-15CD3197E8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533699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spcBef>
                    <a:spcPts val="400"/>
                  </a:spcBef>
                  <a:spcAft>
                    <a:spcPts val="400"/>
                  </a:spcAft>
                  <a:buNone/>
                </a:pPr>
                <a:endParaRPr lang="en-US" altLang="zh-CN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extract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What’s the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does it mean by “the system can handle a trace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 of deviation”?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87D7A-2580-4BD2-8E92-15CD3197E8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5336993" cy="27992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5618FE-14C7-40A6-AC5C-891DA3A48B60}"/>
              </a:ext>
            </a:extLst>
          </p:cNvPr>
          <p:cNvSpPr/>
          <p:nvPr/>
        </p:nvSpPr>
        <p:spPr>
          <a:xfrm>
            <a:off x="5946821" y="400450"/>
            <a:ext cx="3058342" cy="1509425"/>
          </a:xfrm>
          <a:prstGeom prst="wedgeEllipseCallout">
            <a:avLst>
              <a:gd name="adj1" fmla="val -54732"/>
              <a:gd name="adj2" fmla="val 3969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C39BA74-BB80-4125-B1B4-46F7D91B32B3}"/>
              </a:ext>
            </a:extLst>
          </p:cNvPr>
          <p:cNvSpPr/>
          <p:nvPr/>
        </p:nvSpPr>
        <p:spPr>
          <a:xfrm>
            <a:off x="4501200" y="2140137"/>
            <a:ext cx="1726800" cy="651425"/>
          </a:xfrm>
          <a:prstGeom prst="wedgeEllipseCallout">
            <a:avLst>
              <a:gd name="adj1" fmla="val -61681"/>
              <a:gd name="adj2" fmla="val 258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Focus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8172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E4E-6255-4DF7-B10C-D17F61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DFE-E548-42F8-AE65-0E6AE568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9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3DCD8E1-D254-4698-9CDE-C35F6D641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r="3603"/>
          <a:stretch/>
        </p:blipFill>
        <p:spPr bwMode="auto">
          <a:xfrm>
            <a:off x="3089618" y="1542218"/>
            <a:ext cx="6052440" cy="287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sz="1400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75800224"/>
              </p:ext>
            </p:extLst>
          </p:nvPr>
        </p:nvGraphicFramePr>
        <p:xfrm>
          <a:off x="311699" y="1542218"/>
          <a:ext cx="3268423" cy="275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6C4B99A-B297-421C-BBA6-8CB952EB6EBF}"/>
              </a:ext>
            </a:extLst>
          </p:cNvPr>
          <p:cNvSpPr/>
          <p:nvPr/>
        </p:nvSpPr>
        <p:spPr>
          <a:xfrm>
            <a:off x="6275922" y="3016400"/>
            <a:ext cx="2458129" cy="1260536"/>
          </a:xfrm>
          <a:prstGeom prst="wedgeEllipseCallout">
            <a:avLst>
              <a:gd name="adj1" fmla="val -53053"/>
              <a:gd name="adj2" fmla="val -5973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Does not allow </a:t>
            </a:r>
            <a:r>
              <a:rPr lang="en-US" altLang="zh-CN" sz="1800" dirty="0" err="1"/>
              <a:t>hPressBrew</a:t>
            </a:r>
            <a:r>
              <a:rPr lang="en-US" altLang="zh-CN" sz="1800" dirty="0"/>
              <a:t>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839-A85A-4346-8890-BB956A11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2807-5636-41CD-B2EA-01BF60265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additional sensor to detect the mug.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33E5-02C6-4AF7-8962-4DD547447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9FF00-2F65-4FDC-B884-0B4836DE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51" y="1750518"/>
            <a:ext cx="6205697" cy="2708907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70E6080-8725-421D-8492-CC7C24D30C6B}"/>
              </a:ext>
            </a:extLst>
          </p:cNvPr>
          <p:cNvSpPr/>
          <p:nvPr/>
        </p:nvSpPr>
        <p:spPr>
          <a:xfrm>
            <a:off x="4785522" y="2108306"/>
            <a:ext cx="2889326" cy="1664493"/>
          </a:xfrm>
          <a:prstGeom prst="wedgeEllipseCallout">
            <a:avLst>
              <a:gd name="adj1" fmla="val -53053"/>
              <a:gd name="adj2" fmla="val -5973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Key Diff: the system is aware of placing/taking the mug.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75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6F39BF5-772E-489D-A684-22E156DA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0" y="1381842"/>
            <a:ext cx="7975500" cy="3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8749B-6CAF-4AD1-89AA-BB5FD4CE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4E6C-2AA3-47E0-BF28-01B507BD0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allowed!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E8377-DAD3-4E2D-8794-D9115A621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8CAC738-5E87-4F21-8F9F-DC361E326E70}"/>
              </a:ext>
            </a:extLst>
          </p:cNvPr>
          <p:cNvSpPr/>
          <p:nvPr/>
        </p:nvSpPr>
        <p:spPr>
          <a:xfrm>
            <a:off x="4331922" y="2398746"/>
            <a:ext cx="2839278" cy="1372625"/>
          </a:xfrm>
          <a:prstGeom prst="wedgeEllipseCallout">
            <a:avLst>
              <a:gd name="adj1" fmla="val -100693"/>
              <a:gd name="adj2" fmla="val -2505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Allow </a:t>
            </a:r>
            <a:r>
              <a:rPr lang="en-US" altLang="zh-CN" sz="1800" dirty="0" err="1"/>
              <a:t>hPressBrew</a:t>
            </a:r>
            <a:r>
              <a:rPr lang="en-US" altLang="zh-CN" sz="1800" dirty="0"/>
              <a:t> when no mug is placed!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9217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5649A6EB-1C4D-4A6E-B5D9-CDFB2C94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0" y="1368792"/>
            <a:ext cx="8222400" cy="327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F927F3-F86F-43EC-A426-85370984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0E15-E651-47A6-ADA7-D7854C12D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b="1" dirty="0"/>
              <a:t>NOT</a:t>
            </a:r>
            <a:r>
              <a:rPr lang="en-US" altLang="zh-CN" dirty="0"/>
              <a:t> allowed!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3820-40E4-4E90-BF39-08E3A41983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EFB918C-DE04-4C93-BCBE-CD8705263C74}"/>
              </a:ext>
            </a:extLst>
          </p:cNvPr>
          <p:cNvSpPr/>
          <p:nvPr/>
        </p:nvSpPr>
        <p:spPr>
          <a:xfrm>
            <a:off x="4028330" y="331200"/>
            <a:ext cx="3164470" cy="1458106"/>
          </a:xfrm>
          <a:prstGeom prst="wedgeEllipseCallout">
            <a:avLst>
              <a:gd name="adj1" fmla="val -1499"/>
              <a:gd name="adj2" fmla="val 8237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Cannot handle the error that the mug is removed during brewing.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C04ABCE-7F24-4D26-9E6F-B6C4C61549D2}"/>
                  </a:ext>
                </a:extLst>
              </p:cNvPr>
              <p:cNvSpPr/>
              <p:nvPr/>
            </p:nvSpPr>
            <p:spPr>
              <a:xfrm>
                <a:off x="5704165" y="3528281"/>
                <a:ext cx="2977270" cy="1066568"/>
              </a:xfrm>
              <a:prstGeom prst="wedgeEllipseCallout">
                <a:avLst>
                  <a:gd name="adj1" fmla="val -49235"/>
                  <a:gd name="adj2" fmla="val -97356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Can also build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to verify that.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C04ABCE-7F24-4D26-9E6F-B6C4C615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65" y="3528281"/>
                <a:ext cx="2977270" cy="1066568"/>
              </a:xfrm>
              <a:prstGeom prst="wedgeEllipseCallout">
                <a:avLst>
                  <a:gd name="adj1" fmla="val -49235"/>
                  <a:gd name="adj2" fmla="val -9735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29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FFB87-857D-4C58-A66A-6F93785CCD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FFB87-857D-4C58-A66A-6F93785CC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63EF92-813D-43EA-B61F-16CD968DF5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traces which can represent the deviations.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dirty="0"/>
                  <a:t>However, a trace could be infinite,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could include infinite traces.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b="1" dirty="0"/>
                  <a:t>NOT</a:t>
                </a:r>
                <a:r>
                  <a:rPr lang="en-US" altLang="zh-CN" dirty="0"/>
                  <a:t> self-explainable!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63EF92-813D-43EA-B61F-16CD968DF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69FA9-0CD6-4449-AF51-65FF30E87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896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FDFF-0C2F-4E82-8022-200750E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E6A4F-CA7E-4247-8BA2-4B5A5EE31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59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sz="1400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sz="1400" dirty="0"/>
              <a:t>In human behavior study, models are developed to classify erroneous human behaviors (e.g., omissions, repetitions, and commissions).</a:t>
            </a:r>
            <a:endParaRPr lang="zh-CN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8780F8-882F-4DB6-8AF6-54E2FA4D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3623"/>
            <a:ext cx="4339800" cy="17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9CF38-0203-4446-98FB-A43B081A0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58" y="2773526"/>
            <a:ext cx="4010400" cy="1669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7AEAB7-309B-4DD8-A527-EA17DE36A1A4}"/>
              </a:ext>
            </a:extLst>
          </p:cNvPr>
          <p:cNvSpPr/>
          <p:nvPr/>
        </p:nvSpPr>
        <p:spPr>
          <a:xfrm>
            <a:off x="4219200" y="3398400"/>
            <a:ext cx="791558" cy="38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1D28-29EA-4A16-BBEE-66B77B4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vs Reality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2904-817F-4F25-8477-68D981BE2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1DD89B-F12B-44AF-8A6A-F4DD3206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86745"/>
              </p:ext>
            </p:extLst>
          </p:nvPr>
        </p:nvGraphicFramePr>
        <p:xfrm>
          <a:off x="311700" y="1083851"/>
          <a:ext cx="8709457" cy="353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900">
                  <a:extLst>
                    <a:ext uri="{9D8B030D-6E8A-4147-A177-3AD203B41FA5}">
                      <a16:colId xmlns:a16="http://schemas.microsoft.com/office/drawing/2014/main" val="3076404129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2112135496"/>
                    </a:ext>
                  </a:extLst>
                </a:gridCol>
                <a:gridCol w="3117157">
                  <a:extLst>
                    <a:ext uri="{9D8B030D-6E8A-4147-A177-3AD203B41FA5}">
                      <a16:colId xmlns:a16="http://schemas.microsoft.com/office/drawing/2014/main" val="782579722"/>
                    </a:ext>
                  </a:extLst>
                </a:gridCol>
              </a:tblGrid>
              <a:tr h="329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Domain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Expected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Diffs in Reality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48344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Statistics/Machine Learning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Data samples should be in certain distributions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Outliers/Noise in data samples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74627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Distributed Systems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Network is perfect and servers won’t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Message lost, duplication; Server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4318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Software Security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Attackers only have certain capability (tactics)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Unknown tactics; How they exploit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107393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Human-Computer Interaction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operators will follow instructions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mistakes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12715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215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9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Instantiate the motivation example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30" y="1152475"/>
            <a:ext cx="5330278" cy="3467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16000-9D68-4A31-8198-B0774BD1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F24-2B06-406F-ABEB-0E1DEB94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EB96-2979-48CD-BE08-E8C3AC078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Generated weakest assumption can capture the maximum allowed behavior.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However, the alphabet is limited to the defined interface between the system and environment.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CANNOT handle:</a:t>
            </a:r>
          </a:p>
          <a:p>
            <a:pPr lvl="1"/>
            <a:r>
              <a:rPr lang="en-US" altLang="zh-CN" dirty="0"/>
              <a:t>Coffee machine example: plug out the machine during brewing.</a:t>
            </a:r>
          </a:p>
          <a:p>
            <a:pPr lvl="1"/>
            <a:r>
              <a:rPr lang="en-US" altLang="zh-CN" dirty="0"/>
              <a:t>Security: attackers find a new side-channel or a new 0-day exploit.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0930-B4E3-47A2-8E92-1CBF50B4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327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limited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  <a:p>
                <a:r>
                  <a:rPr lang="en-US" altLang="zh-CN" dirty="0"/>
                  <a:t>The mismatch between event-based model (LTS) and stated-based model.</a:t>
                </a:r>
              </a:p>
              <a:p>
                <a:r>
                  <a:rPr lang="en-US" altLang="zh-CN" dirty="0"/>
                  <a:t>Event-based:			State-based: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B4202-84F7-47C3-A811-E934E6897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517" y="2818285"/>
            <a:ext cx="2679247" cy="157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47756-5E90-4DE9-9FA7-F552A22E7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02" y="3264322"/>
            <a:ext cx="3342398" cy="9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11A-5690-4C40-BA06-1CB12E78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D50-6A2B-44D0-B0AF-4C891FF0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Motivation Example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F852-58D8-435F-B1BB-E38977D38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42D5667-5A40-40BB-A75E-9E91E5773526}"/>
              </a:ext>
            </a:extLst>
          </p:cNvPr>
          <p:cNvSpPr/>
          <p:nvPr/>
        </p:nvSpPr>
        <p:spPr>
          <a:xfrm>
            <a:off x="3578400" y="2793600"/>
            <a:ext cx="4341600" cy="1461600"/>
          </a:xfrm>
          <a:prstGeom prst="wedgeEllipseCallout">
            <a:avLst>
              <a:gd name="adj1" fmla="val -78407"/>
              <a:gd name="adj2" fmla="val -616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Trial-and-Error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Error Rate as an approximation of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No direct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2159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3106-3622-470F-94AC-464FD41D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3D98-0052-42E6-BD29-3F227BDA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79134" cy="31722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Instead of trial-and-error, can we directly analyze what a system can/cannot do?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Can we determine the robustness of a system in design phase rather than in testing phase, just like other quality attributes? (Correct-by-design)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Does a design address the concerns with respect to robustness?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A178-5DE4-4033-ABC5-049926815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58605196"/>
              </p:ext>
            </p:extLst>
          </p:nvPr>
        </p:nvGraphicFramePr>
        <p:xfrm>
          <a:off x="6090835" y="1074549"/>
          <a:ext cx="2930324" cy="348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633275" y="2366075"/>
            <a:ext cx="1839183" cy="904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C55C-F5C0-4EF0-95EF-44D37B1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Correct-by-design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ACF4-5BD0-49B7-94E1-E26E6BAF9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For a distributed protocol, what are the fault models it can handle?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For a security protocol, what are all the possible exploits it can protect from?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For a human-computer interface, what are all the human errors it can deal with?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5058-C844-450F-B41C-61599E79A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007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</a:t>
            </a:r>
            <a:r>
              <a:rPr lang="en-US" altLang="zh-CN" sz="2000" i="1" u="sng" dirty="0"/>
              <a:t>correct</a:t>
            </a:r>
            <a:r>
              <a:rPr lang="en-US" altLang="zh-CN" sz="2000" dirty="0"/>
              <a:t> function against </a:t>
            </a:r>
            <a:r>
              <a:rPr lang="en-US" altLang="zh-CN" sz="2000" i="1" u="sng" dirty="0"/>
              <a:t>erroneous behaviors</a:t>
            </a:r>
            <a:r>
              <a:rPr lang="en-US" altLang="zh-CN" sz="2000" dirty="0"/>
              <a:t> in the </a:t>
            </a:r>
            <a:r>
              <a:rPr lang="en-US" altLang="zh-CN" sz="2000" i="1" u="sng" dirty="0"/>
              <a:t>environment</a:t>
            </a:r>
            <a:r>
              <a:rPr lang="en-US" altLang="zh-CN" sz="2000" dirty="0"/>
              <a:t>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How to represent system/environment behaviors?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7.701"/>
  <p:tag name="LATEXADDIN" val="\documentclass{article}&#10;\usepackage{amsmath}&#10;\usepackage{amssymb}&#10;\pagestyle{empty}&#10;\begin{document}&#10;&#10;$S || WE_S \vDash P, \quad \Delta_S = Beh(WE_S) - Beh(E)$&#10;&#10;&#10;\end{document}"/>
  <p:tag name="IGUANATEXSIZE" val="22"/>
  <p:tag name="IGUANATEXCURSOR" val="15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7.701"/>
  <p:tag name="LATEXADDIN" val="\documentclass{article}&#10;\usepackage{amsmath}&#10;\usepackage{amssymb}&#10;\pagestyle{empty}&#10;\begin{document}&#10;&#10;$S || WE_S \vDash P, \quad \Delta_S = Beh(WE_S) - Beh(E)$&#10;&#10;&#10;\end{document}"/>
  <p:tag name="IGUANATEXSIZE" val="22"/>
  <p:tag name="IGUANATEXCURSOR" val="15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70.716"/>
  <p:tag name="LATEXADDIN" val="\documentclass{article}&#10;\usepackage{amsmath}&#10;\usepackage{amssymb}&#10;\pagestyle{empty}&#10;\begin{document}&#10;&#10;$\forall E' : S || E' \vDash P \Leftrightarrow Beh(E') \subseteq Beh(WE_S)$&#10;&#10;&#10;\end{document}"/>
  <p:tag name="IGUANATEXSIZE" val="18"/>
  <p:tag name="IGUANATEXCURSOR" val="15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3.813"/>
  <p:tag name="LATEXADDIN" val="\documentclass{article}&#10;\usepackage{amsmath}&#10;\pagestyle{empty}&#10;\begin{document}&#10;&#10;$\Delta_S = Beh(WE_S) \setminus Beh(E)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7377</TotalTime>
  <Words>2541</Words>
  <Application>Microsoft Office PowerPoint</Application>
  <PresentationFormat>On-screen Show (16:9)</PresentationFormat>
  <Paragraphs>309</Paragraphs>
  <Slides>49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Open Sans</vt:lpstr>
      <vt:lpstr>宋体</vt:lpstr>
      <vt:lpstr>Cambria Math</vt:lpstr>
      <vt:lpstr>Open Sans Light</vt:lpstr>
      <vt:lpstr>Open Sans SemiBold</vt:lpstr>
      <vt:lpstr>Arial</vt:lpstr>
      <vt:lpstr>Simple Light</vt:lpstr>
      <vt:lpstr>How to characterize Software Robustness A formal approach</vt:lpstr>
      <vt:lpstr>Agenda</vt:lpstr>
      <vt:lpstr>What is Robustness?</vt:lpstr>
      <vt:lpstr>Expected vs Reality</vt:lpstr>
      <vt:lpstr>What is Robustness in Software?</vt:lpstr>
      <vt:lpstr>What is Robustness in Software?</vt:lpstr>
      <vt:lpstr>Motivation</vt:lpstr>
      <vt:lpstr>Correct-by-design</vt:lpstr>
      <vt:lpstr>Research Focus</vt:lpstr>
      <vt:lpstr>Motivation Example</vt:lpstr>
      <vt:lpstr>Motivation Example</vt:lpstr>
      <vt:lpstr>Behavior Model</vt:lpstr>
      <vt:lpstr>Behavior Model</vt:lpstr>
      <vt:lpstr>Behavior Model</vt:lpstr>
      <vt:lpstr>Behavior Model</vt:lpstr>
      <vt:lpstr>Safety Property</vt:lpstr>
      <vt:lpstr>Safety Property</vt:lpstr>
      <vt:lpstr>Example of Human Error</vt:lpstr>
      <vt:lpstr>Example of Human Error</vt:lpstr>
      <vt:lpstr>Example of Human Error</vt:lpstr>
      <vt:lpstr>Example of Human Error</vt:lpstr>
      <vt:lpstr>Example of Human Error</vt:lpstr>
      <vt:lpstr>Example of Human Error</vt:lpstr>
      <vt:lpstr>Error Trace</vt:lpstr>
      <vt:lpstr>A Formal View of Testing Robustness</vt:lpstr>
      <vt:lpstr>A Formal View of Testing Robustness</vt:lpstr>
      <vt:lpstr>A Formal View of Testing Robustness</vt:lpstr>
      <vt:lpstr>Another Way Around</vt:lpstr>
      <vt:lpstr>Another way around</vt:lpstr>
      <vt:lpstr>Questions to solve</vt:lpstr>
      <vt:lpstr>Questions to solve</vt:lpstr>
      <vt:lpstr>Generating Weakest Assumption</vt:lpstr>
      <vt:lpstr>Generating Weakest Assumption</vt:lpstr>
      <vt:lpstr>A Robust Version</vt:lpstr>
      <vt:lpstr>A Robust Version</vt:lpstr>
      <vt:lpstr>A Robust Version</vt:lpstr>
      <vt:lpstr>Interpretation of Δ</vt:lpstr>
      <vt:lpstr>Representation of Robustness</vt:lpstr>
      <vt:lpstr>Representation of Robustness</vt:lpstr>
      <vt:lpstr>Human Behavior Model: EOFM</vt:lpstr>
      <vt:lpstr>Human Behavior Model: EOFM</vt:lpstr>
      <vt:lpstr>Human Behavior Model: EOFM</vt:lpstr>
      <vt:lpstr>Erroneous Human Behaviors</vt:lpstr>
      <vt:lpstr>Erroneous Human Behaviors</vt:lpstr>
      <vt:lpstr>Instantiate the motivation example</vt:lpstr>
      <vt:lpstr>Discussion</vt:lpstr>
      <vt:lpstr>Limitations and Challenges</vt:lpstr>
      <vt:lpstr>Limitations and 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Changjian Zhang</cp:lastModifiedBy>
  <cp:revision>254</cp:revision>
  <dcterms:created xsi:type="dcterms:W3CDTF">2019-10-18T14:39:47Z</dcterms:created>
  <dcterms:modified xsi:type="dcterms:W3CDTF">2019-11-21T21:34:26Z</dcterms:modified>
</cp:coreProperties>
</file>