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4" r:id="rId4"/>
    <p:sldId id="257" r:id="rId5"/>
    <p:sldId id="278" r:id="rId6"/>
    <p:sldId id="258" r:id="rId7"/>
    <p:sldId id="259" r:id="rId8"/>
    <p:sldId id="285" r:id="rId9"/>
    <p:sldId id="270" r:id="rId10"/>
    <p:sldId id="260" r:id="rId11"/>
    <p:sldId id="261" r:id="rId12"/>
    <p:sldId id="262" r:id="rId13"/>
    <p:sldId id="279" r:id="rId14"/>
    <p:sldId id="280" r:id="rId15"/>
    <p:sldId id="286" r:id="rId16"/>
    <p:sldId id="281" r:id="rId17"/>
    <p:sldId id="268" r:id="rId18"/>
    <p:sldId id="282" r:id="rId19"/>
    <p:sldId id="283" r:id="rId20"/>
    <p:sldId id="287" r:id="rId21"/>
    <p:sldId id="288" r:id="rId22"/>
    <p:sldId id="277" r:id="rId23"/>
  </p:sldIdLst>
  <p:sldSz cx="9144000" cy="5143500" type="screen16x9"/>
  <p:notesSz cx="6858000" cy="9144000"/>
  <p:embeddedFontLst>
    <p:embeddedFont>
      <p:font typeface="Open Sans" panose="020B0604020202020204" charset="0"/>
      <p:regular r:id="rId25"/>
      <p:bold r:id="rId26"/>
      <p:italic r:id="rId27"/>
      <p:boldItalic r:id="rId28"/>
    </p:embeddedFont>
    <p:embeddedFont>
      <p:font typeface="宋体" panose="02010600030101010101" pitchFamily="2" charset="-122"/>
      <p:regular r:id="rId29"/>
    </p:embeddedFont>
    <p:embeddedFont>
      <p:font typeface="Open Sans Light" panose="020B0604020202020204" charset="0"/>
      <p:regular r:id="rId30"/>
      <p:bold r:id="rId31"/>
      <p:italic r:id="rId32"/>
      <p:boldItalic r:id="rId33"/>
    </p:embeddedFont>
    <p:embeddedFont>
      <p:font typeface="Open Sans SemiBold"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602" autoAdjust="0"/>
  </p:normalViewPr>
  <p:slideViewPr>
    <p:cSldViewPr snapToGrid="0">
      <p:cViewPr varScale="1">
        <p:scale>
          <a:sx n="148" d="100"/>
          <a:sy n="148" d="100"/>
        </p:scale>
        <p:origin x="91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p>
        </p:txBody>
      </p:sp>
    </p:spTree>
    <p:extLst>
      <p:ext uri="{BB962C8B-B14F-4D97-AF65-F5344CB8AC3E}">
        <p14:creationId xmlns:p14="http://schemas.microsoft.com/office/powerpoint/2010/main" val="315236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7" y="166728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81745" y="1532061"/>
            <a:ext cx="2423392" cy="1039689"/>
          </a:xfrm>
          <a:prstGeom prst="rect">
            <a:avLst/>
          </a:prstGeom>
        </p:spPr>
      </p:pic>
      <p:pic>
        <p:nvPicPr>
          <p:cNvPr id="9" name="Picture 8"/>
          <p:cNvPicPr>
            <a:picLocks noChangeAspect="1"/>
          </p:cNvPicPr>
          <p:nvPr/>
        </p:nvPicPr>
        <p:blipFill>
          <a:blip r:embed="rId5"/>
          <a:stretch>
            <a:fillRect/>
          </a:stretch>
        </p:blipFill>
        <p:spPr>
          <a:xfrm>
            <a:off x="397192" y="2875745"/>
            <a:ext cx="2599223" cy="1039689"/>
          </a:xfrm>
          <a:prstGeom prst="rect">
            <a:avLst/>
          </a:prstGeom>
        </p:spPr>
      </p:pic>
      <p:pic>
        <p:nvPicPr>
          <p:cNvPr id="10" name="Picture 9"/>
          <p:cNvPicPr>
            <a:picLocks noChangeAspect="1"/>
          </p:cNvPicPr>
          <p:nvPr/>
        </p:nvPicPr>
        <p:blipFill>
          <a:blip r:embed="rId6"/>
          <a:stretch>
            <a:fillRect/>
          </a:stretch>
        </p:blipFill>
        <p:spPr>
          <a:xfrm>
            <a:off x="5652596" y="2002354"/>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a:t>
            </a:r>
            <a:r>
              <a:rPr lang="en-US" altLang="zh-CN" dirty="0"/>
              <a:t>e</a:t>
            </a:r>
            <a:r>
              <a:rPr lang="en-US" altLang="zh-CN" dirty="0" smtClean="0"/>
              <a:t>nvironment</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9" name="Picture 4">
            <a:extLst>
              <a:ext uri="{FF2B5EF4-FFF2-40B4-BE49-F238E27FC236}">
                <a16:creationId xmlns:a16="http://schemas.microsoft.com/office/drawing/2014/main" id="{4435E0DE-AD05-417E-A144-694148EC9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969" y="136906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7B91F0-A5FE-4332-BDFD-F88D6ADF26D2}"/>
              </a:ext>
            </a:extLst>
          </p:cNvPr>
          <p:cNvPicPr>
            <a:picLocks noChangeAspect="1"/>
          </p:cNvPicPr>
          <p:nvPr/>
        </p:nvPicPr>
        <p:blipFill>
          <a:blip r:embed="rId4"/>
          <a:stretch>
            <a:fillRect/>
          </a:stretch>
        </p:blipFill>
        <p:spPr>
          <a:xfrm>
            <a:off x="677914" y="1387134"/>
            <a:ext cx="2031055" cy="871368"/>
          </a:xfrm>
          <a:prstGeom prst="rect">
            <a:avLst/>
          </a:prstGeom>
        </p:spPr>
      </p:pic>
      <p:pic>
        <p:nvPicPr>
          <p:cNvPr id="15" name="Picture 14">
            <a:extLst>
              <a:ext uri="{FF2B5EF4-FFF2-40B4-BE49-F238E27FC236}">
                <a16:creationId xmlns:a16="http://schemas.microsoft.com/office/drawing/2014/main" id="{DD96F5EF-C619-4AC6-96A6-F1BF76B91667}"/>
              </a:ext>
            </a:extLst>
          </p:cNvPr>
          <p:cNvPicPr>
            <a:picLocks noChangeAspect="1"/>
          </p:cNvPicPr>
          <p:nvPr/>
        </p:nvPicPr>
        <p:blipFill>
          <a:blip r:embed="rId5"/>
          <a:stretch>
            <a:fillRect/>
          </a:stretch>
        </p:blipFill>
        <p:spPr>
          <a:xfrm>
            <a:off x="677914" y="2477533"/>
            <a:ext cx="2031056" cy="812422"/>
          </a:xfrm>
          <a:prstGeom prst="rect">
            <a:avLst/>
          </a:prstGeom>
        </p:spPr>
      </p:pic>
      <p:pic>
        <p:nvPicPr>
          <p:cNvPr id="16" name="Picture 15">
            <a:extLst>
              <a:ext uri="{FF2B5EF4-FFF2-40B4-BE49-F238E27FC236}">
                <a16:creationId xmlns:a16="http://schemas.microsoft.com/office/drawing/2014/main" id="{BC29A51F-7FCC-479B-8E12-B1D45D05D6FF}"/>
              </a:ext>
            </a:extLst>
          </p:cNvPr>
          <p:cNvPicPr>
            <a:picLocks noChangeAspect="1"/>
          </p:cNvPicPr>
          <p:nvPr/>
        </p:nvPicPr>
        <p:blipFill>
          <a:blip r:embed="rId6"/>
          <a:stretch>
            <a:fillRect/>
          </a:stretch>
        </p:blipFill>
        <p:spPr>
          <a:xfrm>
            <a:off x="5462799" y="1119713"/>
            <a:ext cx="3009659" cy="1138789"/>
          </a:xfrm>
          <a:prstGeom prst="rect">
            <a:avLst/>
          </a:prstGeom>
        </p:spPr>
      </p:pic>
      <p:pic>
        <p:nvPicPr>
          <p:cNvPr id="3" name="Picture 2"/>
          <p:cNvPicPr>
            <a:picLocks noChangeAspect="1"/>
          </p:cNvPicPr>
          <p:nvPr/>
        </p:nvPicPr>
        <p:blipFill>
          <a:blip r:embed="rId7"/>
          <a:stretch>
            <a:fillRect/>
          </a:stretch>
        </p:blipFill>
        <p:spPr>
          <a:xfrm>
            <a:off x="5457564" y="2797959"/>
            <a:ext cx="3374736" cy="1548580"/>
          </a:xfrm>
          <a:prstGeom prst="rect">
            <a:avLst/>
          </a:prstGeom>
        </p:spPr>
      </p:pic>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311700" y="3427346"/>
            <a:ext cx="5649900" cy="1179538"/>
          </a:xfrm>
        </p:spPr>
        <p:txBody>
          <a:bodyPr/>
          <a:lstStyle/>
          <a:p>
            <a:r>
              <a:rPr lang="en-US" altLang="zh-CN" sz="1600" dirty="0"/>
              <a:t>Is the system capable to deal with such uncertainty?</a:t>
            </a:r>
          </a:p>
          <a:p>
            <a:pPr lvl="1"/>
            <a:r>
              <a:rPr lang="en-US" altLang="zh-CN" dirty="0"/>
              <a:t>By model checking, a trace to deadlock: &lt;input, send, lose, </a:t>
            </a:r>
            <a:r>
              <a:rPr lang="en-US" altLang="zh-CN" dirty="0">
                <a:solidFill>
                  <a:srgbClr val="FF0000"/>
                </a:solidFill>
              </a:rPr>
              <a:t>send</a:t>
            </a:r>
            <a:r>
              <a:rPr lang="en-US" altLang="zh-CN" dirty="0"/>
              <a:t>&gt;.</a:t>
            </a:r>
          </a:p>
          <a:p>
            <a:pPr lvl="1"/>
            <a:endParaRPr lang="en-US" altLang="zh-CN" sz="1200" dirty="0"/>
          </a:p>
        </p:txBody>
      </p:sp>
    </p:spTree>
    <p:extLst>
      <p:ext uri="{BB962C8B-B14F-4D97-AF65-F5344CB8AC3E}">
        <p14:creationId xmlns:p14="http://schemas.microsoft.com/office/powerpoint/2010/main" val="377690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dirty="0"/>
              <a:t>The</a:t>
            </a:r>
            <a:r>
              <a:rPr lang="en-US" altLang="zh-CN" b="1" dirty="0"/>
              <a:t> </a:t>
            </a:r>
            <a:r>
              <a:rPr lang="en-US" altLang="zh-CN" b="1" i="1" dirty="0"/>
              <a:t>baseline environment</a:t>
            </a:r>
            <a:r>
              <a:rPr lang="en-US" altLang="zh-CN" b="1" dirty="0"/>
              <a:t> </a:t>
            </a:r>
            <a:r>
              <a:rPr lang="en-US" altLang="zh-CN" dirty="0"/>
              <a:t>is a pre-defined environment in which the system can ensure “correct” function.</a:t>
            </a:r>
          </a:p>
          <a:p>
            <a:pPr>
              <a:spcAft>
                <a:spcPts val="800"/>
              </a:spcAft>
            </a:pPr>
            <a:r>
              <a:rPr lang="en-US" altLang="zh-CN" dirty="0"/>
              <a:t>Then, </a:t>
            </a:r>
            <a:r>
              <a:rPr lang="en-US" altLang="zh-CN" b="1" i="1" dirty="0"/>
              <a:t>uncertainty</a:t>
            </a:r>
            <a:r>
              <a:rPr lang="en-US" altLang="zh-CN" dirty="0"/>
              <a:t> is the additional behavior that is not in the </a:t>
            </a:r>
            <a:r>
              <a:rPr lang="en-US" altLang="zh-CN" i="1" dirty="0"/>
              <a:t>baseline environment </a:t>
            </a:r>
            <a:r>
              <a:rPr lang="en-US" altLang="zh-CN" dirty="0"/>
              <a:t>which may cause property violations.</a:t>
            </a:r>
          </a:p>
          <a:p>
            <a:pPr>
              <a:spcAft>
                <a:spcPts val="800"/>
              </a:spcAft>
            </a:pPr>
            <a:r>
              <a:rPr lang="en-US" altLang="zh-CN" dirty="0"/>
              <a:t>Intuitively, </a:t>
            </a:r>
            <a:r>
              <a:rPr lang="en-US" altLang="zh-CN" i="1" dirty="0"/>
              <a:t>Uncertainty(Env) = Beh(Env)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3"/>
          <a:stretch>
            <a:fillRect/>
          </a:stretch>
        </p:blipFill>
        <p:spPr>
          <a:xfrm>
            <a:off x="6273128" y="1200758"/>
            <a:ext cx="2467672" cy="933713"/>
          </a:xfrm>
          <a:prstGeom prst="rect">
            <a:avLst/>
          </a:prstGeom>
        </p:spPr>
      </p:pic>
      <p:grpSp>
        <p:nvGrpSpPr>
          <p:cNvPr id="9" name="Group 8">
            <a:extLst>
              <a:ext uri="{FF2B5EF4-FFF2-40B4-BE49-F238E27FC236}">
                <a16:creationId xmlns:a16="http://schemas.microsoft.com/office/drawing/2014/main" id="{E90C34CE-C694-4608-BAE2-1632F037BC55}"/>
              </a:ext>
            </a:extLst>
          </p:cNvPr>
          <p:cNvGrpSpPr/>
          <p:nvPr/>
        </p:nvGrpSpPr>
        <p:grpSpPr>
          <a:xfrm>
            <a:off x="6273128" y="2182755"/>
            <a:ext cx="2559172" cy="1174339"/>
            <a:chOff x="6273128" y="1152474"/>
            <a:chExt cx="2559172" cy="1174339"/>
          </a:xfrm>
        </p:grpSpPr>
        <p:pic>
          <p:nvPicPr>
            <p:cNvPr id="6" name="Picture 5">
              <a:extLst>
                <a:ext uri="{FF2B5EF4-FFF2-40B4-BE49-F238E27FC236}">
                  <a16:creationId xmlns:a16="http://schemas.microsoft.com/office/drawing/2014/main" id="{EE9438A3-52F7-40F1-B69F-686E5B510DBB}"/>
                </a:ext>
              </a:extLst>
            </p:cNvPr>
            <p:cNvPicPr>
              <a:picLocks noChangeAspect="1"/>
            </p:cNvPicPr>
            <p:nvPr/>
          </p:nvPicPr>
          <p:blipFill>
            <a:blip r:embed="rId4"/>
            <a:stretch>
              <a:fillRect/>
            </a:stretch>
          </p:blipFill>
          <p:spPr>
            <a:xfrm>
              <a:off x="6273128" y="1152474"/>
              <a:ext cx="2559172" cy="1174339"/>
            </a:xfrm>
            <a:prstGeom prst="rect">
              <a:avLst/>
            </a:prstGeom>
          </p:spPr>
        </p:pic>
        <p:sp>
          <p:nvSpPr>
            <p:cNvPr id="8" name="Oval 7">
              <a:extLst>
                <a:ext uri="{FF2B5EF4-FFF2-40B4-BE49-F238E27FC236}">
                  <a16:creationId xmlns:a16="http://schemas.microsoft.com/office/drawing/2014/main" id="{3C2B5564-C337-4FF1-BFE8-79184E3D1AB1}"/>
                </a:ext>
              </a:extLst>
            </p:cNvPr>
            <p:cNvSpPr/>
            <p:nvPr/>
          </p:nvSpPr>
          <p:spPr>
            <a:xfrm>
              <a:off x="6804000" y="1262662"/>
              <a:ext cx="784800" cy="666938"/>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Tree>
    <p:extLst>
      <p:ext uri="{BB962C8B-B14F-4D97-AF65-F5344CB8AC3E}">
        <p14:creationId xmlns:p14="http://schemas.microsoft.com/office/powerpoint/2010/main" val="357926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D0B7-AB27-469A-B392-3855DFCE2301}"/>
              </a:ext>
            </a:extLst>
          </p:cNvPr>
          <p:cNvSpPr>
            <a:spLocks noGrp="1"/>
          </p:cNvSpPr>
          <p:nvPr>
            <p:ph type="title"/>
          </p:nvPr>
        </p:nvSpPr>
        <p:spPr/>
        <p:txBody>
          <a:bodyPr/>
          <a:lstStyle/>
          <a:p>
            <a:r>
              <a:rPr lang="en-US" altLang="zh-CN" dirty="0"/>
              <a:t>Capability to deal with </a:t>
            </a:r>
            <a:r>
              <a:rPr lang="en-US" altLang="zh-CN" dirty="0" smtClean="0"/>
              <a:t>Uncertainty</a:t>
            </a:r>
            <a:endParaRPr lang="zh-CN" altLang="en-US" dirty="0"/>
          </a:p>
        </p:txBody>
      </p:sp>
      <p:sp>
        <p:nvSpPr>
          <p:cNvPr id="3" name="Text Placeholder 2">
            <a:extLst>
              <a:ext uri="{FF2B5EF4-FFF2-40B4-BE49-F238E27FC236}">
                <a16:creationId xmlns:a16="http://schemas.microsoft.com/office/drawing/2014/main" id="{59B091C9-EBDA-455A-AE75-0D847B9A783B}"/>
              </a:ext>
            </a:extLst>
          </p:cNvPr>
          <p:cNvSpPr>
            <a:spLocks noGrp="1"/>
          </p:cNvSpPr>
          <p:nvPr>
            <p:ph type="body" idx="1"/>
          </p:nvPr>
        </p:nvSpPr>
        <p:spPr/>
        <p:txBody>
          <a:bodyPr/>
          <a:lstStyle/>
          <a:p>
            <a:pPr>
              <a:spcAft>
                <a:spcPts val="800"/>
              </a:spcAft>
            </a:pPr>
            <a:r>
              <a:rPr lang="en-US" altLang="zh-CN" dirty="0"/>
              <a:t>If the additional behavior of the environment would not cause property violation, we say the system can deal with the uncertainty.</a:t>
            </a:r>
          </a:p>
          <a:p>
            <a:pPr>
              <a:spcAft>
                <a:spcPts val="800"/>
              </a:spcAft>
            </a:pPr>
            <a:r>
              <a:rPr lang="en-US" altLang="zh-CN" b="1" i="1" dirty="0"/>
              <a:t>Capability</a:t>
            </a:r>
            <a:r>
              <a:rPr lang="en-US" altLang="zh-CN" dirty="0"/>
              <a:t> of a system to deal with uncertainty is the additional behavior allowed by the system, that is not in the </a:t>
            </a:r>
            <a:r>
              <a:rPr lang="en-US" altLang="zh-CN" i="1" dirty="0"/>
              <a:t>base environment</a:t>
            </a:r>
            <a:r>
              <a:rPr lang="en-US" altLang="zh-CN" dirty="0"/>
              <a:t>.</a:t>
            </a:r>
          </a:p>
          <a:p>
            <a:pPr>
              <a:spcAft>
                <a:spcPts val="800"/>
              </a:spcAft>
            </a:pPr>
            <a:r>
              <a:rPr lang="en-US" altLang="zh-CN" dirty="0"/>
              <a:t>Intuitively, </a:t>
            </a:r>
            <a:r>
              <a:rPr lang="en-US" altLang="zh-CN" i="1" dirty="0"/>
              <a:t>Capability(S) = </a:t>
            </a:r>
            <a:r>
              <a:rPr lang="en-US" altLang="zh-CN" i="1" dirty="0" err="1"/>
              <a:t>AllowedEnv</a:t>
            </a:r>
            <a:r>
              <a:rPr lang="en-US" altLang="zh-CN" i="1" dirty="0"/>
              <a:t>(S)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8BD16C6-D6E3-42FD-A356-EE2CDE05A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hought Bubble: Cloud 5">
            <a:extLst>
              <a:ext uri="{FF2B5EF4-FFF2-40B4-BE49-F238E27FC236}">
                <a16:creationId xmlns:a16="http://schemas.microsoft.com/office/drawing/2014/main" id="{DE34CD99-9C07-45A2-B4B5-ACC1A7F72A8A}"/>
              </a:ext>
            </a:extLst>
          </p:cNvPr>
          <p:cNvSpPr/>
          <p:nvPr/>
        </p:nvSpPr>
        <p:spPr>
          <a:xfrm>
            <a:off x="1260000" y="3230274"/>
            <a:ext cx="3110522" cy="1094401"/>
          </a:xfrm>
          <a:prstGeom prst="cloudCallout">
            <a:avLst>
              <a:gd name="adj1" fmla="val 41971"/>
              <a:gd name="adj2" fmla="val -6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generate the </a:t>
            </a:r>
            <a:r>
              <a:rPr lang="en-US" altLang="zh-CN" dirty="0" smtClean="0"/>
              <a:t>maximum allowed </a:t>
            </a:r>
            <a:r>
              <a:rPr lang="en-US" altLang="zh-CN" dirty="0"/>
              <a:t>behavior of the environment?</a:t>
            </a:r>
            <a:endParaRPr lang="zh-CN" altLang="en-US" dirty="0"/>
          </a:p>
        </p:txBody>
      </p:sp>
      <p:sp>
        <p:nvSpPr>
          <p:cNvPr id="7" name="Thought Bubble: Cloud 6">
            <a:extLst>
              <a:ext uri="{FF2B5EF4-FFF2-40B4-BE49-F238E27FC236}">
                <a16:creationId xmlns:a16="http://schemas.microsoft.com/office/drawing/2014/main" id="{C2331446-CF29-428A-8F5D-8D5A703B8D61}"/>
              </a:ext>
            </a:extLst>
          </p:cNvPr>
          <p:cNvSpPr/>
          <p:nvPr/>
        </p:nvSpPr>
        <p:spPr>
          <a:xfrm>
            <a:off x="5083202" y="3230275"/>
            <a:ext cx="2498398" cy="945726"/>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define the LTS minus operator?</a:t>
            </a:r>
            <a:endParaRPr lang="zh-CN" altLang="en-US" dirty="0"/>
          </a:p>
        </p:txBody>
      </p:sp>
    </p:spTree>
    <p:extLst>
      <p:ext uri="{BB962C8B-B14F-4D97-AF65-F5344CB8AC3E}">
        <p14:creationId xmlns:p14="http://schemas.microsoft.com/office/powerpoint/2010/main" val="154383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Approach In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420482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smtClean="0"/>
              <a:t>System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b="1" i="1" dirty="0"/>
              <a:t>assumption</a:t>
            </a:r>
            <a:r>
              <a:rPr lang="en-US" altLang="zh-CN" dirty="0"/>
              <a:t> </a:t>
            </a:r>
            <a:r>
              <a:rPr lang="en-US" altLang="zh-CN" dirty="0" smtClean="0"/>
              <a:t>is the expected behavior of the environment, made by a system, in which the system can ensure the “correct” function.</a:t>
            </a:r>
          </a:p>
          <a:p>
            <a:r>
              <a:rPr lang="en-US" altLang="zh-CN" dirty="0" smtClean="0"/>
              <a:t>E.g., </a:t>
            </a:r>
            <a:r>
              <a:rPr lang="en-US" altLang="zh-CN" dirty="0"/>
              <a:t>to ensure the property, </a:t>
            </a:r>
            <a:r>
              <a:rPr lang="en-US" altLang="zh-CN" dirty="0" smtClean="0"/>
              <a:t>the example system </a:t>
            </a:r>
            <a:r>
              <a:rPr lang="en-US" altLang="zh-CN" dirty="0"/>
              <a:t>assumes the environment to </a:t>
            </a:r>
            <a:r>
              <a:rPr lang="en-US" altLang="zh-CN" dirty="0" smtClean="0"/>
              <a:t>be:</a:t>
            </a:r>
          </a:p>
          <a:p>
            <a:endParaRPr lang="en-US" altLang="zh-CN" dirty="0"/>
          </a:p>
          <a:p>
            <a:endParaRPr lang="en-US" altLang="zh-CN" dirty="0" smtClean="0"/>
          </a:p>
          <a:p>
            <a:pPr marL="114300" indent="0">
              <a:buNone/>
            </a:pPr>
            <a:endParaRPr lang="en-US" altLang="zh-CN" dirty="0" smtClean="0"/>
          </a:p>
          <a:p>
            <a:r>
              <a:rPr lang="en-US" altLang="zh-CN" dirty="0" smtClean="0"/>
              <a:t>Other environments would either cause safety property violations or deadlock.</a:t>
            </a:r>
            <a:endParaRPr lang="zh-CN" altLang="en-US"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3104495" y="2289124"/>
            <a:ext cx="2743583" cy="1124107"/>
          </a:xfrm>
          <a:prstGeom prst="rect">
            <a:avLst/>
          </a:prstGeom>
        </p:spPr>
      </p:pic>
    </p:spTree>
    <p:extLst>
      <p:ext uri="{BB962C8B-B14F-4D97-AF65-F5344CB8AC3E}">
        <p14:creationId xmlns:p14="http://schemas.microsoft.com/office/powerpoint/2010/main" val="387703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t>
            </a:r>
            <a:r>
              <a:rPr lang="en-US" dirty="0" smtClean="0"/>
              <a:t>Assumption</a:t>
            </a:r>
            <a:endParaRPr lang="en-US" dirty="0"/>
          </a:p>
        </p:txBody>
      </p:sp>
      <p:sp>
        <p:nvSpPr>
          <p:cNvPr id="3" name="Text Placeholder 2"/>
          <p:cNvSpPr>
            <a:spLocks noGrp="1"/>
          </p:cNvSpPr>
          <p:nvPr>
            <p:ph type="body" idx="1"/>
          </p:nvPr>
        </p:nvSpPr>
        <p:spPr/>
        <p:txBody>
          <a:bodyPr/>
          <a:lstStyle/>
          <a:p>
            <a:r>
              <a:rPr lang="en-US" dirty="0"/>
              <a:t>Stronger assumption =&gt; </a:t>
            </a:r>
            <a:r>
              <a:rPr lang="en-US" dirty="0" smtClean="0"/>
              <a:t>less expected </a:t>
            </a:r>
            <a:r>
              <a:rPr lang="en-US" dirty="0"/>
              <a:t>behavior of the environment;</a:t>
            </a:r>
          </a:p>
          <a:p>
            <a:endParaRPr lang="en-US" dirty="0"/>
          </a:p>
          <a:p>
            <a:endParaRPr lang="en-US" dirty="0"/>
          </a:p>
          <a:p>
            <a:endParaRPr lang="en-US" dirty="0"/>
          </a:p>
          <a:p>
            <a:pPr marL="114300" indent="0">
              <a:buNone/>
            </a:pPr>
            <a:endParaRPr lang="en-US" dirty="0"/>
          </a:p>
          <a:p>
            <a:r>
              <a:rPr lang="en-US" dirty="0"/>
              <a:t>Weaker assumption =&gt; more </a:t>
            </a:r>
            <a:r>
              <a:rPr lang="en-US" dirty="0" smtClean="0"/>
              <a:t>expected </a:t>
            </a:r>
            <a:r>
              <a:rPr lang="en-US" dirty="0"/>
              <a:t>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2"/>
          <a:stretch>
            <a:fillRect/>
          </a:stretch>
        </p:blipFill>
        <p:spPr>
          <a:xfrm>
            <a:off x="978177" y="1633521"/>
            <a:ext cx="2838846" cy="1105054"/>
          </a:xfrm>
          <a:prstGeom prst="rect">
            <a:avLst/>
          </a:prstGeom>
        </p:spPr>
      </p:pic>
      <p:pic>
        <p:nvPicPr>
          <p:cNvPr id="7" name="Picture 6"/>
          <p:cNvPicPr>
            <a:picLocks noChangeAspect="1"/>
          </p:cNvPicPr>
          <p:nvPr/>
        </p:nvPicPr>
        <p:blipFill>
          <a:blip r:embed="rId3"/>
          <a:stretch>
            <a:fillRect/>
          </a:stretch>
        </p:blipFill>
        <p:spPr>
          <a:xfrm>
            <a:off x="978177" y="3240286"/>
            <a:ext cx="2741831" cy="1084389"/>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weakest assumption</a:t>
            </a:r>
            <a:endParaRPr lang="en-US" dirty="0"/>
          </a:p>
        </p:txBody>
      </p:sp>
      <p:sp>
        <p:nvSpPr>
          <p:cNvPr id="3" name="Text Placeholder 2"/>
          <p:cNvSpPr>
            <a:spLocks noGrp="1"/>
          </p:cNvSpPr>
          <p:nvPr>
            <p:ph type="body" idx="1"/>
          </p:nvPr>
        </p:nvSpPr>
        <p:spPr>
          <a:xfrm>
            <a:off x="311700" y="1152474"/>
            <a:ext cx="8520600" cy="2752281"/>
          </a:xfrm>
        </p:spPr>
        <p:txBody>
          <a:bodyPr/>
          <a:lstStyle/>
          <a:p>
            <a:r>
              <a:rPr lang="en-US" dirty="0" smtClean="0"/>
              <a:t>Maximum allowed behavior = The weakest assumption</a:t>
            </a:r>
          </a:p>
          <a:p>
            <a:r>
              <a:rPr lang="en-US" dirty="0" smtClean="0"/>
              <a:t>[Dimitra02] already presents an approach to generate the weakest assumption (</a:t>
            </a:r>
            <a:r>
              <a:rPr lang="en-US" sz="1400" dirty="0" smtClean="0"/>
              <a:t>a minor modification required</a:t>
            </a:r>
            <a:r>
              <a:rPr lang="en-US" dirty="0" smtClean="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311700" y="4096719"/>
            <a:ext cx="8520600" cy="400110"/>
          </a:xfrm>
          <a:prstGeom prst="rect">
            <a:avLst/>
          </a:prstGeom>
          <a:noFill/>
        </p:spPr>
        <p:txBody>
          <a:bodyPr wrap="square" rtlCol="0">
            <a:spAutoFit/>
          </a:bodyPr>
          <a:lstStyle/>
          <a:p>
            <a:r>
              <a:rPr lang="en-US" sz="1000" dirty="0" smtClean="0">
                <a:solidFill>
                  <a:schemeClr val="bg2"/>
                </a:solidFill>
              </a:rPr>
              <a:t>[Dimitra02] </a:t>
            </a:r>
            <a:r>
              <a:rPr lang="en-US" sz="1000" dirty="0">
                <a:solidFill>
                  <a:schemeClr val="bg2"/>
                </a:solidFill>
              </a:rPr>
              <a:t>D. </a:t>
            </a:r>
            <a:r>
              <a:rPr lang="en-US" sz="1000" dirty="0" err="1">
                <a:solidFill>
                  <a:schemeClr val="bg2"/>
                </a:solidFill>
              </a:rPr>
              <a:t>Giannakopoulou</a:t>
            </a:r>
            <a:r>
              <a:rPr lang="en-US" sz="1000" dirty="0">
                <a:solidFill>
                  <a:schemeClr val="bg2"/>
                </a:solidFill>
              </a:rPr>
              <a:t>, C. S. </a:t>
            </a:r>
            <a:r>
              <a:rPr lang="en-US" sz="1000" dirty="0" err="1">
                <a:solidFill>
                  <a:schemeClr val="bg2"/>
                </a:solidFill>
              </a:rPr>
              <a:t>Pǎsǎreanu</a:t>
            </a:r>
            <a:r>
              <a:rPr lang="en-US" sz="1000" dirty="0">
                <a:solidFill>
                  <a:schemeClr val="bg2"/>
                </a:solidFill>
              </a:rPr>
              <a:t>, and H. </a:t>
            </a:r>
            <a:r>
              <a:rPr lang="en-US" sz="1000" dirty="0" err="1">
                <a:solidFill>
                  <a:schemeClr val="bg2"/>
                </a:solidFill>
              </a:rPr>
              <a:t>Barringer</a:t>
            </a:r>
            <a:r>
              <a:rPr lang="en-US" sz="1000" dirty="0">
                <a:solidFill>
                  <a:schemeClr val="bg2"/>
                </a:solidFill>
              </a:rPr>
              <a:t>, “Assumption generation for software component verification,” in Proceedings - ASE 2002: 17th IEEE International Conference on Automated Software Engineering, 2002, pp. 3–12.</a:t>
            </a:r>
          </a:p>
        </p:txBody>
      </p:sp>
      <p:pic>
        <p:nvPicPr>
          <p:cNvPr id="6" name="Picture 5">
            <a:extLst>
              <a:ext uri="{FF2B5EF4-FFF2-40B4-BE49-F238E27FC236}">
                <a16:creationId xmlns:a16="http://schemas.microsoft.com/office/drawing/2014/main" id="{6E7B91F0-A5FE-4332-BDFD-F88D6ADF26D2}"/>
              </a:ext>
            </a:extLst>
          </p:cNvPr>
          <p:cNvPicPr>
            <a:picLocks noChangeAspect="1"/>
          </p:cNvPicPr>
          <p:nvPr/>
        </p:nvPicPr>
        <p:blipFill>
          <a:blip r:embed="rId2"/>
          <a:stretch>
            <a:fillRect/>
          </a:stretch>
        </p:blipFill>
        <p:spPr>
          <a:xfrm>
            <a:off x="926082" y="2360014"/>
            <a:ext cx="1471184" cy="631171"/>
          </a:xfrm>
          <a:prstGeom prst="rect">
            <a:avLst/>
          </a:prstGeom>
        </p:spPr>
      </p:pic>
      <p:pic>
        <p:nvPicPr>
          <p:cNvPr id="7" name="Picture 6">
            <a:extLst>
              <a:ext uri="{FF2B5EF4-FFF2-40B4-BE49-F238E27FC236}">
                <a16:creationId xmlns:a16="http://schemas.microsoft.com/office/drawing/2014/main" id="{DD96F5EF-C619-4AC6-96A6-F1BF76B91667}"/>
              </a:ext>
            </a:extLst>
          </p:cNvPr>
          <p:cNvPicPr>
            <a:picLocks noChangeAspect="1"/>
          </p:cNvPicPr>
          <p:nvPr/>
        </p:nvPicPr>
        <p:blipFill>
          <a:blip r:embed="rId3"/>
          <a:stretch>
            <a:fillRect/>
          </a:stretch>
        </p:blipFill>
        <p:spPr>
          <a:xfrm>
            <a:off x="2426063" y="2360014"/>
            <a:ext cx="1471184" cy="588473"/>
          </a:xfrm>
          <a:prstGeom prst="rect">
            <a:avLst/>
          </a:prstGeom>
        </p:spPr>
      </p:pic>
      <p:pic>
        <p:nvPicPr>
          <p:cNvPr id="8" name="Picture 7"/>
          <p:cNvPicPr>
            <a:picLocks noChangeAspect="1"/>
          </p:cNvPicPr>
          <p:nvPr/>
        </p:nvPicPr>
        <p:blipFill>
          <a:blip r:embed="rId4"/>
          <a:stretch>
            <a:fillRect/>
          </a:stretch>
        </p:blipFill>
        <p:spPr>
          <a:xfrm>
            <a:off x="1811971" y="3083236"/>
            <a:ext cx="1228183" cy="761270"/>
          </a:xfrm>
          <a:prstGeom prst="rect">
            <a:avLst/>
          </a:prstGeom>
        </p:spPr>
      </p:pic>
      <p:pic>
        <p:nvPicPr>
          <p:cNvPr id="9" name="Picture 8"/>
          <p:cNvPicPr>
            <a:picLocks noChangeAspect="1"/>
          </p:cNvPicPr>
          <p:nvPr/>
        </p:nvPicPr>
        <p:blipFill>
          <a:blip r:embed="rId5"/>
          <a:stretch>
            <a:fillRect/>
          </a:stretch>
        </p:blipFill>
        <p:spPr>
          <a:xfrm>
            <a:off x="5597638" y="2654251"/>
            <a:ext cx="2056126" cy="788291"/>
          </a:xfrm>
          <a:prstGeom prst="rect">
            <a:avLst/>
          </a:prstGeom>
        </p:spPr>
      </p:pic>
      <p:sp>
        <p:nvSpPr>
          <p:cNvPr id="10" name="Right Arrow 9"/>
          <p:cNvSpPr/>
          <p:nvPr/>
        </p:nvSpPr>
        <p:spPr>
          <a:xfrm>
            <a:off x="3897247" y="2851114"/>
            <a:ext cx="1606657" cy="39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37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Minus Operator</a:t>
            </a:r>
            <a:endParaRPr lang="en-US" dirty="0"/>
          </a:p>
        </p:txBody>
      </p:sp>
      <p:sp>
        <p:nvSpPr>
          <p:cNvPr id="3" name="Text Placeholder 2"/>
          <p:cNvSpPr>
            <a:spLocks noGrp="1"/>
          </p:cNvSpPr>
          <p:nvPr>
            <p:ph type="body" idx="1"/>
          </p:nvPr>
        </p:nvSpPr>
        <p:spPr/>
        <p:txBody>
          <a:bodyPr/>
          <a:lstStyle/>
          <a:p>
            <a:r>
              <a:rPr lang="en-US" dirty="0" smtClean="0"/>
              <a:t>Reminder: </a:t>
            </a:r>
            <a:r>
              <a:rPr lang="en-US" altLang="zh-CN" i="1" dirty="0"/>
              <a:t>Capability(S) = </a:t>
            </a:r>
            <a:r>
              <a:rPr lang="en-US" altLang="zh-CN" i="1" dirty="0" err="1" smtClean="0"/>
              <a:t>WeakestAssumption</a:t>
            </a:r>
            <a:r>
              <a:rPr lang="en-US" altLang="zh-CN" i="1" dirty="0" smtClean="0"/>
              <a:t>(S</a:t>
            </a:r>
            <a:r>
              <a:rPr lang="en-US" altLang="zh-CN" i="1" dirty="0"/>
              <a:t>) – </a:t>
            </a:r>
            <a:r>
              <a:rPr lang="en-US" altLang="zh-CN" i="1" dirty="0" err="1"/>
              <a:t>Beh</a:t>
            </a:r>
            <a:r>
              <a:rPr lang="en-US" altLang="zh-CN" i="1" dirty="0"/>
              <a:t>(</a:t>
            </a:r>
            <a:r>
              <a:rPr lang="en-US" altLang="zh-CN" i="1" dirty="0" err="1"/>
              <a:t>Env</a:t>
            </a:r>
            <a:r>
              <a:rPr lang="en-US" altLang="zh-CN" i="1" baseline="-25000" dirty="0" err="1"/>
              <a:t>base</a:t>
            </a:r>
            <a:r>
              <a:rPr lang="en-US" altLang="zh-CN" i="1" dirty="0" smtClean="0"/>
              <a:t>)</a:t>
            </a:r>
          </a:p>
          <a:p>
            <a:r>
              <a:rPr lang="en-US" altLang="zh-CN" dirty="0" smtClean="0"/>
              <a:t>The LTS formalism is not enough, we introduce </a:t>
            </a:r>
            <a:r>
              <a:rPr lang="en-US" b="1" dirty="0" err="1"/>
              <a:t>Büchi</a:t>
            </a:r>
            <a:r>
              <a:rPr lang="en-US" b="1" dirty="0"/>
              <a:t> </a:t>
            </a:r>
            <a:r>
              <a:rPr lang="en-US" b="1" dirty="0" smtClean="0"/>
              <a:t>automata</a:t>
            </a:r>
            <a:r>
              <a:rPr lang="en-US" dirty="0" smtClean="0"/>
              <a:t>.</a:t>
            </a:r>
            <a:endParaRPr lang="en-US" altLang="zh-CN"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52691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smtClean="0"/>
              <a:t>Research Problem</a:t>
            </a:r>
          </a:p>
          <a:p>
            <a:r>
              <a:rPr lang="en-US" altLang="zh-CN" dirty="0" smtClean="0"/>
              <a:t>Motivation Example &amp; Overview</a:t>
            </a:r>
          </a:p>
          <a:p>
            <a:r>
              <a:rPr lang="en-US" altLang="zh-CN" dirty="0" smtClean="0"/>
              <a:t>Approach In Details</a:t>
            </a:r>
          </a:p>
          <a:p>
            <a:r>
              <a:rPr lang="en-US" altLang="zh-CN" dirty="0" smtClean="0"/>
              <a:t>Limitation &amp; Future Work</a:t>
            </a:r>
            <a:endParaRPr lang="en-US" altLang="zh-CN" dirty="0"/>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Büchi</a:t>
            </a:r>
            <a:r>
              <a:rPr lang="en-US" dirty="0"/>
              <a:t> automata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8190" y="1139987"/>
            <a:ext cx="8326097" cy="3075047"/>
          </a:xfrm>
          <a:prstGeom prst="rect">
            <a:avLst/>
          </a:prstGeom>
        </p:spPr>
      </p:pic>
    </p:spTree>
    <p:extLst>
      <p:ext uri="{BB962C8B-B14F-4D97-AF65-F5344CB8AC3E}">
        <p14:creationId xmlns:p14="http://schemas.microsoft.com/office/powerpoint/2010/main" val="349223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composition ||</a:t>
            </a:r>
            <a:endParaRPr lang="en-US" dirty="0"/>
          </a:p>
        </p:txBody>
      </p:sp>
      <p:sp>
        <p:nvSpPr>
          <p:cNvPr id="3" name="Text Placeholder 2"/>
          <p:cNvSpPr>
            <a:spLocks noGrp="1"/>
          </p:cNvSpPr>
          <p:nvPr>
            <p:ph type="body" idx="1"/>
          </p:nvPr>
        </p:nvSpPr>
        <p:spPr/>
        <p:txBody>
          <a:bodyPr/>
          <a:lstStyle/>
          <a:p>
            <a:pPr marL="114300" indent="0">
              <a:buNone/>
            </a:pPr>
            <a:r>
              <a:rPr lang="en-US" sz="1400" i="1" dirty="0" smtClean="0"/>
              <a:t>Parallel composition “</a:t>
            </a:r>
            <a:r>
              <a:rPr lang="en-US" sz="1400" dirty="0" smtClean="0"/>
              <a:t>||”  is an operator that combines behavior of two automaton by synchronizing common actions and interleaving the remaining actions.</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5" name="Picture 14"/>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47903" y="1942608"/>
            <a:ext cx="8241481" cy="1746357"/>
          </a:xfrm>
          <a:prstGeom prst="rect">
            <a:avLst/>
          </a:prstGeom>
        </p:spPr>
      </p:pic>
    </p:spTree>
    <p:extLst>
      <p:ext uri="{BB962C8B-B14F-4D97-AF65-F5344CB8AC3E}">
        <p14:creationId xmlns:p14="http://schemas.microsoft.com/office/powerpoint/2010/main" val="3337965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Text Placeholder 2"/>
          <p:cNvSpPr>
            <a:spLocks noGrp="1"/>
          </p:cNvSpPr>
          <p:nvPr>
            <p:ph type="body" idx="1"/>
          </p:nvPr>
        </p:nvSpPr>
        <p:spPr/>
        <p:txBody>
          <a:bodyPr/>
          <a:lstStyle/>
          <a:p>
            <a:r>
              <a:rPr lang="en-US" dirty="0"/>
              <a:t>Security protocol and attacker model</a:t>
            </a:r>
          </a:p>
          <a:p>
            <a:r>
              <a:rPr lang="en-US" dirty="0"/>
              <a:t>Human machine interface model and human behavior model</a:t>
            </a:r>
          </a:p>
          <a:p>
            <a:r>
              <a:rPr lang="en-US" dirty="0"/>
              <a:t>Distributed protocol and fault model</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579216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6207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r>
              <a:rPr lang="en-US" dirty="0"/>
              <a:t/>
            </a: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8910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6878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24866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Example &amp; </a:t>
            </a:r>
            <a:r>
              <a:rPr lang="en-US" altLang="zh-CN" dirty="0" smtClean="0"/>
              <a:t>Overview</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977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3.311"/>
  <p:tag name="ORIGINALWIDTH" val="4097.488"/>
  <p:tag name="LATEXADDIN" val="\documentclass{article}&#10;\usepackage{amsmath}&#10;\usepackage{amssymb}&#10;\pagestyle{empty}&#10;\begin{document}&#10;&#10;A Büchi automata is $B$ is a four tuple $\langle Q, \Sigma, \delta, q_0, F \rangle$ where&#10;\begin{itemize}&#10;\item $Q$ is a finite set of states,&#10;\item $\Sigma$ is a set of actions called the \textit{alphabet} of $B$,&#10;\item $\delta \subseteq Q \times \Sigma \rightarrow Q$ is a function called the \textit{transition function} of $B$,&#10;\item $q_0 \in Q$ is the initial state,&#10;\item $F \subseteq Q$ is the \textit{acceptance condition} that $B$ only accepts traces that at least one of the states in $F$ occurs infinitely often.&#10;\end{itemize}&#10;&#10;&#10;\end{document}"/>
  <p:tag name="IGUANATEXSIZE" val="20"/>
  <p:tag name="IGUANATEXCURSOR" val="538"/>
  <p:tag name="TRANSPARENCY" val="True"/>
  <p:tag name="FILENAME" val=""/>
  <p:tag name="LATEXENGINEID" val="0"/>
  <p:tag name="TEMPFOLDER" val=".\t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4285.714"/>
  <p:tag name="LATEXADDIN" val="\documentclass{article}&#10;\usepackage{amsmath}&#10;\pagestyle{empty}&#10;\begin{document}&#10;&#10;\noindent Let $B_1 = \langle Q^1, \Sigma^1, \delta^1, q^1_0, F^1 \rangle$ and $B_2 = \langle Q^2, \Sigma^2, \delta^2, q^2_0, F^2 \rangle$, $B_1 || B_2$ is an automata $B = \langle Q, \Sigma, \delta, q_0, F \rangle$, where $Q = Q^1 \times Q^2$, $\Sigma = \Sigma^1 \cup \Sigma^2$, $q_0 = (q^1_0, q^2_0)$, $F = \{(q^1, q^2) | q^1 \in F^1 \land q^2 \in F^2 \}$, and $\delta$ is defined as:&#10;&#10;$$\frac{B_1 \xrightarrow{a} B_1', a \notin \Sigma^2}{B_1 || B_2 \xrightarrow{a} B_1' || B_2} \quad \quad \frac{B_1 \xrightarrow{a} B_1', B_2 \xrightarrow{a} B_2'}{B_1 || B_2 \xrightarrow{a} B_1' || B_2'}$$&#10;&#10;&#10;\end{document}"/>
  <p:tag name="IGUANATEXSIZE" val="20"/>
  <p:tag name="IGUANATEXCURSOR" val="341"/>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1698</TotalTime>
  <Words>962</Words>
  <Application>Microsoft Office PowerPoint</Application>
  <PresentationFormat>On-screen Show (16:9)</PresentationFormat>
  <Paragraphs>127</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Open Sans</vt:lpstr>
      <vt:lpstr>宋体</vt:lpstr>
      <vt:lpstr>Open Sans Light</vt:lpstr>
      <vt:lpstr>Open Sans SemiBold</vt:lpstr>
      <vt:lpstr>Arial</vt:lpstr>
      <vt:lpstr>Simple Light</vt:lpstr>
      <vt:lpstr>How to Measure Robustness A formal approach</vt:lpstr>
      <vt:lpstr>Agenda</vt:lpstr>
      <vt:lpstr>Research Problem</vt:lpstr>
      <vt:lpstr>What is Robustness?</vt:lpstr>
      <vt:lpstr>How to measure Robustness?</vt:lpstr>
      <vt:lpstr>The Source and Goal</vt:lpstr>
      <vt:lpstr>Research Questions</vt:lpstr>
      <vt:lpstr>Motivation Example &amp; Overview</vt:lpstr>
      <vt:lpstr>Background</vt:lpstr>
      <vt:lpstr>Motivation Example</vt:lpstr>
      <vt:lpstr>The “correct” function</vt:lpstr>
      <vt:lpstr>Uncertainty in environment</vt:lpstr>
      <vt:lpstr>Representation of Uncertainty</vt:lpstr>
      <vt:lpstr>Capability to deal with Uncertainty</vt:lpstr>
      <vt:lpstr>Approach In Details</vt:lpstr>
      <vt:lpstr>System Assumption</vt:lpstr>
      <vt:lpstr>Stronger and Weaker Assumption</vt:lpstr>
      <vt:lpstr>Generating the weakest assumption</vt:lpstr>
      <vt:lpstr>The Minus Operator</vt:lpstr>
      <vt:lpstr>Büchi automata</vt:lpstr>
      <vt:lpstr>Parallel composition ||</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Changjian Zhang</cp:lastModifiedBy>
  <cp:revision>84</cp:revision>
  <dcterms:created xsi:type="dcterms:W3CDTF">2019-10-18T14:39:47Z</dcterms:created>
  <dcterms:modified xsi:type="dcterms:W3CDTF">2019-10-23T20:31:16Z</dcterms:modified>
</cp:coreProperties>
</file>