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64" r:id="rId3"/>
    <p:sldId id="257" r:id="rId4"/>
    <p:sldId id="278" r:id="rId5"/>
    <p:sldId id="258" r:id="rId6"/>
    <p:sldId id="259" r:id="rId7"/>
    <p:sldId id="270" r:id="rId8"/>
    <p:sldId id="260" r:id="rId9"/>
    <p:sldId id="261" r:id="rId10"/>
    <p:sldId id="262" r:id="rId11"/>
    <p:sldId id="279" r:id="rId12"/>
    <p:sldId id="280" r:id="rId13"/>
    <p:sldId id="281" r:id="rId14"/>
    <p:sldId id="274" r:id="rId15"/>
    <p:sldId id="275" r:id="rId16"/>
    <p:sldId id="266" r:id="rId17"/>
    <p:sldId id="269" r:id="rId18"/>
    <p:sldId id="271" r:id="rId19"/>
    <p:sldId id="268" r:id="rId20"/>
    <p:sldId id="265" r:id="rId21"/>
    <p:sldId id="277" r:id="rId22"/>
  </p:sldIdLst>
  <p:sldSz cx="9144000" cy="5143500" type="screen16x9"/>
  <p:notesSz cx="6858000" cy="9144000"/>
  <p:embeddedFontLst>
    <p:embeddedFont>
      <p:font typeface="Open Sans" panose="02010600030101010101" charset="0"/>
      <p:regular r:id="rId24"/>
      <p:bold r:id="rId25"/>
      <p:italic r:id="rId26"/>
      <p:boldItalic r:id="rId27"/>
    </p:embeddedFont>
    <p:embeddedFont>
      <p:font typeface="Open Sans Light" panose="02010600030101010101" charset="0"/>
      <p:regular r:id="rId28"/>
      <p:bold r:id="rId29"/>
      <p:italic r:id="rId30"/>
      <p:boldItalic r:id="rId31"/>
    </p:embeddedFont>
    <p:embeddedFont>
      <p:font typeface="Open Sans SemiBold" panose="02010600030101010101"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8602" autoAdjust="0"/>
  </p:normalViewPr>
  <p:slideViewPr>
    <p:cSldViewPr snapToGrid="0">
      <p:cViewPr varScale="1">
        <p:scale>
          <a:sx n="133" d="100"/>
          <a:sy n="133" d="100"/>
        </p:scale>
        <p:origin x="102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definition of internal</a:t>
            </a:r>
            <a:r>
              <a:rPr lang="en-US" baseline="0" dirty="0"/>
              <a:t> gives us the flexibility that: we could analyze the system capability against a given component in the environment, and the internal events under a given component could be the interfaces under another environment.</a:t>
            </a:r>
          </a:p>
          <a:p>
            <a:r>
              <a:rPr lang="en-US" baseline="0" dirty="0"/>
              <a:t>(I didn’t investigate this, but could be a future research direction)</a:t>
            </a:r>
            <a:endParaRPr lang="en-US" dirty="0"/>
          </a:p>
        </p:txBody>
      </p:sp>
    </p:spTree>
    <p:extLst>
      <p:ext uri="{BB962C8B-B14F-4D97-AF65-F5344CB8AC3E}">
        <p14:creationId xmlns:p14="http://schemas.microsoft.com/office/powerpoint/2010/main" val="1538742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ltLang="zh-CN" dirty="0"/>
              <a:t>&lt;send,</a:t>
            </a:r>
            <a:r>
              <a:rPr lang="en-US" altLang="zh-CN" baseline="0" dirty="0"/>
              <a:t> </a:t>
            </a:r>
            <a:r>
              <a:rPr lang="en-US" altLang="zh-CN" baseline="0" dirty="0" err="1"/>
              <a:t>getack</a:t>
            </a:r>
            <a:r>
              <a:rPr lang="en-US" altLang="zh-CN" baseline="0" dirty="0"/>
              <a:t>, send, </a:t>
            </a:r>
            <a:r>
              <a:rPr lang="en-US" altLang="zh-CN" baseline="0" dirty="0" err="1"/>
              <a:t>getack</a:t>
            </a:r>
            <a:r>
              <a:rPr lang="en-US" altLang="zh-CN" baseline="0" dirty="0"/>
              <a:t>, …</a:t>
            </a:r>
            <a:r>
              <a:rPr lang="en-US" altLang="zh-CN" dirty="0"/>
              <a:t>&gt; means that the environment</a:t>
            </a:r>
            <a:r>
              <a:rPr lang="en-US" altLang="zh-CN" baseline="0" dirty="0"/>
              <a:t> (channel) only accepts inputs without any output, which violates the property that input and output should alternate.</a:t>
            </a:r>
            <a:endParaRPr lang="en-US" altLang="zh-CN" dirty="0"/>
          </a:p>
          <a:p>
            <a:endParaRPr lang="zh-CN" altLang="en-US" dirty="0"/>
          </a:p>
        </p:txBody>
      </p:sp>
    </p:spTree>
    <p:extLst>
      <p:ext uri="{BB962C8B-B14F-4D97-AF65-F5344CB8AC3E}">
        <p14:creationId xmlns:p14="http://schemas.microsoft.com/office/powerpoint/2010/main" val="1588598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ltLang="zh-CN" dirty="0"/>
              <a:t>The intuition is that:</a:t>
            </a:r>
          </a:p>
          <a:p>
            <a:pPr marL="457200" indent="-298450"/>
            <a:r>
              <a:rPr lang="en-US" altLang="zh-CN" dirty="0"/>
              <a:t>A system is often designed to work under some environments, e.g., we assume that the environment should work exactly in the sequence of &lt;send, rec, ack, </a:t>
            </a:r>
            <a:r>
              <a:rPr lang="en-US" altLang="zh-CN" dirty="0" err="1"/>
              <a:t>getack</a:t>
            </a:r>
            <a:r>
              <a:rPr lang="en-US" altLang="zh-CN" dirty="0"/>
              <a:t>&gt;, otherwise, the system would deadlock or violate the safety property.</a:t>
            </a:r>
          </a:p>
        </p:txBody>
      </p:sp>
    </p:spTree>
    <p:extLst>
      <p:ext uri="{BB962C8B-B14F-4D97-AF65-F5344CB8AC3E}">
        <p14:creationId xmlns:p14="http://schemas.microsoft.com/office/powerpoint/2010/main" val="3946360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fc71beb8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fc71beb8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a:t>The source and goal concepts are similar to the six dimensions of quality attributes proposed by SEI. Here, we simplify it and only focus on the stimulus (source) and the expected reaction of the system.</a:t>
            </a:r>
            <a:endParaRPr lang="zh-CN" altLang="en-US" dirty="0"/>
          </a:p>
        </p:txBody>
      </p:sp>
    </p:spTree>
    <p:extLst>
      <p:ext uri="{BB962C8B-B14F-4D97-AF65-F5344CB8AC3E}">
        <p14:creationId xmlns:p14="http://schemas.microsoft.com/office/powerpoint/2010/main" val="2176454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other domain, there are formal definitions of robustness</a:t>
            </a:r>
            <a:endParaRPr lang="en-US" dirty="0"/>
          </a:p>
        </p:txBody>
      </p:sp>
    </p:spTree>
    <p:extLst>
      <p:ext uri="{BB962C8B-B14F-4D97-AF65-F5344CB8AC3E}">
        <p14:creationId xmlns:p14="http://schemas.microsoft.com/office/powerpoint/2010/main" val="1876292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a:t>In the diagrams above, state 0 is always the initial state</a:t>
            </a:r>
            <a:endParaRPr lang="zh-CN" altLang="en-US" dirty="0"/>
          </a:p>
        </p:txBody>
      </p:sp>
    </p:spTree>
    <p:extLst>
      <p:ext uri="{BB962C8B-B14F-4D97-AF65-F5344CB8AC3E}">
        <p14:creationId xmlns:p14="http://schemas.microsoft.com/office/powerpoint/2010/main" val="2651326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ltLang="zh-CN" b="1" dirty="0"/>
              <a:t>State -1 refers to the error state. A trace to the error state means the safety property P is violated.</a:t>
            </a:r>
          </a:p>
          <a:p>
            <a:pPr marL="158750" indent="0">
              <a:buNone/>
            </a:pPr>
            <a:endParaRPr lang="en-US" altLang="zh-CN" b="1" dirty="0"/>
          </a:p>
          <a:p>
            <a:pPr marL="158750" indent="0">
              <a:buNone/>
            </a:pPr>
            <a:r>
              <a:rPr lang="en-US" altLang="zh-CN" b="1" dirty="0"/>
              <a:t>Limitations:</a:t>
            </a:r>
          </a:p>
          <a:p>
            <a:pPr marL="457200" indent="-298450"/>
            <a:r>
              <a:rPr lang="en-US" altLang="zh-CN" dirty="0"/>
              <a:t>A safety property is restricted to the form of LTSA property.</a:t>
            </a:r>
          </a:p>
          <a:p>
            <a:pPr marL="457200" indent="-298450"/>
            <a:r>
              <a:rPr lang="en-US" altLang="zh-CN" dirty="0"/>
              <a:t>We consider deadlock-free to be the weakest form of liveness, i.e., the system should not be stuck at some step.</a:t>
            </a:r>
          </a:p>
          <a:p>
            <a:pPr marL="158750" indent="0">
              <a:buNone/>
            </a:pPr>
            <a:endParaRPr lang="en-US" altLang="zh-CN" dirty="0"/>
          </a:p>
          <a:p>
            <a:pPr marL="158750" indent="0">
              <a:buNone/>
            </a:pPr>
            <a:r>
              <a:rPr lang="en-US" altLang="zh-CN" b="1" dirty="0"/>
              <a:t>I will use “correct” in this presentation</a:t>
            </a:r>
            <a:r>
              <a:rPr lang="en-US" altLang="zh-CN" b="1" baseline="0" dirty="0"/>
              <a:t> for simplicity, but it means the system should satisfy the given safety properties and be deadlock-free.</a:t>
            </a:r>
            <a:endParaRPr lang="en-US" altLang="zh-CN" b="1" dirty="0"/>
          </a:p>
        </p:txBody>
      </p:sp>
    </p:spTree>
    <p:extLst>
      <p:ext uri="{BB962C8B-B14F-4D97-AF65-F5344CB8AC3E}">
        <p14:creationId xmlns:p14="http://schemas.microsoft.com/office/powerpoint/2010/main" val="988333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last send will</a:t>
            </a:r>
            <a:r>
              <a:rPr lang="en-US" baseline="0" dirty="0"/>
              <a:t> cause deadlock, i.e., the system is waiting for a rec event, but the environment is waiting for a send event.</a:t>
            </a:r>
          </a:p>
        </p:txBody>
      </p:sp>
    </p:spTree>
    <p:extLst>
      <p:ext uri="{BB962C8B-B14F-4D97-AF65-F5344CB8AC3E}">
        <p14:creationId xmlns:p14="http://schemas.microsoft.com/office/powerpoint/2010/main" val="3152369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59525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now,</a:t>
            </a:r>
            <a:r>
              <a:rPr lang="en-US" baseline="0" dirty="0"/>
              <a:t> let’s ignore the concrete definition of the ‘-’ operator over state machines.</a:t>
            </a:r>
            <a:endParaRPr lang="en-US" dirty="0"/>
          </a:p>
        </p:txBody>
      </p:sp>
    </p:spTree>
    <p:extLst>
      <p:ext uri="{BB962C8B-B14F-4D97-AF65-F5344CB8AC3E}">
        <p14:creationId xmlns:p14="http://schemas.microsoft.com/office/powerpoint/2010/main" val="37014107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FFFFF"/>
        </a:solidFill>
        <a:effectLst/>
      </p:bgPr>
    </p:bg>
    <p:spTree>
      <p:nvGrpSpPr>
        <p:cNvPr id="1" name="Shape 9"/>
        <p:cNvGrpSpPr/>
        <p:nvPr/>
      </p:nvGrpSpPr>
      <p:grpSpPr>
        <a:xfrm>
          <a:off x="0" y="0"/>
          <a:ext cx="0" cy="0"/>
          <a:chOff x="0" y="0"/>
          <a:chExt cx="0" cy="0"/>
        </a:xfrm>
      </p:grpSpPr>
      <p:sp>
        <p:nvSpPr>
          <p:cNvPr id="10" name="Google Shape;10;p2"/>
          <p:cNvSpPr/>
          <p:nvPr/>
        </p:nvSpPr>
        <p:spPr>
          <a:xfrm>
            <a:off x="0" y="4427250"/>
            <a:ext cx="9144000" cy="716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2"/>
          <p:cNvPicPr preferRelativeResize="0"/>
          <p:nvPr/>
        </p:nvPicPr>
        <p:blipFill>
          <a:blip r:embed="rId2">
            <a:alphaModFix/>
          </a:blip>
          <a:stretch>
            <a:fillRect/>
          </a:stretch>
        </p:blipFill>
        <p:spPr>
          <a:xfrm>
            <a:off x="152075" y="4543625"/>
            <a:ext cx="4020352" cy="483350"/>
          </a:xfrm>
          <a:prstGeom prst="rect">
            <a:avLst/>
          </a:prstGeom>
          <a:noFill/>
          <a:ln>
            <a:noFill/>
          </a:ln>
        </p:spPr>
      </p:pic>
      <p:sp>
        <p:nvSpPr>
          <p:cNvPr id="12" name="Google Shape;12;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AE0000"/>
              </a:buClr>
              <a:buSzPts val="5200"/>
              <a:buFont typeface="Open Sans SemiBold"/>
              <a:buNone/>
              <a:defRPr sz="5200">
                <a:solidFill>
                  <a:srgbClr val="AE0000"/>
                </a:solidFill>
                <a:latin typeface="Open Sans SemiBold"/>
                <a:ea typeface="Open Sans SemiBold"/>
                <a:cs typeface="Open Sans SemiBold"/>
                <a:sym typeface="Open Sans Semi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rPr lang="en-US" altLang="zh-CN"/>
              <a:t>Click to edit Master title style</a:t>
            </a:r>
            <a:endParaRPr/>
          </a:p>
        </p:txBody>
      </p:sp>
      <p:sp>
        <p:nvSpPr>
          <p:cNvPr id="13" name="Google Shape;13;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Font typeface="Open Sans Light"/>
              <a:buNone/>
              <a:defRPr sz="2800">
                <a:latin typeface="Open Sans Light"/>
                <a:ea typeface="Open Sans Light"/>
                <a:cs typeface="Open Sans Light"/>
                <a:sym typeface="Open Sans Ligh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ltLang="zh-CN"/>
              <a:t>Click to edit Master subtitle style</a:t>
            </a:r>
            <a:endParaRPr/>
          </a:p>
        </p:txBody>
      </p:sp>
      <p:sp>
        <p:nvSpPr>
          <p:cNvPr id="14" name="Google Shape;14;p2"/>
          <p:cNvSpPr txBox="1">
            <a:spLocks noGrp="1"/>
          </p:cNvSpPr>
          <p:nvPr>
            <p:ph type="sldNum" idx="12"/>
          </p:nvPr>
        </p:nvSpPr>
        <p:spPr>
          <a:xfrm>
            <a:off x="8635375" y="4611900"/>
            <a:ext cx="385800" cy="3468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9"/>
        <p:cNvGrpSpPr/>
        <p:nvPr/>
      </p:nvGrpSpPr>
      <p:grpSpPr>
        <a:xfrm>
          <a:off x="0" y="0"/>
          <a:ext cx="0" cy="0"/>
          <a:chOff x="0" y="0"/>
          <a:chExt cx="0" cy="0"/>
        </a:xfrm>
      </p:grpSpPr>
      <p:sp>
        <p:nvSpPr>
          <p:cNvPr id="60" name="Google Shape;60;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AE0000"/>
              </a:buClr>
              <a:buSzPts val="12000"/>
              <a:buNone/>
              <a:defRPr sz="12000">
                <a:solidFill>
                  <a:srgbClr val="AE0000"/>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1" name="Google Shape;61;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en-US" altLang="zh-CN"/>
              <a:t>Click to edit Master text styles</a:t>
            </a:r>
          </a:p>
        </p:txBody>
      </p:sp>
      <p:sp>
        <p:nvSpPr>
          <p:cNvPr id="62" name="Google Shape;62;p11"/>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3" name="Google Shape;63;p11"/>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4" name="Google Shape;64;p11"/>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12"/>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7" name="Google Shape;67;p12"/>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8" name="Google Shape;68;p12"/>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Clr>
                <a:schemeClr val="lt1"/>
              </a:buClr>
              <a:buSzPts val="3600"/>
              <a:buFont typeface="Open Sans"/>
              <a:buNone/>
              <a:defRPr sz="3600" b="1">
                <a:solidFill>
                  <a:schemeClr val="lt1"/>
                </a:solidFill>
                <a:latin typeface="Open Sans"/>
                <a:ea typeface="Open Sans"/>
                <a:cs typeface="Open Sans"/>
                <a:sym typeface="Open Sans"/>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ltLang="zh-CN"/>
              <a:t>Click to edit Master title style</a:t>
            </a:r>
            <a:endParaRPr/>
          </a:p>
        </p:txBody>
      </p:sp>
      <p:sp>
        <p:nvSpPr>
          <p:cNvPr id="17" name="Google Shape;17;p3"/>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latin typeface="Open Sans"/>
                <a:ea typeface="Open Sans"/>
                <a:cs typeface="Open Sans"/>
                <a:sym typeface="Open Sans"/>
              </a:defRPr>
            </a:lvl1pPr>
            <a:lvl2pPr lvl="1">
              <a:buNone/>
              <a:defRPr>
                <a:solidFill>
                  <a:schemeClr val="lt1"/>
                </a:solidFill>
                <a:latin typeface="Open Sans"/>
                <a:ea typeface="Open Sans"/>
                <a:cs typeface="Open Sans"/>
                <a:sym typeface="Open Sans"/>
              </a:defRPr>
            </a:lvl2pPr>
            <a:lvl3pPr lvl="2">
              <a:buNone/>
              <a:defRPr>
                <a:solidFill>
                  <a:schemeClr val="lt1"/>
                </a:solidFill>
                <a:latin typeface="Open Sans"/>
                <a:ea typeface="Open Sans"/>
                <a:cs typeface="Open Sans"/>
                <a:sym typeface="Open Sans"/>
              </a:defRPr>
            </a:lvl3pPr>
            <a:lvl4pPr lvl="3">
              <a:buNone/>
              <a:defRPr>
                <a:solidFill>
                  <a:schemeClr val="lt1"/>
                </a:solidFill>
                <a:latin typeface="Open Sans"/>
                <a:ea typeface="Open Sans"/>
                <a:cs typeface="Open Sans"/>
                <a:sym typeface="Open Sans"/>
              </a:defRPr>
            </a:lvl4pPr>
            <a:lvl5pPr lvl="4">
              <a:buNone/>
              <a:defRPr>
                <a:solidFill>
                  <a:schemeClr val="lt1"/>
                </a:solidFill>
                <a:latin typeface="Open Sans"/>
                <a:ea typeface="Open Sans"/>
                <a:cs typeface="Open Sans"/>
                <a:sym typeface="Open Sans"/>
              </a:defRPr>
            </a:lvl5pPr>
            <a:lvl6pPr lvl="5">
              <a:buNone/>
              <a:defRPr>
                <a:solidFill>
                  <a:schemeClr val="lt1"/>
                </a:solidFill>
                <a:latin typeface="Open Sans"/>
                <a:ea typeface="Open Sans"/>
                <a:cs typeface="Open Sans"/>
                <a:sym typeface="Open Sans"/>
              </a:defRPr>
            </a:lvl6pPr>
            <a:lvl7pPr lvl="6">
              <a:buNone/>
              <a:defRPr>
                <a:solidFill>
                  <a:schemeClr val="lt1"/>
                </a:solidFill>
                <a:latin typeface="Open Sans"/>
                <a:ea typeface="Open Sans"/>
                <a:cs typeface="Open Sans"/>
                <a:sym typeface="Open Sans"/>
              </a:defRPr>
            </a:lvl7pPr>
            <a:lvl8pPr lvl="7">
              <a:buNone/>
              <a:defRPr>
                <a:solidFill>
                  <a:schemeClr val="lt1"/>
                </a:solidFill>
                <a:latin typeface="Open Sans"/>
                <a:ea typeface="Open Sans"/>
                <a:cs typeface="Open Sans"/>
                <a:sym typeface="Open Sans"/>
              </a:defRPr>
            </a:lvl8pPr>
            <a:lvl9pPr lvl="8">
              <a:buNone/>
              <a:defRPr>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18"/>
        <p:cNvGrpSpPr/>
        <p:nvPr/>
      </p:nvGrpSpPr>
      <p:grpSpPr>
        <a:xfrm>
          <a:off x="0" y="0"/>
          <a:ext cx="0" cy="0"/>
          <a:chOff x="0" y="0"/>
          <a:chExt cx="0" cy="0"/>
        </a:xfrm>
      </p:grpSpPr>
      <p:sp>
        <p:nvSpPr>
          <p:cNvPr id="19" name="Google Shape;19;p4"/>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Google Shape;20;p4"/>
          <p:cNvPicPr preferRelativeResize="0"/>
          <p:nvPr/>
        </p:nvPicPr>
        <p:blipFill>
          <a:blip r:embed="rId2">
            <a:alphaModFix/>
          </a:blip>
          <a:stretch>
            <a:fillRect/>
          </a:stretch>
        </p:blipFill>
        <p:spPr>
          <a:xfrm>
            <a:off x="152075" y="4726900"/>
            <a:ext cx="2640049" cy="317400"/>
          </a:xfrm>
          <a:prstGeom prst="rect">
            <a:avLst/>
          </a:prstGeom>
          <a:noFill/>
          <a:ln>
            <a:noFill/>
          </a:ln>
        </p:spPr>
      </p:pic>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AE0000"/>
              </a:buClr>
              <a:buSzPts val="2800"/>
              <a:buNone/>
              <a:defRPr>
                <a:solidFill>
                  <a:srgbClr val="AE0000"/>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ltLang="zh-CN"/>
              <a:t>Click to edit Master title style</a:t>
            </a:r>
            <a:endParaRPr/>
          </a:p>
        </p:txBody>
      </p:sp>
      <p:sp>
        <p:nvSpPr>
          <p:cNvPr id="22" name="Google Shape;22;p4"/>
          <p:cNvSpPr txBox="1">
            <a:spLocks noGrp="1"/>
          </p:cNvSpPr>
          <p:nvPr>
            <p:ph type="body" idx="1"/>
          </p:nvPr>
        </p:nvSpPr>
        <p:spPr>
          <a:xfrm>
            <a:off x="311700" y="1152475"/>
            <a:ext cx="8520600" cy="3172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ltLang="zh-CN"/>
              <a:t>Click to edit Master text styles</a:t>
            </a:r>
          </a:p>
        </p:txBody>
      </p:sp>
      <p:sp>
        <p:nvSpPr>
          <p:cNvPr id="23" name="Google Shape;23;p4"/>
          <p:cNvSpPr txBox="1">
            <a:spLocks noGrp="1"/>
          </p:cNvSpPr>
          <p:nvPr>
            <p:ph type="sldNum" idx="12"/>
          </p:nvPr>
        </p:nvSpPr>
        <p:spPr>
          <a:xfrm>
            <a:off x="8472458" y="4688792"/>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pic>
        <p:nvPicPr>
          <p:cNvPr id="25" name="Google Shape;25;p5"/>
          <p:cNvPicPr preferRelativeResize="0"/>
          <p:nvPr/>
        </p:nvPicPr>
        <p:blipFill>
          <a:blip r:embed="rId2">
            <a:alphaModFix/>
          </a:blip>
          <a:stretch>
            <a:fillRect/>
          </a:stretch>
        </p:blipFill>
        <p:spPr>
          <a:xfrm>
            <a:off x="152075" y="4703625"/>
            <a:ext cx="2937816" cy="353200"/>
          </a:xfrm>
          <a:prstGeom prst="rect">
            <a:avLst/>
          </a:prstGeom>
          <a:noFill/>
          <a:ln>
            <a:noFill/>
          </a:ln>
        </p:spPr>
      </p:pic>
      <p:sp>
        <p:nvSpPr>
          <p:cNvPr id="26" name="Google Shape;26;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AE0000"/>
              </a:buClr>
              <a:buSzPts val="2800"/>
              <a:buNone/>
              <a:defRPr>
                <a:solidFill>
                  <a:srgbClr val="AE0000"/>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ltLang="zh-CN"/>
              <a:t>Click to edit Master title style</a:t>
            </a:r>
            <a:endParaRPr/>
          </a:p>
        </p:txBody>
      </p:sp>
      <p:sp>
        <p:nvSpPr>
          <p:cNvPr id="27" name="Google Shape;27;p5"/>
          <p:cNvSpPr txBox="1">
            <a:spLocks noGrp="1"/>
          </p:cNvSpPr>
          <p:nvPr>
            <p:ph type="body" idx="1"/>
          </p:nvPr>
        </p:nvSpPr>
        <p:spPr>
          <a:xfrm>
            <a:off x="311700" y="1152475"/>
            <a:ext cx="3999900" cy="3181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ltLang="zh-CN"/>
              <a:t>Click to edit Master text styles</a:t>
            </a:r>
          </a:p>
        </p:txBody>
      </p:sp>
      <p:sp>
        <p:nvSpPr>
          <p:cNvPr id="28" name="Google Shape;28;p5"/>
          <p:cNvSpPr txBox="1">
            <a:spLocks noGrp="1"/>
          </p:cNvSpPr>
          <p:nvPr>
            <p:ph type="body" idx="2"/>
          </p:nvPr>
        </p:nvSpPr>
        <p:spPr>
          <a:xfrm>
            <a:off x="4832400" y="1152475"/>
            <a:ext cx="3999900" cy="3181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ltLang="zh-CN"/>
              <a:t>Click to edit Master text styles</a:t>
            </a:r>
          </a:p>
        </p:txBody>
      </p:sp>
      <p:sp>
        <p:nvSpPr>
          <p:cNvPr id="29" name="Google Shape;29;p5"/>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31" name="Google Shape;31;p5"/>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AE0000"/>
              </a:buClr>
              <a:buSzPts val="2800"/>
              <a:buNone/>
              <a:defRPr>
                <a:solidFill>
                  <a:srgbClr val="AE0000"/>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ltLang="zh-CN"/>
              <a:t>Click to edit Master title style</a:t>
            </a:r>
            <a:endParaRPr/>
          </a:p>
        </p:txBody>
      </p:sp>
      <p:sp>
        <p:nvSpPr>
          <p:cNvPr id="34" name="Google Shape;34;p6"/>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36" name="Google Shape;36;p6"/>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Clr>
                <a:srgbClr val="AE0000"/>
              </a:buClr>
              <a:buSzPts val="2400"/>
              <a:buNone/>
              <a:defRPr sz="2400">
                <a:solidFill>
                  <a:srgbClr val="AE0000"/>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ltLang="zh-CN"/>
              <a:t>Click to edit Master title style</a:t>
            </a:r>
            <a:endParaRPr/>
          </a:p>
        </p:txBody>
      </p:sp>
      <p:sp>
        <p:nvSpPr>
          <p:cNvPr id="39" name="Google Shape;39;p7"/>
          <p:cNvSpPr txBox="1">
            <a:spLocks noGrp="1"/>
          </p:cNvSpPr>
          <p:nvPr>
            <p:ph type="body" idx="1"/>
          </p:nvPr>
        </p:nvSpPr>
        <p:spPr>
          <a:xfrm>
            <a:off x="311700" y="1389600"/>
            <a:ext cx="2808000" cy="29487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ltLang="zh-CN"/>
              <a:t>Click to edit Master text styles</a:t>
            </a:r>
          </a:p>
        </p:txBody>
      </p:sp>
      <p:sp>
        <p:nvSpPr>
          <p:cNvPr id="40" name="Google Shape;40;p7"/>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7"/>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42" name="Google Shape;42;p7"/>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Clr>
                <a:srgbClr val="AE0000"/>
              </a:buClr>
              <a:buSzPts val="4800"/>
              <a:buFont typeface="Open Sans"/>
              <a:buNone/>
              <a:defRPr sz="4800" b="1">
                <a:solidFill>
                  <a:srgbClr val="AE0000"/>
                </a:solidFill>
                <a:latin typeface="Open Sans"/>
                <a:ea typeface="Open Sans"/>
                <a:cs typeface="Open Sans"/>
                <a:sym typeface="Open Sans"/>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ltLang="zh-CN"/>
              <a:t>Click to edit Master title style</a:t>
            </a:r>
            <a:endParaRPr/>
          </a:p>
        </p:txBody>
      </p:sp>
      <p:sp>
        <p:nvSpPr>
          <p:cNvPr id="45" name="Google Shape;45;p8"/>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AE0000"/>
              </a:buClr>
              <a:buSzPts val="4200"/>
              <a:buNone/>
              <a:defRPr sz="4200">
                <a:solidFill>
                  <a:srgbClr val="AE0000"/>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ltLang="zh-CN"/>
              <a:t>Click to edit Master title style</a:t>
            </a:r>
            <a:endParaRPr/>
          </a:p>
        </p:txBody>
      </p:sp>
      <p:sp>
        <p:nvSpPr>
          <p:cNvPr id="49" name="Google Shape;4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ltLang="zh-CN"/>
              <a:t>Click to edit Master subtitle style</a:t>
            </a:r>
            <a:endParaRPr/>
          </a:p>
        </p:txBody>
      </p:sp>
      <p:sp>
        <p:nvSpPr>
          <p:cNvPr id="50" name="Google Shape;5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ltLang="zh-CN"/>
              <a:t>Click to edit Master text styles</a:t>
            </a:r>
          </a:p>
        </p:txBody>
      </p:sp>
      <p:sp>
        <p:nvSpPr>
          <p:cNvPr id="51" name="Google Shape;51;p9"/>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2" name="Google Shape;52;p9"/>
          <p:cNvPicPr preferRelativeResize="0"/>
          <p:nvPr/>
        </p:nvPicPr>
        <p:blipFill>
          <a:blip r:embed="rId2">
            <a:alphaModFix/>
          </a:blip>
          <a:stretch>
            <a:fillRect/>
          </a:stretch>
        </p:blipFill>
        <p:spPr>
          <a:xfrm>
            <a:off x="152075" y="4726900"/>
            <a:ext cx="2640049" cy="317400"/>
          </a:xfrm>
          <a:prstGeom prst="rect">
            <a:avLst/>
          </a:prstGeom>
          <a:noFill/>
          <a:ln>
            <a:noFill/>
          </a:ln>
        </p:spPr>
      </p:pic>
      <p:sp>
        <p:nvSpPr>
          <p:cNvPr id="53" name="Google Shape;53;p9"/>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txBox="1">
            <a:spLocks noGrp="1"/>
          </p:cNvSpPr>
          <p:nvPr>
            <p:ph type="body" idx="1"/>
          </p:nvPr>
        </p:nvSpPr>
        <p:spPr>
          <a:xfrm>
            <a:off x="311700" y="39637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lvl="0"/>
            <a:r>
              <a:rPr lang="en-US" altLang="zh-CN"/>
              <a:t>Click to edit Master text styles</a:t>
            </a:r>
          </a:p>
        </p:txBody>
      </p:sp>
      <p:sp>
        <p:nvSpPr>
          <p:cNvPr id="56" name="Google Shape;56;p10"/>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7" name="Google Shape;57;p10"/>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8" name="Google Shape;58;p10"/>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pen Sans SemiBold"/>
              <a:buNone/>
              <a:defRPr sz="2800">
                <a:solidFill>
                  <a:schemeClr val="dk1"/>
                </a:solidFill>
                <a:latin typeface="Open Sans SemiBold"/>
                <a:ea typeface="Open Sans SemiBold"/>
                <a:cs typeface="Open Sans SemiBold"/>
                <a:sym typeface="Open Sans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 name="Google Shape;8;p1"/>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Open Sans"/>
                <a:ea typeface="Open Sans"/>
                <a:cs typeface="Open Sans"/>
                <a:sym typeface="Open Sans"/>
              </a:defRPr>
            </a:lvl1pPr>
            <a:lvl2pPr lvl="1" algn="r">
              <a:buNone/>
              <a:defRPr sz="1000">
                <a:solidFill>
                  <a:schemeClr val="lt1"/>
                </a:solidFill>
                <a:latin typeface="Open Sans"/>
                <a:ea typeface="Open Sans"/>
                <a:cs typeface="Open Sans"/>
                <a:sym typeface="Open Sans"/>
              </a:defRPr>
            </a:lvl2pPr>
            <a:lvl3pPr lvl="2" algn="r">
              <a:buNone/>
              <a:defRPr sz="1000">
                <a:solidFill>
                  <a:schemeClr val="lt1"/>
                </a:solidFill>
                <a:latin typeface="Open Sans"/>
                <a:ea typeface="Open Sans"/>
                <a:cs typeface="Open Sans"/>
                <a:sym typeface="Open Sans"/>
              </a:defRPr>
            </a:lvl3pPr>
            <a:lvl4pPr lvl="3" algn="r">
              <a:buNone/>
              <a:defRPr sz="1000">
                <a:solidFill>
                  <a:schemeClr val="lt1"/>
                </a:solidFill>
                <a:latin typeface="Open Sans"/>
                <a:ea typeface="Open Sans"/>
                <a:cs typeface="Open Sans"/>
                <a:sym typeface="Open Sans"/>
              </a:defRPr>
            </a:lvl4pPr>
            <a:lvl5pPr lvl="4" algn="r">
              <a:buNone/>
              <a:defRPr sz="1000">
                <a:solidFill>
                  <a:schemeClr val="lt1"/>
                </a:solidFill>
                <a:latin typeface="Open Sans"/>
                <a:ea typeface="Open Sans"/>
                <a:cs typeface="Open Sans"/>
                <a:sym typeface="Open Sans"/>
              </a:defRPr>
            </a:lvl5pPr>
            <a:lvl6pPr lvl="5" algn="r">
              <a:buNone/>
              <a:defRPr sz="1000">
                <a:solidFill>
                  <a:schemeClr val="lt1"/>
                </a:solidFill>
                <a:latin typeface="Open Sans"/>
                <a:ea typeface="Open Sans"/>
                <a:cs typeface="Open Sans"/>
                <a:sym typeface="Open Sans"/>
              </a:defRPr>
            </a:lvl6pPr>
            <a:lvl7pPr lvl="6" algn="r">
              <a:buNone/>
              <a:defRPr sz="1000">
                <a:solidFill>
                  <a:schemeClr val="lt1"/>
                </a:solidFill>
                <a:latin typeface="Open Sans"/>
                <a:ea typeface="Open Sans"/>
                <a:cs typeface="Open Sans"/>
                <a:sym typeface="Open Sans"/>
              </a:defRPr>
            </a:lvl7pPr>
            <a:lvl8pPr lvl="7" algn="r">
              <a:buNone/>
              <a:defRPr sz="1000">
                <a:solidFill>
                  <a:schemeClr val="lt1"/>
                </a:solidFill>
                <a:latin typeface="Open Sans"/>
                <a:ea typeface="Open Sans"/>
                <a:cs typeface="Open Sans"/>
                <a:sym typeface="Open Sans"/>
              </a:defRPr>
            </a:lvl8pPr>
            <a:lvl9pPr lvl="8" algn="r">
              <a:buNone/>
              <a:defRPr sz="1000">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3"/>
          <p:cNvSpPr txBox="1">
            <a:spLocks noGrp="1"/>
          </p:cNvSpPr>
          <p:nvPr>
            <p:ph type="ctrTitle"/>
          </p:nvPr>
        </p:nvSpPr>
        <p:spPr>
          <a:xfrm>
            <a:off x="311700" y="1083050"/>
            <a:ext cx="8520600" cy="160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800" dirty="0"/>
              <a:t>How to Measure Robustness</a:t>
            </a:r>
            <a:endParaRPr sz="4800" dirty="0"/>
          </a:p>
          <a:p>
            <a:pPr marL="0" lvl="0" indent="0" algn="ctr" rtl="0">
              <a:spcBef>
                <a:spcPts val="0"/>
              </a:spcBef>
              <a:spcAft>
                <a:spcPts val="0"/>
              </a:spcAft>
              <a:buNone/>
            </a:pPr>
            <a:r>
              <a:rPr lang="en-US" sz="2400" dirty="0">
                <a:solidFill>
                  <a:schemeClr val="dk2"/>
                </a:solidFill>
                <a:latin typeface="Open Sans"/>
                <a:ea typeface="Open Sans"/>
                <a:cs typeface="Open Sans"/>
                <a:sym typeface="Open Sans"/>
              </a:rPr>
              <a:t>A formal approach</a:t>
            </a:r>
            <a:endParaRPr sz="2400" dirty="0">
              <a:solidFill>
                <a:schemeClr val="dk2"/>
              </a:solidFill>
              <a:latin typeface="Open Sans"/>
              <a:ea typeface="Open Sans"/>
              <a:cs typeface="Open Sans"/>
              <a:sym typeface="Open Sans"/>
            </a:endParaRPr>
          </a:p>
        </p:txBody>
      </p:sp>
      <p:sp>
        <p:nvSpPr>
          <p:cNvPr id="74" name="Google Shape;74;p13"/>
          <p:cNvSpPr txBox="1">
            <a:spLocks noGrp="1"/>
          </p:cNvSpPr>
          <p:nvPr>
            <p:ph type="subTitle" idx="1"/>
          </p:nvPr>
        </p:nvSpPr>
        <p:spPr>
          <a:xfrm>
            <a:off x="311700" y="28405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err="1">
                <a:solidFill>
                  <a:srgbClr val="666666"/>
                </a:solidFill>
                <a:latin typeface="Open Sans"/>
                <a:ea typeface="Open Sans"/>
                <a:cs typeface="Open Sans"/>
                <a:sym typeface="Open Sans"/>
              </a:rPr>
              <a:t>Changjian</a:t>
            </a:r>
            <a:r>
              <a:rPr lang="en-US" sz="1800" dirty="0">
                <a:solidFill>
                  <a:srgbClr val="666666"/>
                </a:solidFill>
                <a:latin typeface="Open Sans"/>
                <a:ea typeface="Open Sans"/>
                <a:cs typeface="Open Sans"/>
                <a:sym typeface="Open Sans"/>
              </a:rPr>
              <a:t> (CJ) Zhang</a:t>
            </a:r>
          </a:p>
          <a:p>
            <a:pPr marL="0" lvl="0" indent="0" algn="ctr" rtl="0">
              <a:spcBef>
                <a:spcPts val="0"/>
              </a:spcBef>
              <a:spcAft>
                <a:spcPts val="0"/>
              </a:spcAft>
              <a:buNone/>
            </a:pPr>
            <a:r>
              <a:rPr lang="en-US" sz="1800" dirty="0" err="1">
                <a:solidFill>
                  <a:srgbClr val="666666"/>
                </a:solidFill>
                <a:latin typeface="Open Sans"/>
                <a:ea typeface="Open Sans"/>
                <a:cs typeface="Open Sans"/>
                <a:sym typeface="Open Sans"/>
              </a:rPr>
              <a:t>Eunsuk</a:t>
            </a:r>
            <a:r>
              <a:rPr lang="en-US" sz="1800" dirty="0">
                <a:solidFill>
                  <a:srgbClr val="666666"/>
                </a:solidFill>
                <a:latin typeface="Open Sans"/>
                <a:ea typeface="Open Sans"/>
                <a:cs typeface="Open Sans"/>
                <a:sym typeface="Open Sans"/>
              </a:rPr>
              <a:t> Kang</a:t>
            </a:r>
          </a:p>
          <a:p>
            <a:pPr marL="0" lvl="0" indent="0" algn="ctr" rtl="0">
              <a:spcBef>
                <a:spcPts val="0"/>
              </a:spcBef>
              <a:spcAft>
                <a:spcPts val="0"/>
              </a:spcAft>
              <a:buNone/>
            </a:pPr>
            <a:r>
              <a:rPr lang="en-US" sz="1800" dirty="0">
                <a:solidFill>
                  <a:srgbClr val="666666"/>
                </a:solidFill>
                <a:latin typeface="Open Sans"/>
                <a:ea typeface="Open Sans"/>
                <a:cs typeface="Open Sans"/>
                <a:sym typeface="Open Sans"/>
              </a:rPr>
              <a:t>David </a:t>
            </a:r>
            <a:r>
              <a:rPr lang="en-US" sz="1800" dirty="0" err="1">
                <a:solidFill>
                  <a:srgbClr val="666666"/>
                </a:solidFill>
                <a:latin typeface="Open Sans"/>
                <a:ea typeface="Open Sans"/>
                <a:cs typeface="Open Sans"/>
                <a:sym typeface="Open Sans"/>
              </a:rPr>
              <a:t>Garlan</a:t>
            </a:r>
            <a:endParaRPr sz="1400" dirty="0">
              <a:solidFill>
                <a:srgbClr val="666666"/>
              </a:solidFill>
            </a:endParaRPr>
          </a:p>
          <a:p>
            <a:pPr marL="0" lvl="0" indent="0" algn="ctr" rtl="0">
              <a:spcBef>
                <a:spcPts val="0"/>
              </a:spcBef>
              <a:spcAft>
                <a:spcPts val="0"/>
              </a:spcAft>
              <a:buNone/>
            </a:pPr>
            <a:r>
              <a:rPr lang="en" sz="1400" dirty="0">
                <a:solidFill>
                  <a:srgbClr val="666666"/>
                </a:solidFill>
              </a:rPr>
              <a:t>Carnegie Mellon University</a:t>
            </a:r>
            <a:endParaRPr sz="1400" dirty="0">
              <a:solidFill>
                <a:srgbClr val="666666"/>
              </a:solidFill>
            </a:endParaRPr>
          </a:p>
        </p:txBody>
      </p:sp>
      <p:sp>
        <p:nvSpPr>
          <p:cNvPr id="75" name="Google Shape;75;p13"/>
          <p:cNvSpPr txBox="1">
            <a:spLocks noGrp="1"/>
          </p:cNvSpPr>
          <p:nvPr>
            <p:ph type="sldNum" idx="12"/>
          </p:nvPr>
        </p:nvSpPr>
        <p:spPr>
          <a:xfrm>
            <a:off x="8635375" y="4611900"/>
            <a:ext cx="385800" cy="346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4BC74-3FEC-4F8C-90AF-A6224B4E4C56}"/>
              </a:ext>
            </a:extLst>
          </p:cNvPr>
          <p:cNvSpPr>
            <a:spLocks noGrp="1"/>
          </p:cNvSpPr>
          <p:nvPr>
            <p:ph type="title"/>
          </p:nvPr>
        </p:nvSpPr>
        <p:spPr/>
        <p:txBody>
          <a:bodyPr/>
          <a:lstStyle/>
          <a:p>
            <a:r>
              <a:rPr lang="en-US" altLang="zh-CN" dirty="0"/>
              <a:t>Uncertainty in environment</a:t>
            </a:r>
            <a:endParaRPr lang="zh-CN" altLang="en-US" dirty="0"/>
          </a:p>
        </p:txBody>
      </p:sp>
      <p:sp>
        <p:nvSpPr>
          <p:cNvPr id="4" name="Slide Number Placeholder 3">
            <a:extLst>
              <a:ext uri="{FF2B5EF4-FFF2-40B4-BE49-F238E27FC236}">
                <a16:creationId xmlns:a16="http://schemas.microsoft.com/office/drawing/2014/main" id="{94D65B1B-1BB7-4D03-95BE-AD13320F10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9" name="Picture 4">
            <a:extLst>
              <a:ext uri="{FF2B5EF4-FFF2-40B4-BE49-F238E27FC236}">
                <a16:creationId xmlns:a16="http://schemas.microsoft.com/office/drawing/2014/main" id="{4435E0DE-AD05-417E-A144-694148EC95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8969" y="1369067"/>
            <a:ext cx="2888444" cy="180892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6E7B91F0-A5FE-4332-BDFD-F88D6ADF26D2}"/>
              </a:ext>
            </a:extLst>
          </p:cNvPr>
          <p:cNvPicPr>
            <a:picLocks noChangeAspect="1"/>
          </p:cNvPicPr>
          <p:nvPr/>
        </p:nvPicPr>
        <p:blipFill>
          <a:blip r:embed="rId4"/>
          <a:stretch>
            <a:fillRect/>
          </a:stretch>
        </p:blipFill>
        <p:spPr>
          <a:xfrm>
            <a:off x="677914" y="1387134"/>
            <a:ext cx="2031055" cy="871368"/>
          </a:xfrm>
          <a:prstGeom prst="rect">
            <a:avLst/>
          </a:prstGeom>
        </p:spPr>
      </p:pic>
      <p:pic>
        <p:nvPicPr>
          <p:cNvPr id="15" name="Picture 14">
            <a:extLst>
              <a:ext uri="{FF2B5EF4-FFF2-40B4-BE49-F238E27FC236}">
                <a16:creationId xmlns:a16="http://schemas.microsoft.com/office/drawing/2014/main" id="{DD96F5EF-C619-4AC6-96A6-F1BF76B91667}"/>
              </a:ext>
            </a:extLst>
          </p:cNvPr>
          <p:cNvPicPr>
            <a:picLocks noChangeAspect="1"/>
          </p:cNvPicPr>
          <p:nvPr/>
        </p:nvPicPr>
        <p:blipFill>
          <a:blip r:embed="rId5"/>
          <a:stretch>
            <a:fillRect/>
          </a:stretch>
        </p:blipFill>
        <p:spPr>
          <a:xfrm>
            <a:off x="677914" y="2477533"/>
            <a:ext cx="2031056" cy="812422"/>
          </a:xfrm>
          <a:prstGeom prst="rect">
            <a:avLst/>
          </a:prstGeom>
        </p:spPr>
      </p:pic>
      <p:pic>
        <p:nvPicPr>
          <p:cNvPr id="16" name="Picture 15">
            <a:extLst>
              <a:ext uri="{FF2B5EF4-FFF2-40B4-BE49-F238E27FC236}">
                <a16:creationId xmlns:a16="http://schemas.microsoft.com/office/drawing/2014/main" id="{BC29A51F-7FCC-479B-8E12-B1D45D05D6FF}"/>
              </a:ext>
            </a:extLst>
          </p:cNvPr>
          <p:cNvPicPr>
            <a:picLocks noChangeAspect="1"/>
          </p:cNvPicPr>
          <p:nvPr/>
        </p:nvPicPr>
        <p:blipFill>
          <a:blip r:embed="rId6"/>
          <a:stretch>
            <a:fillRect/>
          </a:stretch>
        </p:blipFill>
        <p:spPr>
          <a:xfrm>
            <a:off x="5462799" y="1119713"/>
            <a:ext cx="3009659" cy="1138789"/>
          </a:xfrm>
          <a:prstGeom prst="rect">
            <a:avLst/>
          </a:prstGeom>
        </p:spPr>
      </p:pic>
      <p:pic>
        <p:nvPicPr>
          <p:cNvPr id="3" name="Picture 2"/>
          <p:cNvPicPr>
            <a:picLocks noChangeAspect="1"/>
          </p:cNvPicPr>
          <p:nvPr/>
        </p:nvPicPr>
        <p:blipFill>
          <a:blip r:embed="rId7"/>
          <a:stretch>
            <a:fillRect/>
          </a:stretch>
        </p:blipFill>
        <p:spPr>
          <a:xfrm>
            <a:off x="5457564" y="2797959"/>
            <a:ext cx="3374736" cy="1548580"/>
          </a:xfrm>
          <a:prstGeom prst="rect">
            <a:avLst/>
          </a:prstGeom>
        </p:spPr>
      </p:pic>
      <p:sp>
        <p:nvSpPr>
          <p:cNvPr id="11" name="Text Placeholder 2">
            <a:extLst>
              <a:ext uri="{FF2B5EF4-FFF2-40B4-BE49-F238E27FC236}">
                <a16:creationId xmlns:a16="http://schemas.microsoft.com/office/drawing/2014/main" id="{55A69C89-DE76-4A70-A9B3-14818AF1592C}"/>
              </a:ext>
            </a:extLst>
          </p:cNvPr>
          <p:cNvSpPr>
            <a:spLocks noGrp="1"/>
          </p:cNvSpPr>
          <p:nvPr>
            <p:ph type="body" idx="1"/>
          </p:nvPr>
        </p:nvSpPr>
        <p:spPr>
          <a:xfrm>
            <a:off x="311700" y="3427346"/>
            <a:ext cx="5649900" cy="1179538"/>
          </a:xfrm>
        </p:spPr>
        <p:txBody>
          <a:bodyPr/>
          <a:lstStyle/>
          <a:p>
            <a:r>
              <a:rPr lang="en-US" altLang="zh-CN" sz="1600" dirty="0"/>
              <a:t>Is the system capable to deal with such uncertainty?</a:t>
            </a:r>
          </a:p>
          <a:p>
            <a:pPr lvl="1"/>
            <a:r>
              <a:rPr lang="en-US" altLang="zh-CN" dirty="0"/>
              <a:t>By model checking, a trace to deadlock: &lt;input, send, lose, </a:t>
            </a:r>
            <a:r>
              <a:rPr lang="en-US" altLang="zh-CN" dirty="0">
                <a:solidFill>
                  <a:srgbClr val="FF0000"/>
                </a:solidFill>
              </a:rPr>
              <a:t>send</a:t>
            </a:r>
            <a:r>
              <a:rPr lang="en-US" altLang="zh-CN" dirty="0"/>
              <a:t>&gt;.</a:t>
            </a:r>
          </a:p>
          <a:p>
            <a:pPr lvl="1"/>
            <a:endParaRPr lang="en-US" altLang="zh-CN" sz="1200" dirty="0"/>
          </a:p>
        </p:txBody>
      </p:sp>
    </p:spTree>
    <p:extLst>
      <p:ext uri="{BB962C8B-B14F-4D97-AF65-F5344CB8AC3E}">
        <p14:creationId xmlns:p14="http://schemas.microsoft.com/office/powerpoint/2010/main" val="3776908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5B8F2-CF3C-426B-AD77-C6898C5BF127}"/>
              </a:ext>
            </a:extLst>
          </p:cNvPr>
          <p:cNvSpPr>
            <a:spLocks noGrp="1"/>
          </p:cNvSpPr>
          <p:nvPr>
            <p:ph type="title"/>
          </p:nvPr>
        </p:nvSpPr>
        <p:spPr/>
        <p:txBody>
          <a:bodyPr/>
          <a:lstStyle/>
          <a:p>
            <a:r>
              <a:rPr lang="en-US" altLang="zh-CN" dirty="0"/>
              <a:t>Representation of Uncertainty</a:t>
            </a:r>
            <a:endParaRPr lang="zh-CN" altLang="en-US" dirty="0"/>
          </a:p>
        </p:txBody>
      </p:sp>
      <p:sp>
        <p:nvSpPr>
          <p:cNvPr id="3" name="Text Placeholder 2">
            <a:extLst>
              <a:ext uri="{FF2B5EF4-FFF2-40B4-BE49-F238E27FC236}">
                <a16:creationId xmlns:a16="http://schemas.microsoft.com/office/drawing/2014/main" id="{C0710122-E6DE-435F-AD45-4E3E886DE737}"/>
              </a:ext>
            </a:extLst>
          </p:cNvPr>
          <p:cNvSpPr>
            <a:spLocks noGrp="1"/>
          </p:cNvSpPr>
          <p:nvPr>
            <p:ph type="body" idx="1"/>
          </p:nvPr>
        </p:nvSpPr>
        <p:spPr>
          <a:xfrm>
            <a:off x="311700" y="1152474"/>
            <a:ext cx="5961428" cy="3419525"/>
          </a:xfrm>
        </p:spPr>
        <p:txBody>
          <a:bodyPr/>
          <a:lstStyle/>
          <a:p>
            <a:pPr>
              <a:spcAft>
                <a:spcPts val="800"/>
              </a:spcAft>
            </a:pPr>
            <a:r>
              <a:rPr lang="en-US" altLang="zh-CN" dirty="0"/>
              <a:t>The</a:t>
            </a:r>
            <a:r>
              <a:rPr lang="en-US" altLang="zh-CN" b="1" dirty="0"/>
              <a:t> </a:t>
            </a:r>
            <a:r>
              <a:rPr lang="en-US" altLang="zh-CN" i="1" dirty="0"/>
              <a:t>baseline environment</a:t>
            </a:r>
            <a:r>
              <a:rPr lang="en-US" altLang="zh-CN" dirty="0"/>
              <a:t> is a pre-defined environment in which the system can ensure “correct” function.</a:t>
            </a:r>
          </a:p>
          <a:p>
            <a:pPr>
              <a:spcAft>
                <a:spcPts val="800"/>
              </a:spcAft>
            </a:pPr>
            <a:r>
              <a:rPr lang="en-US" altLang="zh-CN" dirty="0"/>
              <a:t>Then, </a:t>
            </a:r>
            <a:r>
              <a:rPr lang="en-US" altLang="zh-CN" i="1" dirty="0"/>
              <a:t>uncertainty</a:t>
            </a:r>
            <a:r>
              <a:rPr lang="en-US" altLang="zh-CN" dirty="0"/>
              <a:t> is the additional behavior that is not in the </a:t>
            </a:r>
            <a:r>
              <a:rPr lang="en-US" altLang="zh-CN" i="1" dirty="0"/>
              <a:t>baseline environment </a:t>
            </a:r>
            <a:r>
              <a:rPr lang="en-US" altLang="zh-CN" dirty="0"/>
              <a:t>which may cause property violations.</a:t>
            </a:r>
          </a:p>
          <a:p>
            <a:pPr>
              <a:spcAft>
                <a:spcPts val="800"/>
              </a:spcAft>
            </a:pPr>
            <a:r>
              <a:rPr lang="en-US" altLang="zh-CN" dirty="0"/>
              <a:t>Intuitively, </a:t>
            </a:r>
            <a:r>
              <a:rPr lang="en-US" altLang="zh-CN" i="1" dirty="0"/>
              <a:t>Uncertainty(Env) = Beh(Env) – Beh(Env</a:t>
            </a:r>
            <a:r>
              <a:rPr lang="en-US" altLang="zh-CN" i="1" baseline="-25000" dirty="0"/>
              <a:t>base</a:t>
            </a:r>
            <a:r>
              <a:rPr lang="en-US" altLang="zh-CN" i="1" dirty="0"/>
              <a:t>).</a:t>
            </a:r>
            <a:endParaRPr lang="zh-CN" altLang="en-US" i="1" dirty="0"/>
          </a:p>
        </p:txBody>
      </p:sp>
      <p:sp>
        <p:nvSpPr>
          <p:cNvPr id="4" name="Slide Number Placeholder 3">
            <a:extLst>
              <a:ext uri="{FF2B5EF4-FFF2-40B4-BE49-F238E27FC236}">
                <a16:creationId xmlns:a16="http://schemas.microsoft.com/office/drawing/2014/main" id="{A5CAA7FB-4A3B-4694-85E1-3D6C964AC0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5" name="Picture 4">
            <a:extLst>
              <a:ext uri="{FF2B5EF4-FFF2-40B4-BE49-F238E27FC236}">
                <a16:creationId xmlns:a16="http://schemas.microsoft.com/office/drawing/2014/main" id="{102BBE3F-5DB3-4E66-97F1-7DA5348D0D0B}"/>
              </a:ext>
            </a:extLst>
          </p:cNvPr>
          <p:cNvPicPr>
            <a:picLocks noChangeAspect="1"/>
          </p:cNvPicPr>
          <p:nvPr/>
        </p:nvPicPr>
        <p:blipFill>
          <a:blip r:embed="rId3"/>
          <a:stretch>
            <a:fillRect/>
          </a:stretch>
        </p:blipFill>
        <p:spPr>
          <a:xfrm>
            <a:off x="6273128" y="1200758"/>
            <a:ext cx="2467672" cy="933713"/>
          </a:xfrm>
          <a:prstGeom prst="rect">
            <a:avLst/>
          </a:prstGeom>
        </p:spPr>
      </p:pic>
      <p:grpSp>
        <p:nvGrpSpPr>
          <p:cNvPr id="9" name="Group 8">
            <a:extLst>
              <a:ext uri="{FF2B5EF4-FFF2-40B4-BE49-F238E27FC236}">
                <a16:creationId xmlns:a16="http://schemas.microsoft.com/office/drawing/2014/main" id="{E90C34CE-C694-4608-BAE2-1632F037BC55}"/>
              </a:ext>
            </a:extLst>
          </p:cNvPr>
          <p:cNvGrpSpPr/>
          <p:nvPr/>
        </p:nvGrpSpPr>
        <p:grpSpPr>
          <a:xfrm>
            <a:off x="6273128" y="2182755"/>
            <a:ext cx="2559172" cy="1174339"/>
            <a:chOff x="6273128" y="1152474"/>
            <a:chExt cx="2559172" cy="1174339"/>
          </a:xfrm>
        </p:grpSpPr>
        <p:pic>
          <p:nvPicPr>
            <p:cNvPr id="6" name="Picture 5">
              <a:extLst>
                <a:ext uri="{FF2B5EF4-FFF2-40B4-BE49-F238E27FC236}">
                  <a16:creationId xmlns:a16="http://schemas.microsoft.com/office/drawing/2014/main" id="{EE9438A3-52F7-40F1-B69F-686E5B510DBB}"/>
                </a:ext>
              </a:extLst>
            </p:cNvPr>
            <p:cNvPicPr>
              <a:picLocks noChangeAspect="1"/>
            </p:cNvPicPr>
            <p:nvPr/>
          </p:nvPicPr>
          <p:blipFill>
            <a:blip r:embed="rId4"/>
            <a:stretch>
              <a:fillRect/>
            </a:stretch>
          </p:blipFill>
          <p:spPr>
            <a:xfrm>
              <a:off x="6273128" y="1152474"/>
              <a:ext cx="2559172" cy="1174339"/>
            </a:xfrm>
            <a:prstGeom prst="rect">
              <a:avLst/>
            </a:prstGeom>
          </p:spPr>
        </p:pic>
        <p:sp>
          <p:nvSpPr>
            <p:cNvPr id="8" name="Oval 7">
              <a:extLst>
                <a:ext uri="{FF2B5EF4-FFF2-40B4-BE49-F238E27FC236}">
                  <a16:creationId xmlns:a16="http://schemas.microsoft.com/office/drawing/2014/main" id="{3C2B5564-C337-4FF1-BFE8-79184E3D1AB1}"/>
                </a:ext>
              </a:extLst>
            </p:cNvPr>
            <p:cNvSpPr/>
            <p:nvPr/>
          </p:nvSpPr>
          <p:spPr>
            <a:xfrm>
              <a:off x="6804000" y="1262662"/>
              <a:ext cx="784800" cy="666938"/>
            </a:xfrm>
            <a:prstGeom prst="ellipse">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grpSp>
    </p:spTree>
    <p:extLst>
      <p:ext uri="{BB962C8B-B14F-4D97-AF65-F5344CB8AC3E}">
        <p14:creationId xmlns:p14="http://schemas.microsoft.com/office/powerpoint/2010/main" val="3579262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9D0B7-AB27-469A-B392-3855DFCE2301}"/>
              </a:ext>
            </a:extLst>
          </p:cNvPr>
          <p:cNvSpPr>
            <a:spLocks noGrp="1"/>
          </p:cNvSpPr>
          <p:nvPr>
            <p:ph type="title"/>
          </p:nvPr>
        </p:nvSpPr>
        <p:spPr/>
        <p:txBody>
          <a:bodyPr/>
          <a:lstStyle/>
          <a:p>
            <a:r>
              <a:rPr lang="en-US" altLang="zh-CN" dirty="0"/>
              <a:t>Capability to deal with uncertainty</a:t>
            </a:r>
            <a:endParaRPr lang="zh-CN" altLang="en-US" dirty="0"/>
          </a:p>
        </p:txBody>
      </p:sp>
      <p:sp>
        <p:nvSpPr>
          <p:cNvPr id="3" name="Text Placeholder 2">
            <a:extLst>
              <a:ext uri="{FF2B5EF4-FFF2-40B4-BE49-F238E27FC236}">
                <a16:creationId xmlns:a16="http://schemas.microsoft.com/office/drawing/2014/main" id="{59B091C9-EBDA-455A-AE75-0D847B9A783B}"/>
              </a:ext>
            </a:extLst>
          </p:cNvPr>
          <p:cNvSpPr>
            <a:spLocks noGrp="1"/>
          </p:cNvSpPr>
          <p:nvPr>
            <p:ph type="body" idx="1"/>
          </p:nvPr>
        </p:nvSpPr>
        <p:spPr/>
        <p:txBody>
          <a:bodyPr/>
          <a:lstStyle/>
          <a:p>
            <a:pPr>
              <a:spcAft>
                <a:spcPts val="800"/>
              </a:spcAft>
            </a:pPr>
            <a:r>
              <a:rPr lang="en-US" altLang="zh-CN" dirty="0"/>
              <a:t>If the additional behavior of the environment would not cause property violation, we say the system can deal with the uncertainty.</a:t>
            </a:r>
          </a:p>
          <a:p>
            <a:pPr>
              <a:spcAft>
                <a:spcPts val="800"/>
              </a:spcAft>
            </a:pPr>
            <a:r>
              <a:rPr lang="en-US" altLang="zh-CN" dirty="0"/>
              <a:t>Capability of a system to deal with uncertainty is the additional behavior allowed by the system, that is not in the </a:t>
            </a:r>
            <a:r>
              <a:rPr lang="en-US" altLang="zh-CN" i="1" dirty="0"/>
              <a:t>base environment</a:t>
            </a:r>
            <a:r>
              <a:rPr lang="en-US" altLang="zh-CN" dirty="0"/>
              <a:t>.</a:t>
            </a:r>
          </a:p>
          <a:p>
            <a:pPr>
              <a:spcAft>
                <a:spcPts val="800"/>
              </a:spcAft>
            </a:pPr>
            <a:r>
              <a:rPr lang="en-US" altLang="zh-CN" dirty="0"/>
              <a:t>Intuitively, </a:t>
            </a:r>
            <a:r>
              <a:rPr lang="en-US" altLang="zh-CN" i="1" dirty="0"/>
              <a:t>Capability(S) = </a:t>
            </a:r>
            <a:r>
              <a:rPr lang="en-US" altLang="zh-CN" i="1" dirty="0" err="1"/>
              <a:t>AllowedEnv</a:t>
            </a:r>
            <a:r>
              <a:rPr lang="en-US" altLang="zh-CN" i="1" dirty="0"/>
              <a:t>(S) – Beh(Env</a:t>
            </a:r>
            <a:r>
              <a:rPr lang="en-US" altLang="zh-CN" i="1" baseline="-25000" dirty="0"/>
              <a:t>base</a:t>
            </a:r>
            <a:r>
              <a:rPr lang="en-US" altLang="zh-CN" i="1" dirty="0"/>
              <a:t>).</a:t>
            </a:r>
            <a:endParaRPr lang="zh-CN" altLang="en-US" i="1" dirty="0"/>
          </a:p>
        </p:txBody>
      </p:sp>
      <p:sp>
        <p:nvSpPr>
          <p:cNvPr id="4" name="Slide Number Placeholder 3">
            <a:extLst>
              <a:ext uri="{FF2B5EF4-FFF2-40B4-BE49-F238E27FC236}">
                <a16:creationId xmlns:a16="http://schemas.microsoft.com/office/drawing/2014/main" id="{A8BD16C6-D6E3-42FD-A356-EE2CDE05A1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6" name="Thought Bubble: Cloud 5">
            <a:extLst>
              <a:ext uri="{FF2B5EF4-FFF2-40B4-BE49-F238E27FC236}">
                <a16:creationId xmlns:a16="http://schemas.microsoft.com/office/drawing/2014/main" id="{DE34CD99-9C07-45A2-B4B5-ACC1A7F72A8A}"/>
              </a:ext>
            </a:extLst>
          </p:cNvPr>
          <p:cNvSpPr/>
          <p:nvPr/>
        </p:nvSpPr>
        <p:spPr>
          <a:xfrm>
            <a:off x="1260000" y="3230274"/>
            <a:ext cx="2944800" cy="1147325"/>
          </a:xfrm>
          <a:prstGeom prst="cloudCallout">
            <a:avLst>
              <a:gd name="adj1" fmla="val 41971"/>
              <a:gd name="adj2" fmla="val -698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How to generate the allowed behavior of the environment?</a:t>
            </a:r>
            <a:endParaRPr lang="zh-CN" altLang="en-US" dirty="0"/>
          </a:p>
        </p:txBody>
      </p:sp>
      <p:sp>
        <p:nvSpPr>
          <p:cNvPr id="7" name="Thought Bubble: Cloud 6">
            <a:extLst>
              <a:ext uri="{FF2B5EF4-FFF2-40B4-BE49-F238E27FC236}">
                <a16:creationId xmlns:a16="http://schemas.microsoft.com/office/drawing/2014/main" id="{C2331446-CF29-428A-8F5D-8D5A703B8D61}"/>
              </a:ext>
            </a:extLst>
          </p:cNvPr>
          <p:cNvSpPr/>
          <p:nvPr/>
        </p:nvSpPr>
        <p:spPr>
          <a:xfrm>
            <a:off x="5083202" y="3230275"/>
            <a:ext cx="2498398" cy="945726"/>
          </a:xfrm>
          <a:prstGeom prst="cloudCallout">
            <a:avLst>
              <a:gd name="adj1" fmla="val -50811"/>
              <a:gd name="adj2" fmla="val -781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How to define the LTS minus operator?</a:t>
            </a:r>
            <a:endParaRPr lang="zh-CN" altLang="en-US" dirty="0"/>
          </a:p>
        </p:txBody>
      </p:sp>
    </p:spTree>
    <p:extLst>
      <p:ext uri="{BB962C8B-B14F-4D97-AF65-F5344CB8AC3E}">
        <p14:creationId xmlns:p14="http://schemas.microsoft.com/office/powerpoint/2010/main" val="1543839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5F31C-C43B-40A3-956E-062368675942}"/>
              </a:ext>
            </a:extLst>
          </p:cNvPr>
          <p:cNvSpPr>
            <a:spLocks noGrp="1"/>
          </p:cNvSpPr>
          <p:nvPr>
            <p:ph type="title"/>
          </p:nvPr>
        </p:nvSpPr>
        <p:spPr/>
        <p:txBody>
          <a:bodyPr/>
          <a:lstStyle/>
          <a:p>
            <a:r>
              <a:rPr lang="en-US" altLang="zh-CN" dirty="0"/>
              <a:t>Generating weakest assumption</a:t>
            </a:r>
            <a:endParaRPr lang="zh-CN" altLang="en-US" dirty="0"/>
          </a:p>
        </p:txBody>
      </p:sp>
      <p:sp>
        <p:nvSpPr>
          <p:cNvPr id="3" name="Text Placeholder 2">
            <a:extLst>
              <a:ext uri="{FF2B5EF4-FFF2-40B4-BE49-F238E27FC236}">
                <a16:creationId xmlns:a16="http://schemas.microsoft.com/office/drawing/2014/main" id="{BCADE428-090D-4311-A904-541194D53C0E}"/>
              </a:ext>
            </a:extLst>
          </p:cNvPr>
          <p:cNvSpPr>
            <a:spLocks noGrp="1"/>
          </p:cNvSpPr>
          <p:nvPr>
            <p:ph type="body" idx="1"/>
          </p:nvPr>
        </p:nvSpPr>
        <p:spPr/>
        <p:txBody>
          <a:bodyPr/>
          <a:lstStyle/>
          <a:p>
            <a:r>
              <a:rPr lang="en-US" altLang="zh-CN" dirty="0"/>
              <a:t>The </a:t>
            </a:r>
            <a:r>
              <a:rPr lang="en-US" altLang="zh-CN" i="1" dirty="0"/>
              <a:t>assumption</a:t>
            </a:r>
            <a:r>
              <a:rPr lang="en-US" altLang="zh-CN" dirty="0"/>
              <a:t> of a system is</a:t>
            </a:r>
            <a:endParaRPr lang="zh-CN" altLang="en-US" dirty="0"/>
          </a:p>
        </p:txBody>
      </p:sp>
      <p:sp>
        <p:nvSpPr>
          <p:cNvPr id="4" name="Slide Number Placeholder 3">
            <a:extLst>
              <a:ext uri="{FF2B5EF4-FFF2-40B4-BE49-F238E27FC236}">
                <a16:creationId xmlns:a16="http://schemas.microsoft.com/office/drawing/2014/main" id="{8A2AA3EA-9BD5-452B-A9C0-F85B4A7FB2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3877037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2C50-9FFA-4A11-A88F-BF827DE3D7EB}"/>
              </a:ext>
            </a:extLst>
          </p:cNvPr>
          <p:cNvSpPr>
            <a:spLocks noGrp="1"/>
          </p:cNvSpPr>
          <p:nvPr>
            <p:ph type="title"/>
          </p:nvPr>
        </p:nvSpPr>
        <p:spPr/>
        <p:txBody>
          <a:bodyPr/>
          <a:lstStyle/>
          <a:p>
            <a:r>
              <a:rPr lang="en-US" altLang="zh-CN" dirty="0"/>
              <a:t>Representation of uncertainty</a:t>
            </a:r>
            <a:endParaRPr lang="zh-CN" altLang="en-US" dirty="0"/>
          </a:p>
        </p:txBody>
      </p:sp>
      <p:sp>
        <p:nvSpPr>
          <p:cNvPr id="3" name="Text Placeholder 2">
            <a:extLst>
              <a:ext uri="{FF2B5EF4-FFF2-40B4-BE49-F238E27FC236}">
                <a16:creationId xmlns:a16="http://schemas.microsoft.com/office/drawing/2014/main" id="{411C90ED-C1C2-412A-9DD6-1AA4CEB44002}"/>
              </a:ext>
            </a:extLst>
          </p:cNvPr>
          <p:cNvSpPr>
            <a:spLocks noGrp="1"/>
          </p:cNvSpPr>
          <p:nvPr>
            <p:ph type="body" idx="1"/>
          </p:nvPr>
        </p:nvSpPr>
        <p:spPr/>
        <p:txBody>
          <a:bodyPr/>
          <a:lstStyle/>
          <a:p>
            <a:r>
              <a:rPr lang="en-US" altLang="zh-CN" sz="1600" dirty="0"/>
              <a:t>Uncertainty is the additional behavior that is not in the baseline environment which may cause property violations.</a:t>
            </a:r>
          </a:p>
          <a:p>
            <a:pPr lvl="1">
              <a:spcBef>
                <a:spcPts val="0"/>
              </a:spcBef>
              <a:spcAft>
                <a:spcPts val="800"/>
              </a:spcAft>
            </a:pPr>
            <a:r>
              <a:rPr lang="en-US" altLang="zh-CN" dirty="0"/>
              <a:t>E.g., a trace in environment: &lt;send, lose, </a:t>
            </a:r>
            <a:r>
              <a:rPr lang="en-US" altLang="zh-CN" dirty="0">
                <a:solidFill>
                  <a:srgbClr val="FF0000"/>
                </a:solidFill>
              </a:rPr>
              <a:t>send</a:t>
            </a:r>
            <a:r>
              <a:rPr lang="en-US" altLang="zh-CN" dirty="0"/>
              <a:t>&gt;</a:t>
            </a:r>
          </a:p>
          <a:p>
            <a:r>
              <a:rPr lang="en-US" altLang="zh-CN" sz="1600" dirty="0"/>
              <a:t>Problem: the alphabet of internal events is often unknown.</a:t>
            </a:r>
          </a:p>
          <a:p>
            <a:r>
              <a:rPr lang="en-US" altLang="zh-CN" sz="1600" dirty="0"/>
              <a:t>Solution: project the environment to the known interfaces.</a:t>
            </a:r>
            <a:endParaRPr lang="zh-CN" altLang="en-US" sz="1600" dirty="0"/>
          </a:p>
          <a:p>
            <a:endParaRPr lang="en-US" altLang="zh-CN" dirty="0"/>
          </a:p>
          <a:p>
            <a:endParaRPr lang="en-US" altLang="zh-CN" dirty="0"/>
          </a:p>
        </p:txBody>
      </p:sp>
      <p:sp>
        <p:nvSpPr>
          <p:cNvPr id="4" name="Slide Number Placeholder 3">
            <a:extLst>
              <a:ext uri="{FF2B5EF4-FFF2-40B4-BE49-F238E27FC236}">
                <a16:creationId xmlns:a16="http://schemas.microsoft.com/office/drawing/2014/main" id="{381072B6-446C-4D87-8FBC-0B47E14722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5" name="Arrow: Right 4">
            <a:extLst>
              <a:ext uri="{FF2B5EF4-FFF2-40B4-BE49-F238E27FC236}">
                <a16:creationId xmlns:a16="http://schemas.microsoft.com/office/drawing/2014/main" id="{602C3F2F-9C1D-49F5-A281-856A00E51960}"/>
              </a:ext>
            </a:extLst>
          </p:cNvPr>
          <p:cNvSpPr/>
          <p:nvPr/>
        </p:nvSpPr>
        <p:spPr>
          <a:xfrm>
            <a:off x="3900055" y="3283646"/>
            <a:ext cx="976745" cy="2493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6">
            <a:extLst>
              <a:ext uri="{FF2B5EF4-FFF2-40B4-BE49-F238E27FC236}">
                <a16:creationId xmlns:a16="http://schemas.microsoft.com/office/drawing/2014/main" id="{2CEB0D3D-A2A4-48C0-83CA-4DC2B9D7B8DC}"/>
              </a:ext>
            </a:extLst>
          </p:cNvPr>
          <p:cNvPicPr>
            <a:picLocks noChangeAspect="1"/>
          </p:cNvPicPr>
          <p:nvPr/>
        </p:nvPicPr>
        <p:blipFill>
          <a:blip r:embed="rId2"/>
          <a:stretch>
            <a:fillRect/>
          </a:stretch>
        </p:blipFill>
        <p:spPr>
          <a:xfrm>
            <a:off x="1009693" y="2827832"/>
            <a:ext cx="2530123" cy="1161009"/>
          </a:xfrm>
          <a:prstGeom prst="rect">
            <a:avLst/>
          </a:prstGeom>
        </p:spPr>
      </p:pic>
      <p:pic>
        <p:nvPicPr>
          <p:cNvPr id="8" name="Picture 7">
            <a:extLst>
              <a:ext uri="{FF2B5EF4-FFF2-40B4-BE49-F238E27FC236}">
                <a16:creationId xmlns:a16="http://schemas.microsoft.com/office/drawing/2014/main" id="{7D2FDC86-6BCF-4CAA-90CC-95E7B011C769}"/>
              </a:ext>
            </a:extLst>
          </p:cNvPr>
          <p:cNvPicPr>
            <a:picLocks noChangeAspect="1"/>
          </p:cNvPicPr>
          <p:nvPr/>
        </p:nvPicPr>
        <p:blipFill>
          <a:blip r:embed="rId3"/>
          <a:stretch>
            <a:fillRect/>
          </a:stretch>
        </p:blipFill>
        <p:spPr>
          <a:xfrm>
            <a:off x="5179438" y="2931747"/>
            <a:ext cx="2210435" cy="953177"/>
          </a:xfrm>
          <a:prstGeom prst="rect">
            <a:avLst/>
          </a:prstGeom>
        </p:spPr>
      </p:pic>
      <p:sp>
        <p:nvSpPr>
          <p:cNvPr id="9" name="Text Placeholder 2">
            <a:extLst>
              <a:ext uri="{FF2B5EF4-FFF2-40B4-BE49-F238E27FC236}">
                <a16:creationId xmlns:a16="http://schemas.microsoft.com/office/drawing/2014/main" id="{770F91BE-A4EE-4FC3-A406-A521B369D37E}"/>
              </a:ext>
            </a:extLst>
          </p:cNvPr>
          <p:cNvSpPr txBox="1">
            <a:spLocks/>
          </p:cNvSpPr>
          <p:nvPr/>
        </p:nvSpPr>
        <p:spPr>
          <a:xfrm>
            <a:off x="438151" y="4010689"/>
            <a:ext cx="8394149" cy="3535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1800"/>
              <a:buFont typeface="Open Sans Light"/>
              <a:buChar char="●"/>
              <a:defRPr sz="1800" b="0" i="0" u="none" strike="noStrike" cap="none">
                <a:solidFill>
                  <a:schemeClr val="dk2"/>
                </a:solidFill>
                <a:latin typeface="Open Sans Light"/>
                <a:ea typeface="Open Sans Light"/>
                <a:cs typeface="Open Sans Light"/>
                <a:sym typeface="Open Sans Light"/>
              </a:defRPr>
            </a:lvl1pPr>
            <a:lvl2pPr marL="914400" marR="0" lvl="1" indent="-317500" algn="l" rtl="0" eaLnBrk="1" hangingPunct="1">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2pPr>
            <a:lvl3pPr marL="1371600" marR="0" lvl="2" indent="-317500" algn="l" rtl="0" eaLnBrk="1" hangingPunct="1">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3pPr>
            <a:lvl4pPr marL="1828800" marR="0" lvl="3" indent="-317500" algn="l" rtl="0" eaLnBrk="1" hangingPunct="1">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4pPr>
            <a:lvl5pPr marL="2286000" marR="0" lvl="4" indent="-317500" algn="l" rtl="0" eaLnBrk="1" hangingPunct="1">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5pPr>
            <a:lvl6pPr marL="2743200" marR="0" lvl="5" indent="-317500" algn="l" rtl="0" eaLnBrk="1" hangingPunct="1">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6pPr>
            <a:lvl7pPr marL="3200400" marR="0" lvl="6" indent="-317500" algn="l" rtl="0" eaLnBrk="1" hangingPunct="1">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7pPr>
            <a:lvl8pPr marL="3657600" marR="0" lvl="7" indent="-317500" algn="l" rtl="0" eaLnBrk="1" hangingPunct="1">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8pPr>
            <a:lvl9pPr marL="4114800" marR="0" lvl="8" indent="-317500" algn="l" rtl="0" eaLnBrk="1" hangingPunct="1">
              <a:lnSpc>
                <a:spcPct val="115000"/>
              </a:lnSpc>
              <a:spcBef>
                <a:spcPts val="1600"/>
              </a:spcBef>
              <a:spcAft>
                <a:spcPts val="160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9pPr>
          </a:lstStyle>
          <a:p>
            <a:pPr marL="114300" indent="0">
              <a:buFont typeface="Open Sans Light"/>
              <a:buNone/>
            </a:pPr>
            <a:r>
              <a:rPr lang="en-US" altLang="zh-CN" sz="1400" dirty="0"/>
              <a:t>The projected trace: &lt;send, </a:t>
            </a:r>
            <a:r>
              <a:rPr lang="en-US" altLang="zh-CN" sz="1400" dirty="0">
                <a:solidFill>
                  <a:srgbClr val="FF0000"/>
                </a:solidFill>
              </a:rPr>
              <a:t>send</a:t>
            </a:r>
            <a:r>
              <a:rPr lang="en-US" altLang="zh-CN" sz="1400" dirty="0"/>
              <a:t>&gt;</a:t>
            </a:r>
          </a:p>
        </p:txBody>
      </p:sp>
    </p:spTree>
    <p:extLst>
      <p:ext uri="{BB962C8B-B14F-4D97-AF65-F5344CB8AC3E}">
        <p14:creationId xmlns:p14="http://schemas.microsoft.com/office/powerpoint/2010/main" val="1457441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Representation of uncertainty</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11" name="Picture 10"/>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425313" y="1458770"/>
            <a:ext cx="8165966" cy="1970457"/>
          </a:xfrm>
          <a:prstGeom prst="rect">
            <a:avLst/>
          </a:prstGeom>
        </p:spPr>
      </p:pic>
    </p:spTree>
    <p:extLst>
      <p:ext uri="{BB962C8B-B14F-4D97-AF65-F5344CB8AC3E}">
        <p14:creationId xmlns:p14="http://schemas.microsoft.com/office/powerpoint/2010/main" val="1223467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 of system capability</a:t>
            </a:r>
          </a:p>
        </p:txBody>
      </p:sp>
      <p:sp>
        <p:nvSpPr>
          <p:cNvPr id="3" name="Text Placeholder 2"/>
          <p:cNvSpPr>
            <a:spLocks noGrp="1"/>
          </p:cNvSpPr>
          <p:nvPr>
            <p:ph type="body" idx="1"/>
          </p:nvPr>
        </p:nvSpPr>
        <p:spPr/>
        <p:txBody>
          <a:bodyPr/>
          <a:lstStyle/>
          <a:p>
            <a:r>
              <a:rPr lang="en-US" sz="1600" dirty="0"/>
              <a:t>The capability of a system can be represented as all the traces of the LTS.</a:t>
            </a:r>
          </a:p>
          <a:p>
            <a:r>
              <a:rPr lang="en-US" sz="1600" dirty="0"/>
              <a:t>Problem: the “internal” events are less important when analyzing its capability to work against a given environment.</a:t>
            </a:r>
          </a:p>
          <a:p>
            <a:r>
              <a:rPr lang="en-US" sz="1600" dirty="0"/>
              <a:t>Solution: project the system to the interfaces of the environment.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5" name="Picture 4"/>
          <p:cNvPicPr>
            <a:picLocks noChangeAspect="1"/>
          </p:cNvPicPr>
          <p:nvPr/>
        </p:nvPicPr>
        <p:blipFill>
          <a:blip r:embed="rId3"/>
          <a:stretch>
            <a:fillRect/>
          </a:stretch>
        </p:blipFill>
        <p:spPr>
          <a:xfrm>
            <a:off x="505145" y="2725111"/>
            <a:ext cx="3758992" cy="1336530"/>
          </a:xfrm>
          <a:prstGeom prst="rect">
            <a:avLst/>
          </a:prstGeom>
        </p:spPr>
      </p:pic>
      <p:sp>
        <p:nvSpPr>
          <p:cNvPr id="6" name="Arrow: Right 5">
            <a:extLst>
              <a:ext uri="{FF2B5EF4-FFF2-40B4-BE49-F238E27FC236}">
                <a16:creationId xmlns:a16="http://schemas.microsoft.com/office/drawing/2014/main" id="{050FAB4A-AB45-4641-8A3D-1AEAF001B78D}"/>
              </a:ext>
            </a:extLst>
          </p:cNvPr>
          <p:cNvSpPr/>
          <p:nvPr/>
        </p:nvSpPr>
        <p:spPr>
          <a:xfrm>
            <a:off x="4466996" y="3341722"/>
            <a:ext cx="976745" cy="2493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7"/>
          <p:cNvPicPr>
            <a:picLocks noChangeAspect="1"/>
          </p:cNvPicPr>
          <p:nvPr/>
        </p:nvPicPr>
        <p:blipFill>
          <a:blip r:embed="rId4"/>
          <a:stretch>
            <a:fillRect/>
          </a:stretch>
        </p:blipFill>
        <p:spPr>
          <a:xfrm>
            <a:off x="5646601" y="2725111"/>
            <a:ext cx="2361295" cy="1289678"/>
          </a:xfrm>
          <a:prstGeom prst="rect">
            <a:avLst/>
          </a:prstGeom>
        </p:spPr>
      </p:pic>
    </p:spTree>
    <p:extLst>
      <p:ext uri="{BB962C8B-B14F-4D97-AF65-F5344CB8AC3E}">
        <p14:creationId xmlns:p14="http://schemas.microsoft.com/office/powerpoint/2010/main" val="269365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 of system assumption</a:t>
            </a:r>
          </a:p>
        </p:txBody>
      </p:sp>
      <p:sp>
        <p:nvSpPr>
          <p:cNvPr id="3" name="Text Placeholder 2"/>
          <p:cNvSpPr>
            <a:spLocks noGrp="1"/>
          </p:cNvSpPr>
          <p:nvPr>
            <p:ph type="body" idx="1"/>
          </p:nvPr>
        </p:nvSpPr>
        <p:spPr/>
        <p:txBody>
          <a:bodyPr/>
          <a:lstStyle/>
          <a:p>
            <a:r>
              <a:rPr lang="en-US" dirty="0"/>
              <a:t>The projected model describes all the possible traces of the environment that the system can work with (i.e., deadlock-free).</a:t>
            </a:r>
          </a:p>
          <a:p>
            <a:r>
              <a:rPr lang="en-US" dirty="0"/>
              <a:t>However, it may include traces that would lead to property violation.</a:t>
            </a:r>
          </a:p>
          <a:p>
            <a:r>
              <a:rPr lang="en-US" dirty="0"/>
              <a:t>E.g., system allows trace &lt;send, </a:t>
            </a:r>
            <a:r>
              <a:rPr lang="en-US" dirty="0" err="1"/>
              <a:t>getack</a:t>
            </a:r>
            <a:r>
              <a:rPr lang="en-US" dirty="0"/>
              <a:t>, send, </a:t>
            </a:r>
            <a:r>
              <a:rPr lang="en-US" dirty="0" err="1"/>
              <a:t>getack</a:t>
            </a:r>
            <a:r>
              <a:rPr lang="en-US" dirty="0"/>
              <a:t>, …&gt;, which violates property that input and output should alternate.</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5" name="Picture 4"/>
          <p:cNvPicPr>
            <a:picLocks noChangeAspect="1"/>
          </p:cNvPicPr>
          <p:nvPr/>
        </p:nvPicPr>
        <p:blipFill>
          <a:blip r:embed="rId3"/>
          <a:stretch>
            <a:fillRect/>
          </a:stretch>
        </p:blipFill>
        <p:spPr>
          <a:xfrm>
            <a:off x="5794793" y="2862204"/>
            <a:ext cx="2677665" cy="1462471"/>
          </a:xfrm>
          <a:prstGeom prst="rect">
            <a:avLst/>
          </a:prstGeom>
        </p:spPr>
      </p:pic>
    </p:spTree>
    <p:extLst>
      <p:ext uri="{BB962C8B-B14F-4D97-AF65-F5344CB8AC3E}">
        <p14:creationId xmlns:p14="http://schemas.microsoft.com/office/powerpoint/2010/main" val="1912107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C4E1-1376-459E-B552-A368FE17721D}"/>
              </a:ext>
            </a:extLst>
          </p:cNvPr>
          <p:cNvSpPr>
            <a:spLocks noGrp="1"/>
          </p:cNvSpPr>
          <p:nvPr>
            <p:ph type="title"/>
          </p:nvPr>
        </p:nvSpPr>
        <p:spPr/>
        <p:txBody>
          <a:bodyPr/>
          <a:lstStyle/>
          <a:p>
            <a:r>
              <a:rPr lang="en-US" altLang="zh-CN" dirty="0"/>
              <a:t>Representation of system assumption</a:t>
            </a:r>
            <a:endParaRPr lang="zh-CN" altLang="en-US" dirty="0"/>
          </a:p>
        </p:txBody>
      </p:sp>
      <p:sp>
        <p:nvSpPr>
          <p:cNvPr id="3" name="Text Placeholder 2">
            <a:extLst>
              <a:ext uri="{FF2B5EF4-FFF2-40B4-BE49-F238E27FC236}">
                <a16:creationId xmlns:a16="http://schemas.microsoft.com/office/drawing/2014/main" id="{5648DA02-5E9E-48CC-93D5-44B2CBA9726C}"/>
              </a:ext>
            </a:extLst>
          </p:cNvPr>
          <p:cNvSpPr>
            <a:spLocks noGrp="1"/>
          </p:cNvSpPr>
          <p:nvPr>
            <p:ph type="body" idx="1"/>
          </p:nvPr>
        </p:nvSpPr>
        <p:spPr/>
        <p:txBody>
          <a:bodyPr/>
          <a:lstStyle/>
          <a:p>
            <a:r>
              <a:rPr lang="en-US" altLang="zh-CN" dirty="0"/>
              <a:t>Developers make implicit assumptions of the environment to ensure “correct” function.</a:t>
            </a:r>
          </a:p>
          <a:p>
            <a:r>
              <a:rPr lang="en-US" altLang="zh-CN" dirty="0"/>
              <a:t>The assumption includes a subset of behavior of the system capability.</a:t>
            </a:r>
          </a:p>
          <a:p>
            <a:r>
              <a:rPr lang="en-US" altLang="zh-CN" dirty="0"/>
              <a:t>E.g., to ensure the property, it assumes the environment to be:</a:t>
            </a:r>
          </a:p>
          <a:p>
            <a:endParaRPr lang="en-US" altLang="zh-CN" dirty="0"/>
          </a:p>
          <a:p>
            <a:endParaRPr lang="en-US" altLang="zh-CN" dirty="0"/>
          </a:p>
          <a:p>
            <a:endParaRPr lang="zh-CN" altLang="en-US" dirty="0"/>
          </a:p>
        </p:txBody>
      </p:sp>
      <p:sp>
        <p:nvSpPr>
          <p:cNvPr id="4" name="Slide Number Placeholder 3">
            <a:extLst>
              <a:ext uri="{FF2B5EF4-FFF2-40B4-BE49-F238E27FC236}">
                <a16:creationId xmlns:a16="http://schemas.microsoft.com/office/drawing/2014/main" id="{E7D0DC66-5D70-4AA3-A027-53FF31C55DC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6" name="Picture 5">
            <a:extLst>
              <a:ext uri="{FF2B5EF4-FFF2-40B4-BE49-F238E27FC236}">
                <a16:creationId xmlns:a16="http://schemas.microsoft.com/office/drawing/2014/main" id="{08EABEA7-B911-4213-8B40-DE3030ABD0DC}"/>
              </a:ext>
            </a:extLst>
          </p:cNvPr>
          <p:cNvPicPr>
            <a:picLocks noChangeAspect="1"/>
          </p:cNvPicPr>
          <p:nvPr/>
        </p:nvPicPr>
        <p:blipFill>
          <a:blip r:embed="rId2"/>
          <a:stretch>
            <a:fillRect/>
          </a:stretch>
        </p:blipFill>
        <p:spPr>
          <a:xfrm>
            <a:off x="5728875" y="2738575"/>
            <a:ext cx="2743583" cy="1124107"/>
          </a:xfrm>
          <a:prstGeom prst="rect">
            <a:avLst/>
          </a:prstGeom>
        </p:spPr>
      </p:pic>
    </p:spTree>
    <p:extLst>
      <p:ext uri="{BB962C8B-B14F-4D97-AF65-F5344CB8AC3E}">
        <p14:creationId xmlns:p14="http://schemas.microsoft.com/office/powerpoint/2010/main" val="1685732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Stronger and Weaker assumption</a:t>
            </a:r>
          </a:p>
        </p:txBody>
      </p:sp>
      <p:sp>
        <p:nvSpPr>
          <p:cNvPr id="3" name="Text Placeholder 2"/>
          <p:cNvSpPr>
            <a:spLocks noGrp="1"/>
          </p:cNvSpPr>
          <p:nvPr>
            <p:ph type="body" idx="1"/>
          </p:nvPr>
        </p:nvSpPr>
        <p:spPr/>
        <p:txBody>
          <a:bodyPr/>
          <a:lstStyle/>
          <a:p>
            <a:r>
              <a:rPr lang="en-US" dirty="0"/>
              <a:t>Stronger assumption =&gt; less allowed behavior of the environment;</a:t>
            </a:r>
          </a:p>
          <a:p>
            <a:endParaRPr lang="en-US" dirty="0"/>
          </a:p>
          <a:p>
            <a:endParaRPr lang="en-US" dirty="0"/>
          </a:p>
          <a:p>
            <a:endParaRPr lang="en-US" dirty="0"/>
          </a:p>
          <a:p>
            <a:pPr marL="114300" indent="0">
              <a:buNone/>
            </a:pPr>
            <a:endParaRPr lang="en-US" dirty="0"/>
          </a:p>
          <a:p>
            <a:r>
              <a:rPr lang="en-US" dirty="0"/>
              <a:t>Weaker assumption =&gt; more allowed behavior of the environment.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5" name="Picture 4">
            <a:extLst>
              <a:ext uri="{FF2B5EF4-FFF2-40B4-BE49-F238E27FC236}">
                <a16:creationId xmlns:a16="http://schemas.microsoft.com/office/drawing/2014/main" id="{517D9079-4358-4A3A-A927-8F3D33A48C36}"/>
              </a:ext>
            </a:extLst>
          </p:cNvPr>
          <p:cNvPicPr>
            <a:picLocks noChangeAspect="1"/>
          </p:cNvPicPr>
          <p:nvPr/>
        </p:nvPicPr>
        <p:blipFill>
          <a:blip r:embed="rId2"/>
          <a:stretch>
            <a:fillRect/>
          </a:stretch>
        </p:blipFill>
        <p:spPr>
          <a:xfrm>
            <a:off x="954361" y="3219621"/>
            <a:ext cx="2886478" cy="1105054"/>
          </a:xfrm>
          <a:prstGeom prst="rect">
            <a:avLst/>
          </a:prstGeom>
        </p:spPr>
      </p:pic>
      <p:pic>
        <p:nvPicPr>
          <p:cNvPr id="6" name="Picture 5">
            <a:extLst>
              <a:ext uri="{FF2B5EF4-FFF2-40B4-BE49-F238E27FC236}">
                <a16:creationId xmlns:a16="http://schemas.microsoft.com/office/drawing/2014/main" id="{E0E6B421-AF24-4D85-B3CF-F72C662E30EB}"/>
              </a:ext>
            </a:extLst>
          </p:cNvPr>
          <p:cNvPicPr>
            <a:picLocks noChangeAspect="1"/>
          </p:cNvPicPr>
          <p:nvPr/>
        </p:nvPicPr>
        <p:blipFill>
          <a:blip r:embed="rId3"/>
          <a:stretch>
            <a:fillRect/>
          </a:stretch>
        </p:blipFill>
        <p:spPr>
          <a:xfrm>
            <a:off x="978177" y="1633521"/>
            <a:ext cx="2838846" cy="1105054"/>
          </a:xfrm>
          <a:prstGeom prst="rect">
            <a:avLst/>
          </a:prstGeom>
        </p:spPr>
      </p:pic>
    </p:spTree>
    <p:extLst>
      <p:ext uri="{BB962C8B-B14F-4D97-AF65-F5344CB8AC3E}">
        <p14:creationId xmlns:p14="http://schemas.microsoft.com/office/powerpoint/2010/main" val="1948873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871F-18A2-4401-B6B9-077086628C4E}"/>
              </a:ext>
            </a:extLst>
          </p:cNvPr>
          <p:cNvSpPr>
            <a:spLocks noGrp="1"/>
          </p:cNvSpPr>
          <p:nvPr>
            <p:ph type="title"/>
          </p:nvPr>
        </p:nvSpPr>
        <p:spPr/>
        <p:txBody>
          <a:bodyPr/>
          <a:lstStyle/>
          <a:p>
            <a:r>
              <a:rPr lang="en-US" altLang="zh-CN" dirty="0"/>
              <a:t>Agenda</a:t>
            </a:r>
            <a:endParaRPr lang="zh-CN" altLang="en-US" dirty="0"/>
          </a:p>
        </p:txBody>
      </p:sp>
      <p:sp>
        <p:nvSpPr>
          <p:cNvPr id="3" name="Text Placeholder 2">
            <a:extLst>
              <a:ext uri="{FF2B5EF4-FFF2-40B4-BE49-F238E27FC236}">
                <a16:creationId xmlns:a16="http://schemas.microsoft.com/office/drawing/2014/main" id="{8D97EDBA-6795-4FFA-BF7E-762491D0EB39}"/>
              </a:ext>
            </a:extLst>
          </p:cNvPr>
          <p:cNvSpPr>
            <a:spLocks noGrp="1"/>
          </p:cNvSpPr>
          <p:nvPr>
            <p:ph type="body" idx="1"/>
          </p:nvPr>
        </p:nvSpPr>
        <p:spPr/>
        <p:txBody>
          <a:bodyPr/>
          <a:lstStyle/>
          <a:p>
            <a:r>
              <a:rPr lang="en-US" altLang="zh-CN" dirty="0"/>
              <a:t>Robustness Definition</a:t>
            </a:r>
          </a:p>
          <a:p>
            <a:r>
              <a:rPr lang="en-US" altLang="zh-CN" dirty="0"/>
              <a:t>Research Problem and Goal</a:t>
            </a:r>
          </a:p>
          <a:p>
            <a:endParaRPr lang="zh-CN" altLang="en-US" dirty="0"/>
          </a:p>
        </p:txBody>
      </p:sp>
      <p:sp>
        <p:nvSpPr>
          <p:cNvPr id="4" name="Slide Number Placeholder 3">
            <a:extLst>
              <a:ext uri="{FF2B5EF4-FFF2-40B4-BE49-F238E27FC236}">
                <a16:creationId xmlns:a16="http://schemas.microsoft.com/office/drawing/2014/main" id="{6B4CE1E3-8D12-4A2F-87D4-6395F5C91D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3292415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9B937-2823-4AEA-B237-A98FA01A85B4}"/>
              </a:ext>
            </a:extLst>
          </p:cNvPr>
          <p:cNvSpPr>
            <a:spLocks noGrp="1"/>
          </p:cNvSpPr>
          <p:nvPr>
            <p:ph type="title"/>
          </p:nvPr>
        </p:nvSpPr>
        <p:spPr/>
        <p:txBody>
          <a:bodyPr/>
          <a:lstStyle/>
          <a:p>
            <a:r>
              <a:rPr lang="en-US" altLang="zh-CN" dirty="0"/>
              <a:t>Capability to handle uncertainty</a:t>
            </a:r>
            <a:endParaRPr lang="zh-CN" altLang="en-US" dirty="0"/>
          </a:p>
        </p:txBody>
      </p:sp>
      <p:sp>
        <p:nvSpPr>
          <p:cNvPr id="4" name="Slide Number Placeholder 3">
            <a:extLst>
              <a:ext uri="{FF2B5EF4-FFF2-40B4-BE49-F238E27FC236}">
                <a16:creationId xmlns:a16="http://schemas.microsoft.com/office/drawing/2014/main" id="{097C9D5D-7B18-4EEB-9DFE-106FFD7D49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5" name="Picture 4"/>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552801" y="1467200"/>
            <a:ext cx="7919657" cy="2212468"/>
          </a:xfrm>
          <a:prstGeom prst="rect">
            <a:avLst/>
          </a:prstGeom>
        </p:spPr>
      </p:pic>
    </p:spTree>
    <p:extLst>
      <p:ext uri="{BB962C8B-B14F-4D97-AF65-F5344CB8AC3E}">
        <p14:creationId xmlns:p14="http://schemas.microsoft.com/office/powerpoint/2010/main" val="2535727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a:t>
            </a:r>
          </a:p>
        </p:txBody>
      </p:sp>
      <p:sp>
        <p:nvSpPr>
          <p:cNvPr id="3" name="Text Placeholder 2"/>
          <p:cNvSpPr>
            <a:spLocks noGrp="1"/>
          </p:cNvSpPr>
          <p:nvPr>
            <p:ph type="body" idx="1"/>
          </p:nvPr>
        </p:nvSpPr>
        <p:spPr/>
        <p:txBody>
          <a:bodyPr/>
          <a:lstStyle/>
          <a:p>
            <a:r>
              <a:rPr lang="en-US" dirty="0"/>
              <a:t>Security protocol and attacker model</a:t>
            </a:r>
          </a:p>
          <a:p>
            <a:r>
              <a:rPr lang="en-US" dirty="0"/>
              <a:t>Human machine interface model and human behavior model</a:t>
            </a:r>
          </a:p>
          <a:p>
            <a:r>
              <a:rPr lang="en-US" dirty="0"/>
              <a:t>Distributed protocol and fault model</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2579216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 is Robustness?</a:t>
            </a:r>
            <a:endParaRPr dirty="0"/>
          </a:p>
        </p:txBody>
      </p:sp>
      <p:sp>
        <p:nvSpPr>
          <p:cNvPr id="81" name="Google Shape;81;p14"/>
          <p:cNvSpPr txBox="1">
            <a:spLocks noGrp="1"/>
          </p:cNvSpPr>
          <p:nvPr>
            <p:ph type="body" idx="1"/>
          </p:nvPr>
        </p:nvSpPr>
        <p:spPr>
          <a:xfrm>
            <a:off x="311700" y="1152475"/>
            <a:ext cx="8520600" cy="3172200"/>
          </a:xfrm>
          <a:prstGeom prst="rect">
            <a:avLst/>
          </a:prstGeom>
        </p:spPr>
        <p:txBody>
          <a:bodyPr spcFirstLastPara="1" wrap="square" lIns="91425" tIns="91425" rIns="91425" bIns="91425" anchor="t" anchorCtr="0">
            <a:noAutofit/>
          </a:bodyPr>
          <a:lstStyle/>
          <a:p>
            <a:r>
              <a:rPr lang="en-US" altLang="zh-CN" b="1" dirty="0"/>
              <a:t>IEEE definition:</a:t>
            </a:r>
          </a:p>
          <a:p>
            <a:pPr marL="596900" lvl="1" indent="0">
              <a:spcBef>
                <a:spcPts val="0"/>
              </a:spcBef>
              <a:spcAft>
                <a:spcPts val="800"/>
              </a:spcAft>
              <a:buNone/>
            </a:pPr>
            <a:r>
              <a:rPr lang="en-US" altLang="zh-CN" dirty="0"/>
              <a:t>The degree to which a system or component can function correctly in the presence of </a:t>
            </a:r>
            <a:r>
              <a:rPr lang="en-US" altLang="zh-CN" b="1" dirty="0"/>
              <a:t>invalid inputs </a:t>
            </a:r>
            <a:r>
              <a:rPr lang="en-US" altLang="zh-CN" dirty="0"/>
              <a:t>or </a:t>
            </a:r>
            <a:r>
              <a:rPr lang="en-US" altLang="zh-CN" b="1" dirty="0"/>
              <a:t>stressful environmental conditions</a:t>
            </a:r>
            <a:r>
              <a:rPr lang="en-US" altLang="zh-CN" dirty="0"/>
              <a:t>.</a:t>
            </a:r>
            <a:endParaRPr lang="en-US" altLang="zh-CN" b="1" dirty="0"/>
          </a:p>
          <a:p>
            <a:r>
              <a:rPr lang="en-US" altLang="zh-CN" b="1" dirty="0"/>
              <a:t>Robust control:</a:t>
            </a:r>
          </a:p>
          <a:p>
            <a:pPr marL="596900" lvl="1" indent="0">
              <a:spcBef>
                <a:spcPts val="0"/>
              </a:spcBef>
              <a:spcAft>
                <a:spcPts val="800"/>
              </a:spcAft>
              <a:buNone/>
            </a:pPr>
            <a:r>
              <a:rPr lang="en-US" altLang="zh-CN" dirty="0"/>
              <a:t>In control theory, robust control is an approach to controller design that explicitly </a:t>
            </a:r>
            <a:r>
              <a:rPr lang="en-US" altLang="zh-CN" b="1" dirty="0">
                <a:solidFill>
                  <a:srgbClr val="FF0000"/>
                </a:solidFill>
              </a:rPr>
              <a:t>deals with uncertainty</a:t>
            </a:r>
            <a:r>
              <a:rPr lang="en-US" altLang="zh-CN" dirty="0"/>
              <a:t>.</a:t>
            </a:r>
            <a:endParaRPr lang="en-US" altLang="zh-CN" b="1" dirty="0"/>
          </a:p>
          <a:p>
            <a:r>
              <a:rPr lang="en-US" dirty="0"/>
              <a:t>Other fields…</a:t>
            </a:r>
            <a:br>
              <a:rPr lang="en-US" dirty="0"/>
            </a:br>
            <a:br>
              <a:rPr lang="en-US" dirty="0"/>
            </a:br>
            <a:endParaRPr lang="en-US" dirty="0"/>
          </a:p>
        </p:txBody>
      </p:sp>
      <p:sp>
        <p:nvSpPr>
          <p:cNvPr id="82" name="Google Shape;82;p14"/>
          <p:cNvSpPr txBox="1">
            <a:spLocks noGrp="1"/>
          </p:cNvSpPr>
          <p:nvPr>
            <p:ph type="sldNum" idx="12"/>
          </p:nvPr>
        </p:nvSpPr>
        <p:spPr>
          <a:xfrm>
            <a:off x="8472458" y="4688792"/>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51364-039B-4735-91E3-409D2DED8681}"/>
              </a:ext>
            </a:extLst>
          </p:cNvPr>
          <p:cNvSpPr>
            <a:spLocks noGrp="1"/>
          </p:cNvSpPr>
          <p:nvPr>
            <p:ph type="title"/>
          </p:nvPr>
        </p:nvSpPr>
        <p:spPr/>
        <p:txBody>
          <a:bodyPr/>
          <a:lstStyle/>
          <a:p>
            <a:r>
              <a:rPr lang="en-US" altLang="zh-CN" dirty="0"/>
              <a:t>How to measure Robustness?</a:t>
            </a:r>
            <a:endParaRPr lang="zh-CN" altLang="en-US" dirty="0"/>
          </a:p>
        </p:txBody>
      </p:sp>
      <p:sp>
        <p:nvSpPr>
          <p:cNvPr id="3" name="Text Placeholder 2">
            <a:extLst>
              <a:ext uri="{FF2B5EF4-FFF2-40B4-BE49-F238E27FC236}">
                <a16:creationId xmlns:a16="http://schemas.microsoft.com/office/drawing/2014/main" id="{A18E2989-81CF-4A96-913F-A4612ED50729}"/>
              </a:ext>
            </a:extLst>
          </p:cNvPr>
          <p:cNvSpPr>
            <a:spLocks noGrp="1"/>
          </p:cNvSpPr>
          <p:nvPr>
            <p:ph type="body" idx="1"/>
          </p:nvPr>
        </p:nvSpPr>
        <p:spPr/>
        <p:txBody>
          <a:bodyPr/>
          <a:lstStyle/>
          <a:p>
            <a:r>
              <a:rPr lang="en-US" altLang="zh-CN" dirty="0"/>
              <a:t>In other disciplines, there are widely accepted robustness measures and on-going research on it.</a:t>
            </a:r>
          </a:p>
          <a:p>
            <a:pPr lvl="1">
              <a:spcBef>
                <a:spcPts val="400"/>
              </a:spcBef>
            </a:pPr>
            <a:r>
              <a:rPr lang="en-US" altLang="zh-CN" dirty="0"/>
              <a:t>Robust control in control theory</a:t>
            </a:r>
          </a:p>
          <a:p>
            <a:pPr lvl="1">
              <a:spcBef>
                <a:spcPts val="400"/>
              </a:spcBef>
            </a:pPr>
            <a:r>
              <a:rPr lang="en-US" altLang="zh-CN" dirty="0"/>
              <a:t>Robust statistics in statistics</a:t>
            </a:r>
          </a:p>
          <a:p>
            <a:pPr lvl="1">
              <a:spcBef>
                <a:spcPts val="400"/>
              </a:spcBef>
            </a:pPr>
            <a:r>
              <a:rPr lang="en-US" altLang="zh-CN" dirty="0"/>
              <a:t>Robustness measures in computer networks</a:t>
            </a:r>
          </a:p>
          <a:p>
            <a:pPr lvl="1">
              <a:spcBef>
                <a:spcPts val="400"/>
              </a:spcBef>
            </a:pPr>
            <a:r>
              <a:rPr lang="en-US" altLang="zh-CN" dirty="0"/>
              <a:t>Robustness metrics in mechanical design</a:t>
            </a:r>
          </a:p>
          <a:p>
            <a:pPr lvl="1">
              <a:spcBef>
                <a:spcPts val="400"/>
              </a:spcBef>
            </a:pPr>
            <a:r>
              <a:rPr lang="en-US" altLang="zh-CN" dirty="0"/>
              <a:t>… (by simply Google it)</a:t>
            </a:r>
          </a:p>
          <a:p>
            <a:r>
              <a:rPr lang="en-US" altLang="zh-CN" dirty="0"/>
              <a:t>What about software?</a:t>
            </a:r>
          </a:p>
          <a:p>
            <a:pPr lvl="1">
              <a:spcBef>
                <a:spcPts val="400"/>
              </a:spcBef>
            </a:pPr>
            <a:r>
              <a:rPr lang="en-US" altLang="zh-CN" dirty="0"/>
              <a:t>Unlike other quality attributes (e.g., performance, availability), no widely used measures.</a:t>
            </a:r>
          </a:p>
          <a:p>
            <a:pPr lvl="1">
              <a:spcBef>
                <a:spcPts val="400"/>
              </a:spcBef>
            </a:pPr>
            <a:r>
              <a:rPr lang="en-US" altLang="zh-CN" b="1" dirty="0"/>
              <a:t>The context matters!</a:t>
            </a:r>
            <a:endParaRPr lang="zh-CN" altLang="en-US" b="1" dirty="0"/>
          </a:p>
        </p:txBody>
      </p:sp>
      <p:sp>
        <p:nvSpPr>
          <p:cNvPr id="4" name="Slide Number Placeholder 3">
            <a:extLst>
              <a:ext uri="{FF2B5EF4-FFF2-40B4-BE49-F238E27FC236}">
                <a16:creationId xmlns:a16="http://schemas.microsoft.com/office/drawing/2014/main" id="{C7F3070D-5F06-44AF-92CF-9061511529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3889104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1FF6-9BB7-4002-8216-E9801519F505}"/>
              </a:ext>
            </a:extLst>
          </p:cNvPr>
          <p:cNvSpPr>
            <a:spLocks noGrp="1"/>
          </p:cNvSpPr>
          <p:nvPr>
            <p:ph type="title"/>
          </p:nvPr>
        </p:nvSpPr>
        <p:spPr/>
        <p:txBody>
          <a:bodyPr/>
          <a:lstStyle/>
          <a:p>
            <a:r>
              <a:rPr lang="en-US" altLang="zh-CN" dirty="0"/>
              <a:t>The </a:t>
            </a:r>
            <a:r>
              <a:rPr lang="en-US" altLang="zh-CN" dirty="0">
                <a:solidFill>
                  <a:srgbClr val="00B0F0"/>
                </a:solidFill>
              </a:rPr>
              <a:t>Source</a:t>
            </a:r>
            <a:r>
              <a:rPr lang="en-US" altLang="zh-CN" dirty="0"/>
              <a:t> and </a:t>
            </a:r>
            <a:r>
              <a:rPr lang="en-US" altLang="zh-CN" dirty="0">
                <a:solidFill>
                  <a:srgbClr val="FF0000"/>
                </a:solidFill>
              </a:rPr>
              <a:t>Goal</a:t>
            </a:r>
            <a:endParaRPr lang="zh-CN" altLang="en-US" dirty="0">
              <a:solidFill>
                <a:srgbClr val="FF0000"/>
              </a:solidFill>
            </a:endParaRPr>
          </a:p>
        </p:txBody>
      </p:sp>
      <p:sp>
        <p:nvSpPr>
          <p:cNvPr id="3" name="Text Placeholder 2">
            <a:extLst>
              <a:ext uri="{FF2B5EF4-FFF2-40B4-BE49-F238E27FC236}">
                <a16:creationId xmlns:a16="http://schemas.microsoft.com/office/drawing/2014/main" id="{878A57C1-4ADC-4307-A286-8C2F98063040}"/>
              </a:ext>
            </a:extLst>
          </p:cNvPr>
          <p:cNvSpPr>
            <a:spLocks noGrp="1"/>
          </p:cNvSpPr>
          <p:nvPr>
            <p:ph type="body" idx="1"/>
          </p:nvPr>
        </p:nvSpPr>
        <p:spPr/>
        <p:txBody>
          <a:bodyPr/>
          <a:lstStyle/>
          <a:p>
            <a:r>
              <a:rPr lang="en-US" altLang="zh-CN" dirty="0"/>
              <a:t>A robust system should </a:t>
            </a:r>
            <a:r>
              <a:rPr lang="en-US" altLang="zh-CN" dirty="0">
                <a:solidFill>
                  <a:srgbClr val="FF0000"/>
                </a:solidFill>
              </a:rPr>
              <a:t>function correctly </a:t>
            </a:r>
            <a:r>
              <a:rPr lang="en-US" altLang="zh-CN" dirty="0"/>
              <a:t>with </a:t>
            </a:r>
            <a:r>
              <a:rPr lang="en-US" altLang="zh-CN" dirty="0">
                <a:solidFill>
                  <a:srgbClr val="00B0F0"/>
                </a:solidFill>
              </a:rPr>
              <a:t>erroneous input or environment</a:t>
            </a:r>
            <a:r>
              <a:rPr lang="en-US" altLang="zh-CN" dirty="0"/>
              <a:t>.</a:t>
            </a:r>
          </a:p>
          <a:p>
            <a:r>
              <a:rPr lang="en-US" altLang="zh-CN" dirty="0"/>
              <a:t>A robust ML algorithm should have </a:t>
            </a:r>
            <a:r>
              <a:rPr lang="en-US" altLang="zh-CN" dirty="0">
                <a:solidFill>
                  <a:srgbClr val="FF0000"/>
                </a:solidFill>
              </a:rPr>
              <a:t>similar performance </a:t>
            </a:r>
            <a:r>
              <a:rPr lang="en-US" altLang="zh-CN" dirty="0"/>
              <a:t>on </a:t>
            </a:r>
            <a:r>
              <a:rPr lang="en-US" altLang="zh-CN" dirty="0">
                <a:solidFill>
                  <a:srgbClr val="00B0F0"/>
                </a:solidFill>
              </a:rPr>
              <a:t>datasets</a:t>
            </a:r>
            <a:r>
              <a:rPr lang="en-US" altLang="zh-CN" dirty="0"/>
              <a:t> other than the training set (i.e., not prone to overfitting).</a:t>
            </a:r>
          </a:p>
          <a:p>
            <a:r>
              <a:rPr lang="en-US" altLang="zh-CN" dirty="0"/>
              <a:t>A robust scheduling algorithm should </a:t>
            </a:r>
            <a:r>
              <a:rPr lang="en-US" altLang="zh-CN" dirty="0">
                <a:solidFill>
                  <a:srgbClr val="FF0000"/>
                </a:solidFill>
              </a:rPr>
              <a:t>generate suboptimal scheme </a:t>
            </a:r>
            <a:r>
              <a:rPr lang="en-US" altLang="zh-CN" dirty="0"/>
              <a:t>which is not sensitive to </a:t>
            </a:r>
            <a:r>
              <a:rPr lang="en-US" altLang="zh-CN" dirty="0">
                <a:solidFill>
                  <a:srgbClr val="00B0F0"/>
                </a:solidFill>
              </a:rPr>
              <a:t>stochastic disturbances</a:t>
            </a:r>
            <a:r>
              <a:rPr lang="en-US" altLang="zh-CN" dirty="0"/>
              <a:t>.</a:t>
            </a:r>
          </a:p>
          <a:p>
            <a:r>
              <a:rPr lang="en-US" altLang="zh-CN" dirty="0"/>
              <a:t>…</a:t>
            </a:r>
          </a:p>
          <a:p>
            <a:endParaRPr lang="en-US" altLang="zh-CN" dirty="0"/>
          </a:p>
          <a:p>
            <a:pPr marL="114300" indent="0">
              <a:buNone/>
            </a:pPr>
            <a:r>
              <a:rPr lang="en-US" altLang="zh-CN" b="1" dirty="0"/>
              <a:t>Important to set up the CONTEXT!</a:t>
            </a:r>
            <a:endParaRPr lang="zh-CN" altLang="en-US" b="1" dirty="0"/>
          </a:p>
        </p:txBody>
      </p:sp>
      <p:sp>
        <p:nvSpPr>
          <p:cNvPr id="4" name="Slide Number Placeholder 3">
            <a:extLst>
              <a:ext uri="{FF2B5EF4-FFF2-40B4-BE49-F238E27FC236}">
                <a16:creationId xmlns:a16="http://schemas.microsoft.com/office/drawing/2014/main" id="{7AB845E8-6789-48B3-8C06-3B3EE9B4C4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3668782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693D7-C929-49EA-8927-55AF116E3BDD}"/>
              </a:ext>
            </a:extLst>
          </p:cNvPr>
          <p:cNvSpPr>
            <a:spLocks noGrp="1"/>
          </p:cNvSpPr>
          <p:nvPr>
            <p:ph type="title"/>
          </p:nvPr>
        </p:nvSpPr>
        <p:spPr/>
        <p:txBody>
          <a:bodyPr/>
          <a:lstStyle/>
          <a:p>
            <a:r>
              <a:rPr lang="en-US" altLang="zh-CN" dirty="0"/>
              <a:t>Research Questions</a:t>
            </a:r>
            <a:endParaRPr lang="zh-CN" altLang="en-US" dirty="0"/>
          </a:p>
        </p:txBody>
      </p:sp>
      <p:sp>
        <p:nvSpPr>
          <p:cNvPr id="3" name="Text Placeholder 2">
            <a:extLst>
              <a:ext uri="{FF2B5EF4-FFF2-40B4-BE49-F238E27FC236}">
                <a16:creationId xmlns:a16="http://schemas.microsoft.com/office/drawing/2014/main" id="{D05C7AE0-921B-4B23-A094-CDB983C72801}"/>
              </a:ext>
            </a:extLst>
          </p:cNvPr>
          <p:cNvSpPr>
            <a:spLocks noGrp="1"/>
          </p:cNvSpPr>
          <p:nvPr>
            <p:ph type="body" idx="1"/>
          </p:nvPr>
        </p:nvSpPr>
        <p:spPr/>
        <p:txBody>
          <a:bodyPr/>
          <a:lstStyle/>
          <a:p>
            <a:pPr marL="114300" indent="0">
              <a:buNone/>
            </a:pPr>
            <a:r>
              <a:rPr lang="en-US" altLang="zh-CN" dirty="0"/>
              <a:t>How to measure the system capability to deal with </a:t>
            </a:r>
            <a:r>
              <a:rPr lang="en-US" altLang="zh-CN" dirty="0">
                <a:solidFill>
                  <a:srgbClr val="00B0F0"/>
                </a:solidFill>
              </a:rPr>
              <a:t>uncertainty in environment</a:t>
            </a:r>
            <a:r>
              <a:rPr lang="en-US" altLang="zh-CN" dirty="0"/>
              <a:t> to ensure </a:t>
            </a:r>
            <a:r>
              <a:rPr lang="en-US" altLang="zh-CN" dirty="0">
                <a:solidFill>
                  <a:srgbClr val="FF0000"/>
                </a:solidFill>
              </a:rPr>
              <a:t>correct function</a:t>
            </a:r>
            <a:r>
              <a:rPr lang="en-US" altLang="zh-CN" dirty="0"/>
              <a:t>?</a:t>
            </a:r>
          </a:p>
          <a:p>
            <a:pPr>
              <a:spcBef>
                <a:spcPts val="800"/>
              </a:spcBef>
              <a:spcAft>
                <a:spcPts val="800"/>
              </a:spcAft>
            </a:pPr>
            <a:r>
              <a:rPr lang="en-US" altLang="zh-CN" dirty="0"/>
              <a:t>What’s the formal definition of “correct” function?</a:t>
            </a:r>
          </a:p>
          <a:p>
            <a:pPr>
              <a:spcBef>
                <a:spcPts val="800"/>
              </a:spcBef>
              <a:spcAft>
                <a:spcPts val="800"/>
              </a:spcAft>
            </a:pPr>
            <a:r>
              <a:rPr lang="en-US" altLang="zh-CN" dirty="0"/>
              <a:t>What’s the representation of uncertainty in the environment?</a:t>
            </a:r>
          </a:p>
          <a:p>
            <a:pPr>
              <a:spcBef>
                <a:spcPts val="800"/>
              </a:spcBef>
              <a:spcAft>
                <a:spcPts val="800"/>
              </a:spcAft>
            </a:pPr>
            <a:r>
              <a:rPr lang="en-US" altLang="zh-CN" dirty="0"/>
              <a:t>How to measure capability?</a:t>
            </a:r>
          </a:p>
          <a:p>
            <a:pPr lvl="1">
              <a:spcBef>
                <a:spcPts val="0"/>
              </a:spcBef>
            </a:pPr>
            <a:r>
              <a:rPr lang="en-US" altLang="zh-CN" dirty="0"/>
              <a:t>How to define such a measure?</a:t>
            </a:r>
          </a:p>
          <a:p>
            <a:pPr lvl="1">
              <a:spcBef>
                <a:spcPts val="0"/>
              </a:spcBef>
              <a:spcAft>
                <a:spcPts val="800"/>
              </a:spcAft>
            </a:pPr>
            <a:r>
              <a:rPr lang="en-US" altLang="zh-CN" dirty="0"/>
              <a:t>How to compare the capability of two systems?</a:t>
            </a:r>
            <a:endParaRPr lang="zh-CN" altLang="en-US" dirty="0"/>
          </a:p>
        </p:txBody>
      </p:sp>
      <p:sp>
        <p:nvSpPr>
          <p:cNvPr id="4" name="Slide Number Placeholder 3">
            <a:extLst>
              <a:ext uri="{FF2B5EF4-FFF2-40B4-BE49-F238E27FC236}">
                <a16:creationId xmlns:a16="http://schemas.microsoft.com/office/drawing/2014/main" id="{DD200004-4FC8-42AB-BF45-1A005D50A1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4248666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05995-26D7-480D-A8E6-4CA4D75F6B77}"/>
              </a:ext>
            </a:extLst>
          </p:cNvPr>
          <p:cNvSpPr>
            <a:spLocks noGrp="1"/>
          </p:cNvSpPr>
          <p:nvPr>
            <p:ph type="title"/>
          </p:nvPr>
        </p:nvSpPr>
        <p:spPr/>
        <p:txBody>
          <a:bodyPr/>
          <a:lstStyle/>
          <a:p>
            <a:r>
              <a:rPr lang="en-US" altLang="zh-CN" dirty="0"/>
              <a:t>Background</a:t>
            </a:r>
            <a:endParaRPr lang="zh-CN" altLang="en-US" dirty="0"/>
          </a:p>
        </p:txBody>
      </p:sp>
      <p:sp>
        <p:nvSpPr>
          <p:cNvPr id="3" name="Text Placeholder 2">
            <a:extLst>
              <a:ext uri="{FF2B5EF4-FFF2-40B4-BE49-F238E27FC236}">
                <a16:creationId xmlns:a16="http://schemas.microsoft.com/office/drawing/2014/main" id="{1843D3EB-6AE8-431A-A06F-71485AF82E70}"/>
              </a:ext>
            </a:extLst>
          </p:cNvPr>
          <p:cNvSpPr>
            <a:spLocks noGrp="1"/>
          </p:cNvSpPr>
          <p:nvPr>
            <p:ph type="body" idx="1"/>
          </p:nvPr>
        </p:nvSpPr>
        <p:spPr/>
        <p:txBody>
          <a:bodyPr/>
          <a:lstStyle/>
          <a:p>
            <a:pPr marL="114300" indent="0">
              <a:buNone/>
            </a:pPr>
            <a:r>
              <a:rPr lang="en-US" altLang="zh-CN" sz="1400" dirty="0"/>
              <a:t>We use labelled transition systems to model the behavior of systems and environments.</a:t>
            </a:r>
            <a:endParaRPr lang="zh-CN" altLang="en-US" sz="1400" dirty="0"/>
          </a:p>
        </p:txBody>
      </p:sp>
      <p:sp>
        <p:nvSpPr>
          <p:cNvPr id="4" name="Slide Number Placeholder 3">
            <a:extLst>
              <a:ext uri="{FF2B5EF4-FFF2-40B4-BE49-F238E27FC236}">
                <a16:creationId xmlns:a16="http://schemas.microsoft.com/office/drawing/2014/main" id="{DD769FA6-C05F-4802-8572-EDA4F13333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10" name="Picture 9">
            <a:extLst>
              <a:ext uri="{FF2B5EF4-FFF2-40B4-BE49-F238E27FC236}">
                <a16:creationId xmlns:a16="http://schemas.microsoft.com/office/drawing/2014/main" id="{FE22408C-4A77-4163-AFBB-C9F8F850FDA4}"/>
              </a:ext>
            </a:extLst>
          </p:cNvPr>
          <p:cNvPicPr>
            <a:picLocks noChangeAspect="1"/>
          </p:cNvPicPr>
          <p:nvPr>
            <p:custDataLst>
              <p:tags r:id="rId1"/>
            </p:custDataLst>
          </p:nvPr>
        </p:nvPicPr>
        <p:blipFill>
          <a:blip r:embed="rId3"/>
          <a:stretch>
            <a:fillRect/>
          </a:stretch>
        </p:blipFill>
        <p:spPr>
          <a:xfrm>
            <a:off x="729790" y="1728168"/>
            <a:ext cx="7367619" cy="2262857"/>
          </a:xfrm>
          <a:prstGeom prst="rect">
            <a:avLst/>
          </a:prstGeom>
        </p:spPr>
      </p:pic>
    </p:spTree>
    <p:extLst>
      <p:ext uri="{BB962C8B-B14F-4D97-AF65-F5344CB8AC3E}">
        <p14:creationId xmlns:p14="http://schemas.microsoft.com/office/powerpoint/2010/main" val="3205186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71D3-E7C9-45D6-B944-0457099404B2}"/>
              </a:ext>
            </a:extLst>
          </p:cNvPr>
          <p:cNvSpPr>
            <a:spLocks noGrp="1"/>
          </p:cNvSpPr>
          <p:nvPr>
            <p:ph type="title"/>
          </p:nvPr>
        </p:nvSpPr>
        <p:spPr/>
        <p:txBody>
          <a:bodyPr/>
          <a:lstStyle/>
          <a:p>
            <a:r>
              <a:rPr lang="en-US" altLang="zh-CN" dirty="0"/>
              <a:t>Motivation Example</a:t>
            </a:r>
            <a:endParaRPr lang="zh-CN" altLang="en-US" dirty="0"/>
          </a:p>
        </p:txBody>
      </p:sp>
      <p:sp>
        <p:nvSpPr>
          <p:cNvPr id="4" name="Slide Number Placeholder 3">
            <a:extLst>
              <a:ext uri="{FF2B5EF4-FFF2-40B4-BE49-F238E27FC236}">
                <a16:creationId xmlns:a16="http://schemas.microsoft.com/office/drawing/2014/main" id="{EC9AACC4-0395-47BE-B3CA-C53C4AFC80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1028" name="Picture 4">
            <a:extLst>
              <a:ext uri="{FF2B5EF4-FFF2-40B4-BE49-F238E27FC236}">
                <a16:creationId xmlns:a16="http://schemas.microsoft.com/office/drawing/2014/main" id="{1C69F5EC-0D66-4C81-BC05-A77A667529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37" y="1667287"/>
            <a:ext cx="2888444" cy="18089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481745" y="1532061"/>
            <a:ext cx="2423392" cy="1039689"/>
          </a:xfrm>
          <a:prstGeom prst="rect">
            <a:avLst/>
          </a:prstGeom>
        </p:spPr>
      </p:pic>
      <p:pic>
        <p:nvPicPr>
          <p:cNvPr id="9" name="Picture 8"/>
          <p:cNvPicPr>
            <a:picLocks noChangeAspect="1"/>
          </p:cNvPicPr>
          <p:nvPr/>
        </p:nvPicPr>
        <p:blipFill>
          <a:blip r:embed="rId5"/>
          <a:stretch>
            <a:fillRect/>
          </a:stretch>
        </p:blipFill>
        <p:spPr>
          <a:xfrm>
            <a:off x="397192" y="2875745"/>
            <a:ext cx="2599223" cy="1039689"/>
          </a:xfrm>
          <a:prstGeom prst="rect">
            <a:avLst/>
          </a:prstGeom>
        </p:spPr>
      </p:pic>
      <p:pic>
        <p:nvPicPr>
          <p:cNvPr id="10" name="Picture 9"/>
          <p:cNvPicPr>
            <a:picLocks noChangeAspect="1"/>
          </p:cNvPicPr>
          <p:nvPr/>
        </p:nvPicPr>
        <p:blipFill>
          <a:blip r:embed="rId6"/>
          <a:stretch>
            <a:fillRect/>
          </a:stretch>
        </p:blipFill>
        <p:spPr>
          <a:xfrm>
            <a:off x="5652596" y="2002354"/>
            <a:ext cx="3009659" cy="1138789"/>
          </a:xfrm>
          <a:prstGeom prst="rect">
            <a:avLst/>
          </a:prstGeom>
        </p:spPr>
      </p:pic>
    </p:spTree>
    <p:extLst>
      <p:ext uri="{BB962C8B-B14F-4D97-AF65-F5344CB8AC3E}">
        <p14:creationId xmlns:p14="http://schemas.microsoft.com/office/powerpoint/2010/main" val="3537159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DB796-F80C-47DA-AC70-977473F07FE9}"/>
              </a:ext>
            </a:extLst>
          </p:cNvPr>
          <p:cNvSpPr>
            <a:spLocks noGrp="1"/>
          </p:cNvSpPr>
          <p:nvPr>
            <p:ph type="title"/>
          </p:nvPr>
        </p:nvSpPr>
        <p:spPr/>
        <p:txBody>
          <a:bodyPr/>
          <a:lstStyle/>
          <a:p>
            <a:r>
              <a:rPr lang="en-US" altLang="zh-CN" dirty="0"/>
              <a:t>The “correct” function</a:t>
            </a:r>
            <a:endParaRPr lang="zh-CN" altLang="en-US" dirty="0"/>
          </a:p>
        </p:txBody>
      </p:sp>
      <p:sp>
        <p:nvSpPr>
          <p:cNvPr id="3" name="Text Placeholder 2">
            <a:extLst>
              <a:ext uri="{FF2B5EF4-FFF2-40B4-BE49-F238E27FC236}">
                <a16:creationId xmlns:a16="http://schemas.microsoft.com/office/drawing/2014/main" id="{DD7B06E2-7AAE-43A7-948E-4A4B27B207EC}"/>
              </a:ext>
            </a:extLst>
          </p:cNvPr>
          <p:cNvSpPr>
            <a:spLocks noGrp="1"/>
          </p:cNvSpPr>
          <p:nvPr>
            <p:ph type="body" idx="1"/>
          </p:nvPr>
        </p:nvSpPr>
        <p:spPr/>
        <p:txBody>
          <a:bodyPr/>
          <a:lstStyle/>
          <a:p>
            <a:r>
              <a:rPr lang="en-US" altLang="zh-CN" dirty="0"/>
              <a:t>Informally, (1) bad things should not happen, and (2) good things should happen.</a:t>
            </a:r>
          </a:p>
          <a:p>
            <a:r>
              <a:rPr lang="en-US" altLang="zh-CN" dirty="0"/>
              <a:t>Formally, the correct function is a combination of </a:t>
            </a:r>
            <a:r>
              <a:rPr lang="en-US" altLang="zh-CN" b="1" dirty="0"/>
              <a:t>safety</a:t>
            </a:r>
            <a:r>
              <a:rPr lang="en-US" altLang="zh-CN" dirty="0"/>
              <a:t> and </a:t>
            </a:r>
            <a:r>
              <a:rPr lang="en-US" altLang="zh-CN" b="1" dirty="0"/>
              <a:t>liveness</a:t>
            </a:r>
            <a:r>
              <a:rPr lang="en-US" altLang="zh-CN" dirty="0"/>
              <a:t> properties.</a:t>
            </a:r>
          </a:p>
          <a:p>
            <a:r>
              <a:rPr lang="en-US" altLang="zh-CN" dirty="0"/>
              <a:t>In the example, we consider:</a:t>
            </a:r>
          </a:p>
          <a:p>
            <a:pPr lvl="1"/>
            <a:r>
              <a:rPr lang="en-US" altLang="zh-CN" dirty="0"/>
              <a:t>Safety Property P: input and output should alternate, i.e.,</a:t>
            </a:r>
          </a:p>
          <a:p>
            <a:pPr lvl="1"/>
            <a:r>
              <a:rPr lang="en-US" altLang="zh-CN" dirty="0"/>
              <a:t>Liveness Property: the system should be deadlock-free.</a:t>
            </a:r>
          </a:p>
        </p:txBody>
      </p:sp>
      <p:sp>
        <p:nvSpPr>
          <p:cNvPr id="4" name="Slide Number Placeholder 3">
            <a:extLst>
              <a:ext uri="{FF2B5EF4-FFF2-40B4-BE49-F238E27FC236}">
                <a16:creationId xmlns:a16="http://schemas.microsoft.com/office/drawing/2014/main" id="{73F2EA82-C591-4284-8C67-A86BB9EFF7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6" name="Picture 5"/>
          <p:cNvPicPr>
            <a:picLocks noChangeAspect="1"/>
          </p:cNvPicPr>
          <p:nvPr/>
        </p:nvPicPr>
        <p:blipFill>
          <a:blip r:embed="rId3"/>
          <a:stretch>
            <a:fillRect/>
          </a:stretch>
        </p:blipFill>
        <p:spPr>
          <a:xfrm>
            <a:off x="6284612" y="2583969"/>
            <a:ext cx="1815835" cy="1125517"/>
          </a:xfrm>
          <a:prstGeom prst="rect">
            <a:avLst/>
          </a:prstGeom>
        </p:spPr>
      </p:pic>
    </p:spTree>
    <p:extLst>
      <p:ext uri="{BB962C8B-B14F-4D97-AF65-F5344CB8AC3E}">
        <p14:creationId xmlns:p14="http://schemas.microsoft.com/office/powerpoint/2010/main" val="30197029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113.611"/>
  <p:tag name="ORIGINALWIDTH" val="3625.797"/>
  <p:tag name="LATEXADDIN" val="\documentclass{article}&#10;\usepackage{amsmath}&#10;\pagestyle{empty}&#10;\begin{document}&#10;&#10;A \textit{laballed transtion system} $T$ is a four tuple $\langle Q, \Sigma, \delta, q_0 \rangle$ where&#10;\begin{itemize}&#10;\item $Q$ is a finite set of states,&#10;\item $\Sigma$ is a set of actions called the \textit{alphabet} of $T$,&#10;\item $\delta \subseteq Q \times \Sigma \rightarrow Q$ is a function called the \textit{transition function} of $T$,&#10;\item $q_0 \in Q$ is the initial state.&#10;\end{itemize}&#10;&#10;\end{document}"/>
  <p:tag name="IGUANATEXSIZE" val="20"/>
  <p:tag name="IGUANATEXCURSOR" val="356"/>
  <p:tag name="TRANSPARENCY" val="True"/>
  <p:tag name="FILENAME" val=""/>
  <p:tag name="LATEXENGINEID" val="0"/>
  <p:tag name="TEMPFOLDER" val=".\t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4288.714"/>
  <p:tag name="LATEXADDIN" val="\documentclass{article}&#10;\usepackage{amsmath}&#10;\usepackage{amssymb}&#10;\pagestyle{empty}&#10;\begin{document}&#10;&#10;\noindent The uncertainty $U_{Env}$ of a given environment $Env$ is the althernative behavior over the perfect environment $Env^p$, i.e., $U_{Env} = Env_{\upharpoonright \Sigma_I} - Env^p_{\upharpoonright \Sigma_I}$, where&#10;\begin{itemize}&#10;\item $Env_{\upharpoonright \Sigma_I}$ is the projected model of the environment $Env$ over $\Sigma_I$, the alphabet of the interface,&#10;\item $Env^p_{\upharpoonright \Sigma_I}$ is the projected model of the perfect environment over the alphatbet of the interface.&#10;\end{itemize}&#10;&#10;&#10;\end{document}"/>
  <p:tag name="IGUANATEXSIZE" val="20"/>
  <p:tag name="IGUANATEXCURSOR" val="603"/>
  <p:tag name="TRANSPARENCY" val="True"/>
  <p:tag name="FILENAME" val=""/>
  <p:tag name="LATEXENGINEID" val="0"/>
  <p:tag name="TEMPFOLDER" val=".\tmp\"/>
  <p:tag name="LATEXFORMHEIGHT" val="320.4"/>
  <p:tag name="LATEXFORMWIDTH" val="464.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145.107"/>
  <p:tag name="ORIGINALWIDTH" val="4098.988"/>
  <p:tag name="LATEXADDIN" val="\documentclass{article}&#10;\usepackage{amsmath}&#10;\usepackage{amssymb}&#10;\pagestyle{empty}&#10;\begin{document}&#10;&#10;$C = WA_{\upharpoonright \Sigma_I} - Env^p_{\upharpoonright \Sigma_I}$ where&#10;\begin{itemize}&#10;\item $C$ is the capability of a system to handle uncertainty in the environment,&#10;\item $WA_{\upharpoonright \Sigma_I}$ is the weakest assumption of the system to ensure ``correct'' function, projected over the alphabet of the environment interface,&#10;\item $Env^p_{\upharpoonright \Sigma_I}$ is the perfect environment projected over the alphabet of the environment interface.&#10;\end{itemize}&#10;&#10;&#10;\end{document}"/>
  <p:tag name="IGUANATEXSIZE" val="18"/>
  <p:tag name="IGUANATEXCURSOR" val="484"/>
  <p:tag name="TRANSPARENCY" val="True"/>
  <p:tag name="FILENAME" val=""/>
  <p:tag name="LATEXENGINEID" val="0"/>
  <p:tag name="TEMPFOLDER" val=".\tmp\"/>
  <p:tag name="LATEXFORMHEIGHT" val="312"/>
  <p:tag name="LATEXFORMWIDTH" val="384"/>
  <p:tag name="LATEXFORMWRAP" val="True"/>
  <p:tag name="BITMAPVECTOR" val="0"/>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py of ISR GoogleSlides Template.pptx" id="{AFA3AE7C-40E5-4A8F-ABAA-212ABDD276BB}" vid="{E80D9691-7BF2-4E79-A604-5B4D0674365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ISR Template</Template>
  <TotalTime>1583</TotalTime>
  <Words>1190</Words>
  <Application>Microsoft Office PowerPoint</Application>
  <PresentationFormat>On-screen Show (16:9)</PresentationFormat>
  <Paragraphs>133</Paragraphs>
  <Slides>21</Slides>
  <Notes>12</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Open Sans SemiBold</vt:lpstr>
      <vt:lpstr>Open Sans</vt:lpstr>
      <vt:lpstr>Open Sans Light</vt:lpstr>
      <vt:lpstr>Arial</vt:lpstr>
      <vt:lpstr>Simple Light</vt:lpstr>
      <vt:lpstr>How to Measure Robustness A formal approach</vt:lpstr>
      <vt:lpstr>Agenda</vt:lpstr>
      <vt:lpstr>What is Robustness?</vt:lpstr>
      <vt:lpstr>How to measure Robustness?</vt:lpstr>
      <vt:lpstr>The Source and Goal</vt:lpstr>
      <vt:lpstr>Research Questions</vt:lpstr>
      <vt:lpstr>Background</vt:lpstr>
      <vt:lpstr>Motivation Example</vt:lpstr>
      <vt:lpstr>The “correct” function</vt:lpstr>
      <vt:lpstr>Uncertainty in environment</vt:lpstr>
      <vt:lpstr>Representation of Uncertainty</vt:lpstr>
      <vt:lpstr>Capability to deal with uncertainty</vt:lpstr>
      <vt:lpstr>Generating weakest assumption</vt:lpstr>
      <vt:lpstr>Representation of uncertainty</vt:lpstr>
      <vt:lpstr>Representation of uncertainty</vt:lpstr>
      <vt:lpstr>Representation of system capability</vt:lpstr>
      <vt:lpstr>Representation of system assumption</vt:lpstr>
      <vt:lpstr>Representation of system assumption</vt:lpstr>
      <vt:lpstr>Stronger and Weaker assumption</vt:lpstr>
      <vt:lpstr>Capability to handle uncertainty</vt:lpstr>
      <vt:lpstr>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Measure Robustness A formal approach</dc:title>
  <dc:creator>Zhang chang jian</dc:creator>
  <cp:lastModifiedBy>Zhang chang jian</cp:lastModifiedBy>
  <cp:revision>71</cp:revision>
  <dcterms:created xsi:type="dcterms:W3CDTF">2019-10-18T14:39:47Z</dcterms:created>
  <dcterms:modified xsi:type="dcterms:W3CDTF">2019-10-23T03:35:21Z</dcterms:modified>
</cp:coreProperties>
</file>