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348" r:id="rId3"/>
    <p:sldId id="313" r:id="rId4"/>
    <p:sldId id="314" r:id="rId5"/>
    <p:sldId id="257" r:id="rId6"/>
    <p:sldId id="315" r:id="rId7"/>
    <p:sldId id="323" r:id="rId8"/>
    <p:sldId id="319" r:id="rId9"/>
    <p:sldId id="325" r:id="rId10"/>
    <p:sldId id="318" r:id="rId11"/>
    <p:sldId id="330" r:id="rId12"/>
    <p:sldId id="320" r:id="rId13"/>
    <p:sldId id="326" r:id="rId14"/>
    <p:sldId id="324" r:id="rId15"/>
    <p:sldId id="270" r:id="rId16"/>
    <p:sldId id="260" r:id="rId17"/>
    <p:sldId id="300" r:id="rId18"/>
    <p:sldId id="328" r:id="rId19"/>
    <p:sldId id="329" r:id="rId20"/>
    <p:sldId id="282" r:id="rId21"/>
    <p:sldId id="331" r:id="rId22"/>
    <p:sldId id="332" r:id="rId23"/>
    <p:sldId id="333" r:id="rId24"/>
    <p:sldId id="343" r:id="rId25"/>
    <p:sldId id="344" r:id="rId26"/>
    <p:sldId id="334" r:id="rId27"/>
    <p:sldId id="335" r:id="rId28"/>
    <p:sldId id="349" r:id="rId29"/>
    <p:sldId id="337" r:id="rId30"/>
    <p:sldId id="350" r:id="rId31"/>
    <p:sldId id="338" r:id="rId32"/>
    <p:sldId id="340" r:id="rId33"/>
    <p:sldId id="341" r:id="rId34"/>
    <p:sldId id="342" r:id="rId35"/>
    <p:sldId id="345" r:id="rId36"/>
    <p:sldId id="296" r:id="rId37"/>
    <p:sldId id="277" r:id="rId38"/>
    <p:sldId id="346" r:id="rId39"/>
    <p:sldId id="347" r:id="rId40"/>
    <p:sldId id="302" r:id="rId41"/>
    <p:sldId id="261" r:id="rId42"/>
    <p:sldId id="301" r:id="rId43"/>
    <p:sldId id="327" r:id="rId44"/>
    <p:sldId id="283" r:id="rId45"/>
    <p:sldId id="288" r:id="rId46"/>
    <p:sldId id="289" r:id="rId47"/>
    <p:sldId id="290" r:id="rId48"/>
    <p:sldId id="292" r:id="rId49"/>
    <p:sldId id="293" r:id="rId50"/>
    <p:sldId id="294" r:id="rId51"/>
    <p:sldId id="295" r:id="rId5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4"/>
    </p:embeddedFont>
    <p:embeddedFont>
      <p:font typeface="Open Sans" panose="02010600030101010101" charset="0"/>
      <p:regular r:id="rId55"/>
      <p:bold r:id="rId56"/>
      <p:italic r:id="rId57"/>
      <p:boldItalic r:id="rId58"/>
    </p:embeddedFont>
    <p:embeddedFont>
      <p:font typeface="Open Sans Light" panose="02010600030101010101" charset="0"/>
      <p:regular r:id="rId59"/>
      <p:bold r:id="rId60"/>
      <p:italic r:id="rId61"/>
      <p:boldItalic r:id="rId62"/>
    </p:embeddedFont>
    <p:embeddedFont>
      <p:font typeface="Open Sans SemiBold" panose="02010600030101010101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602" autoAdjust="0"/>
  </p:normalViewPr>
  <p:slideViewPr>
    <p:cSldViewPr snapToGrid="0">
      <p:cViewPr varScale="1">
        <p:scale>
          <a:sx n="133" d="100"/>
          <a:sy n="133" d="100"/>
        </p:scale>
        <p:origin x="10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Clearly, this system seems to be more robust compared to the original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979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equivalent, it means that any trace in ENV_P is also a trace in WE_S2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86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context, the representation of errors and the representation of robustness refer to the same thing.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64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context, the representation of errors and the representation of robustness refer to the same thing.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185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EOFM is a human task model, it describes that to complete a task, what a human operator should do, when they should perform an action, and when the action is done.</a:t>
            </a:r>
          </a:p>
          <a:p>
            <a:r>
              <a:rPr lang="en-US" altLang="zh-CN" dirty="0"/>
              <a:t>A human activity or action is modeled as a state machine. 3 states: ready refers to the activity is waiting to execute, executing refers to the activity is executing, done refers to the activity is done.</a:t>
            </a:r>
          </a:p>
          <a:p>
            <a:r>
              <a:rPr lang="en-US" altLang="zh-CN" dirty="0"/>
              <a:t>Lines refer to the transitions and labels on the lines refer to the condition to execute a transition.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7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we extract the design decisions with respect to the robustness of an infusion pump.</a:t>
            </a:r>
          </a:p>
          <a:p>
            <a:r>
              <a:rPr lang="en-US" altLang="zh-CN" dirty="0"/>
              <a:t>Can we map the delta traces we found in the weakest assumption back to the human behavior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736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Also, on the other hand, if we are confident about what a system can do, we can infer the errors that the system cannot handle.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682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event-based model, we are talking about after doing a, we should do b.</a:t>
            </a:r>
          </a:p>
          <a:p>
            <a:r>
              <a:rPr lang="en-US" altLang="zh-CN" dirty="0"/>
              <a:t>But in state-based model, we are talking about under what conditions we can do a or b.</a:t>
            </a:r>
          </a:p>
          <a:p>
            <a:r>
              <a:rPr lang="en-US" altLang="zh-CN" dirty="0"/>
              <a:t>They can be used to model the same system, but with different focus. Often, state-based model is more expressive, but we are constrained by the previous work on generating weakest assumption.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18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b="1" dirty="0"/>
          </a:p>
          <a:p>
            <a:pPr marL="158750" indent="0">
              <a:buNone/>
            </a:pPr>
            <a:r>
              <a:rPr lang="en-US" altLang="zh-CN" b="1" dirty="0"/>
              <a:t>Limitations:</a:t>
            </a:r>
          </a:p>
          <a:p>
            <a:pPr marL="457200" indent="-298450"/>
            <a:r>
              <a:rPr lang="en-US" altLang="zh-CN" dirty="0"/>
              <a:t>A safety property is restricted to the form of LTSA property.</a:t>
            </a:r>
          </a:p>
          <a:p>
            <a:pPr marL="457200" indent="-298450"/>
            <a:r>
              <a:rPr lang="en-US" altLang="zh-CN" dirty="0"/>
              <a:t>We consider deadlock-free to be the weakest form of liveness, i.e., the system should not be stuck at some step.</a:t>
            </a:r>
          </a:p>
          <a:p>
            <a:pPr marL="158750" indent="0">
              <a:buNone/>
            </a:pPr>
            <a:endParaRPr lang="en-US" altLang="zh-CN" dirty="0"/>
          </a:p>
          <a:p>
            <a:pPr marL="158750" indent="0">
              <a:buNone/>
            </a:pPr>
            <a:r>
              <a:rPr lang="en-US" altLang="zh-CN" b="1" dirty="0"/>
              <a:t>I will use “correct” in this presentation</a:t>
            </a:r>
            <a:r>
              <a:rPr lang="en-US" altLang="zh-CN" b="1" baseline="0" dirty="0"/>
              <a:t> for simplicity, but it means the system should satisfy the given safety properties and be deadlock-free.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88333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diagrams above, state 0 is always the initial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22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definition is not limited to control theory. The model could be mathematic model, a physics model, or our software is also a model of the real world. Then, there are always differences between models and reality.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8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Fuzz testing focuses more on the erroneous input data, and chaos engineering focuses more on the stressful environment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They are great methods, but the problem for testing is that you cannot tell what a system can do and what a system cannot do exhaustively.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the latter one, that what a system cannot do, it’s often impossible to enumerate all the errors.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 for the first one, we may be able to answer what a system can do, that’s our focus.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baseline environment, it could be any environment that we take as reference when designing a system (ground truth). E.g., a perfect channel without message lost.</a:t>
            </a:r>
          </a:p>
          <a:p>
            <a:r>
              <a:rPr lang="en-US" altLang="zh-CN" dirty="0"/>
              <a:t>For now, let’s ignore the formalism we used to model the behavior and property.</a:t>
            </a:r>
          </a:p>
          <a:p>
            <a:r>
              <a:rPr lang="en-US" altLang="zh-CN" dirty="0"/>
              <a:t>Of course, in testing and verification, we are more interested in the deltas which do not satisfy P.</a:t>
            </a:r>
          </a:p>
          <a:p>
            <a:r>
              <a:rPr lang="en-US" altLang="zh-CN" dirty="0"/>
              <a:t>Also, let’s ignore what does – mean here. I’ll explain it later.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1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26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other words, the weakest assumption defines the maximum behavior of the environment the system expects in order to satisfy 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83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By model checking, we know that this system composing with the baseline environment satisfies the property 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32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To check safety property, there should not have a trace that will lead the system enters the error state.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altLang="zh-CN" dirty="0"/>
              <a:t>By model checking, we know that this system composing with the baseline environment satisfies the property P.</a:t>
            </a:r>
            <a:endParaRPr lang="zh-CN" altLang="en-US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7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Clearly, this system seems to be more robust compared to the original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23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427250"/>
            <a:ext cx="91440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543625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03625"/>
            <a:ext cx="2937816" cy="3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Google Shape;29;p5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Google Shape;40;p7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sz="4800" b="1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Google Shape;51;p9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39637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4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5" Type="http://schemas.openxmlformats.org/officeDocument/2006/relationships/image" Target="../media/image52.png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311700" y="1083050"/>
            <a:ext cx="8520600" cy="16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How to characterize Software Robustness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formal approach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311700" y="2840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Changjian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(CJ) Zhang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Eunsuk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Kang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David </a:t>
            </a: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Garlan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Carnegie Mellon University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DDEA-16AC-46CF-9AA1-2CB5E2F4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292421-30A4-4D57-9A7A-B1BEF9CD13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1600" dirty="0"/>
                  <a:t> be the spec of the </a:t>
                </a:r>
                <a:r>
                  <a:rPr lang="en-US" altLang="zh-CN" sz="1600" i="1" dirty="0"/>
                  <a:t>baseline environment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we have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the </a:t>
                </a:r>
                <a:r>
                  <a:rPr lang="en-US" altLang="zh-CN" sz="1600" i="1" dirty="0"/>
                  <a:t>weakest assumption </a:t>
                </a:r>
                <a:r>
                  <a:rPr lang="en-US" altLang="zh-CN" sz="1600" dirty="0"/>
                  <a:t>of the environment for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to ensure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, i.e.,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indicates the maximum errors that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can handle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1600" dirty="0"/>
                  <a:t>, where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1600" dirty="0"/>
                  <a:t> characterizes the robustness of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 marL="114300" indent="0">
                  <a:buNone/>
                </a:pPr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292421-30A4-4D57-9A7A-B1BEF9CD1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3C6A6-AA19-4C45-B996-A82875DA65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49E2C-FA46-4A00-954D-4BF0C6C5AE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70402" y="1869152"/>
            <a:ext cx="1532038" cy="279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0E7F46-B5FB-4142-9EBF-20E8100054D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27619" y="3651214"/>
            <a:ext cx="2130438" cy="244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5D5431-550F-4ABC-8AA4-5DF8D294695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766934" y="2776976"/>
            <a:ext cx="3338971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8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E37F-E495-496C-93F6-585549B2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1C76652-BB8E-423C-9787-E5779ACAEA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the specs for two systems,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600" dirty="0"/>
                  <a:t> be their </a:t>
                </a:r>
                <a:r>
                  <a:rPr lang="en-US" altLang="zh-CN" sz="1600" i="1" dirty="0"/>
                  <a:t>weakest assumption </a:t>
                </a:r>
                <a:r>
                  <a:rPr lang="en-US" altLang="zh-CN" sz="1600" dirty="0"/>
                  <a:t>respectively,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we have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600" dirty="0"/>
                  <a:t>indicates the errors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can handle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 cannot, where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characterizes the robustness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1C76652-BB8E-423C-9787-E5779ACA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4360F-F500-4343-AE7D-ECE802924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C99DA-C028-4457-A80B-744893E1D1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38514" y="1956799"/>
            <a:ext cx="3866971" cy="279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BA90F-A9CD-48AA-B436-AC49242C1F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74323" y="2860813"/>
            <a:ext cx="2995352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3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59E-FD54-4DD3-AA7D-6A433DB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to 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en-US" altLang="zh-CN" dirty="0"/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model the behavior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represent property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extract the </a:t>
                </a:r>
                <a:r>
                  <a:rPr lang="en-US" altLang="zh-CN" i="1" dirty="0"/>
                  <a:t>weakest assumption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define the “-” operator?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What’s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8BA7-B363-4B6B-9379-B6B88F7BA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6F3BC-C9BA-4DCB-84AB-14912988C9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764" y="1258399"/>
            <a:ext cx="4051353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59E-FD54-4DD3-AA7D-6A433DB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to 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en-US" altLang="zh-CN" dirty="0"/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model the behavior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represent property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extract the </a:t>
                </a:r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weakest assumption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How to define the “-” operator?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dirty="0"/>
                  <a:t>What’s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8BA7-B363-4B6B-9379-B6B88F7BA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6F3BC-C9BA-4DCB-84AB-14912988C9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764" y="1258399"/>
            <a:ext cx="4051353" cy="279924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EDD0368-C3D6-401E-A21C-91886A93FFCF}"/>
              </a:ext>
            </a:extLst>
          </p:cNvPr>
          <p:cNvSpPr/>
          <p:nvPr/>
        </p:nvSpPr>
        <p:spPr>
          <a:xfrm>
            <a:off x="5773958" y="984729"/>
            <a:ext cx="3058342" cy="1509425"/>
          </a:xfrm>
          <a:prstGeom prst="wedgeEllipseCallout">
            <a:avLst>
              <a:gd name="adj1" fmla="val -66503"/>
              <a:gd name="adj2" fmla="val 3253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Starting Point</a:t>
            </a:r>
            <a:r>
              <a:rPr lang="en-US" altLang="zh-CN" dirty="0"/>
              <a:t>: Existing work present solutions to these problems based on automata theory.</a:t>
            </a:r>
            <a:endParaRPr lang="zh-CN" alt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037F7A4B-CA24-40FB-AC59-D8A460961C69}"/>
              </a:ext>
            </a:extLst>
          </p:cNvPr>
          <p:cNvSpPr/>
          <p:nvPr/>
        </p:nvSpPr>
        <p:spPr>
          <a:xfrm>
            <a:off x="4702800" y="3241250"/>
            <a:ext cx="1726800" cy="651425"/>
          </a:xfrm>
          <a:prstGeom prst="wedgeEllipseCallout">
            <a:avLst>
              <a:gd name="adj1" fmla="val -64600"/>
              <a:gd name="adj2" fmla="val -5046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Our Focus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115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5E4E-6255-4DF7-B10C-D17F619A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1ADFE-E548-42F8-AE65-0E6AE56841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29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5995-26D7-480D-A8E6-4CA4D75F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9FA6-C05F-4802-8572-EDA4F13333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2408C-4A77-4163-AFBB-C9F8F850FD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8190" y="1444032"/>
            <a:ext cx="7367619" cy="22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8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1462bec2-3f08-4690-87bd-1f5a008ab79f/pages/0_0?a=411&amp;x=196&amp;y=385&amp;w=531&amp;h=330&amp;store=1&amp;accept=image%2F*&amp;auth=LCA%20f206f8790499ef2426edf17e954c542bca3fe800-ts%3D1572456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22" y="1646335"/>
            <a:ext cx="3129319" cy="194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F71D3-E7C9-45D6-B944-0457099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ACC4-0395-47BE-B3CA-C53C4AFC8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0" y="1342140"/>
            <a:ext cx="2866072" cy="1229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90" y="3200359"/>
            <a:ext cx="2866072" cy="1146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AA9702-9952-4627-8D4A-065971A10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294" y="2117917"/>
            <a:ext cx="3337864" cy="11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5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safety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deterministic LTS which defines the acceptable behavior over the alphabet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E.g., assert that the input and output events should alternate, we have: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12" y="2552887"/>
            <a:ext cx="1613378" cy="105953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624379" y="2934345"/>
            <a:ext cx="904068" cy="27896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136" y="2447020"/>
            <a:ext cx="2053468" cy="153258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590285" y="2937896"/>
            <a:ext cx="3107696" cy="1390330"/>
          </a:xfrm>
          <a:prstGeom prst="wedgeEllipseCallout">
            <a:avLst>
              <a:gd name="adj1" fmla="val -98964"/>
              <a:gd name="adj2" fmla="val -3653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 is the </a:t>
            </a:r>
            <a:r>
              <a:rPr lang="en-US" i="1" dirty="0"/>
              <a:t>error </a:t>
            </a:r>
            <a:r>
              <a:rPr lang="en-US" dirty="0"/>
              <a:t>state. When the system reaches this state, the safety property is violated</a:t>
            </a:r>
          </a:p>
        </p:txBody>
      </p:sp>
    </p:spTree>
    <p:extLst>
      <p:ext uri="{BB962C8B-B14F-4D97-AF65-F5344CB8AC3E}">
        <p14:creationId xmlns:p14="http://schemas.microsoft.com/office/powerpoint/2010/main" val="429309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738E-DE16-4F0B-AA42-43688E2E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44FD9-FE29-467D-AABB-8226C593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200" y="1234140"/>
            <a:ext cx="3065258" cy="11410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58DB4-E483-442F-BFE5-A44C1427DF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6FA4A-1434-4AE1-8203-A6B76EEB1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90" y="1234140"/>
            <a:ext cx="2866072" cy="1229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86017-5CE6-415D-A870-4DCDFDF42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90" y="3092359"/>
            <a:ext cx="2866072" cy="1146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F3469-87D6-4426-91FD-7C852F8DF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386" y="3092359"/>
            <a:ext cx="2866072" cy="114642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63EACC5-ADB9-4D7C-870E-F108F4AC13C8}"/>
              </a:ext>
            </a:extLst>
          </p:cNvPr>
          <p:cNvSpPr/>
          <p:nvPr/>
        </p:nvSpPr>
        <p:spPr>
          <a:xfrm>
            <a:off x="3261758" y="2778054"/>
            <a:ext cx="2344623" cy="6286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E8A9B-7F1C-4268-96E0-814C5A387DDB}"/>
              </a:ext>
            </a:extLst>
          </p:cNvPr>
          <p:cNvSpPr txBox="1"/>
          <p:nvPr/>
        </p:nvSpPr>
        <p:spPr>
          <a:xfrm>
            <a:off x="3261756" y="1892030"/>
            <a:ext cx="234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Introducing timeout and retry to make it more robust</a:t>
            </a:r>
            <a:endParaRPr lang="zh-CN" altLang="en-US" sz="1800" dirty="0">
              <a:solidFill>
                <a:schemeClr val="dk2"/>
              </a:solidFill>
              <a:latin typeface="Open Sans Light"/>
              <a:cs typeface="Open Sans Light"/>
              <a:sym typeface="Open Sans Light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349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738E-DE16-4F0B-AA42-43688E2E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44FD9-FE29-467D-AABB-8226C593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200" y="1234140"/>
            <a:ext cx="3065258" cy="11410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58DB4-E483-442F-BFE5-A44C1427DF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6FA4A-1434-4AE1-8203-A6B76EEB1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90" y="1234140"/>
            <a:ext cx="2866072" cy="1229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86017-5CE6-415D-A870-4DCDFDF42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90" y="3092359"/>
            <a:ext cx="2866072" cy="1146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F3469-87D6-4426-91FD-7C852F8DF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386" y="3092359"/>
            <a:ext cx="2866072" cy="114642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63EACC5-ADB9-4D7C-870E-F108F4AC13C8}"/>
              </a:ext>
            </a:extLst>
          </p:cNvPr>
          <p:cNvSpPr/>
          <p:nvPr/>
        </p:nvSpPr>
        <p:spPr>
          <a:xfrm>
            <a:off x="3261758" y="2778054"/>
            <a:ext cx="2344623" cy="6286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E8A9B-7F1C-4268-96E0-814C5A387DDB}"/>
              </a:ext>
            </a:extLst>
          </p:cNvPr>
          <p:cNvSpPr txBox="1"/>
          <p:nvPr/>
        </p:nvSpPr>
        <p:spPr>
          <a:xfrm>
            <a:off x="3261756" y="1892030"/>
            <a:ext cx="234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Introducing timeout and retry to make it more robust</a:t>
            </a:r>
            <a:endParaRPr lang="zh-CN" altLang="en-US" sz="1800" dirty="0">
              <a:solidFill>
                <a:schemeClr val="dk2"/>
              </a:solidFill>
              <a:latin typeface="Open Sans Light"/>
              <a:cs typeface="Open Sans Light"/>
              <a:sym typeface="Open Sans Light"/>
            </a:endParaRPr>
          </a:p>
          <a:p>
            <a:endParaRPr lang="zh-CN" altLang="en-US" sz="1800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5F2762F2-BBD2-4D31-9E36-649B8DB5D3A1}"/>
              </a:ext>
            </a:extLst>
          </p:cNvPr>
          <p:cNvSpPr/>
          <p:nvPr/>
        </p:nvSpPr>
        <p:spPr>
          <a:xfrm>
            <a:off x="1920088" y="1372960"/>
            <a:ext cx="4495112" cy="2865828"/>
          </a:xfrm>
          <a:prstGeom prst="wedgeEllipseCallout">
            <a:avLst>
              <a:gd name="adj1" fmla="val 67727"/>
              <a:gd name="adj2" fmla="val -3407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What does it really mean for becoming more robust?</a:t>
            </a:r>
          </a:p>
          <a:p>
            <a:pPr marL="285750" indent="-285750" algn="ctr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What assumptions does this design decision have made?</a:t>
            </a:r>
          </a:p>
          <a:p>
            <a:pPr marL="285750" indent="-285750" algn="ctr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Are they consistent with the design intentions?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887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6B3F-0DBA-4E4B-BC93-72AF7EC9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E7D1-B484-4B99-9DFE-04AC4B734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 is Robustness?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Approach Overview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Generating Weakest Assumption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Representation of Robustness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Discussion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83728-1E31-4115-97A2-34B71D32D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4938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Weakest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2752281"/>
          </a:xfrm>
        </p:spPr>
        <p:txBody>
          <a:bodyPr/>
          <a:lstStyle/>
          <a:p>
            <a:r>
              <a:rPr lang="en-US" dirty="0"/>
              <a:t>[Dimitra02] presents an approach to generate the weakest assumption.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1700" y="4294691"/>
            <a:ext cx="852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[Dimitra02] D. </a:t>
            </a:r>
            <a:r>
              <a:rPr lang="en-US" sz="900" dirty="0" err="1">
                <a:solidFill>
                  <a:schemeClr val="bg2"/>
                </a:solidFill>
              </a:rPr>
              <a:t>Giannakopoulou</a:t>
            </a:r>
            <a:r>
              <a:rPr lang="en-US" sz="900" dirty="0">
                <a:solidFill>
                  <a:schemeClr val="bg2"/>
                </a:solidFill>
              </a:rPr>
              <a:t>, C. S. </a:t>
            </a:r>
            <a:r>
              <a:rPr lang="en-US" sz="900" dirty="0" err="1">
                <a:solidFill>
                  <a:schemeClr val="bg2"/>
                </a:solidFill>
              </a:rPr>
              <a:t>Pǎsǎreanu</a:t>
            </a:r>
            <a:r>
              <a:rPr lang="en-US" sz="900" dirty="0">
                <a:solidFill>
                  <a:schemeClr val="bg2"/>
                </a:solidFill>
              </a:rPr>
              <a:t>, and H. </a:t>
            </a:r>
            <a:r>
              <a:rPr lang="en-US" sz="900" dirty="0" err="1">
                <a:solidFill>
                  <a:schemeClr val="bg2"/>
                </a:solidFill>
              </a:rPr>
              <a:t>Barringer</a:t>
            </a:r>
            <a:r>
              <a:rPr lang="en-US" sz="900" dirty="0">
                <a:solidFill>
                  <a:schemeClr val="bg2"/>
                </a:solidFill>
              </a:rPr>
              <a:t>, “Assumption generation for software component verification,” in Proceedings - ASE 2002: 17th IEEE International Conference on Automated Software Engineering, 2002, pp. 3–12.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B91F0-A5FE-4332-BDFD-F88D6ADF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2096430"/>
            <a:ext cx="2085566" cy="894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6F5EF-C619-4AC6-96A6-F1BF76B9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267" y="2096430"/>
            <a:ext cx="2168960" cy="867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036" y="3132065"/>
            <a:ext cx="1731364" cy="1073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5277E1-120D-4CB1-8D17-EAE4197E9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903" y="2433894"/>
            <a:ext cx="3124636" cy="111458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440395" y="2959382"/>
            <a:ext cx="1349508" cy="39456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6141-F060-4DAF-8BAD-1D1999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B39C-3228-4A87-997A-4A8D9CC26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337750"/>
                  </p:ext>
                </p:extLst>
              </p:nvPr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337750"/>
                  </p:ext>
                </p:extLst>
              </p:nvPr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" t="-2000" r="-100434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45" t="-2000" r="-434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BCD335-2372-497D-BA5C-28025296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4" y="1719619"/>
            <a:ext cx="1969146" cy="844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EB676-D6AE-4D5B-844F-F4DCBD0DE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54" y="1719619"/>
            <a:ext cx="2130329" cy="852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3FC30-5F47-46C5-AD4B-CF57E9F4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982" y="3236016"/>
            <a:ext cx="2130326" cy="852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0FBD6-6729-4156-A913-E6A67197B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915" y="3163981"/>
            <a:ext cx="3429479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1C1A5-4EC8-4190-8B4F-78DCDE405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09" y="3271656"/>
            <a:ext cx="2097573" cy="78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44AD1-EB87-42E5-B973-A4051FFBD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15" y="1695789"/>
            <a:ext cx="312463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24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6141-F060-4DAF-8BAD-1D1999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B39C-3228-4A87-997A-4A8D9CC26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" t="-2000" r="-100434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45" t="-2000" r="-434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BCD335-2372-497D-BA5C-28025296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4" y="1719619"/>
            <a:ext cx="1969146" cy="844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EB676-D6AE-4D5B-844F-F4DCBD0DE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54" y="1719619"/>
            <a:ext cx="2130329" cy="852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3FC30-5F47-46C5-AD4B-CF57E9F4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982" y="3236016"/>
            <a:ext cx="2130326" cy="852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0FBD6-6729-4156-A913-E6A67197B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915" y="3163981"/>
            <a:ext cx="3429479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1C1A5-4EC8-4190-8B4F-78DCDE405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09" y="3271656"/>
            <a:ext cx="2097573" cy="78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44AD1-EB87-42E5-B973-A4051FFBD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15" y="1695789"/>
            <a:ext cx="3124636" cy="1114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44EE37FB-1EB2-4440-A525-B978DB0FDA36}"/>
                  </a:ext>
                </a:extLst>
              </p:cNvPr>
              <p:cNvSpPr/>
              <p:nvPr/>
            </p:nvSpPr>
            <p:spPr>
              <a:xfrm>
                <a:off x="1512001" y="2181600"/>
                <a:ext cx="3621434" cy="1509006"/>
              </a:xfrm>
              <a:prstGeom prst="wedgeEllipseCallout">
                <a:avLst>
                  <a:gd name="adj1" fmla="val 65653"/>
                  <a:gd name="adj2" fmla="val -4339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is the same as the </a:t>
                </a:r>
                <a:r>
                  <a:rPr lang="en-US" altLang="zh-CN" sz="1600" i="1" dirty="0"/>
                  <a:t>baseline environment.</a:t>
                </a:r>
                <a:r>
                  <a:rPr lang="en-US" altLang="zh-CN" sz="1600" dirty="0"/>
                  <a:t> It implies that it cannot handle any error.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44EE37FB-1EB2-4440-A525-B978DB0FD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1" y="2181600"/>
                <a:ext cx="3621434" cy="1509006"/>
              </a:xfrm>
              <a:prstGeom prst="wedgeEllipseCallout">
                <a:avLst>
                  <a:gd name="adj1" fmla="val 65653"/>
                  <a:gd name="adj2" fmla="val -43393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6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6141-F060-4DAF-8BAD-1D1999E9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B39C-3228-4A87-997A-4A8D9CC26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114A1A6B-9F43-4C90-B138-7C277116692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1700" y="1055353"/>
              <a:ext cx="8435946" cy="327982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17973">
                      <a:extLst>
                        <a:ext uri="{9D8B030D-6E8A-4147-A177-3AD203B41FA5}">
                          <a16:colId xmlns:a16="http://schemas.microsoft.com/office/drawing/2014/main" val="365902361"/>
                        </a:ext>
                      </a:extLst>
                    </a:gridCol>
                    <a:gridCol w="4217973">
                      <a:extLst>
                        <a:ext uri="{9D8B030D-6E8A-4147-A177-3AD203B41FA5}">
                          <a16:colId xmlns:a16="http://schemas.microsoft.com/office/drawing/2014/main" val="101780713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" t="-2000" r="-100434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45" t="-2000" r="-434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2567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73706"/>
                      </a:ext>
                    </a:extLst>
                  </a:tr>
                  <a:tr h="148751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46605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BCD335-2372-497D-BA5C-28025296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4" y="1719619"/>
            <a:ext cx="1969146" cy="844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EB676-D6AE-4D5B-844F-F4DCBD0DE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54" y="1719619"/>
            <a:ext cx="2130329" cy="852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3FC30-5F47-46C5-AD4B-CF57E9F4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982" y="3236016"/>
            <a:ext cx="2130326" cy="852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0FBD6-6729-4156-A913-E6A67197B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915" y="3163981"/>
            <a:ext cx="3429479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1C1A5-4EC8-4190-8B4F-78DCDE405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09" y="3271656"/>
            <a:ext cx="2097573" cy="78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44AD1-EB87-42E5-B973-A4051FFBD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15" y="1695789"/>
            <a:ext cx="3124636" cy="1114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44EE37FB-1EB2-4440-A525-B978DB0FDA36}"/>
                  </a:ext>
                </a:extLst>
              </p:cNvPr>
              <p:cNvSpPr/>
              <p:nvPr/>
            </p:nvSpPr>
            <p:spPr>
              <a:xfrm>
                <a:off x="1512001" y="2181600"/>
                <a:ext cx="3621434" cy="1509006"/>
              </a:xfrm>
              <a:prstGeom prst="wedgeEllipseCallout">
                <a:avLst>
                  <a:gd name="adj1" fmla="val 73804"/>
                  <a:gd name="adj2" fmla="val 4058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/>
                  <a:t>This is the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1800" dirty="0"/>
                  <a:t>! But, are we done? What does it really mean?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44EE37FB-1EB2-4440-A525-B978DB0FD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1" y="2181600"/>
                <a:ext cx="3621434" cy="1509006"/>
              </a:xfrm>
              <a:prstGeom prst="wedgeEllipseCallout">
                <a:avLst>
                  <a:gd name="adj1" fmla="val 73804"/>
                  <a:gd name="adj2" fmla="val 40583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82BB1CD6-7295-414F-949F-B7F20B6D8FCE}"/>
              </a:ext>
            </a:extLst>
          </p:cNvPr>
          <p:cNvSpPr/>
          <p:nvPr/>
        </p:nvSpPr>
        <p:spPr>
          <a:xfrm>
            <a:off x="6054994" y="3340800"/>
            <a:ext cx="2549526" cy="5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92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7201D5B-FD25-418C-B81F-EBEA8C36684A}"/>
              </a:ext>
            </a:extLst>
          </p:cNvPr>
          <p:cNvGrpSpPr/>
          <p:nvPr/>
        </p:nvGrpSpPr>
        <p:grpSpPr>
          <a:xfrm>
            <a:off x="311700" y="1072059"/>
            <a:ext cx="3545060" cy="1327503"/>
            <a:chOff x="311700" y="1072059"/>
            <a:chExt cx="3545060" cy="132750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75603FA-487B-4BDA-979F-3DF3D3EA2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700" y="1156064"/>
              <a:ext cx="3545060" cy="12434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1310C4-C6B5-4340-9FA4-4043C522718D}"/>
                </a:ext>
              </a:extLst>
            </p:cNvPr>
            <p:cNvSpPr txBox="1"/>
            <p:nvPr/>
          </p:nvSpPr>
          <p:spPr>
            <a:xfrm>
              <a:off x="756385" y="1072059"/>
              <a:ext cx="19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’</a:t>
              </a:r>
              <a:endParaRPr lang="zh-CN" altLang="en-US" sz="18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7788B1-F422-4FDC-B306-26E1F59501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Interpretation of the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7788B1-F422-4FDC-B306-26E1F5950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BC530AE-DBFF-4C89-99C5-4529D2AE5E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910247" y="1152475"/>
                <a:ext cx="4922053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By model checking,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Thus, 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Also,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𝐸𝑁</m:t>
                    </m:r>
                    <m:sSup>
                      <m:s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600" dirty="0"/>
                  <a:t> is equivalent to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𝑊</m:t>
                    </m:r>
                    <m:sSubSup>
                      <m:sSub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(by hiding </a:t>
                </a:r>
                <a:r>
                  <a:rPr lang="en-US" altLang="zh-CN" sz="1600" i="1" dirty="0"/>
                  <a:t>lose </a:t>
                </a:r>
                <a:r>
                  <a:rPr lang="en-US" altLang="zh-CN" sz="1600" dirty="0"/>
                  <a:t>event). Thus, we consider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𝐸𝑁</m:t>
                    </m:r>
                    <m:sSup>
                      <m:sSup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600" dirty="0"/>
                  <a:t> as an interpretation of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𝑊</m:t>
                    </m:r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1600" dirty="0"/>
                  <a:t>.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Then, 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is robust in the sense of handling message lost.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zh-CN" altLang="en-US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BC530AE-DBFF-4C89-99C5-4529D2AE5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10247" y="1152475"/>
                <a:ext cx="4922053" cy="3172200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0B898-2136-410B-B56E-29791F71A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1BC512-A90D-4CB5-8868-C8667635E6C8}"/>
              </a:ext>
            </a:extLst>
          </p:cNvPr>
          <p:cNvSpPr/>
          <p:nvPr/>
        </p:nvSpPr>
        <p:spPr>
          <a:xfrm>
            <a:off x="1597070" y="1336512"/>
            <a:ext cx="944530" cy="585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934E3-0EED-44DA-B262-9CCE412C67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700" y="2571750"/>
            <a:ext cx="3598547" cy="1315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8AFA6C-A221-4962-9C1E-A731DD7400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581330" y="1570508"/>
            <a:ext cx="1526400" cy="256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E5296-16E6-4D1E-BD89-CF94DB3CC7C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549101" y="2012104"/>
            <a:ext cx="1590857" cy="25447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A142B426-2250-47B7-9F2E-C1200378FF7C}"/>
              </a:ext>
            </a:extLst>
          </p:cNvPr>
          <p:cNvSpPr/>
          <p:nvPr/>
        </p:nvSpPr>
        <p:spPr>
          <a:xfrm>
            <a:off x="626400" y="2816074"/>
            <a:ext cx="1317600" cy="660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57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7C86D3-C423-4D3C-97B7-873E533F70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Interpretation of 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7C86D3-C423-4D3C-97B7-873E533F7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C2165-C6E1-4BCD-8592-73B3200DE8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97BE2-BF15-43D1-A1CA-2EBCCC12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87987"/>
            <a:ext cx="4280948" cy="13675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A5A1E1E-CDC1-46D5-AE89-D6010C035BAE}"/>
              </a:ext>
            </a:extLst>
          </p:cNvPr>
          <p:cNvSpPr/>
          <p:nvPr/>
        </p:nvSpPr>
        <p:spPr>
          <a:xfrm>
            <a:off x="2698670" y="2135712"/>
            <a:ext cx="944530" cy="585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78117F-0B50-4543-BBC6-8929D36B2556}"/>
              </a:ext>
            </a:extLst>
          </p:cNvPr>
          <p:cNvSpPr/>
          <p:nvPr/>
        </p:nvSpPr>
        <p:spPr>
          <a:xfrm>
            <a:off x="3715070" y="2135711"/>
            <a:ext cx="944530" cy="585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400F6B8-B70B-4E56-A21C-5D30DF8B4242}"/>
              </a:ext>
            </a:extLst>
          </p:cNvPr>
          <p:cNvSpPr/>
          <p:nvPr/>
        </p:nvSpPr>
        <p:spPr>
          <a:xfrm>
            <a:off x="5225258" y="1642509"/>
            <a:ext cx="3247200" cy="1572289"/>
          </a:xfrm>
          <a:prstGeom prst="wedgeEllipseCallout">
            <a:avLst>
              <a:gd name="adj1" fmla="val -67396"/>
              <a:gd name="adj2" fmla="val 892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But what about these traces?</a:t>
            </a:r>
            <a:endParaRPr lang="zh-CN" altLang="en-US" sz="1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1AFAAC-93A6-400A-9BB3-C79114D0062B}"/>
              </a:ext>
            </a:extLst>
          </p:cNvPr>
          <p:cNvSpPr/>
          <p:nvPr/>
        </p:nvSpPr>
        <p:spPr>
          <a:xfrm>
            <a:off x="1593795" y="2135709"/>
            <a:ext cx="944530" cy="585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8CCC820-A59C-4138-B64F-528E6CCA6156}"/>
              </a:ext>
            </a:extLst>
          </p:cNvPr>
          <p:cNvSpPr/>
          <p:nvPr/>
        </p:nvSpPr>
        <p:spPr>
          <a:xfrm>
            <a:off x="2159258" y="3053437"/>
            <a:ext cx="3247200" cy="1572289"/>
          </a:xfrm>
          <a:prstGeom prst="wedgeEllipseCallout">
            <a:avLst>
              <a:gd name="adj1" fmla="val -47440"/>
              <a:gd name="adj2" fmla="val -703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Do we have other interpretations?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9371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FDFF-0C2F-4E82-8022-200750E6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Robustness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E6A4F-CA7E-4247-8BA2-4B5A5EE31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596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6DA-877B-4062-A933-79811513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Errors/Robustness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2E3B-2351-4789-AF98-15D725B1E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dirty="0"/>
              <a:t>Based on LTS, errors can be represented by a set of traces, but they are not self-explainable.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b="1" dirty="0"/>
              <a:t>Existing Work:</a:t>
            </a:r>
          </a:p>
          <a:p>
            <a:r>
              <a:rPr lang="en-US" altLang="zh-CN" dirty="0"/>
              <a:t>In distributed systems, different fault models capture varies of failure types (e.g., fail-stop, fail-silent, or fail-arbitrary).</a:t>
            </a:r>
          </a:p>
          <a:p>
            <a:r>
              <a:rPr lang="en-US" altLang="zh-CN" dirty="0"/>
              <a:t>In human behavior study, models are developed to classify erroneous human behaviors (e.g., omissions, repetitions, and commissions).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7F610-7CDD-4D18-8E2A-F9A82621B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1659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6DA-877B-4062-A933-79811513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Errors/Robustness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2E3B-2351-4789-AF98-15D725B1E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dirty="0"/>
              <a:t>Based on LTS, errors can be represented by a set of traces, but they are not self-explainable.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b="1" dirty="0"/>
              <a:t>Existing Work:</a:t>
            </a:r>
          </a:p>
          <a:p>
            <a:r>
              <a:rPr lang="en-US" altLang="zh-CN" dirty="0"/>
              <a:t>In distributed systems, different fault models capture varies of failure types (e.g., fail-stop, fail-silent, or fail-arbitrary).</a:t>
            </a:r>
          </a:p>
          <a:p>
            <a:r>
              <a:rPr lang="en-US" altLang="zh-CN" dirty="0"/>
              <a:t>In human behavior study, models are developed to classify erroneous human behaviors (e.g., omissions, repetitions, and commissions).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7F610-7CDD-4D18-8E2A-F9A82621B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3980DA5-6C3E-4FD1-9C99-860E78F0B491}"/>
              </a:ext>
            </a:extLst>
          </p:cNvPr>
          <p:cNvSpPr/>
          <p:nvPr/>
        </p:nvSpPr>
        <p:spPr>
          <a:xfrm>
            <a:off x="1815151" y="1555200"/>
            <a:ext cx="3203249" cy="1937370"/>
          </a:xfrm>
          <a:custGeom>
            <a:avLst/>
            <a:gdLst>
              <a:gd name="connsiteX0" fmla="*/ 2961457 w 2961457"/>
              <a:gd name="connsiteY0" fmla="*/ 0 h 1921067"/>
              <a:gd name="connsiteX1" fmla="*/ 2496188 w 2961457"/>
              <a:gd name="connsiteY1" fmla="*/ 504289 h 1921067"/>
              <a:gd name="connsiteX2" fmla="*/ 2738945 w 2961457"/>
              <a:gd name="connsiteY2" fmla="*/ 862071 h 1921067"/>
              <a:gd name="connsiteX3" fmla="*/ 2742683 w 2961457"/>
              <a:gd name="connsiteY3" fmla="*/ 892587 h 1921067"/>
              <a:gd name="connsiteX4" fmla="*/ 2744052 w 2961457"/>
              <a:gd name="connsiteY4" fmla="*/ 897693 h 1921067"/>
              <a:gd name="connsiteX5" fmla="*/ 2744925 w 2961457"/>
              <a:gd name="connsiteY5" fmla="*/ 910887 h 1921067"/>
              <a:gd name="connsiteX6" fmla="*/ 2750316 w 2961457"/>
              <a:gd name="connsiteY6" fmla="*/ 954892 h 1921067"/>
              <a:gd name="connsiteX7" fmla="*/ 2748971 w 2961457"/>
              <a:gd name="connsiteY7" fmla="*/ 972046 h 1921067"/>
              <a:gd name="connsiteX8" fmla="*/ 2750142 w 2961457"/>
              <a:gd name="connsiteY8" fmla="*/ 989754 h 1921067"/>
              <a:gd name="connsiteX9" fmla="*/ 2744157 w 2961457"/>
              <a:gd name="connsiteY9" fmla="*/ 1033419 h 1921067"/>
              <a:gd name="connsiteX10" fmla="*/ 2743079 w 2961457"/>
              <a:gd name="connsiteY10" fmla="*/ 1047171 h 1921067"/>
              <a:gd name="connsiteX11" fmla="*/ 2741491 w 2961457"/>
              <a:gd name="connsiteY11" fmla="*/ 1052872 h 1921067"/>
              <a:gd name="connsiteX12" fmla="*/ 2737461 w 2961457"/>
              <a:gd name="connsiteY12" fmla="*/ 1082276 h 1921067"/>
              <a:gd name="connsiteX13" fmla="*/ 2581232 w 2961457"/>
              <a:gd name="connsiteY13" fmla="*/ 1353064 h 1921067"/>
              <a:gd name="connsiteX14" fmla="*/ 2543932 w 2961457"/>
              <a:gd name="connsiteY14" fmla="*/ 1386965 h 1921067"/>
              <a:gd name="connsiteX15" fmla="*/ 2539236 w 2961457"/>
              <a:gd name="connsiteY15" fmla="*/ 1391944 h 1921067"/>
              <a:gd name="connsiteX16" fmla="*/ 2531218 w 2961457"/>
              <a:gd name="connsiteY16" fmla="*/ 1398520 h 1921067"/>
              <a:gd name="connsiteX17" fmla="*/ 2487905 w 2961457"/>
              <a:gd name="connsiteY17" fmla="*/ 1437887 h 1921067"/>
              <a:gd name="connsiteX18" fmla="*/ 2911070 w 2961457"/>
              <a:gd name="connsiteY18" fmla="*/ 1921067 h 1921067"/>
              <a:gd name="connsiteX19" fmla="*/ 2104488 w 2961457"/>
              <a:gd name="connsiteY19" fmla="*/ 1644729 h 1921067"/>
              <a:gd name="connsiteX20" fmla="*/ 2090818 w 2961457"/>
              <a:gd name="connsiteY20" fmla="*/ 1649017 h 1921067"/>
              <a:gd name="connsiteX21" fmla="*/ 2082414 w 2961457"/>
              <a:gd name="connsiteY21" fmla="*/ 1652347 h 1921067"/>
              <a:gd name="connsiteX22" fmla="*/ 2032482 w 2961457"/>
              <a:gd name="connsiteY22" fmla="*/ 1667313 h 1921067"/>
              <a:gd name="connsiteX23" fmla="*/ 1954810 w 2961457"/>
              <a:gd name="connsiteY23" fmla="*/ 1691675 h 1921067"/>
              <a:gd name="connsiteX24" fmla="*/ 1939993 w 2961457"/>
              <a:gd name="connsiteY24" fmla="*/ 1695036 h 1921067"/>
              <a:gd name="connsiteX25" fmla="*/ 1932877 w 2961457"/>
              <a:gd name="connsiteY25" fmla="*/ 1697169 h 1921067"/>
              <a:gd name="connsiteX26" fmla="*/ 1891809 w 2961457"/>
              <a:gd name="connsiteY26" fmla="*/ 1705965 h 1921067"/>
              <a:gd name="connsiteX27" fmla="*/ 1798061 w 2961457"/>
              <a:gd name="connsiteY27" fmla="*/ 1727230 h 1921067"/>
              <a:gd name="connsiteX28" fmla="*/ 1779964 w 2961457"/>
              <a:gd name="connsiteY28" fmla="*/ 1729922 h 1921067"/>
              <a:gd name="connsiteX29" fmla="*/ 1770325 w 2961457"/>
              <a:gd name="connsiteY29" fmla="*/ 1731986 h 1921067"/>
              <a:gd name="connsiteX30" fmla="*/ 1727813 w 2961457"/>
              <a:gd name="connsiteY30" fmla="*/ 1737679 h 1921067"/>
              <a:gd name="connsiteX31" fmla="*/ 1636126 w 2961457"/>
              <a:gd name="connsiteY31" fmla="*/ 1751318 h 1921067"/>
              <a:gd name="connsiteX32" fmla="*/ 1612668 w 2961457"/>
              <a:gd name="connsiteY32" fmla="*/ 1753098 h 1921067"/>
              <a:gd name="connsiteX33" fmla="*/ 1594491 w 2961457"/>
              <a:gd name="connsiteY33" fmla="*/ 1755532 h 1921067"/>
              <a:gd name="connsiteX34" fmla="*/ 1541791 w 2961457"/>
              <a:gd name="connsiteY34" fmla="*/ 1758479 h 1921067"/>
              <a:gd name="connsiteX35" fmla="*/ 1470891 w 2961457"/>
              <a:gd name="connsiteY35" fmla="*/ 1763862 h 1921067"/>
              <a:gd name="connsiteX36" fmla="*/ 1442734 w 2961457"/>
              <a:gd name="connsiteY36" fmla="*/ 1764018 h 1921067"/>
              <a:gd name="connsiteX37" fmla="*/ 1417158 w 2961457"/>
              <a:gd name="connsiteY37" fmla="*/ 1765448 h 1921067"/>
              <a:gd name="connsiteX38" fmla="*/ 1365484 w 2961457"/>
              <a:gd name="connsiteY38" fmla="*/ 1764446 h 1921067"/>
              <a:gd name="connsiteX39" fmla="*/ 1304240 w 2961457"/>
              <a:gd name="connsiteY39" fmla="*/ 1764786 h 1921067"/>
              <a:gd name="connsiteX40" fmla="*/ 1270639 w 2961457"/>
              <a:gd name="connsiteY40" fmla="*/ 1762607 h 1921067"/>
              <a:gd name="connsiteX41" fmla="*/ 1240506 w 2961457"/>
              <a:gd name="connsiteY41" fmla="*/ 1762023 h 1921067"/>
              <a:gd name="connsiteX42" fmla="*/ 1194812 w 2961457"/>
              <a:gd name="connsiteY42" fmla="*/ 1757692 h 1921067"/>
              <a:gd name="connsiteX43" fmla="*/ 1138060 w 2961457"/>
              <a:gd name="connsiteY43" fmla="*/ 1754013 h 1921067"/>
              <a:gd name="connsiteX44" fmla="*/ 1098355 w 2961457"/>
              <a:gd name="connsiteY44" fmla="*/ 1748549 h 1921067"/>
              <a:gd name="connsiteX45" fmla="*/ 1066714 w 2961457"/>
              <a:gd name="connsiteY45" fmla="*/ 1745549 h 1921067"/>
              <a:gd name="connsiteX46" fmla="*/ 1028651 w 2961457"/>
              <a:gd name="connsiteY46" fmla="*/ 1738956 h 1921067"/>
              <a:gd name="connsiteX47" fmla="*/ 974234 w 2961457"/>
              <a:gd name="connsiteY47" fmla="*/ 1731467 h 1921067"/>
              <a:gd name="connsiteX48" fmla="*/ 928437 w 2961457"/>
              <a:gd name="connsiteY48" fmla="*/ 1721596 h 1921067"/>
              <a:gd name="connsiteX49" fmla="*/ 897963 w 2961457"/>
              <a:gd name="connsiteY49" fmla="*/ 1716317 h 1921067"/>
              <a:gd name="connsiteX50" fmla="*/ 867715 w 2961457"/>
              <a:gd name="connsiteY50" fmla="*/ 1708509 h 1921067"/>
              <a:gd name="connsiteX51" fmla="*/ 814649 w 2961457"/>
              <a:gd name="connsiteY51" fmla="*/ 1697071 h 1921067"/>
              <a:gd name="connsiteX52" fmla="*/ 764234 w 2961457"/>
              <a:gd name="connsiteY52" fmla="*/ 1681795 h 1921067"/>
              <a:gd name="connsiteX53" fmla="*/ 736432 w 2961457"/>
              <a:gd name="connsiteY53" fmla="*/ 1674618 h 1921067"/>
              <a:gd name="connsiteX54" fmla="*/ 712038 w 2961457"/>
              <a:gd name="connsiteY54" fmla="*/ 1665979 h 1921067"/>
              <a:gd name="connsiteX55" fmla="*/ 652619 w 2961457"/>
              <a:gd name="connsiteY55" fmla="*/ 1647974 h 1921067"/>
              <a:gd name="connsiteX56" fmla="*/ 593966 w 2961457"/>
              <a:gd name="connsiteY56" fmla="*/ 1624165 h 1921067"/>
              <a:gd name="connsiteX57" fmla="*/ 584301 w 2961457"/>
              <a:gd name="connsiteY57" fmla="*/ 1620742 h 1921067"/>
              <a:gd name="connsiteX58" fmla="*/ 576219 w 2961457"/>
              <a:gd name="connsiteY58" fmla="*/ 1616960 h 1921067"/>
              <a:gd name="connsiteX59" fmla="*/ 507742 w 2961457"/>
              <a:gd name="connsiteY59" fmla="*/ 1589163 h 1921067"/>
              <a:gd name="connsiteX60" fmla="*/ 179137 w 2961457"/>
              <a:gd name="connsiteY60" fmla="*/ 1365803 h 1921067"/>
              <a:gd name="connsiteX61" fmla="*/ 136716 w 2961457"/>
              <a:gd name="connsiteY61" fmla="*/ 1315755 h 1921067"/>
              <a:gd name="connsiteX62" fmla="*/ 129725 w 2961457"/>
              <a:gd name="connsiteY62" fmla="*/ 1308427 h 1921067"/>
              <a:gd name="connsiteX63" fmla="*/ 126399 w 2961457"/>
              <a:gd name="connsiteY63" fmla="*/ 1303584 h 1921067"/>
              <a:gd name="connsiteX64" fmla="*/ 105980 w 2961457"/>
              <a:gd name="connsiteY64" fmla="*/ 1279494 h 1921067"/>
              <a:gd name="connsiteX65" fmla="*/ 78145 w 2961457"/>
              <a:gd name="connsiteY65" fmla="*/ 1233307 h 1921067"/>
              <a:gd name="connsiteX66" fmla="*/ 67032 w 2961457"/>
              <a:gd name="connsiteY66" fmla="*/ 1217123 h 1921067"/>
              <a:gd name="connsiteX67" fmla="*/ 63048 w 2961457"/>
              <a:gd name="connsiteY67" fmla="*/ 1208258 h 1921067"/>
              <a:gd name="connsiteX68" fmla="*/ 51532 w 2961457"/>
              <a:gd name="connsiteY68" fmla="*/ 1189150 h 1921067"/>
              <a:gd name="connsiteX69" fmla="*/ 35505 w 2961457"/>
              <a:gd name="connsiteY69" fmla="*/ 1146971 h 1921067"/>
              <a:gd name="connsiteX70" fmla="*/ 24796 w 2961457"/>
              <a:gd name="connsiteY70" fmla="*/ 1123143 h 1921067"/>
              <a:gd name="connsiteX71" fmla="*/ 22220 w 2961457"/>
              <a:gd name="connsiteY71" fmla="*/ 1112011 h 1921067"/>
              <a:gd name="connsiteX72" fmla="*/ 16101 w 2961457"/>
              <a:gd name="connsiteY72" fmla="*/ 1095907 h 1921067"/>
              <a:gd name="connsiteX73" fmla="*/ 9546 w 2961457"/>
              <a:gd name="connsiteY73" fmla="*/ 1057226 h 1921067"/>
              <a:gd name="connsiteX74" fmla="*/ 2695 w 2961457"/>
              <a:gd name="connsiteY74" fmla="*/ 1027614 h 1921067"/>
              <a:gd name="connsiteX75" fmla="*/ 2396 w 2961457"/>
              <a:gd name="connsiteY75" fmla="*/ 1015034 h 1921067"/>
              <a:gd name="connsiteX76" fmla="*/ 0 w 2961457"/>
              <a:gd name="connsiteY76" fmla="*/ 1000901 h 1921067"/>
              <a:gd name="connsiteX77" fmla="*/ 1253 w 2961457"/>
              <a:gd name="connsiteY77" fmla="*/ 967065 h 1921067"/>
              <a:gd name="connsiteX78" fmla="*/ 410 w 2961457"/>
              <a:gd name="connsiteY78" fmla="*/ 931666 h 1921067"/>
              <a:gd name="connsiteX79" fmla="*/ 3118 w 2961457"/>
              <a:gd name="connsiteY79" fmla="*/ 916678 h 1921067"/>
              <a:gd name="connsiteX80" fmla="*/ 3540 w 2961457"/>
              <a:gd name="connsiteY80" fmla="*/ 905269 h 1921067"/>
              <a:gd name="connsiteX81" fmla="*/ 9650 w 2961457"/>
              <a:gd name="connsiteY81" fmla="*/ 880527 h 1921067"/>
              <a:gd name="connsiteX82" fmla="*/ 17618 w 2961457"/>
              <a:gd name="connsiteY82" fmla="*/ 836429 h 1921067"/>
              <a:gd name="connsiteX83" fmla="*/ 25600 w 2961457"/>
              <a:gd name="connsiteY83" fmla="*/ 815937 h 1921067"/>
              <a:gd name="connsiteX84" fmla="*/ 27031 w 2961457"/>
              <a:gd name="connsiteY84" fmla="*/ 810145 h 1921067"/>
              <a:gd name="connsiteX85" fmla="*/ 31954 w 2961457"/>
              <a:gd name="connsiteY85" fmla="*/ 799625 h 1921067"/>
              <a:gd name="connsiteX86" fmla="*/ 54000 w 2961457"/>
              <a:gd name="connsiteY86" fmla="*/ 743032 h 1921067"/>
              <a:gd name="connsiteX87" fmla="*/ 818574 w 2961457"/>
              <a:gd name="connsiteY87" fmla="*/ 235616 h 1921067"/>
              <a:gd name="connsiteX88" fmla="*/ 2116495 w 2961457"/>
              <a:gd name="connsiteY88" fmla="*/ 293748 h 192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961457" h="1921067">
                <a:moveTo>
                  <a:pt x="2961457" y="0"/>
                </a:moveTo>
                <a:lnTo>
                  <a:pt x="2496188" y="504289"/>
                </a:lnTo>
                <a:cubicBezTo>
                  <a:pt x="2632199" y="615743"/>
                  <a:pt x="2711129" y="738368"/>
                  <a:pt x="2738945" y="862071"/>
                </a:cubicBezTo>
                <a:lnTo>
                  <a:pt x="2742683" y="892587"/>
                </a:lnTo>
                <a:lnTo>
                  <a:pt x="2744052" y="897693"/>
                </a:lnTo>
                <a:lnTo>
                  <a:pt x="2744925" y="910887"/>
                </a:lnTo>
                <a:lnTo>
                  <a:pt x="2750316" y="954892"/>
                </a:lnTo>
                <a:lnTo>
                  <a:pt x="2748971" y="972046"/>
                </a:lnTo>
                <a:lnTo>
                  <a:pt x="2750142" y="989754"/>
                </a:lnTo>
                <a:lnTo>
                  <a:pt x="2744157" y="1033419"/>
                </a:lnTo>
                <a:lnTo>
                  <a:pt x="2743079" y="1047171"/>
                </a:lnTo>
                <a:lnTo>
                  <a:pt x="2741491" y="1052872"/>
                </a:lnTo>
                <a:lnTo>
                  <a:pt x="2737461" y="1082276"/>
                </a:lnTo>
                <a:cubicBezTo>
                  <a:pt x="2715210" y="1174710"/>
                  <a:pt x="2663968" y="1266404"/>
                  <a:pt x="2581232" y="1353064"/>
                </a:cubicBezTo>
                <a:lnTo>
                  <a:pt x="2543932" y="1386965"/>
                </a:lnTo>
                <a:lnTo>
                  <a:pt x="2539236" y="1391944"/>
                </a:lnTo>
                <a:lnTo>
                  <a:pt x="2531218" y="1398520"/>
                </a:lnTo>
                <a:lnTo>
                  <a:pt x="2487905" y="1437887"/>
                </a:lnTo>
                <a:lnTo>
                  <a:pt x="2911070" y="1921067"/>
                </a:lnTo>
                <a:lnTo>
                  <a:pt x="2104488" y="1644729"/>
                </a:lnTo>
                <a:lnTo>
                  <a:pt x="2090818" y="1649017"/>
                </a:lnTo>
                <a:lnTo>
                  <a:pt x="2082414" y="1652347"/>
                </a:lnTo>
                <a:lnTo>
                  <a:pt x="2032482" y="1667313"/>
                </a:lnTo>
                <a:lnTo>
                  <a:pt x="1954810" y="1691675"/>
                </a:lnTo>
                <a:lnTo>
                  <a:pt x="1939993" y="1695036"/>
                </a:lnTo>
                <a:lnTo>
                  <a:pt x="1932877" y="1697169"/>
                </a:lnTo>
                <a:lnTo>
                  <a:pt x="1891809" y="1705965"/>
                </a:lnTo>
                <a:lnTo>
                  <a:pt x="1798061" y="1727230"/>
                </a:lnTo>
                <a:lnTo>
                  <a:pt x="1779964" y="1729922"/>
                </a:lnTo>
                <a:lnTo>
                  <a:pt x="1770325" y="1731986"/>
                </a:lnTo>
                <a:lnTo>
                  <a:pt x="1727813" y="1737679"/>
                </a:lnTo>
                <a:lnTo>
                  <a:pt x="1636126" y="1751318"/>
                </a:lnTo>
                <a:lnTo>
                  <a:pt x="1612668" y="1753098"/>
                </a:lnTo>
                <a:lnTo>
                  <a:pt x="1594491" y="1755532"/>
                </a:lnTo>
                <a:lnTo>
                  <a:pt x="1541791" y="1758479"/>
                </a:lnTo>
                <a:lnTo>
                  <a:pt x="1470891" y="1763862"/>
                </a:lnTo>
                <a:lnTo>
                  <a:pt x="1442734" y="1764018"/>
                </a:lnTo>
                <a:lnTo>
                  <a:pt x="1417158" y="1765448"/>
                </a:lnTo>
                <a:lnTo>
                  <a:pt x="1365484" y="1764446"/>
                </a:lnTo>
                <a:lnTo>
                  <a:pt x="1304240" y="1764786"/>
                </a:lnTo>
                <a:lnTo>
                  <a:pt x="1270639" y="1762607"/>
                </a:lnTo>
                <a:lnTo>
                  <a:pt x="1240506" y="1762023"/>
                </a:lnTo>
                <a:lnTo>
                  <a:pt x="1194812" y="1757692"/>
                </a:lnTo>
                <a:lnTo>
                  <a:pt x="1138060" y="1754013"/>
                </a:lnTo>
                <a:lnTo>
                  <a:pt x="1098355" y="1748549"/>
                </a:lnTo>
                <a:lnTo>
                  <a:pt x="1066714" y="1745549"/>
                </a:lnTo>
                <a:lnTo>
                  <a:pt x="1028651" y="1738956"/>
                </a:lnTo>
                <a:lnTo>
                  <a:pt x="974234" y="1731467"/>
                </a:lnTo>
                <a:lnTo>
                  <a:pt x="928437" y="1721596"/>
                </a:lnTo>
                <a:lnTo>
                  <a:pt x="897963" y="1716317"/>
                </a:lnTo>
                <a:lnTo>
                  <a:pt x="867715" y="1708509"/>
                </a:lnTo>
                <a:lnTo>
                  <a:pt x="814649" y="1697071"/>
                </a:lnTo>
                <a:lnTo>
                  <a:pt x="764234" y="1681795"/>
                </a:lnTo>
                <a:lnTo>
                  <a:pt x="736432" y="1674618"/>
                </a:lnTo>
                <a:lnTo>
                  <a:pt x="712038" y="1665979"/>
                </a:lnTo>
                <a:lnTo>
                  <a:pt x="652619" y="1647974"/>
                </a:lnTo>
                <a:lnTo>
                  <a:pt x="593966" y="1624165"/>
                </a:lnTo>
                <a:lnTo>
                  <a:pt x="584301" y="1620742"/>
                </a:lnTo>
                <a:lnTo>
                  <a:pt x="576219" y="1616960"/>
                </a:lnTo>
                <a:lnTo>
                  <a:pt x="507742" y="1589163"/>
                </a:lnTo>
                <a:cubicBezTo>
                  <a:pt x="371545" y="1525873"/>
                  <a:pt x="261543" y="1449716"/>
                  <a:pt x="179137" y="1365803"/>
                </a:cubicBezTo>
                <a:lnTo>
                  <a:pt x="136716" y="1315755"/>
                </a:lnTo>
                <a:lnTo>
                  <a:pt x="129725" y="1308427"/>
                </a:lnTo>
                <a:lnTo>
                  <a:pt x="126399" y="1303584"/>
                </a:lnTo>
                <a:lnTo>
                  <a:pt x="105980" y="1279494"/>
                </a:lnTo>
                <a:lnTo>
                  <a:pt x="78145" y="1233307"/>
                </a:lnTo>
                <a:lnTo>
                  <a:pt x="67032" y="1217123"/>
                </a:lnTo>
                <a:lnTo>
                  <a:pt x="63048" y="1208258"/>
                </a:lnTo>
                <a:lnTo>
                  <a:pt x="51532" y="1189150"/>
                </a:lnTo>
                <a:lnTo>
                  <a:pt x="35505" y="1146971"/>
                </a:lnTo>
                <a:lnTo>
                  <a:pt x="24796" y="1123143"/>
                </a:lnTo>
                <a:lnTo>
                  <a:pt x="22220" y="1112011"/>
                </a:lnTo>
                <a:lnTo>
                  <a:pt x="16101" y="1095907"/>
                </a:lnTo>
                <a:lnTo>
                  <a:pt x="9546" y="1057226"/>
                </a:lnTo>
                <a:lnTo>
                  <a:pt x="2695" y="1027614"/>
                </a:lnTo>
                <a:lnTo>
                  <a:pt x="2396" y="1015034"/>
                </a:lnTo>
                <a:lnTo>
                  <a:pt x="0" y="1000901"/>
                </a:lnTo>
                <a:lnTo>
                  <a:pt x="1253" y="967065"/>
                </a:lnTo>
                <a:lnTo>
                  <a:pt x="410" y="931666"/>
                </a:lnTo>
                <a:lnTo>
                  <a:pt x="3118" y="916678"/>
                </a:lnTo>
                <a:lnTo>
                  <a:pt x="3540" y="905269"/>
                </a:lnTo>
                <a:lnTo>
                  <a:pt x="9650" y="880527"/>
                </a:lnTo>
                <a:lnTo>
                  <a:pt x="17618" y="836429"/>
                </a:lnTo>
                <a:lnTo>
                  <a:pt x="25600" y="815937"/>
                </a:lnTo>
                <a:lnTo>
                  <a:pt x="27031" y="810145"/>
                </a:lnTo>
                <a:lnTo>
                  <a:pt x="31954" y="799625"/>
                </a:lnTo>
                <a:lnTo>
                  <a:pt x="54000" y="743032"/>
                </a:lnTo>
                <a:cubicBezTo>
                  <a:pt x="161009" y="528129"/>
                  <a:pt x="421981" y="337472"/>
                  <a:pt x="818574" y="235616"/>
                </a:cubicBezTo>
                <a:cubicBezTo>
                  <a:pt x="1240600" y="127229"/>
                  <a:pt x="1728030" y="149060"/>
                  <a:pt x="2116495" y="293748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Can we map the traces to these models?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81071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 general, </a:t>
            </a:r>
            <a:r>
              <a:rPr lang="en-US" b="1" i="1" dirty="0"/>
              <a:t>robustness</a:t>
            </a:r>
            <a:r>
              <a:rPr lang="en-US" dirty="0"/>
              <a:t> is the capability of a system to deal with </a:t>
            </a:r>
            <a:r>
              <a:rPr lang="en-US" i="1" dirty="0"/>
              <a:t>uncertainty.</a:t>
            </a:r>
            <a:endParaRPr lang="en-US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i="1" dirty="0"/>
              <a:t>Uncertainty</a:t>
            </a:r>
            <a:r>
              <a:rPr lang="en-US" i="1" dirty="0"/>
              <a:t> </a:t>
            </a:r>
            <a:r>
              <a:rPr lang="en-US" dirty="0"/>
              <a:t>refers to the differences or errors between models and reality, and whatever mechanism is used to express these errors will be called a</a:t>
            </a:r>
            <a:r>
              <a:rPr lang="en-US" i="1" dirty="0"/>
              <a:t> representation of uncertainty.</a:t>
            </a:r>
            <a:r>
              <a:rPr lang="en-US" dirty="0"/>
              <a:t> </a:t>
            </a:r>
            <a:r>
              <a:rPr lang="en-US" sz="1400" dirty="0"/>
              <a:t>[Essential of Robust Control]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319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37FE-6308-4FBC-ACAD-573832E3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629A-1EF9-4145-B813-F231103A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868" y="633127"/>
            <a:ext cx="5941132" cy="38648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DB1A-AF97-4E3A-A3A5-743AA48D8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18BF4-111B-4201-AC4F-6D6C6C69A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5"/>
            <a:ext cx="3342288" cy="34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02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19579"/>
              <a:gd name="adj2" fmla="val -641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perform an action if the precondition is satisfied and it is not completed.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7027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33972"/>
              <a:gd name="adj2" fmla="val 2804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continue performing an action until its completion condition is reached.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1654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110887"/>
              <a:gd name="adj2" fmla="val 655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Error-1: A user should perform an action but not!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1013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85745"/>
              <a:gd name="adj2" fmla="val 38988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Error-2: A user should continue performing an action but stop executing it prematurely!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9242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2AD1-2018-40CF-9F4C-07E1B8B8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Progress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25C9-B2FC-485F-A5F3-77117087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1855330"/>
            <a:ext cx="3367500" cy="1432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58DE1-C6AC-48A9-8903-0A2864096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E0342-0C92-4264-8A64-C466D8532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342" y="660572"/>
            <a:ext cx="2325743" cy="3822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92BC7-9C09-4611-B402-DC79EE03E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340" y="813436"/>
            <a:ext cx="3037818" cy="36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06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1DE-0BF7-4033-9198-6ED4705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380A3-F33C-4B55-A39E-3219570B6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267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dirty="0"/>
              <a:t>Compared to robustness testing, we are interested in finding:</a:t>
            </a:r>
          </a:p>
          <a:p>
            <a:r>
              <a:rPr lang="en-US" altLang="zh-CN" sz="1600" dirty="0"/>
              <a:t>What a system can do,</a:t>
            </a:r>
          </a:p>
          <a:p>
            <a:r>
              <a:rPr lang="en-US" altLang="zh-CN" sz="1600" dirty="0"/>
              <a:t>Instead of what a system cannot do by trial-and-error.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Potential Applications:</a:t>
            </a:r>
          </a:p>
          <a:p>
            <a:r>
              <a:rPr lang="en-US" altLang="zh-CN" sz="1600" dirty="0"/>
              <a:t>Robustness of a Human Computer Interface against Human Errors</a:t>
            </a:r>
            <a:endParaRPr lang="en-US" sz="1600" dirty="0"/>
          </a:p>
          <a:p>
            <a:r>
              <a:rPr lang="en-US" sz="1600" dirty="0"/>
              <a:t>Robustness of a Security Protocol against Attackers</a:t>
            </a:r>
          </a:p>
          <a:p>
            <a:r>
              <a:rPr lang="en-US" sz="1600" dirty="0"/>
              <a:t>Robustness of a Distributed Protocol against Fault Models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36CB-E58F-40F2-902C-30732C12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Limitations and Challenges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                    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is constrained to the safety property in LTS.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properties in other forms (e.g., LTL)?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other properties (e.g., liveness properties)?</a:t>
                </a:r>
              </a:p>
              <a:p>
                <a:r>
                  <a:rPr lang="en-US" altLang="zh-CN" dirty="0"/>
                  <a:t>The mismatch between event-based model (LTS) and stated-based model.</a:t>
                </a:r>
              </a:p>
              <a:p>
                <a:r>
                  <a:rPr lang="en-US" altLang="zh-CN" dirty="0"/>
                  <a:t>Event-based:			State-based: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EE86-C372-4247-9067-CEB06064C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6E8CC-E726-4B33-803E-250DC39C3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0402" y="1307553"/>
            <a:ext cx="1253486" cy="229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0AF53-5DAB-4DB0-927C-350C9122D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399" y="3160656"/>
            <a:ext cx="2793990" cy="89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B4202-84F7-47C3-A811-E934E6897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517" y="2818285"/>
            <a:ext cx="2679247" cy="15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9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511A-5690-4C40-BA06-1CB12E78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64D50-6A2B-44D0-B0AF-4C891FF0D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 is Robustness?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Approach Overview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Generating Weakest Assumption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Representation of Robustness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Discussion</a:t>
            </a:r>
          </a:p>
          <a:p>
            <a:endParaRPr lang="zh-CN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F852-58D8-435F-B1BB-E38977D38E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983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 in other domains?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term, </a:t>
            </a:r>
            <a:r>
              <a:rPr lang="en-US" b="1" i="1" dirty="0"/>
              <a:t>Robustness</a:t>
            </a:r>
            <a:r>
              <a:rPr lang="en-US" dirty="0"/>
              <a:t>, is used in many domains: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Robust statistics seek methods to deal with outliers in data samples (e.g., the distribution of data does not perfectly match to normal distribution).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Machine Learning seeks methods to guarantee the performance of a model (e.g., a classifier) against noise in data samples.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 distributed system should be robust to deal with failures of servers. Mitigation strategies often designed to address certain types of failures (e.g., fail-stop, fail-silent, or fail-arbitrary).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8065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i="1" dirty="0"/>
              <a:t>Parallel composition </a:t>
            </a:r>
            <a:r>
              <a:rPr lang="en-US" sz="1600" dirty="0"/>
              <a:t>“||”</a:t>
            </a:r>
            <a:r>
              <a:rPr lang="en-US" sz="1600" i="1" dirty="0"/>
              <a:t> </a:t>
            </a:r>
            <a:r>
              <a:rPr lang="en-US" sz="1600" dirty="0"/>
              <a:t>composes two concurrent LTSs as one system.</a:t>
            </a:r>
          </a:p>
          <a:p>
            <a:r>
              <a:rPr lang="en-US" sz="1600" dirty="0"/>
              <a:t>It combines behavior of two LTSs by synchronizing common actions and interleaving the remaining actions.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5" y="2317659"/>
            <a:ext cx="8469329" cy="14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8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B796-F80C-47DA-AC70-977473F0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“correct” function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06E2-7AAE-43A7-948E-4A4B27B20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Informally, in a system</a:t>
            </a:r>
          </a:p>
          <a:p>
            <a:pPr marL="939800" lvl="1" indent="-342900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altLang="zh-CN" sz="1600" dirty="0"/>
              <a:t>bad things should not happen, and</a:t>
            </a:r>
          </a:p>
          <a:p>
            <a:pPr marL="939800" lvl="1" indent="-342900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altLang="zh-CN" sz="1600" dirty="0"/>
              <a:t>good things should eventually happen.</a:t>
            </a:r>
          </a:p>
          <a:p>
            <a:r>
              <a:rPr lang="en-US" altLang="zh-CN" dirty="0"/>
              <a:t>Formally, the correct function is a combination of </a:t>
            </a:r>
            <a:r>
              <a:rPr lang="en-US" altLang="zh-CN" b="1" dirty="0"/>
              <a:t>safety</a:t>
            </a:r>
            <a:r>
              <a:rPr lang="en-US" altLang="zh-CN" dirty="0"/>
              <a:t> and </a:t>
            </a:r>
            <a:r>
              <a:rPr lang="en-US" altLang="zh-CN" b="1" dirty="0"/>
              <a:t>liveness</a:t>
            </a:r>
            <a:r>
              <a:rPr lang="en-US" altLang="zh-CN" dirty="0"/>
              <a:t> properties.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EA82-C591-4284-8C67-A86BB9EFF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702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Property - Deadlock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LTS, a system is deadlock when it reaches a state where no outgoing transitions can occur.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7" name="Rounded Rectangular Callout 6"/>
          <p:cNvSpPr/>
          <p:nvPr/>
        </p:nvSpPr>
        <p:spPr>
          <a:xfrm>
            <a:off x="4360190" y="2477693"/>
            <a:ext cx="3926237" cy="1055921"/>
          </a:xfrm>
          <a:prstGeom prst="wedgeRoundRectCallout">
            <a:avLst>
              <a:gd name="adj1" fmla="val -61927"/>
              <a:gd name="adj2" fmla="val 292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wait-for cycle exists. Because A is waiting to do a; but to do a, B has to do b first.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4" y="2128863"/>
            <a:ext cx="3174397" cy="877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93" y="3239604"/>
            <a:ext cx="3174397" cy="87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8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1462bec2-3f08-4690-87bd-1f5a008ab79f/pages/0_0?a=411&amp;x=196&amp;y=385&amp;w=531&amp;h=330&amp;store=1&amp;accept=image%2F*&amp;auth=LCA%20f206f8790499ef2426edf17e954c542bca3fe800-ts%3D1572456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22" y="1646335"/>
            <a:ext cx="3129319" cy="194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F71D3-E7C9-45D6-B944-0457099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Errors in the real environment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ACC4-0395-47BE-B3CA-C53C4AFC8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0" y="1342140"/>
            <a:ext cx="2866072" cy="12296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90" y="3200359"/>
            <a:ext cx="2866072" cy="1146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AA9702-9952-4627-8D4A-065971A10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294" y="1440834"/>
            <a:ext cx="3337864" cy="1180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1E7D9-0F3E-4A1A-9E0F-0E87B7F778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3294" y="2845088"/>
            <a:ext cx="3337864" cy="1219763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00F6911-6550-42F2-AC2A-7B8E6C8737B3}"/>
              </a:ext>
            </a:extLst>
          </p:cNvPr>
          <p:cNvSpPr/>
          <p:nvPr/>
        </p:nvSpPr>
        <p:spPr>
          <a:xfrm>
            <a:off x="3994801" y="3679900"/>
            <a:ext cx="2110639" cy="769902"/>
          </a:xfrm>
          <a:prstGeom prst="wedgeEllipseCallout">
            <a:avLst>
              <a:gd name="adj1" fmla="val 63767"/>
              <a:gd name="adj2" fmla="val -8058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ERROR: may drop messages.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617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Büchi</a:t>
            </a:r>
            <a:r>
              <a:rPr lang="en-US" altLang="zh-CN" dirty="0"/>
              <a:t>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/>
              <a:t>To define the minus operator</a:t>
            </a:r>
            <a:r>
              <a:rPr lang="en-US" sz="1400" i="1" dirty="0"/>
              <a:t>, </a:t>
            </a:r>
            <a:r>
              <a:rPr lang="en-US" sz="1400" dirty="0"/>
              <a:t>t</a:t>
            </a:r>
            <a:r>
              <a:rPr lang="en-US" altLang="zh-CN" sz="1400" dirty="0"/>
              <a:t>he LTS formalism is not enough, we introduce </a:t>
            </a:r>
            <a:r>
              <a:rPr lang="en-US" sz="1400" b="1" dirty="0" err="1"/>
              <a:t>Büchi</a:t>
            </a:r>
            <a:r>
              <a:rPr lang="en-US" sz="1400" b="1" dirty="0"/>
              <a:t> automata</a:t>
            </a:r>
            <a:r>
              <a:rPr lang="en-US" sz="1400" dirty="0"/>
              <a:t>.</a:t>
            </a:r>
            <a:endParaRPr lang="en-US" altLang="zh-CN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6E457-A829-4DAF-A007-51E7AA8658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0875" y="1634591"/>
            <a:ext cx="7122249" cy="26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13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Parallel Composition on </a:t>
            </a:r>
            <a:r>
              <a:rPr lang="en-US" altLang="zh-CN" dirty="0" err="1"/>
              <a:t>Büchi</a:t>
            </a:r>
            <a:r>
              <a:rPr lang="en-US" altLang="zh-CN" dirty="0"/>
              <a:t> automata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9B198-3DF2-48C6-8AFF-5F23C3F475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1259" y="1561008"/>
            <a:ext cx="8241481" cy="17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65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DAF4-5066-446B-9D73-A06A55D6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2B09-9303-4FFF-A87C-A5EBFC8C5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1600" dirty="0"/>
              <a:t>Negation is an operator that reverts the acceptance condition of a </a:t>
            </a:r>
            <a:r>
              <a:rPr lang="en-US" altLang="zh-CN" sz="1600" dirty="0" err="1"/>
              <a:t>Büchi</a:t>
            </a:r>
            <a:r>
              <a:rPr lang="en-US" altLang="zh-CN" sz="1600" dirty="0"/>
              <a:t> automata.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21E83-FB4B-4C59-9FE7-BD14B08D5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8AA186-3CCF-4343-96CA-25539E923D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2801" y="1769600"/>
            <a:ext cx="7561505" cy="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1204-6FE0-4B5D-916D-81CB2856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Minus Operator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85797-3A66-4D94-86D5-6CA069CC9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FE5A78-2FF4-45B7-8624-F9FD17EA1F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0455" y="1459998"/>
            <a:ext cx="8188816" cy="22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9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3291-D895-43C2-A9B6-08BE5155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83DC78-1AC3-4FD9-A1A3-871953946D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9700" indent="0">
                  <a:buNone/>
                </a:pPr>
                <a:r>
                  <a:rPr lang="en-US" altLang="zh-CN" sz="1800" dirty="0"/>
                  <a:t>The weakest 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83DC78-1AC3-4FD9-A1A3-871953946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B725C19-1420-4C89-AB7F-C1FB323EAB6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152475"/>
                <a:ext cx="3999900" cy="3181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altLang="zh-CN" sz="1800" dirty="0"/>
                  <a:t>The weakest 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B725C19-1420-4C89-AB7F-C1FB323EA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152475"/>
                <a:ext cx="3999900" cy="3181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3D4C6-6C4A-4527-A8A1-552F2CAA2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A576C-C565-428B-A71E-2F7FC2599F3F}"/>
              </a:ext>
            </a:extLst>
          </p:cNvPr>
          <p:cNvSpPr/>
          <p:nvPr/>
        </p:nvSpPr>
        <p:spPr>
          <a:xfrm>
            <a:off x="4018258" y="2455200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D5FB5-2F7F-4DB5-B565-721D049F4550}"/>
              </a:ext>
            </a:extLst>
          </p:cNvPr>
          <p:cNvSpPr/>
          <p:nvPr/>
        </p:nvSpPr>
        <p:spPr>
          <a:xfrm>
            <a:off x="7850301" y="2368800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37F4A2-7D8E-4473-BF7E-62BB234F861E}"/>
              </a:ext>
            </a:extLst>
          </p:cNvPr>
          <p:cNvSpPr/>
          <p:nvPr/>
        </p:nvSpPr>
        <p:spPr>
          <a:xfrm>
            <a:off x="7850301" y="2575683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6FEEC-E40A-4CF3-9D5F-1D413126E7A5}"/>
              </a:ext>
            </a:extLst>
          </p:cNvPr>
          <p:cNvSpPr/>
          <p:nvPr/>
        </p:nvSpPr>
        <p:spPr>
          <a:xfrm>
            <a:off x="8311101" y="199353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D5ADB0-F0C0-4EA0-A471-D3B365AC7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22" y="2060694"/>
            <a:ext cx="3124636" cy="1095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EEB42E-9F12-486F-9005-A06DBB609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122" y="2103894"/>
            <a:ext cx="309605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00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9FF9-67A6-4C69-A092-D49A7DC7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2524-F781-4042-BFE1-176854D5C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BD2007-2503-40D7-B9A5-B289B69B4F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2459" y="1298058"/>
            <a:ext cx="7839082" cy="1036800"/>
          </a:xfrm>
          <a:prstGeom prst="rect">
            <a:avLst/>
          </a:prstGeom>
        </p:spPr>
      </p:pic>
      <p:pic>
        <p:nvPicPr>
          <p:cNvPr id="1028" name="Picture 4" descr="data:image/png;base64,iVBORw0KGgoAAAANSUhEUgAAAyAAAAJYCAYAAACadoJwAAAgAElEQVR4nO3df7SkeV3Y+TcGMQHCDztIjvijbdgEo7Fnd8Ack8Yw/MjujsAQOZBm0V1ChB5EDf6gRZcwQW0hswwEWAY57KJRE0cUw4Jos3sQg7J7mHYDQVEG26MI6MDRGRJD0F13Z//4PrW3urpu973dt6pu3369zqnTfZ96nqc+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+6SAAAICD7Uh1a3VPdXrDsQAAAFeJsylAAACANTmdAgQAAFgTBQgAAFxFDlUnqpPVsZZ3CD863X9y+v+i66dtm/49Off3oiMLj6cAAQCAq8SR6q5GZ/CTjf4Y9yysc6pRIJyc/r1n+n+NYmR+2a3T37P9XL+wr+PT8lun/d413RQgAABwFZgVFTOHGsXDzPHOLw5mBceR6e9jbY1kNVt2qPNHt5qtN3+F5eiS9QAAgAPqeOMKxHyzqvmmU2fauvoxuy1eBTm28PfMYtOq2zq3uFl8DAAA4CpwqlFA3Nb5/TZmVydOLrnN9/nYSQGy3ZUOfUAAAOAqszgp4KFp+bLCYn6bUoAAAAA7tHjFY9Yn48T095lGs6lDC+sdaasvx04LkFmH80UKEAAAuEqc7Pxhd8+2VUycbBQXZ9rqJ3Kk0VxrVpRcqAA5M/f3rKnXqYX1ZkUOAABwwM0KjNva6mB+tq3mVbXVNGt2m++0fmzadrb85LTtqbn1T03LDrXVgX3Wr+RUowCZXw8AADigjrU1ceDsashic6vamojwROcWCfPbzm5Htlk2c33nXnk5nsIDAAAAAAAAAAAAAAAAAAAAAAAAAAAAAADgIHl49bzqpuqN1durX6s+2Zgo75PT32+f7r9pWv/hmwiWfUPeUPKAc8kHALZ1bePAf6a6s7qjell1Y/WU6tHVw6p7T/8+elp+47TeHdN2Z6b9XLve8Pfc4cZEgc9sPMfvrX64en31k9U7ql+pPlR9rPpM48v0M9PfH5ruf8e0/uun7b932t8zp/0fXs/TWRl5Q8kDziUfANjWA6tXVGerj1SvrB57mft87LSfj0z7fcX0OPvV/aqva/zi9rrql6u7qo9Xn65+qvqR6p9V31+9oHpW9aTqMdXXVF9ePaj6vOnfL5+WP2Za71nTdt8/7edHpv1+enqcu6bHfd0Ux9dNce1X8oaSB5xLPgBwUS+q7q7eUF2zosc4Ou3/7unxNu0R1d9v/KL2s41f2f608Svbm6sXVo+vvmjNcX3R9LgvnOI4M8V1xxTnTVPcj1hzXMtcjXnD+eQB8+QDABf0nMYvSW9pdV8Ui66ZHu/s9Pjr9HcaTZ/+XeNqwzuqU9Xx6qvWHMtufVUjzlONuD/eeB4/3Hhe63S15Q3LyQPmyQcALuhw9d7q3Y1f2zfh8dPjv7fV9X34C422xG+sPlF9sHECv+4T9lX5243n88HG83tj4/n+hV3s41/vYt3DXR15w4UdTh6w5XDyAYCLeFxjpJEX72Kba6qXtLNRS17S7n79evG0j8ftYpsL+aLqHzaaK32u8aX03dVf36P971d/vfquxvP9XPUzjdfhQk3Intp4D2/awf4Pet6wM/KAefIBgIt6bqM/wdN3sO511S2NDn8frV7dzkYtefW0/kem7a/bwWM9fYrruTt/Kue4d/Vt1XuqzzYuyf931V+5xP1d6f5K4/m/pfF6vKfx+tx7Yb0PNL707+nCvxoe1Lxhd+TBeh2bbvuVfADgol5efbiLD2F4Q/X+6vbqpTtYfzvXTtvfPu3vhh2s/+Epzp36skYTpD9unGw/qbrXriM92O7VeF3e0nidTjVet9nVj9ltu6ZYBzFv2D15sD5Hq9san8uTG45lO/IBgIt6eWMc9QdfYJ1j1Tsb/QmesceP/4xpv+/swr/oPbgR58W+NP5W9aPVn1X/vHrkHsR4NXhk4/X6s0Yxcs/C7akL6x+0vOHSyIP1O9r+LUDkAwAX9dzGL0EX+rK4pTGq0vNXHMvzp8e55QLrPLgR77LL50+tTle/25jEzxjwl+bFnV983NN4XWcOUt5w6eTB5uzHAkQ+AHBRj2u0hd3usvcDqrdVb63uu6aY7js93tumx1/m2kbcj2tM6PetjSFn//fqv11DjAfZgxqFxrIC5J7qOzsYecPlkwebtd8KEPkAwEUdbowGsl0HwWuqD1U3ryugBTdPj7/dCCdPr/5DY2bwn62esKa4Drqb2r74uKf6f6tPdWXnzSfb3FCcRxvztTT9e2LJ/Sen29EL7GO2zpEVxLgTh7vyjx+bzIPjXfx9PjS33vEl9y8WICcXbut0OPkAwA68t+2HRrymMTrSjesLZ6kbpzi2+9J4dWNIRvbOq+duL6yeXT228R4crn6zKz9vXtzI/3U6VN3aOGk83ThBvGv6e9ZO/dTcfac7/wTz0LR8cZ1lJ6erdhCOH5vKgzPTbbv3ucZ7eraRE6cauXJm2n5mcbtZx/TTrb8AkQ8AXNRzGvNBLPOAxi9Fm/6ymLmxEc92l8/fnRlu10XeXL57GieTR9v6hbvp39ML685OTmdXOW5dss5sf+skDy7dic4tOmsUGvPv65El65ycls1fMZsvQGbF6SaG5ZUPAOzI2bafkfZtbe4y+XZubsS1zOMbz4fVkzeXb/YL9aIzbf1yPbvN/zo+OyldvNpx/XRbJ3lw6Q413s/ZlYxjnV+A3LokpsXtais3jk3bHGoz5AMAF/WixpwPy9zS6LC3H7217UczeUvjebE68mZvbFeAzDedWbzNJpxb/FV8E+TB3pg1sbqt8wuQ0y3PkUWznLmnUYBsgnwA4KIeWN3d8jawxxpDFq5rdJLdum8jvmUnYNc0npdhd1dD3uydCxUg27XbP9JWAbKsv8eh1tMZXR5cvlkfkNvaes8WC47Tbf8r/HyH9VnOzPoWrbsvkHwAYEdeUb1hm/ve2erHZb9cz2/EucwbGs+PvSdv9s6FmmCd7fxmNEcaJ5azJljLtl0cSWtV5MHlu63z++wsFiCzgmLx5Hi+z1CdW7RuogiRDwDsyNmWD/l4Q2Pm2CvBBxvxLrombXdXRd7snXsaxcaik3P3zV7rI40T1llRMt/cZrbsRGOUpHWQB5dv9h7O3r8j0+POcuJQW1e77mqrCDkybXtk7u/Fq2ZnWm8RcqF8+MCaYrhcm84HgAPv2uoj29z3/uoZa4zlcjyjEe8yH2n7SbC4NPJmbxxp61fqWRGx2Gxq/v750bJmZs135tc53Xo6H8uDvTErNO9qvHezoZcXC8vjnZ8Ls8Li2Nw2d7VVhNzWufm1yv5C8gGAHbmpeuWS5ddVt685lst1eyPuRa9sPE/2jrzZG0c6v3P5sn4bs0kGT2xzf21NTrfO0a/kwd6ZvX+zAuFo4/1e1vxuWS4ca/mkg8sGL1gV+QDAjpxpTCi36JbqpesN5bK9tOUjmDy25c1buHTyhpIHnEs+AHBRD6/u3Oa+VV1mvr7xK9wq2iNf6PL/nY3ny+XbRN7U1rCze03eXJp158H81SJ5sP9sMh+W9Tm5XPIBYEWeV92xZPk11Uf3+LFmM/KebXxhnJlue91O/aMtH/7xjsbz5fKtM29qFKuzPg7bDUl7ueTN7q0zDxb7Pqyqn4s8uHTrzofZPCl3df5s8HtFPgCswE3Vy5Ysf0n16j1+rFONL4rZCcOhtibc2kuvbsS/6GVpt7tX1pk3NXLl+lZbgMib8y078Zq3rjw40ihAjy38vYp8kAfb20/5MD/B4uy7ZH4Usb0iHwBW4I3VjbtYfqlmQ0MuDgs6G/llLy+f39iIf6fL2b115c282RCkqypA5M35bmoMm7rdiee68mBZx/wLzX9yOeTB9vZLPiwbhGEV3yUlHwBW4u3VU3ax/FKdaHw5LI7Os4qTyqc04t/pcnZvXXkzb9UFiLw5301tNXda9gv2uvJgu/4eixP17QV5sL39kg/LnGo1HcPlA8AK/Fr16F0sv1SzcegXTyRmJ5V7eRLx6Eb8O13O7q0rb+atugCRN+ebP+G8p7q7evbc/ZvIg3mz/mR7SR5sb7/mw7G2n/zwcskHgBX4ZPWwXSy/VLPJsdZRgDysEf9Ol7N768qbeasuQOTN+RZPOGe3D1SH20wezBzt3D5le0UebG+/5cP8xIvzfYT2knwAWIF7qnvvYvmlWmcB8nnV9+xiObu3rryZt+oC5EJ5866Wn3i5rT8PZk63mgkX5cGVkw+ziRdnAxLc094XIb5PAFZgv1wB2cuRsPxitXqugFwdbmr5SeZ7Gh2RN3UF5ESrmUeo5MGF7Nd8qK1hmvd6VEX5ALAC62qzOxuhZPEXy1UMrarN7urpA3J1WDzhvLt6YfWg6f5N5MH1nT+a3l6SB9vbj/kw70x7PyiBfABYgXWNWrLdMLynpuXLhlW8VEYtWT2jYF0d5k8439No5z9v3XlwtNUWHyUPLmS/5cOiW9v7KyDyAWAF1jmfw60tn4jw1m23uDTGbV8984BcHW5qdDB+6jb3rzMPjrW8+DiSeYTWZb/kw9HOb4J3qPH9Yh4QgCvATa1vRutDjUvkZxonkWcbl8vNXHvlWWfe1LkdTVcx9GrJm2UOt9W8Zpl15cGsff92t73seCwPtne4/ZEPt3busWA2B8gqRsGSDwAr8LzqjiXLr6k+uqLHPN740ljFCDY14l42U+8djefL5Vt33pxccttr8mb31pUHy97/2e3EHj5OyYPLsa58ONTW98jJVlN4zMgHgBV4eHXnNvd9pLp2jbHshWsbcS9zZ+P5cvnkDSUPOJd8AGDHzlSPXbL8luql6w3lsr20EfeixzaeJ3tH3lDygHPJBwB25KbqlUuWX1fdvuZYLtftjbgXvTLtdfeavKHkAeeSDwDsyIUuM7+/esYaY7kcz2jEu8yVePl/v5M3lDzgXPIBgB072/KOdjdUH1xzLJfqg414Fx1tPL8LudDILmzvas8bBnnAPPkAwI68onrDNve9s3r+GmO5FM9vxLnMGxrPb+ZBjTa8NzUm07q77ce158Kuprxhe/KAefIBgB15YONEfNmvVseqj1f3XWtEO3ffRnzLhmK8pvps9ZbqXzYm0VqcQ+DuXAG5FA9uDIH6f7V8SOUrPW/ubnwuuLiDfPyQB7snHwDYsRc1TtSXuaV66xpj2Y23tnykkhrP56e78CRmq5g476D6iurbq3c1Co+fa7zGBzFvXrTGWA6Cg3r8kAeXRj4AsGNnq8dvc9/bqpvXGMtO3NyIa5nHt9VW96ltX4A8d8UxXun+8+qfNDpkfrp6c/WN1X3m1jmoecPuyAPmyQcAduQ51bu3ue8B1YeqG9cXzgXd2IjnAdvc/+7G85n50c4vPj7dmOn2jsavXk/M5fUHNl6HWxqvy0erV1WPu8A2Bzlv2Dl5wDz5AMCOvbd68Tb3zfpUbPpL48YpjmVtjGvE/94ly9/TuQXIbCz3/6Ix6dS/qT5X/bvqTdW3VF+zZ1HvT1/TuAr0psbz/lzjdXhp43XZqYOcN+ycPGCefABgRw5Xn6yevs391zR+KdrU5fObp8ff7svi6Y34Dy+570HV77ZVgGy3j0dVL6j+RWPM989U/2v1g9WTq4deWugb99BG/D/UeD6faTy/f9F4vo+6jH0f7uDmDTt3OHnAlsPJBwB26HHVn7b9ZEsPaLSVfWvrG83kvtPjva3tL5Nf24j7Qs2FrmkUHx/YxWM/pPqG6geq042RUH6vcUXlRxtXC765MXLKw3ax31V42BTHNzfienMjzt9rxH268Ty+ofG89tJBzht2Th4wTz4AsGPPrT7cGG51O7c0hixc9bjuz58eZ7vRSWrE+eF21qn8qW01v7pUX9H4YvpHjSsKP1m9r/qDxpfWb1W/UL2+cQn/2xttiP9B9aTquuprq69q/Lr2kLa+fO87/X14uv9rp/WfNG3/nGl/L572/wvT4/3p9Pjvm+L5oSm+x03xrsNBzht2Th4wTz4AsGMvr+7swl8axxqTNn2gesYeP/4zGjPSvrPl47LPPLgR58t3se9Vzv1x30bh8KTq2xoTV72ucTXip6ufr36pMbLUbzSahX260Q75nunfT0/Lf2Na75em7X562s/rpv1+2/Q4X9X+GVv/IOcNOycPmPfy6lPJBwB24OWNX4K2u3w+c0PjRPn2RtOfi62/nWun7W+f9nfDDtb/cOPX/59rXN04fImPvR/ca9MB7JErJW+cZKyWPGDmm6s/Tz4AsEPPbZzgb9eRcN51jUvbH2kM4frqxigjT6ke3eijcO/p30dPy2+c1vvotN0t034u5ulTXM9tNDdaHGb3X0/7vdKLkivVlZA3rJ484DsbzZ7+dvIBgF14XGM0kO2GVFzmmuol1Rurt1e/Nu3jnunfX5uWv3Fab7uRSJZ58bSPWQfBB3XhGc/vThGyCfs9b1gPeXD1+uFGk6r/bG6ZfABgxw43xkN/d9vPcLtqj58e/72dX1DMD7G7WHzs5suIvXW4/Z03rMfh5MHV5k2NIb+X9fs4nHwAYBeeU52t3tL6TuyvmR7vbNvPSLtstvO7G02w2Lz9mjeslzw4+O7TaAL7L3ewrnwAYFde1DjBf0N1dEWPcc20/7unx7uQZ3du8TEbDveLVxQbl2a/5Q2bIQ8Opi+ufrV6zS63kw8A7NgDG8PBnm10+Htl9djL3Odjp/18ZNrvK6bHuZj5fiCzKx8vqe5odV9o+82R6vimg9iB/ZQ3bI48OFiONo63L7nE7eUDALt2bWOCvzONcdTvqF7WzkYtedm0/p3T9jd1aUMvzvqBPHtu2Y3VXdUTLmF/V4oj1a2N5356w7Hs1n7IGzZPHlzZnlD9cXVij/YnHwDYtYdXz2sc+HcyaslN0/oPv8zHfXX1wiXLn9YYg/5Zl7n//e5sV14BMm9TecP+Ig+uLM9qHF+ftqL9ywcA9rULzXD+mOp3Gr+OHVSnu7ILEODK8rLGcfUxmw4EAParh1a/WP1UY6SWg0YBAqzDfRrH0V9sHFcBgIt4TfV/Vl+9x/s91GgDfbI61vIO4Uen+0+2vHP89dO2Tf+enPt70ZGFx1OAAKv21Y3j525HugKAq94Lqj+pvnGP9nek0dn91kZBcLbRPnneqUaBcHL6957p/zWKkfllt05/z/Zz/cK+jk/Lb532e9d0U4AAq/KNjePmCzYdCABcqZ7Y6MD44j3Y16yomDnUKB5mjnd+cTArOI5Mfx9raySr2bJDnT+61Wy9+SssR5esB7BXXtw4Xj5x04EAwJXuy6v3VG++zP0cb1yBmG9WNd906kxbVz9mt8WrIMcW/p5ZbFp1W+cWN4uPAbCX3tw4Tn75pgMBgIPkjY0ZfB9xGfs41Sggbuv8fhuzqxMnl9zm+3zspADZ7kqHPiDAXnpE47j4xk0HAgAH1XdXn66edBn7WJwU8NC0fFlhMb9NKUCA/eNJjePhd286EAA46J5cfaL6wV1ut3jFY9YnYzYz8JlGs6lDC+sdaasvx04LkFmH80UKEGAv/GDjOPjkTQcCAFeLh1Zvrf63dt4k62TnD7t7tq1i4mSjuDjTVj+RI43mWrOi5EIFyJm5v2dNvU4trDcrcgAuxSMax723Zn4PANiIk9V/qJ61w3Vn/T9mHczPttW8qraaZs1u853Wj03bzpafnLY9Nbf+qWnZobY6sM/6lZxqFCDz6wHs1LMax7vtmooCAGvy9dWHq9ddZL1jbU0cOLsastjcqrYmIjzRuUXC/Laz25Ftls1c37lXXo6n8AB273WN49zXbzoQAGD4gsYwlLdXj9pwLAB75VGN49qbG8c5AGCfeV71/2QWYODK94LG8ex5mw4EALiwo9X7qh+v7r/hWAB26/6N49f7OnfiVABgn3tVo5P5DZsOBGCHbmgct1616UAAgEvzlOqj1Y9U99twLADbuV/1hsbx6ikbjgUAuEz3qV5b/V71tM2GAnCepzWOT69tHK8AgAPi+uo3q/+peuCGYwF4YON49JuN4xMAcADdq9G2+hOdPys6wLocbxyHXtU4LgEAB9wTqw9VP9byyQgBVuFQ47jzoervbTYUAGATbq7urL5p04EAB943NY43N286EABgs66r/m31luqRG44FOHge2Ti+/NvG8QYAoKrvq/7v6gc2HQhwYLyscVz5vk0HAgDsT4cbMxD/dvXMzYYCXMGe2TiO/HjjuAIAcEH/dXWment1zYZjAa4c1zSOG2caxxEAgF35zuo/Vv+s+oINxwLsX1/QOE78x8ZxAwDgkv3V6k3V71fP3mwowD707Mbx4U2N4wUAwJ64rvqV6l3VYzYcC7B5j2kcD34lo1sBACv0rdXHqp+qjm44FmD9jjY+/x9rHA8AANbie6u7qzdWX7HhWIDV+4rG5/3uxucfAGDt/nJ1qvrz6n+oDm02HGAFDjU+33/e+Lz/5c2GAwBQD6teV322+ifV5282HGAPfH7j8/zZ6rWNzzkAwL7yldWPVX9Y/ePNhgJchn/c+Bz/WONzDQCwr/2t6ueqO6obNxwLsHMnGp/bn2t8jgEArihPqN7WGC3nRdVf3Gw4wBJ/sfH5/Fjj8/qEzYYDAHD5vrb6icboOT9QPWSz4QCNz+EPND6XP9H4nAIAHChfWb2+MZrOP68evtlw4Kr08OrVjc/hrenjAQBcBb6kekVjdJ3/ubpms+HAVeGaxufts43P35dsNhwAgPV7QPXfV3dWb6n+7mbDgQPp7zY+X3c2Pm8P2Gw4AACbd6/qO6rfqN7fGInHXCJw6T6/8Tl6f+Nz9R2NzxkAAAuur362+veNdup/c7PhwBXlaxqfm3/f+Bxdv9lwAACuHEeqH6o+Wf1i9YzNhgP72jMan5NPNj43RzYbDgDAle2bqndXv1u9NJ1nocbn4KWNz8W7G58TAAD20KMaw/h+rvpX1ZM3Gw5sxJMb+f+5xufh2s2GAwBw8N2vekH1b6o/aMwp8nUbjQhW6+saef4Hjbx/QeNzAADAmj2y0Qzlw9WvVy+p/tpGI4K98dca+fzrjfx+aSPfAQDYJ45Vr23Md/Ce6vnVF240ItidL2zk7XsaefzaRl4DALDP3dBoJ//n1c80RgnSZIX96H6N/PyZRr7+q0b+AgBwBbp/9Y+qn6/uqd5R3Vh96SaD4qr3pY08fEcjL3++kaf332RQAADsrftX/6D68equ6n3V91dHNxkUV42jjXx7XyP/fryRj4oOAICrxBMbIwudrX6remV13UYj4qC5rpFXv9XIs9c08g4AgKvctdVN1e3Vp6qfqL6lesQmg+KK84hG3vxEI49ub+SVuToAANjWkcZJ5E9Wn6h+u3pT9azqYRuMi/3nYY28eFMjTz7RyJtvaeQRAADs2t+svr362eqPGvMyvK56WnVog3Gxfoca7/vrGnnwR428+PZGngAAwJ57dPWi6p3VZxvNbF5TfXMmijtoHtl4X1/TeJ8/23jfX9TIAwAAWLuvr76nuq36ncYIR++qTlVPrb5kc6GxC19S/f3G+/auxvv4O4339Xsa7zMAAOw7D62eVP3TxvwOn6o+Vr21+r7qCdUXbSo4qvH6P6Hxfry18f58qvF+/dPqGxrvIwAAXJEeUR1vDMn6y9UfV3dO/39D9R3V38sEiXvtSxuv63c0Xudfbrzufzz9/5WN9+XhmwkPAADW54urx1ffVv2P1burP6g+U/0f1Zurk9WTq6/MhHXbuX/j9Xly4/V6c+P1+0zj9Xx39frG6/z4xusOAABMDlXHGkO53lL9QnVH9Z8aoy59oHp7o2j53uq/qR5THa4+b/3hrtTnNZ7XYxrP83sbz/vtjdfhjxqvyx2N1+lV1XMbr58RygAA4DI9pDGp3VMbQ7/eXP1U9avV71f3VB9vjNj0rum+11c/VH1X9Q+rGxodqr+6MY/FX1pT7H9peryvnh7/hime75rie/0U77um+D8+PZ/fr9433Xdz43k/tfE6PGRNsQMAAEvcq/qy6mur/6p6ZvWC6iWNqwM/Wv0v1Xsb81h8snEF4c+qP2n0jfjDRqfs365+s/pgoyD41eqXqtONfhSnp79/dbr/g9P6vz1t/4fT/v5k2v9/mh7v16fHf9sUzy1TfN86xftfTvF/2fR8AACAA+Y+jb4UX1j91cbJ/yOqv1Edbcx58Xeq6xoFwpOnf6+blj96Wu9vTNt92bSfL5z2e5/1PRUAAAAAAAAAAAAAAAAAAAAAAAC4iEPViU0HAQAAHHwnqrsakw0CAAD8/46taL+3pQABAADmHGoUCqtwMgUIAAAw51R1ekX7VoAAAMABcaTRz+Lkktuhbda7fmEfswLh7PT/4wvbnZxbfqjlrp/WObFkncUC5NhCnKtq+gUAAOyh440T+1sbJ/Jnp79Pd24Bcrw6My27dW6d2qssMjkAAAWGSURBVCowlhUgs/2fmm53Tbf5AuPotN18DHdNy2eWFSCzfZ1KAQIAAPveocYJ/K1zy450bnExW7ZYNMwKgvkrHYvbNW03v2xWkMwXDLOiZebYtM58f5LFAuT4FPd2V1MAAIB9Znaif3Jh+ZnOLRpOtVUkzG6LV0Fa8neNZlWz5lqHpn3NFyCzguTIwnYnWn4FZLaPxSZgAADAFeBso+CYt3hV5HTnFyDzfTpmlhUgNYqLW6d9zIbTnRUgO+1cPlvvdOc3zwIAAK4QRxqFwazPx+lGQTLftOl0249uNX/lYlkBcrxRMMwKldlVl8UCZPEKSC2/AnJ02t9ijAAAwBXg+sbVieNtP0rVrNnUsqsO8823FguQo9OyE3PLFguQWROsxWZgLWw3f6VEEQIAAFeou9oaxvZYy4uMWdFwV+f257h1Yf1ZUTDbZrbdqbl1ZoXE9dM+Zh3h5wuV2b7n+3nM+pzMXD/9rQgBAIAryJnGifzibb7ZVG1dqZi/He9cs/4dZxpFx3xxMevYfqKt4XpnBcbRufVmt/mi5dTc/be1VdzcNbevZVdQAACAfeZEo5BYnIjwtsYJ/rz5iQiXXSk5NLe/+W0WJxc80fnzdsy2XbbvxY7vswJkcTkAALCPzfp/bOe2C9wHAACwK7MheJf1obg+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+wA1zCLGjWOAAAAAElFTkSuQmCC">
            <a:extLst>
              <a:ext uri="{FF2B5EF4-FFF2-40B4-BE49-F238E27FC236}">
                <a16:creationId xmlns:a16="http://schemas.microsoft.com/office/drawing/2014/main" id="{0BC72BCD-CF0E-4F5B-9703-33EBB7A07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t="21664" r="28374" b="45620"/>
          <a:stretch/>
        </p:blipFill>
        <p:spPr bwMode="auto">
          <a:xfrm>
            <a:off x="5040001" y="2768956"/>
            <a:ext cx="2945216" cy="11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2915E4A-3F62-480C-AFE5-1B99B0A894A2}"/>
              </a:ext>
            </a:extLst>
          </p:cNvPr>
          <p:cNvSpPr/>
          <p:nvPr/>
        </p:nvSpPr>
        <p:spPr>
          <a:xfrm>
            <a:off x="3902400" y="3160800"/>
            <a:ext cx="9792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052C50-C2F1-4C72-BCFB-6B2156051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64" y="2808643"/>
            <a:ext cx="312463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2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verification)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1D7-5EC1-4987-97B5-46156309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7406-D0F4-4A13-AC4F-5C4F2DDE7D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2BEC-67BF-4CF8-A9D2-D9B9869CFE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1086" y="1193600"/>
            <a:ext cx="7841828" cy="7556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EEAE212-8C84-490A-A1F6-CC06F07C2642}"/>
              </a:ext>
            </a:extLst>
          </p:cNvPr>
          <p:cNvSpPr/>
          <p:nvPr/>
        </p:nvSpPr>
        <p:spPr>
          <a:xfrm>
            <a:off x="3772800" y="2836322"/>
            <a:ext cx="10584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data:image/png;base64,iVBORw0KGgoAAAANSUhEUgAAAyAAAAJYCAYAAACadoJwAAAgAElEQVR4nOzde5xtdV34/5dKhii37+jXFNHDgJqazskjmt9GO8Ivs9EQLHDSLKTggJfECwMWecIcIYTItEHKS6HZiURIhcYSL2SZDIpZ1AEn7whanqPm/XZ+f3zWp/2ZNWvN7Jm99/qsvffr+XjsB5w96/Jea332Wp/P+txA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RJkiTpf00AO3IHIUmSJGn07QD2APtyByJJkiSpXaYHtN1dWACRJEmSlJggFBQGYQ4LIJIkSZIS88DigLZtAUSSJEkaEZOEfhZzFZ+JmuVmStuIBYTl4v9nS+vNJd9PUG2mWGZHxTLlAsh0Kc5BNf2SJEmS1EezhIz9AiEjv1z8e5GVBZBZYKn4biFZBjoFjKoCSNz+fPHZU3zSAsZUsV4aw57i+6iqABK3NY8FEEmSJKn1JggZ+IXku0lWFi7id+VCQywQpDUd5fUo1ku/iwWStMAQCy3RdLFM2p+kXACZLeKuq02RJEmS1DIxoz9X+n6JlYWGeTqFhPgp14JQ8W8Izapic62JYltpASQWSCZL6+2gugYkbqPcBEySJEnSEFgmFDhS5VqRRVYXQNI+HVFVAQRC4WKh2EYcTjcWQLrtXB6XW2R18yxJkiRJQ2KSUDCIfT4WCQWStGnTIvWjW6U1F1UFkFlCgSEWVGKtS7kAUq4BgeoakKlie+UYJUmSJA2BGULtxCz1o1TFZlNVtQ5p861yAWSq+G5H8l25ABKbYJWbgVFaL60psRAiSZIkDak9dIaxnaa6kBELDXtY2Z9jobR8LBTEdeJ688kysSAxU2wjdoRPCypx22k/j9jnJJop/m0hRJIkSRoiS4SMfPmTNpuCTk1F+pllpdi/Y4lQ6EgLF7Fj+w46w/XGAsZUslz8pIWW+eTvu+gUbvYk26qqQZEkSZLUMjsIBYnyRIS7CBn8VDoRYVVNyUSyvXSd8uSCO1g9b0dct2rb5Y7vsQBS/l6SJElSi8X+H3V2rfE3SZIkSdqQOARvVR+KGaxVkCRJktRHcYjcOHpV/Cxh4UOSJEnSAEzQqe2oG4ZXkiRJkiRJkiRJkiRJkiRJkiRJo22/3AFIkiRJao97APcHHk6Y3O/JwDOA5wAvBS4ALgXeClwDfJAwStbHgJuBW4FPA7cBXwL2Al8HvgP8kDDC1g+Lf3+9+PuXiuU/Xax/c7G9pWL71xT7u7TY/0uLeJ4JPKWI8+FF3Pfo9wmRJEmStHEHAQ8GthMKFC8GLgL+Angv8B/AV4FvAJ8F/pVO5v8vCBMUng+cA5xRbOPJwE8DjyLMVv5Q4IHAFuC+wL2AQ4C7A3cF7lTEcqfi33cv/n6vYvktxfoPLbb3qGL7M8AvF/s9p4hjoYjrXcA/FPF+toj/q8XxvLdY5qLieJ9RHP+Di/MhSZIkqQdHAk8kZNQvAq4mZMy/BvwPoXbhA8BfAn8AnAX8CnAM8BBCYWAUHEI4nmMIx3cW4Xh3EY7/VsL5+Brh/FxFOF9nEM7fZPMhS5IkSe20hdDs6AXAHxFqKG4Bvg98CngPcBkh0/00Qk2Cb/urHUQ4P08jzHlyGeH8fYpwPm8hnN8/IpzvpxDOvyRJkjRy7gE8FjgNeC3hzf0e4HPAtcBrgDMJmeKHEJo0qX/uSjivv0A4z68hnPfPEa7DBwjX5TTCdbLviSRJkobGUYS38DuBtxGaCH0LuAF4AyEDfAyhr4TyuxfhepxJuD43EK7XrYTrt5NwPY/KFaAkSZIU3Y3QEfps4O2E0Z8+A/wN8Arg6YQ37xo+DyFcv1cQrudngC8QrvPZhOt+t1zBSZIkaTw8kNAR+jWEN+XfB/6R0Cn66cAD8oWmBmwhXOc/IFz37xPSwWsI6eKB2SKTJEnSSHgkYcjXq4DbCXNb/BXwIsKQsnfJFpna4C6EdPAiQrr4NCGdXEVIN4/MFpkkSZKGwlHAqYSJ8m4H/h34Y+AkrN1Qdx5ASC9/TEg/txPS06nYj0SSJGns3YvQpOZ1hGFaPw+8GTgFOCJjXBodRxDS05sJ6esWQnp7OvB/M8YlSZKkhjweuBBYIkxe9zeEEZCmcgalsTFFSG9/Q0h/S4T0+PicQUmSJKl/7gqcQBhi9Q7gRuA84HE5g5IK04T0eCMhfb6BkF6dC0aSJGmI3Af4DeBq4HvAu4HfBI7MGZS0jiMJ6fTdhHR7NSEd3ydnUJIkSar2E8A5wD8AXyV0/H0mcEjOoKRNOoSQft9KSM//QEjfP5EzKEmSpHF3FPBS4KPAJwnzMTwpa0TSYDyJkL4/SUjvL8VRtSRJkhpxb+B5wPuBLxKGO92eMR6padsJ6f6LhN/B8wi/C0mSJPXJ3YBfBd4JfAu4HPiFrBFJ7XAc4ffwLcLv41cJvxdJkiRtwvHAXwDfJcwu/UwcHUiqclfC7+Nqwu/lLwi/H0mSJK3jYcDvE4YkvQ44Hbhn1oik4XJPwu/mOsLv6PcJvytJkiQlngn8HfAF4ALgoXnDkUbCQwm/py8Qfl/PzBuOJElSXg8HLgK+BFwLzOYNRxpps4Tf2ZcIv7uH5w1HkiSpOb8KvAf4PPBK4MfzhiONlR8n/O4+T/gd/mrecCRJkgbjKMJb1/8G3gWclDccSYTf4bsIv8uLcG4RSZI0Ah5HGJHna8CFwIPyhiOpwoMIv8+vEX6vj8sbjiRJ0sY9HXgfcAvwQpybQBoGdyP8XncTfr9PzxuOJEnS2vYHzsTMizQK4kuE3YTf9f55w5EkSeo4gjDXwFeBtwKPzxuOpD56POF3/VXC7/yIvOFIkqRxNgX8GfAN4GLggVmjkTRIRxF+598g/O6nskYjSZLGyk8ClwP/BfwWcPe84Uhq0N0Jv/v/ItwHfjJvOJIkaZRtA94CfBE4B/jRvOFIyuhHCfeBLxLuC9vyhiNJkkbJ0YQ24LcDc8B+ecOR1CL7Ee4LtxPuE0fnDUeSJA2zxwC7gNuAlwB3zhuOpBa7M+E+cRvhvvGYvOFIkqRh8lPAFcDngBdljkXS8Hkh4f5xBeF+IkmSVGkSeAOhKcULMsciafi9gHA/eQPh/iJJkgTAgcD5wA+Al+OEY5L6Z3/CfeUHhPvMgXnDkSRJub0I+G/gdcDhmWORNLoOJ9xn/hubdkqSNJaeBfwHcCXwyMyxSBofjyTcd/6DcB+SJEkj7knA9cXnSZljkTS+vBdJkjTiHo5vHSW1T1ob+4jMsUiSpD64E/AK4JvAizPHIkl1Xky4T72CcN+SJElDaBb4BPAm4H6ZY5Gk9dyPcL/6BOH+JUmShsTDgLcDN2LbaknD50mE+9dVhPuZJElqsZcD3wHOyh2IJPXoLML97OW5A5EkSaudCNwCXA7cP3MsktQv9yfc124BTsociyRJAh5CGD3mJuDJmWORpEF5MuE+dyXhvidJkjJ4EbAPOCd3IJLUkHMI9z1nU5ckqUGPAP4e+FvsoClp/DyMcP/7e5w7RJKkgTsb+B7wgtyBSFJmLyDcD8/OHYgkSd04EjgN2AlcBryDMOzjbYTq/duKf7+j+PvOYvkjcwQLbAPeB7wTeFCmGDR86Ub947VvpwcR7ovvI9wnczBtSJJqbSPc+JeAOwijqpwHnA4cBxwNHAbsV/z36OL704vlbinWWyq209TD7rcJMwQ/p6H9aaVhTTfqndd+eDyHcJ/87Yb2Z9qQJNU6GLgAWAZ2AxcB23vc5vZiO7uL7V5Q7GejDlnn748BPkiYVHByE9vX5rU53WiwvPbDa5Jwv/wg4f7Zb6YNSdK6zgL2ApcCWwe0j6li+3vZ+OR/OwnNBqr8LvA1QjW9mtX2dKPB8dqPhtMI98/f7eM2TRuSpDWdQniTdAWDe1CUbS32t1zsvxs3EdoHn5x892DgPYSx7g/vY3xa37CkG/Wf1370HE64j76HcF/dLNOGJGlNW4DrgeuAYzPFcGyx/+uLeOpsJRQ+4mcr8GxCG+YXDzZElWxheNKN+msLXvtR92LCffXZG1xvC6YNSdI6jiGMNLKRSfm2AufS3agl57Kxt1/nFNs4pubvO1lZAPkO8FHgsRvYh3o3bOlG/eO1Hx+PJdxf/xS4axfLmzYkSes6Ffg2cGIXyz4BuJjQ4e9W4BK6G7XkkmL53cX6T+hiXycWcZ1a+v4QQhvffaVPXX+QUTIJzOYOojBs6Ub947XPY7r45PJa4GbW7jhu2pAkret8wgNlvSEMnwp8GLgBeFkXy9fZVqx/Q7G9p3ax/M1FnNHxrC58xM/Jm4yr7SaBBcIxLmaOBYYz3ag/vPbNmwJ2EX7/c5ljeSbwFeC3Kv5m2pAkret8wjjqh66xzDRwDfAx4KQ+7/+kYrvXsPZbvUMJccaHxoeoL4DE/iCjapn8BZBhTTfqndc+nynaUQABOAK4ljCB4f2L70wbkqR1nUp4E7TWw+Ji4HPAGQOO5YxiPxevscyhhHjjW8D42Qt8ijAi1lXAmwj9Q0bVInkLIMOabmx20TuvfX5tKYBE5wJfBv4E04YkaR3HENrC1lV7HwRcTRiC8YCGYjqg2N/Vxf6rbCN0Nr+YUMux3kSEoyhnAWSY0823sQNqL7z27dC2AgiEUbJ+gGlDkrSGLYTRQOo6CG4FPg5c2FRAJRcW+69rRnUiIf4tTQVUMgHsIGQCpqnuED5V/H2u+P+yGTpNBKaTbVWZLO0vVwFkC6abzZiik0ZmCdey/Pe10kp5mckBxLieLXjt+2GW9a/1RLJc1b2lXACZK32atgXThiSpC9dTPzTiVuAbhFFGcjq9iKPuoXEO4TiaNgnsIXQGnyP0x9hXWmaeUECYK/6bZhimSt8tFP+O25kpbWu2+H6h2O6e4pOjAGK62ZgJVg4aMEe4dvvoFDbXSitxG4sVyzQ9CprXvjcTwFLxqbvWEK7rMiFdxN/7UrF+VF4vNkldJE8BxLQhSVrXKYRJmaocRHhTlPthEZ1OiKeu+vw6mp/hNmYeoglChiGaZXXhIGY24pvraToZhvjdBKtHt4rLpZnNqYrlmmC62bx9hIzkFJ2329BdWlmoWCZuryle+97tYGXBE1YPJjFZscxc8V1aa5YWQGIBNdewvKYNSVJXlqmfkfZq8lWT17mQEFeVY1mZ+W/CLJ3MZJQ+/JfovImMn/Lbzmmq336Wm1btovr4lmi+AGK62by6AuN6aSVmSMu1HTOsrikbJK997yYI1zTWZEyzugCywOrYyutBJ31MF+tMkI9pQ5K0rrOAK2r+djGhw14bXUn9aCZXEI6rSfOETMAuVr95TJtClD9pn49uCiB1Gdem+4CYbnpTdx3XSysxneScdM5r31+xiVV8uZCmi25/1zHdxKaZuZg2JEnrOpgwXG1VG9hpwpCFTY1OslEHEOKryohtJRzXwY1GtHpSwPgWcq0RaspNsIahAGK66d1aBZC10kpVE7xogsF3Rvfa90/sA7KLznUr/45jX7AqaY1r2n8sR38gMG1Ikrp0AXBpzd+uYfDjsvfqDEKcVS4lHF8Tyg+t2CcjttFeImQiys0iJulkFLotgMQO52VNFkBMN71bqwnWWmklNsGqWrc8ktYgeO37Zxerf8vl33EsUJTvMWm/IVh578hVCDFtSJK6skz1sI9PJcwcOww+Roi3bCvNtd2tGhpzmU6GIHYaXaJzvicJGZC0/XddAWQp+Xds6jVfWi5mXJtguuldTA9l3aSVtKlN/G4Hq9PEIHjt+ydex3gNJ4v9x3QxQee+sIdOIWSSlYNVxEJpeu9YovlCyFpp46YG4+hFW9KGJI2sbcDumr99GDipwVh6cRIh3iq7qZ8Eq59ipnEXnU7Dy6xsDhPfSsZP2ml9ms6wmXvodDaeT5afL76LI9ykfQXm6WQ44nKDYrrpTdpMLxYiytdrrbQCnaY76TJpk79B8dr3V7xvxCG04/DL5cJlHHY7TQ9pzekiK+8d0LmfxG0Nus+QaUOS1JWdwEUV3z8BuKHhWHp1AyHusosIxzlosXNw7Cw8S3VmME4ct4OVmc503XRiuarvohlW1rzM0sxkdKab3qx3XaO6tJKKE9M1NfqV177/4jWMBYQpwjWvaoLX7b2Diu8GXQAxbUiSurIEbK/4/mLgZc2G0rOXUT2CyXaqm7lo80w348trrzqmDUnSuo4E7qj526Cqmctv7Ptprer/OwjHq97lSDfQqWHqN9NN95q+9mlNkde+3XKmjao+J70ybUjSgJwG3FLx/Vbg1j7vK/ZZiJ2yl4pPv9ur30r18I+3EI5XvWsy3UAorMa+DnVD0/bKdNOdJq99uc/DoPq4eO37o+m0EedK2cPqGeH7xbQhSQOwEziv4vtzgUv6vK95woMiZh4m6Ey61U+XEOIvOw/b7Xar6oGbajLdQEgrMwy2AGK6Cdpy7ScJhc7p0r8HkQa89t1pU9pIJ1mMz5J0JLF+MW1I0gBcBpy+ge83Kw4PWR4eNI7+0s/q89MJ8Xf7vVbbSRgusy7D0VS6SdUNT9wvppugLde+qlP+WnOf9MJr3522pI2qwRgG8SwB04YkDcQ7gOM28P1m7SA8HMqj9AwiU3kcIf5uv9dqO+k0eal6c9lUukkNugBiugnacu3r+nsMYqJNr3132pI2qsQhyPvNtCFJA3AjcPQGvt+sOBZ9OVMRM5X9zFAcTYi/2++1WprR2AfsBU5O/t5UukkNugBiugnaeO1T6cSe/eK1705b08Y09ZMf9sq0IUkDcBtw2Aa+36w4QVYTBZDDCPF3+71WK2c04ucmYAvNpZvUoAsgppugjdc+mmJlP7J+8dp3p21pI518Me0v1E+mDUkagH3Afhv4frOaLIDcGXhJzffvpvoB6mfjnybSTWrQBRDTTXuvfbTIYCZb9NoPZ9qIky/GwQn20f9CyFppo+p7SVIX2lID0s+RsHxj1budVGcu3kfogGoNyOhq47WH0I9sEHMHgde+W21NG9AZsrnfoyqaNiRpAJpqsxtHKCm/vRzE0Kq22e1dOaOxFzgTOKT4u31ARlcbr/0Mq0fQ6yevfXfamDZSS/R/gALThiQNQFOjltQNwztffF81rOJmOWpJ79KMxvsI7btTjoI1utp27acYbOEDvPbdalvaKFug/zUgpg1JGoAm53NYoHoiwoXaNTbHcdt7t5PQsfT4mr87D8joatO1n6a68DGJcwfl0Ja0McXq5ngThOeL84BI0hDYSXMzWk8QqsiXCJnIZUJ1uTPXts8WOs0qqjSZbmBlR9NBDMMKpptoC+249rFNf92nn52Nvfbd2UI70sYCK+8FcQ6QQYyCZdqQpAE4Dbil4vutwK0D2ucs4aExiNFsIMRdNVPvLYTjVe+aTjdzFZ9+M910p6lrX3XN42dHH/cDXvt+aSptTNB5jswxmIJHZNqQpAE4Erij5m+7gW0NxtIP2whxV7mDcLzqnelmfHntVce0IUnq2hKwveL7i4GXNRtKz15GiLtsO+E41T+mm/HltVcd04YkqSs7gYsqvn8CcEPDsfTqBkLcZRdhe91+M92ML6+96pg2JEldWaua+cPASQ3G0ouTCPFWGcbq/7Yz3Ywvr73qmDYkSV1bprqj3VOBjzUcy2Z9jBBv2RTh+NR/ppvx5bVXHdOGJKkrFwCX1vztGuCMBmPZjDMIcVa5lHB86j/Tzfjy2quOaUOS1JWDgb1Uv7WaBj4HHNBoRN07gBBf1VCMWwnHdXCjEY0P08348tqrjmlDktS1s4Arav52MXBlg7FsxJVUj1QC4XjOajCWcWS6GV9ee9UxbUiSurYMHFvzt6uBCxuMpRsXEuKqciy21W2K6WZ8ee1Vx7QhSerKKcB1NX87CPg4cHpz4azpdEI8B9X8/TrC8WjwTDfjy2uvOqYNSVLXrgfOqfnbVuAb5H9onF7EUdXGGEL81zcXjjDdjDOvveqYNiRJXdkC3AacWPP3rYQ3Rbmqzy8s9l/3sDiREP+WpgISYLoZZ1vw2qvaFkwbkqQuHQN8m/rJlg4itJW9kuZGMzmg2N/V1FeTbyPEfUxDMWkl08348tqrjmlDktS1U4GbgUPXWOZiwpCFgx7X/YxiP3Wjk0CI82ZC3MrHdDO+vPaqY9qQJHXtfOAO1n5oTBMmbboJOKnP+z+JMCPtNVSPyx4dSojz/D7vX5tjuhlfXnvVMW1Ikrp2PuFNUF31efRU4MPADcDLuli+zrZi/RuK7T21i+VvxodF25huxpfXXnVMG5Kkrp1KaAtb15Ew9QRC1fZu4FbgEsIoI8cBRwOHAfsV/z26+P70Yrlbi/UuLraznhOLuKwmbyfTzfjy2quOaUOS1LVjCKOB1A2pWGUrcC5wGfAO4MZiG/uK/95YfH9ZsVzdSCRVzim2YQfBdjPdjC+vveqYNiRJXdtCGA/9OupnuB20Y4v9X49DIw6LLZhuxtUWvPaqtgXThiRpA04BloEr2Nhbpl5sLfa3jDPSDivTzfjy2quOaUOStCFnAXuBS4GpAe1ja7H9vcX+NPxMN+PLa686pg1JUtcOBi4gvEnaDVwEbO9xm9uL7ewutntBsR+NDtPN+PLaq45pQ5K0YduAncASYRz1W4Dz6G7UkvMID4f/KdbfyeaHXtRwKaebr7KxdHNLsZ7pZvj0es/w2o8u04YkacOOBE4j3Pi7GbVkJ/A7wJdzBKvWOBL4DvAKuk83pxXrabh1e8/4BGFOB6/9+Ihp4+PAB/C+IEnqs7+j/zPgarh8j/BWU6rypzhXw7j6KnDf3EFIkkbPycDVuYNQNncGfpA7CLXalcAv5g5CjXsS8A+5g5AkjaYfBb5BaNOr8bM/8K3cQajV3k93M1trtLyGjU1cKEnShvwpDpE4rg4iNLOQ6nycwQ3Tqvb6FPATuYOQJI2uJwA35Q5CWdwT+K/cQajVPg8cnjsINerRwM25g5Akjb6bgf+XOwg17t6EoTOlOt8EDsgdhBp1HnBh7iAkSaPvXOC1uYNQ4w4EvpY7CLXWAYQCiMbLjcDjcwchSRp9k8Ce3EGocXcBvp87CLXW/QhNsDQ+jgRuzx2EJGl8XAv8cu4g1LhvE0ZDk8oeQeiErvHxAuD1uYOQJI2PZwHvzB2EGrcHODR3EGql7YRheDU+/g44IXcQkqTxcRfCkKwPyB2IGvV5nAdG1Z4GvD13EGrMocB3gR/JHYgkabxcCrw0dxBq1K3AA3MHoVb6DWyOM06ehQVOSVIG24DbcgehRn0QeFzuINRKF+Fs2ONkF/DruYOQJI2nvwZ+M3cQaswVwNNzB6FW+jtgJncQasThOOeLJCmjaWA5dxBqzKuBM3MHoVa6A/sHjYudOBeUJCmzdxHaf2v0nY2zHmu1+xEKIBoPnwEemTsISdJ4eyKO/z8ungW8JXcQap0Z4N25g1Ajng68J3cQkiQBXAc8M3cQGrhjgffmDkKtcw7wqtxBqBHvBp6ROwhJkgCeCnw4dxAauKOAT+UOQq3zVkLtmEbbFGEuIEmSWuNDhMnINNq+BdwjdxBqlZsJmVONtlcDL88dhCRJqVng/bmD0MB9BHh07iDUGvsD38sdhAbuR4GvAVsyxyFJ0iofA56UOwgN1FuAX8sdhFrjMYRCqUbbGYR5gCRJap1TgL/NHYQG6reAC3IHodY4FXhT7iA0cDfgyyVJUovdAvxM7iA0MCcA78gdhFrjNTg55ah7Ag61LklquecAi7mD0MA8GPhk7iDUGh8BHpc7CA3U5VjIlCQNgQ8Cv5o7CA3M7cADcgeh7I4kpAWNrkngu8BBuQORJGk9xwCfBvbLHIcG4yrCjMgab88H3pA7CA3UZcArcgchSVK3Xg+8MncQGog54A9zB6HsrgV+KXcQGpgpYA/O+yNJGiKHAd8EfiJ3IOq7x+HM9+PuHsAPgQNyB6KBeStwdu4gJEnaqJcAb88dhPpuP+D7mPkcZycC1+QOQgPzOOAzuYOQJGmzPorNNEbRB4GfzR2EsnkT8NzcQWhg3kWYfFCSpKH0C8C/5w5Cffc7wMW5g1A2XwSOyB2EBmIG+NfcQUiS1Ku3AufmDkJ9dTTwb7mDUBaPB27MHYQG5gPAr+QOQpKkXj2Q0GF1Mncg6qvPAj+eOwg17gLg5bmD0EA8Hfin3EFIktQvO4G35A5CffUnOEPyOPoX4KdyB6GBuAl4au4gJEnqp92EgohGw9OAxdxBqFEPBj6XOwgNxKnAu3MHIUlSv50AfBI4KHcg6osDCE3rDskdiBrze8CrcwehgVgGnpA7CEmSBuFi4PLcQahv3gz8Zu4g1JjbgYfnDkJ99xLgr3MHIUnSIP0zcFruINQXP4sjIo2Lk4F35g5CffdQYB/wkNyBSJI0SEcD3yU8+DT8/o0wNKtG2weB43MHob67Fnhx7iAkSWrCmcB7cwehvpgDXp87CA3U43FC0VH0fOC63EFIktSkt5w+AToAACAASURBVOF8AqPgxwg1WgfmDkQDcznwotxBqK+OBL4N/GTuQCRJatKPAXcAP5c7EPXsrcBzcwehgTgM+A5wcO5A1FdXAb+VOwhJknL4JeATwN1zB6KePAn4cO4gNBA7gT/OHYT66lRCnx5JksbWJcCbcgehnv0H8NO5g1DffQ6b6YySw4Cv4mz2kiSxBPx67iDUk5cCl+UOQn31Kzjb/aj5S+x7J0kSAI8BvgU8LHcg2rTDCNfwgNyBqG/eT2gmqdHwLMLLHkmSVHge8DHgoNyBaNOuAE7PHYT64v8Dbs0dhPrmnsAXge2Z45AkqXV+H2dbHmZPAW7KHYT64gPAr+UOQn3zJuDC3EFIktRWf4mj7gyza4AzcgehnpxMaH6l0fA8bHolSWrYFDCTO4iSWWCy5m93JgwRec4A9z9ZxDBuJoAdXSw3TUg3m/HTwOeB/Ta5vvL7T+DYHtYftnvOKDsW+DrwEw3us9v76wzjeU0kaeTN066M9iywDOwjZHLrPAD4LPDMPu9/gnBO9jF+o/vsAPYQjr0b08AuwjnbqD8HXraJ9ZTfucBbelh/WO85o+i+wGeAExva32burzuKdSRJI2IOWMgdRIVZussMTBfLPW4AMeyh3QWQQWWUdtF9AQTCtdpMGnoQ8G3gPptYV/nclzDr+YM3uf6w33NGzSL1LwImGVztw0bvrwu0q9AqSerBMiFD0DaxYNFNZuAZhJqQLX2OYZH2FkAmCAWFQZhjYwWQmWL5zdSCXAS8ZhPrKZ9LgQt6WH8U7jmj4g8J/enqzDG487HR++s89lGRpJHR1mZGG80MnA38I6FvSL+0uQAyz+Bi22gBJC6/mf4ghxJmXH74JtZV8x5NGKb1Hj1sY1TuOcNuB2FI8/1r/j5JqKVoSwFkkRCPJGkErHVTnyZkLmeL/696EM0Uy+xgdVX9JJ3OzLFj8w7q35Sn24pv1Tfy8PtjOrUCMfY51u7omu6zHFf5ATmbbHOOzTVNiOdkruIzUbNcOf6Y4Y9vkmdL680l33dzrsvLlAsg6bmseiO6yMYKLGVnM7jaHPXXO4Hn97iNUbrnVO03HkO3v+eqZXrN9E9RfY+JMT6e0Izu6cnfpkrrLxHOxwKr73fd3F8n6Nwzq5pObfT+2taCqyRpE+apzgzM08ngLhBu/mmziQnCwyA+nJaL7cSH0RydzszxYRYzquVq9Iniu7i/xWTdjT6I30GYY2JPKfbyg2uq2F85/vQhXH5A7mBlxn+jBZDYxjzdZ4wtzbDMEs5HVfyxgFFVAInbn6dzXfewMiPUzXFXFUDituapLoD0mjFYBo7pcRsarKcBH+3DdkbtnpPud4bO7zrGvtbvea1j32w/mQU6v9V4ruP2dgD3KvZ1NZ17TzxPacyLVBdA4vbXOp7YqT+NYYmV96KN3l/L6UGSNMTiA6Ks/CCOb+aiBVZnDvYQHh5RfIClb7/i6CfTpeXKD6ddFct14/8V672nFGv5DX25HXpsfpG+iS8/IOMDfDPi+UkzFZOsfnjHZg/puYgFgvQ8Vj30y506qzrVdnPc5QJI7GRe9xY5ZlZ6cQorr5na5ybghD5sZ9TuOVX7jbWP3fyeZyuWidvbaLPG+HtOjz/eB+K5eyfwdlb/ZuM+Y8Y/xpmejylWFwTK99fJivXittL750bvr+XrL0kaUlPUD6Ea35Kn4gNlgpVvxuKnPIxlVdOccjvr+EArV9H30hziRcC/AL9HeBiW44gP5PIbth1U14BMEo51s3NeQOe4yw/Q+JY2St+Exk/VW8aqAsgMnbfB6VCX8Rx2e9wxsxC30c1cDQtdLreWDxGahKh9Xgb8TR+2M6r3nLpmiN38nquOe4rNveyoKjTEczcHvAq4ks59J42rXAtStS1Yeb+our8usLJQGGMoN0vb6P011oA5J4gkDbH1hk6NTXXiwzN9cMQHejkzUG67201moO4h12uH0BlgL/CFijjKb/jrxLekVc0HNmOZ1U1ByrUii6zOsMTPejUg0HmYL7P6jW63xx2Xi81Sui14xczVZv0CsBu4Ww/bUP8dC/w3cHiP2xnle05dAaSb33M/mxbF2oe0hikWuF4P/DtwECubfpY/650niu/i/bF87N02ydzs/XURh+OVpKG21tvIKLbl3UPnpr/egzp3ZmCB8ED7eeCfgOuoLoBUvUmrqgFJ+270YpJwLtN21+u1iy6vH9W1u17rOnV73HG5KbrPHCyw+cJi6tXAG/uwHfXH/oRCYb8yfKN6z1mrALLe73mte8tmal3LhbVl4L3A7cAjkn3WFXrWaoIFnftr3YuNWOiq0sv9NQ49bg2IJI2AuvbY5YfOLjodR2OVftXIRbNsLDMQOx6WmxtsNjMQtxcfdIcAny7FUW4TXV4/SjMP/SiEzNCZTCu+AS1nxGKzqaqMRxpvuQAS33Km8ZfPYbfHnWYouimE9KMPSOpG4Df6uD1t3huAP+rzNkftnlO3X+ju9xwLW+Xf13TNeuuZpzP61xxhzpa9wGOSZWIH/PI+J+kU+qoKIOX7a7pctFCxHnRGxYo2en+1D4gkjZC6EWnKGc74gIjSEVLiw3+a1c2J6jIDsb9A7KS5h5VvtmJ77HJnyvXaRceHYdoX4sriuz8s/h07r6aZkAlW92OItRVRzEykxxiH+uym/0McOWaa+sxFPD/p6D4xtnT5WCiI68T10oxdei42ctzlTqXxWtQVQrptctGtxxBmSH9IH7epjTuFUBjst1G756T7rSpErPd7jr/TpdJxlQenmGP9Akl8ETFTbOMcwm/pZ0rLpftM+3OktVOxsBHjnqb6/hqbesZ7THrMsRAS+4qk57ub+2uqn03VJEmZxXb+ZftYPYxievOPw1juSz5pBmKOTmZ3F+FBNJuss8TqUWDSoSPjw2iZ8LCbTPaz1kNoOllusdh33NYeOs174pv9NP6YeY/9KNLv4xj96bZn6WSSunlzWj5f8ZM2NYnno7xMuQlMfOgvFfGlhYvYLjsd1jJmGNY6blg5bGe8btPJd+VRtKD3eUCqvJDQbER5/DjwLeCnBrDtUbvnpL+ZRVbfB7r5PS+U/r7MysJG/HtVTUkqFq6q7jN120zvQ+W5QOL3sXC01v11MVm/fMzpPW4j99dUudZXkjTE6m7qMXMdOybWvXmLE3mVmxNVdWycLX2XPmDSSbgmWdkUIIo1Des9hOKburh+HIHlEcD1wO8n38d9pseXTuaXdnKtij9uuzxkaJUddN6opttJm5qkMVTFFsXYy+cwxpK+xaxqClG37arrNl3xfXmdumYmvXgb8Io+b1PdeQ/w4gFte9TuOXWduFPr/Z5h5X2rXMiIo2J109dqAXgu8D3gz5K4lljdhC1OWFg1qWMaU9UkhOX7a9WkkFXb3sj9NVVXcJUkDaGqN9ptFjMfm3Ug8AHgwv6E87+qJuhLxf4fdYZ5JvDYdKXXUcLK7k0Yxezn+7xdre3lhGaLgzJu95x+WmTt39k88NuEPh9VQ1oP831mntWjCEqShtQcvY/u1JRye+/NugfwfuC1fdgWdDp8riUOwVuVeWhTBmczZhlcGjoB+CRw8IC2r5V+DrgD+LEB7mMc7zm9inPyrPWSIzYZ+wZwcsXf11u/7eIAHpKkERFHTWmz2P64X+5CeBv4TnrL3E7T3bCQsc15bH4SP0sMd+FjmvWHVe3VRcCbB7h9BQcSCsq/2MC+xvGe04s4kMRaHkSo+Yh9Lsr3mV4nCs1pB9Ujp0mShtwUw/2A2qzfBz5OZ3z8QZqgU9tR19Z7mGx2mNDN+CfgjIb2Na7eBlzc4P7G9Z4zCIcTJhk8k9X9KYb9HMcBASRJGilnAF8lzMStdvpJ4Ie05430qLmM4e4fMM4eDvwbYchdSZI0RGYIzRaelzsQ1XoG8EVChkv9Mw/8fe4gtCk/C3wZeE7uQCRJ0uY8DLgJeFXuQFTrDOBW4AG5A0kcCZwG7CTUJLyDMIHfbYT2+LcV/35H8fedxfJH5gi25EXAR4FDcweiDXsW8B3gabkDkSRJvbkHcDVwBXDXzLGo2tmEDH3OTPM2QkFiiTBq1C3AecDpwHHA0cBhwH7Ff48uvj+9WO6WYr2lYjvbmg0fgF8DPgMclWHf6s0c4do9NncgkiSpf14NfBh4YO5AVGmeMFP6XRrc58HABYSRonYTRufa3uM2txfb2V1s9wKaGXL4KcDXgcc0sC/11x8Q7k1H5A5EkiT134sIb6mHeZjcUfYaQm1VE84iDHF6KbB1QPuYKra/t9jfoDwW+BbDPzrSOHorIc3fLXcgkiRpcH4R+BLwu5njULU/By4f4PZPIdRMXMHgCh5lW4v9LRf776cHAZ8n9B/Q8Lg3ocbvdbkDkSRJzbgv8HbgOuChmWPRalfTv1ntoy3A9YRrfmyft92tY4v9X1/E06sJ4F8Ic0VoeEwB/4EvQSRJGksvBL5L+2dwHjd3IbwdfmWftncMYeSqtsyrcA4hnmO6XH57xXf/h3COfq9PMakZP0doknd67kAkSVI+jwI+BLwFOCRzLOo4lDAyVl2hodtrdSrwbeDEfgTVRycS4jp1neUOIWRYj0++ezCh5uMVgwlNA/JSwrV8au5AJElSO7yKMAyms6e3xwMIw9peUvr+EML8LlvWWf984GbyDInbjW2E+M5fY5kzCXOP7CX0JZkGvgC8YODRqV/uR5gz5loc6UqSJJUcRyiEXJg7EP2v/YErCX124khBVxEy5Wv1fTifMOJZ2yfkO5QQZ10h5H2EY91HmDX+e4QZ5DUcfokw6MXLcgciSZLa61BCc6wPEZpnqR3+gNAk65V0MuR7a5Y9lVCz0PbCR3QoId5yc6ytdI41fj7WbGjqwcXAJ4An5g5EkiQNh9MJb5vb0nFZoWbqh6zMkG8vLXMMoW9FW5td1dlGiDvtmL6T1QWQ9Wp+lN8U8I/Am4EDM8ciSZKGzEOAvwY+zspOwGpe7PdRzoy/KVlmC2F0qbZ1OO/WiYT4txT//hTVBZCqgpfaYQehkPzc3IFIkqThdgLwr4TJ5B6SOZZxdQnVGfG9dEbEup7hr7E6h3AcVc2vyse9JU+IqnAA8GfAPwOPzBuKJEkaJecQ5g35PeDOmWMZJ3EkqLrPmYQZxq/LFWCfXUfouBwLGjcROt5fQjjWkwk1IE3N5K61vQS4BfjD3IFIkqTRdH/Cm87/BH4lbyhj4yrCaFB1TZK+ByyTb4bzfjuWMBqb89K0248Bfwp8Gnh63lAkSdI4eCJhpKxrcbSsHLYQagCOBz4CXJ01mv67AjgrdxCqdSbwP8AFwF0zxyJJksbM84E9hGFiHfGmeQfTmaRvlGwlHNfBuQPRCk8k9PN4J6OX5iRJAzAFzOQOYsCmi8+4mQRmu1hupli23yaA1wL/BfwOcNAA9qFqFwCX5g5iQC4lHJ/yOwx4I6Hp5TMzxyJJGhLzdJdBHVZTwC5Ce/i5zLE0aYJwbfcBi12us6NYZxAeAbye0DRjHvi/A9qPOpYJ6X8UbSUcn/J6MfBNwiSYd8kciyRpSMwBC7mDaMAU7S+ADKp2Zg/dF0AgpIdBFkgfRKgR+R5hNuT7D3Bf42wbsDt3EAO2m+GbVHFU/DywROhf9IjMsUiShswy7c6U91ObCyDTDC62RTZWAJknZCwG7XDgIkJB5I8JBRP1z07C+R1lFxGOU815GPDnwCcY7ZpzSdIAbaR5zrBrcwFkifYUQBYJtSZNuRfwCuBrwBvwbWq/LNHsjOCzhDTcZD+r7TRTWFYYze5y4MsMttDXxv6Iswymf9ww6uZcTNK+ayipZeoymxN0bjSThIzFVMXf54r/TtRsf6ZYZscay3Qj7qscR1XMMaaycgFkrvTZjKmK7cTjrVuufB5j/5RFVmfgppP16m7o6x13uQCSnss5Vj9MchVKDwTOJUwy9xfAozPEMCqOBO5ocH9LdNLvHlan/0G6g3C8Goxp4K+B2wjXd/8B7qtt/RFnCa0E9jGeA5ikZgi/827PxSTh2TaqfdAk9Wie1QWQGTo33Vk6N52YKZ0qvptP1l9mZUZ2qvhugfDQWi6W2+jNaKLYV6whWKS6JiM+KNKYllhZ6CmvV874b9RCsZ90n/uK79MM2Hyyj3L808XyVQWQuP250jKpbo67XADZUWwrNr+rKoDkrCn6EcLsyf8J/CPwHBxudaNOI8w+3YT4+46maTbDdgvheNVfP0sYTncZ+M0G9tfW/oizWACJ4rOj23MxiQNFSKoRM65lc3Qy0xBuOLHwsMzqt/TpsnGZuYpldm0wvqob3jIrM9STFcvE+NOCQJqxnii2sdmHSjye9G1dfFDNlb4rFxpiISRm/Kcr1qvqNB8LIVG3x10ugJQLSGWx0NgGTwbeCvyA0PzjiXnDGRo7gfMa2M8EnUJyapmN/9Y36zzsB9JPvwC8B/g34NQG99vW/ohNF6jbbKPnYqJY3uZYklaIw9NWNY2KGdnyjWaGTsY4/eyjkzmOGfHym/UdbK4GZC6JcZrVBZAFVr9lKa9HEnesdeilSVjV+Yk32/QhmjZNiZ+qWpCqWof0fE0m60XdHncsgEwW66x3DWLhrE1tnicIb2E/THjj/TJsdrOWy4DTG9hP3dvhclodpNMJx6venAh8kHDPelaG/be1P6IFkI6Nnou4fJNNMiW13CxrV3fXFUDi91X9HuZKy/RTbGq0i9UFkG47WccHXLm2ZjNi7UNaexRrLdJakbRpVfkTz21dAST+bZFOQSY9r90ed1y/qnnWeuu1qT129Gjg1YTOsNfixGdV3gEc18B+1rtPNNH++zjC8WrjJoDnAzcC/wD8UsZY1hr8IvaFm6V+Qtm0v2H55ckknUzwRPH/a/VLTLcVX7ptpgCS7jcew0TF39fq45cu00shKB533TmK0v6K5WXKBZBJVj7Tys+LuvuDpDG3mRqQtQoXk6Vlqm5wm+0DsivZXjnjvUh9O9N0fzGTH5sy9Zq5TpuexXbw5YLNWv0p1mqCRbGtJTrXoHzuuz3ueL7i2+r1Cl+xY3ybakDqPAO4hpBx+SPgmLzhtMaNwNEN7CcWisv3kCYzHkcTjlfdeyrwV8D3gTcT5vTIrao/Yvw+Ns+K9+70XhlrbMv9DWOGPg6MEAvE6cuc8ghq8XkT97eYrLvRtJzuN+1XGWOP/SvX6uNXdeybeXk2VcSyi845qqrBj8+KtKY+fU5WFUBiH9EF6gsgkrTKen1A6ppgVVWppjfWuoz3Rqtid7H6oVTVp6Eq1jg6VJTG1I9CyDydN2l1b7Diw6ycQZtM9l1VAIl9X9KCRPlm3u1xp+erm0JIm/qAdGsS+B3gn4G9hMzVKcBhOYPK6DaaOfa0OWFVM8MmCiCHEY5Xa3sk8Crg88D7CfeYg3IGVFL3LCqno3i/jcr3q9gvKX05U5WZnq/YdqwtTu/XuyqW61Z5v3HEyMkixnQ/cxXLlpeJ29voi7x4DFGswS+fx3IBaB8rn7/lAsgUazfXjfuRpFXq3jrFm2E5Ux1v7rEQEm+OMSNetUz8biHZXqwOXq9zWvkNaxxVI765mqBzU9zDyjcz6Y2x6oYb39ykD6WqIYerxOZWM3SaBFTdhON5XGJlf4605iluKz58p1l9/tPheic2cNywuslafPDWFUJyj4LVq/sCJwN/STg3HwZeDvx0xpiatg/Yr4H9tKEAcmfCqGla7Z6EvlMfAj5J+O0/LGtE1daqja+qWY7pKva7i4WQ+Cm/4a/qk1SVma56KdVLE6y6vlBpzUb8lGtBqo57is31pyivV35JGJ+PVceePqPTc1YuCNaZpbpgKWnMVbW7Tcc+X2b1TSlW5+5LPlU3yvIy6U1oNvl+rRt7zIjvKWKNQ9rGfcYHVrq9uHxaw7CYfB9vmrtYGX86JG75zVNZfIO1r+KzzMoCzAKrYysXcOK2lugUauLyi0Ws88m/4/prHXfsdJ6e/9ieON12+fpWNQUYZtuB84GPAl8kNDn5FcIEiKOqqRqQmCbLhe8m+4BYA7La8cAVhCZWl9OOJlZ11uuPGId0jxn29L5cbgZb/qTNdtcrgNTV+vfSCb2uABKbz1bFHO/H/X4RFAcoiQWbdPvdHmNcrqpGab312jawiaTMqjKbs6zdsQxWTn631gR58S1JOSMSb4bdvEWJ+0nfVFV1IIy1F+UOdrFGIf1Q8V0cangHnQLJWuIy5e3EPiup2LGvrvNfjL08vHF6/uM5q+pgWbXtcgfBuO5613etzqDDbgvhPF0JfJ3Q8fZVhL4kP54vrA3bSqjlqdNUH5C6UbAWaC4N2QckpOtfJ9T6fYnQxOo0wuSew2CtGpAovhgrv1xaK+Pc5gJI3UueGPNatdQbLdjHF4JpAa6qAFL3rC/3V4yTEnYzt1d83kjSCrnHXp+nnSNkLLL2w3C9GXubmgNhEOZZ3TlzVD0ReCnhbfEy8BXgvcBFhNG1HpIvtDVtJWQEbqK6INLUKFh1TTeWaG5SuXEcBWt/whw5lwAfJ9TsvZXQ7+kBGePqRV0fkPLzIe0XGJtgVd1vZ9lYASTWDJebOA2iABJrDqsy7/F5HAtb5edQfFG2EbEDeqqqCVZVoSg9H+m5iB321yqE2AdEUq3Y9jSHtN9IW0ywfqEo3lTrzltbC1XdqhrNZFzck1AoOYdOoeSrwPuAiwlNtx4K3ClXgIVDWNn0rlwQaWoeEFhdYI2ZlKaaW6w1D8ghhPNySEOxDNKjgLOBvwd+CFwH/BZhWOpRUNcfsdwpPNa6RWmT3PRN/ULFMqn0bT50mtXuYWXajX1A0nviLN09u+pGiUv776X9/BboZObT/oPpcaWFhG77LMbtlPc/n8RW1bR5B9VNp9M+h/Gc1RWmLIBIqhVHc2pSXaft3Gbobp6M+AYr9k2Jn9iHY1iVHzgKhZKfJWT+/gr4BOHafxb4p+K7i4EXEuZR+Cngfg3EVdX/KBZEfo9mZkKHzpvQOHxn2kSmCVUzoW8h1A7sZTgzQPsTChzPJvRZuh24mTD/zXHA3fOFNjB1TT9jv7pYQ5L244NO+kt/B2mhJabJWFMyTWcI3LhseeSpPcn+4r1+mXBvn0z2s1brgRhrrFkov5Qq99+rqkks9x+s61+4Xp/FWLiIA5LMJuvFY6g6j2lLgLRvaDxn6TC88Zylz/W6Zm2S9L+mGO6Mcw7l/hTDfv7iw1XruwuhqctPE9LAS4A/JPQt+TDwBeAHwGcIs0vvIjyoX0nILL8UeBHwPEJb/V8Dfhl4GvAUQoHnZwiFmccSOhH/MuFt/znABcB3qC6E7CO8Ia+bI2ZQ4m+h6TR0C+EcQhhw4Co6BY9YKGuzo4ATCMNIXwH8O6Hz+E2EwsdpjMfvsq4J0Cwr77N1b/vj5IFxqNuoqq/fWv3g0on/Jlk5ZHoUR3Bca7COqv2WpfuqO660L2C5kNFtn8W0P2ZMSzNUvyio69tZdc7q+hmmsVc1a5MkSQOyH+FN/OMIhYeXEJrMnEcYleti4LXAnwB/RuhAfCXwLuDvCB2JP1R8/rb4++sIhY9zCBnvqsLH9YTCyx0DPr62+CLhvP0n1efjqnyhrXBPQgHp+YQmY/8E/A/waeCdhDTxDODh5G/il0Pu/ogbFQs8bbBen8VcYh+dYX85J0mSCm9idWb7Ejr9HZYIGd5Rth34F+C/qa8NupVwXs4iZPB/BnggcAChJmuzmf27EwqYjyZ0CD+52MeFhGvzLuAG4FOEEde+QqgNuxR4DvB44NBN7nsU5eyPuFHlPia5dNNnMac4b5ckSRoRl9DJZO9l9WhYOwmjeY2yi+j0/3gf1QWQBUL/nIsItUgfIGSKvgl8j9Bc7QfAd4FvA98AvkY4p18mDGt7O2Gukc/SKVB8g1B7sQRcC/x5sY85Qt+NpwCPIWTChmU43Nxy9EfcqEnak+Hvts9iDnHC3SbmApIkSQ3ZSaePw9aKv28DdjcaUfN2E44zSgtl8XN8F9u5M/AjwI8SakYOJNQk/R/ChJU/BtwXOJxQ63GPvkSvKvZHHH6TeA0lSRpJxxP6N6w1xOwy1YWTURBnyC6LBbP42dJgTJIkSdJYu4DQ52AUXUo4virbCYWPTzUWjSRJkiQOJvRlGLVakK2E4zp4nWXaMgKWJEmSNDbOIswvMUquIByXJEmSpBZaBo7NHUSfHItDe0qSJEmtdgpwXe4g+uQ6wvFIkiRJarHrCTOoD7NzCMchSZIkqeW2ECbTOzFzHJt1IiH+LZnjkCRJktSlYwizfW9bb8GW2UaI+5jcgUiSJEnamFOBm4FDcwfSpUMJ8Z6aOxBJkiRJm3M+cAftL4QcSojz/NyBSJIkSerN+YSahbY2x9pGiM/ChyRJkjQiTiX0rWhbx/QTCXHZ7EqSJEkaMccQRpdqyxC95xDiscO5JEmSNKK2EObXuI58M6YfW+z/ehxqV5IkSRoLpwDLwBXA1ob2ubXY3zLOcC5JkiSNnUOBTwBfBy4Fpga0n63F9r8DfGRA+5AkSZLUUluB1wPfA/YBTwYuINRM7AYuArb3uI/txXZ2F9u9ADgYeCNwLXBgj9uXJEmS1GKHEAoFNxEKHelnS7LcNmAnsESYl+MW4DzgdOA44GjgMGC/4r9HF9+fXix3S7HeUrGdqqF/Lyz+fkTfjk6SJElSK2whFAQ+xeqCR1UBJHUkcFqx/mXAO4AbCSNX7Sv+e2Px/WXFcqcV663nrGJdSZIkSSPmEuoLH/syxnUZ8LqM+5ckSZI0INuBb7K68LE3Y0x3InRKdxJCSZIkacQcCuwB3s/KAsinMsYEoQ/JD4FHZI5DkiRJUh+9uvgAnEmnAHJTtog6ziWMyiVJkiRpBBwNfJkwEla0lVD78b4sEa10EGEukqNyByJJkiSpd28Erqz528kNxrGWV9KpoZEkSZI0xL4CHJ47iHXch9Ak7N65A5EkSZK0eccD1+UOoktXAbO5g5AkSZK0brJzJQAACr5JREFUeZcDz80dRJdegPOCSJIkSUNtL6F50zCYAnbnDkKSJEnS5kyQd6LBzbgdOCJ3EJIkSZI27lGEmcaHyXuBY3IHIUmSJGnjTgTeljuIDboKOCF3EJIkSZI27mzgVbmD2KA3Ac/OHYQkSZKkjXshcEnuIDboEkLckiRJkobMswk1CsPkVYSaG0mSJElD5gRCn4ph8jZC3xVJkiRJQ+YYwqhSw+QjhNG7JEmSJA2ZIwjzagyTvYT5SyRJkiQNod2EGcaHwX0YvokTJUmSJCVeB7wgdxBdei5wee4gJEmSJG3eLMPTEf064PjcQUiSJEnavHsD+wjNm9rscOAruYOQJEmS1LtXA6/MHcQ6rgTemDsISZIkSb07Cvg6cFDuQGocAnwZODp3IJIkSZL64/XAubmDqPHq4iNJkiRpRDwC+CHtq2U4mlD7cWjuQCRJkiT116mEmcbvlDuQxDXA83MHIUmSJGkwXgdcljuIwhtx3g9JkiRp5N0InJU5hguBazPHIEmSJKkBRwBLhEJADmcV+z8w0/4lSZIkNexAQg1Ek3Nv3InQ/OtGQiFIkiRJ0pi5nNARfNCjYx1N6AD/ugHvR5IkSVLLPZ8wFO6rCZMC9tNBhPlHfkgYhUuSJEmSOJRQAPkycCVweI/buw/wSsIM7K8nzEMiSZIkSSscTegX8hXgOuC5hMJEN6aAFwBXAfsIBZqjBhCjJEmSpBF0PKGPyN7i8xHgbcCrgEuANxEKG+8Fbgd2E/p4zAL3zhCvJEmSpBExATwKOBE4G3gh8GzgBOAYHNVKkiRJkiRJkiRJkiRJkiRJkiRJkiRJkiRJkiRJkiRJkho2BczkDqJkFpjMHURLjOu5mC4+65klDH0sSZKkITBPyMC1xSywTJgdvJvM5yibAZYYv3MxBewiHPdcF8tP0L50LEmSpApzwELuICrMMn6Z7jo7aPe5GFRcU3RfAImWGc+aIkmSpKGxzMYyeE2Zpt2Z7ia1/VwsDnDbGy2ALBFqQiRJktRS+xhsBnKz2p7pblKbz8UMIbZB2WgBZB+h6ZYkSZJaahHYU/O3aULmb5b6zsAzxTI7WN30ZbL4HkIb/R3Fp66zcLqtmLHdTKY73W88homKv89R3/E+XaaXjH887rpzFE0Vy8xVLFMugEwmy8brsxnxfJc/5XNSd41nCGlnX7Juajb5fqomhvXOc7kAUo41NV2xvCRJklpmnuoCyDyd5lkLrM7YTRAKLwvF98vFdmLmdY5O5nSK0DRmsfj3UmlfE8V3cX+Lybobzfyn+52h05k9xj5b7Cs9rnINUNWxb6afzFQRyy4656h8TPE8LtI59n2sLFRUFUBix/QFNl4AKZ/veIzxPM0ky613jdPzO5est0TnPC9SXTDo5jyX14sd0xepL4C0saZIkiRJhXmq28yXM3LxLXW0wOoCyR5ChjKqykzPV2x7kZBZTWspdlUs163yfuMQrZNFjOl+5iqWLS8Tt1f3Fr9OPIZoktUZ6gVWF4D2sbJQWM5YTxXrbLazdTzmdP1YAJgufdftNU5VdZpfZuVxdnue0/MVC0RrpYnldf4uSZKkjOJQp1VNopZZ/TY6Zuwm6LytTpvDlN/wV2VOqzLT5UIK9NYEq2q/sPKNe/yUa0GqjnuKTpOujSivF0f2ihnqWCCpOva0GVR6zsoFwc2oOj/l893LNZ5gZbO3aVYXQLo9z/F8TRfLrzfXx1ppWpIkSRnNsnazoilCJjFm2NMMXcwQlzOn5T4M3RRA5qguaPTSnKauALLI6gJIuR9Fv/sQxMx4zHCn2+/2GONyVTVKmxELQmkhJ9ZaxGvXyzVO97NMKBCUCyDdnuf0uLttBjfJ+jUlkiRJyqCbt8UxE7mHTsZ3vYxzmwsgdSN+xZjXyuhutAlW7AOSFuCqCiBVBYrYZCxdLk5KuGcTsZTFvjKxCV56fdN9buYaxz4gu0rLlQsg3ZzneL5i4W29wtcU3dWUSJIkKZO6PiDljOcuOv0SYvOcquFOZ9lYASS+eS83vRlEAST2P6nKvMdCQSxslTOw0zXrrSV2QE9VNcGqKhSl5yM9FzFz32shZJGVo2CVt9XLNU7TSrq/chOsbs5zer66KYTYB0SSJKnl6kbBKncKj812orRZTPqmfqFimVT6Nh86HcP3sHqI13Jmc5bu+mLE/VZlbmMH73SkpwU6md5YI7NUOq408xyHwV2vAFAe8Svufz6JLT2P8bsdrCwUlmeFT89ZGkPVkMNVdtDJqMdP1TrdXOPY0T7W2Eyy+vxPFvuL5yI2S+vmPJebasXRv6oKIY6CJUmSNATq5gHZR8g0pk10yiMixcxg/KSFlnQ43F2ETOFsss4Sq0eeSpsExdqKZUJhYTLZz1p9B2KssWahnBmNmfn0U87MLpT+vszKjH78e9Ub/FTMiMf+D7PJeuUha9P9LSbbjU3g0nOWDsMbz9lkstx6E0vGwl3VJ933etcYOjVYaR+PWLjYU3w3T3VBa63zPJ2sk56vXcnyC6y8vs4DIkmSNATqMqyzdDeRXGzGE4e6jcqdlmMBpKrjN6yckC6+SS8XDOIEhWtlsKv2W5buq+64Ym1C+bigM1pTOQNclk5CGN/yz1D99j6em/IkgFXnrDwRYdx+3HZ5npWquBZYPRFhHCWsXMtUd43TGMsTTMa409HOqiahrDvP8fv0Q8V35fNf12xMkiRJLRFHhRoWMTPcBmltQVvEuTLWkjZ7KotD/Q6rJar7NEmSJKkl4ghDw6Dc/yCXCUImt219DSZZ2V+jSmwGVjfy1rDPobHM5idolCRJUkPmaf9b70nak+GfoZ2Z9G7mB4k1JGm/jfTT6/C+ucRCYa9zpEiSJKkhU6zuf6DRFftkrNfHZ1jU9U+RJEmSJEmSJEmSJEmSJEmSJEmSJEmSJEmSJEmSJEmSJEmSJEmSJEmSJEmSJEmSJEmSJEmSJEmSJEmSJEmSJEmSJEmS/v/24IAEAAAAQND/1/0IF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C7RiaBJmAuPhAAAAAElFTkSuQmCC">
            <a:extLst>
              <a:ext uri="{FF2B5EF4-FFF2-40B4-BE49-F238E27FC236}">
                <a16:creationId xmlns:a16="http://schemas.microsoft.com/office/drawing/2014/main" id="{AA195494-D279-4CAF-9269-6A0BE0F82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" t="13999" r="24278" b="26928"/>
          <a:stretch/>
        </p:blipFill>
        <p:spPr bwMode="auto">
          <a:xfrm>
            <a:off x="5032174" y="2125132"/>
            <a:ext cx="3397331" cy="20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7F754-E689-428C-B570-723BB656D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69" y="2571750"/>
            <a:ext cx="309605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51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3B5F-4199-4B85-B6AC-B1A26023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A47EA-1651-4A1D-BBAF-3C5A0858EE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  <p:pic>
        <p:nvPicPr>
          <p:cNvPr id="5" name="Picture 4" descr="data:image/png;base64,iVBORw0KGgoAAAANSUhEUgAAAyAAAAJYCAYAAACadoJwAAAgAElEQVR4nO3df7SkeV3Y+TcGMQHCDztIjvijbdgEo7Fnd8Ack8Yw/MjujsAQOZBm0V1ChB5EDf6gRZcwQW0hswwEWAY57KJRE0cUw4Jos3sQg7J7mHYDQVEG26MI6MDRGRJD0F13Z//4PrW3urpu973dt6pu3369zqnTfZ96nqc+VfWpp55PPd8f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twpDq+6SAAAICD7Uh1a3VPdXrDsQAAAFeJsylAAACANTmdAgQAAFgTBQgAAFxFDlUnqpPVsZZ3CD863X9y+v+i66dtm/49Off3oiMLj6cAAQCAq8SR6q5GZ/CTjf4Y9yysc6pRIJyc/r1n+n+NYmR+2a3T37P9XL+wr+PT8lun/d413RQgAABwFZgVFTOHGsXDzPHOLw5mBceR6e9jbY1kNVt2qPNHt5qtN3+F5eiS9QAAgAPqeOMKxHyzqvmmU2fauvoxuy1eBTm28PfMYtOq2zq3uFl8DAAA4CpwqlFA3Nb5/TZmVydOLrnN9/nYSQGy3ZUOfUAAAOAqszgp4KFp+bLCYn6bUoAAAAA7tHjFY9Yn48T095lGs6lDC+sdaasvx04LkFmH80UKEAAAuEqc7Pxhd8+2VUycbBQXZ9rqJ3Kk0VxrVpRcqAA5M/f3rKnXqYX1ZkUOAABwwM0KjNva6mB+tq3mVbXVNGt2m++0fmzadrb85LTtqbn1T03LDrXVgX3Wr+RUowCZXw8AADigjrU1ceDsashic6vamojwROcWCfPbzm5Htlk2c33nXnk5nsIDAAAAAAAAAAAAAAAAAAAAAAAAAAAAAADgIHl49bzqpuqN1durX6s+2Zgo75PT32+f7r9pWv/hmwiWfUPeUPKAc8kHALZ1bePAf6a6s7qjell1Y/WU6tHVw6p7T/8+elp+47TeHdN2Z6b9XLve8Pfc4cZEgc9sPMfvrX64en31k9U7ql+pPlR9rPpM48v0M9PfH5ruf8e0/uun7b932t8zp/0fXs/TWRl5Q8kDziUfANjWA6tXVGerj1SvrB57mft87LSfj0z7fcX0OPvV/aqva/zi9rrql6u7qo9Xn65+qvqR6p9V31+9oHpW9aTqMdXXVF9ePaj6vOnfL5+WP2Za71nTdt8/7edHpv1+enqcu6bHfd0Ux9dNce1X8oaSB5xLPgBwUS+q7q7eUF2zosc4Ou3/7unxNu0R1d9v/KL2s41f2f608Svbm6sXVo+vvmjNcX3R9LgvnOI4M8V1xxTnTVPcj1hzXMtcjXnD+eQB8+QDABf0nMYvSW9pdV8Ui66ZHu/s9Pjr9HcaTZ/+XeNqwzuqU9Xx6qvWHMtufVUjzlONuD/eeB4/3Hhe63S15Q3LyQPmyQcALuhw9d7q3Y1f2zfh8dPjv7fV9X34C422xG+sPlF9sHECv+4T9lX5243n88HG83tj4/n+hV3s41/vYt3DXR15w4UdTh6w5XDyAYCLeFxjpJEX72Kba6qXtLNRS17S7n79evG0j8ftYpsL+aLqHzaaK32u8aX03dVf36P971d/vfquxvP9XPUzjdfhQk3Intp4D2/awf4Pet6wM/KAefIBgIt6bqM/wdN3sO511S2NDn8frV7dzkYtefW0/kem7a/bwWM9fYrruTt/Kue4d/Vt1XuqzzYuyf931V+5xP1d6f5K4/m/pfF6vKfx+tx7Yb0PNL707+nCvxoe1Lxhd+TBeh2bbvuVfADgol5efbiLD2F4Q/X+6vbqpTtYfzvXTtvfPu3vhh2s/+Epzp36skYTpD9unGw/qbrXriM92O7VeF3e0nidTjVet9nVj9ltu6ZYBzFv2D15sD5Hq9san8uTG45lO/IBgIt6eWMc9QdfYJ1j1Tsb/QmesceP/4xpv+/swr/oPbgR58W+NP5W9aPVn1X/vHrkHsR4NXhk4/X6s0Yxcs/C7akL6x+0vOHSyIP1O9r+LUDkAwAX9dzGL0EX+rK4pTGq0vNXHMvzp8e55QLrPLgR77LL50+tTle/25jEzxjwl+bFnV983NN4XWcOUt5w6eTB5uzHAkQ+AHBRj2u0hd3usvcDqrdVb63uu6aY7js93tumx1/m2kbcj2tM6PetjSFn//fqv11DjAfZgxqFxrIC5J7qOzsYecPlkwebtd8KEPkAwEUdbowGsl0HwWuqD1U3ryugBTdPj7/dCCdPr/5DY2bwn62esKa4Drqb2r74uKf6f6tPdWXnzSfb3FCcRxvztTT9e2LJ/Sen29EL7GO2zpEVxLgTh7vyjx+bzIPjXfx9PjS33vEl9y8WICcXbut0OPkAwA68t+2HRrymMTrSjesLZ6kbpzi2+9J4dWNIRvbOq+duL6yeXT228R4crn6zKz9vXtzI/3U6VN3aOGk83ThBvGv6e9ZO/dTcfac7/wTz0LR8cZ1lJ6erdhCOH5vKgzPTbbv3ucZ7eraRE6cauXJm2n5mcbtZx/TTrb8AkQ8AXNRzGvNBLPOAxi9Fm/6ymLmxEc92l8/fnRlu10XeXL57GieTR9v6hbvp39ML685OTmdXOW5dss5sf+skDy7dic4tOmsUGvPv65El65ycls1fMZsvQGbF6SaG5ZUPAOzI2bafkfZtbe4y+XZubsS1zOMbz4fVkzeXb/YL9aIzbf1yPbvN/zo+OyldvNpx/XRbJ3lw6Q413s/ZlYxjnV+A3LokpsXtais3jk3bHGoz5AMAF/WixpwPy9zS6LC3H7217UczeUvjebE68mZvbFeAzDedWbzNJpxb/FV8E+TB3pg1sbqt8wuQ0y3PkUWznLmnUYBsgnwA4KIeWN3d8jawxxpDFq5rdJLdum8jvmUnYNc0npdhd1dD3uydCxUg27XbP9JWAbKsv8eh1tMZXR5cvlkfkNvaes8WC47Tbf8r/HyH9VnOzPoWrbsvkHwAYEdeUb1hm/ve2erHZb9cz2/EucwbGs+PvSdv9s6FmmCd7fxmNEcaJ5azJljLtl0cSWtV5MHlu63z++wsFiCzgmLx5Hi+z1CdW7RuogiRDwDsyNmWD/l4Q2Pm2CvBBxvxLrombXdXRd7snXsaxcaik3P3zV7rI40T1llRMt/cZrbsRGOUpHWQB5dv9h7O3r8j0+POcuJQW1e77mqrCDkybXtk7u/Fq2ZnWm8RcqF8+MCaYrhcm84HgAPv2uoj29z3/uoZa4zlcjyjEe8yH2n7SbC4NPJmbxxp61fqWRGx2Gxq/v750bJmZs135tc53Xo6H8uDvTErNO9qvHezoZcXC8vjnZ8Ls8Li2Nw2d7VVhNzWufm1yv5C8gGAHbmpeuWS5ddVt685lst1eyPuRa9sPE/2jrzZG0c6v3P5sn4bs0kGT2xzf21NTrfO0a/kwd6ZvX+zAuFo4/1e1vxuWS4ca/mkg8sGL1gV+QDAjpxpTCi36JbqpesN5bK9tOUjmDy25c1buHTyhpIHnEs+AHBRD6/u3Oa+VV1mvr7xK9wq2iNf6PL/nY3ny+XbRN7U1rCze03eXJp158H81SJ5sP9sMh+W9Tm5XPIBYEWeV92xZPk11Uf3+LFmM/KebXxhnJlue91O/aMtH/7xjsbz5fKtM29qFKuzPg7bDUl7ueTN7q0zDxb7Pqyqn4s8uHTrzofZPCl3df5s8HtFPgCswE3Vy5Ysf0n16j1+rFONL4rZCcOhtibc2kuvbsS/6GVpt7tX1pk3NXLl+lZbgMib8y078Zq3rjw40ihAjy38vYp8kAfb20/5MD/B4uy7ZH4Usb0iHwBW4I3VjbtYfqlmQ0MuDgs6G/llLy+f39iIf6fL2b115c282RCkqypA5M35bmoMm7rdiee68mBZx/wLzX9yOeTB9vZLPiwbhGEV3yUlHwBW4u3VU3ax/FKdaHw5LI7Os4qTyqc04t/pcnZvXXkzb9UFiLw5301tNXda9gv2uvJgu/4eixP17QV5sL39kg/LnGo1HcPlA8AK/Fr16F0sv1SzcegXTyRmJ5V7eRLx6Eb8O13O7q0rb+atugCRN+ebP+G8p7q7evbc/ZvIg3mz/mR7SR5sb7/mw7G2n/zwcskHgBX4ZPWwXSy/VLPJsdZRgDysEf9Ol7N768qbeasuQOTN+RZPOGe3D1SH20wezBzt3D5le0UebG+/5cP8xIvzfYT2knwAWIF7qnvvYvmlWmcB8nnV9+xiObu3rryZt+oC5EJ5866Wn3i5rT8PZk63mgkX5cGVkw+ziRdnAxLc094XIb5PAFZgv1wB2cuRsPxitXqugFwdbmr5SeZ7Gh2RN3UF5ESrmUeo5MGF7Nd8qK1hmvd6VEX5ALAC62qzOxuhZPEXy1UMrarN7urpA3J1WDzhvLt6YfWg6f5N5MH1nT+a3l6SB9vbj/kw70x7PyiBfABYgXWNWrLdMLynpuXLhlW8VEYtWT2jYF0d5k8439No5z9v3XlwtNUWHyUPLmS/5cOiW9v7KyDyAWAF1jmfw60tn4jw1m23uDTGbV8984BcHW5qdDB+6jb3rzMPjrW8+DiSeYTWZb/kw9HOb4J3qPH9Yh4QgCvATa1vRutDjUvkZxonkWcbl8vNXHvlWWfe1LkdTVcx9GrJm2UOt9W8Zpl15cGsff92t73seCwPtne4/ZEPt3busWA2B8gqRsGSDwAr8LzqjiXLr6k+uqLHPN740ljFCDY14l42U+8djefL5Vt33pxccttr8mb31pUHy97/2e3EHj5OyYPLsa58ONTW98jJVlN4zMgHgBV4eHXnNvd9pLp2jbHshWsbcS9zZ+P5cvnkDSUPOJd8AGDHzlSPXbL8luql6w3lsr20EfeixzaeJ3tH3lDygHPJBwB25KbqlUuWX1fdvuZYLtftjbgXvTLtdfeavKHkAeeSDwDsyIUuM7+/esYaY7kcz2jEu8yVePl/v5M3lDzgXPIBgB072/KOdjdUH1xzLJfqg414Fx1tPL8LudDILmzvas8bBnnAPPkAwI68onrDNve9s3r+GmO5FM9vxLnMGxrPb+ZBjTa8NzUm07q77ce158Kuprxhe/KAefIBgB15YONEfNmvVseqj1f3XWtEO3ffRnzLhmK8pvps9ZbqXzYm0VqcQ+DuXAG5FA9uDIH6f7V8SOUrPW/ubnwuuLiDfPyQB7snHwDYsRc1TtSXuaV66xpj2Y23tnykkhrP56e78CRmq5g476D6iurbq3c1Co+fa7zGBzFvXrTGWA6Cg3r8kAeXRj4AsGNnq8dvc9/bqpvXGMtO3NyIa5nHt9VW96ltX4A8d8UxXun+8+qfNDpkfrp6c/WN1X3m1jmoecPuyAPmyQcAduQ51bu3ue8B1YeqG9cXzgXd2IjnAdvc/+7G85n50c4vPj7dmOn2jsavXk/M5fUHNl6HWxqvy0erV1WPu8A2Bzlv2Dl5wDz5AMCOvbd68Tb3zfpUbPpL48YpjmVtjGvE/94ly9/TuQXIbCz3/6Ix6dS/qT5X/bvqTdW3VF+zZ1HvT1/TuAr0psbz/lzjdXhp43XZqYOcN+ycPGCefABgRw5Xn6yevs391zR+KdrU5fObp8ff7svi6Y34Dy+570HV77ZVgGy3j0dVL6j+RWPM989U/2v1g9WTq4deWugb99BG/D/UeD6faTy/f9F4vo+6jH0f7uDmDTt3OHnAlsPJBwB26HHVn7b9ZEsPaLSVfWvrG83kvtPjva3tL5Nf24j7Qs2FrmkUHx/YxWM/pPqG6geq042RUH6vcUXlRxtXC765MXLKw3ax31V42BTHNzfienMjzt9rxH268Ty+ofG89tJBzht2Th4wTz4AsGPPrT7cGG51O7c0hixc9bjuz58eZ7vRSWrE+eF21qn8qW01v7pUX9H4YvpHjSsKP1m9r/qDxpfWb1W/UL2+cQn/2xttiP9B9aTquuprq69q/Lr2kLa+fO87/X14uv9rp/WfNG3/nGl/L572/wvT4/3p9Pjvm+L5oSm+x03xrsNBzht2Th4wTz4AsGMvr+7swl8axxqTNn2gesYeP/4zGjPSvrPl47LPPLgR58t3se9Vzv1x30bh8KTq2xoTV72ucTXip6ufr36pMbLUbzSahX260Q75nunfT0/Lf2Na75em7X562s/rpv1+2/Q4X9X+GVv/IOcNOycPmPfy6lPJBwB24OWNX4K2u3w+c0PjRPn2RtOfi62/nWun7W+f9nfDDtb/cOPX/59rXN04fImPvR/ca9MB7JErJW+cZKyWPGDmm6s/Tz4AsEPPbZzgb9eRcN51jUvbH2kM4frqxigjT6ke3eijcO/p30dPy2+c1vvotN0t034u5ulTXM9tNDdaHGb3X0/7vdKLkivVlZA3rJ484DsbzZ7+dvIBgF14XGM0kO2GVFzmmuol1Rurt1e/Nu3jnunfX5uWv3Fab7uRSJZ58bSPWQfBB3XhGc/vThGyCfs9b1gPeXD1+uFGk6r/bG6ZfABgxw43xkN/d9vPcLtqj58e/72dX1DMD7G7WHzs5suIvXW4/Z03rMfh5MHV5k2NIb+X9fs4nHwAYBeeU52t3tL6TuyvmR7vbNvPSLtstvO7G02w2Lz9mjeslzw4+O7TaAL7L3ewrnwAYFde1DjBf0N1dEWPcc20/7unx7uQZ3du8TEbDveLVxQbl2a/5Q2bIQ8Opi+ufrV6zS63kw8A7NgDG8PBnm10+Htl9djL3Odjp/18ZNrvK6bHuZj5fiCzKx8vqe5odV9o+82R6vimg9iB/ZQ3bI48OFiONo63L7nE7eUDALt2bWOCvzONcdTvqF7WzkYtedm0/p3T9jd1aUMvzvqBPHtu2Y3VXdUTLmF/V4oj1a2N5356w7Hs1n7IGzZPHlzZnlD9cXVij/YnHwDYtYdXz2sc+HcyaslN0/oPv8zHfXX1wiXLn9YYg/5Zl7n//e5sV14BMm9TecP+Ig+uLM9qHF+ftqL9ywcA9rULzXD+mOp3Gr+OHVSnu7ILEODK8rLGcfUxmw4EAParh1a/WP1UY6SWg0YBAqzDfRrH0V9sHFcBgIt4TfV/Vl+9x/s91GgDfbI61vIO4Uen+0+2vHP89dO2Tf+enPt70ZGFx1OAAKv21Y3j525HugKAq94Lqj+pvnGP9nek0dn91kZBcLbRPnneqUaBcHL6957p/zWKkfllt05/z/Zz/cK+jk/Lb532e9d0U4AAq/KNjePmCzYdCABcqZ7Y6MD44j3Y16yomDnUKB5mjnd+cTArOI5Mfx9raySr2bJDnT+61Wy9+SssR5esB7BXXtw4Xj5x04EAwJXuy6v3VG++zP0cb1yBmG9WNd906kxbVz9mt8WrIMcW/p5ZbFp1W+cWN4uPAbCX3tw4Tn75pgMBgIPkjY0ZfB9xGfs41Sggbuv8fhuzqxMnl9zm+3zspADZ7kqHPiDAXnpE47j4xk0HAgAH1XdXn66edBn7WJwU8NC0fFlhMb9NKUCA/eNJjePhd286EAA46J5cfaL6wV1ut3jFY9YnYzYz8JlGs6lDC+sdaasvx04LkFmH80UKEGAv/GDjOPjkTQcCAFeLh1Zvrf63dt4k62TnD7t7tq1i4mSjuDjTVj+RI43mWrOi5EIFyJm5v2dNvU4trDcrcgAuxSMax723Zn4PANiIk9V/qJ61w3Vn/T9mHczPttW8qraaZs1u853Wj03bzpafnLY9Nbf+qWnZobY6sM/6lZxqFCDz6wHs1LMax7vtmooCAGvy9dWHq9ddZL1jbU0cOLsastjcqrYmIjzRuUXC/Laz25Ftls1c37lXXo6n8AB273WN49zXbzoQAGD4gsYwlLdXj9pwLAB75VGN49qbG8c5AGCfeV71/2QWYODK94LG8ex5mw4EALiwo9X7qh+v7r/hWAB26/6N49f7OnfiVABgn3tVo5P5DZsOBGCHbmgct1616UAAgEvzlOqj1Y9U99twLADbuV/1hsbx6ikbjgUAuEz3qV5b/V71tM2GAnCepzWOT69tHK8AgAPi+uo3q/+peuCGYwF4YON49JuN4xMAcADdq9G2+hOdPys6wLocbxyHXtU4LgEAB9wTqw9VP9byyQgBVuFQ47jzoervbTYUAGATbq7urL5p04EAB943NY43N286EABgs66r/m31luqRG44FOHge2Ti+/NvG8QYAoKrvq/7v6gc2HQhwYLyscVz5vk0HAgDsT4cbMxD/dvXMzYYCXMGe2TiO/HjjuAIAcEH/dXWment1zYZjAa4c1zSOG2caxxEAgF35zuo/Vv+s+oINxwLsX1/QOE78x8ZxAwDgkv3V6k3V71fP3mwowD707Mbx4U2N4wUAwJ64rvqV6l3VYzYcC7B5j2kcD34lo1sBACv0rdXHqp+qjm44FmD9jjY+/x9rHA8AANbie6u7qzdWX7HhWIDV+4rG5/3uxucfAGDt/nJ1qvrz6n+oDm02HGAFDjU+33/e+Lz/5c2GAwBQD6teV322+ifV5282HGAPfH7j8/zZ6rWNzzkAwL7yldWPVX9Y/ePNhgJchn/c+Bz/WONzDQCwr/2t6ueqO6obNxwLsHMnGp/bn2t8jgEArihPqN7WGC3nRdVf3Gw4wBJ/sfH5/Fjj8/qEzYYDAHD5vrb6icboOT9QPWSz4QCNz+EPND6XP9H4nAIAHChfWb2+MZrOP68evtlw4Kr08OrVjc/hrenjAQBcBb6kekVjdJ3/ubpms+HAVeGaxufts43P35dsNhwAgPV7QPXfV3dWb6n+7mbDgQPp7zY+X3c2Pm8P2Gw4AACbd6/qO6rfqN7fGInHXCJw6T6/8Tl6f+Nz9R2NzxkAAAuur362+veNdup/c7PhwBXlaxqfm3/f+Bxdv9lwAACuHEeqH6o+Wf1i9YzNhgP72jMan5NPNj43RzYbDgDAle2bqndXv1u9NJ1nocbn4KWNz8W7G58TAAD20KMaw/h+rvpX1ZM3Gw5sxJMb+f+5xufh2s2GAwBw8N2vekH1b6o/aMwp8nUbjQhW6+saef4Hjbx/QeNzAADAmj2y0Qzlw9WvVy+p/tpGI4K98dca+fzrjfx+aSPfAQDYJ45Vr23Md/Ce6vnVF240ItidL2zk7XsaefzaRl4DALDP3dBoJ//n1c80RgnSZIX96H6N/PyZRr7+q0b+AgBwBbp/9Y+qn6/uqd5R3Vh96SaD4qr3pY08fEcjL3++kaf332RQAADsrftX/6D68equ6n3V91dHNxkUV42jjXx7XyP/fryRj4oOAICrxBMbIwudrX6remV13UYj4qC5rpFXv9XIs9c08g4AgKvctdVN1e3Vp6qfqL6lesQmg+KK84hG3vxEI49ub+SVuToAANjWkcZJ5E9Wn6h+u3pT9azqYRuMi/3nYY28eFMjTz7RyJtvaeQRAADs2t+svr362eqPGvMyvK56WnVog3Gxfoca7/vrGnnwR428+PZGngAAwJ57dPWi6p3VZxvNbF5TfXMmijtoHtl4X1/TeJ8/23jfX9TIAwAAWLuvr76nuq36ncYIR++qTlVPrb5kc6GxC19S/f3G+/auxvv4O4339Xsa7zMAAOw7D62eVP3TxvwOn6o+Vr21+r7qCdUXbSo4qvH6P6Hxfry18f58qvF+/dPqGxrvIwAAXJEeUR1vDMn6y9UfV3dO/39D9R3V38sEiXvtSxuv63c0Xudfbrzufzz9/5WN9+XhmwkPAADW54urx1ffVv2P1burP6g+U/0f1Zurk9WTq6/MhHXbuX/j9Xly4/V6c+P1+0zj9Xx39frG6/z4xusOAABMDlXHGkO53lL9QnVH9Z8aoy59oHp7o2j53uq/qR5THa4+b/3hrtTnNZ7XYxrP83sbz/vtjdfhjxqvyx2N1+lV1XMbr58RygAA4DI9pDGp3VMbQ7/eXP1U9avV71f3VB9vjNj0rum+11c/VH1X9Q+rGxodqr+6MY/FX1pT7H9peryvnh7/hime75rie/0U77um+D8+PZ/fr9433Xdz43k/tfE6PGRNsQMAAEvcq/qy6mur/6p6ZvWC6iWNqwM/Wv0v1Xsb81h8snEF4c+qP2n0jfjDRqfs365+s/pgoyD41eqXqtONfhSnp79/dbr/g9P6vz1t/4fT/v5k2v9/mh7v16fHf9sUzy1TfN86xftfTvF/2fR8AACAA+Y+jb4UX1j91cbJ/yOqv1Edbcx58Xeq6xoFwpOnf6+blj96Wu9vTNt92bSfL5z2e5/1PRUAAAAAAAAAAAAAAAAAAAAAAAC4iEPViU0HAQAAHHwnqrsakw0CAAD8/46taL+3pQABAADmHGoUCqtwMgUIAAAw51R1ekX7VoAAAMABcaTRz+Lkktuhbda7fmEfswLh7PT/4wvbnZxbfqjlrp/WObFkncUC5NhCnKtq+gUAAOyh440T+1sbJ/Jnp79Pd24Bcrw6My27dW6d2qssMjkAAAWGSURBVCowlhUgs/2fmm53Tbf5AuPotN18DHdNy2eWFSCzfZ1KAQIAAPveocYJ/K1zy450bnExW7ZYNMwKgvkrHYvbNW03v2xWkMwXDLOiZebYtM58f5LFAuT4FPd2V1MAAIB9Znaif3Jh+ZnOLRpOtVUkzG6LV0Fa8neNZlWz5lqHpn3NFyCzguTIwnYnWn4FZLaPxSZgAADAFeBso+CYt3hV5HTnFyDzfTpmlhUgNYqLW6d9zIbTnRUgO+1cPlvvdOc3zwIAAK4QRxqFwazPx+lGQTLftOl0249uNX/lYlkBcrxRMMwKldlVl8UCZPEKSC2/AnJ02t9ijAAAwBXg+sbVieNtP0rVrNnUsqsO8823FguQo9OyE3PLFguQWROsxWZgLWw3f6VEEQIAAFeou9oaxvZYy4uMWdFwV+f257h1Yf1ZUTDbZrbdqbl1ZoXE9dM+Zh3h5wuV2b7n+3nM+pzMXD/9rQgBAIAryJnGifzibb7ZVG1dqZi/He9cs/4dZxpFx3xxMevYfqKt4XpnBcbRufVmt/mi5dTc/be1VdzcNbevZVdQAACAfeZEo5BYnIjwtsYJ/rz5iQiXXSk5NLe/+W0WJxc80fnzdsy2XbbvxY7vswJkcTkAALCPzfp/bOe2C9wHAACwK7MheJf1obg+VxUAAIA9NBsidzZ61ex2JsUHAACwAofautqx3TC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X8f+wA1zCLGjWOAAAAAElFTkSuQmCC">
            <a:extLst>
              <a:ext uri="{FF2B5EF4-FFF2-40B4-BE49-F238E27FC236}">
                <a16:creationId xmlns:a16="http://schemas.microsoft.com/office/drawing/2014/main" id="{48C843A3-4C91-4740-A0EB-AB94629C0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t="21664" r="28374" b="45620"/>
          <a:stretch/>
        </p:blipFill>
        <p:spPr bwMode="auto">
          <a:xfrm>
            <a:off x="311700" y="1098982"/>
            <a:ext cx="2945216" cy="11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4D9EC-8076-413B-A3D4-5956D562351F}"/>
              </a:ext>
            </a:extLst>
          </p:cNvPr>
          <p:cNvSpPr/>
          <p:nvPr/>
        </p:nvSpPr>
        <p:spPr>
          <a:xfrm>
            <a:off x="3594899" y="1332426"/>
            <a:ext cx="648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FC111-A744-4F5E-9880-FB2C4D736262}"/>
              </a:ext>
            </a:extLst>
          </p:cNvPr>
          <p:cNvSpPr/>
          <p:nvPr/>
        </p:nvSpPr>
        <p:spPr>
          <a:xfrm>
            <a:off x="3747299" y="1332426"/>
            <a:ext cx="648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1A3C0A-4D7E-4F1C-944B-5BD610B09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 t="13995" r="24309" b="27895"/>
          <a:stretch/>
        </p:blipFill>
        <p:spPr bwMode="auto">
          <a:xfrm>
            <a:off x="4149714" y="688025"/>
            <a:ext cx="3231199" cy="19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:image/png;base64,iVBORw0KGgoAAAANSUhEUgAAAyAAAAJYCAYAAACadoJwAAAgAElEQVR4nO3de7RkZ10n/C8XlXsgxxcEhBwPs5DrdDSgS20wEG80kUQgoUV4RZR0GPCFV6VFQWKQThAS4zjQGUReFFEzaAADDI0aowgINJiAMobYjFxEMjA2IzdR1H7/+O29qrq66vS5VNXederzWatWd9XZteup/d2XevZ+nmcn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VpLsrfrQgAAADvbWpKDSY4lOdRxWQAAgCVxJCogAADAnByKCggAADAnKiAAALBEVpLsS7I/ye6M7xC+q/n7/ub/o/Y0703z7/6h56PWRj5PBQQAAJbEWpKjqc7g+1P9MY6NTHMgVUHY3/x7rPl/UpWR4dcONs/b+ewZmdfe5vWDzXyPNg8VEAAAWAJtpaK1kqo8tPbmxMpBW+FYa57vzmAkq/a1lZw4ulU73fAVll1jpgMAAHaovakrEMPNqoabTh3O4OpH+xi9CrJ75HlrtGnVVTm+cjP6GQAAwBI4kKpAXJUT+220Vyf2j3kM9/nYSAVk0pUOfUAAAGDJjN4UcKV5fVzFYvg9iQoIAACwQaNXPNo+Gfua54dTzaZWRqZby6Avx0YrIG2H81EqIAAAsCT258Rhd49kUJnYn6pcHM6gn8haqrlWWylZrwJyeOh529TrwMh0bSUHAADY4doKxlUZdDA/kkHzqmTQNKt9DHda3928t319f/PeA0PTH2heW8mgA3vbr+RAqgIyPB0AALBD7c7gxoHt1ZDR5lbJ4EaE+3J8JWH4ve1jbcJrrT05/srL3qh4AAAAAAAAAAAAAAAAAAAAAAAAAAAAAAAAAAAAwLpOSfKAJA9J8vAk35fksUmelOSCJM9K8jNJfiHJ5UmuTPIbSX43yVuSXJfk3Uk+mLpz+geb59c1f//dZvorm/f/QjO/Zzfzf1Lzed/XfP5DmvKcMssvDQAATN8tk6wmeViSH0ry3CQHk7wpyQ1Jjib5XJIPJTmc5E+TvDXJ65O8NsmvJvnlJJckeX6Sn0hyYZIfTnJekkcneUSSb03y4Ob/D26eP6L5+3nN9E9P8pNJfq6Z3y83839t83mHms8/3JTnc035bmjK+/Km/E9svs9q8/0AAIA5WUlyepLHJHlGkl9M8ttJ3pHkY0mOJfl48/x3mr8/o5n+9CSnzr/Im3JqJn+/j6e+38ea57+dE7/fyvyLDAAAO8Pdk+xJ8rwkv5fkI0n+T5IPpK4QHExdIfih1BWC07LzrxDcMvU9x13h+UBq+Xwktbyel1p+d++kpAAA0GP3Sp3FvyjJG1Nn+T+T5A9SZ/n3JvnGzkq3WL4xtbx+MbX8PpO6evL7SX4+tZzv1VXhAABg3r4h1Qn7RalO23+f5FNJ/nvz2uOSrHVWup1pLcnjkxxILedPpZb7WzJY5t/QWekAAGCKzkz98H1bkk/n+LPx5yS5d1cFW3L3Ti3/n0/l8fHU1ZK3pfI6s6uCAQDAZvyH1MhRVyf5x9QQtS9KjRB1jw7LxcndI5XTi1K5/WMqxwtTuQIAQOe+JsnZqWFm/yrJJ1P3wXhSkq/rsFxs39elcvyNVK5/lcr57FTuAAAwF7tS97g4lORfk1ybutneQ7osFDP3kFTO16ZyP5RaD3Z1WSgAAHaeU5M8Ickrk3w0yU2pG+X9QJI7dFcsOnSHVP4vT60PH02tH09I/++3AgBAD90jdSfwP0vypSTXJPnxJPfvslD01v1T68c1qfXlz1Lrzz27LBQAAP12qyRPTP2I/GKSV6VudneLLgvFwrlFar15VWo9uiZ148RbdVkoAAD646xU85nPJXlzkicn+apOS8RO8VWp9enNqfXrlan1DQCAJfOgJL+Q5G+SvC/JTyX5+k5LxE739an17H2p9e5FqfUQAIAd6muTPDPJO5J8IslLY+QquvGQ1Pr3idT6+MzU+gkAwA5wXpLfS/KVJL+Zutkc9MWjU+vlV1Lr6XndFgcAgK34ltQQqf+Q5A+S/GiS23daIljf7VPr6R+k1tuXp9Zj2Ii1JHu7LgQALKNHpTr8fizJz6YOyrBo1lLr78dS6/Ojui0OPbaW5GCSY6mbYwIAc/LkJH+e5P2ps8iwU/xoar3+8yRP6rgs9NeRqIAAwMx9VZJnp+5E/QdJzu22ODBT56bW85uSPCuGiuZ4h6ICAgAzc/fUELr/kOR3kjys2+LAXD0std7/Q2o7+Lpui0NPqIAAwAw8KNXW+d+TvCzJA7otDnTqAant4N9T24V7inRrJcm+JPuT7M74DuG7mr/vb/4/ak/z3jT/7h96Pmpt5PNUQABgir4zyX9L8pkkFye5W7fFgV65W2q7+ExqO/nObouzlNaSHE1VBPen+mMcG5nmQKqCsL/591jz/6QqI8OvHWyet/PZMzKvvc3rB5v5Hm0eKiAAsE2PTfJHSW5M8v8kuVW3xYFeu1VqO7kxtd08ttviLJW2UtFaSVUeWntzYuWgrXC0I/XtzmAkq/a1lZw4ulU73fAVll1jpgMANmFvkuuTvDPJEzsuCyyiJ6a2n+vj3hDzsDd1BWK4WdVw06nDGVz9aB+jV0F2jzxvjTatuirHV25GPwMA2ISHpUb5eXeSszsuC+wEZ6e2pz9I8vCOy7LTHUhVIK7Kif022qsT+8c8hvt8bKQCMulKhz4gALAJ90ny6iSfSHJBx2WBneiCJB9PbWf36bgsO9noTQFXmtfHVSyG35OogADAXNw2ddbw31KdaG/dbXFgR7t1kp9PbW8HUtsf0zF6xaPtk7GveX441WxqZWS6tQyayG20AtJ2OB+lAgIAJ/GMJJ9K8sokp3VcFlgmp6W2u0+ltkO2b39O7GtzJIPKxP5U5eJwBv1E1lLNtdpKyXoVkMNDz9umXgdGpmsrOQDAiHOTvD/JW5J8W8dlgWX2bant8P1JfqDjsiy6toJxVQYdzI9k0LwqGTTNah/DndZ3N+9tX9/fvPfA0PQHmtdWMujA3vYrOZCqgAxPBwBL71uSvCnJDUke13FZgIHHpbbLN6W2UzZvdwY3Dmyvhow2t0oGNyLcl+MrCcPvbR9rE15r7cnxV172RsUDAJIkX5/kvyb5dOoeBUA//XhqO/2vqe0WAGCh3CLJC5J8JcmLk9y+2+IAG3D71Pb6ldT2e4tuiwPATnaf1DCNFyV5RZJrkrwvySdTbUo/2Ty/pvn7Rc30hnOcvUXM5klJPprkNUnu22E55mURM0Ju67lvavv9aGp77oqM+k0+3bL8+0MWm3BGagEcTnJzkg+nhkK9MMljkjw0yT1TQzfes3n+mObvFzfT39y8/6JmfkzHomazkvrRcn2SR8zpM7uyqBktO7ltziNS2/NrMr5PwyzIqN/k0y3Lvz9ksQmnpC6vH0lyY5LLkpy5zXme2cznxma+L24+h81Z9GyemNqQfnFG8++DRc9oWclt+34xtX3/4Emmu/MW5y+jfpNPtyz//pDFFjwnyWeTXJnk9Bl9xq5m/p9tPo+NWeRs7pLk15N8IMlZU5xv3yxyRstMbtNzVmo7f3Vqux/nDUmessn5yqjf5NMty78/ZLFJT03VqF6X2S2wUac3n3ek+XzGW/RsnpDk75O8dLuF6rFFz2hZyW12Xpra7p8w8vqzU22dr9/gfGTUb/LpluXfH7LYpNUkb09ybbo7M31W8/lvb8pDWc1iZ3NKkv8vyV8m+e7pFqs3VrPYGS2r1chtHr47tf2/KtXs6vTUGbv2pnmr67x3NTIa55YznPcbsvHvuRr5dGk1ln9frEYWm/bIVI/753ZdkMZzU+V5ZNcF6YFFz+a8JH+X5PKZlah7i57RspLb/F2euhrytzn+Lt+vnjD9VjI6Pcnzs7GRZZ6fzZ2hnHVGt03yTak+ci9M8ptJfj/JH6fK/eEkn0ryhdT3+ULz/MPN3/+4mf43m/c/sZnfbTdRhnObeV+3gWmXLZ++sfz7QxZb8LQkX079UOyT81LlelrXBdmGtQzuOrsVi5zNHZO8MsmHknzvPArVkUXOqC/au0LPk9y68/ocX/k4lroaMmozGT0iVbm5MclNSa7IxkaWuaKZ/sbm/RsZjW9aGa0087osyZtTTSf+JckHk/y31Kg3T05yTupHxEOSfGOSeyS5QzOPOyS5e/P6Q5ryn9O87+JmPh9s5nuk+ZzLms+dNErZGzLI5dx1yr/T8+k7y39zZnmckcUWXJr6gdjXobzOSJXv0q4LsklrSQ6mduCHtjiPRc7mcUk+ltpgdvKNyRY5oz7YleSq1Hayf46fK7fuPCUnVj7ax1OGpttoRuckeU+S96ZuhLjVTM9o3v/eZn7nbGD6rWR0ZpJfSPKuJF9K8qYkP9183qzvgXTf5nN+uvncLzXl+IUMRuU5PSdWDFfHzGun5rMoLP+Nm/VxRhZbcGlqmMRJo5P0xV1S5ezVwtugI9laBWRRs7l96lLhXyd5VFeFmpNFzahvdmW+FRC5dWc1x/f7GH18oJluIxntTvKWJDckOX/K5Ty/me9bsv4Z041k9FVJfiTJG5N8Psm7kxxIf0YAPCtVnnenyvexnJjLG0bes5PyWUSW/+bN6jgjiy14WqpG1PeDcOsuqfL28jLSOg5l8xWQRc3mYKpd939OcqtOSzR7i5pRX7efeVVA5NatZ6f6FVyfE/uAtI9X5eQZXZ7kE0mePsvCNvP/RNbvvzYpo29L8vIkn0tVPvYm+b9mUMZp+uYkX8z4XNqmWBvZhhYhn0Vl+W/dtI8zstiCR6bahPW1+cEkZ6TK3esONSM2WwFZ5Gz+LcnPdl2QOVjkjPq6/cyjAiK3/lpNNf15bZKvZHJGd0r9mL86ye3mUrL6nKubz73ThGnajB6T5MdTTSNuTHUaPW0OZZyWizL56tSXkvxY1t+G+p7Pom9DJ9uHWf7rm+ZxRhZbsJrqFd+3jpcbdV6q/KsbnH4lyb7USrc74zuE72r+vr/5/6g9GVza2j00r3HWRj5vMxWQ1SxXNuvZlUFWe1PLdPTv62U2Os3aFMqUyGicvTl5FitD043bBkcPDPtHHtu1Grn13WrWz+j0VGfql8yrQCNe0nz+pFFozsugudL3zatQU3TnTG4e94Uk/ydVOVzkfLa6DfXheLSaxd8+trMP69NxZjXLncWWvT39GXJyq56b+h4ns5bkaKpp0P5Uf4xjI9McSFUQ9jf/Dq+gu0ZeO9g8b+ezZ2Ree5vXDzbzPdo8NloBWaZsJlnJ8Z3396eW4bEMKn3rZdbO49CYabYzGllLRgMrSQ43j0lZJLXcj6Rya7eLwzl+BJ7R97UdBg9lOhUQufXfehmdnmoadOH8ijPWhU05Jh3YFzmjc1OVpytSTeXOTH3POzd/X8Z8+nQ8Wsbln/TzOLOsWWzLU1M3J9kJrs3J7/TYrqytldQK2tqbEysH7crdnqHYncEK2r62MvRaRqYb3qnsGjPdJMuWzckcS+1AdmVwViPZWGYHx0zTzm87ZHS8fTn+QJycOOjC2php9jevDZ9FHD4wtAfsaQ2XKLf+Wy+jO6XO5nV9QG9dmCrPpCYOOzGjZc+n6+PRMi//vh1nljmLbTmS/oy8sV1n5fjKxDh7M9hptIZXtsMZ1Hzbx2jtenfG17ZHm1ZdNaE8h7OxCsiyZXMykypuJ8us3RGNnl3akxOvWG2WjI63klrm7Rmm3TnxwHBwzOeMvi8Z5Le7ec+k+xNshdz6b72M3pjumjJM8pJUucbZiRktez5dH4+Wefn37TizzFls2XOSvG4eHzRHr0t9r/UcSK10V+XEmu7wpbfRx3Cfj41UQCbtoDbSB2RZs1nPpOV5sszavKZ9syEZTdZe+m4r4cO5bbQPVJtr24RxWuTWf+tldHmqU2UfXZ3JI87spIzk0+3xyPIvfTjOyGILTkl1LtvMLdwXwemp73XKSaYbvSlgW+tdb0SE0SZYs6qALHs2k6y3w18vs3FN4Vor2VrnPxmN17bNvSqD5Tq6vrd9psYZvjI53M9qWv115NZ/62W0OzWs5LxGkNms26XKN+7H5U7JSD6lq+OR5d+f44wstujFSa6c1cw7dmXq+40zurDbPhltm8DDqZV29DLcWgYr5kYrIG2H81Enq4AsazYns94l7/Uyay95j3vv6MglGyWj8a7Kiev86Pre7uhHt8XhdtTJ8dvYtCohcuu/9TJ6S2Y/dv52PT1VznF2QkbyKV0djyz//hxnZLFFRzJ52LJFd3om13zHDcV2JIMVsO2kdDiD5bOWWuGH2xtOqoAcHnreNvU6MDJdu4OaZFmzOZk2l1EbyWz4Emv72r6cmM1GyWi8djm3y3itmVeb20oG28/RDA4Oazl+UIf2ID28jR3O9ishcuu/SRmdk7q77yK4IVXeUTshI/mUro5Hln9/jjOy2IIzUjdE2sluzPibwbQ7h6sy6Bx2JMdf9mxrwe1juNP67gyGaTuaQaeyA0PTH2hea0dUGG4TeiCDFbydbtgyZzPJcHO5dqc9utzWyywZXLIdnma46d1myGiydvtqh5puh6McPdjuzYl5DV9hPJTjt7FksN2189psG2q59d96Gb0nyflzLMt2nJ8q7ziLnJF8uj0eWf6lD8cZWWzRRUkum/ZMe+ay1Pcc1XYCazuF7c34jb69QdC+HL9zGX5v+1ib8FprT46/8rI3k9t5LnM2k5xs+bYmZTZsbzPNdka/ktH62mXc7rh3pTIZ1yRho9tYxry22QqI3PpvUkaPSN1JfJG8N1XuUYuckXy6PR5Z/gNdH2dksUWHUzcU2snOzPjLo30nm/6T0WKSW/9NyujyJC+Yb1G27QUZP8rMmVncjOTTLcu/P2SxBfdJcvM0Z7gBo1cA5uXm1PddFF1kkwyuCs3TomXTmndGw2fbZLR1XeY27z4ni5rbehnNutlSm9c0rddEYxEz6iKf9iz38GNa9wNatHy63D5WMvgdN63j0KIt/2HzzKJd7uvdGmK75pbFBUk+PK2ZnUTbB6Lt5H24eUzzhmLr+XDq+y6KeWaT1M69bYc67YPvySxaNq15ZjTafnU7/Va2YlEzGmfeubVj0h/NiXfenbVFzW1SRqcnuWnGn93uB6ftpowfonMRM5p3Pm0H4dH93zQtUj5dbB8rGfRvPZKt9b1bzyIt/2HzzOJITtwO2sc0T+rPJYuLklw8rZmdxIHUAbj9wbSSwU1j5uHi9Kut7cnuPTDPbJLBWY0uKiB9y6bVl4zWUj+Kdo88n2dWfc1onD7lNnwzq3afNzxiy6wtUm7DJmX0/CRXzPBzhwcGmbYrUuUftYgZzTufg6kfWLuHHlu5Z9N6+pTPVvdhs1r+bUf54Y7b09an5T+sL1nszeR+LdM+pswli1ckuXBaM1tHu4BGh5VrRy+YR7OEC1Pfty8uSnJ9Jq/c88pm2KQhhWetb9m0+pLRuI6N640fPwt9zWicvuQ27gfSPPd5yWLlNmxSRrPMbk/qh26b0bRNymIRM5pnPu2wqnsy24p7n/LZ6j5sFst/uPIxy/1Wn5b/sL5kMWnZ78v0T+TPJYtrkjxmWjNbx77UDn10dId5/uB9TOr79sVFGVw6G1dLnlc2w7qqgPQtm1ZfMpp0mftkN7Gcpr5mNE5fchunPcM+L4uU27BJGc0qu/aeACuZXQVkUhaLmNE882mHRx0dInXa+pTPVvdhs1j+bbOrWffb7dPyH9anLMY5nOlnM5cs3pfkodOa2TrasZRHf0i1P3jn8SPqoanv2xfDK/Wx1K3unzL093llM6yrCkjfsmn1MaNhwzfNnLW+ZjROX3Pbnfnf/HCRchs2KaNZZXcog1xmVQGZlMUiZjTPfHanTmIO309jFk23+5TPVvdh017+Kxn0+VhJ5bDdoesn6dPyH9aXLMZZy4l3gZ+GuWTxyST3nNbM1tGeweiyAnLP1Pfti9GVun1cn2Q188tmWFcVkL5l0+pjRq1dOb5P1az1NaNx+pbb8E2uhvvyzMMi5TZsUkazyO5Ajv9BNasKyKQsFjGjeeYzbJb93/qUz1b3YdNe/m3rlba/bnvD5mM5vn/bNPRp+Q/rSxbjtBXzaZtLFseS3HpaM1tHHyogt0zytkweQaCPj3lkM6yrCsgiZtNVRq1Dmc1ZqEkWOaOuc2tvcjV8t+N5VUJumeSn5vRZ0zQpo2lntyeT+yZO26QsFjGjeeUzzkrq5MuRKc93vXz6uO+bx/Jvm1+NHmvaVi3TbPqzaMt/3lmMcziz+R0wl31VX66AzGMkrK5r0aMuyvgV+bpUZydXQLrXx4ySOusx7/vo9DWjcfqaWzIYTnleo/8tUm7D5nFWse3cPDqefnu8mvb9qvp6hncrujzrmwzOzE9Tn/LZ6j5s2st/UvP5XZn+fqxPy39YX7IY1baCmIW5ZDGvttDtGaXRmto8h33tuh3hqNGV+rNJnp3kzs3f9QHpXh8zGnfGdh76mtE4fcxt2OHMb/CARcpt2DzaVbf7u/Ue08ypr23ct6LLdu/JoD/VNPUpn63uw6a9/NvfbuOu2C7L9tGXLEYdyGyaXyVzymJevfQnDcPbXt6b9nje43Q9ksKo4ZX6ulRbwmFGwepe3zLalW4qH0l/Mxqnb7mNOpj5XQFZpNyGdTmyjFGwTq7rkX/aztDT1Kd8troPm/byb38TjB53Via8vh19Wv7D+pLFqCOZXVPeuWQxz3tNHMz4GxHOqgY3quuxpEddlOrEdO6Ev7sPSPf6lNHujN/Zr2U576Oznr7ktisnNuFp26+7D8j6urgPSMt9QE5unvc+GL352q4Mhkyepj7ls9V92Cy2j0M5ccCTfWNe264+Lf9hfcqitSvTvwI4bC5ZXJT53W27vZnN4dQO/khmsxOZpOu7aY5azeAS3jjzzCY5vpPsPId3TfqXTWs1/cio7Tcw6TGPDs19zWic1fQjt3bY0HZ7au8BMs9RsBYpt2GTMpr1ndCT2VVA+nqn562YVz7DozC129BVmc3vhj7ls5qt7cNmsX20v93aDNqTydM+idKn5T9sNf3JonUgs20NMZcsLkjy4WnNbIP2ZnbjSK/nw6nvuyjmnc1oR8x5VkAWLZvWvDIal0372DeHz08WN6Nx5pXbSgb7u/2Zb8Wjtai5Tcro9CQ3zfiz21HLpu2mjL+b8iJmNM982m1oX2Z75XCR8uli+2hz2JvZVAAXafkP6yqLWXZdmEsW90ly87Rm1nM3p77vopBN/8loMcmt/9bL6MYkZ8yxLNNwRqrc4yxiRvLpluXfH7LYhsNJzpzmDHvozNT3XDSy6T8ZLSa59d+kjC5P8oL5FmXbXpAq96gzs7gZyadbln9/yGKLLkpy2bRn2jOXZfHa2CayWQQyWkxy679JGT0iyXvnXJbtem+q3KMWOSP5dMvy7w9ZbNF6l1t2ikW8DJbIZhHIaDHJrf/Wy+g9Sc6fY1m24/xUecdZ5Izk0y3Lvz9ksQ1HMr7DyU4w6+HKZk02/SejxSS3/puU0TlJbphzWbbqhlR5R+2EjOTTLcu/P2SxRS9OcuWsZt6xK1Pfb1HJpv9ktJjk1n/rZfSWJE+fY1m24umpco6zEzKST7cs//6QxRadkrq9/E47G3h66nud0nVBtkE2/SejxSS3/lsvo91JPpHkdnMt0cbdLlW+ccMv75SM5NMty78/ZLENz0nyull+QAdel/pei042/SejxSS3/lsvo8uTXD3HsmzG1Rk/mkxyYkZ3To0yc1GS61IH/NUZlm2aliGfPrP8+0MW23AkyVnz+KA5OCuL1X7wZGTTfzJaTHLrv/UyemOSl8yxLBvxklS5xjkryf9O8stJXp3k+lSF49jQ4w1zKOO0fFvqztjPnPD3Rcxn0bahnbZ9LNryHyaLLXpqkmvn9WEzdm3q++wUsuk/GS0mufXfehndKckHk1w4v+Ks68JUee404e/XJvlAjq9wjD7OnX0xt+V7k/yXJB9Nfde3ZGfls2jb0E7bPhZt+Q+TxTa8Pclz5/mBM/Dc1PfYaWTTfzJaTHLrv/UyOj3JF9P9gf3CphyT+hUNZ/SGjK98fCnJw2dbzE37ptR3e03qasc7Ut/lgUPT7LR8Fo3l3x+y2KLVJJ9Mct68P3hKzkuVf7XjcszCamTTd6uR0SJajdz6bjXrZ3R66mxeV00cXtJ8/qQD+mhGd041vxqtgHw0yV8l+XySP0pySWpozHvNptgnuFfzeZekzoB+vinPq5JcsE45VrOz8lk0q7H8+2I1stiyRyb5chbjBjDDzkiV+5FdF2SGZNN/MlpMcuu/k2V0p1R75qszvxFnbtd83hszuSnDpIxWM7n51alJHpXk55O8NfWD4J9TNwR7a5KDqc6hj0t1YH9okgckOS3J1ya5bTOf2zbPV1NXLL6lmf5xSX6qmc9bm/n+c/M5b20+91FNOTZqp+WzaCz//pDFNjwtyYeS3KXLQmzCXVLlfVrXBZkD2fSfjBaT3PpvIxldnhpWctZj7z+9+ZxJI8gkJ8/ozAwqH59NXRmZ5LapSsajU52+L0/y+tTIWe9tPuejST6TasrVNun6TPP6h5rprmved3kzn0c3820rLXkiciEAABaISURBVNux0/JZNJZ/f8hiGy5NcnP6fzC+S6qcH0ntzJfBomVzadcF6YCMFtP7U81O5NZfG9m2dqc6R1+f5Pwpf/75qbsGvyXjx85vbTSjK1KVhSumUrqBW055fhu10/JZNJZ/f8hiGy5N1Yj62izhjFT5Lk3yhZw4lOGrU2Orn5udd8OxRcpmWclocXxdkrcleW3qrq9y67eNblvnJHlP6sz/CzYw/SRnNO9/bzO/czYw/WYyui476wTaTstn0Vj+/XFpkr+NLLbkaak2YX3roHleqlzt5aL2LNKkxxuy/uXtRbQo2SwzGfXfw5L8z1S795bc+m8zGT0i1fzgxiQ3pY4XFyZ5TKr/xD2T3Lr596HN6xc2093UvO/yZj4n02Z0TerAflF2VuVio/qez07fhiz/fnhukv8VWWzZI1Od0/oyVOVzU+UZ7ihz50yufFyfnVf5aC1CNstORv31I0n+NckPjfmb3PpvKxmdnuT5SV6RqiS8r5nHsebf9zWvv6KZbjNXz4cz+smMPxF2Reqq/Oom5ruo+pzPMrD8u3VJanmdFllsy2pqXOBr092dg89qPv/tGb/z/tucuMP/7IRpd5LV9D+bZbcaGfXNgSR/neRb15lmNXLru9X0M6P1Toq1x6ad1jR4nNX0M59lsRrLvwsvS/LHOb7/x2pksS1PTd2e/XWZ387z9ObzjmT9OzOONsP6lyTvzHRG91gEfc6GIqPu3Ta1PN6UjQ8zKrf+62NG406KLVPlY1gf81kmlv/8/EZquNtbTfi7LLbpOamd6JVJds3oM05v5v/Z5vNO5swcv5N/SpJfSjXBWu8s507Tx2w4noy68a2p/cEvbfH9cuu/PmX06oyvfJw5o3JN01qSvTOYb5/yWUaW/+zcMtXM8jUbnF4W23BKasSYI6mOL5dl+zvWM5v53NjM98XN52xUe8ZpeEjDH03ylSTP2GbZFkkfs+F4MpqvZ6T2Az+6zfnIrf/6ktFTcnzl48upuxD3uU/iWuoGhceSHJrRZ/Qln2Vl+U/fnVNNm162yffJYgrOSI32cTg1nvCHk1ycjfXev7iZ/ubm/Rdl60OQXZHx46nvSvKuJL+e5DZbnPei6ks2TCaj2blNart/V6Z/lklu/ddlRsP9QD6b6nx+Seoq3IO297Vm7khmVwEZZhvqluW/fQ9KbdOXbHM+spiC+yS5ILUANtJ7/6Jm+vtM4bNXs/7ZpV9JDY34sCl81iLqMhs2RkbT87DU9v4rc/gsufVfFxl9NoPKR+sZzWtnb2O+s3Yo86mADLMNdcvy37yzU9vytFvYyGKHenKSLyb5ia4LAszMT6S28yd3XRCWWjvs7qhHp364PHO+xdmwLiogsEiemdqGH911QVgs90vyJ0l+Ozu8bRwsmVNS2/WfpLZz6NJ6V+QfmGq6cdmYv60k2Zdkf5LdGd8hfFfz9/0Z37xwT/PeNP/uH3o+am3k81RAYLKXprbdB3ZdEBbXS1Md18edoQIWy7mp7fmlXRcENuj2qZFzfi+D/olrSY6mOoPvT/XHODbyvgOpCsL+5t9jzf+TqowMv3awed7OZ8/IvPY2rx9s5nu0eaiAwPFuk+R3U9vs7TsuCzvA2alb2L88yVd3XBZg8746tf3elH63q4dJrkh1Hr1fBpWK1kqq8tDamxMrB22FY615vjuDkaza11Zy4uhW7XTDV1h2jZkOlt39UtvouIGOYMu+JnX256ZozweL5NGp7fZgajuGRfWs1JWHK5p/h5tVDTedOpzB1Y/2MXoVZPfI89Zo06qrcnzlZvQzgOTxqW3yWV0XhJ3rB1JNOH45yS06Lgsw2S1S2+nfprZb2Am+K8n/TPLOVAXiqpzYb6O9OrF/zGO4z8dGKiCTrnToAwLlktQ2+d1dF4Sd7w5JXpkavvN7Oi4LcKLvSW2fr0xtr7CTrCS5Osmfpu6q3FYSVpq/j6tYtEabYKmAwNbcO7UNXJ3BtgdzcX5qrOVfyvLdvBD66Dap7fGTqe0TdqL2Ksbzknw6ybNTFYV9zeuHU82mRn8UrWXQl2OjFZC2w/koFRCW2bmpbe95XReE5XWXJFcm+XjcTwC69OQkn0htj3fpuCwwS/szqEg8KrXeH82gMrE/Vbk4nEE/kbVUc622UrJeBeTw0PMDzXQHRqZrKzmwbC5O8nc5cbQ46MRZSf48ddfJB3dcFlgmD05td3+e5JEdlwXmoa1gXNX8/7okX0hybZLTmmkONtO0j+FO67ub97av709VUA4MTX+geW0lgw7sbb+SA6kKyPB0sNOdluRNqePN13VcFjjBTyb5cpIXdl0QWAIvTG1vP9l1QWCOdmdw48D2ashKkp9L8rkkT22ma29EuC/HVxKG39s+1ia81tqT46+87I2KB8vjqalt6+e6Lgis595JfjPJ/0jy2I7LAjvRY5P8dWo7u3fHZYE++fYk703yW0nu2nFZYNHdNclvp7apb++4LLBhj0nyl6lL3ZplwfY9OLU9/WVq+wLGuzTJzUl+sOuCwIL6wdQ2dEnXBYGt+unUpbv/HGekYCvumtp+PpfanoCT+65UZf3Xktyx47LAorhjapv5y1T/XlhoK6nhQb8Uw7bBZjwvtd38Uoy1DlvR3pDz3K4LAj13bgY3m4Yd5f5JXptawX+s47JAn/1Yajt5bWq7Abbu+1P9En8zg5GygHJaBn13v7/jssBMnZnkD5O8J9qyw7DHpLaLP0xtJ8D0XBwjx8GwdvTSi7suCMzTE5LckBq//eyOywJd+v7UdnBDarsAZuNBqXsZvDvauLO8zkptA9ektglYSk9K8hdJ/iTJOd0WBebqnNR6//7UdgDMx5OTfDzJlUlO7bgsMC+nptb5j6e2ASDJE1N3mP2zuIcIO9tjU+v5e2OoUOjKbVIDPPzvJM/ouCwwa89Ireu/lFr3gRFPSF0afFeS8zouC0zTean1+s+jqRX0xbcleXOSDyQ5v+OywLSdn1q335xa14GTeHySdya5PsmFSW7RbXFgS26RWn+vT63Pj++2OMAEj0md/PqjJI/suCywXY9MrcvvjgF/YEu+J8nVST6T5EVJ7t1tcWBD7p1aXz+TWn+/p9viABv0o0k+kuR3kjy447LAZj04te5+JLUuA9v0gNQNcv4pyW8k+fZuiwNjfXtq/fyn1B3MH9BtcYAt+ukk/5jkvyT5+o7LAifz9al19R9T6y4wZXdK8lNJ/iY1dKk2u/TB+an18W9S6+edui0OMAWnJrksyb8l+ZUk9+m2OHCC+6TWzX9LratGdYM52Jv60ffJJL8Yl8uZrwen1rtPptbDvd0WB5iRuyW5JMkXk/xqXNmkew9IrYtfTK2bd+u2OLCcHpTkxUn+LskfJ3lqkq/utETsVF+dWr/+OLW+vTjJAzstETAvd05yUZKjqaaW39RtcVhC35Ra946m1sU7d1scoPW4JG9I8oXUDXe+o9visEN8R2p9+kKS18e9amCZ3TbJc5N8KslVSXZ3WxyWwO7Uuvap1Lp3226LA0xyryQ/k+RDSW5I8oJoosXmPDi13tyQWo9+JrVeASTJLZP8v0n+OnVz0R/utjjsQD+cWrf+OrWu3bLb4gCb8bDU3T8/muT9SZ6X5P5dFojeun9q/Xhfan25IrX+AKzn3NTN3v4+yQtjyHi27t6pdejvU+vUD3RbHGAazkyNGPF3Sd6TupR53y4LROfumxq28D2p9eJXUusJwGb9x9Q+5EtJXpvkEd0WhwXyiCS/lVp3fiW1LgE70FlJXp5qU3k4deO4h3daIubl4UkOpHL/VGo9+K5OSwTsJLdP8qwkf5naz/xkknt0WiL66B6pdeNwal15VmrdAZbEd6Z+kL4vdffq1yb5v2Nou53ibqk8fyuV7/tSeX9nl4UClsJ3Jfm11JCpvx9DdlPrwO+n1olfixNgQKr95dOS/F6Szyd5R6ozspFOFsvuVG7vSOX4e6lctc0GuvDVqRMhb03y2dTIeq66L4+HJzmYyv6tqXXBLQOAib47dYfRw0n+KckfpsbfPivJ13RYLga+JpXHRal8/imV12Wp/AD65BtSI+t9MMmXU/cUMmz8zvMdqWy/nMr6Z1LZA2zKKUkendqhvCPJvyd5e+pOpHuSnNpd0ZbKqanlfUlq+f97Ko8XJzk7lRPAIvjWVB/EDyT5WJKXJfneTkvEdnxvKsOPpTJ9USpjgKm5Tart5sVJrk3yuSRHkrwudabje5PctbPS7Qx3TS3Hn0kt1yOp5Xxtarl/VyoHgEX3wNTojO9M8g9Jfj11g93bdVgm1ne7VEa/nsrsnakMH9hhmYAldP8kP5Rq/nNtkqNJ/jbJ1Umenxov/gFJbtVVAXvqVqnlcm5qOb0+tdyOppbjZUmeGPdwAZbDaUmemeRtqau810V/xL5o+xhel8rmbamsTuuyUACj7pvkCakmQtckuTHJsSQfTvKm1I/rC1KjMt29ozLOy91T3/OC1Pd+U2o5HEstl2tSy+kJcY8WgKSu8j4qyUtSo/h9LskbU8O2ul/E7P3H1LJ+Y2rZvy+VxaPiCjywYIbP+O9P8qokf5bk00m+kPpRfm2S30j1dXhGknOSPCT9raTcPVW+c1PlvSTJa1Lf48Op7/Xp1Pd8VeoGgK4IAWzO3VJDub4iyU1JPpG6avzc1IAcd+yuaAvvjkkemVqWr08t25tSy3pvDM8P7GB3THK/VP+GH07yvNSQjdck+Ysk/yt12fdoko8keX+SP0oNNfvKJC9N8rOpS8IXJPmRVLOw81I/+PekRof6ziT7mn+/u3n93Ga6H2red0Ezn59t5vvK5nP+qPncjzTl+PemXH/RlPPKptw/3HyP+8VBEWAWviF11fjy1AmeL6c6QL8yNfz46d0VrfdOTy2jVya5IbXs3p5alk+IUasAjnPL1GhQ90lyRupH/uNTO9LnpK4+vCzJryZ5deomfK9LXUJ+S2q42j9J8q4kf9o8/+/N33+3mf7Vzftf1szvOc38H9983hnN55/alAeAfnhokv+U6hz9oST/nOT6JL+d6mf32CxXn7r7p77z81PL4PrUMvlQ6lj3n1JX8AEAgCm4XeoH9pOTXJq6E/dNSf4ldeb/d1Inmi5MXQ1/UJI7dVLSrblTqsx7Ut/hQOo73ZD6jjelvvOlqWXwkBhdDAAA5u62Sb45yZNSzWZfkbpT94eSfD7VxPaGVNPaDyZ5YZJnp+7kfXaSb081sb1rkltPsVy3buZ5v+Yzzm4+89lNGT7YlOmG1PC3n2/K/NbmOzyv+U7f3HxHAABgAXxt6kf8uan+gC9I8supAUbenGrGe2NqgJF/TQ02cjTJzUk+nrp30/9IVRTem7pp7Dua/9/Q/O1IM+3NzXu/0Mzr082839V81muaz35BU5Zzm7J97cy+PQAA0Gt3SPULvFuSe6X6Cd4/ya5Uv5TvaB4PbV67fzPNvZr3nNrMAwAAAAAAAACW0ErqniIAAAAztS/VcfBY1wUBAAD6ZfeM5ntVVEAAAIAhK6mKwizsjwoIAPOh2S/AgjiQ5NCM5q0CAsA8aPYLMAdrqR3u/jGPlQnT7RmZR1tBONL8f+/I+/YPvb6S8fY00+wbM81oBWT3SDln1fQLgP7S7BdgAe1N7WQPpn7IH2meH8rxFZC9SQ43rx0cmiYZVDDGVUDa+R9oHkebx3AFY1fzvuEyHG1eb42rgLTzOhAVEIBlo9kvwAJaSf2APzj02lqOr1y0r41WGtqd8/CVjtH3pXnf8GtthWS4wtBWWlq7m2mGDyyjB4O9TbknXU0BYGfT7BdgAbU/9PePvH44x+/UD2RQSWgfo1dBMuZ5Us2q2uZaK828hisgbYVkbeR9+zL+Ckg7j9EmYAAsBs1+AZbckVSFY9joVZFDObECMrxzb42rgCR1MDjYzKNtV9vuvDd6lqmd7lBObJ4FwGLQ7BeArKV2vu3O/1Bqpz+8sz6UyZe5h69cjKuA7E3tsNuDQ3vVZbQCMnoFJBl/MNjVzG+0jAD0m2a/ACSpS9AHUzvXSZer22ZT4646DO/ERw8Gu5rXhsdSH62AtAeH0WZgGXnf8MFAJQRg8Wj2C0CS+iHftmfdnfGVjPagcTTH79gPjkzfVgra97TvOzA0TbtT39PMoz0jNlxRaec9vMNvDz6tPc1zlRCAxaHZLwA5nNrJjj6Gm00lg7NGw4+9OV67oz+cqnQMVy7aM1z7Mmi321Ywdg1N1z6GKy0Hhv5+VQaVm6ND8xp3BQWAftHsF4DsS+2oR0ckuSq10x02PCLJuLNBK0PzG37P6Cgj+3JiB772vePmPXoGrK2AjL4OQL9p9guw5NoDwSSzusETAMtJs1+AJde2xR23M23HRweAadHsF2DJtW1l28vY7aMdex0ApkmzXwCyksHVjpPdNRYAtkqzXwAAYG40+wUAAOZGs18AAGCuNPsF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Hn6/wF/SVx0ksAxwwAAAABJRU5ErkJggg==">
            <a:extLst>
              <a:ext uri="{FF2B5EF4-FFF2-40B4-BE49-F238E27FC236}">
                <a16:creationId xmlns:a16="http://schemas.microsoft.com/office/drawing/2014/main" id="{06FC70FA-6A9A-4878-98CE-BF022EC59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3" b="48791"/>
          <a:stretch/>
        </p:blipFill>
        <p:spPr bwMode="auto">
          <a:xfrm>
            <a:off x="1650299" y="2929888"/>
            <a:ext cx="5571301" cy="14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C9264D-3B56-49B4-9D88-4F59B90BE783}"/>
              </a:ext>
            </a:extLst>
          </p:cNvPr>
          <p:cNvSpPr/>
          <p:nvPr/>
        </p:nvSpPr>
        <p:spPr>
          <a:xfrm>
            <a:off x="964800" y="3265575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5EDFA5-EAB8-44DE-8416-F6EEF41DB106}"/>
              </a:ext>
            </a:extLst>
          </p:cNvPr>
          <p:cNvSpPr/>
          <p:nvPr/>
        </p:nvSpPr>
        <p:spPr>
          <a:xfrm>
            <a:off x="964800" y="3472458"/>
            <a:ext cx="460800" cy="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1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DFFA-F0F5-47D3-9992-641A0AA4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Focus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8D62-FD21-4692-8BF5-54F733356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000" dirty="0"/>
              <a:t>How to characterize the ability of a system to ensure correct function against erroneous behaviors in the environment?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definition of correct</a:t>
            </a:r>
            <a:r>
              <a:rPr lang="en-US" altLang="zh-CN" i="1" dirty="0"/>
              <a:t> </a:t>
            </a:r>
            <a:r>
              <a:rPr lang="en-US" altLang="zh-CN" dirty="0"/>
              <a:t>system function?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representation of erroneous behaviors in the environment?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representation of system ability to handle such erroneous behaviors (i.e., the representation of robustness)?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533C-902A-4F7A-8732-63DB3545E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66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1B03-EAC8-4781-8E44-CCA5123E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 Overview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3225F-D1ED-420C-BB7B-904AB9A27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284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1600" dirty="0"/>
                  <a:t> be the spec of the </a:t>
                </a:r>
                <a:r>
                  <a:rPr lang="en-US" altLang="zh-CN" sz="1600" i="1" dirty="0"/>
                  <a:t>baseline</a:t>
                </a:r>
                <a:r>
                  <a:rPr lang="en-US" altLang="zh-CN" sz="1600" dirty="0"/>
                  <a:t> </a:t>
                </a:r>
                <a:r>
                  <a:rPr lang="en-US" altLang="zh-CN" sz="1600" i="1" dirty="0"/>
                  <a:t>environment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To characterize the robustness,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the </a:t>
                </a:r>
                <a:r>
                  <a:rPr lang="en-US" altLang="zh-CN" sz="1600" i="1" dirty="0"/>
                  <a:t>mutated environment </a:t>
                </a:r>
                <a:r>
                  <a:rPr lang="en-US" altLang="zh-CN" sz="1600" dirty="0"/>
                  <a:t>with errors, then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errors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1600" dirty="0"/>
                  <a:t>, where</a:t>
                </a:r>
              </a:p>
              <a:p>
                <a:pPr marL="11430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52DF1-3881-4172-8166-041084A3E4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28799" y="1935976"/>
            <a:ext cx="1260495" cy="27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1E865-7216-4CA3-A4D0-0DF9D11938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90247" y="2999400"/>
            <a:ext cx="1163276" cy="279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07198E-0B84-4AA8-876F-B3F5EC76EA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649447" y="3896188"/>
            <a:ext cx="1600762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6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be the spec of a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1600" dirty="0"/>
                  <a:t> be the spec of the </a:t>
                </a:r>
                <a:r>
                  <a:rPr lang="en-US" altLang="zh-CN" sz="1600" i="1" dirty="0"/>
                  <a:t>baseline</a:t>
                </a:r>
                <a:r>
                  <a:rPr lang="en-US" altLang="zh-CN" sz="1600" dirty="0"/>
                  <a:t> </a:t>
                </a:r>
                <a:r>
                  <a:rPr lang="en-US" altLang="zh-CN" sz="1600" i="1" dirty="0"/>
                  <a:t>environment</a:t>
                </a:r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 be the property to hold, then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To characterize the robustness, let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be the </a:t>
                </a:r>
                <a:r>
                  <a:rPr lang="en-US" altLang="zh-CN" sz="1600" b="1" i="1" dirty="0"/>
                  <a:t>mutated environment </a:t>
                </a:r>
                <a:r>
                  <a:rPr lang="en-US" altLang="zh-CN" sz="1600" b="1" dirty="0"/>
                  <a:t>with errors</a:t>
                </a:r>
                <a:r>
                  <a:rPr lang="en-US" altLang="zh-CN" sz="1600" dirty="0"/>
                  <a:t>, then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endParaRPr lang="en-US" altLang="zh-CN" sz="1600" dirty="0"/>
              </a:p>
              <a:p>
                <a:pPr marL="114300" indent="0">
                  <a:buNone/>
                </a:pPr>
                <a:r>
                  <a:rPr lang="en-US" altLang="zh-CN" sz="1600" dirty="0"/>
                  <a:t>We say system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 is robust against errors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1600" dirty="0"/>
                  <a:t>, where</a:t>
                </a:r>
              </a:p>
              <a:p>
                <a:pPr marL="11430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52DF1-3881-4172-8166-041084A3E4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28799" y="1935976"/>
            <a:ext cx="1260495" cy="27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1E865-7216-4CA3-A4D0-0DF9D11938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90247" y="2999400"/>
            <a:ext cx="1163276" cy="279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07198E-0B84-4AA8-876F-B3F5EC76EA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649447" y="3896188"/>
            <a:ext cx="1600762" cy="25142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A6932FA-0A97-48DB-AC55-28F53CCA35CF}"/>
              </a:ext>
            </a:extLst>
          </p:cNvPr>
          <p:cNvSpPr/>
          <p:nvPr/>
        </p:nvSpPr>
        <p:spPr>
          <a:xfrm>
            <a:off x="5817904" y="2865600"/>
            <a:ext cx="2575658" cy="1226406"/>
          </a:xfrm>
          <a:prstGeom prst="wedgeEllipseCallout">
            <a:avLst>
              <a:gd name="adj1" fmla="val -35649"/>
              <a:gd name="adj2" fmla="val -6372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Not possible to enumerate all the possible errors!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3633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3.9295"/>
  <p:tag name="LATEXADDIN" val="\documentclass{article}&#10;\usepackage{amsmath}&#10;\usepackage{amssymb}&#10;\pagestyle{empty}&#10;\begin{document}&#10;&#10;$S || E_B \vDash P$&#10;&#10;&#10;\end{document}"/>
  <p:tag name="IGUANATEXSIZE" val="22"/>
  <p:tag name="IGUANATEXCURSOR" val="111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30.034"/>
  <p:tag name="LATEXADDIN" val="\documentclass{article}&#10;\usepackage{amsmath}&#10;\usepackage{amssymb}&#10;\pagestyle{empty}&#10;\begin{document}&#10;&#10;$S_1 || WE_{S_1} \vDash P, \quad S_2 || WE_{S_2} \vDash P$&#10;&#10;&#10;\end{document}"/>
  <p:tag name="IGUANATEXSIZE" val="22"/>
  <p:tag name="IGUANATEXCURSOR" val="15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0.083"/>
  <p:tag name="LATEXADDIN" val="\documentclass{article}&#10;\usepackage{amsmath}&#10;\usepackage{amssymb}&#10;\pagestyle{empty}&#10;\begin{document}&#10;&#10;$\Delta_{S_1,S_2} = WE_{S_1} - WE_{S_2}$&#10;&#10;&#10;\end{document}"/>
  <p:tag name="IGUANATEXSIZE" val="22"/>
  <p:tag name="IGUANATEXCURSOR" val="14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12.523"/>
  <p:tag name="LATEXADDIN" val="\documentclass{article}&#10;\usepackage{amsmath}&#10;\usepackage{amssymb}&#10;\pagestyle{empty}&#10;\begin{document}&#10;&#10;$S || WE_S \vDash P, \quad \Delta_S = WE_S - E_B$&#10;&#10;&#10;\end{document}"/>
  <p:tag name="IGUANATEXSIZE" val="22"/>
  <p:tag name="IGUANATEXCURSOR" val="137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12.523"/>
  <p:tag name="LATEXADDIN" val="\documentclass{article}&#10;\usepackage{amsmath}&#10;\usepackage{amssymb}&#10;\pagestyle{empty}&#10;\begin{document}&#10;&#10;$S || WE_S \vDash P, \quad \Delta_S = WE_S - E_B$&#10;&#10;&#10;\end{document}"/>
  <p:tag name="IGUANATEXSIZE" val="22"/>
  <p:tag name="IGUANATEXCURSOR" val="137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3.611"/>
  <p:tag name="ORIGINALWIDTH" val="3625.797"/>
  <p:tag name="LATEXADDIN" val="\documentclass{article}&#10;\usepackage{amsmath}&#10;\pagestyle{empty}&#10;\begin{document}&#10;&#10;A \textit{laballed transtion system} $T$ is a four tuple $\langle Q, \Sigma, \delta, q_0 \rangle$ where&#10;\begin{itemize}&#10;\item $Q$ is a finite set of states,&#10;\item $\Sigma$ is a set of actions called the \textit{alphabet} of $T$,&#10;\item $\delta \subseteq Q \times \Sigma \rightarrow Q$ is a function called the \textit{transition function} of $T$,&#10;\item $q_0 \in Q$ is the initial state.&#10;\end{itemize}&#10;&#10;\end{document}"/>
  <p:tag name="IGUANATEXSIZE" val="20"/>
  <p:tag name="IGUANATEXCURSOR" val="35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834.6457"/>
  <p:tag name="LATEXADDIN" val="\documentclass{article}&#10;\usepackage{amsmath}&#10;\usepackage{amssymb}&#10;\pagestyle{empty}&#10;\begin{document}&#10;&#10;$ENV_P \vDash WE_{S_2}'$&#10;&#10;&#10;\end{document}"/>
  <p:tag name="IGUANATEXSIZE" val="18"/>
  <p:tag name="IGUANATEXCURSOR" val="12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82.9021"/>
  <p:tag name="LATEXADDIN" val="\documentclass{article}&#10;\usepackage{amsmath}&#10;\usepackage{amssymb}&#10;\pagestyle{empty}&#10;\begin{document}&#10;&#10;$S_2 || ENV' \vDash P$&#10;&#10;&#10;\end{document}"/>
  <p:tag name="IGUANATEXSIZE" val="20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8.9051"/>
  <p:tag name="ORIGINALWIDTH" val="4404.199"/>
  <p:tag name="LATEXADDIN" val="\documentclass{article}&#10;\usepackage{amsmath}&#10;\pagestyle{empty}&#10;\begin{document}&#10;&#10;\noindent Let $T_1 = \langle Q_1, \Sigma_1, \delta_1, q^1_0 \rangle$ and $T_2 = \langle Q_2, \Sigma_2, \delta_2, q^2_0 \rangle$, $T_1 || T_2$ is a LTS $T = \langle Q, \Sigma, \delta, q_0 \rangle$, where $Q = Q_1 \times Q_2$, $\Sigma = \Sigma_1 \cup \Sigma_2$, $q_0 = (q^1_0, q^2_0)$, and $\delta$ is defined as:&#10;&#10;$$\frac{T_1 \xrightarrow{a} T_1', a \notin \Sigma^2}{T_1 || T_2 \xrightarrow{a} T_1' || T_2} \quad \quad \frac{T_1 \xrightarrow{a} T_1', T_2 \xrightarrow{a} T_2'}{T_1 || T_2 \xrightarrow{a} T_1' || T_2'}$$&#10;&#10;&#10;\end{document}"/>
  <p:tag name="IGUANATEXSIZE" val="20"/>
  <p:tag name="IGUANATEXCURSOR" val="59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3.311"/>
  <p:tag name="ORIGINALWIDTH" val="4097.488"/>
  <p:tag name="LATEXADDIN" val="\documentclass{article}&#10;\usepackage{amsmath}&#10;\usepackage{amssymb}&#10;\pagestyle{empty}&#10;\begin{document}&#10;&#10;A Büchi automata is $B$ is a five tuple $\langle Q, \Sigma, \delta, q_0, F \rangle$ where&#10;\begin{itemize}&#10;\item $Q$ is a finite set of states,&#10;\item $\Sigma$ is a set of actions called the \textit{alphabet} of $B$,&#10;\item $\delta \subseteq Q \times \Sigma \rightarrow Q$ is a function called the \textit{transition function} of $B$,&#10;\item $q_0 \in Q$ is the initial state,&#10;\item $F \subseteq Q$ is the \textit{acceptance condition} that $B$ only accepts traces that at least one of the states in $F$ occurs infinitely often.&#10;\end{itemize}&#10;&#10;&#10;\end{document}"/>
  <p:tag name="IGUANATEXSIZE" val="20"/>
  <p:tag name="IGUANATEXCURSOR" val="13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0.4349"/>
  <p:tag name="LATEXADDIN" val="\documentclass{article}&#10;\usepackage{amsmath}&#10;\usepackage{amssymb}&#10;\pagestyle{empty}&#10;\begin{document}&#10;&#10;$S || E' \vDash P$&#10;&#10;&#10;\end{document}"/>
  <p:tag name="IGUANATEXSIZE" val="22"/>
  <p:tag name="IGUANATEXCURSOR" val="11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8.1365"/>
  <p:tag name="ORIGINALWIDTH" val="4285.714"/>
  <p:tag name="LATEXADDIN" val="\documentclass{article}&#10;\usepackage{amsmath}&#10;\pagestyle{empty}&#10;\begin{document}&#10;&#10;\noindent Let $B_1 = \langle Q_1, \Sigma_1, \delta_1, q^1_0, F_1 \rangle$ and $B_2 = \langle Q_2, \Sigma_2, \delta_2, q^2_0, F_2 \rangle$, $B_1 || B_2$ is an automata $B = \langle Q, \Sigma, \delta, q_0, F \rangle$, where $Q = Q_1 \times Q_2$, $\Sigma = \Sigma_1 \cup \Sigma_2$, $q_0 = (q^1_0, q^2_0)$, $F = \{(q_1, q_2) | q_1 \in F_1 \land q_2 \in F_2 \}$, and $\delta$ is defined as:&#10;&#10;$$\frac{B_1 \xrightarrow{a} B_1', a \notin \Sigma^2}{B_1 || B_2 \xrightarrow{a} B_1' || B_2} \quad \quad \frac{B_1 \xrightarrow{a} B_1', B_2 \xrightarrow{a} B_2'}{B_1 || B_2 \xrightarrow{a} B_1' || B_2'}$$&#10;&#10;&#10;\end{document}"/>
  <p:tag name="IGUANATEXSIZE" val="20"/>
  <p:tag name="IGUANATEXCURSOR" val="627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4284.214"/>
  <p:tag name="LATEXADDIN" val="\documentclass{article}&#10;\usepackage{amsmath}&#10;\pagestyle{empty}&#10;\begin{document}&#10;&#10;\noindent Let $B = \langle Q, \Sigma, \delta, q_0, F \rangle$, the negation of $B$ is $\overline{B} = \langle Q, \Sigma, \delta, q_0, \overline{F} \rangle$ where $\overline{F} = Q \setminus F$.&#10;&#10;&#10;\end{document}"/>
  <p:tag name="IGUANATEXSIZE" val="16"/>
  <p:tag name="IGUANATEXCURSOR" val="24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4.604"/>
  <p:tag name="ORIGINALWIDTH" val="4289.464"/>
  <p:tag name="LATEXADDIN" val="\documentclass{article}&#10;\usepackage{amsmath}&#10;\pagestyle{empty}&#10;\begin{document}&#10;&#10;Let $B = T_1 - T_2$ where $T_1$ and $T_2$ are LTSs, and the result is a Büchi automata. The process is as follows:&#10;\begin{enumerate}&#10;\item Transform $T_1$ to a Büchi automata,&#10;\item Add a ``sink'' state to $T_2$ and make it complete, then transform it to a Büchi automata,&#10;\item $B = B_{T_1} || \overline{B_{T_2}}$.&#10;\end{enumerate}&#10;&#10;&#10;\end{document}"/>
  <p:tag name="IGUANATEXSIZE" val="18"/>
  <p:tag name="IGUANATEXCURSOR" val="35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6.9291"/>
  <p:tag name="ORIGINALWIDTH" val="4286.464"/>
  <p:tag name="LATEXADDIN" val="\documentclass{article}&#10;\usepackage{amsmath}&#10;\pagestyle{empty}&#10;\begin{document}&#10;&#10;The minuend LTS is transformed to a Büchi automata by letting all its states as final states. Formally, we have:&#10;&#10;Let $T_1 = \langle Q_{T_1}, \Sigma_{T_1}, \delta_{T_1}, q^{T_1}_0 \rangle$, then $B_{T_1} = \langle Q_{T_1}, \Sigma_{T_1}, \delta_{T_1}, q^{T_1}_0, F_{T_1} \rangle$ where $F_{T_1} = Q_{T_1}$.&#10;&#10;&#10;\end{document}"/>
  <p:tag name="IGUANATEXSIZE" val="18"/>
  <p:tag name="IGUANATEXCURSOR" val="38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3.1983"/>
  <p:tag name="ORIGINALWIDTH" val="4287.964"/>
  <p:tag name="LATEXADDIN" val="\documentclass{article}&#10;\usepackage{amsmath}&#10;\pagestyle{empty}&#10;\begin{document}&#10;&#10;A sink state is added to the subtrahend LTS, that any unspecified actions at each state will lead to the sink state. Then, the LTS is transformed to a Büchi automata by letting all the states as final states except the sink state.&#10;&#10;\end{document}"/>
  <p:tag name="IGUANATEXSIZE" val="18"/>
  <p:tag name="IGUANATEXCURSOR" val="311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716.1605"/>
  <p:tag name="LATEXADDIN" val="\documentclass{article}&#10;\usepackage{amsmath}&#10;\pagestyle{empty}&#10;\begin{document}&#10;&#10;&#10;$\Delta = E' - E_B$&#10;&#10;\end{document}"/>
  <p:tag name="IGUANATEXSIZE" val="22"/>
  <p:tag name="IGUANATEXCURSOR" val="10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3.9295"/>
  <p:tag name="LATEXADDIN" val="\documentclass{article}&#10;\usepackage{amsmath}&#10;\usepackage{amssymb}&#10;\pagestyle{empty}&#10;\begin{document}&#10;&#10;$S || E_B \vDash P$&#10;&#10;&#10;\end{document}"/>
  <p:tag name="IGUANATEXSIZE" val="22"/>
  <p:tag name="IGUANATEXCURSOR" val="111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0.4349"/>
  <p:tag name="LATEXADDIN" val="\documentclass{article}&#10;\usepackage{amsmath}&#10;\usepackage{amssymb}&#10;\pagestyle{empty}&#10;\begin{document}&#10;&#10;$S || E' \vDash P$&#10;&#10;&#10;\end{document}"/>
  <p:tag name="IGUANATEXSIZE" val="22"/>
  <p:tag name="IGUANATEXCURSOR" val="11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716.1605"/>
  <p:tag name="LATEXADDIN" val="\documentclass{article}&#10;\usepackage{amsmath}&#10;\pagestyle{empty}&#10;\begin{document}&#10;&#10;&#10;$\Delta = E' - E_B$&#10;&#10;\end{document}"/>
  <p:tag name="IGUANATEXSIZE" val="22"/>
  <p:tag name="IGUANATEXCURSOR" val="10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22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953.1309"/>
  <p:tag name="LATEXADDIN" val="\documentclass{article}&#10;\usepackage{amsmath}&#10;\pagestyle{empty}&#10;\begin{document}&#10;&#10;$\Delta_S = WE_S - E_B$&#10;&#10;&#10;\end{document}"/>
  <p:tag name="IGUANATEXSIZE" val="22"/>
  <p:tag name="IGUANATEXCURSOR" val="90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93.813"/>
  <p:tag name="LATEXADDIN" val="\documentclass{article}&#10;\usepackage{amsmath}&#10;\usepackage{amssymb}&#10;\pagestyle{empty}&#10;\begin{document}&#10;&#10;$\forall E : S || E \vDash P \Leftrightarrow E \vDash WE_S$&#10;&#10;&#10;\end{document}"/>
  <p:tag name="IGUANATEXSIZE" val="22"/>
  <p:tag name="IGUANATEXCURSOR" val="146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 of ISR GoogleSlides Template.pptx" id="{AFA3AE7C-40E5-4A8F-ABAA-212ABDD276BB}" vid="{E80D9691-7BF2-4E79-A604-5B4D067436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6338</TotalTime>
  <Words>2670</Words>
  <Application>Microsoft Office PowerPoint</Application>
  <PresentationFormat>On-screen Show (16:9)</PresentationFormat>
  <Paragraphs>290</Paragraphs>
  <Slides>51</Slides>
  <Notes>19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Open Sans</vt:lpstr>
      <vt:lpstr>Cambria Math</vt:lpstr>
      <vt:lpstr>Open Sans SemiBold</vt:lpstr>
      <vt:lpstr>Open Sans Light</vt:lpstr>
      <vt:lpstr>Arial</vt:lpstr>
      <vt:lpstr>Simple Light</vt:lpstr>
      <vt:lpstr>How to characterize Software Robustness A formal approach</vt:lpstr>
      <vt:lpstr>Agenda</vt:lpstr>
      <vt:lpstr>What is Robustness?</vt:lpstr>
      <vt:lpstr>What is Robustness in other domains?</vt:lpstr>
      <vt:lpstr>What is Robustness in Software?</vt:lpstr>
      <vt:lpstr>Research Focus</vt:lpstr>
      <vt:lpstr>Approach Overview</vt:lpstr>
      <vt:lpstr>A Formal View of Testing Robustness</vt:lpstr>
      <vt:lpstr>A Formal View of Testing Robustness</vt:lpstr>
      <vt:lpstr>Another way around</vt:lpstr>
      <vt:lpstr>Another way around</vt:lpstr>
      <vt:lpstr>Questions to solve</vt:lpstr>
      <vt:lpstr>Questions to solve</vt:lpstr>
      <vt:lpstr>Generating Weakest Assumption</vt:lpstr>
      <vt:lpstr>Background</vt:lpstr>
      <vt:lpstr>Example</vt:lpstr>
      <vt:lpstr>Safety Property</vt:lpstr>
      <vt:lpstr>A Robust Version</vt:lpstr>
      <vt:lpstr>A Robust Version</vt:lpstr>
      <vt:lpstr>Generating Weakest Assumption</vt:lpstr>
      <vt:lpstr>Generating Weakest Assumption</vt:lpstr>
      <vt:lpstr>Generating Weakest Assumption</vt:lpstr>
      <vt:lpstr>Generating Weakest Assumption</vt:lpstr>
      <vt:lpstr>Interpretation of the ∆</vt:lpstr>
      <vt:lpstr>Interpretation of the ∆</vt:lpstr>
      <vt:lpstr>Representation of Robustness</vt:lpstr>
      <vt:lpstr>Representation of Errors/Robustness</vt:lpstr>
      <vt:lpstr>Representation of Errors/Robustness</vt:lpstr>
      <vt:lpstr>Human Behavior Model: EOFM</vt:lpstr>
      <vt:lpstr>Human Behavior Model: EOFM</vt:lpstr>
      <vt:lpstr>Human Behavior Model: EOFM</vt:lpstr>
      <vt:lpstr>Human Behavior Model: EOFM</vt:lpstr>
      <vt:lpstr>Erroneous Human Behaviors</vt:lpstr>
      <vt:lpstr>Erroneous Human Behaviors</vt:lpstr>
      <vt:lpstr>Current Progress</vt:lpstr>
      <vt:lpstr>Discussion</vt:lpstr>
      <vt:lpstr>Discussion</vt:lpstr>
      <vt:lpstr>Current Limitations and Challenges</vt:lpstr>
      <vt:lpstr>Thank You!</vt:lpstr>
      <vt:lpstr>Background</vt:lpstr>
      <vt:lpstr>The “correct” function</vt:lpstr>
      <vt:lpstr>Liveness Property - Deadlock</vt:lpstr>
      <vt:lpstr>Errors in the real environment</vt:lpstr>
      <vt:lpstr>Büchi automata</vt:lpstr>
      <vt:lpstr>Parallel Composition on Büchi automata</vt:lpstr>
      <vt:lpstr>Negation</vt:lpstr>
      <vt:lpstr>The Minus Operator</vt:lpstr>
      <vt:lpstr>Example</vt:lpstr>
      <vt:lpstr>Step 1</vt:lpstr>
      <vt:lpstr>Step 2</vt:lpstr>
      <vt:lpstr>Step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Robustness A formal approach</dc:title>
  <dc:creator>Zhang chang jian</dc:creator>
  <cp:lastModifiedBy>Zhang chang jian</cp:lastModifiedBy>
  <cp:revision>191</cp:revision>
  <dcterms:created xsi:type="dcterms:W3CDTF">2019-10-18T14:39:47Z</dcterms:created>
  <dcterms:modified xsi:type="dcterms:W3CDTF">2019-11-15T14:36:42Z</dcterms:modified>
</cp:coreProperties>
</file>