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4" r:id="rId3"/>
    <p:sldId id="257" r:id="rId4"/>
    <p:sldId id="258" r:id="rId5"/>
    <p:sldId id="259" r:id="rId6"/>
    <p:sldId id="260" r:id="rId7"/>
    <p:sldId id="261" r:id="rId8"/>
    <p:sldId id="262" r:id="rId9"/>
    <p:sldId id="263" r:id="rId10"/>
    <p:sldId id="265" r:id="rId11"/>
  </p:sldIdLst>
  <p:sldSz cx="9144000" cy="5143500" type="screen16x9"/>
  <p:notesSz cx="6858000" cy="9144000"/>
  <p:embeddedFontLst>
    <p:embeddedFont>
      <p:font typeface="Open Sans" panose="02010600030101010101" charset="0"/>
      <p:regular r:id="rId13"/>
      <p:bold r:id="rId14"/>
      <p:italic r:id="rId15"/>
      <p:boldItalic r:id="rId16"/>
    </p:embeddedFont>
    <p:embeddedFont>
      <p:font typeface="Open Sans Light" panose="02010600030101010101" charset="0"/>
      <p:regular r:id="rId17"/>
      <p:bold r:id="rId18"/>
      <p:italic r:id="rId19"/>
      <p:boldItalic r:id="rId20"/>
    </p:embeddedFont>
    <p:embeddedFont>
      <p:font typeface="Open Sans SemiBold" panose="02010600030101010101"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8602" autoAdjust="0"/>
  </p:normalViewPr>
  <p:slideViewPr>
    <p:cSldViewPr snapToGrid="0">
      <p:cViewPr varScale="1">
        <p:scale>
          <a:sx n="133" d="100"/>
          <a:sy n="133" d="100"/>
        </p:scale>
        <p:origin x="10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c71beb8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c71beb8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source and goal concepts are similar to the six dimensions of quality attributes proposed by SEI. Here, we simplify it and only focus on the stimulus (source) and the reaction of the system.</a:t>
            </a:r>
            <a:endParaRPr lang="zh-CN" altLang="en-US" dirty="0"/>
          </a:p>
        </p:txBody>
      </p:sp>
    </p:spTree>
    <p:extLst>
      <p:ext uri="{BB962C8B-B14F-4D97-AF65-F5344CB8AC3E}">
        <p14:creationId xmlns:p14="http://schemas.microsoft.com/office/powerpoint/2010/main" val="217645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b="1" dirty="0"/>
              <a:t>Limitations:</a:t>
            </a:r>
          </a:p>
          <a:p>
            <a:pPr marL="457200" indent="-298450"/>
            <a:r>
              <a:rPr lang="en-US" altLang="zh-CN" dirty="0"/>
              <a:t>A safety property is restricted to the form of LTSA property.</a:t>
            </a:r>
          </a:p>
          <a:p>
            <a:pPr marL="457200" indent="-298450"/>
            <a:r>
              <a:rPr lang="en-US" altLang="zh-CN" dirty="0"/>
              <a:t>We consider deadlock-free to be the weakest form of liveness, i.e., the system should not be stuck at some step.</a:t>
            </a:r>
          </a:p>
        </p:txBody>
      </p:sp>
    </p:spTree>
    <p:extLst>
      <p:ext uri="{BB962C8B-B14F-4D97-AF65-F5344CB8AC3E}">
        <p14:creationId xmlns:p14="http://schemas.microsoft.com/office/powerpoint/2010/main" val="988333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Interpretation of the projected state machine: we do not know what exactly will happen after a send event (e.g., a lose event or anything else), but we do know that we may need multiple send events to reach a rec event (i.e., the message is successfully received by the receiver).</a:t>
            </a:r>
            <a:endParaRPr lang="zh-CN" altLang="en-US" dirty="0"/>
          </a:p>
        </p:txBody>
      </p:sp>
    </p:spTree>
    <p:extLst>
      <p:ext uri="{BB962C8B-B14F-4D97-AF65-F5344CB8AC3E}">
        <p14:creationId xmlns:p14="http://schemas.microsoft.com/office/powerpoint/2010/main" val="2305024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ltLang="zh-CN" dirty="0"/>
              <a:t>The intuition is that:</a:t>
            </a:r>
          </a:p>
          <a:p>
            <a:pPr marL="457200" indent="-298450"/>
            <a:r>
              <a:rPr lang="en-US" altLang="zh-CN" dirty="0"/>
              <a:t>A system is often designed to work under some environments, e.g., we assume that the environment should work exactly in the sequence of &lt;send, rec, ack, </a:t>
            </a:r>
            <a:r>
              <a:rPr lang="en-US" altLang="zh-CN" dirty="0" err="1"/>
              <a:t>getack</a:t>
            </a:r>
            <a:r>
              <a:rPr lang="en-US" altLang="zh-CN" dirty="0"/>
              <a:t>&gt;, otherwise, the system would deadlock or violate the safety property.</a:t>
            </a:r>
          </a:p>
        </p:txBody>
      </p:sp>
    </p:spTree>
    <p:extLst>
      <p:ext uri="{BB962C8B-B14F-4D97-AF65-F5344CB8AC3E}">
        <p14:creationId xmlns:p14="http://schemas.microsoft.com/office/powerpoint/2010/main" val="3946360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4427250"/>
            <a:ext cx="9144000" cy="71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152075" y="4543625"/>
            <a:ext cx="4020352" cy="483350"/>
          </a:xfrm>
          <a:prstGeom prst="rect">
            <a:avLst/>
          </a:prstGeom>
          <a:noFill/>
          <a:ln>
            <a:noFill/>
          </a:ln>
        </p:spPr>
      </p:pic>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AE0000"/>
              </a:buClr>
              <a:buSzPts val="5200"/>
              <a:buFont typeface="Open Sans SemiBold"/>
              <a:buNone/>
              <a:defRPr sz="5200">
                <a:solidFill>
                  <a:srgbClr val="AE0000"/>
                </a:solidFill>
                <a:latin typeface="Open Sans SemiBold"/>
                <a:ea typeface="Open Sans SemiBold"/>
                <a:cs typeface="Open Sans SemiBold"/>
                <a:sym typeface="Open Sans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ltLang="zh-CN"/>
              <a:t>Click to edit Master title style</a:t>
            </a:r>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Open Sans Light"/>
              <a:buNone/>
              <a:defRPr sz="2800">
                <a:latin typeface="Open Sans Light"/>
                <a:ea typeface="Open Sans Light"/>
                <a:cs typeface="Open Sans Light"/>
                <a:sym typeface="Open Sans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ltLang="zh-CN"/>
              <a:t>Click to edit Master subtitle style</a:t>
            </a:r>
            <a:endParaRPr/>
          </a:p>
        </p:txBody>
      </p:sp>
      <p:sp>
        <p:nvSpPr>
          <p:cNvPr id="14" name="Google Shape;14;p2"/>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12000"/>
              <a:buNone/>
              <a:defRPr sz="12000">
                <a:solidFill>
                  <a:srgbClr val="AE0000"/>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ltLang="zh-CN"/>
              <a:t>Click to edit Master text styles</a:t>
            </a:r>
          </a:p>
        </p:txBody>
      </p:sp>
      <p:sp>
        <p:nvSpPr>
          <p:cNvPr id="62" name="Google Shape;62;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1"/>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1"/>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2"/>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2"/>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3600"/>
              <a:buFont typeface="Open Sans"/>
              <a:buNone/>
              <a:defRPr sz="3600" b="1">
                <a:solidFill>
                  <a:schemeClr val="lt1"/>
                </a:solidFill>
                <a:latin typeface="Open Sans"/>
                <a:ea typeface="Open Sans"/>
                <a:cs typeface="Open Sans"/>
                <a:sym typeface="Open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ltLang="zh-CN"/>
              <a:t>Click to edit Master title style</a:t>
            </a:r>
            <a:endParaRPr/>
          </a:p>
        </p:txBody>
      </p:sp>
      <p:sp>
        <p:nvSpPr>
          <p:cNvPr id="17" name="Google Shape;17;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latin typeface="Open Sans"/>
                <a:ea typeface="Open Sans"/>
                <a:cs typeface="Open Sans"/>
                <a:sym typeface="Open Sans"/>
              </a:defRPr>
            </a:lvl1pPr>
            <a:lvl2pPr lvl="1">
              <a:buNone/>
              <a:defRPr>
                <a:solidFill>
                  <a:schemeClr val="lt1"/>
                </a:solidFill>
                <a:latin typeface="Open Sans"/>
                <a:ea typeface="Open Sans"/>
                <a:cs typeface="Open Sans"/>
                <a:sym typeface="Open Sans"/>
              </a:defRPr>
            </a:lvl2pPr>
            <a:lvl3pPr lvl="2">
              <a:buNone/>
              <a:defRPr>
                <a:solidFill>
                  <a:schemeClr val="lt1"/>
                </a:solidFill>
                <a:latin typeface="Open Sans"/>
                <a:ea typeface="Open Sans"/>
                <a:cs typeface="Open Sans"/>
                <a:sym typeface="Open Sans"/>
              </a:defRPr>
            </a:lvl3pPr>
            <a:lvl4pPr lvl="3">
              <a:buNone/>
              <a:defRPr>
                <a:solidFill>
                  <a:schemeClr val="lt1"/>
                </a:solidFill>
                <a:latin typeface="Open Sans"/>
                <a:ea typeface="Open Sans"/>
                <a:cs typeface="Open Sans"/>
                <a:sym typeface="Open Sans"/>
              </a:defRPr>
            </a:lvl4pPr>
            <a:lvl5pPr lvl="4">
              <a:buNone/>
              <a:defRPr>
                <a:solidFill>
                  <a:schemeClr val="lt1"/>
                </a:solidFill>
                <a:latin typeface="Open Sans"/>
                <a:ea typeface="Open Sans"/>
                <a:cs typeface="Open Sans"/>
                <a:sym typeface="Open Sans"/>
              </a:defRPr>
            </a:lvl5pPr>
            <a:lvl6pPr lvl="5">
              <a:buNone/>
              <a:defRPr>
                <a:solidFill>
                  <a:schemeClr val="lt1"/>
                </a:solidFill>
                <a:latin typeface="Open Sans"/>
                <a:ea typeface="Open Sans"/>
                <a:cs typeface="Open Sans"/>
                <a:sym typeface="Open Sans"/>
              </a:defRPr>
            </a:lvl6pPr>
            <a:lvl7pPr lvl="6">
              <a:buNone/>
              <a:defRPr>
                <a:solidFill>
                  <a:schemeClr val="lt1"/>
                </a:solidFill>
                <a:latin typeface="Open Sans"/>
                <a:ea typeface="Open Sans"/>
                <a:cs typeface="Open Sans"/>
                <a:sym typeface="Open Sans"/>
              </a:defRPr>
            </a:lvl7pPr>
            <a:lvl8pPr lvl="7">
              <a:buNone/>
              <a:defRPr>
                <a:solidFill>
                  <a:schemeClr val="lt1"/>
                </a:solidFill>
                <a:latin typeface="Open Sans"/>
                <a:ea typeface="Open Sans"/>
                <a:cs typeface="Open Sans"/>
                <a:sym typeface="Open Sans"/>
              </a:defRPr>
            </a:lvl8pPr>
            <a:lvl9pPr lvl="8">
              <a:buNone/>
              <a:defRPr>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8"/>
        <p:cNvGrpSpPr/>
        <p:nvPr/>
      </p:nvGrpSpPr>
      <p:grpSpPr>
        <a:xfrm>
          <a:off x="0" y="0"/>
          <a:ext cx="0" cy="0"/>
          <a:chOff x="0" y="0"/>
          <a:chExt cx="0" cy="0"/>
        </a:xfrm>
      </p:grpSpPr>
      <p:sp>
        <p:nvSpPr>
          <p:cNvPr id="19" name="Google Shape;19;p4"/>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4"/>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2" name="Google Shape;22;p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23" name="Google Shape;23;p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a:off x="152075" y="4703625"/>
            <a:ext cx="2937816" cy="353200"/>
          </a:xfrm>
          <a:prstGeom prst="rect">
            <a:avLst/>
          </a:prstGeom>
          <a:noFill/>
          <a:ln>
            <a:noFill/>
          </a:ln>
        </p:spPr>
      </p:pic>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27" name="Google Shape;27;p5"/>
          <p:cNvSpPr txBox="1">
            <a:spLocks noGrp="1"/>
          </p:cNvSpPr>
          <p:nvPr>
            <p:ph type="body" idx="1"/>
          </p:nvPr>
        </p:nvSpPr>
        <p:spPr>
          <a:xfrm>
            <a:off x="3117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8" name="Google Shape;28;p5"/>
          <p:cNvSpPr txBox="1">
            <a:spLocks noGrp="1"/>
          </p:cNvSpPr>
          <p:nvPr>
            <p:ph type="body" idx="2"/>
          </p:nvPr>
        </p:nvSpPr>
        <p:spPr>
          <a:xfrm>
            <a:off x="4832400" y="1152475"/>
            <a:ext cx="3999900" cy="318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29" name="Google Shape;29;p5"/>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AE0000"/>
              </a:buClr>
              <a:buSzPts val="2800"/>
              <a:buNone/>
              <a:defRPr>
                <a:solidFill>
                  <a:srgbClr val="AE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ltLang="zh-CN"/>
              <a:t>Click to edit Master title style</a:t>
            </a:r>
            <a:endParaRPr/>
          </a:p>
        </p:txBody>
      </p:sp>
      <p:sp>
        <p:nvSpPr>
          <p:cNvPr id="34" name="Google Shape;34;p6"/>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Clr>
                <a:srgbClr val="AE0000"/>
              </a:buClr>
              <a:buSzPts val="2400"/>
              <a:buNone/>
              <a:defRPr sz="2400">
                <a:solidFill>
                  <a:srgbClr val="AE0000"/>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ltLang="zh-CN"/>
              <a:t>Click to edit Master title style</a:t>
            </a:r>
            <a:endParaRPr/>
          </a:p>
        </p:txBody>
      </p:sp>
      <p:sp>
        <p:nvSpPr>
          <p:cNvPr id="39" name="Google Shape;39;p7"/>
          <p:cNvSpPr txBox="1">
            <a:spLocks noGrp="1"/>
          </p:cNvSpPr>
          <p:nvPr>
            <p:ph type="body" idx="1"/>
          </p:nvPr>
        </p:nvSpPr>
        <p:spPr>
          <a:xfrm>
            <a:off x="311700" y="1389600"/>
            <a:ext cx="2808000" cy="2948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ltLang="zh-CN"/>
              <a:t>Click to edit Master text styles</a:t>
            </a:r>
          </a:p>
        </p:txBody>
      </p:sp>
      <p:sp>
        <p:nvSpPr>
          <p:cNvPr id="40" name="Google Shape;40;p7"/>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AE0000"/>
              </a:buClr>
              <a:buSzPts val="4800"/>
              <a:buFont typeface="Open Sans"/>
              <a:buNone/>
              <a:defRPr sz="4800" b="1">
                <a:solidFill>
                  <a:srgbClr val="AE0000"/>
                </a:solidFill>
                <a:latin typeface="Open Sans"/>
                <a:ea typeface="Open Sans"/>
                <a:cs typeface="Open Sans"/>
                <a:sym typeface="Open Sans"/>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ltLang="zh-CN"/>
              <a:t>Click to edit Master title style</a:t>
            </a:r>
            <a:endParaRPr/>
          </a:p>
        </p:txBody>
      </p:sp>
      <p:sp>
        <p:nvSpPr>
          <p:cNvPr id="45" name="Google Shape;4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E0000"/>
              </a:buClr>
              <a:buSzPts val="4200"/>
              <a:buNone/>
              <a:defRPr sz="4200">
                <a:solidFill>
                  <a:srgbClr val="AE0000"/>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ltLang="zh-CN"/>
              <a:t>Click to edit Master title style</a:t>
            </a:r>
            <a:endParaRPr/>
          </a:p>
        </p:txBody>
      </p:sp>
      <p:sp>
        <p:nvSpPr>
          <p:cNvPr id="49" name="Google Shape;4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ltLang="zh-CN"/>
              <a:t>Click to edit Master subtitle style</a:t>
            </a:r>
            <a:endParaRPr/>
          </a:p>
        </p:txBody>
      </p:sp>
      <p:sp>
        <p:nvSpPr>
          <p:cNvPr id="50" name="Google Shape;5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ltLang="zh-CN"/>
              <a:t>Click to edit Master text styles</a:t>
            </a:r>
          </a:p>
        </p:txBody>
      </p:sp>
      <p:sp>
        <p:nvSpPr>
          <p:cNvPr id="51" name="Google Shape;51;p9"/>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9"/>
          <p:cNvPicPr preferRelativeResize="0"/>
          <p:nvPr/>
        </p:nvPicPr>
        <p:blipFill>
          <a:blip r:embed="rId2">
            <a:alphaModFix/>
          </a:blip>
          <a:stretch>
            <a:fillRect/>
          </a:stretch>
        </p:blipFill>
        <p:spPr>
          <a:xfrm>
            <a:off x="152075" y="4726900"/>
            <a:ext cx="2640049" cy="317400"/>
          </a:xfrm>
          <a:prstGeom prst="rect">
            <a:avLst/>
          </a:prstGeom>
          <a:noFill/>
          <a:ln>
            <a:noFill/>
          </a:ln>
        </p:spPr>
      </p:pic>
      <p:sp>
        <p:nvSpPr>
          <p:cNvPr id="53" name="Google Shape;53;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39637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ltLang="zh-CN"/>
              <a:t>Click to edit Master text styles</a:t>
            </a:r>
          </a:p>
        </p:txBody>
      </p:sp>
      <p:sp>
        <p:nvSpPr>
          <p:cNvPr id="56" name="Google Shape;56;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0"/>
          <p:cNvSpPr/>
          <p:nvPr/>
        </p:nvSpPr>
        <p:spPr>
          <a:xfrm>
            <a:off x="0" y="4627750"/>
            <a:ext cx="9144000" cy="51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0"/>
          <p:cNvPicPr preferRelativeResize="0"/>
          <p:nvPr/>
        </p:nvPicPr>
        <p:blipFill>
          <a:blip r:embed="rId2">
            <a:alphaModFix/>
          </a:blip>
          <a:stretch>
            <a:fillRect/>
          </a:stretch>
        </p:blipFill>
        <p:spPr>
          <a:xfrm>
            <a:off x="152075" y="4726900"/>
            <a:ext cx="2640049" cy="317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SemiBold"/>
              <a:buNone/>
              <a:defRPr sz="2800">
                <a:solidFill>
                  <a:schemeClr val="dk1"/>
                </a:solidFill>
                <a:latin typeface="Open Sans SemiBold"/>
                <a:ea typeface="Open Sans SemiBold"/>
                <a:cs typeface="Open Sans SemiBold"/>
                <a:sym typeface="Open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Open Sans"/>
                <a:ea typeface="Open Sans"/>
                <a:cs typeface="Open Sans"/>
                <a:sym typeface="Open Sans"/>
              </a:defRPr>
            </a:lvl1pPr>
            <a:lvl2pPr lvl="1" algn="r">
              <a:buNone/>
              <a:defRPr sz="1000">
                <a:solidFill>
                  <a:schemeClr val="lt1"/>
                </a:solidFill>
                <a:latin typeface="Open Sans"/>
                <a:ea typeface="Open Sans"/>
                <a:cs typeface="Open Sans"/>
                <a:sym typeface="Open Sans"/>
              </a:defRPr>
            </a:lvl2pPr>
            <a:lvl3pPr lvl="2" algn="r">
              <a:buNone/>
              <a:defRPr sz="1000">
                <a:solidFill>
                  <a:schemeClr val="lt1"/>
                </a:solidFill>
                <a:latin typeface="Open Sans"/>
                <a:ea typeface="Open Sans"/>
                <a:cs typeface="Open Sans"/>
                <a:sym typeface="Open Sans"/>
              </a:defRPr>
            </a:lvl3pPr>
            <a:lvl4pPr lvl="3" algn="r">
              <a:buNone/>
              <a:defRPr sz="1000">
                <a:solidFill>
                  <a:schemeClr val="lt1"/>
                </a:solidFill>
                <a:latin typeface="Open Sans"/>
                <a:ea typeface="Open Sans"/>
                <a:cs typeface="Open Sans"/>
                <a:sym typeface="Open Sans"/>
              </a:defRPr>
            </a:lvl4pPr>
            <a:lvl5pPr lvl="4" algn="r">
              <a:buNone/>
              <a:defRPr sz="1000">
                <a:solidFill>
                  <a:schemeClr val="lt1"/>
                </a:solidFill>
                <a:latin typeface="Open Sans"/>
                <a:ea typeface="Open Sans"/>
                <a:cs typeface="Open Sans"/>
                <a:sym typeface="Open Sans"/>
              </a:defRPr>
            </a:lvl5pPr>
            <a:lvl6pPr lvl="5" algn="r">
              <a:buNone/>
              <a:defRPr sz="1000">
                <a:solidFill>
                  <a:schemeClr val="lt1"/>
                </a:solidFill>
                <a:latin typeface="Open Sans"/>
                <a:ea typeface="Open Sans"/>
                <a:cs typeface="Open Sans"/>
                <a:sym typeface="Open Sans"/>
              </a:defRPr>
            </a:lvl6pPr>
            <a:lvl7pPr lvl="6" algn="r">
              <a:buNone/>
              <a:defRPr sz="1000">
                <a:solidFill>
                  <a:schemeClr val="lt1"/>
                </a:solidFill>
                <a:latin typeface="Open Sans"/>
                <a:ea typeface="Open Sans"/>
                <a:cs typeface="Open Sans"/>
                <a:sym typeface="Open Sans"/>
              </a:defRPr>
            </a:lvl7pPr>
            <a:lvl8pPr lvl="7" algn="r">
              <a:buNone/>
              <a:defRPr sz="1000">
                <a:solidFill>
                  <a:schemeClr val="lt1"/>
                </a:solidFill>
                <a:latin typeface="Open Sans"/>
                <a:ea typeface="Open Sans"/>
                <a:cs typeface="Open Sans"/>
                <a:sym typeface="Open Sans"/>
              </a:defRPr>
            </a:lvl8pPr>
            <a:lvl9pPr lvl="8" algn="r">
              <a:buNone/>
              <a:defRPr sz="1000">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3"/>
          <p:cNvSpPr txBox="1">
            <a:spLocks noGrp="1"/>
          </p:cNvSpPr>
          <p:nvPr>
            <p:ph type="ctrTitle"/>
          </p:nvPr>
        </p:nvSpPr>
        <p:spPr>
          <a:xfrm>
            <a:off x="311700" y="1083050"/>
            <a:ext cx="8520600" cy="160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How to Measure Robustness</a:t>
            </a:r>
            <a:endParaRPr sz="4800" dirty="0"/>
          </a:p>
          <a:p>
            <a:pPr marL="0" lvl="0" indent="0" algn="ctr" rtl="0">
              <a:spcBef>
                <a:spcPts val="0"/>
              </a:spcBef>
              <a:spcAft>
                <a:spcPts val="0"/>
              </a:spcAft>
              <a:buNone/>
            </a:pPr>
            <a:r>
              <a:rPr lang="en-US" sz="2400" dirty="0">
                <a:solidFill>
                  <a:schemeClr val="dk2"/>
                </a:solidFill>
                <a:latin typeface="Open Sans"/>
                <a:ea typeface="Open Sans"/>
                <a:cs typeface="Open Sans"/>
                <a:sym typeface="Open Sans"/>
              </a:rPr>
              <a:t>A formal approach</a:t>
            </a:r>
            <a:endParaRPr sz="2400" dirty="0">
              <a:solidFill>
                <a:schemeClr val="dk2"/>
              </a:solidFill>
              <a:latin typeface="Open Sans"/>
              <a:ea typeface="Open Sans"/>
              <a:cs typeface="Open Sans"/>
              <a:sym typeface="Open Sans"/>
            </a:endParaRPr>
          </a:p>
        </p:txBody>
      </p:sp>
      <p:sp>
        <p:nvSpPr>
          <p:cNvPr id="74" name="Google Shape;74;p13"/>
          <p:cNvSpPr txBox="1">
            <a:spLocks noGrp="1"/>
          </p:cNvSpPr>
          <p:nvPr>
            <p:ph type="subTitle" idx="1"/>
          </p:nvPr>
        </p:nvSpPr>
        <p:spPr>
          <a:xfrm>
            <a:off x="311700" y="28405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Changjian</a:t>
            </a:r>
            <a:r>
              <a:rPr lang="en-US" sz="1800" dirty="0">
                <a:solidFill>
                  <a:srgbClr val="666666"/>
                </a:solidFill>
                <a:latin typeface="Open Sans"/>
                <a:ea typeface="Open Sans"/>
                <a:cs typeface="Open Sans"/>
                <a:sym typeface="Open Sans"/>
              </a:rPr>
              <a:t> (CJ) Zhang</a:t>
            </a:r>
          </a:p>
          <a:p>
            <a:pPr marL="0" lvl="0" indent="0" algn="ctr" rtl="0">
              <a:spcBef>
                <a:spcPts val="0"/>
              </a:spcBef>
              <a:spcAft>
                <a:spcPts val="0"/>
              </a:spcAft>
              <a:buNone/>
            </a:pPr>
            <a:r>
              <a:rPr lang="en-US" sz="1800" dirty="0" err="1">
                <a:solidFill>
                  <a:srgbClr val="666666"/>
                </a:solidFill>
                <a:latin typeface="Open Sans"/>
                <a:ea typeface="Open Sans"/>
                <a:cs typeface="Open Sans"/>
                <a:sym typeface="Open Sans"/>
              </a:rPr>
              <a:t>Eunsuk</a:t>
            </a:r>
            <a:r>
              <a:rPr lang="en-US" sz="1800" dirty="0">
                <a:solidFill>
                  <a:srgbClr val="666666"/>
                </a:solidFill>
                <a:latin typeface="Open Sans"/>
                <a:ea typeface="Open Sans"/>
                <a:cs typeface="Open Sans"/>
                <a:sym typeface="Open Sans"/>
              </a:rPr>
              <a:t> Kang</a:t>
            </a:r>
          </a:p>
          <a:p>
            <a:pPr marL="0" lvl="0" indent="0" algn="ctr" rtl="0">
              <a:spcBef>
                <a:spcPts val="0"/>
              </a:spcBef>
              <a:spcAft>
                <a:spcPts val="0"/>
              </a:spcAft>
              <a:buNone/>
            </a:pPr>
            <a:r>
              <a:rPr lang="en-US" sz="1800" dirty="0">
                <a:solidFill>
                  <a:srgbClr val="666666"/>
                </a:solidFill>
                <a:latin typeface="Open Sans"/>
                <a:ea typeface="Open Sans"/>
                <a:cs typeface="Open Sans"/>
                <a:sym typeface="Open Sans"/>
              </a:rPr>
              <a:t>David </a:t>
            </a:r>
            <a:r>
              <a:rPr lang="en-US" sz="1800" dirty="0" err="1">
                <a:solidFill>
                  <a:srgbClr val="666666"/>
                </a:solidFill>
                <a:latin typeface="Open Sans"/>
                <a:ea typeface="Open Sans"/>
                <a:cs typeface="Open Sans"/>
                <a:sym typeface="Open Sans"/>
              </a:rPr>
              <a:t>Garlan</a:t>
            </a:r>
            <a:endParaRPr sz="1400" dirty="0">
              <a:solidFill>
                <a:srgbClr val="666666"/>
              </a:solidFill>
            </a:endParaRPr>
          </a:p>
          <a:p>
            <a:pPr marL="0" lvl="0" indent="0" algn="ctr" rtl="0">
              <a:spcBef>
                <a:spcPts val="0"/>
              </a:spcBef>
              <a:spcAft>
                <a:spcPts val="0"/>
              </a:spcAft>
              <a:buNone/>
            </a:pPr>
            <a:r>
              <a:rPr lang="en" sz="1400" dirty="0">
                <a:solidFill>
                  <a:srgbClr val="666666"/>
                </a:solidFill>
              </a:rPr>
              <a:t>Carnegie Mellon University</a:t>
            </a:r>
            <a:endParaRPr sz="1400" dirty="0">
              <a:solidFill>
                <a:srgbClr val="666666"/>
              </a:solidFill>
            </a:endParaRPr>
          </a:p>
        </p:txBody>
      </p:sp>
      <p:sp>
        <p:nvSpPr>
          <p:cNvPr id="75" name="Google Shape;75;p13"/>
          <p:cNvSpPr txBox="1">
            <a:spLocks noGrp="1"/>
          </p:cNvSpPr>
          <p:nvPr>
            <p:ph type="sldNum" idx="12"/>
          </p:nvPr>
        </p:nvSpPr>
        <p:spPr>
          <a:xfrm>
            <a:off x="8635375" y="4611900"/>
            <a:ext cx="385800" cy="346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B937-2823-4AEA-B237-A98FA01A85B4}"/>
              </a:ext>
            </a:extLst>
          </p:cNvPr>
          <p:cNvSpPr>
            <a:spLocks noGrp="1"/>
          </p:cNvSpPr>
          <p:nvPr>
            <p:ph type="title"/>
          </p:nvPr>
        </p:nvSpPr>
        <p:spPr/>
        <p:txBody>
          <a:bodyPr/>
          <a:lstStyle/>
          <a:p>
            <a:r>
              <a:rPr lang="en-US" altLang="zh-CN" dirty="0"/>
              <a:t>Capability to handle uncertainty</a:t>
            </a:r>
            <a:endParaRPr lang="zh-CN" altLang="en-US" dirty="0"/>
          </a:p>
        </p:txBody>
      </p:sp>
      <p:sp>
        <p:nvSpPr>
          <p:cNvPr id="4" name="Slide Number Placeholder 3">
            <a:extLst>
              <a:ext uri="{FF2B5EF4-FFF2-40B4-BE49-F238E27FC236}">
                <a16:creationId xmlns:a16="http://schemas.microsoft.com/office/drawing/2014/main" id="{097C9D5D-7B18-4EEB-9DFE-106FFD7D49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8" name="Picture 7">
            <a:extLst>
              <a:ext uri="{FF2B5EF4-FFF2-40B4-BE49-F238E27FC236}">
                <a16:creationId xmlns:a16="http://schemas.microsoft.com/office/drawing/2014/main" id="{7FE13FA7-AA15-4D0D-9A25-2FEB76CF4DAE}"/>
              </a:ext>
            </a:extLst>
          </p:cNvPr>
          <p:cNvPicPr>
            <a:picLocks noChangeAspect="1"/>
          </p:cNvPicPr>
          <p:nvPr>
            <p:custDataLst>
              <p:tags r:id="rId1"/>
            </p:custDataLst>
          </p:nvPr>
        </p:nvPicPr>
        <p:blipFill>
          <a:blip r:embed="rId4"/>
          <a:stretch>
            <a:fillRect/>
          </a:stretch>
        </p:blipFill>
        <p:spPr>
          <a:xfrm>
            <a:off x="552801" y="1467200"/>
            <a:ext cx="7494854" cy="1867890"/>
          </a:xfrm>
          <a:prstGeom prst="rect">
            <a:avLst/>
          </a:prstGeom>
        </p:spPr>
      </p:pic>
      <p:sp>
        <p:nvSpPr>
          <p:cNvPr id="11" name="Speech Bubble: Oval 10">
            <a:extLst>
              <a:ext uri="{FF2B5EF4-FFF2-40B4-BE49-F238E27FC236}">
                <a16:creationId xmlns:a16="http://schemas.microsoft.com/office/drawing/2014/main" id="{8F4E7BA4-F9BA-4C34-BC1A-3E7F8F9F3526}"/>
              </a:ext>
            </a:extLst>
          </p:cNvPr>
          <p:cNvSpPr/>
          <p:nvPr/>
        </p:nvSpPr>
        <p:spPr>
          <a:xfrm>
            <a:off x="3515255" y="2571750"/>
            <a:ext cx="4383145" cy="1867890"/>
          </a:xfrm>
          <a:prstGeom prst="wedgeEllipseCallout">
            <a:avLst>
              <a:gd name="adj1" fmla="val -59435"/>
              <a:gd name="adj2" fmla="val -483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Stronger</a:t>
            </a:r>
            <a:r>
              <a:rPr lang="en-US" altLang="zh-CN" dirty="0"/>
              <a:t> assumption =&gt; </a:t>
            </a:r>
            <a:r>
              <a:rPr lang="en-US" altLang="zh-CN" b="1" dirty="0"/>
              <a:t>Less</a:t>
            </a:r>
            <a:r>
              <a:rPr lang="en-US" altLang="zh-CN" dirty="0"/>
              <a:t> allowed behavior of the environment;</a:t>
            </a:r>
          </a:p>
          <a:p>
            <a:pPr algn="ctr"/>
            <a:endParaRPr lang="en-US" altLang="zh-CN" dirty="0"/>
          </a:p>
          <a:p>
            <a:pPr algn="ctr"/>
            <a:r>
              <a:rPr lang="en-US" altLang="zh-CN" b="1" dirty="0"/>
              <a:t>Weaker</a:t>
            </a:r>
            <a:r>
              <a:rPr lang="en-US" altLang="zh-CN" dirty="0"/>
              <a:t> assumption =&gt; </a:t>
            </a:r>
            <a:r>
              <a:rPr lang="en-US" altLang="zh-CN" b="1" dirty="0"/>
              <a:t>More</a:t>
            </a:r>
            <a:r>
              <a:rPr lang="en-US" altLang="zh-CN" dirty="0"/>
              <a:t> allowed behavior of the environment</a:t>
            </a:r>
            <a:endParaRPr lang="zh-CN" altLang="en-US" dirty="0"/>
          </a:p>
        </p:txBody>
      </p:sp>
    </p:spTree>
    <p:extLst>
      <p:ext uri="{BB962C8B-B14F-4D97-AF65-F5344CB8AC3E}">
        <p14:creationId xmlns:p14="http://schemas.microsoft.com/office/powerpoint/2010/main" val="253572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871F-18A2-4401-B6B9-077086628C4E}"/>
              </a:ext>
            </a:extLst>
          </p:cNvPr>
          <p:cNvSpPr>
            <a:spLocks noGrp="1"/>
          </p:cNvSpPr>
          <p:nvPr>
            <p:ph type="title"/>
          </p:nvPr>
        </p:nvSpPr>
        <p:spPr/>
        <p:txBody>
          <a:bodyPr/>
          <a:lstStyle/>
          <a:p>
            <a:r>
              <a:rPr lang="en-US" altLang="zh-CN" dirty="0"/>
              <a:t>Agenda</a:t>
            </a:r>
            <a:endParaRPr lang="zh-CN" altLang="en-US" dirty="0"/>
          </a:p>
        </p:txBody>
      </p:sp>
      <p:sp>
        <p:nvSpPr>
          <p:cNvPr id="3" name="Text Placeholder 2">
            <a:extLst>
              <a:ext uri="{FF2B5EF4-FFF2-40B4-BE49-F238E27FC236}">
                <a16:creationId xmlns:a16="http://schemas.microsoft.com/office/drawing/2014/main" id="{8D97EDBA-6795-4FFA-BF7E-762491D0EB39}"/>
              </a:ext>
            </a:extLst>
          </p:cNvPr>
          <p:cNvSpPr>
            <a:spLocks noGrp="1"/>
          </p:cNvSpPr>
          <p:nvPr>
            <p:ph type="body" idx="1"/>
          </p:nvPr>
        </p:nvSpPr>
        <p:spPr/>
        <p:txBody>
          <a:bodyPr/>
          <a:lstStyle/>
          <a:p>
            <a:r>
              <a:rPr lang="en-US" altLang="zh-CN" dirty="0"/>
              <a:t>Robustness Definition</a:t>
            </a:r>
          </a:p>
          <a:p>
            <a:endParaRPr lang="zh-CN" altLang="en-US" dirty="0"/>
          </a:p>
        </p:txBody>
      </p:sp>
      <p:sp>
        <p:nvSpPr>
          <p:cNvPr id="4" name="Slide Number Placeholder 3">
            <a:extLst>
              <a:ext uri="{FF2B5EF4-FFF2-40B4-BE49-F238E27FC236}">
                <a16:creationId xmlns:a16="http://schemas.microsoft.com/office/drawing/2014/main" id="{6B4CE1E3-8D12-4A2F-87D4-6395F5C91D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29241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Robustness?</a:t>
            </a:r>
            <a:endParaRPr dirty="0"/>
          </a:p>
        </p:txBody>
      </p:sp>
      <p:sp>
        <p:nvSpPr>
          <p:cNvPr id="81" name="Google Shape;81;p14"/>
          <p:cNvSpPr txBox="1">
            <a:spLocks noGrp="1"/>
          </p:cNvSpPr>
          <p:nvPr>
            <p:ph type="body" idx="1"/>
          </p:nvPr>
        </p:nvSpPr>
        <p:spPr>
          <a:xfrm>
            <a:off x="311700" y="1152475"/>
            <a:ext cx="8520600" cy="3172200"/>
          </a:xfrm>
          <a:prstGeom prst="rect">
            <a:avLst/>
          </a:prstGeom>
        </p:spPr>
        <p:txBody>
          <a:bodyPr spcFirstLastPara="1" wrap="square" lIns="91425" tIns="91425" rIns="91425" bIns="91425" anchor="t" anchorCtr="0">
            <a:noAutofit/>
          </a:bodyPr>
          <a:lstStyle/>
          <a:p>
            <a:r>
              <a:rPr lang="en-US" altLang="zh-CN" b="1" dirty="0"/>
              <a:t>IEEE definition:</a:t>
            </a:r>
          </a:p>
          <a:p>
            <a:pPr marL="457200" lvl="1" indent="0">
              <a:buNone/>
            </a:pPr>
            <a:r>
              <a:rPr lang="en-US" altLang="zh-CN" dirty="0"/>
              <a:t>The degree to which a system or component can function correctly in the presence of </a:t>
            </a:r>
            <a:r>
              <a:rPr lang="en-US" altLang="zh-CN" b="1" dirty="0"/>
              <a:t>invalid inputs </a:t>
            </a:r>
            <a:r>
              <a:rPr lang="en-US" altLang="zh-CN" dirty="0"/>
              <a:t>or </a:t>
            </a:r>
            <a:r>
              <a:rPr lang="en-US" altLang="zh-CN" b="1" dirty="0"/>
              <a:t>stressful environmental conditions</a:t>
            </a:r>
            <a:r>
              <a:rPr lang="en-US" altLang="zh-CN" dirty="0"/>
              <a:t>.</a:t>
            </a:r>
          </a:p>
          <a:p>
            <a:endParaRPr lang="en-US" altLang="zh-CN" b="1" dirty="0"/>
          </a:p>
          <a:p>
            <a:r>
              <a:rPr lang="en-US" altLang="zh-CN" b="1" dirty="0"/>
              <a:t>Robust control:</a:t>
            </a:r>
          </a:p>
          <a:p>
            <a:pPr marL="457200" lvl="1" indent="0">
              <a:buNone/>
            </a:pPr>
            <a:r>
              <a:rPr lang="en-US" altLang="zh-CN" dirty="0"/>
              <a:t>In control theory, robust control is an approach to controller design that explicitly </a:t>
            </a:r>
            <a:r>
              <a:rPr lang="en-US" altLang="zh-CN" b="1" dirty="0">
                <a:solidFill>
                  <a:srgbClr val="FF0000"/>
                </a:solidFill>
              </a:rPr>
              <a:t>deals with uncertainty</a:t>
            </a:r>
            <a:r>
              <a:rPr lang="en-US" altLang="zh-CN" dirty="0"/>
              <a:t>.</a:t>
            </a:r>
          </a:p>
          <a:p>
            <a:pPr marL="0" lvl="0" indent="0" algn="l" rtl="0">
              <a:spcBef>
                <a:spcPts val="1600"/>
              </a:spcBef>
              <a:spcAft>
                <a:spcPts val="1600"/>
              </a:spcAft>
              <a:buNone/>
            </a:pPr>
            <a:br>
              <a:rPr lang="en" dirty="0"/>
            </a:br>
            <a:br>
              <a:rPr lang="en" dirty="0"/>
            </a:br>
            <a:endParaRPr dirty="0"/>
          </a:p>
        </p:txBody>
      </p:sp>
      <p:sp>
        <p:nvSpPr>
          <p:cNvPr id="82" name="Google Shape;82;p14"/>
          <p:cNvSpPr txBox="1">
            <a:spLocks noGrp="1"/>
          </p:cNvSpPr>
          <p:nvPr>
            <p:ph type="sldNum" idx="12"/>
          </p:nvPr>
        </p:nvSpPr>
        <p:spPr>
          <a:xfrm>
            <a:off x="8472458" y="4688792"/>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1FF6-9BB7-4002-8216-E9801519F505}"/>
              </a:ext>
            </a:extLst>
          </p:cNvPr>
          <p:cNvSpPr>
            <a:spLocks noGrp="1"/>
          </p:cNvSpPr>
          <p:nvPr>
            <p:ph type="title"/>
          </p:nvPr>
        </p:nvSpPr>
        <p:spPr/>
        <p:txBody>
          <a:bodyPr/>
          <a:lstStyle/>
          <a:p>
            <a:r>
              <a:rPr lang="en-US" altLang="zh-CN" dirty="0"/>
              <a:t>The </a:t>
            </a:r>
            <a:r>
              <a:rPr lang="en-US" altLang="zh-CN" dirty="0">
                <a:solidFill>
                  <a:srgbClr val="00B0F0"/>
                </a:solidFill>
              </a:rPr>
              <a:t>Source</a:t>
            </a:r>
            <a:r>
              <a:rPr lang="en-US" altLang="zh-CN" dirty="0"/>
              <a:t> and </a:t>
            </a:r>
            <a:r>
              <a:rPr lang="en-US" altLang="zh-CN" dirty="0">
                <a:solidFill>
                  <a:srgbClr val="FF0000"/>
                </a:solidFill>
              </a:rPr>
              <a:t>Goal</a:t>
            </a:r>
            <a:endParaRPr lang="zh-CN" altLang="en-US" dirty="0">
              <a:solidFill>
                <a:srgbClr val="FF0000"/>
              </a:solidFill>
            </a:endParaRPr>
          </a:p>
        </p:txBody>
      </p:sp>
      <p:sp>
        <p:nvSpPr>
          <p:cNvPr id="3" name="Text Placeholder 2">
            <a:extLst>
              <a:ext uri="{FF2B5EF4-FFF2-40B4-BE49-F238E27FC236}">
                <a16:creationId xmlns:a16="http://schemas.microsoft.com/office/drawing/2014/main" id="{878A57C1-4ADC-4307-A286-8C2F98063040}"/>
              </a:ext>
            </a:extLst>
          </p:cNvPr>
          <p:cNvSpPr>
            <a:spLocks noGrp="1"/>
          </p:cNvSpPr>
          <p:nvPr>
            <p:ph type="body" idx="1"/>
          </p:nvPr>
        </p:nvSpPr>
        <p:spPr/>
        <p:txBody>
          <a:bodyPr/>
          <a:lstStyle/>
          <a:p>
            <a:r>
              <a:rPr lang="en-US" altLang="zh-CN" dirty="0"/>
              <a:t>A robust system should </a:t>
            </a:r>
            <a:r>
              <a:rPr lang="en-US" altLang="zh-CN" dirty="0">
                <a:solidFill>
                  <a:srgbClr val="FF0000"/>
                </a:solidFill>
              </a:rPr>
              <a:t>function correctly </a:t>
            </a:r>
            <a:r>
              <a:rPr lang="en-US" altLang="zh-CN" dirty="0"/>
              <a:t>with </a:t>
            </a:r>
            <a:r>
              <a:rPr lang="en-US" altLang="zh-CN" dirty="0">
                <a:solidFill>
                  <a:srgbClr val="00B0F0"/>
                </a:solidFill>
              </a:rPr>
              <a:t>erroneous input or environment</a:t>
            </a:r>
            <a:r>
              <a:rPr lang="en-US" altLang="zh-CN" dirty="0"/>
              <a:t>.</a:t>
            </a:r>
          </a:p>
          <a:p>
            <a:r>
              <a:rPr lang="en-US" altLang="zh-CN" dirty="0"/>
              <a:t>A robust ML algorithm should have </a:t>
            </a:r>
            <a:r>
              <a:rPr lang="en-US" altLang="zh-CN" dirty="0">
                <a:solidFill>
                  <a:srgbClr val="FF0000"/>
                </a:solidFill>
              </a:rPr>
              <a:t>similar performance </a:t>
            </a:r>
            <a:r>
              <a:rPr lang="en-US" altLang="zh-CN" dirty="0"/>
              <a:t>on </a:t>
            </a:r>
            <a:r>
              <a:rPr lang="en-US" altLang="zh-CN" dirty="0">
                <a:solidFill>
                  <a:srgbClr val="00B0F0"/>
                </a:solidFill>
              </a:rPr>
              <a:t>datasets</a:t>
            </a:r>
            <a:r>
              <a:rPr lang="en-US" altLang="zh-CN" dirty="0"/>
              <a:t> other than the training set (i.e., not prone to overfitting).</a:t>
            </a:r>
          </a:p>
          <a:p>
            <a:r>
              <a:rPr lang="en-US" altLang="zh-CN" dirty="0"/>
              <a:t>A robust scheduling algorithm should </a:t>
            </a:r>
            <a:r>
              <a:rPr lang="en-US" altLang="zh-CN" dirty="0">
                <a:solidFill>
                  <a:srgbClr val="FF0000"/>
                </a:solidFill>
              </a:rPr>
              <a:t>generate suboptimal scheme </a:t>
            </a:r>
            <a:r>
              <a:rPr lang="en-US" altLang="zh-CN" dirty="0"/>
              <a:t>which is not sensitive to </a:t>
            </a:r>
            <a:r>
              <a:rPr lang="en-US" altLang="zh-CN" dirty="0">
                <a:solidFill>
                  <a:srgbClr val="00B0F0"/>
                </a:solidFill>
              </a:rPr>
              <a:t>stochastic disturbances</a:t>
            </a:r>
            <a:r>
              <a:rPr lang="en-US" altLang="zh-CN" dirty="0"/>
              <a:t>.</a:t>
            </a:r>
          </a:p>
          <a:p>
            <a:r>
              <a:rPr lang="en-US" altLang="zh-CN" dirty="0"/>
              <a:t>…</a:t>
            </a:r>
          </a:p>
          <a:p>
            <a:endParaRPr lang="zh-CN" altLang="en-US" dirty="0"/>
          </a:p>
        </p:txBody>
      </p:sp>
      <p:sp>
        <p:nvSpPr>
          <p:cNvPr id="4" name="Slide Number Placeholder 3">
            <a:extLst>
              <a:ext uri="{FF2B5EF4-FFF2-40B4-BE49-F238E27FC236}">
                <a16:creationId xmlns:a16="http://schemas.microsoft.com/office/drawing/2014/main" id="{7AB845E8-6789-48B3-8C06-3B3EE9B4C4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66878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93D7-C929-49EA-8927-55AF116E3BDD}"/>
              </a:ext>
            </a:extLst>
          </p:cNvPr>
          <p:cNvSpPr>
            <a:spLocks noGrp="1"/>
          </p:cNvSpPr>
          <p:nvPr>
            <p:ph type="title"/>
          </p:nvPr>
        </p:nvSpPr>
        <p:spPr/>
        <p:txBody>
          <a:bodyPr/>
          <a:lstStyle/>
          <a:p>
            <a:r>
              <a:rPr lang="en-US" altLang="zh-CN" dirty="0"/>
              <a:t>We try to measure:</a:t>
            </a:r>
            <a:endParaRPr lang="zh-CN" altLang="en-US" dirty="0"/>
          </a:p>
        </p:txBody>
      </p:sp>
      <p:sp>
        <p:nvSpPr>
          <p:cNvPr id="3" name="Text Placeholder 2">
            <a:extLst>
              <a:ext uri="{FF2B5EF4-FFF2-40B4-BE49-F238E27FC236}">
                <a16:creationId xmlns:a16="http://schemas.microsoft.com/office/drawing/2014/main" id="{D05C7AE0-921B-4B23-A094-CDB983C72801}"/>
              </a:ext>
            </a:extLst>
          </p:cNvPr>
          <p:cNvSpPr>
            <a:spLocks noGrp="1"/>
          </p:cNvSpPr>
          <p:nvPr>
            <p:ph type="body" idx="1"/>
          </p:nvPr>
        </p:nvSpPr>
        <p:spPr/>
        <p:txBody>
          <a:bodyPr/>
          <a:lstStyle/>
          <a:p>
            <a:r>
              <a:rPr lang="en-US" altLang="zh-CN" dirty="0"/>
              <a:t>The system capability to deal with </a:t>
            </a:r>
            <a:r>
              <a:rPr lang="en-US" altLang="zh-CN" dirty="0">
                <a:solidFill>
                  <a:srgbClr val="00B0F0"/>
                </a:solidFill>
              </a:rPr>
              <a:t>uncertainty in environment</a:t>
            </a:r>
            <a:r>
              <a:rPr lang="en-US" altLang="zh-CN" dirty="0"/>
              <a:t> to ensure </a:t>
            </a:r>
            <a:r>
              <a:rPr lang="en-US" altLang="zh-CN" dirty="0">
                <a:solidFill>
                  <a:srgbClr val="FF0000"/>
                </a:solidFill>
              </a:rPr>
              <a:t>correct function</a:t>
            </a:r>
            <a:r>
              <a:rPr lang="en-US" altLang="zh-CN" dirty="0"/>
              <a:t>.</a:t>
            </a:r>
          </a:p>
          <a:p>
            <a:r>
              <a:rPr lang="en-US" altLang="zh-CN" dirty="0"/>
              <a:t>The source: uncertainty in environment</a:t>
            </a:r>
          </a:p>
          <a:p>
            <a:pPr lvl="1">
              <a:spcBef>
                <a:spcPts val="0"/>
              </a:spcBef>
              <a:spcAft>
                <a:spcPts val="800"/>
              </a:spcAft>
            </a:pPr>
            <a:r>
              <a:rPr lang="en-US" altLang="zh-CN" dirty="0"/>
              <a:t>What’s the representation of uncertainty in the environment?</a:t>
            </a:r>
          </a:p>
          <a:p>
            <a:r>
              <a:rPr lang="en-US" altLang="zh-CN" dirty="0"/>
              <a:t>The goal: to ensure correct function</a:t>
            </a:r>
          </a:p>
          <a:p>
            <a:pPr lvl="1">
              <a:spcBef>
                <a:spcPts val="0"/>
              </a:spcBef>
              <a:spcAft>
                <a:spcPts val="800"/>
              </a:spcAft>
            </a:pPr>
            <a:r>
              <a:rPr lang="en-US" altLang="zh-CN" dirty="0"/>
              <a:t>What’s the formal definition of “correct” function?</a:t>
            </a:r>
          </a:p>
          <a:p>
            <a:r>
              <a:rPr lang="en-US" altLang="zh-CN" dirty="0"/>
              <a:t>To measure: the system capability</a:t>
            </a:r>
          </a:p>
          <a:p>
            <a:pPr lvl="1">
              <a:spcBef>
                <a:spcPts val="0"/>
              </a:spcBef>
              <a:spcAft>
                <a:spcPts val="800"/>
              </a:spcAft>
            </a:pPr>
            <a:r>
              <a:rPr lang="en-US" altLang="zh-CN" dirty="0"/>
              <a:t>How to measure capability? How to define such a metric?</a:t>
            </a:r>
            <a:endParaRPr lang="zh-CN" altLang="en-US" dirty="0"/>
          </a:p>
        </p:txBody>
      </p:sp>
      <p:sp>
        <p:nvSpPr>
          <p:cNvPr id="4" name="Slide Number Placeholder 3">
            <a:extLst>
              <a:ext uri="{FF2B5EF4-FFF2-40B4-BE49-F238E27FC236}">
                <a16:creationId xmlns:a16="http://schemas.microsoft.com/office/drawing/2014/main" id="{DD200004-4FC8-42AB-BF45-1A005D50A1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24866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71D3-E7C9-45D6-B944-0457099404B2}"/>
              </a:ext>
            </a:extLst>
          </p:cNvPr>
          <p:cNvSpPr>
            <a:spLocks noGrp="1"/>
          </p:cNvSpPr>
          <p:nvPr>
            <p:ph type="title"/>
          </p:nvPr>
        </p:nvSpPr>
        <p:spPr/>
        <p:txBody>
          <a:bodyPr/>
          <a:lstStyle/>
          <a:p>
            <a:r>
              <a:rPr lang="en-US" altLang="zh-CN" dirty="0"/>
              <a:t>Motivation Example</a:t>
            </a:r>
            <a:endParaRPr lang="zh-CN" altLang="en-US" dirty="0"/>
          </a:p>
        </p:txBody>
      </p:sp>
      <p:sp>
        <p:nvSpPr>
          <p:cNvPr id="4" name="Slide Number Placeholder 3">
            <a:extLst>
              <a:ext uri="{FF2B5EF4-FFF2-40B4-BE49-F238E27FC236}">
                <a16:creationId xmlns:a16="http://schemas.microsoft.com/office/drawing/2014/main" id="{EC9AACC4-0395-47BE-B3CA-C53C4AFC80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1028" name="Picture 4">
            <a:extLst>
              <a:ext uri="{FF2B5EF4-FFF2-40B4-BE49-F238E27FC236}">
                <a16:creationId xmlns:a16="http://schemas.microsoft.com/office/drawing/2014/main" id="{1C69F5EC-0D66-4C81-BC05-A77A66752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1390650"/>
            <a:ext cx="37719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ECE6F5-7DF0-4CA6-85AF-51AB1FA4C230}"/>
              </a:ext>
            </a:extLst>
          </p:cNvPr>
          <p:cNvPicPr>
            <a:picLocks noChangeAspect="1"/>
          </p:cNvPicPr>
          <p:nvPr/>
        </p:nvPicPr>
        <p:blipFill>
          <a:blip r:embed="rId3"/>
          <a:stretch>
            <a:fillRect/>
          </a:stretch>
        </p:blipFill>
        <p:spPr>
          <a:xfrm>
            <a:off x="6286500" y="2325122"/>
            <a:ext cx="2419350" cy="806450"/>
          </a:xfrm>
          <a:prstGeom prst="rect">
            <a:avLst/>
          </a:prstGeom>
        </p:spPr>
      </p:pic>
      <p:pic>
        <p:nvPicPr>
          <p:cNvPr id="6" name="Picture 5">
            <a:extLst>
              <a:ext uri="{FF2B5EF4-FFF2-40B4-BE49-F238E27FC236}">
                <a16:creationId xmlns:a16="http://schemas.microsoft.com/office/drawing/2014/main" id="{A747C775-D9E2-4D8C-AB25-1978F4DCC0A8}"/>
              </a:ext>
            </a:extLst>
          </p:cNvPr>
          <p:cNvPicPr>
            <a:picLocks noChangeAspect="1"/>
          </p:cNvPicPr>
          <p:nvPr/>
        </p:nvPicPr>
        <p:blipFill>
          <a:blip r:embed="rId4"/>
          <a:stretch>
            <a:fillRect/>
          </a:stretch>
        </p:blipFill>
        <p:spPr>
          <a:xfrm>
            <a:off x="438150" y="1681406"/>
            <a:ext cx="2247900" cy="890344"/>
          </a:xfrm>
          <a:prstGeom prst="rect">
            <a:avLst/>
          </a:prstGeom>
        </p:spPr>
      </p:pic>
      <p:pic>
        <p:nvPicPr>
          <p:cNvPr id="7" name="Picture 6">
            <a:extLst>
              <a:ext uri="{FF2B5EF4-FFF2-40B4-BE49-F238E27FC236}">
                <a16:creationId xmlns:a16="http://schemas.microsoft.com/office/drawing/2014/main" id="{153529F7-F183-4A1A-81D8-D9B0B4190286}"/>
              </a:ext>
            </a:extLst>
          </p:cNvPr>
          <p:cNvPicPr>
            <a:picLocks noChangeAspect="1"/>
          </p:cNvPicPr>
          <p:nvPr/>
        </p:nvPicPr>
        <p:blipFill>
          <a:blip r:embed="rId5"/>
          <a:stretch>
            <a:fillRect/>
          </a:stretch>
        </p:blipFill>
        <p:spPr>
          <a:xfrm>
            <a:off x="407743" y="2728347"/>
            <a:ext cx="2348157" cy="875143"/>
          </a:xfrm>
          <a:prstGeom prst="rect">
            <a:avLst/>
          </a:prstGeom>
        </p:spPr>
      </p:pic>
    </p:spTree>
    <p:extLst>
      <p:ext uri="{BB962C8B-B14F-4D97-AF65-F5344CB8AC3E}">
        <p14:creationId xmlns:p14="http://schemas.microsoft.com/office/powerpoint/2010/main" val="353715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B796-F80C-47DA-AC70-977473F07FE9}"/>
              </a:ext>
            </a:extLst>
          </p:cNvPr>
          <p:cNvSpPr>
            <a:spLocks noGrp="1"/>
          </p:cNvSpPr>
          <p:nvPr>
            <p:ph type="title"/>
          </p:nvPr>
        </p:nvSpPr>
        <p:spPr/>
        <p:txBody>
          <a:bodyPr/>
          <a:lstStyle/>
          <a:p>
            <a:r>
              <a:rPr lang="en-US" altLang="zh-CN" dirty="0"/>
              <a:t>The “correct” function</a:t>
            </a:r>
            <a:endParaRPr lang="zh-CN" altLang="en-US" dirty="0"/>
          </a:p>
        </p:txBody>
      </p:sp>
      <p:sp>
        <p:nvSpPr>
          <p:cNvPr id="3" name="Text Placeholder 2">
            <a:extLst>
              <a:ext uri="{FF2B5EF4-FFF2-40B4-BE49-F238E27FC236}">
                <a16:creationId xmlns:a16="http://schemas.microsoft.com/office/drawing/2014/main" id="{DD7B06E2-7AAE-43A7-948E-4A4B27B207EC}"/>
              </a:ext>
            </a:extLst>
          </p:cNvPr>
          <p:cNvSpPr>
            <a:spLocks noGrp="1"/>
          </p:cNvSpPr>
          <p:nvPr>
            <p:ph type="body" idx="1"/>
          </p:nvPr>
        </p:nvSpPr>
        <p:spPr/>
        <p:txBody>
          <a:bodyPr/>
          <a:lstStyle/>
          <a:p>
            <a:r>
              <a:rPr lang="en-US" altLang="zh-CN" dirty="0"/>
              <a:t>Informally, (1) bad things should not happen, and (2) good things should happen.</a:t>
            </a:r>
          </a:p>
          <a:p>
            <a:r>
              <a:rPr lang="en-US" altLang="zh-CN" dirty="0"/>
              <a:t>Formally, the correct function is a combination of </a:t>
            </a:r>
            <a:r>
              <a:rPr lang="en-US" altLang="zh-CN" b="1" dirty="0"/>
              <a:t>safety</a:t>
            </a:r>
            <a:r>
              <a:rPr lang="en-US" altLang="zh-CN" dirty="0"/>
              <a:t> and </a:t>
            </a:r>
            <a:r>
              <a:rPr lang="en-US" altLang="zh-CN" b="1" dirty="0"/>
              <a:t>liveness</a:t>
            </a:r>
            <a:r>
              <a:rPr lang="en-US" altLang="zh-CN" dirty="0"/>
              <a:t> properties.</a:t>
            </a:r>
          </a:p>
          <a:p>
            <a:r>
              <a:rPr lang="en-US" altLang="zh-CN" dirty="0"/>
              <a:t>In the example, we consider:</a:t>
            </a:r>
          </a:p>
          <a:p>
            <a:pPr lvl="1"/>
            <a:r>
              <a:rPr lang="en-US" altLang="zh-CN" dirty="0"/>
              <a:t>Safety Property P: input and output should alternate, i.e.,</a:t>
            </a:r>
          </a:p>
          <a:p>
            <a:pPr lvl="1"/>
            <a:r>
              <a:rPr lang="en-US" altLang="zh-CN" dirty="0"/>
              <a:t>Liveness Property: the system should be deadlock-free.</a:t>
            </a:r>
          </a:p>
        </p:txBody>
      </p:sp>
      <p:sp>
        <p:nvSpPr>
          <p:cNvPr id="4" name="Slide Number Placeholder 3">
            <a:extLst>
              <a:ext uri="{FF2B5EF4-FFF2-40B4-BE49-F238E27FC236}">
                <a16:creationId xmlns:a16="http://schemas.microsoft.com/office/drawing/2014/main" id="{73F2EA82-C591-4284-8C67-A86BB9EF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5" name="Picture 4">
            <a:extLst>
              <a:ext uri="{FF2B5EF4-FFF2-40B4-BE49-F238E27FC236}">
                <a16:creationId xmlns:a16="http://schemas.microsoft.com/office/drawing/2014/main" id="{203E2947-94FF-47AB-B4E6-21A44DD636A5}"/>
              </a:ext>
            </a:extLst>
          </p:cNvPr>
          <p:cNvPicPr>
            <a:picLocks noChangeAspect="1"/>
          </p:cNvPicPr>
          <p:nvPr/>
        </p:nvPicPr>
        <p:blipFill>
          <a:blip r:embed="rId3"/>
          <a:stretch>
            <a:fillRect/>
          </a:stretch>
        </p:blipFill>
        <p:spPr>
          <a:xfrm>
            <a:off x="6195689" y="2571750"/>
            <a:ext cx="2148880" cy="1244600"/>
          </a:xfrm>
          <a:prstGeom prst="rect">
            <a:avLst/>
          </a:prstGeom>
        </p:spPr>
      </p:pic>
    </p:spTree>
    <p:extLst>
      <p:ext uri="{BB962C8B-B14F-4D97-AF65-F5344CB8AC3E}">
        <p14:creationId xmlns:p14="http://schemas.microsoft.com/office/powerpoint/2010/main" val="301970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BC74-3FEC-4F8C-90AF-A6224B4E4C56}"/>
              </a:ext>
            </a:extLst>
          </p:cNvPr>
          <p:cNvSpPr>
            <a:spLocks noGrp="1"/>
          </p:cNvSpPr>
          <p:nvPr>
            <p:ph type="title"/>
          </p:nvPr>
        </p:nvSpPr>
        <p:spPr/>
        <p:txBody>
          <a:bodyPr/>
          <a:lstStyle/>
          <a:p>
            <a:r>
              <a:rPr lang="en-US" altLang="zh-CN" dirty="0"/>
              <a:t>Representation of uncertainty</a:t>
            </a:r>
            <a:endParaRPr lang="zh-CN" altLang="en-US" dirty="0"/>
          </a:p>
        </p:txBody>
      </p:sp>
      <p:sp>
        <p:nvSpPr>
          <p:cNvPr id="4" name="Slide Number Placeholder 3">
            <a:extLst>
              <a:ext uri="{FF2B5EF4-FFF2-40B4-BE49-F238E27FC236}">
                <a16:creationId xmlns:a16="http://schemas.microsoft.com/office/drawing/2014/main" id="{94D65B1B-1BB7-4D03-95BE-AD13320F10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EE1F9424-A3CA-41B6-91DB-0C3E2ED8B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1390650"/>
            <a:ext cx="37719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C94FEC7-9269-44E9-B907-A78E0DA63D56}"/>
              </a:ext>
            </a:extLst>
          </p:cNvPr>
          <p:cNvPicPr>
            <a:picLocks noChangeAspect="1"/>
          </p:cNvPicPr>
          <p:nvPr/>
        </p:nvPicPr>
        <p:blipFill>
          <a:blip r:embed="rId3"/>
          <a:stretch>
            <a:fillRect/>
          </a:stretch>
        </p:blipFill>
        <p:spPr>
          <a:xfrm>
            <a:off x="438150" y="1681406"/>
            <a:ext cx="2247900" cy="890344"/>
          </a:xfrm>
          <a:prstGeom prst="rect">
            <a:avLst/>
          </a:prstGeom>
        </p:spPr>
      </p:pic>
      <p:pic>
        <p:nvPicPr>
          <p:cNvPr id="8" name="Picture 7">
            <a:extLst>
              <a:ext uri="{FF2B5EF4-FFF2-40B4-BE49-F238E27FC236}">
                <a16:creationId xmlns:a16="http://schemas.microsoft.com/office/drawing/2014/main" id="{B1F1750B-1759-4520-8EA1-4033460A5A3E}"/>
              </a:ext>
            </a:extLst>
          </p:cNvPr>
          <p:cNvPicPr>
            <a:picLocks noChangeAspect="1"/>
          </p:cNvPicPr>
          <p:nvPr/>
        </p:nvPicPr>
        <p:blipFill>
          <a:blip r:embed="rId4"/>
          <a:stretch>
            <a:fillRect/>
          </a:stretch>
        </p:blipFill>
        <p:spPr>
          <a:xfrm>
            <a:off x="407743" y="2728347"/>
            <a:ext cx="2348157" cy="875143"/>
          </a:xfrm>
          <a:prstGeom prst="rect">
            <a:avLst/>
          </a:prstGeom>
        </p:spPr>
      </p:pic>
      <p:pic>
        <p:nvPicPr>
          <p:cNvPr id="9" name="Picture 8">
            <a:extLst>
              <a:ext uri="{FF2B5EF4-FFF2-40B4-BE49-F238E27FC236}">
                <a16:creationId xmlns:a16="http://schemas.microsoft.com/office/drawing/2014/main" id="{D58C29A0-200C-408B-B6F0-8B6B9C0F5DF4}"/>
              </a:ext>
            </a:extLst>
          </p:cNvPr>
          <p:cNvPicPr>
            <a:picLocks noChangeAspect="1"/>
          </p:cNvPicPr>
          <p:nvPr/>
        </p:nvPicPr>
        <p:blipFill>
          <a:blip r:embed="rId5"/>
          <a:stretch>
            <a:fillRect/>
          </a:stretch>
        </p:blipFill>
        <p:spPr>
          <a:xfrm>
            <a:off x="6218239" y="2177650"/>
            <a:ext cx="2697161" cy="1101393"/>
          </a:xfrm>
          <a:prstGeom prst="rect">
            <a:avLst/>
          </a:prstGeom>
        </p:spPr>
      </p:pic>
      <p:sp>
        <p:nvSpPr>
          <p:cNvPr id="11" name="Text Placeholder 2">
            <a:extLst>
              <a:ext uri="{FF2B5EF4-FFF2-40B4-BE49-F238E27FC236}">
                <a16:creationId xmlns:a16="http://schemas.microsoft.com/office/drawing/2014/main" id="{55A69C89-DE76-4A70-A9B3-14818AF1592C}"/>
              </a:ext>
            </a:extLst>
          </p:cNvPr>
          <p:cNvSpPr>
            <a:spLocks noGrp="1"/>
          </p:cNvSpPr>
          <p:nvPr>
            <p:ph type="body" idx="1"/>
          </p:nvPr>
        </p:nvSpPr>
        <p:spPr>
          <a:xfrm>
            <a:off x="438150" y="3760087"/>
            <a:ext cx="8394149" cy="564588"/>
          </a:xfrm>
        </p:spPr>
        <p:txBody>
          <a:bodyPr/>
          <a:lstStyle/>
          <a:p>
            <a:pPr marL="114300" indent="0">
              <a:buNone/>
            </a:pPr>
            <a:r>
              <a:rPr lang="en-US" altLang="zh-CN" dirty="0"/>
              <a:t>A trace to deadlock: &lt;input, send, lose&gt;</a:t>
            </a:r>
          </a:p>
        </p:txBody>
      </p:sp>
    </p:spTree>
    <p:extLst>
      <p:ext uri="{BB962C8B-B14F-4D97-AF65-F5344CB8AC3E}">
        <p14:creationId xmlns:p14="http://schemas.microsoft.com/office/powerpoint/2010/main" val="3776908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6A9F-3E02-4E9C-B69F-2369FB4680DA}"/>
              </a:ext>
            </a:extLst>
          </p:cNvPr>
          <p:cNvSpPr>
            <a:spLocks noGrp="1"/>
          </p:cNvSpPr>
          <p:nvPr>
            <p:ph type="title"/>
          </p:nvPr>
        </p:nvSpPr>
        <p:spPr/>
        <p:txBody>
          <a:bodyPr/>
          <a:lstStyle/>
          <a:p>
            <a:r>
              <a:rPr lang="en-US" altLang="zh-CN" dirty="0"/>
              <a:t>Representation of uncertainty</a:t>
            </a:r>
            <a:endParaRPr lang="zh-CN" altLang="en-US" dirty="0"/>
          </a:p>
        </p:txBody>
      </p:sp>
      <p:sp>
        <p:nvSpPr>
          <p:cNvPr id="3" name="Text Placeholder 2">
            <a:extLst>
              <a:ext uri="{FF2B5EF4-FFF2-40B4-BE49-F238E27FC236}">
                <a16:creationId xmlns:a16="http://schemas.microsoft.com/office/drawing/2014/main" id="{19561B14-7171-4417-8FB0-77F31844953E}"/>
              </a:ext>
            </a:extLst>
          </p:cNvPr>
          <p:cNvSpPr>
            <a:spLocks noGrp="1"/>
          </p:cNvSpPr>
          <p:nvPr>
            <p:ph type="body" idx="1"/>
          </p:nvPr>
        </p:nvSpPr>
        <p:spPr/>
        <p:txBody>
          <a:bodyPr/>
          <a:lstStyle/>
          <a:p>
            <a:r>
              <a:rPr lang="en-US" altLang="zh-CN" dirty="0"/>
              <a:t>Uncertainty can be represented as traces of environment which lead to property violation (i.e., an error state or deadlock).</a:t>
            </a:r>
          </a:p>
          <a:p>
            <a:pPr lvl="1"/>
            <a:r>
              <a:rPr lang="en-US" altLang="zh-CN" dirty="0"/>
              <a:t>E.g., &lt;send, lose, …&gt;</a:t>
            </a:r>
          </a:p>
          <a:p>
            <a:r>
              <a:rPr lang="en-US" altLang="zh-CN" dirty="0"/>
              <a:t>Problem: the alphabet of internal events is often unknown.</a:t>
            </a:r>
          </a:p>
          <a:p>
            <a:r>
              <a:rPr lang="en-US" altLang="zh-CN" dirty="0"/>
              <a:t>Solution: project the environment to the known interfaces.</a:t>
            </a:r>
            <a:endParaRPr lang="zh-CN" altLang="en-US" dirty="0"/>
          </a:p>
        </p:txBody>
      </p:sp>
      <p:sp>
        <p:nvSpPr>
          <p:cNvPr id="4" name="Slide Number Placeholder 3">
            <a:extLst>
              <a:ext uri="{FF2B5EF4-FFF2-40B4-BE49-F238E27FC236}">
                <a16:creationId xmlns:a16="http://schemas.microsoft.com/office/drawing/2014/main" id="{F95BCBD3-9A94-494E-A649-EC5BC0296D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3946236D-759E-4E1D-85C1-119D675343F7}"/>
              </a:ext>
            </a:extLst>
          </p:cNvPr>
          <p:cNvPicPr>
            <a:picLocks noChangeAspect="1"/>
          </p:cNvPicPr>
          <p:nvPr/>
        </p:nvPicPr>
        <p:blipFill>
          <a:blip r:embed="rId3"/>
          <a:stretch>
            <a:fillRect/>
          </a:stretch>
        </p:blipFill>
        <p:spPr>
          <a:xfrm>
            <a:off x="905021" y="3223282"/>
            <a:ext cx="2697161" cy="1101393"/>
          </a:xfrm>
          <a:prstGeom prst="rect">
            <a:avLst/>
          </a:prstGeom>
        </p:spPr>
      </p:pic>
      <p:sp>
        <p:nvSpPr>
          <p:cNvPr id="6" name="Arrow: Right 5">
            <a:extLst>
              <a:ext uri="{FF2B5EF4-FFF2-40B4-BE49-F238E27FC236}">
                <a16:creationId xmlns:a16="http://schemas.microsoft.com/office/drawing/2014/main" id="{050FAB4A-AB45-4641-8A3D-1AEAF001B78D}"/>
              </a:ext>
            </a:extLst>
          </p:cNvPr>
          <p:cNvSpPr/>
          <p:nvPr/>
        </p:nvSpPr>
        <p:spPr>
          <a:xfrm>
            <a:off x="3900055" y="3609109"/>
            <a:ext cx="976745"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Group 10">
            <a:extLst>
              <a:ext uri="{FF2B5EF4-FFF2-40B4-BE49-F238E27FC236}">
                <a16:creationId xmlns:a16="http://schemas.microsoft.com/office/drawing/2014/main" id="{60749C10-0647-43BD-983B-2776EE702309}"/>
              </a:ext>
            </a:extLst>
          </p:cNvPr>
          <p:cNvGrpSpPr/>
          <p:nvPr/>
        </p:nvGrpSpPr>
        <p:grpSpPr>
          <a:xfrm>
            <a:off x="5174673" y="3234293"/>
            <a:ext cx="2444248" cy="1079369"/>
            <a:chOff x="5174673" y="3234293"/>
            <a:chExt cx="2444248" cy="1079369"/>
          </a:xfrm>
        </p:grpSpPr>
        <p:pic>
          <p:nvPicPr>
            <p:cNvPr id="8" name="Picture 7">
              <a:extLst>
                <a:ext uri="{FF2B5EF4-FFF2-40B4-BE49-F238E27FC236}">
                  <a16:creationId xmlns:a16="http://schemas.microsoft.com/office/drawing/2014/main" id="{30D93FBB-1F23-41CE-B3FD-176A3C852310}"/>
                </a:ext>
              </a:extLst>
            </p:cNvPr>
            <p:cNvPicPr>
              <a:picLocks noChangeAspect="1"/>
            </p:cNvPicPr>
            <p:nvPr/>
          </p:nvPicPr>
          <p:blipFill>
            <a:blip r:embed="rId4"/>
            <a:stretch>
              <a:fillRect/>
            </a:stretch>
          </p:blipFill>
          <p:spPr>
            <a:xfrm>
              <a:off x="5174673" y="3234293"/>
              <a:ext cx="2444248" cy="1079369"/>
            </a:xfrm>
            <a:prstGeom prst="rect">
              <a:avLst/>
            </a:prstGeom>
          </p:spPr>
        </p:pic>
        <p:sp>
          <p:nvSpPr>
            <p:cNvPr id="10" name="TextBox 9">
              <a:extLst>
                <a:ext uri="{FF2B5EF4-FFF2-40B4-BE49-F238E27FC236}">
                  <a16:creationId xmlns:a16="http://schemas.microsoft.com/office/drawing/2014/main" id="{A6B22645-3A8C-4880-9189-187CC00ACA3F}"/>
                </a:ext>
              </a:extLst>
            </p:cNvPr>
            <p:cNvSpPr txBox="1"/>
            <p:nvPr/>
          </p:nvSpPr>
          <p:spPr>
            <a:xfrm>
              <a:off x="5618017" y="3234293"/>
              <a:ext cx="187037" cy="307777"/>
            </a:xfrm>
            <a:prstGeom prst="rect">
              <a:avLst/>
            </a:prstGeom>
            <a:noFill/>
          </p:spPr>
          <p:txBody>
            <a:bodyPr wrap="square" rtlCol="0">
              <a:spAutoFit/>
            </a:bodyPr>
            <a:lstStyle/>
            <a:p>
              <a:r>
                <a:rPr lang="en-US" altLang="zh-CN" dirty="0"/>
                <a:t>’</a:t>
              </a:r>
              <a:endParaRPr lang="zh-CN" altLang="en-US" dirty="0"/>
            </a:p>
          </p:txBody>
        </p:sp>
      </p:grpSp>
      <p:sp>
        <p:nvSpPr>
          <p:cNvPr id="12" name="TextBox 11">
            <a:extLst>
              <a:ext uri="{FF2B5EF4-FFF2-40B4-BE49-F238E27FC236}">
                <a16:creationId xmlns:a16="http://schemas.microsoft.com/office/drawing/2014/main" id="{A1C6BCB3-7C6F-4EF4-AE3F-BFB83C285B0F}"/>
              </a:ext>
            </a:extLst>
          </p:cNvPr>
          <p:cNvSpPr txBox="1"/>
          <p:nvPr/>
        </p:nvSpPr>
        <p:spPr>
          <a:xfrm>
            <a:off x="3837689" y="3332110"/>
            <a:ext cx="1043876" cy="276999"/>
          </a:xfrm>
          <a:prstGeom prst="rect">
            <a:avLst/>
          </a:prstGeom>
          <a:noFill/>
        </p:spPr>
        <p:txBody>
          <a:bodyPr wrap="none" rtlCol="0">
            <a:spAutoFit/>
          </a:bodyPr>
          <a:lstStyle/>
          <a:p>
            <a:r>
              <a:rPr lang="en-US" altLang="zh-CN" sz="1200" dirty="0"/>
              <a:t>Hide internal</a:t>
            </a:r>
            <a:endParaRPr lang="zh-CN" altLang="en-US" sz="1200" dirty="0"/>
          </a:p>
        </p:txBody>
      </p:sp>
    </p:spTree>
    <p:extLst>
      <p:ext uri="{BB962C8B-B14F-4D97-AF65-F5344CB8AC3E}">
        <p14:creationId xmlns:p14="http://schemas.microsoft.com/office/powerpoint/2010/main" val="2977572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021.372"/>
  <p:tag name="ORIGINALWIDTH" val="4098.237"/>
  <p:tag name="LATEXADDIN" val="\documentclass{article}&#10;\usepackage{amsmath}&#10;\pagestyle{empty}&#10;\begin{document}&#10;&#10;$C = A_w - Env_p$ where&#10;\begin{itemize}&#10;\item $C$ is the capability of a system to handle uncertainty,&#10;\item $A_w$ is the weakest assumption of the system over environment to ensure ``correct'' function,&#10;\item $Env_p$ is the perfect environment to ensure ``correct'' function.&#10;\end{itemize}&#10;&#10;&#10;\end{document}"/>
  <p:tag name="IGUANATEXSIZE" val="18"/>
  <p:tag name="IGUANATEXCURSOR" val="357"/>
  <p:tag name="TRANSPARENCY" val="True"/>
  <p:tag name="FILENAME" val=""/>
  <p:tag name="LATEXENGINEID" val="0"/>
  <p:tag name="TEMPFOLDER" val="C:\Users\CJ\Desktop\LTSA-Robust\tmp\"/>
  <p:tag name="LATEXFORMHEIGHT" val="312"/>
  <p:tag name="LATEXFORMWIDTH" val="384"/>
  <p:tag name="LATEXFORMWRAP" val="True"/>
  <p:tag name="BITMAPVECTOR" val="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py of ISR GoogleSlides Template.pptx" id="{AFA3AE7C-40E5-4A8F-ABAA-212ABDD276BB}" vid="{E80D9691-7BF2-4E79-A604-5B4D067436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ISR Template</Template>
  <TotalTime>555</TotalTime>
  <Words>571</Words>
  <Application>Microsoft Office PowerPoint</Application>
  <PresentationFormat>On-screen Show (16:9)</PresentationFormat>
  <Paragraphs>65</Paragraphs>
  <Slides>10</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Open Sans SemiBold</vt:lpstr>
      <vt:lpstr>Open Sans Light</vt:lpstr>
      <vt:lpstr>Open Sans</vt:lpstr>
      <vt:lpstr>Simple Light</vt:lpstr>
      <vt:lpstr>How to Measure Robustness A formal approach</vt:lpstr>
      <vt:lpstr>Agenda</vt:lpstr>
      <vt:lpstr>What is Robustness?</vt:lpstr>
      <vt:lpstr>The Source and Goal</vt:lpstr>
      <vt:lpstr>We try to measure:</vt:lpstr>
      <vt:lpstr>Motivation Example</vt:lpstr>
      <vt:lpstr>The “correct” function</vt:lpstr>
      <vt:lpstr>Representation of uncertainty</vt:lpstr>
      <vt:lpstr>Representation of uncertainty</vt:lpstr>
      <vt:lpstr>Capability to handle uncertainty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Measure Robustness A formal approach</dc:title>
  <dc:creator>Zhang chang jian</dc:creator>
  <cp:lastModifiedBy>Zhang chang jian</cp:lastModifiedBy>
  <cp:revision>23</cp:revision>
  <dcterms:created xsi:type="dcterms:W3CDTF">2019-10-18T14:39:47Z</dcterms:created>
  <dcterms:modified xsi:type="dcterms:W3CDTF">2019-10-20T17:26:31Z</dcterms:modified>
</cp:coreProperties>
</file>