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64" r:id="rId3"/>
    <p:sldId id="284" r:id="rId4"/>
    <p:sldId id="257" r:id="rId5"/>
    <p:sldId id="278" r:id="rId6"/>
    <p:sldId id="258" r:id="rId7"/>
    <p:sldId id="259" r:id="rId8"/>
    <p:sldId id="285" r:id="rId9"/>
    <p:sldId id="270" r:id="rId10"/>
    <p:sldId id="302" r:id="rId11"/>
    <p:sldId id="260" r:id="rId12"/>
    <p:sldId id="261" r:id="rId13"/>
    <p:sldId id="300" r:id="rId14"/>
    <p:sldId id="301" r:id="rId15"/>
    <p:sldId id="262" r:id="rId16"/>
    <p:sldId id="303" r:id="rId17"/>
    <p:sldId id="304" r:id="rId18"/>
    <p:sldId id="305" r:id="rId19"/>
    <p:sldId id="307" r:id="rId20"/>
    <p:sldId id="306" r:id="rId21"/>
    <p:sldId id="308" r:id="rId22"/>
    <p:sldId id="309" r:id="rId23"/>
    <p:sldId id="310" r:id="rId24"/>
    <p:sldId id="279" r:id="rId25"/>
    <p:sldId id="281" r:id="rId26"/>
    <p:sldId id="268" r:id="rId27"/>
    <p:sldId id="311" r:id="rId28"/>
    <p:sldId id="312" r:id="rId29"/>
    <p:sldId id="286" r:id="rId30"/>
    <p:sldId id="282" r:id="rId31"/>
    <p:sldId id="283" r:id="rId32"/>
    <p:sldId id="288" r:id="rId33"/>
    <p:sldId id="289" r:id="rId34"/>
    <p:sldId id="290" r:id="rId35"/>
    <p:sldId id="292" r:id="rId36"/>
    <p:sldId id="293" r:id="rId37"/>
    <p:sldId id="294" r:id="rId38"/>
    <p:sldId id="295" r:id="rId39"/>
    <p:sldId id="296" r:id="rId40"/>
    <p:sldId id="277" r:id="rId41"/>
    <p:sldId id="298" r:id="rId42"/>
  </p:sldIdLst>
  <p:sldSz cx="9144000" cy="5143500" type="screen16x9"/>
  <p:notesSz cx="6858000" cy="9144000"/>
  <p:embeddedFontLst>
    <p:embeddedFont>
      <p:font typeface="Cambria Math" panose="02040503050406030204" pitchFamily="18" charset="0"/>
      <p:regular r:id="rId44"/>
    </p:embeddedFont>
    <p:embeddedFont>
      <p:font typeface="Open Sans Light" panose="020B0604020202020204" charset="0"/>
      <p:regular r:id="rId45"/>
      <p:bold r:id="rId46"/>
      <p:italic r:id="rId47"/>
      <p:boldItalic r:id="rId48"/>
    </p:embeddedFont>
    <p:embeddedFont>
      <p:font typeface="Open Sans SemiBold" panose="020B0604020202020204" charset="0"/>
      <p:regular r:id="rId49"/>
      <p:bold r:id="rId50"/>
      <p:italic r:id="rId51"/>
      <p:boldItalic r:id="rId52"/>
    </p:embeddedFont>
    <p:embeddedFont>
      <p:font typeface="Open Sans" panose="020B0604020202020204" charset="0"/>
      <p:regular r:id="rId53"/>
      <p:bold r:id="rId54"/>
      <p:italic r:id="rId55"/>
      <p:boldItalic r:id="rId56"/>
    </p:embeddedFont>
    <p:embeddedFont>
      <p:font typeface="宋体" panose="02010600030101010101" pitchFamily="2" charset="-122"/>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602" autoAdjust="0"/>
  </p:normalViewPr>
  <p:slideViewPr>
    <p:cSldViewPr snapToGrid="0">
      <p:cViewPr>
        <p:scale>
          <a:sx n="120" d="100"/>
          <a:sy n="120" d="100"/>
        </p:scale>
        <p:origin x="8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952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Although the behavior of the actual environment is often unknown, we can generate the weakest assumption of a system.</a:t>
            </a:r>
            <a:endParaRPr lang="zh-CN" altLang="en-US" dirty="0"/>
          </a:p>
        </p:txBody>
      </p:sp>
    </p:spTree>
    <p:extLst>
      <p:ext uri="{BB962C8B-B14F-4D97-AF65-F5344CB8AC3E}">
        <p14:creationId xmlns:p14="http://schemas.microsoft.com/office/powerpoint/2010/main" val="3103803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596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different domains, the definition of robustness is different and thus the measure is different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other domain, there are formal definitions of robustness</a:t>
            </a:r>
            <a:endParaRPr lang="en-US" dirty="0"/>
          </a:p>
        </p:txBody>
      </p:sp>
    </p:spTree>
    <p:extLst>
      <p:ext uri="{BB962C8B-B14F-4D97-AF65-F5344CB8AC3E}">
        <p14:creationId xmlns:p14="http://schemas.microsoft.com/office/powerpoint/2010/main" val="187629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To check safety property, there should not have a trace that will lead the system enters the </a:t>
            </a:r>
            <a:r>
              <a:rPr lang="en-US" smtClean="0"/>
              <a:t>error state.</a:t>
            </a:r>
            <a:endParaRPr lang="en-US" dirty="0"/>
          </a:p>
        </p:txBody>
      </p:sp>
    </p:spTree>
    <p:extLst>
      <p:ext uri="{BB962C8B-B14F-4D97-AF65-F5344CB8AC3E}">
        <p14:creationId xmlns:p14="http://schemas.microsoft.com/office/powerpoint/2010/main" val="56467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baseline="0" dirty="0"/>
          </a:p>
        </p:txBody>
      </p:sp>
    </p:spTree>
    <p:extLst>
      <p:ext uri="{BB962C8B-B14F-4D97-AF65-F5344CB8AC3E}">
        <p14:creationId xmlns:p14="http://schemas.microsoft.com/office/powerpoint/2010/main" val="315236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baseline="0" dirty="0"/>
          </a:p>
        </p:txBody>
      </p:sp>
    </p:spTree>
    <p:extLst>
      <p:ext uri="{BB962C8B-B14F-4D97-AF65-F5344CB8AC3E}">
        <p14:creationId xmlns:p14="http://schemas.microsoft.com/office/powerpoint/2010/main" val="4133652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25.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1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49.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50.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How to “Measure” Software Robustness</a:t>
            </a:r>
            <a:endParaRPr sz="40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Text Placeholder 2"/>
          <p:cNvSpPr>
            <a:spLocks noGrp="1"/>
          </p:cNvSpPr>
          <p:nvPr>
            <p:ph type="body" idx="1"/>
          </p:nvPr>
        </p:nvSpPr>
        <p:spPr/>
        <p:txBody>
          <a:bodyPr/>
          <a:lstStyle/>
          <a:p>
            <a:r>
              <a:rPr lang="en-US" sz="1600" dirty="0"/>
              <a:t>We use </a:t>
            </a:r>
            <a:r>
              <a:rPr lang="en-US" sz="1600" i="1" dirty="0"/>
              <a:t>parallel composition </a:t>
            </a:r>
            <a:r>
              <a:rPr lang="en-US" sz="1600" dirty="0"/>
              <a:t>to compose multiple concurrent LTSs as one system.</a:t>
            </a:r>
          </a:p>
          <a:p>
            <a:r>
              <a:rPr lang="en-US" sz="1600" i="1" dirty="0"/>
              <a:t>Parallel composition “</a:t>
            </a:r>
            <a:r>
              <a:rPr lang="en-US" sz="1600" dirty="0"/>
              <a:t>||”  is an operator that combines behavior of two LTSs by synchronizing common actions and interleaving the remaining actions.</a:t>
            </a:r>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37335" y="2317659"/>
            <a:ext cx="8469329" cy="1459383"/>
          </a:xfrm>
          <a:prstGeom prst="rect">
            <a:avLst/>
          </a:prstGeom>
        </p:spPr>
      </p:pic>
    </p:spTree>
    <p:extLst>
      <p:ext uri="{BB962C8B-B14F-4D97-AF65-F5344CB8AC3E}">
        <p14:creationId xmlns:p14="http://schemas.microsoft.com/office/powerpoint/2010/main" val="140551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chart.com/documents/1462bec2-3f08-4690-87bd-1f5a008ab79f/pages/0_0?a=411&amp;x=196&amp;y=385&amp;w=531&amp;h=330&amp;store=1&amp;accept=image%2F*&amp;auth=LCA%20f206f8790499ef2426edf17e954c542bca3fe800-ts%3D1572456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222" y="1646335"/>
            <a:ext cx="3129319" cy="19499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8" name="Picture 7"/>
          <p:cNvPicPr>
            <a:picLocks noChangeAspect="1"/>
          </p:cNvPicPr>
          <p:nvPr/>
        </p:nvPicPr>
        <p:blipFill>
          <a:blip r:embed="rId4"/>
          <a:stretch>
            <a:fillRect/>
          </a:stretch>
        </p:blipFill>
        <p:spPr>
          <a:xfrm>
            <a:off x="393830" y="1532060"/>
            <a:ext cx="2423392" cy="1039689"/>
          </a:xfrm>
          <a:prstGeom prst="rect">
            <a:avLst/>
          </a:prstGeom>
        </p:spPr>
      </p:pic>
      <p:pic>
        <p:nvPicPr>
          <p:cNvPr id="9" name="Picture 8"/>
          <p:cNvPicPr>
            <a:picLocks noChangeAspect="1"/>
          </p:cNvPicPr>
          <p:nvPr/>
        </p:nvPicPr>
        <p:blipFill>
          <a:blip r:embed="rId5"/>
          <a:stretch>
            <a:fillRect/>
          </a:stretch>
        </p:blipFill>
        <p:spPr>
          <a:xfrm>
            <a:off x="305914" y="2860247"/>
            <a:ext cx="2599223" cy="1039689"/>
          </a:xfrm>
          <a:prstGeom prst="rect">
            <a:avLst/>
          </a:prstGeom>
        </p:spPr>
      </p:pic>
      <p:pic>
        <p:nvPicPr>
          <p:cNvPr id="10" name="Picture 9"/>
          <p:cNvPicPr>
            <a:picLocks noChangeAspect="1"/>
          </p:cNvPicPr>
          <p:nvPr/>
        </p:nvPicPr>
        <p:blipFill>
          <a:blip r:embed="rId6"/>
          <a:stretch>
            <a:fillRect/>
          </a:stretch>
        </p:blipFill>
        <p:spPr>
          <a:xfrm>
            <a:off x="5822641" y="2181057"/>
            <a:ext cx="3009659" cy="1138789"/>
          </a:xfrm>
          <a:prstGeom prst="rect">
            <a:avLst/>
          </a:prstGeom>
        </p:spPr>
      </p:pic>
    </p:spTree>
    <p:extLst>
      <p:ext uri="{BB962C8B-B14F-4D97-AF65-F5344CB8AC3E}">
        <p14:creationId xmlns:p14="http://schemas.microsoft.com/office/powerpoint/2010/main" val="353715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in a system</a:t>
            </a:r>
          </a:p>
          <a:p>
            <a:pPr marL="939800" lvl="1" indent="-342900">
              <a:spcBef>
                <a:spcPts val="800"/>
              </a:spcBef>
              <a:spcAft>
                <a:spcPts val="800"/>
              </a:spcAft>
              <a:buFont typeface="+mj-lt"/>
              <a:buAutoNum type="arabicParenR"/>
            </a:pPr>
            <a:r>
              <a:rPr lang="en-US" altLang="zh-CN" dirty="0"/>
              <a:t>bad things should not happen, and</a:t>
            </a:r>
          </a:p>
          <a:p>
            <a:pPr marL="939800" lvl="1" indent="-342900">
              <a:spcBef>
                <a:spcPts val="800"/>
              </a:spcBef>
              <a:spcAft>
                <a:spcPts val="800"/>
              </a:spcAft>
              <a:buFont typeface="+mj-lt"/>
              <a:buAutoNum type="arabicParenR"/>
            </a:pPr>
            <a:r>
              <a:rPr lang="en-US" altLang="zh-CN" dirty="0"/>
              <a:t>good things should eventually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01970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Property</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a:t>A safety property </a:t>
                </a:r>
                <a14:m>
                  <m:oMath xmlns:m="http://schemas.openxmlformats.org/officeDocument/2006/math">
                    <m:r>
                      <a:rPr lang="en-US" i="1" dirty="0" smtClean="0">
                        <a:latin typeface="Cambria Math" panose="02040503050406030204" pitchFamily="18" charset="0"/>
                      </a:rPr>
                      <m:t>𝑃</m:t>
                    </m:r>
                  </m:oMath>
                </a14:m>
                <a:r>
                  <a:rPr lang="en-US" dirty="0"/>
                  <a:t> is a deterministic LTS which defines the acceptable behavior over the alphabet of </a:t>
                </a:r>
                <a14:m>
                  <m:oMath xmlns:m="http://schemas.openxmlformats.org/officeDocument/2006/math">
                    <m:r>
                      <a:rPr lang="en-US" i="1" dirty="0" smtClean="0">
                        <a:latin typeface="Cambria Math" panose="02040503050406030204" pitchFamily="18" charset="0"/>
                      </a:rPr>
                      <m:t>𝑃</m:t>
                    </m:r>
                  </m:oMath>
                </a14:m>
                <a:r>
                  <a:rPr lang="en-US" dirty="0"/>
                  <a:t>.</a:t>
                </a:r>
              </a:p>
              <a:p>
                <a:r>
                  <a:rPr lang="en-US" dirty="0"/>
                  <a:t>E.g., assert that the input and output events should alternate, we have:</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4"/>
          <a:stretch>
            <a:fillRect/>
          </a:stretch>
        </p:blipFill>
        <p:spPr>
          <a:xfrm>
            <a:off x="868312" y="2552887"/>
            <a:ext cx="1613378" cy="1059532"/>
          </a:xfrm>
          <a:prstGeom prst="rect">
            <a:avLst/>
          </a:prstGeom>
        </p:spPr>
      </p:pic>
      <p:sp>
        <p:nvSpPr>
          <p:cNvPr id="6" name="Right Arrow 5"/>
          <p:cNvSpPr/>
          <p:nvPr/>
        </p:nvSpPr>
        <p:spPr>
          <a:xfrm>
            <a:off x="2624379" y="2934345"/>
            <a:ext cx="904068" cy="27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3671136" y="2447020"/>
            <a:ext cx="2053468" cy="1532588"/>
          </a:xfrm>
          <a:prstGeom prst="rect">
            <a:avLst/>
          </a:prstGeom>
        </p:spPr>
      </p:pic>
      <p:sp>
        <p:nvSpPr>
          <p:cNvPr id="8" name="Oval Callout 7"/>
          <p:cNvSpPr/>
          <p:nvPr/>
        </p:nvSpPr>
        <p:spPr>
          <a:xfrm>
            <a:off x="5590285" y="2937896"/>
            <a:ext cx="3107696" cy="1390330"/>
          </a:xfrm>
          <a:prstGeom prst="wedgeEllipseCallout">
            <a:avLst>
              <a:gd name="adj1" fmla="val -98964"/>
              <a:gd name="adj2" fmla="val -36538"/>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is the </a:t>
            </a:r>
            <a:r>
              <a:rPr lang="en-US" i="1" dirty="0"/>
              <a:t>error </a:t>
            </a:r>
            <a:r>
              <a:rPr lang="en-US" dirty="0"/>
              <a:t>state. When the system reaches this state, the safety property is violated</a:t>
            </a:r>
          </a:p>
        </p:txBody>
      </p:sp>
    </p:spTree>
    <p:extLst>
      <p:ext uri="{BB962C8B-B14F-4D97-AF65-F5344CB8AC3E}">
        <p14:creationId xmlns:p14="http://schemas.microsoft.com/office/powerpoint/2010/main" val="429309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Property - Deadlock</a:t>
            </a:r>
          </a:p>
        </p:txBody>
      </p:sp>
      <p:sp>
        <p:nvSpPr>
          <p:cNvPr id="3" name="Text Placeholder 2"/>
          <p:cNvSpPr>
            <a:spLocks noGrp="1"/>
          </p:cNvSpPr>
          <p:nvPr>
            <p:ph type="body" idx="1"/>
          </p:nvPr>
        </p:nvSpPr>
        <p:spPr/>
        <p:txBody>
          <a:bodyPr/>
          <a:lstStyle/>
          <a:p>
            <a:r>
              <a:rPr lang="en-US" dirty="0"/>
              <a:t>In LTS, a system is deadlock when it reaches a state where no outgoing transitions can occur.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stretch>
            <a:fillRect/>
          </a:stretch>
        </p:blipFill>
        <p:spPr>
          <a:xfrm>
            <a:off x="910448" y="1989894"/>
            <a:ext cx="2287888" cy="593156"/>
          </a:xfrm>
          <a:prstGeom prst="rect">
            <a:avLst/>
          </a:prstGeom>
        </p:spPr>
      </p:pic>
      <p:sp>
        <p:nvSpPr>
          <p:cNvPr id="6" name="Rectangular Callout 5"/>
          <p:cNvSpPr/>
          <p:nvPr/>
        </p:nvSpPr>
        <p:spPr>
          <a:xfrm>
            <a:off x="3797084" y="1839133"/>
            <a:ext cx="3404462" cy="619932"/>
          </a:xfrm>
          <a:prstGeom prst="wedgeRectCallout">
            <a:avLst>
              <a:gd name="adj1" fmla="val -68808"/>
              <a:gd name="adj2" fmla="val 23679"/>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system is deadlock since no outgoing transitions can take</a:t>
            </a:r>
          </a:p>
        </p:txBody>
      </p:sp>
      <p:sp>
        <p:nvSpPr>
          <p:cNvPr id="7" name="Rectangular Callout 6"/>
          <p:cNvSpPr/>
          <p:nvPr/>
        </p:nvSpPr>
        <p:spPr>
          <a:xfrm>
            <a:off x="3797084" y="2919800"/>
            <a:ext cx="3683431" cy="1057956"/>
          </a:xfrm>
          <a:prstGeom prst="wedgeRectCallout">
            <a:avLst>
              <a:gd name="adj1" fmla="val -63364"/>
              <a:gd name="adj2" fmla="val -12804"/>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wait-for cycle exists. Because A is waiting to do a; but to do a, B has to do b first.</a:t>
            </a:r>
          </a:p>
        </p:txBody>
      </p:sp>
      <p:pic>
        <p:nvPicPr>
          <p:cNvPr id="8" name="Picture 7"/>
          <p:cNvPicPr>
            <a:picLocks noChangeAspect="1"/>
          </p:cNvPicPr>
          <p:nvPr/>
        </p:nvPicPr>
        <p:blipFill>
          <a:blip r:embed="rId3"/>
          <a:stretch>
            <a:fillRect/>
          </a:stretch>
        </p:blipFill>
        <p:spPr>
          <a:xfrm>
            <a:off x="910448" y="2877948"/>
            <a:ext cx="2370025" cy="655377"/>
          </a:xfrm>
          <a:prstGeom prst="rect">
            <a:avLst/>
          </a:prstGeom>
        </p:spPr>
      </p:pic>
      <p:pic>
        <p:nvPicPr>
          <p:cNvPr id="9" name="Picture 8"/>
          <p:cNvPicPr>
            <a:picLocks noChangeAspect="1"/>
          </p:cNvPicPr>
          <p:nvPr/>
        </p:nvPicPr>
        <p:blipFill>
          <a:blip r:embed="rId4"/>
          <a:stretch>
            <a:fillRect/>
          </a:stretch>
        </p:blipFill>
        <p:spPr>
          <a:xfrm>
            <a:off x="897661" y="3585784"/>
            <a:ext cx="2377646" cy="655377"/>
          </a:xfrm>
          <a:prstGeom prst="rect">
            <a:avLst/>
          </a:prstGeom>
        </p:spPr>
      </p:pic>
    </p:spTree>
    <p:extLst>
      <p:ext uri="{BB962C8B-B14F-4D97-AF65-F5344CB8AC3E}">
        <p14:creationId xmlns:p14="http://schemas.microsoft.com/office/powerpoint/2010/main" val="305032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environment - 1</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3" name="Picture 12"/>
          <p:cNvPicPr>
            <a:picLocks noChangeAspect="1"/>
          </p:cNvPicPr>
          <p:nvPr/>
        </p:nvPicPr>
        <p:blipFill>
          <a:blip r:embed="rId3"/>
          <a:stretch>
            <a:fillRect/>
          </a:stretch>
        </p:blipFill>
        <p:spPr>
          <a:xfrm>
            <a:off x="1067426" y="1568222"/>
            <a:ext cx="2423392" cy="1039689"/>
          </a:xfrm>
          <a:prstGeom prst="rect">
            <a:avLst/>
          </a:prstGeom>
        </p:spPr>
      </p:pic>
      <p:pic>
        <p:nvPicPr>
          <p:cNvPr id="17" name="Picture 16"/>
          <p:cNvPicPr>
            <a:picLocks noChangeAspect="1"/>
          </p:cNvPicPr>
          <p:nvPr/>
        </p:nvPicPr>
        <p:blipFill>
          <a:blip r:embed="rId4"/>
          <a:stretch>
            <a:fillRect/>
          </a:stretch>
        </p:blipFill>
        <p:spPr>
          <a:xfrm>
            <a:off x="979510" y="2860246"/>
            <a:ext cx="2599223" cy="1039689"/>
          </a:xfrm>
          <a:prstGeom prst="rect">
            <a:avLst/>
          </a:prstGeom>
        </p:spPr>
      </p:pic>
      <p:pic>
        <p:nvPicPr>
          <p:cNvPr id="7" name="Picture 6"/>
          <p:cNvPicPr>
            <a:picLocks noChangeAspect="1"/>
          </p:cNvPicPr>
          <p:nvPr/>
        </p:nvPicPr>
        <p:blipFill>
          <a:blip r:embed="rId5"/>
          <a:stretch>
            <a:fillRect/>
          </a:stretch>
        </p:blipFill>
        <p:spPr>
          <a:xfrm>
            <a:off x="4055834" y="2088066"/>
            <a:ext cx="3068315" cy="1439748"/>
          </a:xfrm>
          <a:prstGeom prst="rect">
            <a:avLst/>
          </a:prstGeom>
        </p:spPr>
      </p:pic>
      <p:sp>
        <p:nvSpPr>
          <p:cNvPr id="8" name="Oval Callout 7"/>
          <p:cNvSpPr/>
          <p:nvPr/>
        </p:nvSpPr>
        <p:spPr>
          <a:xfrm>
            <a:off x="3578732" y="3345606"/>
            <a:ext cx="2527599" cy="1086909"/>
          </a:xfrm>
          <a:prstGeom prst="wedgeEllipseCallout">
            <a:avLst>
              <a:gd name="adj1" fmla="val 14952"/>
              <a:gd name="adj2" fmla="val -79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Messages may be lost in the actual channel.</a:t>
            </a:r>
          </a:p>
        </p:txBody>
      </p:sp>
    </p:spTree>
    <p:extLst>
      <p:ext uri="{BB962C8B-B14F-4D97-AF65-F5344CB8AC3E}">
        <p14:creationId xmlns:p14="http://schemas.microsoft.com/office/powerpoint/2010/main" val="377690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to deadlock</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𝑖𝑛𝑝𝑢𝑡</m:t>
                    </m:r>
                    <m:r>
                      <a:rPr lang="en-US" i="1" dirty="0" smtClean="0">
                        <a:latin typeface="Cambria Math" panose="02040503050406030204" pitchFamily="18" charset="0"/>
                      </a:rPr>
                      <m:t>&gt;</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3"/>
          <a:stretch>
            <a:fillRect/>
          </a:stretch>
        </p:blipFill>
        <p:spPr>
          <a:xfrm>
            <a:off x="951677" y="1938406"/>
            <a:ext cx="2080440" cy="800169"/>
          </a:xfrm>
          <a:prstGeom prst="rect">
            <a:avLst/>
          </a:prstGeom>
        </p:spPr>
      </p:pic>
      <p:pic>
        <p:nvPicPr>
          <p:cNvPr id="8" name="Picture 7"/>
          <p:cNvPicPr>
            <a:picLocks noChangeAspect="1"/>
          </p:cNvPicPr>
          <p:nvPr/>
        </p:nvPicPr>
        <p:blipFill>
          <a:blip r:embed="rId4"/>
          <a:stretch>
            <a:fillRect/>
          </a:stretch>
        </p:blipFill>
        <p:spPr>
          <a:xfrm>
            <a:off x="875470" y="2873325"/>
            <a:ext cx="2232853" cy="800169"/>
          </a:xfrm>
          <a:prstGeom prst="rect">
            <a:avLst/>
          </a:prstGeom>
        </p:spPr>
      </p:pic>
      <p:pic>
        <p:nvPicPr>
          <p:cNvPr id="9" name="Picture 8"/>
          <p:cNvPicPr>
            <a:picLocks noChangeAspect="1"/>
          </p:cNvPicPr>
          <p:nvPr/>
        </p:nvPicPr>
        <p:blipFill>
          <a:blip r:embed="rId5"/>
          <a:stretch>
            <a:fillRect/>
          </a:stretch>
        </p:blipFill>
        <p:spPr>
          <a:xfrm>
            <a:off x="3836385" y="2174646"/>
            <a:ext cx="3589331" cy="1127858"/>
          </a:xfrm>
          <a:prstGeom prst="rect">
            <a:avLst/>
          </a:prstGeom>
        </p:spPr>
      </p:pic>
    </p:spTree>
    <p:extLst>
      <p:ext uri="{BB962C8B-B14F-4D97-AF65-F5344CB8AC3E}">
        <p14:creationId xmlns:p14="http://schemas.microsoft.com/office/powerpoint/2010/main" val="301782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to deadlock</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𝑖𝑛𝑝𝑢𝑡</m:t>
                    </m:r>
                    <m:r>
                      <a:rPr lang="en-US" i="1" dirty="0" smtClean="0">
                        <a:latin typeface="Cambria Math" panose="02040503050406030204" pitchFamily="18" charset="0"/>
                      </a:rPr>
                      <m:t>, </m:t>
                    </m:r>
                    <m:r>
                      <a:rPr lang="en-US" i="1" dirty="0" smtClean="0">
                        <a:latin typeface="Cambria Math" panose="02040503050406030204" pitchFamily="18" charset="0"/>
                      </a:rPr>
                      <m:t>𝑠𝑒𝑛𝑑</m:t>
                    </m:r>
                    <m:r>
                      <a:rPr lang="en-US" i="1" dirty="0" smtClean="0">
                        <a:latin typeface="Cambria Math" panose="02040503050406030204" pitchFamily="18" charset="0"/>
                      </a:rPr>
                      <m:t>&gt;</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p:cNvPicPr>
            <a:picLocks noChangeAspect="1"/>
          </p:cNvPicPr>
          <p:nvPr/>
        </p:nvPicPr>
        <p:blipFill>
          <a:blip r:embed="rId3"/>
          <a:stretch>
            <a:fillRect/>
          </a:stretch>
        </p:blipFill>
        <p:spPr>
          <a:xfrm>
            <a:off x="875470" y="2873325"/>
            <a:ext cx="2232853" cy="800169"/>
          </a:xfrm>
          <a:prstGeom prst="rect">
            <a:avLst/>
          </a:prstGeom>
        </p:spPr>
      </p:pic>
      <p:pic>
        <p:nvPicPr>
          <p:cNvPr id="6" name="Picture 5"/>
          <p:cNvPicPr>
            <a:picLocks noChangeAspect="1"/>
          </p:cNvPicPr>
          <p:nvPr/>
        </p:nvPicPr>
        <p:blipFill>
          <a:blip r:embed="rId4"/>
          <a:stretch>
            <a:fillRect/>
          </a:stretch>
        </p:blipFill>
        <p:spPr>
          <a:xfrm>
            <a:off x="963363" y="1928074"/>
            <a:ext cx="2088061" cy="800169"/>
          </a:xfrm>
          <a:prstGeom prst="rect">
            <a:avLst/>
          </a:prstGeom>
        </p:spPr>
      </p:pic>
      <p:pic>
        <p:nvPicPr>
          <p:cNvPr id="7" name="Picture 6"/>
          <p:cNvPicPr>
            <a:picLocks noChangeAspect="1"/>
          </p:cNvPicPr>
          <p:nvPr/>
        </p:nvPicPr>
        <p:blipFill>
          <a:blip r:embed="rId5"/>
          <a:stretch>
            <a:fillRect/>
          </a:stretch>
        </p:blipFill>
        <p:spPr>
          <a:xfrm>
            <a:off x="3842645" y="2165005"/>
            <a:ext cx="3574090" cy="1158340"/>
          </a:xfrm>
          <a:prstGeom prst="rect">
            <a:avLst/>
          </a:prstGeom>
        </p:spPr>
      </p:pic>
    </p:spTree>
    <p:extLst>
      <p:ext uri="{BB962C8B-B14F-4D97-AF65-F5344CB8AC3E}">
        <p14:creationId xmlns:p14="http://schemas.microsoft.com/office/powerpoint/2010/main" val="264009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to deadlock</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𝑖𝑛𝑝𝑢𝑡</m:t>
                    </m:r>
                    <m:r>
                      <a:rPr lang="en-US" i="1" dirty="0" smtClean="0">
                        <a:latin typeface="Cambria Math" panose="02040503050406030204" pitchFamily="18" charset="0"/>
                      </a:rPr>
                      <m:t>, </m:t>
                    </m:r>
                    <m:r>
                      <a:rPr lang="en-US" i="1" dirty="0" smtClean="0">
                        <a:latin typeface="Cambria Math" panose="02040503050406030204" pitchFamily="18" charset="0"/>
                      </a:rPr>
                      <m:t>𝑠𝑒𝑛𝑑</m:t>
                    </m:r>
                    <m:r>
                      <a:rPr lang="en-US" i="1" dirty="0" smtClean="0">
                        <a:latin typeface="Cambria Math" panose="02040503050406030204" pitchFamily="18" charset="0"/>
                      </a:rPr>
                      <m:t>, </m:t>
                    </m:r>
                    <m:r>
                      <a:rPr lang="en-US" i="1" dirty="0" smtClean="0">
                        <a:latin typeface="Cambria Math" panose="02040503050406030204" pitchFamily="18" charset="0"/>
                      </a:rPr>
                      <m:t>𝑙𝑜𝑠𝑒</m:t>
                    </m:r>
                    <m:r>
                      <a:rPr lang="en-US" i="1" dirty="0" smtClean="0">
                        <a:latin typeface="Cambria Math" panose="02040503050406030204" pitchFamily="18" charset="0"/>
                      </a:rPr>
                      <m:t>&gt;</m:t>
                    </m:r>
                  </m:oMath>
                </a14:m>
                <a:r>
                  <a:rPr lang="en-US" dirty="0"/>
                  <a:t>	</a:t>
                </a:r>
                <a:r>
                  <a:rPr lang="en-US" b="1" dirty="0">
                    <a:solidFill>
                      <a:srgbClr val="FF0000"/>
                    </a:solidFill>
                  </a:rPr>
                  <a:t>DEADLOCK!</a:t>
                </a:r>
                <a:endParaRPr lang="en-US" dirty="0">
                  <a:solidFill>
                    <a:srgbClr val="FF0000"/>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8" name="Picture 7"/>
          <p:cNvPicPr>
            <a:picLocks noChangeAspect="1"/>
          </p:cNvPicPr>
          <p:nvPr/>
        </p:nvPicPr>
        <p:blipFill>
          <a:blip r:embed="rId3"/>
          <a:stretch>
            <a:fillRect/>
          </a:stretch>
        </p:blipFill>
        <p:spPr>
          <a:xfrm>
            <a:off x="875470" y="2873325"/>
            <a:ext cx="2232853" cy="800169"/>
          </a:xfrm>
          <a:prstGeom prst="rect">
            <a:avLst/>
          </a:prstGeom>
        </p:spPr>
      </p:pic>
      <p:pic>
        <p:nvPicPr>
          <p:cNvPr id="5" name="Picture 4"/>
          <p:cNvPicPr>
            <a:picLocks noChangeAspect="1"/>
          </p:cNvPicPr>
          <p:nvPr/>
        </p:nvPicPr>
        <p:blipFill>
          <a:blip r:embed="rId4"/>
          <a:stretch>
            <a:fillRect/>
          </a:stretch>
        </p:blipFill>
        <p:spPr>
          <a:xfrm>
            <a:off x="3837479" y="2181238"/>
            <a:ext cx="3566469" cy="1127858"/>
          </a:xfrm>
          <a:prstGeom prst="rect">
            <a:avLst/>
          </a:prstGeom>
        </p:spPr>
      </p:pic>
      <p:pic>
        <p:nvPicPr>
          <p:cNvPr id="9" name="Picture 8"/>
          <p:cNvPicPr>
            <a:picLocks noChangeAspect="1"/>
          </p:cNvPicPr>
          <p:nvPr/>
        </p:nvPicPr>
        <p:blipFill>
          <a:blip r:embed="rId5"/>
          <a:stretch>
            <a:fillRect/>
          </a:stretch>
        </p:blipFill>
        <p:spPr>
          <a:xfrm>
            <a:off x="944055" y="1938406"/>
            <a:ext cx="2095682" cy="800169"/>
          </a:xfrm>
          <a:prstGeom prst="rect">
            <a:avLst/>
          </a:prstGeom>
        </p:spPr>
      </p:pic>
      <p:sp>
        <p:nvSpPr>
          <p:cNvPr id="6" name="Rectangular Callout 5"/>
          <p:cNvSpPr/>
          <p:nvPr/>
        </p:nvSpPr>
        <p:spPr>
          <a:xfrm>
            <a:off x="3145003" y="3476427"/>
            <a:ext cx="2853993" cy="1089517"/>
          </a:xfrm>
          <a:prstGeom prst="wedgeRectCallout">
            <a:avLst>
              <a:gd name="adj1" fmla="val -34906"/>
              <a:gd name="adj2" fmla="val -96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is waiting for </a:t>
            </a:r>
            <a:r>
              <a:rPr lang="en-US" dirty="0" err="1" smtClean="0"/>
              <a:t>getack</a:t>
            </a:r>
            <a:r>
              <a:rPr lang="en-US" dirty="0" smtClean="0"/>
              <a:t>; RECEIVER is waiting for rec; ACTUAL_CH is waiting for send!</a:t>
            </a:r>
            <a:endParaRPr lang="en-US" dirty="0"/>
          </a:p>
        </p:txBody>
      </p:sp>
    </p:spTree>
    <p:extLst>
      <p:ext uri="{BB962C8B-B14F-4D97-AF65-F5344CB8AC3E}">
        <p14:creationId xmlns:p14="http://schemas.microsoft.com/office/powerpoint/2010/main" val="384863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environment - 2</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13" name="Picture 12"/>
          <p:cNvPicPr>
            <a:picLocks noChangeAspect="1"/>
          </p:cNvPicPr>
          <p:nvPr/>
        </p:nvPicPr>
        <p:blipFill>
          <a:blip r:embed="rId3"/>
          <a:stretch>
            <a:fillRect/>
          </a:stretch>
        </p:blipFill>
        <p:spPr>
          <a:xfrm>
            <a:off x="1067426" y="1568222"/>
            <a:ext cx="2423392" cy="1039689"/>
          </a:xfrm>
          <a:prstGeom prst="rect">
            <a:avLst/>
          </a:prstGeom>
        </p:spPr>
      </p:pic>
      <p:pic>
        <p:nvPicPr>
          <p:cNvPr id="17" name="Picture 16"/>
          <p:cNvPicPr>
            <a:picLocks noChangeAspect="1"/>
          </p:cNvPicPr>
          <p:nvPr/>
        </p:nvPicPr>
        <p:blipFill>
          <a:blip r:embed="rId4"/>
          <a:stretch>
            <a:fillRect/>
          </a:stretch>
        </p:blipFill>
        <p:spPr>
          <a:xfrm>
            <a:off x="979510" y="2860246"/>
            <a:ext cx="2599223" cy="1039689"/>
          </a:xfrm>
          <a:prstGeom prst="rect">
            <a:avLst/>
          </a:prstGeom>
        </p:spPr>
      </p:pic>
      <p:pic>
        <p:nvPicPr>
          <p:cNvPr id="9" name="Picture 8"/>
          <p:cNvPicPr>
            <a:picLocks noChangeAspect="1"/>
          </p:cNvPicPr>
          <p:nvPr/>
        </p:nvPicPr>
        <p:blipFill>
          <a:blip r:embed="rId5"/>
          <a:stretch>
            <a:fillRect/>
          </a:stretch>
        </p:blipFill>
        <p:spPr>
          <a:xfrm>
            <a:off x="3929114" y="2051012"/>
            <a:ext cx="3589331" cy="1150720"/>
          </a:xfrm>
          <a:prstGeom prst="rect">
            <a:avLst/>
          </a:prstGeom>
        </p:spPr>
      </p:pic>
      <p:sp>
        <p:nvSpPr>
          <p:cNvPr id="10" name="Oval Callout 9"/>
          <p:cNvSpPr/>
          <p:nvPr/>
        </p:nvSpPr>
        <p:spPr>
          <a:xfrm>
            <a:off x="4089998" y="3201732"/>
            <a:ext cx="3323358" cy="1230783"/>
          </a:xfrm>
          <a:prstGeom prst="wedgeEllipseCallout">
            <a:avLst>
              <a:gd name="adj1" fmla="val -16764"/>
              <a:gd name="adj2" fmla="val -73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Instead of lose, the channel acknowledges to the sender immediately after the send.</a:t>
            </a:r>
          </a:p>
        </p:txBody>
      </p:sp>
    </p:spTree>
    <p:extLst>
      <p:ext uri="{BB962C8B-B14F-4D97-AF65-F5344CB8AC3E}">
        <p14:creationId xmlns:p14="http://schemas.microsoft.com/office/powerpoint/2010/main" val="99304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Research Problem</a:t>
            </a:r>
          </a:p>
          <a:p>
            <a:r>
              <a:rPr lang="en-US" altLang="zh-CN" dirty="0"/>
              <a:t>Motivation Example &amp; Overview</a:t>
            </a:r>
          </a:p>
          <a:p>
            <a:r>
              <a:rPr lang="en-US" altLang="zh-CN" dirty="0"/>
              <a:t>Approach In Details</a:t>
            </a:r>
          </a:p>
          <a:p>
            <a:r>
              <a:rPr lang="en-US" altLang="zh-CN" dirty="0"/>
              <a:t>Discussion</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to error state</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𝑖𝑛𝑝𝑢𝑡</m:t>
                    </m:r>
                    <m:r>
                      <a:rPr lang="en-US" i="1" dirty="0" smtClean="0">
                        <a:latin typeface="Cambria Math" panose="02040503050406030204" pitchFamily="18" charset="0"/>
                      </a:rPr>
                      <m:t>&gt;</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p:cNvPicPr>
            <a:picLocks noChangeAspect="1"/>
          </p:cNvPicPr>
          <p:nvPr/>
        </p:nvPicPr>
        <p:blipFill>
          <a:blip r:embed="rId3"/>
          <a:stretch>
            <a:fillRect/>
          </a:stretch>
        </p:blipFill>
        <p:spPr>
          <a:xfrm>
            <a:off x="951677" y="1938406"/>
            <a:ext cx="2080440" cy="800169"/>
          </a:xfrm>
          <a:prstGeom prst="rect">
            <a:avLst/>
          </a:prstGeom>
        </p:spPr>
      </p:pic>
      <p:pic>
        <p:nvPicPr>
          <p:cNvPr id="8" name="Picture 7"/>
          <p:cNvPicPr>
            <a:picLocks noChangeAspect="1"/>
          </p:cNvPicPr>
          <p:nvPr/>
        </p:nvPicPr>
        <p:blipFill>
          <a:blip r:embed="rId4"/>
          <a:stretch>
            <a:fillRect/>
          </a:stretch>
        </p:blipFill>
        <p:spPr>
          <a:xfrm>
            <a:off x="875470" y="2873325"/>
            <a:ext cx="2232853" cy="800169"/>
          </a:xfrm>
          <a:prstGeom prst="rect">
            <a:avLst/>
          </a:prstGeom>
        </p:spPr>
      </p:pic>
      <p:pic>
        <p:nvPicPr>
          <p:cNvPr id="6" name="Picture 5"/>
          <p:cNvPicPr>
            <a:picLocks noChangeAspect="1"/>
          </p:cNvPicPr>
          <p:nvPr/>
        </p:nvPicPr>
        <p:blipFill>
          <a:blip r:embed="rId5"/>
          <a:stretch>
            <a:fillRect/>
          </a:stretch>
        </p:blipFill>
        <p:spPr>
          <a:xfrm>
            <a:off x="3748300" y="2873325"/>
            <a:ext cx="3589331" cy="1150720"/>
          </a:xfrm>
          <a:prstGeom prst="rect">
            <a:avLst/>
          </a:prstGeom>
        </p:spPr>
      </p:pic>
      <p:pic>
        <p:nvPicPr>
          <p:cNvPr id="7" name="Picture 6"/>
          <p:cNvPicPr>
            <a:picLocks noChangeAspect="1"/>
          </p:cNvPicPr>
          <p:nvPr/>
        </p:nvPicPr>
        <p:blipFill>
          <a:blip r:embed="rId6"/>
          <a:stretch>
            <a:fillRect/>
          </a:stretch>
        </p:blipFill>
        <p:spPr>
          <a:xfrm>
            <a:off x="3748300" y="1953647"/>
            <a:ext cx="1554615" cy="784928"/>
          </a:xfrm>
          <a:prstGeom prst="rect">
            <a:avLst/>
          </a:prstGeom>
        </p:spPr>
      </p:pic>
    </p:spTree>
    <p:extLst>
      <p:ext uri="{BB962C8B-B14F-4D97-AF65-F5344CB8AC3E}">
        <p14:creationId xmlns:p14="http://schemas.microsoft.com/office/powerpoint/2010/main" val="218876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to error state</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𝑖𝑛𝑝𝑢𝑡</m:t>
                    </m:r>
                    <m:r>
                      <a:rPr lang="en-US" i="1" dirty="0" smtClean="0">
                        <a:latin typeface="Cambria Math" panose="02040503050406030204" pitchFamily="18" charset="0"/>
                      </a:rPr>
                      <m:t>, </m:t>
                    </m:r>
                    <m:r>
                      <a:rPr lang="en-US" i="1" dirty="0" smtClean="0">
                        <a:latin typeface="Cambria Math" panose="02040503050406030204" pitchFamily="18" charset="0"/>
                      </a:rPr>
                      <m:t>𝑠𝑒𝑛𝑑</m:t>
                    </m:r>
                    <m:r>
                      <a:rPr lang="en-US" i="1" dirty="0" smtClean="0">
                        <a:latin typeface="Cambria Math" panose="02040503050406030204" pitchFamily="18" charset="0"/>
                      </a:rPr>
                      <m:t>&gt;</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8" name="Picture 7"/>
          <p:cNvPicPr>
            <a:picLocks noChangeAspect="1"/>
          </p:cNvPicPr>
          <p:nvPr/>
        </p:nvPicPr>
        <p:blipFill>
          <a:blip r:embed="rId3"/>
          <a:stretch>
            <a:fillRect/>
          </a:stretch>
        </p:blipFill>
        <p:spPr>
          <a:xfrm>
            <a:off x="875470" y="2873325"/>
            <a:ext cx="2232853" cy="800169"/>
          </a:xfrm>
          <a:prstGeom prst="rect">
            <a:avLst/>
          </a:prstGeom>
        </p:spPr>
      </p:pic>
      <p:pic>
        <p:nvPicPr>
          <p:cNvPr id="9" name="Picture 8"/>
          <p:cNvPicPr>
            <a:picLocks noChangeAspect="1"/>
          </p:cNvPicPr>
          <p:nvPr/>
        </p:nvPicPr>
        <p:blipFill>
          <a:blip r:embed="rId4"/>
          <a:stretch>
            <a:fillRect/>
          </a:stretch>
        </p:blipFill>
        <p:spPr>
          <a:xfrm>
            <a:off x="958197" y="1928074"/>
            <a:ext cx="2088061" cy="800169"/>
          </a:xfrm>
          <a:prstGeom prst="rect">
            <a:avLst/>
          </a:prstGeom>
        </p:spPr>
      </p:pic>
      <p:pic>
        <p:nvPicPr>
          <p:cNvPr id="10" name="Picture 9"/>
          <p:cNvPicPr>
            <a:picLocks noChangeAspect="1"/>
          </p:cNvPicPr>
          <p:nvPr/>
        </p:nvPicPr>
        <p:blipFill>
          <a:blip r:embed="rId5"/>
          <a:stretch>
            <a:fillRect/>
          </a:stretch>
        </p:blipFill>
        <p:spPr>
          <a:xfrm>
            <a:off x="3748300" y="2873325"/>
            <a:ext cx="3566469" cy="1135478"/>
          </a:xfrm>
          <a:prstGeom prst="rect">
            <a:avLst/>
          </a:prstGeom>
        </p:spPr>
      </p:pic>
      <p:pic>
        <p:nvPicPr>
          <p:cNvPr id="11" name="Picture 10"/>
          <p:cNvPicPr>
            <a:picLocks noChangeAspect="1"/>
          </p:cNvPicPr>
          <p:nvPr/>
        </p:nvPicPr>
        <p:blipFill>
          <a:blip r:embed="rId6"/>
          <a:stretch>
            <a:fillRect/>
          </a:stretch>
        </p:blipFill>
        <p:spPr>
          <a:xfrm>
            <a:off x="3748300" y="1946026"/>
            <a:ext cx="1539373" cy="792549"/>
          </a:xfrm>
          <a:prstGeom prst="rect">
            <a:avLst/>
          </a:prstGeom>
        </p:spPr>
      </p:pic>
    </p:spTree>
    <p:extLst>
      <p:ext uri="{BB962C8B-B14F-4D97-AF65-F5344CB8AC3E}">
        <p14:creationId xmlns:p14="http://schemas.microsoft.com/office/powerpoint/2010/main" val="284629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to error state</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𝑖𝑛𝑝𝑢𝑡</m:t>
                    </m:r>
                    <m:r>
                      <a:rPr lang="en-US" i="1" dirty="0" smtClean="0">
                        <a:latin typeface="Cambria Math" panose="02040503050406030204" pitchFamily="18" charset="0"/>
                      </a:rPr>
                      <m:t>, </m:t>
                    </m:r>
                    <m:r>
                      <a:rPr lang="en-US" i="1" dirty="0" smtClean="0">
                        <a:latin typeface="Cambria Math" panose="02040503050406030204" pitchFamily="18" charset="0"/>
                      </a:rPr>
                      <m:t>𝑠𝑒𝑛𝑑</m:t>
                    </m:r>
                    <m:r>
                      <a:rPr lang="en-US" i="1" dirty="0" smtClean="0">
                        <a:latin typeface="Cambria Math" panose="02040503050406030204" pitchFamily="18" charset="0"/>
                      </a:rPr>
                      <m:t>, </m:t>
                    </m:r>
                    <m:r>
                      <a:rPr lang="en-US" i="1" dirty="0" err="1" smtClean="0">
                        <a:latin typeface="Cambria Math" panose="02040503050406030204" pitchFamily="18" charset="0"/>
                      </a:rPr>
                      <m:t>𝑔𝑒𝑡𝑎𝑐𝑘</m:t>
                    </m:r>
                    <m:r>
                      <a:rPr lang="en-US" i="1" dirty="0" smtClean="0">
                        <a:latin typeface="Cambria Math" panose="02040503050406030204" pitchFamily="18" charset="0"/>
                      </a:rPr>
                      <m:t>&gt;</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8" name="Picture 7"/>
          <p:cNvPicPr>
            <a:picLocks noChangeAspect="1"/>
          </p:cNvPicPr>
          <p:nvPr/>
        </p:nvPicPr>
        <p:blipFill>
          <a:blip r:embed="rId3"/>
          <a:stretch>
            <a:fillRect/>
          </a:stretch>
        </p:blipFill>
        <p:spPr>
          <a:xfrm>
            <a:off x="875470" y="2873325"/>
            <a:ext cx="2232853" cy="800169"/>
          </a:xfrm>
          <a:prstGeom prst="rect">
            <a:avLst/>
          </a:prstGeom>
        </p:spPr>
      </p:pic>
      <p:pic>
        <p:nvPicPr>
          <p:cNvPr id="5" name="Picture 4"/>
          <p:cNvPicPr>
            <a:picLocks noChangeAspect="1"/>
          </p:cNvPicPr>
          <p:nvPr/>
        </p:nvPicPr>
        <p:blipFill>
          <a:blip r:embed="rId4"/>
          <a:stretch>
            <a:fillRect/>
          </a:stretch>
        </p:blipFill>
        <p:spPr>
          <a:xfrm>
            <a:off x="951676" y="1925362"/>
            <a:ext cx="2080440" cy="792549"/>
          </a:xfrm>
          <a:prstGeom prst="rect">
            <a:avLst/>
          </a:prstGeom>
        </p:spPr>
      </p:pic>
      <p:pic>
        <p:nvPicPr>
          <p:cNvPr id="6" name="Picture 5"/>
          <p:cNvPicPr>
            <a:picLocks noChangeAspect="1"/>
          </p:cNvPicPr>
          <p:nvPr/>
        </p:nvPicPr>
        <p:blipFill>
          <a:blip r:embed="rId5"/>
          <a:stretch>
            <a:fillRect/>
          </a:stretch>
        </p:blipFill>
        <p:spPr>
          <a:xfrm>
            <a:off x="3748300" y="2873325"/>
            <a:ext cx="3581710" cy="1143099"/>
          </a:xfrm>
          <a:prstGeom prst="rect">
            <a:avLst/>
          </a:prstGeom>
        </p:spPr>
      </p:pic>
      <p:pic>
        <p:nvPicPr>
          <p:cNvPr id="12" name="Picture 11"/>
          <p:cNvPicPr>
            <a:picLocks noChangeAspect="1"/>
          </p:cNvPicPr>
          <p:nvPr/>
        </p:nvPicPr>
        <p:blipFill>
          <a:blip r:embed="rId6"/>
          <a:stretch>
            <a:fillRect/>
          </a:stretch>
        </p:blipFill>
        <p:spPr>
          <a:xfrm>
            <a:off x="3748300" y="1946026"/>
            <a:ext cx="1539373" cy="792549"/>
          </a:xfrm>
          <a:prstGeom prst="rect">
            <a:avLst/>
          </a:prstGeom>
        </p:spPr>
      </p:pic>
    </p:spTree>
    <p:extLst>
      <p:ext uri="{BB962C8B-B14F-4D97-AF65-F5344CB8AC3E}">
        <p14:creationId xmlns:p14="http://schemas.microsoft.com/office/powerpoint/2010/main" val="2635338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to error state</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𝑖𝑛𝑝𝑢𝑡</m:t>
                    </m:r>
                    <m:r>
                      <a:rPr lang="en-US" i="1" dirty="0" smtClean="0">
                        <a:latin typeface="Cambria Math" panose="02040503050406030204" pitchFamily="18" charset="0"/>
                      </a:rPr>
                      <m:t>, </m:t>
                    </m:r>
                    <m:r>
                      <a:rPr lang="en-US" i="1" dirty="0" smtClean="0">
                        <a:latin typeface="Cambria Math" panose="02040503050406030204" pitchFamily="18" charset="0"/>
                      </a:rPr>
                      <m:t>𝑠𝑒𝑛𝑑</m:t>
                    </m:r>
                    <m:r>
                      <a:rPr lang="en-US" i="1" dirty="0" smtClean="0">
                        <a:latin typeface="Cambria Math" panose="02040503050406030204" pitchFamily="18" charset="0"/>
                      </a:rPr>
                      <m:t>, </m:t>
                    </m:r>
                    <m:r>
                      <a:rPr lang="en-US" i="1" dirty="0" err="1" smtClean="0">
                        <a:latin typeface="Cambria Math" panose="02040503050406030204" pitchFamily="18" charset="0"/>
                      </a:rPr>
                      <m:t>𝑔𝑒𝑡𝑎𝑐𝑘</m:t>
                    </m:r>
                    <m:r>
                      <a:rPr lang="en-US" i="1" dirty="0" smtClean="0">
                        <a:latin typeface="Cambria Math" panose="02040503050406030204" pitchFamily="18" charset="0"/>
                      </a:rPr>
                      <m:t>, </m:t>
                    </m:r>
                    <m:r>
                      <a:rPr lang="en-US" i="1" dirty="0" smtClean="0">
                        <a:latin typeface="Cambria Math" panose="02040503050406030204" pitchFamily="18" charset="0"/>
                      </a:rPr>
                      <m:t>𝑖𝑛𝑝𝑢𝑡</m:t>
                    </m:r>
                    <m:r>
                      <a:rPr lang="en-US" i="1" dirty="0" smtClean="0">
                        <a:latin typeface="Cambria Math" panose="02040503050406030204" pitchFamily="18" charset="0"/>
                      </a:rPr>
                      <m:t>&gt;</m:t>
                    </m:r>
                  </m:oMath>
                </a14:m>
                <a:r>
                  <a:rPr lang="en-US" dirty="0"/>
                  <a:t>	</a:t>
                </a:r>
                <a:r>
                  <a:rPr lang="en-US" b="1" dirty="0">
                    <a:solidFill>
                      <a:srgbClr val="FF0000"/>
                    </a:solidFill>
                  </a:rPr>
                  <a:t>ERROR STATE!</a:t>
                </a:r>
                <a:endParaRPr lang="en-US" dirty="0">
                  <a:solidFill>
                    <a:srgbClr val="FF0000"/>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8" name="Picture 7"/>
          <p:cNvPicPr>
            <a:picLocks noChangeAspect="1"/>
          </p:cNvPicPr>
          <p:nvPr/>
        </p:nvPicPr>
        <p:blipFill>
          <a:blip r:embed="rId3"/>
          <a:stretch>
            <a:fillRect/>
          </a:stretch>
        </p:blipFill>
        <p:spPr>
          <a:xfrm>
            <a:off x="875470" y="2873325"/>
            <a:ext cx="2232853" cy="800169"/>
          </a:xfrm>
          <a:prstGeom prst="rect">
            <a:avLst/>
          </a:prstGeom>
        </p:spPr>
      </p:pic>
      <p:pic>
        <p:nvPicPr>
          <p:cNvPr id="9" name="Picture 8"/>
          <p:cNvPicPr>
            <a:picLocks noChangeAspect="1"/>
          </p:cNvPicPr>
          <p:nvPr/>
        </p:nvPicPr>
        <p:blipFill>
          <a:blip r:embed="rId4"/>
          <a:stretch>
            <a:fillRect/>
          </a:stretch>
        </p:blipFill>
        <p:spPr>
          <a:xfrm>
            <a:off x="3748300" y="1940604"/>
            <a:ext cx="1539373" cy="777307"/>
          </a:xfrm>
          <a:prstGeom prst="rect">
            <a:avLst/>
          </a:prstGeom>
        </p:spPr>
      </p:pic>
      <p:pic>
        <p:nvPicPr>
          <p:cNvPr id="10" name="Picture 9"/>
          <p:cNvPicPr>
            <a:picLocks noChangeAspect="1"/>
          </p:cNvPicPr>
          <p:nvPr/>
        </p:nvPicPr>
        <p:blipFill>
          <a:blip r:embed="rId5"/>
          <a:stretch>
            <a:fillRect/>
          </a:stretch>
        </p:blipFill>
        <p:spPr>
          <a:xfrm>
            <a:off x="3748300" y="2873325"/>
            <a:ext cx="3589331" cy="1150720"/>
          </a:xfrm>
          <a:prstGeom prst="rect">
            <a:avLst/>
          </a:prstGeom>
        </p:spPr>
      </p:pic>
      <p:pic>
        <p:nvPicPr>
          <p:cNvPr id="11" name="Picture 10"/>
          <p:cNvPicPr>
            <a:picLocks noChangeAspect="1"/>
          </p:cNvPicPr>
          <p:nvPr/>
        </p:nvPicPr>
        <p:blipFill>
          <a:blip r:embed="rId6"/>
          <a:stretch>
            <a:fillRect/>
          </a:stretch>
        </p:blipFill>
        <p:spPr>
          <a:xfrm>
            <a:off x="951677" y="1938406"/>
            <a:ext cx="2080440" cy="800169"/>
          </a:xfrm>
          <a:prstGeom prst="rect">
            <a:avLst/>
          </a:prstGeom>
        </p:spPr>
      </p:pic>
      <p:sp>
        <p:nvSpPr>
          <p:cNvPr id="5" name="Rectangular Callout 4"/>
          <p:cNvSpPr/>
          <p:nvPr/>
        </p:nvSpPr>
        <p:spPr>
          <a:xfrm>
            <a:off x="5814816" y="1685032"/>
            <a:ext cx="2657642" cy="887663"/>
          </a:xfrm>
          <a:prstGeom prst="wedgeRectCallout">
            <a:avLst>
              <a:gd name="adj1" fmla="val -68642"/>
              <a:gd name="adj2" fmla="val 26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&lt;input, input&gt; in P results in entering the error state!</a:t>
            </a:r>
            <a:endParaRPr lang="en-US" dirty="0"/>
          </a:p>
        </p:txBody>
      </p:sp>
    </p:spTree>
    <p:extLst>
      <p:ext uri="{BB962C8B-B14F-4D97-AF65-F5344CB8AC3E}">
        <p14:creationId xmlns:p14="http://schemas.microsoft.com/office/powerpoint/2010/main" val="279257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B8F2-CF3C-426B-AD77-C6898C5BF127}"/>
              </a:ext>
            </a:extLst>
          </p:cNvPr>
          <p:cNvSpPr>
            <a:spLocks noGrp="1"/>
          </p:cNvSpPr>
          <p:nvPr>
            <p:ph type="title"/>
          </p:nvPr>
        </p:nvSpPr>
        <p:spPr/>
        <p:txBody>
          <a:bodyPr/>
          <a:lstStyle/>
          <a:p>
            <a:r>
              <a:rPr lang="en-US" altLang="zh-CN" dirty="0"/>
              <a:t>Representation of Uncertainty</a:t>
            </a:r>
            <a:endParaRPr lang="zh-CN" alt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C0710122-E6DE-435F-AD45-4E3E886DE737}"/>
                  </a:ext>
                </a:extLst>
              </p:cNvPr>
              <p:cNvSpPr>
                <a:spLocks noGrp="1"/>
              </p:cNvSpPr>
              <p:nvPr>
                <p:ph type="body" idx="1"/>
              </p:nvPr>
            </p:nvSpPr>
            <p:spPr>
              <a:xfrm>
                <a:off x="311700" y="1152474"/>
                <a:ext cx="5961428" cy="3419525"/>
              </a:xfrm>
            </p:spPr>
            <p:txBody>
              <a:bodyPr/>
              <a:lstStyle/>
              <a:p>
                <a:pPr>
                  <a:spcAft>
                    <a:spcPts val="800"/>
                  </a:spcAft>
                </a:pPr>
                <a:r>
                  <a:rPr lang="en-US" altLang="zh-CN" sz="1600" dirty="0"/>
                  <a:t>A system makes </a:t>
                </a:r>
                <a:r>
                  <a:rPr lang="en-US" altLang="zh-CN" sz="1600" i="1" dirty="0"/>
                  <a:t>assumptions</a:t>
                </a:r>
                <a:r>
                  <a:rPr lang="en-US" altLang="zh-CN" sz="1600" dirty="0"/>
                  <a:t> about the environment to ensure “correct” function.</a:t>
                </a:r>
              </a:p>
              <a:p>
                <a:pPr>
                  <a:spcAft>
                    <a:spcPts val="800"/>
                  </a:spcAft>
                </a:pPr>
                <a:r>
                  <a:rPr lang="en-US" altLang="zh-CN" sz="1600" b="1" i="1" dirty="0"/>
                  <a:t>Uncertainty</a:t>
                </a:r>
                <a:r>
                  <a:rPr lang="en-US" altLang="zh-CN" sz="1600" dirty="0"/>
                  <a:t> is the additional unexpected behavior in the actual environment (not in the </a:t>
                </a:r>
                <a:r>
                  <a:rPr lang="en-US" altLang="zh-CN" sz="1600" dirty="0" smtClean="0"/>
                  <a:t>assumed) </a:t>
                </a:r>
                <a:r>
                  <a:rPr lang="en-US" altLang="zh-CN" sz="1600" dirty="0"/>
                  <a:t>in the form of nondeterminism.</a:t>
                </a:r>
              </a:p>
              <a:p>
                <a:pPr>
                  <a:spcAft>
                    <a:spcPts val="800"/>
                  </a:spcAft>
                </a:pPr>
                <a:r>
                  <a:rPr lang="en-US" altLang="zh-CN" sz="1600" dirty="0"/>
                  <a:t>Intuitively, </a:t>
                </a:r>
                <a14:m>
                  <m:oMath xmlns:m="http://schemas.openxmlformats.org/officeDocument/2006/math">
                    <m:r>
                      <a:rPr lang="en-US" altLang="zh-CN" sz="1400" b="0" i="1" smtClean="0">
                        <a:latin typeface="Cambria Math" panose="02040503050406030204" pitchFamily="18" charset="0"/>
                      </a:rPr>
                      <m:t>𝑈𝑛𝑐𝑒𝑟𝑡𝑎𝑖𝑛𝑡𝑦</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𝐵𝑒h</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𝐸𝑛</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𝑎𝑐𝑡𝑢𝑎𝑙</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𝐵𝑒h</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𝐸𝑛</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𝑎𝑠𝑠𝑢𝑚𝑒𝑑</m:t>
                        </m:r>
                      </m:sub>
                    </m:sSub>
                    <m:r>
                      <a:rPr lang="en-US" altLang="zh-CN" sz="1400" b="0" i="1" smtClean="0">
                        <a:latin typeface="Cambria Math" panose="02040503050406030204" pitchFamily="18" charset="0"/>
                      </a:rPr>
                      <m:t>)</m:t>
                    </m:r>
                  </m:oMath>
                </a14:m>
                <a:endParaRPr lang="en-US" altLang="zh-CN" sz="1600" dirty="0"/>
              </a:p>
            </p:txBody>
          </p:sp>
        </mc:Choice>
        <mc:Fallback>
          <p:sp>
            <p:nvSpPr>
              <p:cNvPr id="3" name="Text Placeholder 2">
                <a:extLst>
                  <a:ext uri="{FF2B5EF4-FFF2-40B4-BE49-F238E27FC236}">
                    <a16:creationId xmlns:a16="http://schemas.microsoft.com/office/drawing/2014/main" id="{C0710122-E6DE-435F-AD45-4E3E886DE737}"/>
                  </a:ext>
                </a:extLst>
              </p:cNvPr>
              <p:cNvSpPr>
                <a:spLocks noGrp="1" noRot="1" noChangeAspect="1" noMove="1" noResize="1" noEditPoints="1" noAdjustHandles="1" noChangeArrowheads="1" noChangeShapeType="1" noTextEdit="1"/>
              </p:cNvSpPr>
              <p:nvPr>
                <p:ph type="body" idx="1"/>
              </p:nvPr>
            </p:nvSpPr>
            <p:spPr>
              <a:xfrm>
                <a:off x="311700" y="1152474"/>
                <a:ext cx="5961428" cy="3419525"/>
              </a:xfrm>
              <a:blipFill>
                <a:blip r:embed="rId3"/>
                <a:stretch>
                  <a:fillRect r="-132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5CAA7FB-4A3B-4694-85E1-3D6C964AC0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a:extLst>
              <a:ext uri="{FF2B5EF4-FFF2-40B4-BE49-F238E27FC236}">
                <a16:creationId xmlns:a16="http://schemas.microsoft.com/office/drawing/2014/main" id="{102BBE3F-5DB3-4E66-97F1-7DA5348D0D0B}"/>
              </a:ext>
            </a:extLst>
          </p:cNvPr>
          <p:cNvPicPr>
            <a:picLocks noChangeAspect="1"/>
          </p:cNvPicPr>
          <p:nvPr/>
        </p:nvPicPr>
        <p:blipFill>
          <a:blip r:embed="rId4"/>
          <a:stretch>
            <a:fillRect/>
          </a:stretch>
        </p:blipFill>
        <p:spPr>
          <a:xfrm>
            <a:off x="6273128" y="1201494"/>
            <a:ext cx="2467672" cy="933713"/>
          </a:xfrm>
          <a:prstGeom prst="rect">
            <a:avLst/>
          </a:prstGeom>
        </p:spPr>
      </p:pic>
      <p:pic>
        <p:nvPicPr>
          <p:cNvPr id="10" name="Picture 9"/>
          <p:cNvPicPr>
            <a:picLocks noChangeAspect="1"/>
          </p:cNvPicPr>
          <p:nvPr/>
        </p:nvPicPr>
        <p:blipFill>
          <a:blip r:embed="rId5"/>
          <a:stretch>
            <a:fillRect/>
          </a:stretch>
        </p:blipFill>
        <p:spPr>
          <a:xfrm>
            <a:off x="6273128" y="2287495"/>
            <a:ext cx="2748030" cy="863501"/>
          </a:xfrm>
          <a:prstGeom prst="rect">
            <a:avLst/>
          </a:prstGeom>
        </p:spPr>
      </p:pic>
      <p:pic>
        <p:nvPicPr>
          <p:cNvPr id="11" name="Picture 10"/>
          <p:cNvPicPr>
            <a:picLocks noChangeAspect="1"/>
          </p:cNvPicPr>
          <p:nvPr/>
        </p:nvPicPr>
        <p:blipFill>
          <a:blip r:embed="rId6"/>
          <a:stretch>
            <a:fillRect/>
          </a:stretch>
        </p:blipFill>
        <p:spPr>
          <a:xfrm>
            <a:off x="6273128" y="3303284"/>
            <a:ext cx="2748030" cy="881003"/>
          </a:xfrm>
          <a:prstGeom prst="rect">
            <a:avLst/>
          </a:prstGeom>
        </p:spPr>
      </p:pic>
      <p:sp>
        <p:nvSpPr>
          <p:cNvPr id="6" name="Speech Bubble: Oval 5">
            <a:extLst>
              <a:ext uri="{FF2B5EF4-FFF2-40B4-BE49-F238E27FC236}">
                <a16:creationId xmlns:a16="http://schemas.microsoft.com/office/drawing/2014/main" id="{A5F5EBDC-0E56-4E5F-AC35-22E1C97F4298}"/>
              </a:ext>
            </a:extLst>
          </p:cNvPr>
          <p:cNvSpPr/>
          <p:nvPr/>
        </p:nvSpPr>
        <p:spPr>
          <a:xfrm>
            <a:off x="1778400" y="3334297"/>
            <a:ext cx="3513600" cy="1313458"/>
          </a:xfrm>
          <a:prstGeom prst="wedgeEllipseCallout">
            <a:avLst>
              <a:gd name="adj1" fmla="val 3517"/>
              <a:gd name="adj2" fmla="val -642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CANNOT directly measure uncertainty, because the actual env is often UNKNOWN!</a:t>
            </a:r>
            <a:endParaRPr lang="zh-CN" altLang="en-US" dirty="0"/>
          </a:p>
        </p:txBody>
      </p:sp>
    </p:spTree>
    <p:extLst>
      <p:ext uri="{BB962C8B-B14F-4D97-AF65-F5344CB8AC3E}">
        <p14:creationId xmlns:p14="http://schemas.microsoft.com/office/powerpoint/2010/main" val="3579262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1C-C43B-40A3-956E-062368675942}"/>
              </a:ext>
            </a:extLst>
          </p:cNvPr>
          <p:cNvSpPr>
            <a:spLocks noGrp="1"/>
          </p:cNvSpPr>
          <p:nvPr>
            <p:ph type="title"/>
          </p:nvPr>
        </p:nvSpPr>
        <p:spPr/>
        <p:txBody>
          <a:bodyPr/>
          <a:lstStyle/>
          <a:p>
            <a:r>
              <a:rPr lang="en-US" altLang="zh-CN" dirty="0"/>
              <a:t>System Assumption</a:t>
            </a:r>
            <a:endParaRPr lang="zh-CN" altLang="en-US" dirty="0"/>
          </a:p>
        </p:txBody>
      </p:sp>
      <p:sp>
        <p:nvSpPr>
          <p:cNvPr id="3" name="Text Placeholder 2">
            <a:extLst>
              <a:ext uri="{FF2B5EF4-FFF2-40B4-BE49-F238E27FC236}">
                <a16:creationId xmlns:a16="http://schemas.microsoft.com/office/drawing/2014/main" id="{BCADE428-090D-4311-A904-541194D53C0E}"/>
              </a:ext>
            </a:extLst>
          </p:cNvPr>
          <p:cNvSpPr>
            <a:spLocks noGrp="1"/>
          </p:cNvSpPr>
          <p:nvPr>
            <p:ph type="body" idx="1"/>
          </p:nvPr>
        </p:nvSpPr>
        <p:spPr/>
        <p:txBody>
          <a:bodyPr/>
          <a:lstStyle/>
          <a:p>
            <a:r>
              <a:rPr lang="en-US" altLang="zh-CN" dirty="0"/>
              <a:t>The </a:t>
            </a:r>
            <a:r>
              <a:rPr lang="en-US" altLang="zh-CN" b="1" i="1" dirty="0"/>
              <a:t>assumption</a:t>
            </a:r>
            <a:r>
              <a:rPr lang="en-US" altLang="zh-CN" dirty="0"/>
              <a:t> is the expected behavior of the environment, made by a system, in which the system can ensure the “correct” function.</a:t>
            </a:r>
          </a:p>
          <a:p>
            <a:r>
              <a:rPr lang="en-US" altLang="zh-CN" dirty="0"/>
              <a:t>E.g., to ensure the property, the example system assumes the environment to be:</a:t>
            </a:r>
          </a:p>
          <a:p>
            <a:endParaRPr lang="en-US" altLang="zh-CN" dirty="0"/>
          </a:p>
          <a:p>
            <a:endParaRPr lang="en-US" altLang="zh-CN" dirty="0"/>
          </a:p>
          <a:p>
            <a:pPr marL="114300" indent="0">
              <a:buNone/>
            </a:pPr>
            <a:endParaRPr lang="en-US" altLang="zh-CN" dirty="0"/>
          </a:p>
        </p:txBody>
      </p:sp>
      <p:sp>
        <p:nvSpPr>
          <p:cNvPr id="4" name="Slide Number Placeholder 3">
            <a:extLst>
              <a:ext uri="{FF2B5EF4-FFF2-40B4-BE49-F238E27FC236}">
                <a16:creationId xmlns:a16="http://schemas.microsoft.com/office/drawing/2014/main" id="{8A2AA3EA-9BD5-452B-A9C0-F85B4A7FB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3104495" y="2289124"/>
            <a:ext cx="2970979" cy="1217276"/>
          </a:xfrm>
          <a:prstGeom prst="rect">
            <a:avLst/>
          </a:prstGeom>
        </p:spPr>
      </p:pic>
    </p:spTree>
    <p:extLst>
      <p:ext uri="{BB962C8B-B14F-4D97-AF65-F5344CB8AC3E}">
        <p14:creationId xmlns:p14="http://schemas.microsoft.com/office/powerpoint/2010/main" val="3877037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Stronger and Weaker Assumption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700" y="1152475"/>
                <a:ext cx="8520600" cy="3172200"/>
              </a:xfrm>
            </p:spPr>
            <p:txBody>
              <a:bodyPr/>
              <a:lstStyle/>
              <a:p>
                <a:pPr marL="114300" indent="0">
                  <a:buNone/>
                </a:pPr>
                <a:r>
                  <a:rPr lang="en-US" altLang="zh-CN" sz="1600" dirty="0"/>
                  <a:t>With</a:t>
                </a:r>
                <a:r>
                  <a:rPr lang="en-US" altLang="zh-CN" sz="1600" i="1" dirty="0"/>
                  <a:t> </a:t>
                </a:r>
                <a14:m>
                  <m:oMath xmlns:m="http://schemas.openxmlformats.org/officeDocument/2006/math">
                    <m:r>
                      <a:rPr lang="en-US" altLang="zh-CN" sz="1600" i="1">
                        <a:latin typeface="Cambria Math" panose="02040503050406030204" pitchFamily="18" charset="0"/>
                      </a:rPr>
                      <m:t>𝑈𝑛𝑐𝑒𝑟𝑡𝑎𝑖𝑛𝑡𝑦</m:t>
                    </m:r>
                    <m:r>
                      <a:rPr lang="en-US" altLang="zh-CN" sz="1600" i="1">
                        <a:latin typeface="Cambria Math" panose="02040503050406030204" pitchFamily="18" charset="0"/>
                      </a:rPr>
                      <m:t>=</m:t>
                    </m:r>
                    <m:r>
                      <a:rPr lang="en-US" altLang="zh-CN" sz="1600" i="1">
                        <a:latin typeface="Cambria Math" panose="02040503050406030204" pitchFamily="18" charset="0"/>
                      </a:rPr>
                      <m:t>𝐵𝑒h</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𝐸𝑛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𝑣</m:t>
                            </m:r>
                          </m:e>
                          <m:sub>
                            <m:r>
                              <a:rPr lang="en-US" altLang="zh-CN" sz="1600" i="1">
                                <a:latin typeface="Cambria Math" panose="02040503050406030204" pitchFamily="18" charset="0"/>
                              </a:rPr>
                              <m:t>𝑎𝑐𝑡𝑢𝑎𝑙</m:t>
                            </m:r>
                          </m:sub>
                        </m:sSub>
                      </m:e>
                    </m:d>
                    <m:r>
                      <a:rPr lang="en-US" altLang="zh-CN" sz="1600" i="1">
                        <a:latin typeface="Cambria Math" panose="02040503050406030204" pitchFamily="18" charset="0"/>
                      </a:rPr>
                      <m:t>−</m:t>
                    </m:r>
                    <m:r>
                      <a:rPr lang="en-US" altLang="zh-CN" sz="1600" i="1">
                        <a:latin typeface="Cambria Math" panose="02040503050406030204" pitchFamily="18" charset="0"/>
                      </a:rPr>
                      <m:t>𝐵𝑒h</m:t>
                    </m:r>
                    <m:r>
                      <a:rPr lang="en-US" altLang="zh-CN" sz="1600" i="1">
                        <a:latin typeface="Cambria Math" panose="02040503050406030204" pitchFamily="18" charset="0"/>
                      </a:rPr>
                      <m:t>(</m:t>
                    </m:r>
                    <m:r>
                      <a:rPr lang="en-US" altLang="zh-CN" sz="1600" i="1">
                        <a:latin typeface="Cambria Math" panose="02040503050406030204" pitchFamily="18" charset="0"/>
                      </a:rPr>
                      <m:t>𝐸𝑛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𝑣</m:t>
                        </m:r>
                      </m:e>
                      <m:sub>
                        <m:r>
                          <a:rPr lang="en-US" altLang="zh-CN" sz="1600" i="1">
                            <a:latin typeface="Cambria Math" panose="02040503050406030204" pitchFamily="18" charset="0"/>
                          </a:rPr>
                          <m:t>𝑎𝑠𝑠𝑢𝑚𝑒𝑑</m:t>
                        </m:r>
                      </m:sub>
                    </m:sSub>
                    <m:r>
                      <a:rPr lang="en-US" altLang="zh-CN" sz="1600" i="1">
                        <a:latin typeface="Cambria Math" panose="02040503050406030204" pitchFamily="18" charset="0"/>
                      </a:rPr>
                      <m:t>)</m:t>
                    </m:r>
                  </m:oMath>
                </a14:m>
                <a:r>
                  <a:rPr lang="en-US" altLang="zh-CN" sz="1600" i="1" dirty="0"/>
                  <a:t>, </a:t>
                </a:r>
                <a:r>
                  <a:rPr lang="en-US" altLang="zh-CN" sz="1600" dirty="0"/>
                  <a:t>u</a:t>
                </a:r>
                <a:r>
                  <a:rPr lang="en-US" sz="1600" dirty="0"/>
                  <a:t>nder the same </a:t>
                </a:r>
                <a14:m>
                  <m:oMath xmlns:m="http://schemas.openxmlformats.org/officeDocument/2006/math">
                    <m:r>
                      <a:rPr lang="en-US" sz="1600" b="0" i="1" smtClean="0">
                        <a:latin typeface="Cambria Math" panose="02040503050406030204" pitchFamily="18" charset="0"/>
                      </a:rPr>
                      <m:t>𝐸𝑛</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𝑎𝑐𝑡𝑢𝑎𝑙</m:t>
                        </m:r>
                      </m:sub>
                    </m:sSub>
                  </m:oMath>
                </a14:m>
                <a:r>
                  <a:rPr lang="en-US" sz="1600" dirty="0"/>
                  <a:t>:</a:t>
                </a:r>
              </a:p>
              <a:p>
                <a:r>
                  <a:rPr lang="en-US" sz="1400" b="1" dirty="0"/>
                  <a:t>Stronger</a:t>
                </a:r>
                <a:r>
                  <a:rPr lang="en-US" sz="1400" dirty="0"/>
                  <a:t> assumption </a:t>
                </a:r>
                <a14:m>
                  <m:oMath xmlns:m="http://schemas.openxmlformats.org/officeDocument/2006/math">
                    <m:r>
                      <a:rPr lang="en-US" altLang="zh-CN" sz="1400" i="1" dirty="0" smtClean="0">
                        <a:latin typeface="Cambria Math" panose="02040503050406030204" pitchFamily="18" charset="0"/>
                      </a:rPr>
                      <m:t>⇒</m:t>
                    </m:r>
                  </m:oMath>
                </a14:m>
                <a:r>
                  <a:rPr lang="en-US" sz="1400" dirty="0"/>
                  <a:t> </a:t>
                </a:r>
                <a:r>
                  <a:rPr lang="en-US" sz="1400" b="1" dirty="0"/>
                  <a:t>less</a:t>
                </a:r>
                <a:r>
                  <a:rPr lang="en-US" sz="1400" dirty="0"/>
                  <a:t> allowed behavior of the environment, and </a:t>
                </a:r>
                <a:r>
                  <a:rPr lang="en-US" sz="1400" b="1" dirty="0"/>
                  <a:t>more</a:t>
                </a:r>
                <a:r>
                  <a:rPr lang="en-US" sz="1400" dirty="0"/>
                  <a:t> uncertainty</a:t>
                </a:r>
              </a:p>
              <a:p>
                <a:endParaRPr lang="en-US" dirty="0"/>
              </a:p>
              <a:p>
                <a:pPr marL="114300" indent="0">
                  <a:buNone/>
                </a:pPr>
                <a:endParaRPr lang="en-US" dirty="0"/>
              </a:p>
              <a:p>
                <a:endParaRPr lang="en-US" dirty="0"/>
              </a:p>
              <a:p>
                <a:pPr marL="114300" indent="0">
                  <a:buNone/>
                </a:pPr>
                <a:endParaRPr lang="en-US" dirty="0"/>
              </a:p>
              <a:p>
                <a:r>
                  <a:rPr lang="en-US" sz="1400" b="1" dirty="0"/>
                  <a:t>Weaker</a:t>
                </a:r>
                <a:r>
                  <a:rPr lang="en-US" sz="1400" dirty="0"/>
                  <a:t> assumption </a:t>
                </a:r>
                <a14:m>
                  <m:oMath xmlns:m="http://schemas.openxmlformats.org/officeDocument/2006/math">
                    <m:r>
                      <a:rPr lang="en-US" altLang="zh-CN" sz="1400" i="1" dirty="0">
                        <a:latin typeface="Cambria Math" panose="02040503050406030204" pitchFamily="18" charset="0"/>
                      </a:rPr>
                      <m:t>⇒</m:t>
                    </m:r>
                  </m:oMath>
                </a14:m>
                <a:r>
                  <a:rPr lang="en-US" sz="1400" dirty="0"/>
                  <a:t> </a:t>
                </a:r>
                <a:r>
                  <a:rPr lang="en-US" sz="1400" b="1" dirty="0"/>
                  <a:t>more</a:t>
                </a:r>
                <a:r>
                  <a:rPr lang="en-US" sz="1400" dirty="0"/>
                  <a:t> allowed behavior of the environment, and </a:t>
                </a:r>
                <a:r>
                  <a:rPr lang="en-US" sz="1400" b="1" dirty="0"/>
                  <a:t>less</a:t>
                </a:r>
                <a:r>
                  <a:rPr lang="en-US" sz="1400" dirty="0"/>
                  <a:t> uncertainty</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1152475"/>
                <a:ext cx="8520600" cy="3172200"/>
              </a:xfrm>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3"/>
          <a:stretch>
            <a:fillRect/>
          </a:stretch>
        </p:blipFill>
        <p:spPr>
          <a:xfrm>
            <a:off x="898977" y="1883698"/>
            <a:ext cx="2838846" cy="1105054"/>
          </a:xfrm>
          <a:prstGeom prst="rect">
            <a:avLst/>
          </a:prstGeom>
        </p:spPr>
      </p:pic>
      <p:pic>
        <p:nvPicPr>
          <p:cNvPr id="7" name="Picture 6"/>
          <p:cNvPicPr>
            <a:picLocks noChangeAspect="1"/>
          </p:cNvPicPr>
          <p:nvPr/>
        </p:nvPicPr>
        <p:blipFill>
          <a:blip r:embed="rId4"/>
          <a:stretch>
            <a:fillRect/>
          </a:stretch>
        </p:blipFill>
        <p:spPr>
          <a:xfrm>
            <a:off x="898977" y="3448830"/>
            <a:ext cx="2741831" cy="1084389"/>
          </a:xfrm>
          <a:prstGeom prst="rect">
            <a:avLst/>
          </a:prstGeom>
        </p:spPr>
      </p:pic>
    </p:spTree>
    <p:extLst>
      <p:ext uri="{BB962C8B-B14F-4D97-AF65-F5344CB8AC3E}">
        <p14:creationId xmlns:p14="http://schemas.microsoft.com/office/powerpoint/2010/main" val="1948873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6EB6-C3EB-4566-BF41-EF49949361BF}"/>
              </a:ext>
            </a:extLst>
          </p:cNvPr>
          <p:cNvSpPr>
            <a:spLocks noGrp="1"/>
          </p:cNvSpPr>
          <p:nvPr>
            <p:ph type="title"/>
          </p:nvPr>
        </p:nvSpPr>
        <p:spPr/>
        <p:txBody>
          <a:bodyPr/>
          <a:lstStyle/>
          <a:p>
            <a:r>
              <a:rPr lang="en-US" altLang="zh-CN" dirty="0"/>
              <a:t>Representation of Capability</a:t>
            </a:r>
            <a:endParaRPr lang="zh-CN" alt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7AC89D-208F-4F65-84DB-EFFC59D974C8}"/>
                  </a:ext>
                </a:extLst>
              </p:cNvPr>
              <p:cNvSpPr>
                <a:spLocks noGrp="1"/>
              </p:cNvSpPr>
              <p:nvPr>
                <p:ph type="body" idx="1"/>
              </p:nvPr>
            </p:nvSpPr>
            <p:spPr>
              <a:xfrm>
                <a:off x="311700" y="1152475"/>
                <a:ext cx="8520600" cy="3172200"/>
              </a:xfrm>
            </p:spPr>
            <p:txBody>
              <a:bodyPr/>
              <a:lstStyle/>
              <a:p>
                <a:r>
                  <a:rPr lang="en-US" altLang="zh-CN" b="1" dirty="0"/>
                  <a:t>Definition</a:t>
                </a:r>
                <a:r>
                  <a:rPr lang="en-US" altLang="zh-CN" dirty="0"/>
                  <a:t>: the capability of a system to deal with uncertainty can be represented as the behavior of its </a:t>
                </a:r>
                <a:r>
                  <a:rPr lang="en-US" altLang="zh-CN" i="1" dirty="0"/>
                  <a:t>weakest assumption, </a:t>
                </a:r>
                <a14:m>
                  <m:oMath xmlns:m="http://schemas.openxmlformats.org/officeDocument/2006/math">
                    <m:r>
                      <a:rPr lang="en-US" altLang="zh-CN" b="0" i="1" smtClean="0">
                        <a:latin typeface="Cambria Math" panose="02040503050406030204" pitchFamily="18" charset="0"/>
                      </a:rPr>
                      <m:t>𝐵𝑒h</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m:t>
                    </m:r>
                  </m:oMath>
                </a14:m>
                <a:r>
                  <a:rPr lang="en-US" altLang="zh-CN" dirty="0"/>
                  <a:t>.</a:t>
                </a:r>
              </a:p>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𝐵𝑒h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𝑆</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𝐵𝑒h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𝑏𝑎𝑠𝑒</m:t>
                            </m:r>
                          </m:sub>
                        </m:sSub>
                      </m:e>
                    </m:d>
                  </m:oMath>
                </a14:m>
                <a:r>
                  <a:rPr lang="en-US" altLang="zh-CN" dirty="0"/>
                  <a:t>, given a baseline environment,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𝑅</m:t>
                    </m:r>
                  </m:oMath>
                </a14:m>
                <a:r>
                  <a:rPr lang="zh-CN" altLang="en-US" dirty="0"/>
                  <a:t> </a:t>
                </a:r>
                <a:r>
                  <a:rPr lang="en-US" altLang="zh-CN" dirty="0"/>
                  <a:t>is how robust the system can perform over this baseline.</a:t>
                </a:r>
              </a:p>
              <a:p>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𝐵𝑒h</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𝑊</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sub>
                        </m:sSub>
                      </m:e>
                    </m:d>
                    <m:r>
                      <a:rPr lang="en-US" altLang="zh-CN" i="1">
                        <a:latin typeface="Cambria Math" panose="02040503050406030204" pitchFamily="18" charset="0"/>
                      </a:rPr>
                      <m:t>−</m:t>
                    </m:r>
                    <m:r>
                      <a:rPr lang="en-US" altLang="zh-CN" i="1">
                        <a:latin typeface="Cambria Math" panose="02040503050406030204" pitchFamily="18" charset="0"/>
                      </a:rPr>
                      <m:t>𝐵𝑒h</m:t>
                    </m:r>
                    <m:r>
                      <a:rPr lang="en-US" altLang="zh-CN" i="1">
                        <a:latin typeface="Cambria Math" panose="02040503050406030204" pitchFamily="18" charset="0"/>
                      </a:rPr>
                      <m:t>(</m:t>
                    </m:r>
                    <m:r>
                      <a:rPr lang="en-US" altLang="zh-CN" b="0" i="1" smtClean="0">
                        <a:latin typeface="Cambria Math" panose="02040503050406030204" pitchFamily="18" charset="0"/>
                      </a:rPr>
                      <m:t>𝑊</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sub>
                    </m:sSub>
                    <m:r>
                      <a:rPr lang="en-US" altLang="zh-CN" i="1">
                        <a:latin typeface="Cambria Math" panose="02040503050406030204" pitchFamily="18" charset="0"/>
                      </a:rPr>
                      <m:t>)</m:t>
                    </m:r>
                  </m:oMath>
                </a14:m>
                <a:r>
                  <a:rPr lang="en-US" altLang="zh-CN" dirty="0"/>
                  <a:t>, given two systems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𝑅</m:t>
                    </m:r>
                  </m:oMath>
                </a14:m>
                <a:r>
                  <a:rPr lang="zh-CN" altLang="en-US" dirty="0"/>
                  <a:t> </a:t>
                </a:r>
                <a:r>
                  <a:rPr lang="en-US" altLang="zh-CN" dirty="0"/>
                  <a:t>is how robust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oMath>
                </a14:m>
                <a:r>
                  <a:rPr lang="zh-CN" altLang="en-US" dirty="0"/>
                  <a:t> </a:t>
                </a:r>
                <a:r>
                  <a:rPr lang="en-US" altLang="zh-CN" dirty="0"/>
                  <a:t>can be over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m:t>
                        </m:r>
                      </m:sub>
                    </m:sSub>
                  </m:oMath>
                </a14:m>
                <a:r>
                  <a:rPr lang="en-US" altLang="zh-CN" dirty="0"/>
                  <a:t>.</a:t>
                </a:r>
              </a:p>
              <a:p>
                <a:pPr lvl="1"/>
                <a:r>
                  <a:rPr lang="en-US" altLang="zh-CN" dirty="0"/>
                  <a:t>It doesn’t imply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oMath>
                </a14:m>
                <a:r>
                  <a:rPr lang="zh-CN" altLang="en-US" dirty="0"/>
                  <a:t> </a:t>
                </a:r>
                <a:r>
                  <a:rPr lang="en-US" altLang="zh-CN" dirty="0"/>
                  <a:t>is always more robust than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m:t>
                        </m:r>
                      </m:sub>
                    </m:sSub>
                  </m:oMath>
                </a14:m>
                <a:r>
                  <a:rPr lang="en-US" altLang="zh-CN" dirty="0"/>
                  <a:t>.</a:t>
                </a:r>
                <a:endParaRPr lang="zh-CN" altLang="en-US" dirty="0"/>
              </a:p>
            </p:txBody>
          </p:sp>
        </mc:Choice>
        <mc:Fallback xmlns="">
          <p:sp>
            <p:nvSpPr>
              <p:cNvPr id="3" name="Text Placeholder 2">
                <a:extLst>
                  <a:ext uri="{FF2B5EF4-FFF2-40B4-BE49-F238E27FC236}">
                    <a16:creationId xmlns:a16="http://schemas.microsoft.com/office/drawing/2014/main" id="{FF7AC89D-208F-4F65-84DB-EFFC59D974C8}"/>
                  </a:ext>
                </a:extLst>
              </p:cNvPr>
              <p:cNvSpPr>
                <a:spLocks noGrp="1" noRot="1" noChangeAspect="1" noMove="1" noResize="1" noEditPoints="1" noAdjustHandles="1" noChangeArrowheads="1" noChangeShapeType="1" noTextEdit="1"/>
              </p:cNvSpPr>
              <p:nvPr>
                <p:ph type="body" idx="1"/>
              </p:nvPr>
            </p:nvSpPr>
            <p:spPr>
              <a:xfrm>
                <a:off x="311700" y="1152475"/>
                <a:ext cx="8520600" cy="3172200"/>
              </a:xfrm>
              <a:blipFill>
                <a:blip r:embed="rId3"/>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2633834-091E-4FAF-8812-C96CA3E5C4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pSp>
        <p:nvGrpSpPr>
          <p:cNvPr id="5" name="Group 4">
            <a:extLst>
              <a:ext uri="{FF2B5EF4-FFF2-40B4-BE49-F238E27FC236}">
                <a16:creationId xmlns:a16="http://schemas.microsoft.com/office/drawing/2014/main" id="{3DCF4426-F1E5-495F-8F79-76ED7D164334}"/>
              </a:ext>
            </a:extLst>
          </p:cNvPr>
          <p:cNvGrpSpPr/>
          <p:nvPr/>
        </p:nvGrpSpPr>
        <p:grpSpPr>
          <a:xfrm>
            <a:off x="5708553" y="2996231"/>
            <a:ext cx="2110094" cy="1463194"/>
            <a:chOff x="5838153" y="2243728"/>
            <a:chExt cx="2110094" cy="1463194"/>
          </a:xfrm>
        </p:grpSpPr>
        <p:sp>
          <p:nvSpPr>
            <p:cNvPr id="6" name="Freeform: Shape 5">
              <a:extLst>
                <a:ext uri="{FF2B5EF4-FFF2-40B4-BE49-F238E27FC236}">
                  <a16:creationId xmlns:a16="http://schemas.microsoft.com/office/drawing/2014/main" id="{B5FBA282-3336-4B82-A7E9-25A6D4561213}"/>
                </a:ext>
              </a:extLst>
            </p:cNvPr>
            <p:cNvSpPr/>
            <p:nvPr/>
          </p:nvSpPr>
          <p:spPr>
            <a:xfrm rot="1212829">
              <a:off x="5838153" y="2243728"/>
              <a:ext cx="2110094" cy="1463194"/>
            </a:xfrm>
            <a:custGeom>
              <a:avLst/>
              <a:gdLst>
                <a:gd name="connsiteX0" fmla="*/ 1037654 w 2110094"/>
                <a:gd name="connsiteY0" fmla="*/ 583411 h 1463194"/>
                <a:gd name="connsiteX1" fmla="*/ 1517962 w 2110094"/>
                <a:gd name="connsiteY1" fmla="*/ 794025 h 1463194"/>
                <a:gd name="connsiteX2" fmla="*/ 1288919 w 2110094"/>
                <a:gd name="connsiteY2" fmla="*/ 1265822 h 1463194"/>
                <a:gd name="connsiteX3" fmla="*/ 808612 w 2110094"/>
                <a:gd name="connsiteY3" fmla="*/ 1055209 h 1463194"/>
                <a:gd name="connsiteX4" fmla="*/ 1037654 w 2110094"/>
                <a:gd name="connsiteY4" fmla="*/ 583411 h 1463194"/>
                <a:gd name="connsiteX5" fmla="*/ 468854 w 2110094"/>
                <a:gd name="connsiteY5" fmla="*/ 429401 h 1463194"/>
                <a:gd name="connsiteX6" fmla="*/ 827693 w 2110094"/>
                <a:gd name="connsiteY6" fmla="*/ 375786 h 1463194"/>
                <a:gd name="connsiteX7" fmla="*/ 938305 w 2110094"/>
                <a:gd name="connsiteY7" fmla="*/ 383111 h 1463194"/>
                <a:gd name="connsiteX8" fmla="*/ 914888 w 2110094"/>
                <a:gd name="connsiteY8" fmla="*/ 407574 h 1463194"/>
                <a:gd name="connsiteX9" fmla="*/ 786970 w 2110094"/>
                <a:gd name="connsiteY9" fmla="*/ 1246699 h 1463194"/>
                <a:gd name="connsiteX10" fmla="*/ 1225366 w 2110094"/>
                <a:gd name="connsiteY10" fmla="*/ 1366642 h 1463194"/>
                <a:gd name="connsiteX11" fmla="*/ 1358615 w 2110094"/>
                <a:gd name="connsiteY11" fmla="*/ 1333401 h 1463194"/>
                <a:gd name="connsiteX12" fmla="*/ 1290464 w 2110094"/>
                <a:gd name="connsiteY12" fmla="*/ 1370337 h 1463194"/>
                <a:gd name="connsiteX13" fmla="*/ 827693 w 2110094"/>
                <a:gd name="connsiteY13" fmla="*/ 1463194 h 1463194"/>
                <a:gd name="connsiteX14" fmla="*/ 0 w 2110094"/>
                <a:gd name="connsiteY14" fmla="*/ 919490 h 1463194"/>
                <a:gd name="connsiteX15" fmla="*/ 364922 w 2110094"/>
                <a:gd name="connsiteY15" fmla="*/ 468642 h 1463194"/>
                <a:gd name="connsiteX16" fmla="*/ 468854 w 2110094"/>
                <a:gd name="connsiteY16" fmla="*/ 429401 h 1463194"/>
                <a:gd name="connsiteX17" fmla="*/ 1434560 w 2110094"/>
                <a:gd name="connsiteY17" fmla="*/ 42876 h 1463194"/>
                <a:gd name="connsiteX18" fmla="*/ 2008144 w 2110094"/>
                <a:gd name="connsiteY18" fmla="*/ 129095 h 1463194"/>
                <a:gd name="connsiteX19" fmla="*/ 1764629 w 2110094"/>
                <a:gd name="connsiteY19" fmla="*/ 1088986 h 1463194"/>
                <a:gd name="connsiteX20" fmla="*/ 1360554 w 2110094"/>
                <a:gd name="connsiteY20" fmla="*/ 1332918 h 1463194"/>
                <a:gd name="connsiteX21" fmla="*/ 1358615 w 2110094"/>
                <a:gd name="connsiteY21" fmla="*/ 1333401 h 1463194"/>
                <a:gd name="connsiteX22" fmla="*/ 1412960 w 2110094"/>
                <a:gd name="connsiteY22" fmla="*/ 1303946 h 1463194"/>
                <a:gd name="connsiteX23" fmla="*/ 1655386 w 2110094"/>
                <a:gd name="connsiteY23" fmla="*/ 919490 h 1463194"/>
                <a:gd name="connsiteX24" fmla="*/ 994502 w 2110094"/>
                <a:gd name="connsiteY24" fmla="*/ 386832 h 1463194"/>
                <a:gd name="connsiteX25" fmla="*/ 938305 w 2110094"/>
                <a:gd name="connsiteY25" fmla="*/ 383111 h 1463194"/>
                <a:gd name="connsiteX26" fmla="*/ 1030485 w 2110094"/>
                <a:gd name="connsiteY26" fmla="*/ 286808 h 1463194"/>
                <a:gd name="connsiteX27" fmla="*/ 1434560 w 2110094"/>
                <a:gd name="connsiteY27" fmla="*/ 42876 h 146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0094" h="1463194">
                  <a:moveTo>
                    <a:pt x="1037654" y="583411"/>
                  </a:moveTo>
                  <a:cubicBezTo>
                    <a:pt x="1233536" y="511287"/>
                    <a:pt x="1448576" y="605582"/>
                    <a:pt x="1517962" y="794025"/>
                  </a:cubicBezTo>
                  <a:cubicBezTo>
                    <a:pt x="1587347" y="982468"/>
                    <a:pt x="1484801" y="1193698"/>
                    <a:pt x="1288919" y="1265822"/>
                  </a:cubicBezTo>
                  <a:cubicBezTo>
                    <a:pt x="1093038" y="1337947"/>
                    <a:pt x="877997" y="1243652"/>
                    <a:pt x="808612" y="1055209"/>
                  </a:cubicBezTo>
                  <a:cubicBezTo>
                    <a:pt x="739227" y="866766"/>
                    <a:pt x="841772" y="655535"/>
                    <a:pt x="1037654" y="583411"/>
                  </a:cubicBezTo>
                  <a:close/>
                  <a:moveTo>
                    <a:pt x="468854" y="429401"/>
                  </a:moveTo>
                  <a:cubicBezTo>
                    <a:pt x="577408" y="395041"/>
                    <a:pt x="699127" y="375786"/>
                    <a:pt x="827693" y="375786"/>
                  </a:cubicBezTo>
                  <a:lnTo>
                    <a:pt x="938305" y="383111"/>
                  </a:lnTo>
                  <a:lnTo>
                    <a:pt x="914888" y="407574"/>
                  </a:lnTo>
                  <a:cubicBezTo>
                    <a:pt x="670882" y="699611"/>
                    <a:pt x="609583" y="1052873"/>
                    <a:pt x="786970" y="1246699"/>
                  </a:cubicBezTo>
                  <a:cubicBezTo>
                    <a:pt x="888334" y="1357456"/>
                    <a:pt x="1048444" y="1395182"/>
                    <a:pt x="1225366" y="1366642"/>
                  </a:cubicBezTo>
                  <a:lnTo>
                    <a:pt x="1358615" y="1333401"/>
                  </a:lnTo>
                  <a:lnTo>
                    <a:pt x="1290464" y="1370337"/>
                  </a:lnTo>
                  <a:cubicBezTo>
                    <a:pt x="1158363" y="1428962"/>
                    <a:pt x="999114" y="1463194"/>
                    <a:pt x="827693" y="1463194"/>
                  </a:cubicBezTo>
                  <a:cubicBezTo>
                    <a:pt x="370571" y="1463194"/>
                    <a:pt x="0" y="1219769"/>
                    <a:pt x="0" y="919490"/>
                  </a:cubicBezTo>
                  <a:cubicBezTo>
                    <a:pt x="0" y="731816"/>
                    <a:pt x="144754" y="566350"/>
                    <a:pt x="364922" y="468642"/>
                  </a:cubicBezTo>
                  <a:cubicBezTo>
                    <a:pt x="397947" y="453986"/>
                    <a:pt x="432669" y="440854"/>
                    <a:pt x="468854" y="429401"/>
                  </a:cubicBezTo>
                  <a:close/>
                  <a:moveTo>
                    <a:pt x="1434560" y="42876"/>
                  </a:moveTo>
                  <a:cubicBezTo>
                    <a:pt x="1662943" y="-33687"/>
                    <a:pt x="1881439" y="-9352"/>
                    <a:pt x="2008144" y="129095"/>
                  </a:cubicBezTo>
                  <a:cubicBezTo>
                    <a:pt x="2210871" y="350610"/>
                    <a:pt x="2101847" y="780368"/>
                    <a:pt x="1764629" y="1088986"/>
                  </a:cubicBezTo>
                  <a:cubicBezTo>
                    <a:pt x="1638172" y="1204717"/>
                    <a:pt x="1497583" y="1286979"/>
                    <a:pt x="1360554" y="1332918"/>
                  </a:cubicBezTo>
                  <a:lnTo>
                    <a:pt x="1358615" y="1333401"/>
                  </a:lnTo>
                  <a:lnTo>
                    <a:pt x="1412960" y="1303946"/>
                  </a:lnTo>
                  <a:cubicBezTo>
                    <a:pt x="1562743" y="1205555"/>
                    <a:pt x="1655386" y="1069629"/>
                    <a:pt x="1655386" y="919490"/>
                  </a:cubicBezTo>
                  <a:cubicBezTo>
                    <a:pt x="1655386" y="656746"/>
                    <a:pt x="1371668" y="437531"/>
                    <a:pt x="994502" y="386832"/>
                  </a:cubicBezTo>
                  <a:lnTo>
                    <a:pt x="938305" y="383111"/>
                  </a:lnTo>
                  <a:lnTo>
                    <a:pt x="1030485" y="286808"/>
                  </a:lnTo>
                  <a:cubicBezTo>
                    <a:pt x="1156942" y="171076"/>
                    <a:pt x="1297531" y="88814"/>
                    <a:pt x="1434560" y="42876"/>
                  </a:cubicBezTo>
                  <a:close/>
                </a:path>
              </a:pathLst>
            </a:custGeom>
            <a:ln/>
          </p:spPr>
          <p:style>
            <a:lnRef idx="2">
              <a:schemeClr val="dk1"/>
            </a:lnRef>
            <a:fillRef idx="1">
              <a:schemeClr val="lt1"/>
            </a:fillRef>
            <a:effectRef idx="0">
              <a:schemeClr val="dk1"/>
            </a:effectRef>
            <a:fontRef idx="minor">
              <a:schemeClr val="dk1"/>
            </a:fontRef>
          </p:style>
          <p:txBody>
            <a:bodyPr rIns="828000" rtlCol="0" anchor="ctr"/>
            <a:lstStyle/>
            <a:p>
              <a:pPr algn="ctr"/>
              <a:endParaRPr lang="zh-CN" altLang="en-US" dirty="0"/>
            </a:p>
          </p:txBody>
        </p:sp>
        <p:sp>
          <p:nvSpPr>
            <p:cNvPr id="7" name="TextBox 6">
              <a:extLst>
                <a:ext uri="{FF2B5EF4-FFF2-40B4-BE49-F238E27FC236}">
                  <a16:creationId xmlns:a16="http://schemas.microsoft.com/office/drawing/2014/main" id="{7B82F7B2-FFB7-474B-8D25-EC8057D012B2}"/>
                </a:ext>
              </a:extLst>
            </p:cNvPr>
            <p:cNvSpPr txBox="1"/>
            <p:nvPr/>
          </p:nvSpPr>
          <p:spPr>
            <a:xfrm>
              <a:off x="6674400" y="3044692"/>
              <a:ext cx="540000" cy="276999"/>
            </a:xfrm>
            <a:prstGeom prst="rect">
              <a:avLst/>
            </a:prstGeom>
            <a:noFill/>
          </p:spPr>
          <p:txBody>
            <a:bodyPr wrap="square" rtlCol="0">
              <a:spAutoFit/>
            </a:bodyPr>
            <a:lstStyle/>
            <a:p>
              <a:r>
                <a:rPr lang="en-US" altLang="zh-CN" sz="1200" dirty="0"/>
                <a:t>base</a:t>
              </a:r>
              <a:endParaRPr lang="zh-CN" altLang="en-US" dirty="0"/>
            </a:p>
          </p:txBody>
        </p:sp>
        <p:sp>
          <p:nvSpPr>
            <p:cNvPr id="8" name="TextBox 7">
              <a:extLst>
                <a:ext uri="{FF2B5EF4-FFF2-40B4-BE49-F238E27FC236}">
                  <a16:creationId xmlns:a16="http://schemas.microsoft.com/office/drawing/2014/main" id="{D49A950F-B171-4BAE-B99C-50519840F5AE}"/>
                </a:ext>
              </a:extLst>
            </p:cNvPr>
            <p:cNvSpPr txBox="1"/>
            <p:nvPr/>
          </p:nvSpPr>
          <p:spPr>
            <a:xfrm>
              <a:off x="7445073" y="2698326"/>
              <a:ext cx="356374" cy="276999"/>
            </a:xfrm>
            <a:prstGeom prst="rect">
              <a:avLst/>
            </a:prstGeom>
            <a:noFill/>
          </p:spPr>
          <p:txBody>
            <a:bodyPr wrap="square" rtlCol="0">
              <a:spAutoFit/>
            </a:bodyPr>
            <a:lstStyle/>
            <a:p>
              <a:r>
                <a:rPr lang="en-US" altLang="zh-CN" sz="1200" dirty="0"/>
                <a:t>S</a:t>
              </a:r>
              <a:r>
                <a:rPr lang="en-US" altLang="zh-CN" sz="1200" baseline="-25000" dirty="0"/>
                <a:t>2</a:t>
              </a:r>
              <a:endParaRPr lang="zh-CN" altLang="en-US" baseline="-25000" dirty="0"/>
            </a:p>
          </p:txBody>
        </p:sp>
        <p:sp>
          <p:nvSpPr>
            <p:cNvPr id="9" name="TextBox 8">
              <a:extLst>
                <a:ext uri="{FF2B5EF4-FFF2-40B4-BE49-F238E27FC236}">
                  <a16:creationId xmlns:a16="http://schemas.microsoft.com/office/drawing/2014/main" id="{E589A74F-021D-4AF5-B0B5-F8797277DB0F}"/>
                </a:ext>
              </a:extLst>
            </p:cNvPr>
            <p:cNvSpPr txBox="1"/>
            <p:nvPr/>
          </p:nvSpPr>
          <p:spPr>
            <a:xfrm>
              <a:off x="6013150" y="2692334"/>
              <a:ext cx="356374" cy="276999"/>
            </a:xfrm>
            <a:prstGeom prst="rect">
              <a:avLst/>
            </a:prstGeom>
            <a:noFill/>
          </p:spPr>
          <p:txBody>
            <a:bodyPr wrap="square" rtlCol="0">
              <a:spAutoFit/>
            </a:bodyPr>
            <a:lstStyle/>
            <a:p>
              <a:r>
                <a:rPr lang="en-US" altLang="zh-CN" sz="1200" dirty="0"/>
                <a:t>S</a:t>
              </a:r>
              <a:r>
                <a:rPr lang="en-US" altLang="zh-CN" sz="1200" baseline="-25000" dirty="0"/>
                <a:t>1</a:t>
              </a:r>
              <a:endParaRPr lang="zh-CN" altLang="en-US" baseline="-25000" dirty="0"/>
            </a:p>
          </p:txBody>
        </p:sp>
      </p:grpSp>
    </p:spTree>
    <p:extLst>
      <p:ext uri="{BB962C8B-B14F-4D97-AF65-F5344CB8AC3E}">
        <p14:creationId xmlns:p14="http://schemas.microsoft.com/office/powerpoint/2010/main" val="3055909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253A-0200-4ECD-863D-7CF76E08A73C}"/>
              </a:ext>
            </a:extLst>
          </p:cNvPr>
          <p:cNvSpPr>
            <a:spLocks noGrp="1"/>
          </p:cNvSpPr>
          <p:nvPr>
            <p:ph type="title"/>
          </p:nvPr>
        </p:nvSpPr>
        <p:spPr/>
        <p:txBody>
          <a:bodyPr/>
          <a:lstStyle/>
          <a:p>
            <a:r>
              <a:rPr lang="en-US" altLang="zh-CN" dirty="0"/>
              <a:t>Representation of Capability</a:t>
            </a:r>
            <a:endParaRPr lang="zh-CN" alt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04BAF23-C6DB-4057-BE90-D6BB5B3EAB8E}"/>
                  </a:ext>
                </a:extLst>
              </p:cNvPr>
              <p:cNvSpPr>
                <a:spLocks noGrp="1"/>
              </p:cNvSpPr>
              <p:nvPr>
                <p:ph type="body" idx="1"/>
              </p:nvPr>
            </p:nvSpPr>
            <p:spPr/>
            <p:txBody>
              <a:bodyPr/>
              <a:lstStyle/>
              <a:p>
                <a:pPr marL="114300" indent="0">
                  <a:buNone/>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m:t>
                      </m:r>
                      <m:r>
                        <a:rPr lang="en-US" altLang="zh-CN" sz="2000" i="1">
                          <a:latin typeface="Cambria Math" panose="02040503050406030204" pitchFamily="18" charset="0"/>
                        </a:rPr>
                        <m:t>𝑅</m:t>
                      </m:r>
                      <m:r>
                        <a:rPr lang="en-US" altLang="zh-CN" sz="2000" i="1">
                          <a:latin typeface="Cambria Math" panose="02040503050406030204" pitchFamily="18" charset="0"/>
                        </a:rPr>
                        <m:t>=</m:t>
                      </m:r>
                      <m:r>
                        <a:rPr lang="en-US" altLang="zh-CN" sz="2000" i="1">
                          <a:latin typeface="Cambria Math" panose="02040503050406030204" pitchFamily="18" charset="0"/>
                        </a:rPr>
                        <m:t>𝐵𝑒h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1</m:t>
                                  </m:r>
                                </m:sub>
                              </m:sSub>
                            </m:sub>
                          </m:sSub>
                        </m:e>
                      </m:d>
                      <m:r>
                        <a:rPr lang="en-US" altLang="zh-CN" sz="2000" i="1">
                          <a:latin typeface="Cambria Math" panose="02040503050406030204" pitchFamily="18" charset="0"/>
                        </a:rPr>
                        <m:t>−</m:t>
                      </m:r>
                      <m:r>
                        <a:rPr lang="en-US" altLang="zh-CN" sz="2000" i="1">
                          <a:latin typeface="Cambria Math" panose="02040503050406030204" pitchFamily="18" charset="0"/>
                        </a:rPr>
                        <m:t>𝐵𝑒h</m:t>
                      </m:r>
                      <m:r>
                        <a:rPr lang="en-US" altLang="zh-CN" sz="2000" i="1">
                          <a:latin typeface="Cambria Math" panose="02040503050406030204" pitchFamily="18" charset="0"/>
                        </a:rPr>
                        <m:t>(</m:t>
                      </m:r>
                      <m:r>
                        <a:rPr lang="en-US" altLang="zh-CN" sz="2000" i="1">
                          <a:latin typeface="Cambria Math" panose="02040503050406030204" pitchFamily="18" charset="0"/>
                        </a:rPr>
                        <m:t>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2</m:t>
                              </m:r>
                            </m:sub>
                          </m:sSub>
                        </m:sub>
                      </m:sSub>
                      <m:r>
                        <a:rPr lang="en-US" altLang="zh-CN" sz="2000" i="1">
                          <a:latin typeface="Cambria Math" panose="02040503050406030204" pitchFamily="18" charset="0"/>
                        </a:rPr>
                        <m:t>)</m:t>
                      </m:r>
                    </m:oMath>
                  </m:oMathPara>
                </a14:m>
                <a:endParaRPr lang="zh-CN" altLang="en-US" sz="2000" dirty="0"/>
              </a:p>
            </p:txBody>
          </p:sp>
        </mc:Choice>
        <mc:Fallback xmlns="">
          <p:sp>
            <p:nvSpPr>
              <p:cNvPr id="3" name="Text Placeholder 2">
                <a:extLst>
                  <a:ext uri="{FF2B5EF4-FFF2-40B4-BE49-F238E27FC236}">
                    <a16:creationId xmlns:a16="http://schemas.microsoft.com/office/drawing/2014/main" id="{E04BAF23-C6DB-4057-BE90-D6BB5B3EAB8E}"/>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AE77A259-62DD-4A80-867D-CBF7C272FA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5" name="Thought Bubble: Cloud 4">
            <a:extLst>
              <a:ext uri="{FF2B5EF4-FFF2-40B4-BE49-F238E27FC236}">
                <a16:creationId xmlns:a16="http://schemas.microsoft.com/office/drawing/2014/main" id="{FDA578C6-AB26-408C-A7E2-0C4B917D2A96}"/>
              </a:ext>
            </a:extLst>
          </p:cNvPr>
          <p:cNvSpPr/>
          <p:nvPr/>
        </p:nvSpPr>
        <p:spPr>
          <a:xfrm>
            <a:off x="1202400" y="2080800"/>
            <a:ext cx="3175200" cy="1634400"/>
          </a:xfrm>
          <a:prstGeom prst="cloudCallout">
            <a:avLst>
              <a:gd name="adj1" fmla="val 41291"/>
              <a:gd name="adj2" fmla="val -72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How to generate the weakest assumption of a system?</a:t>
            </a:r>
            <a:endParaRPr lang="zh-CN" altLang="en-US" sz="1600" dirty="0"/>
          </a:p>
        </p:txBody>
      </p:sp>
      <p:sp>
        <p:nvSpPr>
          <p:cNvPr id="6" name="Thought Bubble: Cloud 5">
            <a:extLst>
              <a:ext uri="{FF2B5EF4-FFF2-40B4-BE49-F238E27FC236}">
                <a16:creationId xmlns:a16="http://schemas.microsoft.com/office/drawing/2014/main" id="{0EF43B92-B627-449F-9BA8-F7B44CFDF12A}"/>
              </a:ext>
            </a:extLst>
          </p:cNvPr>
          <p:cNvSpPr/>
          <p:nvPr/>
        </p:nvSpPr>
        <p:spPr>
          <a:xfrm>
            <a:off x="5004002" y="2048487"/>
            <a:ext cx="3002398" cy="1169913"/>
          </a:xfrm>
          <a:prstGeom prst="cloudCallout">
            <a:avLst>
              <a:gd name="adj1" fmla="val -50811"/>
              <a:gd name="adj2" fmla="val -78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How to define the minus operator over LTSs?</a:t>
            </a:r>
            <a:endParaRPr lang="zh-CN" altLang="en-US" sz="1600" dirty="0"/>
          </a:p>
        </p:txBody>
      </p:sp>
    </p:spTree>
    <p:extLst>
      <p:ext uri="{BB962C8B-B14F-4D97-AF65-F5344CB8AC3E}">
        <p14:creationId xmlns:p14="http://schemas.microsoft.com/office/powerpoint/2010/main" val="2000414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Approach In Details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420482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6207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the Weakest Assumption</a:t>
            </a:r>
          </a:p>
        </p:txBody>
      </p:sp>
      <p:sp>
        <p:nvSpPr>
          <p:cNvPr id="3" name="Text Placeholder 2"/>
          <p:cNvSpPr>
            <a:spLocks noGrp="1"/>
          </p:cNvSpPr>
          <p:nvPr>
            <p:ph type="body" idx="1"/>
          </p:nvPr>
        </p:nvSpPr>
        <p:spPr>
          <a:xfrm>
            <a:off x="311700" y="1152474"/>
            <a:ext cx="8520600" cy="2752281"/>
          </a:xfrm>
        </p:spPr>
        <p:txBody>
          <a:bodyPr/>
          <a:lstStyle/>
          <a:p>
            <a:r>
              <a:rPr lang="en-US" dirty="0"/>
              <a:t>[Dimitra02] already presents an approach to generate the weakest assumption (</a:t>
            </a:r>
            <a:r>
              <a:rPr lang="en-US" sz="1400" dirty="0"/>
              <a:t>a minor modification required</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TextBox 4"/>
          <p:cNvSpPr txBox="1"/>
          <p:nvPr/>
        </p:nvSpPr>
        <p:spPr>
          <a:xfrm>
            <a:off x="311700" y="4096719"/>
            <a:ext cx="8520600" cy="400110"/>
          </a:xfrm>
          <a:prstGeom prst="rect">
            <a:avLst/>
          </a:prstGeom>
          <a:noFill/>
        </p:spPr>
        <p:txBody>
          <a:bodyPr wrap="square" rtlCol="0">
            <a:spAutoFit/>
          </a:bodyPr>
          <a:lstStyle/>
          <a:p>
            <a:r>
              <a:rPr lang="en-US" sz="1000" dirty="0">
                <a:solidFill>
                  <a:schemeClr val="bg2"/>
                </a:solidFill>
              </a:rPr>
              <a:t>[Dimitra02] D. </a:t>
            </a:r>
            <a:r>
              <a:rPr lang="en-US" sz="1000" dirty="0" err="1">
                <a:solidFill>
                  <a:schemeClr val="bg2"/>
                </a:solidFill>
              </a:rPr>
              <a:t>Giannakopoulou</a:t>
            </a:r>
            <a:r>
              <a:rPr lang="en-US" sz="1000" dirty="0">
                <a:solidFill>
                  <a:schemeClr val="bg2"/>
                </a:solidFill>
              </a:rPr>
              <a:t>, C. S. </a:t>
            </a:r>
            <a:r>
              <a:rPr lang="en-US" sz="1000" dirty="0" err="1">
                <a:solidFill>
                  <a:schemeClr val="bg2"/>
                </a:solidFill>
              </a:rPr>
              <a:t>Pǎsǎreanu</a:t>
            </a:r>
            <a:r>
              <a:rPr lang="en-US" sz="1000" dirty="0">
                <a:solidFill>
                  <a:schemeClr val="bg2"/>
                </a:solidFill>
              </a:rPr>
              <a:t>, and H. </a:t>
            </a:r>
            <a:r>
              <a:rPr lang="en-US" sz="1000" dirty="0" err="1">
                <a:solidFill>
                  <a:schemeClr val="bg2"/>
                </a:solidFill>
              </a:rPr>
              <a:t>Barringer</a:t>
            </a:r>
            <a:r>
              <a:rPr lang="en-US" sz="1000" dirty="0">
                <a:solidFill>
                  <a:schemeClr val="bg2"/>
                </a:solidFill>
              </a:rPr>
              <a:t>, “Assumption generation for software component verification,” in Proceedings - ASE 2002: 17th IEEE International Conference on Automated Software Engineering, 2002, pp. 3–12.</a:t>
            </a:r>
          </a:p>
        </p:txBody>
      </p:sp>
      <p:pic>
        <p:nvPicPr>
          <p:cNvPr id="6" name="Picture 5">
            <a:extLst>
              <a:ext uri="{FF2B5EF4-FFF2-40B4-BE49-F238E27FC236}">
                <a16:creationId xmlns:a16="http://schemas.microsoft.com/office/drawing/2014/main" id="{6E7B91F0-A5FE-4332-BDFD-F88D6ADF26D2}"/>
              </a:ext>
            </a:extLst>
          </p:cNvPr>
          <p:cNvPicPr>
            <a:picLocks noChangeAspect="1"/>
          </p:cNvPicPr>
          <p:nvPr/>
        </p:nvPicPr>
        <p:blipFill>
          <a:blip r:embed="rId2"/>
          <a:stretch>
            <a:fillRect/>
          </a:stretch>
        </p:blipFill>
        <p:spPr>
          <a:xfrm>
            <a:off x="426309" y="2145600"/>
            <a:ext cx="1970957" cy="845585"/>
          </a:xfrm>
          <a:prstGeom prst="rect">
            <a:avLst/>
          </a:prstGeom>
        </p:spPr>
      </p:pic>
      <p:pic>
        <p:nvPicPr>
          <p:cNvPr id="7" name="Picture 6">
            <a:extLst>
              <a:ext uri="{FF2B5EF4-FFF2-40B4-BE49-F238E27FC236}">
                <a16:creationId xmlns:a16="http://schemas.microsoft.com/office/drawing/2014/main" id="{DD96F5EF-C619-4AC6-96A6-F1BF76B91667}"/>
              </a:ext>
            </a:extLst>
          </p:cNvPr>
          <p:cNvPicPr>
            <a:picLocks noChangeAspect="1"/>
          </p:cNvPicPr>
          <p:nvPr/>
        </p:nvPicPr>
        <p:blipFill>
          <a:blip r:embed="rId3"/>
          <a:stretch>
            <a:fillRect/>
          </a:stretch>
        </p:blipFill>
        <p:spPr>
          <a:xfrm>
            <a:off x="2426062" y="2145600"/>
            <a:ext cx="2046035" cy="818413"/>
          </a:xfrm>
          <a:prstGeom prst="rect">
            <a:avLst/>
          </a:prstGeom>
        </p:spPr>
      </p:pic>
      <p:pic>
        <p:nvPicPr>
          <p:cNvPr id="8" name="Picture 7"/>
          <p:cNvPicPr>
            <a:picLocks noChangeAspect="1"/>
          </p:cNvPicPr>
          <p:nvPr/>
        </p:nvPicPr>
        <p:blipFill>
          <a:blip r:embed="rId4"/>
          <a:stretch>
            <a:fillRect/>
          </a:stretch>
        </p:blipFill>
        <p:spPr>
          <a:xfrm>
            <a:off x="1750749" y="2991184"/>
            <a:ext cx="1739762" cy="1078364"/>
          </a:xfrm>
          <a:prstGeom prst="rect">
            <a:avLst/>
          </a:prstGeom>
        </p:spPr>
      </p:pic>
      <p:pic>
        <p:nvPicPr>
          <p:cNvPr id="9" name="Picture 8"/>
          <p:cNvPicPr>
            <a:picLocks noChangeAspect="1"/>
          </p:cNvPicPr>
          <p:nvPr/>
        </p:nvPicPr>
        <p:blipFill>
          <a:blip r:embed="rId5"/>
          <a:stretch>
            <a:fillRect/>
          </a:stretch>
        </p:blipFill>
        <p:spPr>
          <a:xfrm>
            <a:off x="5638383" y="2578252"/>
            <a:ext cx="2673409" cy="1024949"/>
          </a:xfrm>
          <a:prstGeom prst="rect">
            <a:avLst/>
          </a:prstGeom>
        </p:spPr>
      </p:pic>
      <p:sp>
        <p:nvSpPr>
          <p:cNvPr id="10" name="Right Arrow 9"/>
          <p:cNvSpPr/>
          <p:nvPr/>
        </p:nvSpPr>
        <p:spPr>
          <a:xfrm>
            <a:off x="4140197" y="2793900"/>
            <a:ext cx="1349508" cy="39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372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Büchi</a:t>
            </a:r>
            <a:r>
              <a:rPr lang="en-US" altLang="zh-CN" dirty="0"/>
              <a:t> automata</a:t>
            </a:r>
            <a:endParaRPr lang="en-US" dirty="0"/>
          </a:p>
        </p:txBody>
      </p:sp>
      <p:sp>
        <p:nvSpPr>
          <p:cNvPr id="3" name="Text Placeholder 2"/>
          <p:cNvSpPr>
            <a:spLocks noGrp="1"/>
          </p:cNvSpPr>
          <p:nvPr>
            <p:ph type="body" idx="1"/>
          </p:nvPr>
        </p:nvSpPr>
        <p:spPr/>
        <p:txBody>
          <a:bodyPr/>
          <a:lstStyle/>
          <a:p>
            <a:pPr marL="114300" indent="0">
              <a:buNone/>
            </a:pPr>
            <a:r>
              <a:rPr lang="en-US" sz="1400" dirty="0"/>
              <a:t>To define the minus operator</a:t>
            </a:r>
            <a:r>
              <a:rPr lang="en-US" sz="1400" i="1" dirty="0"/>
              <a:t>, </a:t>
            </a:r>
            <a:r>
              <a:rPr lang="en-US" sz="1400" dirty="0"/>
              <a:t>t</a:t>
            </a:r>
            <a:r>
              <a:rPr lang="en-US" altLang="zh-CN" sz="1400" dirty="0"/>
              <a:t>he LTS formalism is not enough, we introduce </a:t>
            </a:r>
            <a:r>
              <a:rPr lang="en-US" sz="1400" b="1" dirty="0" err="1"/>
              <a:t>Büchi</a:t>
            </a:r>
            <a:r>
              <a:rPr lang="en-US" sz="1400" b="1" dirty="0"/>
              <a:t> automata</a:t>
            </a:r>
            <a:r>
              <a:rPr lang="en-US" sz="1400" dirty="0"/>
              <a:t>.</a:t>
            </a:r>
            <a:endParaRPr lang="en-US" altLang="zh-CN" sz="1400"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5" name="Picture 4">
            <a:extLst>
              <a:ext uri="{FF2B5EF4-FFF2-40B4-BE49-F238E27FC236}">
                <a16:creationId xmlns:a16="http://schemas.microsoft.com/office/drawing/2014/main" id="{18E6E457-A829-4DAF-A007-51E7AA8658B1}"/>
              </a:ext>
            </a:extLst>
          </p:cNvPr>
          <p:cNvPicPr>
            <a:picLocks noChangeAspect="1"/>
          </p:cNvPicPr>
          <p:nvPr>
            <p:custDataLst>
              <p:tags r:id="rId1"/>
            </p:custDataLst>
          </p:nvPr>
        </p:nvPicPr>
        <p:blipFill>
          <a:blip r:embed="rId3"/>
          <a:stretch>
            <a:fillRect/>
          </a:stretch>
        </p:blipFill>
        <p:spPr>
          <a:xfrm>
            <a:off x="1010875" y="1634591"/>
            <a:ext cx="7122249" cy="2630434"/>
          </a:xfrm>
          <a:prstGeom prst="rect">
            <a:avLst/>
          </a:prstGeom>
        </p:spPr>
      </p:pic>
    </p:spTree>
    <p:extLst>
      <p:ext uri="{BB962C8B-B14F-4D97-AF65-F5344CB8AC3E}">
        <p14:creationId xmlns:p14="http://schemas.microsoft.com/office/powerpoint/2010/main" val="526913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572700"/>
          </a:xfrm>
        </p:spPr>
        <p:txBody>
          <a:bodyPr/>
          <a:lstStyle/>
          <a:p>
            <a:r>
              <a:rPr lang="en-US" dirty="0"/>
              <a:t>Parallel Composition on </a:t>
            </a:r>
            <a:r>
              <a:rPr lang="en-US" altLang="zh-CN" dirty="0" err="1"/>
              <a:t>Büchi</a:t>
            </a:r>
            <a:r>
              <a:rPr lang="en-US" altLang="zh-CN" dirty="0"/>
              <a:t> automata</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6" name="Picture 5">
            <a:extLst>
              <a:ext uri="{FF2B5EF4-FFF2-40B4-BE49-F238E27FC236}">
                <a16:creationId xmlns:a16="http://schemas.microsoft.com/office/drawing/2014/main" id="{4819B198-3DF2-48C6-8AFF-5F23C3F475A7}"/>
              </a:ext>
            </a:extLst>
          </p:cNvPr>
          <p:cNvPicPr>
            <a:picLocks noChangeAspect="1"/>
          </p:cNvPicPr>
          <p:nvPr>
            <p:custDataLst>
              <p:tags r:id="rId1"/>
            </p:custDataLst>
          </p:nvPr>
        </p:nvPicPr>
        <p:blipFill>
          <a:blip r:embed="rId3"/>
          <a:stretch>
            <a:fillRect/>
          </a:stretch>
        </p:blipFill>
        <p:spPr>
          <a:xfrm>
            <a:off x="451259" y="1561008"/>
            <a:ext cx="8241481" cy="1746357"/>
          </a:xfrm>
          <a:prstGeom prst="rect">
            <a:avLst/>
          </a:prstGeom>
        </p:spPr>
      </p:pic>
    </p:spTree>
    <p:extLst>
      <p:ext uri="{BB962C8B-B14F-4D97-AF65-F5344CB8AC3E}">
        <p14:creationId xmlns:p14="http://schemas.microsoft.com/office/powerpoint/2010/main" val="3337965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DAF4-5066-446B-9D73-A06A55D613C5}"/>
              </a:ext>
            </a:extLst>
          </p:cNvPr>
          <p:cNvSpPr>
            <a:spLocks noGrp="1"/>
          </p:cNvSpPr>
          <p:nvPr>
            <p:ph type="title"/>
          </p:nvPr>
        </p:nvSpPr>
        <p:spPr/>
        <p:txBody>
          <a:bodyPr/>
          <a:lstStyle/>
          <a:p>
            <a:r>
              <a:rPr lang="en-US" altLang="zh-CN" dirty="0"/>
              <a:t>Negation</a:t>
            </a:r>
            <a:endParaRPr lang="zh-CN" altLang="en-US" dirty="0"/>
          </a:p>
        </p:txBody>
      </p:sp>
      <p:sp>
        <p:nvSpPr>
          <p:cNvPr id="3" name="Text Placeholder 2">
            <a:extLst>
              <a:ext uri="{FF2B5EF4-FFF2-40B4-BE49-F238E27FC236}">
                <a16:creationId xmlns:a16="http://schemas.microsoft.com/office/drawing/2014/main" id="{59612B09-9303-4FFF-A87C-A5EBFC8C55E8}"/>
              </a:ext>
            </a:extLst>
          </p:cNvPr>
          <p:cNvSpPr>
            <a:spLocks noGrp="1"/>
          </p:cNvSpPr>
          <p:nvPr>
            <p:ph type="body" idx="1"/>
          </p:nvPr>
        </p:nvSpPr>
        <p:spPr/>
        <p:txBody>
          <a:bodyPr/>
          <a:lstStyle/>
          <a:p>
            <a:pPr marL="114300" indent="0">
              <a:buNone/>
            </a:pPr>
            <a:r>
              <a:rPr lang="en-US" altLang="zh-CN" sz="1600" dirty="0"/>
              <a:t>Negation is an operator that reverts the acceptance condition of a </a:t>
            </a:r>
            <a:r>
              <a:rPr lang="en-US" altLang="zh-CN" sz="1600" dirty="0" err="1"/>
              <a:t>Büchi</a:t>
            </a:r>
            <a:r>
              <a:rPr lang="en-US" altLang="zh-CN" sz="1600" dirty="0"/>
              <a:t> automata.</a:t>
            </a:r>
            <a:endParaRPr lang="zh-CN" altLang="en-US" sz="1600" dirty="0"/>
          </a:p>
        </p:txBody>
      </p:sp>
      <p:sp>
        <p:nvSpPr>
          <p:cNvPr id="4" name="Slide Number Placeholder 3">
            <a:extLst>
              <a:ext uri="{FF2B5EF4-FFF2-40B4-BE49-F238E27FC236}">
                <a16:creationId xmlns:a16="http://schemas.microsoft.com/office/drawing/2014/main" id="{5E621E83-FB4B-4C59-9FE7-BD14B08D51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12" name="Picture 11">
            <a:extLst>
              <a:ext uri="{FF2B5EF4-FFF2-40B4-BE49-F238E27FC236}">
                <a16:creationId xmlns:a16="http://schemas.microsoft.com/office/drawing/2014/main" id="{348AA186-3CCF-4343-96CA-25539E923DA0}"/>
              </a:ext>
            </a:extLst>
          </p:cNvPr>
          <p:cNvPicPr>
            <a:picLocks noChangeAspect="1"/>
          </p:cNvPicPr>
          <p:nvPr>
            <p:custDataLst>
              <p:tags r:id="rId1"/>
            </p:custDataLst>
          </p:nvPr>
        </p:nvPicPr>
        <p:blipFill>
          <a:blip r:embed="rId3"/>
          <a:stretch>
            <a:fillRect/>
          </a:stretch>
        </p:blipFill>
        <p:spPr>
          <a:xfrm>
            <a:off x="552801" y="1769600"/>
            <a:ext cx="7561505" cy="505600"/>
          </a:xfrm>
          <a:prstGeom prst="rect">
            <a:avLst/>
          </a:prstGeom>
        </p:spPr>
      </p:pic>
    </p:spTree>
    <p:extLst>
      <p:ext uri="{BB962C8B-B14F-4D97-AF65-F5344CB8AC3E}">
        <p14:creationId xmlns:p14="http://schemas.microsoft.com/office/powerpoint/2010/main" val="48412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1204-6FE0-4B5D-916D-81CB2856605E}"/>
              </a:ext>
            </a:extLst>
          </p:cNvPr>
          <p:cNvSpPr>
            <a:spLocks noGrp="1"/>
          </p:cNvSpPr>
          <p:nvPr>
            <p:ph type="title"/>
          </p:nvPr>
        </p:nvSpPr>
        <p:spPr/>
        <p:txBody>
          <a:bodyPr/>
          <a:lstStyle/>
          <a:p>
            <a:r>
              <a:rPr lang="en-US" altLang="zh-CN" dirty="0"/>
              <a:t>The Minus Operator</a:t>
            </a:r>
            <a:endParaRPr lang="zh-CN" altLang="en-US" dirty="0"/>
          </a:p>
        </p:txBody>
      </p:sp>
      <p:sp>
        <p:nvSpPr>
          <p:cNvPr id="4" name="Slide Number Placeholder 3">
            <a:extLst>
              <a:ext uri="{FF2B5EF4-FFF2-40B4-BE49-F238E27FC236}">
                <a16:creationId xmlns:a16="http://schemas.microsoft.com/office/drawing/2014/main" id="{F8B85797-3A66-4D94-86D5-6CA069CC9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10" name="Picture 9">
            <a:extLst>
              <a:ext uri="{FF2B5EF4-FFF2-40B4-BE49-F238E27FC236}">
                <a16:creationId xmlns:a16="http://schemas.microsoft.com/office/drawing/2014/main" id="{F6FE5A78-2FF4-45B7-8624-F9FD17EA1F58}"/>
              </a:ext>
            </a:extLst>
          </p:cNvPr>
          <p:cNvPicPr>
            <a:picLocks noChangeAspect="1"/>
          </p:cNvPicPr>
          <p:nvPr>
            <p:custDataLst>
              <p:tags r:id="rId1"/>
            </p:custDataLst>
          </p:nvPr>
        </p:nvPicPr>
        <p:blipFill>
          <a:blip r:embed="rId3"/>
          <a:stretch>
            <a:fillRect/>
          </a:stretch>
        </p:blipFill>
        <p:spPr>
          <a:xfrm>
            <a:off x="480455" y="1459998"/>
            <a:ext cx="8188816" cy="2223292"/>
          </a:xfrm>
          <a:prstGeom prst="rect">
            <a:avLst/>
          </a:prstGeom>
        </p:spPr>
      </p:pic>
    </p:spTree>
    <p:extLst>
      <p:ext uri="{BB962C8B-B14F-4D97-AF65-F5344CB8AC3E}">
        <p14:creationId xmlns:p14="http://schemas.microsoft.com/office/powerpoint/2010/main" val="2602809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3291-D895-43C2-A9B6-08BE5155309C}"/>
              </a:ext>
            </a:extLst>
          </p:cNvPr>
          <p:cNvSpPr>
            <a:spLocks noGrp="1"/>
          </p:cNvSpPr>
          <p:nvPr>
            <p:ph type="title"/>
          </p:nvPr>
        </p:nvSpPr>
        <p:spPr/>
        <p:txBody>
          <a:bodyPr/>
          <a:lstStyle/>
          <a:p>
            <a:r>
              <a:rPr lang="en-US" altLang="zh-CN" dirty="0"/>
              <a:t>Example</a:t>
            </a:r>
            <a:endParaRPr lang="zh-CN" alt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083DC78-1AC3-4FD9-A1A3-871953946D02}"/>
                  </a:ext>
                </a:extLst>
              </p:cNvPr>
              <p:cNvSpPr>
                <a:spLocks noGrp="1"/>
              </p:cNvSpPr>
              <p:nvPr>
                <p:ph type="body" idx="1"/>
              </p:nvPr>
            </p:nvSpPr>
            <p:spPr/>
            <p:txBody>
              <a:bodyPr/>
              <a:lstStyle/>
              <a:p>
                <a:pPr marL="139700" indent="0">
                  <a:buNone/>
                </a:pPr>
                <a:r>
                  <a:rPr lang="en-US" altLang="zh-CN" sz="1800" dirty="0"/>
                  <a:t>The weakest assumption of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𝑆</m:t>
                        </m:r>
                      </m:e>
                      <m:sub>
                        <m:r>
                          <a:rPr lang="en-US" altLang="zh-CN" sz="1800" b="0" i="1" dirty="0" smtClean="0">
                            <a:latin typeface="Cambria Math" panose="02040503050406030204" pitchFamily="18" charset="0"/>
                          </a:rPr>
                          <m:t>1</m:t>
                        </m:r>
                      </m:sub>
                    </m:sSub>
                  </m:oMath>
                </a14:m>
                <a:endParaRPr lang="zh-CN" altLang="en-US" sz="1800" dirty="0"/>
              </a:p>
            </p:txBody>
          </p:sp>
        </mc:Choice>
        <mc:Fallback xmlns="">
          <p:sp>
            <p:nvSpPr>
              <p:cNvPr id="3" name="Text Placeholder 2">
                <a:extLst>
                  <a:ext uri="{FF2B5EF4-FFF2-40B4-BE49-F238E27FC236}">
                    <a16:creationId xmlns:a16="http://schemas.microsoft.com/office/drawing/2014/main" id="{1083DC78-1AC3-4FD9-A1A3-871953946D02}"/>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725C19-1420-4C89-AB7F-C1FB323EAB68}"/>
                  </a:ext>
                </a:extLst>
              </p:cNvPr>
              <p:cNvSpPr>
                <a:spLocks noGrp="1"/>
              </p:cNvSpPr>
              <p:nvPr>
                <p:ph type="body" idx="2"/>
              </p:nvPr>
            </p:nvSpPr>
            <p:spPr>
              <a:xfrm>
                <a:off x="4572000" y="1152475"/>
                <a:ext cx="3999900" cy="3181200"/>
              </a:xfrm>
            </p:spPr>
            <p:txBody>
              <a:bodyPr/>
              <a:lstStyle/>
              <a:p>
                <a:pPr marL="139700" indent="0">
                  <a:buNone/>
                </a:pPr>
                <a:r>
                  <a:rPr lang="en-US" altLang="zh-CN" sz="1800" dirty="0"/>
                  <a:t>The weakest assumption of </a:t>
                </a:r>
                <a14:m>
                  <m:oMath xmlns:m="http://schemas.openxmlformats.org/officeDocument/2006/math">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𝑆</m:t>
                        </m:r>
                      </m:e>
                      <m:sub>
                        <m:r>
                          <a:rPr lang="en-US" altLang="zh-CN" sz="1800" b="0" i="1" dirty="0" smtClean="0">
                            <a:latin typeface="Cambria Math" panose="02040503050406030204" pitchFamily="18" charset="0"/>
                          </a:rPr>
                          <m:t>2</m:t>
                        </m:r>
                      </m:sub>
                    </m:sSub>
                  </m:oMath>
                </a14:m>
                <a:endParaRPr lang="zh-CN" altLang="en-US" sz="1800" dirty="0"/>
              </a:p>
            </p:txBody>
          </p:sp>
        </mc:Choice>
        <mc:Fallback xmlns="">
          <p:sp>
            <p:nvSpPr>
              <p:cNvPr id="4" name="Text Placeholder 3">
                <a:extLst>
                  <a:ext uri="{FF2B5EF4-FFF2-40B4-BE49-F238E27FC236}">
                    <a16:creationId xmlns:a16="http://schemas.microsoft.com/office/drawing/2014/main" id="{4B725C19-1420-4C89-AB7F-C1FB323EAB68}"/>
                  </a:ext>
                </a:extLst>
              </p:cNvPr>
              <p:cNvSpPr>
                <a:spLocks noGrp="1" noRot="1" noChangeAspect="1" noMove="1" noResize="1" noEditPoints="1" noAdjustHandles="1" noChangeArrowheads="1" noChangeShapeType="1" noTextEdit="1"/>
              </p:cNvSpPr>
              <p:nvPr>
                <p:ph type="body" idx="2"/>
              </p:nvPr>
            </p:nvSpPr>
            <p:spPr>
              <a:xfrm>
                <a:off x="4572000" y="1152475"/>
                <a:ext cx="3999900" cy="3181200"/>
              </a:xfrm>
              <a:blipFill>
                <a:blip r:embed="rId3"/>
                <a:stretch>
                  <a:fillRect/>
                </a:stretch>
              </a:blipFill>
            </p:spPr>
            <p:txBody>
              <a:bodyPr/>
              <a:lstStyle/>
              <a:p>
                <a:r>
                  <a:rPr lang="zh-CN" altLang="en-US">
                    <a:noFill/>
                  </a:rPr>
                  <a:t> </a:t>
                </a:r>
              </a:p>
            </p:txBody>
          </p:sp>
        </mc:Fallback>
      </mc:AlternateContent>
      <p:sp>
        <p:nvSpPr>
          <p:cNvPr id="5" name="Slide Number Placeholder 4">
            <a:extLst>
              <a:ext uri="{FF2B5EF4-FFF2-40B4-BE49-F238E27FC236}">
                <a16:creationId xmlns:a16="http://schemas.microsoft.com/office/drawing/2014/main" id="{6F93D4C6-6C4A-4527-A8A1-552F2CAA2C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8" name="Rectangle 7">
            <a:extLst>
              <a:ext uri="{FF2B5EF4-FFF2-40B4-BE49-F238E27FC236}">
                <a16:creationId xmlns:a16="http://schemas.microsoft.com/office/drawing/2014/main" id="{74BA576C-C565-428B-A71E-2F7FC2599F3F}"/>
              </a:ext>
            </a:extLst>
          </p:cNvPr>
          <p:cNvSpPr/>
          <p:nvPr/>
        </p:nvSpPr>
        <p:spPr>
          <a:xfrm>
            <a:off x="4018258" y="2455200"/>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77D5FB5-2F7F-4DB5-B565-721D049F4550}"/>
              </a:ext>
            </a:extLst>
          </p:cNvPr>
          <p:cNvSpPr/>
          <p:nvPr/>
        </p:nvSpPr>
        <p:spPr>
          <a:xfrm>
            <a:off x="7850301" y="2368800"/>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7837F4A2-7D8E-4473-BF7E-62BB234F861E}"/>
              </a:ext>
            </a:extLst>
          </p:cNvPr>
          <p:cNvSpPr/>
          <p:nvPr/>
        </p:nvSpPr>
        <p:spPr>
          <a:xfrm>
            <a:off x="7850301" y="2575683"/>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18F6FEEC-E40A-4CF3-9D5F-1D413126E7A5}"/>
              </a:ext>
            </a:extLst>
          </p:cNvPr>
          <p:cNvSpPr/>
          <p:nvPr/>
        </p:nvSpPr>
        <p:spPr>
          <a:xfrm>
            <a:off x="8311101" y="1993535"/>
            <a:ext cx="569387"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p>
        </p:txBody>
      </p:sp>
      <p:pic>
        <p:nvPicPr>
          <p:cNvPr id="12" name="Picture 11">
            <a:extLst>
              <a:ext uri="{FF2B5EF4-FFF2-40B4-BE49-F238E27FC236}">
                <a16:creationId xmlns:a16="http://schemas.microsoft.com/office/drawing/2014/main" id="{6DD5ADB0-F0C0-4EA0-A471-D3B365AC7F21}"/>
              </a:ext>
            </a:extLst>
          </p:cNvPr>
          <p:cNvPicPr>
            <a:picLocks noChangeAspect="1"/>
          </p:cNvPicPr>
          <p:nvPr/>
        </p:nvPicPr>
        <p:blipFill>
          <a:blip r:embed="rId4"/>
          <a:stretch>
            <a:fillRect/>
          </a:stretch>
        </p:blipFill>
        <p:spPr>
          <a:xfrm>
            <a:off x="663222" y="2060694"/>
            <a:ext cx="3124636" cy="1095528"/>
          </a:xfrm>
          <a:prstGeom prst="rect">
            <a:avLst/>
          </a:prstGeom>
        </p:spPr>
      </p:pic>
      <p:pic>
        <p:nvPicPr>
          <p:cNvPr id="13" name="Picture 12">
            <a:extLst>
              <a:ext uri="{FF2B5EF4-FFF2-40B4-BE49-F238E27FC236}">
                <a16:creationId xmlns:a16="http://schemas.microsoft.com/office/drawing/2014/main" id="{19EEB42E-9F12-486F-9005-A06DBB609011}"/>
              </a:ext>
            </a:extLst>
          </p:cNvPr>
          <p:cNvPicPr>
            <a:picLocks noChangeAspect="1"/>
          </p:cNvPicPr>
          <p:nvPr/>
        </p:nvPicPr>
        <p:blipFill>
          <a:blip r:embed="rId5"/>
          <a:stretch>
            <a:fillRect/>
          </a:stretch>
        </p:blipFill>
        <p:spPr>
          <a:xfrm>
            <a:off x="4663122" y="2103894"/>
            <a:ext cx="3096057" cy="1095528"/>
          </a:xfrm>
          <a:prstGeom prst="rect">
            <a:avLst/>
          </a:prstGeom>
        </p:spPr>
      </p:pic>
    </p:spTree>
    <p:extLst>
      <p:ext uri="{BB962C8B-B14F-4D97-AF65-F5344CB8AC3E}">
        <p14:creationId xmlns:p14="http://schemas.microsoft.com/office/powerpoint/2010/main" val="3952200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9FF9-67A6-4C69-A092-D49A7DC7527A}"/>
              </a:ext>
            </a:extLst>
          </p:cNvPr>
          <p:cNvSpPr>
            <a:spLocks noGrp="1"/>
          </p:cNvSpPr>
          <p:nvPr>
            <p:ph type="title"/>
          </p:nvPr>
        </p:nvSpPr>
        <p:spPr/>
        <p:txBody>
          <a:bodyPr/>
          <a:lstStyle/>
          <a:p>
            <a:r>
              <a:rPr lang="en-US" altLang="zh-CN" dirty="0"/>
              <a:t>Step 1</a:t>
            </a:r>
            <a:endParaRPr lang="zh-CN" altLang="en-US" dirty="0"/>
          </a:p>
        </p:txBody>
      </p:sp>
      <p:sp>
        <p:nvSpPr>
          <p:cNvPr id="4" name="Slide Number Placeholder 3">
            <a:extLst>
              <a:ext uri="{FF2B5EF4-FFF2-40B4-BE49-F238E27FC236}">
                <a16:creationId xmlns:a16="http://schemas.microsoft.com/office/drawing/2014/main" id="{385B2524-F781-4042-BFE1-176854D5C2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8" name="Picture 7">
            <a:extLst>
              <a:ext uri="{FF2B5EF4-FFF2-40B4-BE49-F238E27FC236}">
                <a16:creationId xmlns:a16="http://schemas.microsoft.com/office/drawing/2014/main" id="{ECBD2007-2503-40D7-B9A5-B289B69B4F45}"/>
              </a:ext>
            </a:extLst>
          </p:cNvPr>
          <p:cNvPicPr>
            <a:picLocks noChangeAspect="1"/>
          </p:cNvPicPr>
          <p:nvPr>
            <p:custDataLst>
              <p:tags r:id="rId1"/>
            </p:custDataLst>
          </p:nvPr>
        </p:nvPicPr>
        <p:blipFill>
          <a:blip r:embed="rId3"/>
          <a:stretch>
            <a:fillRect/>
          </a:stretch>
        </p:blipFill>
        <p:spPr>
          <a:xfrm>
            <a:off x="652459" y="1298058"/>
            <a:ext cx="7839082" cy="1036800"/>
          </a:xfrm>
          <a:prstGeom prst="rect">
            <a:avLst/>
          </a:prstGeom>
        </p:spPr>
      </p:pic>
      <p:pic>
        <p:nvPicPr>
          <p:cNvPr id="1028"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0BC72BCD-CF0E-4F5B-9703-33EBB7A074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224" t="21664" r="28374" b="45620"/>
          <a:stretch/>
        </p:blipFill>
        <p:spPr bwMode="auto">
          <a:xfrm>
            <a:off x="5040001" y="2768956"/>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C2915E4A-3F62-480C-AFE5-1B99B0A894A2}"/>
              </a:ext>
            </a:extLst>
          </p:cNvPr>
          <p:cNvSpPr/>
          <p:nvPr/>
        </p:nvSpPr>
        <p:spPr>
          <a:xfrm>
            <a:off x="3902400" y="3160800"/>
            <a:ext cx="9792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a:extLst>
              <a:ext uri="{FF2B5EF4-FFF2-40B4-BE49-F238E27FC236}">
                <a16:creationId xmlns:a16="http://schemas.microsoft.com/office/drawing/2014/main" id="{88052C50-C2F1-4C72-BCFB-6B215605170B}"/>
              </a:ext>
            </a:extLst>
          </p:cNvPr>
          <p:cNvPicPr>
            <a:picLocks noChangeAspect="1"/>
          </p:cNvPicPr>
          <p:nvPr/>
        </p:nvPicPr>
        <p:blipFill>
          <a:blip r:embed="rId5"/>
          <a:stretch>
            <a:fillRect/>
          </a:stretch>
        </p:blipFill>
        <p:spPr>
          <a:xfrm>
            <a:off x="619364" y="2808643"/>
            <a:ext cx="3124636" cy="1095528"/>
          </a:xfrm>
          <a:prstGeom prst="rect">
            <a:avLst/>
          </a:prstGeom>
        </p:spPr>
      </p:pic>
    </p:spTree>
    <p:extLst>
      <p:ext uri="{BB962C8B-B14F-4D97-AF65-F5344CB8AC3E}">
        <p14:creationId xmlns:p14="http://schemas.microsoft.com/office/powerpoint/2010/main" val="1831228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01D7-5EC1-4987-97B5-461563099503}"/>
              </a:ext>
            </a:extLst>
          </p:cNvPr>
          <p:cNvSpPr>
            <a:spLocks noGrp="1"/>
          </p:cNvSpPr>
          <p:nvPr>
            <p:ph type="title"/>
          </p:nvPr>
        </p:nvSpPr>
        <p:spPr/>
        <p:txBody>
          <a:bodyPr/>
          <a:lstStyle/>
          <a:p>
            <a:r>
              <a:rPr lang="en-US" altLang="zh-CN" dirty="0"/>
              <a:t>Step 2</a:t>
            </a:r>
            <a:endParaRPr lang="zh-CN" altLang="en-US" dirty="0"/>
          </a:p>
        </p:txBody>
      </p:sp>
      <p:sp>
        <p:nvSpPr>
          <p:cNvPr id="4" name="Slide Number Placeholder 3">
            <a:extLst>
              <a:ext uri="{FF2B5EF4-FFF2-40B4-BE49-F238E27FC236}">
                <a16:creationId xmlns:a16="http://schemas.microsoft.com/office/drawing/2014/main" id="{2D477406-D0F4-4A13-AC4F-5C4F2DDE7D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6" name="Picture 5">
            <a:extLst>
              <a:ext uri="{FF2B5EF4-FFF2-40B4-BE49-F238E27FC236}">
                <a16:creationId xmlns:a16="http://schemas.microsoft.com/office/drawing/2014/main" id="{B7BC2BEC-67BF-4CF8-A9D2-D9B9869CFE8B}"/>
              </a:ext>
            </a:extLst>
          </p:cNvPr>
          <p:cNvPicPr>
            <a:picLocks noChangeAspect="1"/>
          </p:cNvPicPr>
          <p:nvPr>
            <p:custDataLst>
              <p:tags r:id="rId1"/>
            </p:custDataLst>
          </p:nvPr>
        </p:nvPicPr>
        <p:blipFill>
          <a:blip r:embed="rId3"/>
          <a:stretch>
            <a:fillRect/>
          </a:stretch>
        </p:blipFill>
        <p:spPr>
          <a:xfrm>
            <a:off x="651086" y="1193600"/>
            <a:ext cx="7841828" cy="755657"/>
          </a:xfrm>
          <a:prstGeom prst="rect">
            <a:avLst/>
          </a:prstGeom>
        </p:spPr>
      </p:pic>
      <p:sp>
        <p:nvSpPr>
          <p:cNvPr id="8" name="Arrow: Right 7">
            <a:extLst>
              <a:ext uri="{FF2B5EF4-FFF2-40B4-BE49-F238E27FC236}">
                <a16:creationId xmlns:a16="http://schemas.microsoft.com/office/drawing/2014/main" id="{CEEAE212-8C84-490A-A1F6-CC06F07C2642}"/>
              </a:ext>
            </a:extLst>
          </p:cNvPr>
          <p:cNvSpPr/>
          <p:nvPr/>
        </p:nvSpPr>
        <p:spPr>
          <a:xfrm>
            <a:off x="3772800" y="2836322"/>
            <a:ext cx="10584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data:image/png;base64,iVBORw0KGgoAAAANSUhEUgAAAyAAAAJYCAYAAACadoJwAAAgAElEQVR4nOzde5xtdV34/5dKhii37+jXFNHDgJqazskjmt9GO8Ivs9EQLHDSLKTggJfECwMWecIcIYTItEHKS6HZiURIhcYSL2SZDIpZ1AEn7whanqPm/XZ+f3zWp/2ZNWvN7Jm99/qsvffr+XjsB5w96/Jea332Wp/P+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JmuVmStuIBYTl4v9nS+vNJd9PUG2mWGZHxTLlAsh0Kc5BNf2SJEmS1EezhIz9AiEjv1z8e5GVBZBZYKn4biFZBjoFjKoCSNz+fPHZU3zSAsZUsV4aw57i+6iqABK3NY8FEEmSJKn1JggZ+IXku0lWFi7id+VCQywQpDUd5fUo1ku/iwWStMAQCy3RdLFM2p+kXACZLeKuq02RJEmS1DIxoz9X+n6JlYWGeTqFhPgp14JQ8W8Izapic62JYltpASQWSCZL6+2gugYkbqPcBEySJEnSEFgmFDhS5VqRRVYXQNI+HVFVAQRC4WKh2EYcTjcWQLrtXB6XW2R18yxJkiRJQ2KSUDCIfT4WCQWStGnTIvWjW6U1F1UFkFlCgSEWVGKtS7kAUq4BgeoakKlie+UYJUmSJA2BGULtxCz1o1TFZlNVtQ5p861yAWSq+G5H8l25ABKbYJWbgVFaL60psRAiSZIkDak9dIaxnaa6kBELDXtY2Z9jobR8LBTEdeJ688kysSAxU2wjdoRPCypx22k/j9jnJJop/m0hRJIkSRoiS4SMfPmTNpuCTk1F+pllpdi/Y4lQ6EgLF7Fj+w46w/XGAsZUslz8pIWW+eTvu+gUbvYk26qqQZEkSZLUMjsIBYnyRIS7CBn8VDoRYVVNyUSyvXSd8uSCO1g9b0dct2rb5Y7vsQBS/l6SJElSi8X+H3V2rfE3SZIkSdqQOARvVR+KGaxVkCRJktRHcYjcOHpV/Cxh4UOSJEnSAEzQqe2oG4ZXkiRJkiRJkiRJkiRJkiRJkiRJo22/3AFIkiRJao97APcHHk6Y3O/JwDOA5wAvBS4ALgXeClwDfJAwStbHgJuBW4FPA7cBXwL2Al8HvgP8kDDC1g+Lf3+9+PuXiuU/Xax/c7G9pWL71xT7u7TY/0uLeJ4JPKWI8+FF3Pfo9wmRJEmStHEHAQ8GthMKFC8GLgL+Angv8B/AV4FvAJ8F/pVO5v8vCBMUng+cA5xRbOPJwE8DjyLMVv5Q4IHAFuC+wL2AQ4C7A3cF7lTEcqfi33cv/n6vYvktxfoPLbb3qGL7M8AvF/s9p4hjoYjrXcA/FPF+toj/q8XxvLdY5qLieJ9RHP+Di/MhSZIkqQdHAk8kZNQvAq4mZMy/BvwPoXbhA8BfAn8AnAX8CnAM8BBCYWAUHEI4nmMIx3cW4Xh3EY7/VsL5+Brh/FxFOF9nEM7fZPMhS5IkSe20hdDs6AXAHxFqKG4Bvg98CngPcBkh0/00Qk2Cb/urHUQ4P08jzHlyGeH8fYpwPm8hnN8/IpzvpxDOvyRJkjRy7gE8FjgNeC3hzf0e4HPAtcBrgDMJmeKHEJo0qX/uSjivv0A4z68hnPfPEa7DBwjX5TTCdbLviSRJkobGUYS38DuBtxGaCH0LuAF4AyEDfAyhr4TyuxfhepxJuD43EK7XrYTrt5NwPY/KFaAkSZIU3Y3QEfps4O2E0Z8+A/wN8Arg6YQ37xo+DyFcv1cQrudngC8QrvPZhOt+t1zBSZIkaTw8kNAR+jWEN+XfB/6R0Cn66cAD8oWmBmwhXOc/IFz37xPSwWsI6eKB2SKTJEnSSHgkYcjXq4DbCXNb/BXwIsKQsnfJFpna4C6EdPAiQrr4NCGdXEVIN4/MFpkkSZKGwlHAqYSJ8m4H/h34Y+AkrN1Qdx5ASC9/TEg/txPS06nYj0SSJGns3YvQpOZ1hGFaPw+8GTgFOCJjXBodRxDS05sJ6esWQnp7OvB/M8YlSZKkhjweuBBYIkxe9zeEEZCmcgalsTFFSG9/Q0h/S4T0+PicQUmSJKl/7gqcQBhi9Q7gRuA84HE5g5IK04T0eCMhfb6BkF6dC0aSJGmI3Af4DeBq4HvAu4HfBI7MGZS0jiMJ6fTdhHR7NSEd3ydnUJIkSar2E8A5wD8AXyV0/H0mcEjOoKRNOoSQft9KSM//QEjfP5EzKEmSpHF3FPBS4KPAJwnzMTwpa0TSYDyJkL4/SUjvL8VRtSRJkhpxb+B5wPuBLxKGO92eMR6padsJ6f6LhN/B8wi/C0mSJPXJ3YBfBd4JfAu4HPiFrBFJ7XAc4ffwLcLv41cJvxdJkiRtwvHAXwDfJcwu/UwcHUiqclfC7+Nqwu/lLwi/H0mSJK3jYcDvE4YkvQ44Hbhn1oik4XJPwu/mOsLv6PcJvytJkiQlngn8HfAF4ALgoXnDkUbCQwm/py8Qfl/PzBuOJElSXg8HLgK+BFwLzOYNRxpps4Tf2ZcIv7uH5w1HkiSpOb8KvAf4PPBK4MfzhiONlR8n/O4+T/gd/mrecCRJkgbjKMJb1/8G3gWclDccSYTf4bsIv8uLcG4RSZI0Ah5HGJHna8CFwIPyhiOpwoMIv8+vEX6vj8sbjiRJ0sY9HXgfcAvwQpybQBoGdyP8XncTfr9PzxuOJEnS2vYHzsTMizQK4kuE3YTf9f55w5EkSeo4gjDXwFeBtwKPzxuOpD56POF3/VXC7/yIvOFIkqRxNgX8GfAN4GLggVmjkTRIRxF+598g/O6nskYjSZLGyk8ClwP/BfwWcPe84Uhq0N0Jv/v/ItwHfjJvOJIkaZRtA94CfBE4B/jRvOFIyuhHCfeBLxLuC9vyhiNJkkbJ0YQ24LcDc8B+ecOR1CL7Ee4LtxPuE0fnDUeSJA2zxwC7gNuAlwB3zhuOpBa7M+E+cRvhvvGYvOFIkqRh8lPAFcDngBdljkXS8Hkh4f5xBeF+IkmSVGkSeAOhKcULMsciafi9gHA/eQPh/iJJkgTAgcD5wA+Al+OEY5L6Z3/CfeUHhPvMgXnDkSRJub0I+G/gdcDhmWORNLoOJ9xn/hubdkqSNJaeBfwHcCXwyMyxSBofjyTcd/6DcB+SJEkj7knA9cXnSZljkTS+vBdJkjTiHo5vHSW1T1ob+4jMsUiSpD64E/AK4JvAizPHIkl1Xky4T72CcN+SJElDaBb4BPAm4H6ZY5Gk9dyPcL/6BOH+JUmShsTDgLcDN2LbaknD50mE+9dVhPuZJElqsZcD3wHOyh2IJPXoLML97OW5A5EkSaudCNwCXA7cP3MsktQv9yfc124BTsociyRJAh5CGD3mJuDJmWORpEF5MuE+dyXhvidJkjJ4EbAPOCd3IJLUkHMI9z1nU5ckqUGPAP4e+FvsoClp/DyMcP/7e5w7RJKkgTsb+B7wgtyBSFJmLyDcD8/OHYgkSd04EjgN2AlcBryDMOzjbYTq/duKf7+j+PvOYvkjcwQLbAPeB7wTeFCmGDR86Ub947VvpwcR7ovvI9wnczBtSJJqbSPc+JeAOwijqpwHnA4cBxwNHAbsV/z36OL704vlbinWWyq209TD7rcJMwQ/p6H9aaVhTTfqndd+eDyHcJ/87Yb2Z9qQJNU6GLgAWAZ2AxcB23vc5vZiO7uL7V5Q7GejDlnn748BPkiYVHByE9vX5rU53WiwvPbDa5Jwv/wg4f7Zb6YNSdK6zgL2ApcCWwe0j6li+3vZ+OR/OwnNBqr8LvA1QjW9mtX2dKPB8dqPhtMI98/f7eM2TRuSpDWdQniTdAWDe1CUbS32t1zsvxs3EdoHn5x892DgPYSx7g/vY3xa37CkG/Wf1370HE64j76HcF/dLNOGJGlNW4DrgeuAYzPFcGyx/+uLeOpsJRQ+4mcr8GxCG+YXDzZElWxheNKN+msLXvtR92LCffXZG1xvC6YNSdI6jiGMNLKRSfm2AufS3agl57Kxt1/nFNs4pubvO1lZAPkO8FHgsRvYh3o3bOlG/eO1Hx+PJdxf/xS4axfLmzYkSes6Ffg2cGIXyz4BuJjQ4e9W4BK6G7XkkmL53cX6T+hiXycWcZ1a+v4QQhvffaVPXX+QUTIJzOYOojBs6Ub947XPY7r45PJa4GbW7jhu2pAkret8wgNlvSEMnwp8GLgBeFkXy9fZVqx/Q7G9p3ax/M1FnNHxrC58xM/Jm4yr7SaBBcIxLmaOBYYz3ag/vPbNmwJ2EX7/c5ljeSbwFeC3Kv5m2pAkret8wjjqh66xzDRwDfAx4KQ+7/+kYrvXsPZbvUMJccaHxoeoL4DE/iCjapn8BZBhTTfqndc+nynaUQABOAK4ljCB4f2L70wbkqR1nUp4E7TWw+Ji4HPAGQOO5YxiPxevscyhhHjjW8D42Qt8ijAi1lXAmwj9Q0bVInkLIMOabmx20TuvfX5tKYBE5wJfBv4E04YkaR3HENrC1lV7HwRcTRiC8YCGYjqg2N/Vxf6rbCN0Nr+YUMux3kSEoyhnAWSY0823sQNqL7z27dC2AgiEUbJ+gGlDkrSGLYTRQOo6CG4FPg5c2FRAJRcW+69rRnUiIf4tTQVUMgHsIGQCpqnuED5V/H2u+P+yGTpNBKaTbVWZLO0vVwFkC6abzZiik0ZmCdey/Pe10kp5mckBxLieLXjt+2GW9a/1RLJc1b2lXACZK32atgXThiSpC9dTPzTiVuAbhFFGcjq9iKPuoXEO4TiaNgnsIXQGnyP0x9hXWmaeUECYK/6bZhimSt8tFP+O25kpbWu2+H6h2O6e4pOjAGK62ZgJVg4aMEe4dvvoFDbXSitxG4sVyzQ9CprXvjcTwFLxqbvWEK7rMiFdxN/7UrF+VF4vNkldJE8BxLQhSVrXKYRJmaocRHhTlPthEZ1OiKeu+vw6mp/hNmYeoglChiGaZXXhIGY24pvraToZhvjdBKtHt4rLpZnNqYrlmmC62bx9hIzkFJ2329BdWlmoWCZuryle+97tYGXBE1YPJjFZscxc8V1aa5YWQGIBNdewvKYNSVJXlqmfkfZq8lWT17mQEFeVY1mZ+W/CLJ3MZJQ+/JfovImMn/Lbzmmq336Wm1btovr4lmi+AGK62by6AuN6aSVmSMu1HTOsrikbJK997yYI1zTWZEyzugCywOrYyutBJ31MF+tMkI9pQ5K0rrOAK2r+djGhw14bXUn9aCZXEI6rSfOETMAuVr95TJtClD9pn49uCiB1Gdem+4CYbnpTdx3XSysxneScdM5r31+xiVV8uZCmi25/1zHdxKaZuZg2JEnrOpgwXG1VG9hpwpCFTY1OslEHEOKryohtJRzXwY1GtHpSwPgWcq0RaspNsIahAGK66d1aBZC10kpVE7xogsF3Rvfa90/sA7KLznUr/45jX7AqaY1r2n8sR38gMG1Ikrp0AXBpzd+uYfDjsvfqDEKcVS4lHF8Tyg+t2CcjttFeImQiys0iJulkFLotgMQO52VNFkBMN71bqwnWWmklNsGqWrc8ktYgeO37Zxerf8vl33EsUJTvMWm/IVh578hVCDFtSJK6skz1sI9PJcwcOww+Roi3bCvNtd2tGhpzmU6GIHYaXaJzvicJGZC0/XddAWQp+Xds6jVfWi5mXJtguuldTA9l3aSVtKlN/G4Hq9PEIHjt+ydex3gNJ4v9x3QxQee+sIdOIWSSlYNVxEJpeu9YovlCyFpp46YG4+hFW9KGJI2sbcDumr99GDipwVh6cRIh3iq7qZ8Eq59ipnEXnU7Dy6xsDhPfSsZP2ml9ms6wmXvodDaeT5afL76LI9ykfQXm6WQ44nKDYrrpTdpMLxYiytdrrbQCnaY76TJpk79B8dr3V7xvxCG04/DL5cJlHHY7TQ9pzekiK+8d0LmfxG0Nus+QaUOS1JWdwEUV3z8BuKHhWHp1AyHusosIxzlosXNw7Cw8S3VmME4ct4OVmc503XRiuarvohlW1rzM0sxkdKab3qx3XaO6tJKKE9M1NfqV177/4jWMBYQpwjWvaoLX7b2Diu8GXQAxbUiSurIEbK/4/mLgZc2G0rOXUT2CyXaqm7lo80w348trrzqmDUnSuo4E7qj526Cqmctv7Ptprer/OwjHq97lSDfQqWHqN9NN95q+9mlNkde+3XKmjao+J70ybUjSgJwG3FLx/Vbg1j7vK/ZZiJ2yl4pPv9ur30r18I+3EI5XvWsy3UAorMa+DnVD0/bKdNOdJq99uc/DoPq4eO37o+m0EedK2cPqGeH7xbQhSQOwEziv4vtzgUv6vK95woMiZh4m6Ey61U+XEOIvOw/b7Xar6oGbajLdQEgrMwy2AGK6Cdpy7ScJhc7p0r8HkQa89t1pU9pIJ1mMz5J0JLF+MW1I0gBcBpy+ge83Kw4PWR4eNI7+0s/q89MJ8Xf7vVbbSRgusy7D0VS6SdUNT9wvppugLde+qlP+WnOf9MJr3522pI2qwRgG8SwB04YkDcQ7gOM28P1m7SA8HMqj9AwiU3kcIf5uv9dqO+k0eal6c9lUukkNugBiugnacu3r+nsMYqJNr3132pI2qsQhyPvNtCFJA3AjcPQGvt+sOBZ9OVMRM5X9zFAcTYi/2++1WprR2AfsBU5O/t5UukkNugBiugnaeO1T6cSe/eK1705b08Y09ZMf9sq0IUkDcBtw2Aa+36w4QVYTBZDDCPF3+71WK2c04ucmYAvNpZvUoAsgppugjdc+mmJlP7J+8dp3p21pI518Me0v1E+mDUkagH3Afhv4frOaLIDcGXhJzffvpvoB6mfjnybSTWrQBRDTTXuvfbTIYCZb9NoPZ9qIky/GwQn20f9CyFppo+p7SVIX2lID0s+RsHxj1budVGcu3kfogGoNyOhq47WH0I9sEHMHgde+W21NG9AZsrnfoyqaNiRpAJpqsxtHKCm/vRzE0Kq22e1dOaOxFzgTOKT4u31ARlcbr/0Mq0fQ6yevfXfamDZSS/R/gALThiQNQFOjltQNwztffF81rOJmOWpJ79KMxvsI7btTjoI1utp27acYbOEDvPbdalvaKFug/zUgpg1JGoAm53NYoHoiwoXaNTbHcdt7t5PQsfT4mr87D8joatO1n6a68DGJcwfl0Ja0McXq5ngThOeL84BI0hDYSXMzWk8QqsiXCJnIZUJ1uTPXts8WOs0qqjSZbmBlR9NBDMMKpptoC+249rFNf92nn52Nvfbd2UI70sYCK+8FcQ6QQYyCZdqQpAE4Dbil4vutwK0D2ucs4aExiNFsIMRdNVPvLYTjVe+aTjdzFZ9+M910p6lrX3XN42dHH/cDXvt+aSptTNB5jswxmIJHZNqQpAE4Erij5m+7gW0NxtIP2whxV7mDcLzqnelmfHntVce0IUnq2hKwveL7i4GXNRtKz15GiLtsO+E41T+mm/HltVcd04YkqSs7gYsqvn8CcEPDsfTqBkLcZRdhe91+M92ML6+96pg2JEldWaua+cPASQ3G0ouTCPFWGcbq/7Yz3Ywvr73qmDYkSV1bprqj3VOBjzUcy2Z9jBBv2RTh+NR/ppvx5bVXHdOGJKkrFwCX1vztGuCMBmPZjDMIcVa5lHB86j/Tzfjy2quOaUOS1JWDgb1Uv7WaBj4HHNBoRN07gBBf1VCMWwnHdXCjEY0P08348tqrjmlDktS1s4Arav52MXBlg7FsxJVUj1QC4XjOajCWcWS6GV9ee9UxbUiSurYMHFvzt6uBCxuMpRsXEuKqciy21W2K6WZ8ee1Vx7QhSerKKcB1NX87CPg4cHpz4azpdEI8B9X8/TrC8WjwTDfjy2uvOqYNSVLXrgfOqfnbVuAb5H9onF7EUdXGGEL81zcXjjDdjDOvveqYNiRJXdkC3AacWPP3rYQ3Rbmqzy8s9l/3sDiREP+WpgISYLoZZ1vw2qvaFkwbkqQuHQN8m/rJlg4itJW9kuZGMzmg2N/V1FeTbyPEfUxDMWkl08348tqrjmlDktS1U4GbgUPXWOZiwpCFgx7X/YxiP3Wjk0CI82ZC3MrHdDO+vPaqY9qQJHXtfOAO1n5oTBMmbboJOKnP+z+JMCPtNVSPyx4dSojz/D7vX5tjuhlfXnvVMW1Ikrp2PuFNUF31efRU4MPADcDLuli+zrZi/RuK7T21i+VvxodF25huxpfXXnVMG5Kkrp1KaAtb15Ew9QRC1fZu4FbgEsIoI8cBRwOHAfsV/z26+P70Yrlbi/UuLraznhOLuKwmbyfTzfjy2quOaUOS1LVjCKOB1A2pWGUrcC5wGfAO4MZiG/uK/95YfH9ZsVzdSCRVzim2YQfBdjPdjC+vveqYNiRJXdtCGA/9OupnuB20Y4v9X49DIw6LLZhuxtUWvPaqtgXThiRpA04BloEr2Nhbpl5sLfa3jDPSDivTzfjy2quOaUOStCFnAXuBS4GpAe1ja7H9vcX+NPxMN+PLa686pg1JUtcOBi4gvEnaDVwEbO9xm9uL7ewutntBsR+NDtPN+PLaq45pQ5K0YduAncASYRz1W4Dz6G7UkvMID4f/KdbfyeaHXtRwKaebr7KxdHNLsZ7pZvj0es/w2o8u04YkacOOBE4j3Pi7GbVkJ/A7wJdzBKvWOBL4DvAKuk83pxXrabh1e8/4BGFOB6/9+Ihp4+PAB/C+IEnqs7+j/zPgarh8j/BWU6rypzhXw7j6KnDf3EFIkkbPycDVuYNQNncGfpA7CLXalcAv5g5CjXsS8A+5g5AkjaYfBb5BaNOr8bM/8K3cQajV3k93M1trtLyGjU1cKEnShvwpDpE4rg4iNLOQ6nycwQ3Tqvb6FPATuYOQJI2uJwA35Q5CWdwT+K/cQajVPg8cnjsINerRwM25g5Akjb6bgf+XOwg17t6EoTOlOt8EDsgdhBp1HnBh7iAkSaPvXOC1uYNQ4w4EvpY7CLXWAYQCiMbLjcDjcwchSRp9k8Ce3EGocXcBvp87CLXW/QhNsDQ+jgRuzx2EJGl8XAv8cu4g1LhvE0ZDk8oeQeiErvHxAuD1uYOQJI2PZwHvzB2EGrcHODR3EGql7YRheDU+/g44IXcQkqTxcRfCkKwPyB2IGvV5nAdG1Z4GvD13EGrMocB3gR/JHYgkabxcCrw0dxBq1K3AA3MHoVb6DWyOM06ehQVOSVIG24DbcgehRn0QeFzuINRKF+Fs2ONkF/DruYOQJI2nvwZ+M3cQaswVwNNzB6FW+jtgJncQasThOOeLJCmjaWA5dxBqzKuBM3MHoVa6A/sHjYudOBeUJCmzdxHaf2v0nY2zHmu1+xEKIBoPnwEemTsISdJ4eyKO/z8ungW8JXcQap0Z4N25g1Ajng68J3cQkiQBXAc8M3cQGrhjgffmDkKtcw7wqtxBqBHvBp6ROwhJkgCeCnw4dxAauKOAT+UOQq3zVkLtmEbbFGEuIEmSWuNDhMnINNq+BdwjdxBqlZsJmVONtlcDL88dhCRJqVng/bmD0MB9BHh07iDUGvsD38sdhAbuR4GvAVsyxyFJ0iofA56UOwgN1FuAX8sdhFrjMYRCqUbbGYR5gCRJap1TgL/NHYQG6reAC3IHodY4FXhT7iA0cDfgyyVJUovdAvxM7iA0MCcA78gdhFrjNTg55ah7Ag61LklquecAi7mD0MA8GPhk7iDUGh8BHpc7CA3U5VjIlCQNgQ8Cv5o7CA3M7cADcgeh7I4kpAWNrkngu8BBuQORJGk9xwCfBvbLHIcG4yrCjMgab88H3pA7CA3UZcArcgchSVK3Xg+8MncQGog54A9zB6HsrgV+KXcQGpgpYA/O+yNJGiKHAd8EfiJ3IOq7x+HM9+PuHsAPgQNyB6KBeStwdu4gJEnaqJcAb88dhPpuP+D7mPkcZycC1+QOQgPzOOAzuYOQJGmzPorNNEbRB4GfzR2EsnkT8NzcQWhg3kWYfFCSpKH0C8C/5w5Cffc7wMW5g1A2XwSOyB2EBmIG+NfcQUiS1Ku3AufmDkJ9dTTwb7mDUBaPB27MHYQG5gPAr+QOQpKkXj2Q0GF1Mncg6qvPAj+eOwg17gLg5bmD0EA8Hfin3EFIktQvO4G35A5CffUnOEPyOPoX4KdyB6GBuAl4au4gJEnqp92EgohGw9OAxdxBqFEPBj6XOwgNxKnAu3MHIUlSv50AfBI4KHcg6osDCE3rDskdiBrze8CrcwehgVgGnpA7CEmSBuFi4PLcQahv3gz8Zu4g1JjbgYfnDkJ99xLgr3MHIUnSIP0zcFruINQXP4sjIo2Lk4F35g5CffdQYB/wkNyBSJI0SEcD3yU8+DT8/o0wNKtG2weB43MHob67Fnhx7iAkSWrCmcB7cwehvpgDXp87CA3U43FC0VH0fOC63EFIktSkt5w+AToAACAASURBVOF8AqPgxwg1WgfmDkQDcznwotxBqK+OBL4N/GTuQCRJatKPAXcAP5c7EPXsrcBzcwehgTgM+A5wcO5A1FdXAb+VOwhJknL4JeATwN1zB6KePAn4cO4gNBA7gT/OHYT66lRCnx5JksbWJcCbcgehnv0H8NO5g1DffQ6b6YySw4Cv4mz2kiSxBPx67iDUk5cCl+UOQn31Kzjb/aj5S+x7J0kSAI8BvgU8LHcg2rTDCNfwgNyBqG/eT2gmqdHwLMLLHkmSVHge8DHgoNyBaNOuAE7PHYT64v8Dbs0dhPrmnsAXge2Z45AkqXV+H2dbHmZPAW7KHYT64gPAr+UOQn3zJuDC3EFIktRWf4mj7gyza4AzcgehnpxMaH6l0fA8bHolSWrYFDCTO4iSWWCy5m93JgwRec4A9z9ZxDBuJoAdXSw3TUg3m/HTwOeB/Ta5vvL7T+DYHtYftnvOKDsW+DrwEw3us9v76wzjeU0kaeTN066M9iywDOwjZHLrPAD4LPDMPu9/gnBO9jF+o/vsAPYQjr0b08AuwjnbqD8HXraJ9ZTfucBbelh/WO85o+i+wGeAExva32burzuKdSRJI2IOWMgdRIVZussMTBfLPW4AMeyh3QWQQWWUdtF9AQTCtdpMGnoQ8G3gPptYV/nclzDr+YM3uf6w33NGzSL1LwImGVztw0bvrwu0q9AqSerBMiFD0DaxYNFNZuAZhJqQLX2OYZH2FkAmCAWFQZhjYwWQmWL5zdSCXAS8ZhPrKZ9LgQt6WH8U7jmj4g8J/enqzDG487HR++s89lGRpJHR1mZGG80MnA38I6FvSL+0uQAyz+Bi22gBJC6/mf4ghxJmXH74JtZV8x5NGKb1Hj1sY1TuOcNuB2FI8/1r/j5JqKVoSwFkkRCPJGkErHVTnyZkLmeL/696EM0Uy+xgdVX9JJ3OzLFj8w7q35Sn24pv1Tfy8PtjOrUCMfY51u7omu6zHFf5ATmbbHOOzTVNiOdkruIzUbNcOf6Y4Y9vkmdL680l33dzrsvLlAsg6bmseiO6yMYKLGVnM7jaHPXXO4Hn97iNUbrnVO03HkO3v+eqZXrN9E9RfY+JMT6e0Izu6cnfpkrrLxHOxwKr73fd3F8n6Nwzq5pObfT+2taCqyRpE+apzgzM08ngLhBu/mmziQnCwyA+nJaL7cSH0RydzszxYRYzquVq9Iniu7i/xWTdjT6I30GYY2JPKfbyg2uq2F85/vQhXH5A7mBlxn+jBZDYxjzdZ4wtzbDMEs5HVfyxgFFVAInbn6dzXfewMiPUzXFXFUDituapLoD0mjFYBo7pcRsarKcBH+3DdkbtnpPud4bO7zrGvtbvea1j32w/mQU6v9V4ruP2dgD3KvZ1NZ17TzxPacyLVBdA4vbXOp7YqT+NYYmV96KN3l/L6UGSNMTiA6Ks/CCOb+aiBVZnDvYQHh5RfIClb7/i6CfTpeXKD6ddFct14/8V672nFGv5DX25HXpsfpG+iS8/IOMDfDPi+UkzFZOsfnjHZg/puYgFgvQ8Vj30y506qzrVdnPc5QJI7GRe9xY5ZlZ6cQorr5na5ybghD5sZ9TuOVX7jbWP3fyeZyuWidvbaLPG+HtOjz/eB+K5eyfwdlb/ZuM+Y8Y/xpmejylWFwTK99fJivXittL750bvr+XrL0kaUlPUD6Ea35Kn4gNlgpVvxuKnPIxlVdOccjvr+EArV9H30hziRcC/AL9HeBiW44gP5PIbth1U14BMEo51s3NeQOe4yw/Q+JY2St+Exk/VW8aqAsgMnbfB6VCX8Rx2e9wxsxC30c1cDQtdLreWDxGahKh9Xgb8TR+2M6r3nLpmiN38nquOe4rNveyoKjTEczcHvAq4ks59J42rXAtStS1Yeb+our8usLJQGGMoN0vb6P011oA5J4gkDbH1hk6NTXXiwzN9cMQHejkzUG67201moO4h12uH0BlgL/CFijjKb/jrxLekVc0HNmOZ1U1ByrUii6zOsMTPejUg0HmYL7P6jW63xx2Xi81Sui14xczVZv0CsBu4Ww/bUP8dC/w3cHiP2xnle05dAaSb33M/mxbF2oe0hikWuF4P/DtwECubfpY/650niu/i/bF87N02ydzs/XURh+OVpKG21tvIKLbl3UPnpr/egzp3ZmCB8ED7eeCfgOuoLoBUvUmrqgFJ+270YpJwLtN21+u1iy6vH9W1u17rOnV73HG5KbrPHCyw+cJi6tXAG/uwHfXH/oRCYb8yfKN6z1mrALLe73mte8tmal3LhbVl4L3A7cAjkn3WFXrWaoIFnftr3YuNWOiq0sv9NQ49bg2IJI2AuvbY5YfOLjodR2OVftXIRbNsLDMQOx6WmxtsNjMQtxcfdIcAny7FUW4TXV4/SjMP/SiEzNCZTCu+AS1nxGKzqaqMRxpvuQAS33Km8ZfPYbfHnWYouimE9KMPSOpG4Df6uD1t3huAP+rzNkftnlO3X+ju9xwLW+Xf13TNeuuZpzP61xxhzpa9wGOSZWIH/PI+J+kU+qoKIOX7a7pctFCxHnRGxYo2en+1D4gkjZC6EWnKGc74gIjSEVLiw3+a1c2J6jIDsb9A7KS5h5VvtmJ77HJnyvXaRceHYdoX4sriuz8s/h07r6aZkAlW92OItRVRzEykxxiH+uym/0McOWaa+sxFPD/p6D4xtnT5WCiI68T10oxdei42ctzlTqXxWtQVQrptctGtxxBmSH9IH7epjTuFUBjst1G756T7rSpErPd7jr/TpdJxlQenmGP9Akl8ETFTbOMcwm/pZ0rLpftM+3OktVOxsBHjnqb6/hqbesZ7THrMsRAS+4qk57ub+2uqn03VJEmZxXb+ZftYPYxievOPw1juSz5pBmKOTmZ3F+FBNJuss8TqUWDSoSPjw2iZ8LCbTPaz1kNoOllusdh33NYeOs174pv9NP6YeY/9KNLv4xj96bZn6WSSunlzWj5f8ZM2NYnno7xMuQlMfOgvFfGlhYvYLjsd1jJmGNY6blg5bGe8btPJd+VRtKD3eUCqvJDQbER5/DjwLeCnBrDtUbvnpL+ZRVbfB7r5PS+U/r7MysJG/HtVTUkqFq6q7jN120zvQ+W5QOL3sXC01v11MVm/fMzpPW4j99dUudZXkjTE6m7qMXMdOybWvXmLE3mVmxNVdWycLX2XPmDSSbgmWdkUIIo1Des9hOKburh+HIHlEcD1wO8n38d9pseXTuaXdnKtij9uuzxkaJUddN6opttJm5qkMVTFFsXYy+cwxpK+xaxqClG37arrNl3xfXmdumYmvXgb8Io+b1PdeQ/w4gFte9TuOXWduFPr/Z5h5X2rXMiIo2J109dqAXgu8D3gz5K4lljdhC1OWFg1qWMaU9UkhOX7a9WkkFXb3sj9NVVXcJUkDaGqN9ptFjMfm3Ug8AHgwv6E87+qJuhLxf4fdYZ5JvDYdKXXUcLK7k0Yxezn+7xdre3lhGaLgzJu95x+WmTt39k88NuEPh9VQ1oP831mntWjCEqShtQcvY/u1JRye+/NugfwfuC1fdgWdDp8riUOwVuVeWhTBmczZhlcGjoB+CRw8IC2r5V+DrgD+LEB7mMc7zm9inPyrPWSIzYZ+wZwcsXf11u/7eIAHpKkERFHTWmz2P64X+5CeBv4TnrL3E7T3bCQsc15bH4SP0sMd+FjmvWHVe3VRcCbB7h9BQcSCsq/2MC+xvGe04s4kMRaHkSo+Yh9Lsr3mV4nCs1pB9Ujp0mShtwUw/2A2qzfBz5OZ3z8QZqgU9tR19Z7mGx2mNDN+CfgjIb2Na7eBlzc4P7G9Z4zCIcTJhk8k9X9KYb9HMcBASRJGilnAF8lzMStdvpJ4Ie05430qLmM4e4fMM4eDvwbYchdSZI0RGYIzRaelzsQ1XoG8EVChkv9Mw/8fe4gtCk/C3wZeE7uQCRJ0uY8DLgJeFXuQFTrDOBW4AG5A0kcCZwG7CTUJLyDMIHfbYT2+LcV/35H8fedxfJH5gi25EXAR4FDcweiDXsW8B3gabkDkSRJvbkHcDVwBXDXzLGo2tmEDH3OTPM2QkFiiTBq1C3AecDpwHHA0cBhwH7Ff48uvj+9WO6WYr2lYjvbmg0fgF8DPgMclWHf6s0c4do9NncgkiSpf14NfBh4YO5AVGmeMFP6XRrc58HABYSRonYTRufa3uM2txfb2V1s9wKaGXL4KcDXgcc0sC/11x8Q7k1H5A5EkiT134sIb6mHeZjcUfYaQm1VE84iDHF6KbB1QPuYKra/t9jfoDwW+BbDPzrSOHorIc3fLXcgkiRpcH4R+BLwu5njULU/By4f4PZPIdRMXMHgCh5lW4v9LRf776cHAZ8n9B/Q8Lg3ocbvdbkDkSRJzbgv8HbgOuChmWPRalfTv1ntoy3A9YRrfmyft92tY4v9X1/E06sJ4F8Ic0VoeEwB/4EvQSRJGksvBL5L+2dwHjd3IbwdfmWftncMYeSqtsyrcA4hnmO6XH57xXf/h3COfq9PMakZP0doknd67kAkSVI+jwI+BLwFOCRzLOo4lDAyVl2hodtrdSrwbeDEfgTVRycS4jp1neUOIWRYj0++ezCh5uMVgwlNA/JSwrV8au5AJElSO7yKMAyms6e3xwMIw9peUvr+EML8LlvWWf984GbyDInbjW2E+M5fY5kzCXOP7CX0JZkGvgC8YODRqV/uR5gz5loc6UqSJJUcRyiEXJg7EP2v/YErCX124khBVxEy5Wv1fTifMOJZ2yfkO5QQZ10h5H2EY91HmDX+e4QZ5DUcfokw6MXLcgciSZLa61BCc6wPEZpnqR3+gNAk65V0MuR7a5Y9lVCz0PbCR3QoId5yc6ytdI41fj7WbGjqwcXAJ4An5g5EkiQNh9MJb5vb0nFZoWbqh6zMkG8vLXMMoW9FW5td1dlGiDvtmL6T1QWQ9Wp+lN8U8I/Am4EDM8ciSZKGzEOAvwY+zspOwGpe7PdRzoy/KVlmC2F0qbZ1OO/WiYT4txT//hTVBZCqgpfaYQehkPzc3IFIkqThdgLwr4TJ5B6SOZZxdQnVGfG9dEbEup7hr7E6h3AcVc2vyse9JU+IqnAA8GfAPwOPzBuKJEkaJecQ5g35PeDOmWMZJ3EkqLrPmYQZxq/LFWCfXUfouBwLGjcROt5fQjjWkwk1IE3N5K61vQS4BfjD3IFIkqTRdH/Cm87/BH4lbyhj4yrCaFB1TZK+ByyTb4bzfjuWMBqb89K0248Bfwp8Gnh63lAkSdI4eCJhpKxrcbSsHLYQagCOBz4CXJ01mv67AjgrdxCqdSbwP8AFwF0zxyJJksbM84E9hGFiHfGmeQfTmaRvlGwlHNfBuQPRCk8k9PN4J6OX5iRJAzAFzOQOYsCmi8+4mQRmu1hupli23yaA1wL/BfwOcNAA9qFqFwCX5g5iQC4lHJ/yOwx4I6Hp5TMzxyJJGhLzdJdBHVZTwC5Ce/i5zLE0aYJwbfcBi12us6NYZxAeAbye0DRjHvi/A9qPOpYJ6X8UbSUcn/J6MfBNwiSYd8kciyRpSMwBC7mDaMAU7S+ADKp2Zg/dF0AgpIdBFkgfRKgR+R5hNuT7D3Bf42wbsDt3EAO2m+GbVHFU/DywROhf9IjMsUiShswy7c6U91ObCyDTDC62RTZWAJknZCwG7XDgIkJB5I8JBRP1z07C+R1lFxGOU815GPDnwCcY7ZpzSdIAbaR5zrBrcwFkifYUQBYJtSZNuRfwCuBrwBvwbWq/LNHsjOCzhDTcZD+r7TRTWFYYze5y4MsMttDXxv6Iswymf9ww6uZcTNK+ayipZeoymxN0bjSThIzFVMXf54r/TtRsf6ZYZscay3Qj7qscR1XMMaaycgFkrvTZjKmK7cTjrVuufB5j/5RFVmfgppP16m7o6x13uQCSnss5Vj9MchVKDwTOJUwy9xfAozPEMCqOBO5ocH9LdNLvHlan/0G6g3C8Goxp4K+B2wjXd/8B7qtt/RFnCa0E9jGeA5ikZgi/827PxSTh2TaqfdAk9Wie1QWQGTo33Vk6N52YKZ0qvptP1l9mZUZ2qvhugfDQWi6W2+jNaKLYV6whWKS6JiM+KNKYllhZ6CmvV874b9RCsZ90n/uK79MM2Hyyj3L808XyVQWQuP250jKpbo67XADZUWwrNr+rKoDkrCn6EcLsyf8J/CPwHBxudaNOI8w+3YT4+46maTbDdgvheNVfP0sYTncZ+M0G9tfW/oizWACJ4rOj23MxiQNFSKoRM65lc3Qy0xBuOLHwsMzqt/TpsnGZuYpldm0wvqob3jIrM9STFcvE+NOCQJqxnii2sdmHSjye9G1dfFDNlb4rFxpiISRm/Kcr1qvqNB8LIVG3x10ugJQLSGWx0NgGTwbeCvyA0PzjiXnDGRo7gfMa2M8EnUJyapmN/9Y36zzsB9JPvwC8B/g34NQG99vW/ohNF6jbbKPnYqJY3uZYklaIw9NWNY2KGdnyjWaGTsY4/eyjkzmOGfHym/UdbK4GZC6JcZrVBZAFVr9lKa9HEnesdeilSVjV+Yk32/QhmjZNiZ+qWpCqWof0fE0m60XdHncsgEwW66x3DWLhrE1tnicIb2E/THjj/TJsdrOWy4DTG9hP3dvhclodpNMJx6venAh8kHDPelaG/be1P6IFkI6Nnou4fJNNMiW13CxrV3fXFUDi91X9HuZKy/RTbGq0i9UFkG47WccHXLm2ZjNi7UNaexRrLdJakbRpVfkTz21dAST+bZFOQSY9r90ed1y/qnnWeuu1qT129Gjg1YTOsNfixGdV3gEc18B+1rtPNNH++zjC8WrjJoDnAzcC/wD8UsZY1hr8IvaFm6V+Qtm0v2H55ckknUzwRPH/a/VLTLcVX7ptpgCS7jcew0TF39fq45cu00shKB533TmK0v6K5WXKBZBJVj7Tys+LuvuDpDG3mRqQtQoXk6Vlqm5wm+0DsivZXjnjvUh9O9N0fzGTH5sy9Zq5TpuexXbw5YLNWv0p1mqCRbGtJTrXoHzuuz3ueL7i2+r1Cl+xY3ybakDqPAO4hpBx+SPgmLzhtMaNwNEN7CcWisv3kCYzHkcTjlfdeyrwV8D3gTcT5vTIrao/Yvw+Ns+K9+70XhlrbMv9DWOGPg6MEAvE6cuc8ghq8XkT97eYrLvRtJzuN+1XGWOP/SvX6uNXdeybeXk2VcSyi845qqrBj8+KtKY+fU5WFUBiH9EF6gsgkrTKen1A6ppgVVWppjfWuoz3Rqtid7H6oVTVp6Eq1jg6VJTG1I9CyDydN2l1b7Diw6ycQZtM9l1VAIl9X9KCRPlm3u1xp+erm0JIm/qAdGsS+B3gn4G9hMzVKcBhOYPK6DaaOfa0OWFVM8MmCiCHEY5Xa3sk8Crg88D7CfeYg3IGVFL3LCqno3i/jcr3q9gvKX05U5WZnq/YdqwtTu/XuyqW61Z5v3HEyMkixnQ/cxXLlpeJ29voi7x4DFGswS+fx3IBaB8rn7/lAsgUazfXjfuRpFXq3jrFm2E5Ux1v7rEQEm+OMSNetUz8biHZXqwOXq9zWvkNaxxVI765mqBzU9zDyjcz6Y2x6oYb39ykD6WqIYerxOZWM3SaBFTdhON5XGJlf4605iluKz58p1l9/tPheic2cNywuslafPDWFUJyj4LVq/sCJwN/STg3HwZeDvx0xpiatg/Yr4H9tKEAcmfCqGla7Z6EvlMfAj5J+O0/LGtE1daqja+qWY7pKva7i4WQ+Cm/4a/qk1SVma56KdVLE6y6vlBpzUb8lGtBqo57is31pyivV35JGJ+PVceePqPTc1YuCNaZpbpgKWnMVbW7Tcc+X2b1TSlW5+5LPlU3yvIy6U1oNvl+rRt7zIjvKWKNQ9rGfcYHVrq9uHxaw7CYfB9vmrtYGX86JG75zVNZfIO1r+KzzMoCzAKrYysXcOK2lugUauLyi0Ws88m/4/prHXfsdJ6e/9ieON12+fpWNQUYZtuB84GPAl8kNDn5FcIEiKOqqRqQmCbLhe8m+4BYA7La8cAVhCZWl9OOJlZ11uuPGId0jxn29L5cbgZb/qTNdtcrgNTV+vfSCb2uABKbz1bFHO/H/X4RFAcoiQWbdPvdHmNcrqpGab312jawiaTMqjKbs6zdsQxWTn631gR58S1JOSMSb4bdvEWJ+0nfVFV1IIy1F+UOdrFGIf1Q8V0cangHnQLJWuIy5e3EPiup2LGvrvNfjL08vHF6/uM5q+pgWbXtcgfBuO5613etzqDDbgvhPF0JfJ3Q8fZVhL4kP54vrA3bSqjlqdNUH5C6UbAWaC4N2QckpOtfJ9T6fYnQxOo0wuSew2CtGpAovhgrv1xaK+Pc5gJI3UueGPNatdQbLdjHF4JpAa6qAFL3rC/3V4yTEnYzt1d83kjSCrnHXp+nnSNkLLL2w3C9GXubmgNhEOZZ3TlzVD0ReCnhbfEy8BXgvcBFhNG1HpIvtDVtJWQEbqK6INLUKFh1TTeWaG5SuXEcBWt/whw5lwAfJ9TsvZXQ7+kBGePqRV0fkPLzIe0XGJtgVd1vZ9lYASTWDJebOA2iABJrDqsy7/F5HAtb5edQfFG2EbEDeqqqCVZVoSg9H+m5iB321yqE2AdEUq3Y9jSHtN9IW0ywfqEo3lTrzltbC1XdqhrNZFzck1AoOYdOoeSrwPuAiwlNtx4K3ClXgIVDWNn0rlwQaWoeEFhdYI2ZlKaaW6w1D8ghhPNySEOxDNKjgLOBvwd+CFwH/BZhWOpRUNcfsdwpPNa6RWmT3PRN/ULFMqn0bT50mtXuYWXajX1A0nviLN09u+pGiUv776X9/BboZObT/oPpcaWFhG77LMbtlPc/n8RW1bR5B9VNp9M+h/Gc1RWmLIBIqhVHc2pSXaft3Gbobp6M+AYr9k2Jn9iHY1iVHzgKhZKfJWT+/gr4BOHafxb4p+K7i4EXEuZR+Cngfg3EVdX/KBZEfo9mZkKHzpvQOHxn2kSmCVUzoW8h1A7sZTgzQPsTChzPJvRZuh24mTD/zXHA3fOFNjB1TT9jv7pYQ5L244NO+kt/B2mhJabJWFMyTWcI3LhseeSpPcn+4r1+mXBvn0z2s1brgRhrrFkov5Qq99+rqkks9x+s61+4Xp/FWLiIA5LMJuvFY6g6j2lLgLRvaDxn6TC88Zylz/W6Zm2S9L+mGO6Mcw7l/hTDfv7iw1XruwuhqctPE9LAS4A/JPQt+TDwBeAHwGcIs0vvIjyoX0nILL8UeBHwPEJb/V8Dfhl4GvAUQoHnZwiFmccSOhH/MuFt/znABcB3qC6E7CO8Ia+bI2ZQ4m+h6TR0C+EcQhhw4Co6BY9YKGuzo4ATCMNIXwH8O6Hz+E2EwsdpjMfvsq4J0Cwr77N1b/vj5IFxqNuoqq/fWv3g0on/Jlk5ZHoUR3Bca7COqv2WpfuqO660L2C5kNFtn8W0P2ZMSzNUvyio69tZdc7q+hmmsVc1a5MkSQOyH+FN/OMIhYeXEJrMnEcYleti4LXAnwB/RuhAfCXwLuDvCB2JP1R8/rb4++sIhY9zCBnvqsLH9YTCyx0DPr62+CLhvP0n1efjqnyhrXBPQgHp+YQmY/8E/A/waeCdhDTxDODh5G/il0Pu/ogbFQs8bbBen8VcYh+dYX85J0mSCm9idWb7Ejr9HZYIGd5Rth34F+C/qa8NupVwXs4iZPB/BnggcAChJmuzmf27EwqYjyZ0CD+52MeFhGvzLuAG4FOEEde+QqgNuxR4DvB44NBN7nsU5eyPuFHlPia5dNNnMac4b5ckSRoRl9DJZO9l9WhYOwmjeY2yi+j0/3gf1QWQBUL/nIsItUgfIGSKvgl8j9Bc7QfAd4FvA98AvkY4p18mDGt7O2Gukc/SKVB8g1B7sQRcC/x5sY85Qt+NpwCPIWTChmU43Nxy9EfcqEnak+Hvts9iDnHC3SbmApIkSQ3ZSaePw9aKv28DdjcaUfN2E44zSgtl8XN8F9u5M/AjwI8SakYOJNQk/R/ChJU/BtwXOJxQ63GPvkSvKvZHHH6TeA0lSRpJxxP6N6w1xOwy1YWTURBnyC6LBbP42dJgTJIkSdJYu4DQ52AUXUo4virbCYWPTzUWjSRJkiQOJvRlGLVakK2E4zp4nWXaMgKWJEmSNDbOIswvMUquIByXJEmSpBZaBo7NHUSfHItDe0qSJEmtdgpwXe4g+uQ6wvFIkiRJarHrCTOoD7NzCMchSZIkqeW2ECbTOzFzHJt1IiH+LZnjkCRJktSlYwizfW9bb8GW2UaI+5jcgUiSJEnamFOBm4FDcwfSpUMJ8Z6aOxBJkiRJm3M+cAftL4QcSojz/NyBSJIkSerN+YSahbY2x9pGiM/ChyRJkjQiTiX0rWhbx/QTCXHZ7EqSJEkaMccQRpdqyxC95xDiscO5JEmSNKK2EObXuI58M6YfW+z/ehxqV5IkSRoLpwDLwBXA1ob2ubXY3zLOcC5JkiSNnUOBTwBfBy4Fpga0n63F9r8DfGRA+5AkSZLUUluB1wPfA/YBTwYuINRM7AYuArb3uI/txXZ2F9u9ADgYeCNwLXBgj9uXJEmS1GKHEAoFNxEKHelnS7LcNmAnsESYl+MW4DzgdOA44GjgMGC/4r9HF9+fXix3S7HeUrGdqqF/Lyz+fkTfjk6SJElSK2whFAQ+xeqCR1UBJHUkcFqx/mXAO4AbCSNX7Sv+e2Px/WXFcqcV663nrGJdSZIkSSPmEuoLH/syxnUZ8LqM+5ckSZI0INuBb7K68LE3Y0x3InRKdxJCSZIkacQcCuwB3s/KAsinMsYEoQ/JD4FHZI5DkiRJUh+9uvgAnEmnAHJTtog6ziWMyiVJkiRpBBwNfJkwEla0lVD78b4sEa10EGEukqNyByJJkiSpd28Erqz528kNxrGWV9KpoZEkSZI0xL4CHJ47iHXch9Ak7N65A5EkSZK0eccD1+UOoktXAbO5g5AkSZK0brJzJQAACr5JREFUeZcDz80dRJdegPOCSJIkSUNtL6F50zCYAnbnDkKSJEnS5kyQd6LBzbgdOCJ3EJIkSZI27lGEmcaHyXuBY3IHIUmSJGnjTgTeljuIDboKOCF3EJIkSZI27mzgVbmD2KA3Ac/OHYQkSZKkjXshcEnuIDboEkLckiRJkobMswk1CsPkVYSaG0mSJElD5gRCn4ph8jZC3xVJkiRJQ+YYwqhSw+QjhNG7JEmSJA2ZIwjzagyTvYT5SyRJkiQNod2EGcaHwX0YvokTJUmSJCVeB7wgdxBdei5wee4gJEmSJG3eLMPTEf064PjcQUiSJEnavHsD+wjNm9rscOAruYOQJEmS1LtXA6/MHcQ6rgTemDsISZIkSb07Cvg6cFDuQGocAnwZODp3IJIkSZL64/XAubmDqPHq4iNJkiRpRDwC+CHtq2U4mlD7cWjuQCRJkiT116mEmcbvlDuQxDXA83MHIUmSJGkwXgdcljuIwhtx3g9JkiRp5N0InJU5hguBazPHIEmSJKkBRwBLhEJADmcV+z8w0/4lSZIkNexAQg1Ek3Nv3InQ/OtGQiFIkiRJ0pi5nNARfNCjYx1N6AD/ugHvR5IkSVLLPZ8wFO6rCZMC9tNBhPlHfkgYhUuSJEmSOJRQAPkycCVweI/buw/wSsIM7K8nzEMiSZIkSSscTegX8hXgOuC5hMJEN6aAFwBXAfsIBZqjBhCjJEmSpBF0PKGPyN7i8xHgbcCrgEuANxEKG+8Fbgd2E/p4zAL3zhCvJEmSpBExATwKOBE4G3gh8GzgBOAYHNVKkiRJkiRJkiRJkiRJkiRJkiRJkiRJkiRJkiRJkiRJkho2BczkDqJkFpjMHURLjOu5mC4+65klDH0sSZKkITBPyMC1xSywTJgdvJvM5yibAZYYv3MxBewiHPdcF8tP0L50LEmSpApzwELuICrMMn6Z7jo7aPe5GFRcU3RfAImWGc+aIkmSpKGxzMYyeE2Zpt2Z7ia1/VwsDnDbGy2ALBFqQiRJktRS+xhsBnKz2p7pblKbz8UMIbZB2WgBZB+h6ZYkSZJaahHYU/O3aULmb5b6zsAzxTI7WN30ZbL4HkIb/R3Fp66zcLqtmLHdTKY73W88homKv89R3/E+XaaXjH887rpzFE0Vy8xVLFMugEwmy8brsxnxfJc/5XNSd41nCGlnX7Juajb5fqomhvXOc7kAUo41NV2xvCRJklpmnuoCyDyd5lkLrM7YTRAKLwvF98vFdmLmdY5O5nSK0DRmsfj3UmlfE8V3cX+Lybobzfyn+52h05k9xj5b7Cs9rnINUNWxb6afzFQRyy4656h8TPE8LtI59n2sLFRUFUBix/QFNl4AKZ/veIzxPM0ky613jdPzO5est0TnPC9SXTDo5jyX14sd0xepL4C0saZIkiRJhXmq28yXM3LxLXW0wOoCyR5ChjKqykzPV2x7kZBZTWspdlUs163yfuMQrZNFjOl+5iqWLS8Tt1f3Fr9OPIZoktUZ6gVWF4D2sbJQWM5YTxXrbLazdTzmdP1YAJgufdftNU5VdZpfZuVxdnue0/MVC0RrpYnldf4uSZKkjOJQp1VNopZZ/TY6Zuwm6LytTpvDlN/wV2VOqzLT5UIK9NYEq2q/sPKNe/yUa0GqjnuKTpOujSivF0f2ihnqWCCpOva0GVR6zsoFwc2oOj/l893LNZ5gZbO3aVYXQLo9z/F8TRfLrzfXx1ppWpIkSRnNsnazoilCJjFm2NMMXcwQlzOn5T4M3RRA5qguaPTSnKauALLI6gJIuR9Fv/sQxMx4zHCn2+/2GONyVTVKmxELQmkhJ9ZaxGvXyzVO97NMKBCUCyDdnuf0uLttBjfJ+jUlkiRJyqCbt8UxE7mHTsZ3vYxzmwsgdSN+xZjXyuhutAlW7AOSFuCqCiBVBYrYZCxdLk5KuGcTsZTFvjKxCV56fdN9buYaxz4gu0rLlQsg3ZzneL5i4W29wtcU3dWUSJIkKZO6PiDljOcuOv0SYvOcquFOZ9lYASS+eS83vRlEAST2P6nKvMdCQSxslTOw0zXrrSV2QE9VNcGqKhSl5yM9FzFz32shZJGVo2CVt9XLNU7TSrq/chOsbs5zer66KYTYB0SSJKnl6kbBKncKj812orRZTPqmfqFimVT6Nh86HcP3sHqI13Jmc5bu+mLE/VZlbmMH73SkpwU6md5YI7NUOq408xyHwV2vAFAe8Svufz6JLT2P8bsdrCwUlmeFT89ZGkPVkMNVdtDJqMdP1TrdXOPY0T7W2Eyy+vxPFvuL5yI2S+vmPJebasXRv6oKIY6CJUmSNATq5gHZR8g0pk10yiMixcxg/KSFlnQ43F2ETOFsss4Sq0eeSpsExdqKZUJhYTLZz1p9B2KssWahnBmNmfn0U87MLpT+vszKjH78e9Ub/FTMiMf+D7PJeuUha9P9LSbbjU3g0nOWDsMbz9lkstx6E0vGwl3VJ933etcYOjVYaR+PWLjYU3w3T3VBa63zPJ2sk56vXcnyC6y8vs4DIkmSNATqMqyzdDeRXGzGE4e6jcqdlmMBpKrjN6yckC6+SS8XDOIEhWtlsKv2W5buq+64Ym1C+bigM1pTOQNclk5CGN/yz1D99j6em/IkgFXnrDwRYdx+3HZ5npWquBZYPRFhHCWsXMtUd43TGMsTTMa409HOqiahrDvP8fv0Q8V35fNf12xMkiRJLRFHhRoWMTPcBmltQVvEuTLWkjZ7KotD/Q6rJar7NEmSJKkl4ghDw6Dc/yCXCUImt219DSZZ2V+jSmwGVjfy1rDPobHM5idolCRJUkPmaf9b70nak+GfoZ2Z9G7mB4k1JGm/jfTT6/C+ucRCYa9zpEiSJKkhU6zuf6DRFftkrNfHZ1jU9U+RJEmSJEmSJEmSJEmSJEmSJEmSJEmSJEmSJEmSJEmSJEmSJEmSJEmSJEmSJEmSJEmSJEmSJEmSJEmSJEmSJEmSJEmS/v/24IAEAAAAQND/1/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
            <a:extLst>
              <a:ext uri="{FF2B5EF4-FFF2-40B4-BE49-F238E27FC236}">
                <a16:creationId xmlns:a16="http://schemas.microsoft.com/office/drawing/2014/main" id="{AA195494-D279-4CAF-9269-6A0BE0F823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1" t="13999" r="24278" b="26928"/>
          <a:stretch/>
        </p:blipFill>
        <p:spPr bwMode="auto">
          <a:xfrm>
            <a:off x="5032174" y="2125132"/>
            <a:ext cx="3397331" cy="20364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757F754-E689-428C-B570-723BB656DC8D}"/>
              </a:ext>
            </a:extLst>
          </p:cNvPr>
          <p:cNvPicPr>
            <a:picLocks noChangeAspect="1"/>
          </p:cNvPicPr>
          <p:nvPr/>
        </p:nvPicPr>
        <p:blipFill>
          <a:blip r:embed="rId5"/>
          <a:stretch>
            <a:fillRect/>
          </a:stretch>
        </p:blipFill>
        <p:spPr>
          <a:xfrm>
            <a:off x="475769" y="2571750"/>
            <a:ext cx="3096057" cy="1095528"/>
          </a:xfrm>
          <a:prstGeom prst="rect">
            <a:avLst/>
          </a:prstGeom>
        </p:spPr>
      </p:pic>
    </p:spTree>
    <p:extLst>
      <p:ext uri="{BB962C8B-B14F-4D97-AF65-F5344CB8AC3E}">
        <p14:creationId xmlns:p14="http://schemas.microsoft.com/office/powerpoint/2010/main" val="2577351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3B5F-4199-4B85-B6AC-B1A26023B703}"/>
              </a:ext>
            </a:extLst>
          </p:cNvPr>
          <p:cNvSpPr>
            <a:spLocks noGrp="1"/>
          </p:cNvSpPr>
          <p:nvPr>
            <p:ph type="title"/>
          </p:nvPr>
        </p:nvSpPr>
        <p:spPr/>
        <p:txBody>
          <a:bodyPr/>
          <a:lstStyle/>
          <a:p>
            <a:r>
              <a:rPr lang="en-US" altLang="zh-CN" dirty="0"/>
              <a:t>Step 3</a:t>
            </a:r>
            <a:endParaRPr lang="zh-CN" altLang="en-US" dirty="0"/>
          </a:p>
        </p:txBody>
      </p:sp>
      <p:sp>
        <p:nvSpPr>
          <p:cNvPr id="4" name="Slide Number Placeholder 3">
            <a:extLst>
              <a:ext uri="{FF2B5EF4-FFF2-40B4-BE49-F238E27FC236}">
                <a16:creationId xmlns:a16="http://schemas.microsoft.com/office/drawing/2014/main" id="{1B1A47EA-1651-4A1D-BBAF-3C5A0858EE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5"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48C843A3-4C91-4740-A0EB-AB94629C0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24" t="21664" r="28374" b="45620"/>
          <a:stretch/>
        </p:blipFill>
        <p:spPr bwMode="auto">
          <a:xfrm>
            <a:off x="311700" y="1098982"/>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54D9EC-8076-413B-A3D4-5956D562351F}"/>
              </a:ext>
            </a:extLst>
          </p:cNvPr>
          <p:cNvSpPr/>
          <p:nvPr/>
        </p:nvSpPr>
        <p:spPr>
          <a:xfrm>
            <a:off x="35948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A73FC111-A744-4F5E-9880-FB2C4D736262}"/>
              </a:ext>
            </a:extLst>
          </p:cNvPr>
          <p:cNvSpPr/>
          <p:nvPr/>
        </p:nvSpPr>
        <p:spPr>
          <a:xfrm>
            <a:off x="37472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a:extLst>
              <a:ext uri="{FF2B5EF4-FFF2-40B4-BE49-F238E27FC236}">
                <a16:creationId xmlns:a16="http://schemas.microsoft.com/office/drawing/2014/main" id="{271A3C0A-4D7E-4F1C-944B-5BD610B09C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38" t="13995" r="24309" b="27895"/>
          <a:stretch/>
        </p:blipFill>
        <p:spPr bwMode="auto">
          <a:xfrm>
            <a:off x="4149714" y="688025"/>
            <a:ext cx="3231199" cy="19988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image/png;base64,iVBORw0KGgoAAAANSUhEUgAAAyAAAAJYCAYAAACadoJwAAAgAElEQVR4nO3de7RkZ10n/C8XlXsgxxcEhBwPs5DrdDSgS20wEG80kUQgoUV4RZR0GPCFV6VFQWKQThAS4zjQGUReFFEzaAADDI0aowgINJiAMobYjFxEMjA2IzdR1H7/+O29qrq66vS5VNXederzWatWd9XZteup/d2XevZ+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ye6M7xC+q/n7/ub/o/Y0703z7/6h56PWRj5PBQQAAJbEWpKjqc7g+1P9MY6NTHMgVUHY3/x7rPl/UpWR4dcONs/b+ewZmdfe5vWDzXyPNg8VEAAAWAJtpaK1kqo8tPbmxMpBW+FYa57vzmAkq/a1lZw4ulU73fAVll1jpgMAAHaovakrEMPNqoabTh3O4OpH+xi9CrJ75HlrtGnVVTm+cjP6GQAAwBI4kKpAXJUT+220Vyf2j3kM9/nYSAVk0pUOfUAAAGDJjN4UcKV5fVzFYvg9iQoIAACwQaNXPNo+Gfua54dTzaZWRqZby6Avx0YrIG2H81EqIAAAsCT258Rhd49kUJnYn6pcHM6gn8haqrlWWylZrwJyeOh529TrwMh0bSUHAADY4doKxlUZdDA/kkHzqmTQNKt9DHda3928t319f/PeA0PTH2heW8mgA3vbr+RAqgIyPB0AALBD7c7gxoHt1ZDR5lbJ4EaE+3J8JWH4ve1jbcJrrT05/srL3qh4AAAAAAAAAAAAAAAAAAAAAAAAAAAAAAAAAAAAwLpOSfKAJA9J8vAk35fksUmelOSCJM9K8jNJfiHJ5UmuTPIbSX43yVuSXJfk3Uk+mLpz+geb59c1f//dZvorm/f/QjO/Zzfzf1Lzed/XfP5DmvKcMssvDQAATN8tk6wmeViSH0ry3CQHk7wpyQ1Jjib5XJIPJTmc5E+TvDXJ65O8NsmvJvnlJJckeX6Sn0hyYZIfTnJekkcneUSSb03y4Ob/D26eP6L5+3nN9E9P8pNJfq6Z3y83839t83mHms8/3JTnc035bmjK+/Km/E9svs9q8/0AAIA5WUlyepLHJHlGkl9M8ttJ3pHkY0mOJfl48/x3mr8/o5n+9CSnzr/Im3JqJn+/j6e+38ea57+dE7/fyvyLDAAAO8Pdk+xJ8rwkv5fkI0n+T5IPpK4QHExdIfih1BWC07LzrxDcMvU9x13h+UBq+Xwktbyel1p+d++kpAAA0GP3Sp3FvyjJG1Nn+T+T5A9SZ/n3JvnGzkq3WL4xtbx+MbX8PpO6evL7SX4+tZzv1VXhAABg3r4h1Qn7RalO23+f5FNJ/nvz2uOSrHVWup1pLcnjkxxILedPpZb7WzJY5t/QWekAAGCKzkz98H1bkk/n+LPx5yS5d1cFW3L3Ti3/n0/l8fHU1ZK3pfI6s6uCAQDAZvyH1MhRVyf5x9QQtS9KjRB1jw7LxcndI5XTi1K5/WMqxwtTuQIAQOe+JsnZqWFm/yrJJ1P3wXhSkq/rsFxs39elcvyNVK5/lcr57FTuAAAwF7tS97g4lORfk1ybutneQ7osFDP3kFTO16ZyP5RaD3Z1WSgAAHaeU5M8Ickrk3w0yU2pG+X9QJI7dFcsOnSHVP4vT60PH02tH09I/++3AgBAD90jdSfwP0vypSTXJPnxJPfvslD01v1T68c1qfXlz1Lrzz27LBQAAP12qyRPTP2I/GKSV6VudneLLgvFwrlFar15VWo9uiZ148RbdVkoAAD646xU85nPJXlzkicn+apOS8RO8VWp9enNqfXrlan1DQCAJfOgJL+Q5G+SvC/JTyX5+k5LxE739an17H2p9e5FqfUQAIAd6muTPDPJO5J8IslLY+QquvGQ1Pr3idT6+MzU+gkAwA5wXpLfS/KVJL+Zutkc9MWjU+vlV1Lr6XndFgcAgK34ltQQqf+Q5A+S/GiS23daIljf7VPr6R+k1tuXp9Zj2Ii1JHu7LgQALKNHpTr8fizJz6YOyrBo1lLr78dS6/Ojui0OPbaW5GCSY6mbYwIAc/LkJH+e5P2ps8iwU/xoar3+8yRP6rgs9NeRqIAAwMx9VZJnp+5E/QdJzu22ODBT56bW85uSPCuGiuZ4h6ICAgAzc/fUELr/kOR3kjys2+LAXD0std7/Q2o7+Lpui0NPqIAAwAw8KNXW+d+TvCzJA7otDnTqAant4N9T24V7inRrJcm+JPuT7M74DuG7mr/vb/4/ak/z3jT/7h96Pmpt5PNUQABgir4zyX9L8pkkFye5W7fFgV65W2q7+ExqO/nObouzlNaSHE1VBPen+mMcG5nmQKqCsL/591jz/6QqI8OvHWyet/PZMzKvvc3rB5v5Hm0eKiAAsE2PTfJHSW5M8v8kuVW3xYFeu1VqO7kxtd08ttviLJW2UtFaSVUeWntzYuWgrXC0I/XtzmAkq/a1lZw4ulU73fAVll1jpgMANmFvkuuTvDPJEzsuCyyiJ6a2n+vj3hDzsDd1BWK4WdVw06nDGVz9aB+jV0F2jzxvjTatuirHV25GPwMA2ISHpUb5eXeSszsuC+wEZ6e2pz9I8vCOy7LTHUhVIK7Kif022qsT+8c8hvt8bKQCMulKhz4gALAJ90ny6iSfSHJBx2WBneiCJB9PbWf36bgsO9noTQFXmtfHVSyG35OogADAXNw2ddbw31KdaG/dbXFgR7t1kp9PbW8HUtsf0zF6xaPtk7GveX441WxqZWS6tQyayG20AtJ2OB+lAgIAJ/GMJJ9K8sokp3VcFlgmp6W2u0+ltkO2b39O7GtzJIPKxP5U5eJwBv1E1lLNtdpKyXoVkMNDz9umXgdGpmsrOQDAiHOTvD/JW5J8W8dlgWX2bant8P1JfqDjsiy6toJxVQYdzI9k0LwqGTTNah/DndZ3N+9tX9/fvPfA0PQHmtdWMujA3vYrOZCqgAxPBwBL71uSvCnJDUke13FZgIHHpbbLN6W2UzZvdwY3Dmyvhow2t0oGNyLcl+MrCcPvbR9rE15r7cnxV172RsUDAJIkX5/kvyb5dOoeBUA//XhqO/2vqe0WAGCh3CLJC5J8JcmLk9y+2+IAG3D71Pb6ldT2e4tuiwPATnaf1DCNFyV5RZJrkrwvySdTbUo/2Ty/pvn7Rc30hnOcvUXM5klJPprkNUnu22E55mURM0Ju67lvavv9aGp77oqM+k0+3bL8+0MWm3BGagEcTnJzkg+nhkK9MMljkjw0yT1TQzfes3n+mObvFzfT39y8/6JmfkzHomazkvrRcn2SR8zpM7uyqBktO7ltziNS2/NrMr5PwyzIqN/k0y3Lvz9ksQmnpC6vH0lyY5LLkpy5zXme2cznxma+L24+h81Z9GyemNqQfnFG8++DRc9oWclt+34xtX3/4Emmu/MW5y+jfpNPtyz//pDFFjwnyWeTXJnk9Bl9xq5m/p9tPo+NWeRs7pLk15N8IMlZU5xv3yxyRstMbtNzVmo7f3Vqux/nDUmessn5yqjf5NMty78/ZLFJT03VqF6X2S2wUac3n3ek+XzGW/RsnpDk75O8dLuF6rFFz2hZyW12Xpra7p8w8vqzU22dr9/gfGTUb/LpluXfH7LYpNUkb09ybbo7M31W8/lvb8pDWc1iZ3NKkv8vyV8m+e7pFqs3VrPYGS2r1chtHr47tf2/KtXs6vTUGbv2pnmr67x3NTIa55YznPcbsvHvuRr5dGk1ln9frEYWm/bIVI/753ZdkMZzU+V5ZNcF6YFFz+a8JH+X5PKZlah7i57RspLb/F2euhrytzn+Lt+vnjD9VjI6Pcnzs7GRZZ6fzZ2hnHVGt03yTak+ci9M8ptJfj/JH6fK/eEkn0ryhdT3+ULz/MPN3/+4mf43m/c/sZnfbTdRhnObeV+3gWmXLZ++sfz7QxZb8LQkX079UOyT81LlelrXBdmGtQzuOrsVi5zNHZO8MsmHknzvPArVkUXOqC/au0LPk9y68/ocX/k4lroaMmozGT0iVbm5MclNSa7IxkaWuaKZ/sbm/RsZjW9aGa0087osyZtTTSf+JckHk/y31Kg3T05yTupHxEOSfGOSeyS5QzOPOyS5e/P6Q5ryn9O87+JmPh9s5nuk+ZzLms+dNErZGzLI5dx1yr/T8+k7y39zZnmckcUWXJr6gdjXobzOSJXv0q4LsklrSQ6mduCHtjiPRc7mcUk+ltpgdvKNyRY5oz7YleSq1Hayf46fK7fuPCUnVj7ax1OGpttoRuckeU+S96ZuhLjVTM9o3v/eZn7nbGD6rWR0ZpJfSPKuJF9K8qYkP9183qzvgXTf5nN+uvncLzXl+IUMRuU5PSdWDFfHzGun5rMoLP+Nm/VxRhZbcGlqmMRJo5P0xV1S5ezVwtugI9laBWRRs7l96lLhXyd5VFeFmpNFzahvdmW+FRC5dWc1x/f7GH18oJluIxntTvKWJDckOX/K5Ty/me9bsv4Z041k9FVJfiTJG5N8Psm7kxxIf0YAPCtVnnenyvexnJjLG0bes5PyWUSW/+bN6jgjiy14WqpG1PeDcOsuqfL28jLSOg5l8xWQRc3mYKpd939OcqtOSzR7i5pRX7efeVVA5NatZ6f6FVyfE/uAtI9X5eQZXZ7kE0mePsvCNvP/RNbvvzYpo29L8vIkn0tVPvYm+b9mUMZp+uYkX8z4XNqmWBvZhhYhn0Vl+W/dtI8zstiCR6bahPW1+cEkZ6TK3esONSM2WwFZ5Gz+LcnPdl2QOVjkjPq6/cyjAiK3/lpNNf15bZKvZHJGd0r9mL86ye3mUrL6nKubz73ThGnajB6T5MdTTSNuTHUaPW0OZZyWizL56tSXkvxY1t+G+p7Pom9DJ9uHWf7rm+ZxRhZbsJrqFd+3jpcbdV6q/KsbnH4lyb7USrc74zuE72r+vr/5/6g9GVza2j00r3HWRj5vMxWQ1SxXNuvZlUFWe1PLdPTv62U2Os3aFMqUyGicvTl5FitD043bBkcPDPtHHtu1Grn13WrWz+j0VGfql8yrQCNe0nz+pFFozsugudL3zatQU3TnTG4e94Uk/ydVOVzkfLa6DfXheLSaxd8+trMP69NxZjXLncWWvT39GXJyq56b+h4ns5bkaKpp0P5Uf4xjI9McSFUQ9jf/Dq+gu0ZeO9g8b+ezZ2Ree5vXDzbzPdo8NloBWaZsJlnJ8Z3396eW4bEMKn3rZdbO49CYabYzGllLRgMrSQ43j0lZJLXcj6Rya7eLwzl+BJ7R97UdBg9lOhUQufXfehmdnmoadOH8ijPWhU05Jh3YFzmjc1OVpytSTeXOTH3POzd/X8Z8+nQ8Wsbln/TzOLOsWWzLU1M3J9kJrs3J7/TYrqytldQK2tqbEysH7crdnqHYncEK2r62MvRaRqYb3qnsGjPdJMuWzckcS+1AdmVwViPZWGYHx0zTzm87ZHS8fTn+QJycOOjC2php9jevDZ9FHD4wtAfsaQ2XKLf+Wy+jO6XO5nV9QG9dmCrPpCYOOzGjZc+n6+PRMi//vh1nljmLbTmS/oy8sV1n5fjKxDh7M9hptIZXtsMZ1Hzbx2jtenfG17ZHm1ZdNaE8h7OxCsiyZXMykypuJ8us3RGNnl3akxOvWG2WjI63klrm7Rmm3TnxwHBwzOeMvi8Z5Le7ec+k+xNshdz6b72M3pjumjJM8pJUucbZiRktez5dH4+Wefn37TizzFls2XOSvG4eHzRHr0t9r/UcSK10V+XEmu7wpbfRx3Cfj41UQCbtoDbSB2RZs1nPpOV5sszavKZ9syEZTdZe+m4r4cO5bbQPVJtr24RxWuTWf+tldHmqU2UfXZ3JI87spIzk0+3xyPIvfTjOyGILTkl1LtvMLdwXwemp73XKSaYbvSlgW+tdb0SE0SZYs6qALHs2k6y3w18vs3FN4Vor2VrnPxmN17bNvSqD5Tq6vrd9psYZvjI53M9qWv115NZ/62W0OzWs5LxGkNms26XKN+7H5U7JSD6lq+OR5d+f44wstujFSa6c1cw7dmXq+40zurDbPhltm8DDqZV29DLcWgYr5kYrIG2H81Enq4AsazYns94l7/Uyay95j3vv6MglGyWj8a7Kiev86Pre7uhHt8XhdtTJ8dvYtCohcuu/9TJ6S2Y/dv52PT1VznF2QkbyKV0djyz//hxnZLFFRzJ52LJFd3om13zHDcV2JIMVsO2kdDiD5bOWWuGH2xtOqoAcHnreNvU6MDJdu4OaZFmzOZk2l1EbyWz4Emv72r6cmM1GyWi8djm3y3itmVeb20oG28/RDA4Oazl+UIf2ID28jR3O9ishcuu/SRmdk7q77yK4IVXeUTshI/mUro5Hln9/jjOy2IIzUjdE2sluzPibwbQ7h6sy6Bx2JMdf9mxrwe1juNP67gyGaTuaQaeyA0PTH2hea0dUGG4TeiCDFbydbtgyZzPJcHO5dqc9utzWyywZXLIdnma46d1myGiydvtqh5puh6McPdjuzYl5DV9hPJTjt7FksN2189psG2q59d96Gb0nyflzLMt2nJ8q7ziLnJF8uj0eWf6lD8cZWWzRRUkum/ZMe+ay1Pcc1XYCazuF7c34jb69QdC+HL9zGX5v+1ib8FprT46/8rI3k9t5LnM2k5xs+bYmZTZsbzPNdka/ktH62mXc7rh3pTIZ1yRho9tYxry22QqI3PpvUkaPSN1JfJG8N1XuUYuckXy6PR5Z/gNdH2dksUWHUzcU2snOzPjLo30nm/6T0WKSW/9NyujyJC+Yb1G27QUZP8rMmVncjOTTLcu/P2SxBfdJcvM0Z7gBo1cA5uXm1PddFF1kkwyuCs3TomXTmndGw2fbZLR1XeY27z4ni5rbehnNutlSm9c0rddEYxEz6iKf9iz38GNa9wNatHy63D5WMvgdN63j0KIt/2HzzKJd7uvdGmK75pbFBUk+PK2ZnUTbB6Lt5H24eUzzhmLr+XDq+y6KeWaT1M69bYc67YPvySxaNq15ZjTafnU7/Va2YlEzGmfeubVj0h/NiXfenbVFzW1SRqcnuWnGn93uB6ftpowfonMRM5p3Pm0H4dH93zQtUj5dbB8rGfRvPZKt9b1bzyIt/2HzzOJITtwO2sc0T+rPJYuLklw8rZmdxIHUAbj9wbSSwU1j5uHi9Kut7cnuPTDPbJLBWY0uKiB9y6bVl4zWUj+Kdo88n2dWfc1onD7lNnwzq3afNzxiy6wtUm7DJmX0/CRXzPBzhwcGmbYrUuUftYgZzTufg6kfWLuHHlu5Z9N6+pTPVvdhs1r+bUf54Y7b09an5T+sL1nszeR+LdM+pswli1ckuXBaM1tHu4BGh5VrRy+YR7OEC1Pfty8uSnJ9Jq/c88pm2KQhhWetb9m0+pLRuI6N640fPwt9zWicvuQ27gfSPPd5yWLlNmxSRrPMbk/qh26b0bRNymIRM5pnPu2wqnsy24p7n/LZ6j5sFst/uPIxy/1Wn5b/sL5kMWnZ78v0T+TPJYtrkjxmWjNbx77UDn10dId5/uB9TOr79sVFGVw6G1dLnlc2w7qqgPQtm1ZfMpp0mftkN7Gcpr5mNE5fchunPcM+L4uU27BJGc0qu/aeACuZXQVkUhaLmNE882mHRx0dInXa+pTPVvdhs1j+bbOrWffb7dPyH9anLMY5nOlnM5cs3pfkodOa2TrasZRHf0i1P3jn8SPqoanv2xfDK/Wx1K3unzL093llM6yrCkjfsmn1MaNhwzfNnLW+ZjROX3Pbnfnf/HCRchs2KaNZZXcog1xmVQGZlMUiZjTPfHanTmIO309jFk23+5TPVvdh017+Kxn0+VhJ5bDdoesn6dPyH9aXLMZZy4l3gZ+GuWTxyST3nNbM1tGeweiyAnLP1Pfti9GVun1cn2Q188tmWFcVkL5l0+pjRq1dOb5P1az1NaNx+pbb8E2uhvvyzMMi5TZsUkazyO5Ajv9BNasKyKQsFjGjeeYzbJb93/qUz1b3YdNe/m3rlba/bnvD5mM5vn/bNPRp+Q/rSxbjtBXzaZtLFseS3HpaM1tHHyogt0zytkweQaCPj3lkM6yrCsgiZtNVRq1Dmc1ZqEkWOaOuc2tvcjV8t+N5VUJumeSn5vRZ0zQpo2lntyeT+yZO26QsFjGjeeUzzkrq5MuRKc93vXz6uO+bx/Jvm1+NHmvaVi3TbPqzaMt/3lmMcziz+R0wl31VX66AzGMkrK5r0aMuyvgV+bpUZydXQLrXx4ySOusx7/vo9DWjcfqaWzIYTnleo/8tUm7D5nFWse3cPDqefnu8mvb9qvp6hncrujzrmwzOzE9Tn/LZ6j5s2st/UvP5XZn+fqxPy39YX7IY1baCmIW5ZDGvttDtGaXRmto8h33tuh3hqNGV+rNJnp3kzs3f9QHpXh8zGnfGdh76mtE4fcxt2OHMb/CARcpt2DzaVbf7u/Ue08ypr23ct6LLdu/JoD/VNPUpn63uw6a9/NvfbuOu2C7L9tGXLEYdyGyaXyVzymJevfQnDcPbXt6b9nje43Q9ksKo4ZX6ulRbwmFGwepe3zLalW4qH0l/Mxqnb7mNOpj5XQFZpNyGdTmyjFGwTq7rkX/aztDT1Kd8troPm/byb38TjB53Via8vh19Wv7D+pLFqCOZXVPeuWQxz3tNHMz4GxHOqgY3quuxpEddlOrEdO6Ev7sPSPf6lNHujN/Zr2U576Oznr7ktisnNuFp26+7D8j6urgPSMt9QE5unvc+GL352q4Mhkyepj7ls9V92Cy2j0M5ccCTfWNe264+Lf9hfcqitSvTvwI4bC5ZXJT53W27vZnN4dQO/khmsxOZpOu7aY5azeAS3jjzzCY5vpPsPId3TfqXTWs1/cio7Tcw6TGPDs19zWic1fQjt3bY0HZ7au8BMs9RsBYpt2GTMpr1ndCT2VVA+nqn562YVz7DozC129BVmc3vhj7ls5qt7cNmsX20v93aDNqTydM+idKn5T9sNf3JonUgs20NMZcsLkjy4WnNbIP2ZnbjSK/nw6nvuyjmnc1oR8x5VkAWLZvWvDIal0372DeHz08WN6Nx5pXbSgb7u/2Zb8Wjtai5Tcro9CQ3zfiz21HLpu2mjL+b8iJmNM982m1oX2Z75XCR8uli+2hz2JvZVAAXafkP6yqLWXZdmEsW90ly87Rm1nM3p77vopBN/8loMcmt/9bL6MYkZ8yxLNNwRqrc4yxiRvLpluXfH7LYhsNJzpzmDHvozNT3XDSy6T8ZLSa59d+kjC5P8oL5FmXbXpAq96gzs7gZyadbln9/yGKLLkpy2bRn2jOXZfHa2CayWQQyWkxy679JGT0iyXvnXJbtem+q3KMWOSP5dMvy7w9ZbNF6l1t2ikW8DJbIZhHIaDHJrf/Wy+g9Sc6fY1m24/xUecdZ5Izk0y3Lvz9ksQ1HMr7DyU4w6+HKZk02/SejxSS3/puU0TlJbphzWbbqhlR5R+2EjOTTLcu/P2SxRS9OcuWsZt6xK1Pfb1HJpv9ktJjk1n/rZfSWJE+fY1m24umpco6zEzKST7cs//6QxRadkrq9/E47G3h66nud0nVBtkE2/SejxSS3/lsvo91JPpHkdnMt0cbdLlW+ccMv75SM5NMty78/ZLENz0nyull+QAdel/pei042/SejxSS3/lsvo8uTXD3HsmzG1Rk/mkxyYkZ3To0yc1GS61IH/NUZlm2aliGfPrP8+0MW23AkyVnz+KA5OCuL1X7wZGTTfzJaTHLrv/UyemOSl8yxLBvxklS5xjkryf9O8stJXp3k+lSF49jQ4w1zKOO0fFvqztjPnPD3Rcxn0bahnbZ9LNryHyaLLXpqkmvn9WEzdm3q++wUsuk/GS0mufXfehndKckHk1w4v+Ks68JUee404e/XJvlAjq9wjD7OnX0xt+V7k/yXJB9Nfde3ZGfls2jb0E7bPhZt+Q+TxTa8Pclz5/mBM/Dc1PfYaWTTfzJaTHLrv/UyOj3JF9P9gf3CphyT+hUNZ/SGjK98fCnJw2dbzE37ptR3e03qasc7Ut/lgUPT7LR8Fo3l3x+y2KLVJJ9Mct68P3hKzkuVf7XjcszCamTTd6uR0SJajdz6bjXrZ3R66mxeV00cXtJ8/qQD+mhGd041vxqtgHw0yV8l+XySP0pySWpozHvNptgnuFfzeZekzoB+vinPq5JcsE45VrOz8lk0q7H8+2I1stiyRyb5chbjBjDDzkiV+5FdF2SGZNN/MlpMcuu/k2V0p1R75qszvxFnbtd83hszuSnDpIxWM7n51alJHpXk55O8NfWD4J9TNwR7a5KDqc6hj0t1YH9okgckOS3J1ya5bTOf2zbPV1NXLL6lmf5xSX6qmc9bm/n+c/M5b20+91FNOTZqp+WzaCz//pDFNjwtyYeS3KXLQmzCXVLlfVrXBZkD2fSfjBaT3PpvIxldnhpWctZj7z+9+ZxJI8gkJ8/ozAwqH59NXRmZ5LapSsajU52+L0/y+tTIWe9tPuejST6TasrVNun6TPP6h5rprmved3kzn0c3820rLXkiciEAABaISURBVNux0/JZNJZ/f8hiGy5NcnP6fzC+S6qcH0ntzJfBomVzadcF6YCMFtP7U81O5NZfG9m2dqc6R1+f5Pwpf/75qbsGvyXjx85vbTSjK1KVhSumUrqBW055fhu10/JZNJZ/f8hiGy5N1Yj62izhjFT5Lk3yhZw4lOGrU2Orn5udd8OxRcpmWclocXxdkrcleW3qrq9y67eNblvnJHlP6sz/CzYw/SRnNO9/bzO/czYw/WYyui476wTaTstn0Vj+/XFpkr+NLLbkaak2YX3roHleqlzt5aL2LNKkxxuy/uXtRbQo2SwzGfXfw5L8z1S795bc+m8zGT0i1fzgxiQ3pY4XFyZ5TKr/xD2T3Lr596HN6xc2093UvO/yZj4n02Z0TerAflF2VuVio/qez07fhiz/fnhukv8VWWzZI1Od0/oyVOVzU+UZ7ihz50yufFyfnVf5aC1CNstORv31I0n+NckPjfmb3PpvKxmdnuT5SV6RqiS8r5nHsebf9zWvv6KZbjNXz4cz+smMPxF2Reqq/Oom5ruo+pzPMrD8u3VJanmdFllsy2pqXOBr092dg89qPv/tGb/z/tucuMP/7IRpd5LV9D+bZbcaGfXNgSR/neRb15lmNXLru9X0M6P1Toq1x6ad1jR4nNX0M59lsRrLvwsvS/LHOb7/x2pksS1PTd2e/XWZ387z9ObzjmT9OzOONsP6lyTvzHRG91gEfc6GIqPu3Ta1PN6UjQ8zKrf+62NG406KLVPlY1gf81kmlv/8/EZquNtbTfi7LLbpOamd6JVJds3oM05v5v/Z5vNO5swcv5N/SpJfSjXBWu8s507Tx2w4noy68a2p/cEvbfH9cuu/PmX06oyvfJw5o3JN01qSvTOYb5/yWUaW/+zcMtXM8jUbnF4W23BKasSYI6mOL5dl+zvWM5v53NjM98XN52xUe8ZpeEjDH03ylSTP2GbZFkkfs+F4MpqvZ6T2Az+6zfnIrf/6ktFTcnzl48upuxD3uU/iWuoGhceSHJrRZ/Qln2Vl+U/fnVNNm162yffJYgrOSI32cTg1nvCHk1ycjfXev7iZ/ubm/Rdl60OQXZHx46nvSvKuJL+e5DZbnPei6ks2TCaj2blNart/V6Z/lklu/ddlRsP9QD6b6nx+Seoq3IO297Vm7khmVwEZZhvqluW/fQ9KbdOXbHM+spiC+yS5ILUANtJ7/6Jm+vtM4bNXs/7ZpV9JDY34sCl81iLqMhs2RkbT87DU9v4rc/gsufVfFxl9NoPKR+sZzWtnb2O+s3Yo86mADLMNdcvy37yzU9vytFvYyGKHenKSLyb5ia4LAszMT6S28yd3XRCWWjvs7qhHp364PHO+xdmwLiogsEiemdqGH911QVgs90vyJ0l+Ozu8bRwsmVNS2/WfpLZz6NJ6V+QfmGq6cdmYv60k2Zdkf5LdGd8hfFfz9/0Z37xwT/PeNP/uH3o+am3k81RAYLKXprbdB3ZdEBbXS1Md18edoQIWy7mp7fmlXRcENuj2qZFzfi+D/olrSY6mOoPvT/XHODbyvgOpCsL+5t9jzf+TqowMv3awed7OZ8/IvPY2rx9s5nu0eaiAwPFuk+R3U9vs7TsuCzvA2alb2L88yVd3XBZg8746tf3elH63q4dJrkh1Hr1fBpWK1kqq8tDamxMrB22FY615vjuDkaza11Zy4uhW7XTDV1h2jZkOlt39UtvouIGOYMu+JnX256ZozweL5NGp7fZgajuGRfWs1JWHK5p/h5tVDTedOpzB1Y/2MXoVZPfI89Zo06qrcnzlZvQzgOTxqW3yWV0XhJ3rB1JNOH45yS06Lgsw2S1S2+nfprZb2Am+K8n/TPLOVAXiqpzYb6O9OrF/zGO4z8dGKiCTrnToAwLlktQ2+d1dF4Sd7w5JXpkavvN7Oi4LcKLvSW2fr0xtr7CTrCS5Osmfpu6q3FYSVpq/j6tYtEabYKmAwNbcO7UNXJ3BtgdzcX5qrOVfyvLdvBD66Dap7fGTqe0TdqL2Ksbzknw6ybNTFYV9zeuHU82mRn8UrWXQl2OjFZC2w/koFRCW2bmpbe95XReE5XWXJFcm+XjcTwC69OQkn0htj3fpuCwwS/szqEg8KrXeH82gMrE/Vbk4nEE/kbVUc622UrJeBeTw0PMDzXQHRqZrKzmwbC5O8nc5cbQ46MRZSf48ddfJB3dcFlgmD05td3+e5JEdlwXmoa1gXNX8/7okX0hybZLTmmkONtO0j+FO67ub97av709VUA4MTX+geW0lgw7sbb+SA6kKyPB0sNOdluRNqePN13VcFjjBTyb5cpIXdl0QWAIvTG1vP9l1QWCOdmdw48D2ashKkp9L8rkkT22ma29EuC/HVxKG39s+1ia81tqT46+87I2KB8vjqalt6+e6Lgis595JfjPJ/0jy2I7LAjvRY5P8dWo7u3fHZYE++fYk703yW0nu2nFZYNHdNclvp7apb++4LLBhj0nyl6lL3ZplwfY9OLU9/WVq+wLGuzTJzUl+sOuCwIL6wdQ2dEnXBYGt+unUpbv/HGekYCvumtp+PpfanoCT+65UZf3Xktyx47LAorhjapv5y1T/XlhoK6nhQb8Uw7bBZjwvtd38Uoy1DlvR3pDz3K4LAj13bgY3m4Yd5f5JXptawX+s47JAn/1Yajt5bWq7Abbu+1P9En8zg5GygHJaBn13v7/jssBMnZnkD5O8J9qyw7DHpLaLP0xtJ8D0XBwjx8GwdvTSi7suCMzTE5LckBq//eyOywJd+v7UdnBDarsAZuNBqXsZvDvauLO8zkptA9ektglYSk9K8hdJ/iTJOd0WBebqnNR6//7UdgDMx5OTfDzJlUlO7bgsMC+nptb5j6e2ASDJE1N3mP2zuIcIO9tjU+v5e2OoUOjKbVIDPPzvJM/ouCwwa89Ireu/lFr3gRFPSF0afFeS8zouC0zTean1+s+jqRX0xbcleXOSDyQ5v+OywLSdn1q335xa14GTeHySdya5PsmFSW7RbXFgS26RWn+vT63Pj++2OMAEj0md/PqjJI/suCywXY9MrcvvjgF/YEu+J8nVST6T5EVJ7t1tcWBD7p1aXz+TWn+/p9viABv0o0k+kuR3kjy447LAZj04te5+JLUuA9v0gNQNcv4pyW8k+fZuiwNjfXtq/fyn1B3MH9BtcYAt+ukk/5jkvyT5+o7LAifz9al19R9T6y4wZXdK8lNJ/iY1dKk2u/TB+an18W9S6+edui0OMAWnJrksyb8l+ZUk9+m2OHCC+6TWzX9LratGdYM52Jv60ffJJL8Yl8uZrwen1rtPptbDvd0WB5iRuyW5JMkXk/xqXNmkew9IrYtfTK2bd+u2OLCcHpTkxUn+LskfJ3lqkq/utETsVF+dWr/+OLW+vTjJAzstETAvd05yUZKjqaaW39RtcVhC35Ra946m1sU7d1scoPW4JG9I8oXUDXe+o9visEN8R2p9+kKS18e9amCZ3TbJc5N8KslVSXZ3WxyWwO7Uuvap1Lp3226LA0xyryQ/k+RDSW5I8oJoosXmPDi13tyQWo9+JrVeASTJLZP8v0n+OnVz0R/utjjsQD+cWrf+OrWu3bLb4gCb8bDU3T8/muT9SZ6X5P5dFojeun9q/Xhfan25IrX+AKzn3NTN3v4+yQtjyHi27t6pdejvU+vUD3RbHGAazkyNGPF3Sd6TupR53y4LROfumxq28D2p9eJXUusJwGb9x9Q+5EtJXpvkEd0WhwXyiCS/lVp3fiW1LgE70FlJXp5qU3k4deO4h3daIubl4UkOpHL/VGo9+K5OSwTsJLdP8qwkf5naz/xkknt0WiL66B6pdeNwal15VmrdAZbEd6Z+kL4vdffq1yb5v2Nou53ibqk8fyuV7/tSeX9nl4UClsJ3Jfm11JCpvx9DdlPrwO+n1olfixNgQKr95dOS/F6Szyd5R6ozspFOFsvuVG7vSOX4e6lctc0GuvDVqRMhb03y2dTIeq66L4+HJzmYyv6tqXXBLQOAib47dYfRw0n+KckfpsbfPivJ13RYLga+JpXHRal8/imV12Wp/AD65BtSI+t9MMmXU/cUMmz8zvMdqWy/nMr6Z1LZA2zKKUkendqhvCPJvyd5e+pOpHuSnNpd0ZbKqanlfUlq+f97Ko8XJzk7lRPAIvjWVB/EDyT5WJKXJfneTkvEdnxvKsOPpTJ9USpjgKm5Tart5sVJrk3yuSRHkrwudabje5PctbPS7Qx3TS3Hn0kt1yOp5Xxtarl/VyoHgEX3wNTojO9M8g9Jfj11g93bdVgm1ne7VEa/nsrsnakMH9hhmYAldP8kP5Rq/nNtkqNJ/jbJ1Umenxov/gFJbtVVAXvqVqnlcm5qOb0+tdyOppbjZUmeGPdwAZbDaUmemeRtqau810V/xL5o+xhel8rmbamsTuuyUACj7pvkCakmQtckuTHJsSQfTvKm1I/rC1KjMt29ozLOy91T3/OC1Pd+U2o5HEstl2tSy+kJcY8WgKSu8j4qyUtSo/h9LskbU8O2ul/E7P3H1LJ+Y2rZvy+VxaPiCjywYIbP+O9P8qokf5bk00m+kPpRfm2S30j1dXhGknOSPCT9raTcPVW+c1PlvSTJa1Lf48Op7/Xp1Pd8VeoGgK4IAWzO3VJDub4iyU1JPpG6avzc1IAcd+yuaAvvjkkemVqWr08t25tSy3pvDM8P7GB3THK/VP+GH07yvNSQjdck+Ysk/yt12fdoko8keX+SP0oNNfvKJC9N8rOpS8IXJPmRVLOw81I/+PekRof6ziT7mn+/u3n93Ga6H2red0Ezn59t5vvK5nP+qPncjzTl+PemXH/RlPPKptw/3HyP+8VBEWAWviF11fjy1AmeL6c6QL8yNfz46d0VrfdOTy2jVya5IbXs3p5alk+IUasAjnPL1GhQ90lyRupH/uNTO9LnpK4+vCzJryZ5deomfK9LXUJ+S2q42j9J8q4kf9o8/+/N33+3mf7Vzftf1szvOc38H9983hnN55/alAeAfnhokv+U6hz9oST/nOT6JL+d6mf32CxXn7r7p77z81PL4PrUMvlQ6lj3n1JX8AEAgCm4XeoH9pOTXJq6E/dNSf4ldeb/d1Inmi5MXQ1/UJI7dVLSrblTqsx7Ut/hQOo73ZD6jjelvvOlqWXwkBhdDAAA5u62Sb45yZNSzWZfkbpT94eSfD7VxPaGVNPaDyZ5YZJnp+7kfXaSb081sb1rkltPsVy3buZ5v+Yzzm4+89lNGT7YlOmG1PC3n2/K/NbmOzyv+U7f3HxHAABgAXxt6kf8uan+gC9I8supAUbenGrGe2NqgJF/TQ02cjTJzUk+nrp30/9IVRTem7pp7Dua/9/Q/O1IM+3NzXu/0Mzr082839V81muaz35BU5Zzm7J97cy+PQAA0Gt3SPULvFuSe6X6Cd4/ya5Uv5TvaB4PbV67fzPNvZr3nNrMAwAAAAAAAACW0ErqniIAAAAztS/VcfBY1wUBAAD6ZfeM5ntVVEAAAIAhK6mKwizsjwoIAPOh2S/AgjiQ5NCM5q0CAsA8aPYLMAdrqR3u/jGPlQnT7RmZR1tBONL8f+/I+/YPvb6S8fY00+wbM81oBWT3SDln1fQLgP7S7BdgAe1N7WQPpn7IH2meH8rxFZC9SQ43rx0cmiYZVDDGVUDa+R9oHkebx3AFY1fzvuEyHG1eb42rgLTzOhAVEIBlo9kvwAJaSf2APzj02lqOr1y0r41WGtqd8/CVjtH3pXnf8GtthWS4wtBWWlq7m2mGDyyjB4O9TbknXU0BYGfT7BdgAbU/9PePvH44x+/UD2RQSWgfo1dBMuZ5Us2q2uZaK828hisgbYVkbeR9+zL+Ckg7j9EmYAAsBs1+AZbckVSFY9joVZFDObECMrxzb42rgCR1MDjYzKNtV9vuvDd6lqmd7lBObJ4FwGLQ7BeArKV2vu3O/1Bqpz+8sz6UyZe5h69cjKuA7E3tsNuDQ3vVZbQCMnoFJBl/MNjVzG+0jAD0m2a/ACSpS9AHUzvXSZer22ZT4646DO/ERw8Gu5rXhsdSH62AtAeH0WZgGXnf8MFAJQRg8Wj2C0CS+iHftmfdnfGVjPagcTTH79gPjkzfVgra97TvOzA0TbtT39PMoz0jNlxRaec9vMNvDz6tPc1zlRCAxaHZLwA5nNrJjj6Gm00lg7NGw4+9OV67oz+cqnQMVy7aM1z7Mmi321Ywdg1N1z6GKy0Hhv5+VQaVm6ND8xp3BQWAftHsF4DsS+2oR0ckuSq10x02PCLJuLNBK0PzG37P6Cgj+3JiB772vePmPXoGrK2AjL4OQL9p9guw5NoDwSSzusETAMtJs1+AJde2xR23M23HRweAadHsF2DJtW1l28vY7aMdex0ApkmzXwCyksHVjpPdNRYAtkqzXwAAYG40+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wF/SVx0ksAxwwAAAABJRU5ErkJggg==">
            <a:extLst>
              <a:ext uri="{FF2B5EF4-FFF2-40B4-BE49-F238E27FC236}">
                <a16:creationId xmlns:a16="http://schemas.microsoft.com/office/drawing/2014/main" id="{06FC70FA-6A9A-4878-98CE-BF022EC59C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773" b="48791"/>
          <a:stretch/>
        </p:blipFill>
        <p:spPr bwMode="auto">
          <a:xfrm>
            <a:off x="1650299" y="2929888"/>
            <a:ext cx="5571301" cy="14388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EC9264D-3B56-49B4-9D88-4F59B90BE783}"/>
              </a:ext>
            </a:extLst>
          </p:cNvPr>
          <p:cNvSpPr/>
          <p:nvPr/>
        </p:nvSpPr>
        <p:spPr>
          <a:xfrm>
            <a:off x="964800" y="3265575"/>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AE5EDFA5-EAB8-44DE-8416-F6EEF41DB106}"/>
              </a:ext>
            </a:extLst>
          </p:cNvPr>
          <p:cNvSpPr/>
          <p:nvPr/>
        </p:nvSpPr>
        <p:spPr>
          <a:xfrm>
            <a:off x="964800" y="3472458"/>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16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1DE-0BF7-4033-9198-6ED4705BD90C}"/>
              </a:ext>
            </a:extLst>
          </p:cNvPr>
          <p:cNvSpPr>
            <a:spLocks noGrp="1"/>
          </p:cNvSpPr>
          <p:nvPr>
            <p:ph type="title"/>
          </p:nvPr>
        </p:nvSpPr>
        <p:spPr/>
        <p:txBody>
          <a:bodyPr/>
          <a:lstStyle/>
          <a:p>
            <a:r>
              <a:rPr lang="en-US" altLang="zh-CN" dirty="0"/>
              <a:t>Discussion</a:t>
            </a:r>
            <a:endParaRPr lang="zh-CN" altLang="en-US" dirty="0"/>
          </a:p>
        </p:txBody>
      </p:sp>
      <p:sp>
        <p:nvSpPr>
          <p:cNvPr id="3" name="Slide Number Placeholder 2">
            <a:extLst>
              <a:ext uri="{FF2B5EF4-FFF2-40B4-BE49-F238E27FC236}">
                <a16:creationId xmlns:a16="http://schemas.microsoft.com/office/drawing/2014/main" id="{11F380A3-F33C-4B55-A39E-3219570B6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353426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596900" lvl="1" indent="0">
              <a:spcBef>
                <a:spcPts val="0"/>
              </a:spcBef>
              <a:spcAft>
                <a:spcPts val="800"/>
              </a:spcAft>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endParaRPr lang="en-US" altLang="zh-CN" b="1" dirty="0"/>
          </a:p>
          <a:p>
            <a:r>
              <a:rPr lang="en-US" altLang="zh-CN" b="1" dirty="0"/>
              <a:t>Robust control:</a:t>
            </a:r>
          </a:p>
          <a:p>
            <a:pPr marL="596900" lvl="1" indent="0">
              <a:spcBef>
                <a:spcPts val="0"/>
              </a:spcBef>
              <a:spcAft>
                <a:spcPts val="800"/>
              </a:spcAft>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endParaRPr lang="en-US" altLang="zh-CN" b="1" dirty="0"/>
          </a:p>
          <a:p>
            <a:r>
              <a:rPr lang="en-US" dirty="0"/>
              <a:t>Other fields…</a:t>
            </a:r>
            <a:br>
              <a:rPr lang="en-US" dirty="0"/>
            </a:br>
            <a:r>
              <a:rPr lang="en-US" dirty="0"/>
              <a:t/>
            </a:r>
            <a:br>
              <a:rPr lang="en-US" dirty="0"/>
            </a:br>
            <a:endParaRPr lang="en-US"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a:t>
            </a:r>
            <a:r>
              <a:rPr lang="en-US" dirty="0" smtClean="0"/>
              <a:t>Applications</a:t>
            </a:r>
            <a:endParaRPr lang="en-US" dirty="0"/>
          </a:p>
        </p:txBody>
      </p:sp>
      <p:sp>
        <p:nvSpPr>
          <p:cNvPr id="3" name="Text Placeholder 2"/>
          <p:cNvSpPr>
            <a:spLocks noGrp="1"/>
          </p:cNvSpPr>
          <p:nvPr>
            <p:ph type="body" idx="1"/>
          </p:nvPr>
        </p:nvSpPr>
        <p:spPr/>
        <p:txBody>
          <a:bodyPr/>
          <a:lstStyle/>
          <a:p>
            <a:r>
              <a:rPr lang="en-US" dirty="0"/>
              <a:t>Robustness of a Security Protocol against Attacker Models</a:t>
            </a:r>
          </a:p>
          <a:p>
            <a:r>
              <a:rPr lang="en-US" dirty="0"/>
              <a:t>Robustness of a Human Computer Interface Model against Human Behavior Models</a:t>
            </a:r>
          </a:p>
          <a:p>
            <a:r>
              <a:rPr lang="en-US" dirty="0"/>
              <a:t>Robustness of a Distributed Protocol against Fault Models</a:t>
            </a:r>
          </a:p>
          <a:p>
            <a:r>
              <a:rPr lang="en-US" dirty="0"/>
              <a:t>…</a:t>
            </a:r>
          </a:p>
          <a:p>
            <a:pPr marL="114300" indent="0">
              <a:buNone/>
            </a:pPr>
            <a:endParaRPr lang="en-US" dirty="0"/>
          </a:p>
          <a:p>
            <a:pPr marL="114300" indent="0">
              <a:buNone/>
            </a:pPr>
            <a:r>
              <a:rPr lang="en-US" dirty="0"/>
              <a:t>Key Insights: How robust is a system when we only have limited information about the environment?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579216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0AAE-31B5-4879-892F-B96F8DAB6051}"/>
              </a:ext>
            </a:extLst>
          </p:cNvPr>
          <p:cNvSpPr>
            <a:spLocks noGrp="1"/>
          </p:cNvSpPr>
          <p:nvPr>
            <p:ph type="title"/>
          </p:nvPr>
        </p:nvSpPr>
        <p:spPr/>
        <p:txBody>
          <a:bodyPr/>
          <a:lstStyle/>
          <a:p>
            <a:r>
              <a:rPr lang="en-US" altLang="zh-CN" dirty="0"/>
              <a:t>Limitations</a:t>
            </a:r>
            <a:endParaRPr lang="zh-CN" altLang="en-US" dirty="0"/>
          </a:p>
        </p:txBody>
      </p:sp>
      <p:sp>
        <p:nvSpPr>
          <p:cNvPr id="3" name="Text Placeholder 2">
            <a:extLst>
              <a:ext uri="{FF2B5EF4-FFF2-40B4-BE49-F238E27FC236}">
                <a16:creationId xmlns:a16="http://schemas.microsoft.com/office/drawing/2014/main" id="{CCBCE4AF-25F7-4E77-B6AA-1E5DDAD1868B}"/>
              </a:ext>
            </a:extLst>
          </p:cNvPr>
          <p:cNvSpPr>
            <a:spLocks noGrp="1"/>
          </p:cNvSpPr>
          <p:nvPr>
            <p:ph type="body" idx="1"/>
          </p:nvPr>
        </p:nvSpPr>
        <p:spPr/>
        <p:txBody>
          <a:bodyPr/>
          <a:lstStyle/>
          <a:p>
            <a:r>
              <a:rPr lang="en-US" altLang="zh-CN" sz="1600" dirty="0"/>
              <a:t>Our approach is based on LTSA, thus the form of safety property is limited to it.</a:t>
            </a:r>
          </a:p>
          <a:p>
            <a:r>
              <a:rPr lang="en-US" altLang="zh-CN" sz="1600" dirty="0"/>
              <a:t>We only consider deadlock-free as the only liveness property.</a:t>
            </a:r>
          </a:p>
          <a:p>
            <a:r>
              <a:rPr lang="en-US" altLang="zh-CN" sz="1600" dirty="0"/>
              <a:t>The </a:t>
            </a:r>
            <a:r>
              <a:rPr lang="en-US" altLang="zh-CN" sz="1600" dirty="0" err="1"/>
              <a:t>Büchi</a:t>
            </a:r>
            <a:r>
              <a:rPr lang="en-US" altLang="zh-CN" sz="1600" dirty="0"/>
              <a:t> automata </a:t>
            </a:r>
            <a:r>
              <a:rPr lang="en-US" altLang="zh-CN" sz="1600" dirty="0" smtClean="0"/>
              <a:t>is </a:t>
            </a:r>
            <a:r>
              <a:rPr lang="en-US" altLang="zh-CN" sz="1600" dirty="0"/>
              <a:t>not a good representation as a metric.</a:t>
            </a:r>
            <a:endParaRPr lang="zh-CN" altLang="en-US" sz="1600" dirty="0"/>
          </a:p>
        </p:txBody>
      </p:sp>
      <p:sp>
        <p:nvSpPr>
          <p:cNvPr id="4" name="Slide Number Placeholder 3">
            <a:extLst>
              <a:ext uri="{FF2B5EF4-FFF2-40B4-BE49-F238E27FC236}">
                <a16:creationId xmlns:a16="http://schemas.microsoft.com/office/drawing/2014/main" id="{2D017A7C-F965-468C-AE7C-3859A7275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386849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1364-039B-4735-91E3-409D2DED8681}"/>
              </a:ext>
            </a:extLst>
          </p:cNvPr>
          <p:cNvSpPr>
            <a:spLocks noGrp="1"/>
          </p:cNvSpPr>
          <p:nvPr>
            <p:ph type="title"/>
          </p:nvPr>
        </p:nvSpPr>
        <p:spPr/>
        <p:txBody>
          <a:bodyPr/>
          <a:lstStyle/>
          <a:p>
            <a:r>
              <a:rPr lang="en-US" altLang="zh-CN" dirty="0"/>
              <a:t>How to measure Robustness?</a:t>
            </a:r>
            <a:endParaRPr lang="zh-CN" altLang="en-US" dirty="0"/>
          </a:p>
        </p:txBody>
      </p:sp>
      <p:sp>
        <p:nvSpPr>
          <p:cNvPr id="3" name="Text Placeholder 2">
            <a:extLst>
              <a:ext uri="{FF2B5EF4-FFF2-40B4-BE49-F238E27FC236}">
                <a16:creationId xmlns:a16="http://schemas.microsoft.com/office/drawing/2014/main" id="{A18E2989-81CF-4A96-913F-A4612ED50729}"/>
              </a:ext>
            </a:extLst>
          </p:cNvPr>
          <p:cNvSpPr>
            <a:spLocks noGrp="1"/>
          </p:cNvSpPr>
          <p:nvPr>
            <p:ph type="body" idx="1"/>
          </p:nvPr>
        </p:nvSpPr>
        <p:spPr/>
        <p:txBody>
          <a:bodyPr/>
          <a:lstStyle/>
          <a:p>
            <a:r>
              <a:rPr lang="en-US" altLang="zh-CN" dirty="0"/>
              <a:t>In other disciplines, there are widely accepted robustness measures and on-going research on it.</a:t>
            </a:r>
          </a:p>
          <a:p>
            <a:pPr lvl="1">
              <a:spcBef>
                <a:spcPts val="400"/>
              </a:spcBef>
            </a:pPr>
            <a:r>
              <a:rPr lang="en-US" altLang="zh-CN" dirty="0"/>
              <a:t>Robust control in control theory</a:t>
            </a:r>
          </a:p>
          <a:p>
            <a:pPr lvl="1">
              <a:spcBef>
                <a:spcPts val="400"/>
              </a:spcBef>
            </a:pPr>
            <a:r>
              <a:rPr lang="en-US" altLang="zh-CN" dirty="0"/>
              <a:t>Robust statistics in statistics</a:t>
            </a:r>
          </a:p>
          <a:p>
            <a:pPr lvl="1">
              <a:spcBef>
                <a:spcPts val="400"/>
              </a:spcBef>
            </a:pPr>
            <a:r>
              <a:rPr lang="en-US" altLang="zh-CN" dirty="0"/>
              <a:t>Robustness measures in computer networks</a:t>
            </a:r>
          </a:p>
          <a:p>
            <a:pPr lvl="1">
              <a:spcBef>
                <a:spcPts val="400"/>
              </a:spcBef>
            </a:pPr>
            <a:r>
              <a:rPr lang="en-US" altLang="zh-CN" dirty="0"/>
              <a:t>Robustness metrics in mechanical design</a:t>
            </a:r>
          </a:p>
          <a:p>
            <a:pPr lvl="1">
              <a:spcBef>
                <a:spcPts val="400"/>
              </a:spcBef>
            </a:pPr>
            <a:r>
              <a:rPr lang="en-US" altLang="zh-CN" dirty="0"/>
              <a:t>… (by simply Google it)</a:t>
            </a:r>
          </a:p>
          <a:p>
            <a:r>
              <a:rPr lang="en-US" altLang="zh-CN" dirty="0"/>
              <a:t>What about software?</a:t>
            </a:r>
          </a:p>
          <a:p>
            <a:pPr lvl="1">
              <a:spcBef>
                <a:spcPts val="400"/>
              </a:spcBef>
            </a:pPr>
            <a:r>
              <a:rPr lang="en-US" altLang="zh-CN" dirty="0"/>
              <a:t>Unlike other quality attributes (e.g., performance, availability), no widely used measures.</a:t>
            </a:r>
          </a:p>
          <a:p>
            <a:pPr lvl="1">
              <a:spcBef>
                <a:spcPts val="400"/>
              </a:spcBef>
            </a:pPr>
            <a:r>
              <a:rPr lang="en-US" altLang="zh-CN" b="1" dirty="0"/>
              <a:t>The context matters!</a:t>
            </a:r>
            <a:endParaRPr lang="zh-CN" altLang="en-US" b="1" dirty="0"/>
          </a:p>
        </p:txBody>
      </p:sp>
      <p:sp>
        <p:nvSpPr>
          <p:cNvPr id="4" name="Slide Number Placeholder 3">
            <a:extLst>
              <a:ext uri="{FF2B5EF4-FFF2-40B4-BE49-F238E27FC236}">
                <a16:creationId xmlns:a16="http://schemas.microsoft.com/office/drawing/2014/main" id="{C7F3070D-5F06-44AF-92CF-906151152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8910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en-US" altLang="zh-CN" dirty="0"/>
          </a:p>
          <a:p>
            <a:pPr marL="114300" indent="0">
              <a:buNone/>
            </a:pPr>
            <a:r>
              <a:rPr lang="en-US" altLang="zh-CN" b="1" dirty="0"/>
              <a:t>Important to set up the CONTEXT!</a:t>
            </a:r>
            <a:endParaRPr lang="zh-CN" altLang="en-US" b="1"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68782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Research Questions</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pPr marL="114300" indent="0">
              <a:buNone/>
            </a:pPr>
            <a:r>
              <a:rPr lang="en-US" altLang="zh-CN" dirty="0"/>
              <a:t>How to measure 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pPr>
              <a:spcBef>
                <a:spcPts val="800"/>
              </a:spcBef>
              <a:spcAft>
                <a:spcPts val="800"/>
              </a:spcAft>
            </a:pPr>
            <a:r>
              <a:rPr lang="en-US" altLang="zh-CN" dirty="0"/>
              <a:t>What’s the formal definition of “correct” function?</a:t>
            </a:r>
          </a:p>
          <a:p>
            <a:pPr>
              <a:spcBef>
                <a:spcPts val="800"/>
              </a:spcBef>
              <a:spcAft>
                <a:spcPts val="800"/>
              </a:spcAft>
            </a:pPr>
            <a:r>
              <a:rPr lang="en-US" altLang="zh-CN" dirty="0"/>
              <a:t>What’s the representation of uncertainty in the environment?</a:t>
            </a:r>
          </a:p>
          <a:p>
            <a:pPr>
              <a:spcBef>
                <a:spcPts val="800"/>
              </a:spcBef>
              <a:spcAft>
                <a:spcPts val="800"/>
              </a:spcAft>
            </a:pPr>
            <a:r>
              <a:rPr lang="en-US" altLang="zh-CN" dirty="0"/>
              <a:t>How to measure capability?</a:t>
            </a:r>
          </a:p>
          <a:p>
            <a:pPr lvl="1">
              <a:spcBef>
                <a:spcPts val="0"/>
              </a:spcBef>
            </a:pPr>
            <a:r>
              <a:rPr lang="en-US" altLang="zh-CN" dirty="0"/>
              <a:t>How to define such a measure?</a:t>
            </a:r>
          </a:p>
          <a:p>
            <a:pPr lvl="1">
              <a:spcBef>
                <a:spcPts val="0"/>
              </a:spcBef>
              <a:spcAft>
                <a:spcPts val="800"/>
              </a:spcAft>
            </a:pPr>
            <a:r>
              <a:rPr lang="en-US" altLang="zh-CN" dirty="0"/>
              <a:t>How to compare the capability of two systems?</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248666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Example &amp; Overview</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977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600" dirty="0"/>
              <a:t>We use </a:t>
            </a:r>
            <a:r>
              <a:rPr lang="en-US" altLang="zh-CN" sz="1600" i="1" dirty="0"/>
              <a:t>labelled transition systems (LTS) </a:t>
            </a:r>
            <a:r>
              <a:rPr lang="en-US" altLang="zh-CN" sz="1600" dirty="0"/>
              <a:t>to model the behavior of systems and environments.</a:t>
            </a:r>
            <a:endParaRPr lang="zh-CN" altLang="en-US" sz="16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888190" y="193997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8.9051"/>
  <p:tag name="ORIGINALWIDTH" val="4404.199"/>
  <p:tag name="LATEXADDIN" val="\documentclass{article}&#10;\usepackage{amsmath}&#10;\pagestyle{empty}&#10;\begin{document}&#10;&#10;\noindent Let $T_1 = \langle Q_1, \Sigma_1, \delta_1, q^1_0 \rangle$ and $T_2 = \langle Q_2, \Sigma_2, \delta_2, q^2_0 \rangle$, $T_1 || T_2$ is a LTS $T = \langle Q, \Sigma, \delta, q_0 \rangle$, where $Q = Q_1 \times Q_2$, $\Sigma = \Sigma_1 \cup \Sigma_2$, $q_0 = (q^1_0, q^2_0)$, and $\delta$ is defined as:&#10;&#10;$$\frac{T_1 \xrightarrow{a} T_1', a \notin \Sigma^2}{T_1 || T_2 \xrightarrow{a} T_1' || T_2} \quad \quad \frac{T_1 \xrightarrow{a} T_1', T_2 \xrightarrow{a} T_2'}{T_1 || T_2 \xrightarrow{a} T_1' || T_2'}$$&#10;&#10;&#10;\end{document}"/>
  <p:tag name="IGUANATEXSIZE" val="20"/>
  <p:tag name="IGUANATEXCURSOR" val="593"/>
  <p:tag name="TRANSPARENCY" val="True"/>
  <p:tag name="FILENAME" val=""/>
  <p:tag name="LATEXENGINEID" val="0"/>
  <p:tag name="TEMPFOLDER" val=".\t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13.311"/>
  <p:tag name="ORIGINALWIDTH" val="4097.488"/>
  <p:tag name="LATEXADDIN" val="\documentclass{article}&#10;\usepackage{amsmath}&#10;\usepackage{amssymb}&#10;\pagestyle{empty}&#10;\begin{document}&#10;&#10;A Büchi automata is $B$ is a five tuple $\langle Q, \Sigma, \delta, q_0, F \rangle$ where&#10;\begin{itemize}&#10;\item $Q$ is a finite set of states,&#10;\item $\Sigma$ is a set of actions called the \textit{alphabet} of $B$,&#10;\item $\delta \subseteq Q \times \Sigma \rightarrow Q$ is a function called the \textit{transition function} of $B$,&#10;\item $q_0 \in Q$ is the initial state,&#10;\item $F \subseteq Q$ is the \textit{acceptance condition} that $B$ only accepts traces that at least one of the states in $F$ occurs infinitely often.&#10;\end{itemize}&#10;&#10;&#10;\end{document}"/>
  <p:tag name="IGUANATEXSIZE" val="20"/>
  <p:tag name="IGUANATEXCURSOR" val="135"/>
  <p:tag name="TRANSPARENCY" val="True"/>
  <p:tag name="FILENAME" val=""/>
  <p:tag name="LATEXENGINEID" val="0"/>
  <p:tag name="TEMPFOLDER" val=".\t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908.1365"/>
  <p:tag name="ORIGINALWIDTH" val="4285.714"/>
  <p:tag name="LATEXADDIN" val="\documentclass{article}&#10;\usepackage{amsmath}&#10;\pagestyle{empty}&#10;\begin{document}&#10;&#10;\noindent Let $B_1 = \langle Q_1, \Sigma_1, \delta_1, q^1_0, F_1 \rangle$ and $B_2 = \langle Q_2, \Sigma_2, \delta_2, q^2_0, F_2 \rangle$, $B_1 || B_2$ is an automata $B = \langle Q, \Sigma, \delta, q_0, F \rangle$, where $Q = Q_1 \times Q_2$, $\Sigma = \Sigma_1 \cup \Sigma_2$, $q_0 = (q^1_0, q^2_0)$, $F = \{(q_1, q_2) | q_1 \in F_1 \land q_2 \in F_2 \}$, and $\delta$ is defined as:&#10;&#10;$$\frac{B_1 \xrightarrow{a} B_1', a \notin \Sigma^2}{B_1 || B_2 \xrightarrow{a} B_1' || B_2} \quad \quad \frac{B_1 \xrightarrow{a} B_1', B_2 \xrightarrow{a} B_2'}{B_1 || B_2 \xrightarrow{a} B_1' || B_2'}$$&#10;&#10;&#10;\end{document}"/>
  <p:tag name="IGUANATEXSIZE" val="20"/>
  <p:tag name="IGUANATEXCURSOR" val="627"/>
  <p:tag name="TRANSPARENCY" val="True"/>
  <p:tag name="FILENAME" val=""/>
  <p:tag name="LATEXENGINEID" val="0"/>
  <p:tag name="TEMPFOLDER" val=".\t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86.4642"/>
  <p:tag name="ORIGINALWIDTH" val="4284.214"/>
  <p:tag name="LATEXADDIN" val="\documentclass{article}&#10;\usepackage{amsmath}&#10;\pagestyle{empty}&#10;\begin{document}&#10;&#10;\noindent Let $B = \langle Q, \Sigma, \delta, q_0, F \rangle$, the negation of $B$ is $\overline{B} = \langle Q, \Sigma, \delta, q_0, \overline{F} \rangle$ where $\overline{F} = Q \setminus F$.&#10;&#10;&#10;\end{document}"/>
  <p:tag name="IGUANATEXSIZE" val="16"/>
  <p:tag name="IGUANATEXCURSOR" val="243"/>
  <p:tag name="TRANSPARENCY" val="True"/>
  <p:tag name="FILENAME" val=""/>
  <p:tag name="LATEXENGINEID" val="0"/>
  <p:tag name="TEMPFOLDER" val=".\t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64.604"/>
  <p:tag name="ORIGINALWIDTH" val="4289.464"/>
  <p:tag name="LATEXADDIN" val="\documentclass{article}&#10;\usepackage{amsmath}&#10;\pagestyle{empty}&#10;\begin{document}&#10;&#10;Let $B = T_1 - T_2$ where $T_1$ and $T_2$ are LTSs, and the result is a Büchi automata. The process is as follows:&#10;\begin{enumerate}&#10;\item Transform $T_1$ to a Büchi automata,&#10;\item Add a ``sink'' state to $T_2$ and make it complete, then transform it to a Büchi automata,&#10;\item $B = B_{T_1} || \overline{B_{T_2}}$.&#10;\end{enumerate}&#10;&#10;&#10;\end{document}"/>
  <p:tag name="IGUANATEXSIZE" val="18"/>
  <p:tag name="IGUANATEXCURSOR" val="353"/>
  <p:tag name="TRANSPARENCY" val="True"/>
  <p:tag name="FILENAME" val=""/>
  <p:tag name="LATEXENGINEID" val="0"/>
  <p:tag name="TEMPFOLDER" val=".\t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566.9291"/>
  <p:tag name="ORIGINALWIDTH" val="4286.464"/>
  <p:tag name="LATEXADDIN" val="\documentclass{article}&#10;\usepackage{amsmath}&#10;\pagestyle{empty}&#10;\begin{document}&#10;&#10;The minuend LTS is transformed to a Büchi automata by letting all its states as final states. Formally, we have:&#10;&#10;Let $T_1 = \langle Q_{T_1}, \Sigma_{T_1}, \delta_{T_1}, q^{T_1}_0 \rangle$, then $B_{T_1} = \langle Q_{T_1}, \Sigma_{T_1}, \delta_{T_1}, q^{T_1}_0, F_{T_1} \rangle$ where $F_{T_1} = Q_{T_1}$.&#10;&#10;&#10;\end{document}"/>
  <p:tag name="IGUANATEXSIZE" val="18"/>
  <p:tag name="IGUANATEXCURSOR" val="386"/>
  <p:tag name="TRANSPARENCY" val="True"/>
  <p:tag name="FILENAME" val=""/>
  <p:tag name="LATEXENGINEID" val="0"/>
  <p:tag name="TEMPFOLDER" val=".\t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413.1983"/>
  <p:tag name="ORIGINALWIDTH" val="4287.964"/>
  <p:tag name="LATEXADDIN" val="\documentclass{article}&#10;\usepackage{amsmath}&#10;\pagestyle{empty}&#10;\begin{document}&#10;&#10;A sink state is added to the subtrahend LTS, that any unspecified actions at each state will lead to the sink state. Then, the LTS is transformed to a Büchi automata by letting all the states as final states except the sink state.&#10;&#10;\end{document}"/>
  <p:tag name="IGUANATEXSIZE" val="18"/>
  <p:tag name="IGUANATEXCURSOR" val="311"/>
  <p:tag name="TRANSPARENCY" val="True"/>
  <p:tag name="FILENAME" val=""/>
  <p:tag name="LATEXENGINEID" val="0"/>
  <p:tag name="TEMPFOLDER" val=".\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4097</TotalTime>
  <Words>1238</Words>
  <Application>Microsoft Office PowerPoint</Application>
  <PresentationFormat>On-screen Show (16:9)</PresentationFormat>
  <Paragraphs>193</Paragraphs>
  <Slides>41</Slides>
  <Notes>12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Cambria Math</vt:lpstr>
      <vt:lpstr>Open Sans Light</vt:lpstr>
      <vt:lpstr>Open Sans SemiBold</vt:lpstr>
      <vt:lpstr>Arial</vt:lpstr>
      <vt:lpstr>Open Sans</vt:lpstr>
      <vt:lpstr>宋体</vt:lpstr>
      <vt:lpstr>Simple Light</vt:lpstr>
      <vt:lpstr>How to “Measure” Software Robustness A formal approach</vt:lpstr>
      <vt:lpstr>Agenda</vt:lpstr>
      <vt:lpstr>Research Problem</vt:lpstr>
      <vt:lpstr>What is Robustness?</vt:lpstr>
      <vt:lpstr>How to measure Robustness?</vt:lpstr>
      <vt:lpstr>The Source and Goal</vt:lpstr>
      <vt:lpstr>Research Questions</vt:lpstr>
      <vt:lpstr>Motivation Example &amp; Overview</vt:lpstr>
      <vt:lpstr>Background</vt:lpstr>
      <vt:lpstr>Background</vt:lpstr>
      <vt:lpstr>Motivation Example</vt:lpstr>
      <vt:lpstr>The “correct” function</vt:lpstr>
      <vt:lpstr>Safety Property</vt:lpstr>
      <vt:lpstr>Liveness Property - Deadlock</vt:lpstr>
      <vt:lpstr>Uncertainty in environment - 1</vt:lpstr>
      <vt:lpstr>Trace to deadlock</vt:lpstr>
      <vt:lpstr>Trace to deadlock</vt:lpstr>
      <vt:lpstr>Trace to deadlock</vt:lpstr>
      <vt:lpstr>Uncertainty in environment - 2</vt:lpstr>
      <vt:lpstr>Trace to error state</vt:lpstr>
      <vt:lpstr>Trace to error state</vt:lpstr>
      <vt:lpstr>Trace to error state</vt:lpstr>
      <vt:lpstr>Trace to error state</vt:lpstr>
      <vt:lpstr>Representation of Uncertainty</vt:lpstr>
      <vt:lpstr>System Assumption</vt:lpstr>
      <vt:lpstr>Stronger and Weaker Assumption</vt:lpstr>
      <vt:lpstr>Representation of Capability</vt:lpstr>
      <vt:lpstr>Representation of Capability</vt:lpstr>
      <vt:lpstr>Approach In Details</vt:lpstr>
      <vt:lpstr>Generating the Weakest Assumption</vt:lpstr>
      <vt:lpstr>Büchi automata</vt:lpstr>
      <vt:lpstr>Parallel Composition on Büchi automata</vt:lpstr>
      <vt:lpstr>Negation</vt:lpstr>
      <vt:lpstr>The Minus Operator</vt:lpstr>
      <vt:lpstr>Example</vt:lpstr>
      <vt:lpstr>Step 1</vt:lpstr>
      <vt:lpstr>Step 2</vt:lpstr>
      <vt:lpstr>Step 3</vt:lpstr>
      <vt:lpstr>Discussion</vt:lpstr>
      <vt:lpstr>Potential Applications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Changjian Zhang</cp:lastModifiedBy>
  <cp:revision>131</cp:revision>
  <dcterms:created xsi:type="dcterms:W3CDTF">2019-10-18T14:39:47Z</dcterms:created>
  <dcterms:modified xsi:type="dcterms:W3CDTF">2019-10-31T19:10:52Z</dcterms:modified>
</cp:coreProperties>
</file>