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64" r:id="rId3"/>
    <p:sldId id="257" r:id="rId4"/>
    <p:sldId id="258" r:id="rId5"/>
    <p:sldId id="259" r:id="rId6"/>
    <p:sldId id="270" r:id="rId7"/>
    <p:sldId id="260" r:id="rId8"/>
    <p:sldId id="276" r:id="rId9"/>
    <p:sldId id="261" r:id="rId10"/>
    <p:sldId id="273" r:id="rId11"/>
    <p:sldId id="262" r:id="rId12"/>
    <p:sldId id="274" r:id="rId13"/>
    <p:sldId id="275" r:id="rId14"/>
    <p:sldId id="266" r:id="rId15"/>
    <p:sldId id="269" r:id="rId16"/>
    <p:sldId id="271" r:id="rId17"/>
    <p:sldId id="268" r:id="rId18"/>
    <p:sldId id="265" r:id="rId19"/>
    <p:sldId id="277" r:id="rId20"/>
  </p:sldIdLst>
  <p:sldSz cx="9144000" cy="5143500" type="screen16x9"/>
  <p:notesSz cx="6858000" cy="9144000"/>
  <p:embeddedFontLst>
    <p:embeddedFont>
      <p:font typeface="Open Sans SemiBold" panose="020B0604020202020204" charset="0"/>
      <p:regular r:id="rId22"/>
      <p:bold r:id="rId23"/>
      <p:italic r:id="rId24"/>
      <p:boldItalic r:id="rId25"/>
    </p:embeddedFont>
    <p:embeddedFont>
      <p:font typeface="宋体" panose="02010600030101010101" pitchFamily="2" charset="-122"/>
      <p:regular r:id="rId26"/>
    </p:embeddedFont>
    <p:embeddedFont>
      <p:font typeface="Open Sans" panose="020B0604020202020204" charset="0"/>
      <p:regular r:id="rId27"/>
      <p:bold r:id="rId28"/>
      <p:italic r:id="rId29"/>
      <p:boldItalic r:id="rId30"/>
    </p:embeddedFont>
    <p:embeddedFont>
      <p:font typeface="Open Sans Ligh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602" autoAdjust="0"/>
  </p:normalViewPr>
  <p:slideViewPr>
    <p:cSldViewPr snapToGrid="0">
      <p:cViewPr>
        <p:scale>
          <a:sx n="150" d="100"/>
          <a:sy n="150" d="100"/>
        </p:scale>
        <p:origin x="84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definition of internal</a:t>
            </a:r>
            <a:r>
              <a:rPr lang="en-US" baseline="0" dirty="0"/>
              <a:t> gives us the flexibility that: we could analyze the system capability against a given component in the environment, and the internal events under a given component could be the interfaces under another environment.</a:t>
            </a:r>
          </a:p>
          <a:p>
            <a:r>
              <a:rPr lang="en-US" baseline="0" dirty="0"/>
              <a:t>(I didn’t investigate this, but could be a future research direction)</a:t>
            </a:r>
            <a:endParaRPr lang="en-US" dirty="0"/>
          </a:p>
        </p:txBody>
      </p:sp>
    </p:spTree>
    <p:extLst>
      <p:ext uri="{BB962C8B-B14F-4D97-AF65-F5344CB8AC3E}">
        <p14:creationId xmlns:p14="http://schemas.microsoft.com/office/powerpoint/2010/main" val="153874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ltLang="zh-CN" dirty="0"/>
              <a:t>&lt;send,</a:t>
            </a:r>
            <a:r>
              <a:rPr lang="en-US" altLang="zh-CN" baseline="0" dirty="0"/>
              <a:t> </a:t>
            </a:r>
            <a:r>
              <a:rPr lang="en-US" altLang="zh-CN" baseline="0" dirty="0" err="1"/>
              <a:t>getack</a:t>
            </a:r>
            <a:r>
              <a:rPr lang="en-US" altLang="zh-CN" baseline="0" dirty="0"/>
              <a:t>, send, </a:t>
            </a:r>
            <a:r>
              <a:rPr lang="en-US" altLang="zh-CN" baseline="0" dirty="0" err="1"/>
              <a:t>getack</a:t>
            </a:r>
            <a:r>
              <a:rPr lang="en-US" altLang="zh-CN" baseline="0" dirty="0"/>
              <a:t>, …</a:t>
            </a:r>
            <a:r>
              <a:rPr lang="en-US" altLang="zh-CN" dirty="0"/>
              <a:t>&gt; means that the environment</a:t>
            </a:r>
            <a:r>
              <a:rPr lang="en-US" altLang="zh-CN" baseline="0" dirty="0"/>
              <a:t> (channel) only accepts inputs without any output, which violates the property that input and output should alternate.</a:t>
            </a:r>
            <a:endParaRPr lang="en-US" altLang="zh-CN" dirty="0"/>
          </a:p>
          <a:p>
            <a:endParaRPr lang="zh-CN" altLang="en-US" dirty="0"/>
          </a:p>
        </p:txBody>
      </p:sp>
    </p:spTree>
    <p:extLst>
      <p:ext uri="{BB962C8B-B14F-4D97-AF65-F5344CB8AC3E}">
        <p14:creationId xmlns:p14="http://schemas.microsoft.com/office/powerpoint/2010/main" val="1588598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dirty="0"/>
              <a:t>The intuition is that:</a:t>
            </a:r>
          </a:p>
          <a:p>
            <a:pPr marL="457200" indent="-298450"/>
            <a:r>
              <a:rPr lang="en-US" altLang="zh-CN" dirty="0"/>
              <a:t>A system is often designed to work under some environments, e.g., we assume that the environment should work exactly in the sequence of &lt;send, rec, ack, </a:t>
            </a:r>
            <a:r>
              <a:rPr lang="en-US" altLang="zh-CN" dirty="0" err="1"/>
              <a:t>getack</a:t>
            </a:r>
            <a:r>
              <a:rPr lang="en-US" altLang="zh-CN" dirty="0"/>
              <a:t>&gt;, otherwise, the system would deadlock or violate the safety property.</a:t>
            </a:r>
          </a:p>
        </p:txBody>
      </p:sp>
    </p:spTree>
    <p:extLst>
      <p:ext uri="{BB962C8B-B14F-4D97-AF65-F5344CB8AC3E}">
        <p14:creationId xmlns:p14="http://schemas.microsoft.com/office/powerpoint/2010/main" val="394636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expected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other domain, there are formal definitions of robustness</a:t>
            </a:r>
            <a:endParaRPr lang="en-US" dirty="0"/>
          </a:p>
        </p:txBody>
      </p:sp>
    </p:spTree>
    <p:extLst>
      <p:ext uri="{BB962C8B-B14F-4D97-AF65-F5344CB8AC3E}">
        <p14:creationId xmlns:p14="http://schemas.microsoft.com/office/powerpoint/2010/main" val="187629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 the diagrams above, state 0 is always the initial state</a:t>
            </a:r>
            <a:endParaRPr lang="zh-CN" altLang="en-US" dirty="0"/>
          </a:p>
        </p:txBody>
      </p:sp>
    </p:spTree>
    <p:extLst>
      <p:ext uri="{BB962C8B-B14F-4D97-AF65-F5344CB8AC3E}">
        <p14:creationId xmlns:p14="http://schemas.microsoft.com/office/powerpoint/2010/main" val="265132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b="1" dirty="0"/>
              <a:t>State -1 refers to the error state. A trace to the error state means the safety property P is violated.</a:t>
            </a:r>
          </a:p>
          <a:p>
            <a:pPr marL="158750" indent="0">
              <a:buNone/>
            </a:pPr>
            <a:endParaRPr lang="en-US" altLang="zh-CN" b="1" dirty="0"/>
          </a:p>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a:p>
            <a:pPr marL="158750" indent="0">
              <a:buNone/>
            </a:pPr>
            <a:endParaRPr lang="en-US" altLang="zh-CN" dirty="0"/>
          </a:p>
          <a:p>
            <a:pPr marL="158750" indent="0">
              <a:buNone/>
            </a:pPr>
            <a:r>
              <a:rPr lang="en-US" altLang="zh-CN" b="1" dirty="0"/>
              <a:t>I will use “correct” in this presentation</a:t>
            </a:r>
            <a:r>
              <a:rPr lang="en-US" altLang="zh-CN" b="1" baseline="0" dirty="0"/>
              <a:t> for simplicity, but it means the system should satisfy the given safety properties and be deadlock-free.</a:t>
            </a:r>
            <a:endParaRPr lang="en-US" altLang="zh-CN" b="1" dirty="0"/>
          </a:p>
        </p:txBody>
      </p:sp>
    </p:spTree>
    <p:extLst>
      <p:ext uri="{BB962C8B-B14F-4D97-AF65-F5344CB8AC3E}">
        <p14:creationId xmlns:p14="http://schemas.microsoft.com/office/powerpoint/2010/main" val="98833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!!!change</a:t>
            </a:r>
            <a:r>
              <a:rPr lang="en-US" baseline="0" dirty="0" smtClean="0"/>
              <a:t> perfect environment to baseline </a:t>
            </a:r>
            <a:r>
              <a:rPr lang="en-US" baseline="0" dirty="0" err="1" smtClean="0"/>
              <a:t>envrionment</a:t>
            </a:r>
            <a:endParaRPr lang="en-US" dirty="0"/>
          </a:p>
        </p:txBody>
      </p:sp>
    </p:spTree>
    <p:extLst>
      <p:ext uri="{BB962C8B-B14F-4D97-AF65-F5344CB8AC3E}">
        <p14:creationId xmlns:p14="http://schemas.microsoft.com/office/powerpoint/2010/main" val="161422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send will</a:t>
            </a:r>
            <a:r>
              <a:rPr lang="en-US" baseline="0" dirty="0"/>
              <a:t> cause deadlock, i.e., the system is waiting for a rec event, but the environment is waiting for a send event</a:t>
            </a:r>
            <a:r>
              <a:rPr lang="en-US" baseline="0" dirty="0" smtClean="0"/>
              <a:t>.</a:t>
            </a:r>
          </a:p>
          <a:p>
            <a:r>
              <a:rPr lang="en-US" baseline="0" dirty="0" smtClean="0"/>
              <a:t>!!! Show the difference between the baseline channel.</a:t>
            </a:r>
            <a:endParaRPr lang="en-US" dirty="0"/>
          </a:p>
        </p:txBody>
      </p:sp>
    </p:spTree>
    <p:extLst>
      <p:ext uri="{BB962C8B-B14F-4D97-AF65-F5344CB8AC3E}">
        <p14:creationId xmlns:p14="http://schemas.microsoft.com/office/powerpoint/2010/main" val="315236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 now,</a:t>
            </a:r>
            <a:r>
              <a:rPr lang="en-US" baseline="0" dirty="0" smtClean="0"/>
              <a:t> let’s ignore the concrete definition of the ‘-’ operator over state machines.</a:t>
            </a:r>
            <a:endParaRPr lang="en-US" dirty="0"/>
          </a:p>
        </p:txBody>
      </p:sp>
    </p:spTree>
    <p:extLst>
      <p:ext uri="{BB962C8B-B14F-4D97-AF65-F5344CB8AC3E}">
        <p14:creationId xmlns:p14="http://schemas.microsoft.com/office/powerpoint/2010/main" val="3701410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D276-EC86-4A4E-9B86-D9F01DD9F24E}"/>
              </a:ext>
            </a:extLst>
          </p:cNvPr>
          <p:cNvSpPr>
            <a:spLocks noGrp="1"/>
          </p:cNvSpPr>
          <p:nvPr>
            <p:ph type="title"/>
          </p:nvPr>
        </p:nvSpPr>
        <p:spPr/>
        <p:txBody>
          <a:bodyPr/>
          <a:lstStyle/>
          <a:p>
            <a:r>
              <a:rPr lang="en-US" altLang="zh-CN" dirty="0"/>
              <a:t>The perfect environment</a:t>
            </a:r>
            <a:endParaRPr lang="zh-CN" altLang="en-US" dirty="0"/>
          </a:p>
        </p:txBody>
      </p:sp>
      <p:sp>
        <p:nvSpPr>
          <p:cNvPr id="3" name="Text Placeholder 2">
            <a:extLst>
              <a:ext uri="{FF2B5EF4-FFF2-40B4-BE49-F238E27FC236}">
                <a16:creationId xmlns:a16="http://schemas.microsoft.com/office/drawing/2014/main" id="{7B95873E-AD2E-4F70-9E2D-BD04BD98B4C4}"/>
              </a:ext>
            </a:extLst>
          </p:cNvPr>
          <p:cNvSpPr>
            <a:spLocks noGrp="1"/>
          </p:cNvSpPr>
          <p:nvPr>
            <p:ph type="body" idx="1"/>
          </p:nvPr>
        </p:nvSpPr>
        <p:spPr/>
        <p:txBody>
          <a:bodyPr/>
          <a:lstStyle/>
          <a:p>
            <a:r>
              <a:rPr lang="en-US" altLang="zh-CN" sz="1600" dirty="0"/>
              <a:t>The system combined with the channel satisfies the safety property and is deadlock-free, and</a:t>
            </a:r>
          </a:p>
          <a:p>
            <a:r>
              <a:rPr lang="en-US" altLang="zh-CN" sz="1600" dirty="0"/>
              <a:t>The channel is the perfect environment for the system to work with.</a:t>
            </a:r>
          </a:p>
          <a:p>
            <a:pPr marL="114300" indent="0">
              <a:buNone/>
            </a:pPr>
            <a:endParaRPr lang="en-US" altLang="zh-CN" sz="1600" dirty="0"/>
          </a:p>
          <a:p>
            <a:pPr marL="114300" indent="0">
              <a:buNone/>
            </a:pPr>
            <a:endParaRPr lang="en-US" altLang="zh-CN" sz="1600" dirty="0"/>
          </a:p>
          <a:p>
            <a:pPr marL="114300" indent="0">
              <a:buNone/>
            </a:pPr>
            <a:endParaRPr lang="en-US" altLang="zh-CN" sz="1600" dirty="0"/>
          </a:p>
          <a:p>
            <a:pPr marL="114300" indent="0">
              <a:buNone/>
            </a:pPr>
            <a:endParaRPr lang="en-US" altLang="zh-CN" sz="1600" dirty="0"/>
          </a:p>
          <a:p>
            <a:pPr marL="114300" indent="0">
              <a:buNone/>
            </a:pPr>
            <a:r>
              <a:rPr lang="en-US" altLang="zh-CN" sz="1600" b="1" dirty="0"/>
              <a:t>Definition</a:t>
            </a:r>
            <a:r>
              <a:rPr lang="en-US" altLang="zh-CN" sz="1600" dirty="0"/>
              <a:t>: The </a:t>
            </a:r>
            <a:r>
              <a:rPr lang="en-US" altLang="zh-CN" sz="1600" i="1" dirty="0"/>
              <a:t>perfect environment </a:t>
            </a:r>
            <a:r>
              <a:rPr lang="en-US" altLang="zh-CN" sz="1600" dirty="0"/>
              <a:t>of a system is the environment that includes the least possible behavior and with which the system satisfies the safety property and is deadlock-free.</a:t>
            </a:r>
            <a:endParaRPr lang="zh-CN" altLang="en-US" sz="1600" i="1" dirty="0"/>
          </a:p>
        </p:txBody>
      </p:sp>
      <p:sp>
        <p:nvSpPr>
          <p:cNvPr id="4" name="Slide Number Placeholder 3">
            <a:extLst>
              <a:ext uri="{FF2B5EF4-FFF2-40B4-BE49-F238E27FC236}">
                <a16:creationId xmlns:a16="http://schemas.microsoft.com/office/drawing/2014/main" id="{84F4DF14-BFEB-47EA-AAA0-B352FEF7D4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81F42DC3-317C-4DCD-842F-F4A4061B8559}"/>
              </a:ext>
            </a:extLst>
          </p:cNvPr>
          <p:cNvPicPr>
            <a:picLocks noChangeAspect="1"/>
          </p:cNvPicPr>
          <p:nvPr/>
        </p:nvPicPr>
        <p:blipFill>
          <a:blip r:embed="rId3"/>
          <a:stretch>
            <a:fillRect/>
          </a:stretch>
        </p:blipFill>
        <p:spPr>
          <a:xfrm>
            <a:off x="882064" y="2133827"/>
            <a:ext cx="2314736" cy="875845"/>
          </a:xfrm>
          <a:prstGeom prst="rect">
            <a:avLst/>
          </a:prstGeom>
        </p:spPr>
      </p:pic>
    </p:spTree>
    <p:extLst>
      <p:ext uri="{BB962C8B-B14F-4D97-AF65-F5344CB8AC3E}">
        <p14:creationId xmlns:p14="http://schemas.microsoft.com/office/powerpoint/2010/main" val="167642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Representation of uncertainty</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1" name="Text Placeholder 2">
            <a:extLst>
              <a:ext uri="{FF2B5EF4-FFF2-40B4-BE49-F238E27FC236}">
                <a16:creationId xmlns:a16="http://schemas.microsoft.com/office/drawing/2014/main" id="{55A69C89-DE76-4A70-A9B3-14818AF1592C}"/>
              </a:ext>
            </a:extLst>
          </p:cNvPr>
          <p:cNvSpPr>
            <a:spLocks noGrp="1"/>
          </p:cNvSpPr>
          <p:nvPr>
            <p:ph type="body" idx="1"/>
          </p:nvPr>
        </p:nvSpPr>
        <p:spPr>
          <a:xfrm>
            <a:off x="438151" y="3621775"/>
            <a:ext cx="8394149" cy="564588"/>
          </a:xfrm>
        </p:spPr>
        <p:txBody>
          <a:bodyPr/>
          <a:lstStyle/>
          <a:p>
            <a:pPr marL="114300" indent="0">
              <a:buNone/>
            </a:pPr>
            <a:r>
              <a:rPr lang="en-US" altLang="zh-CN" sz="1600" dirty="0"/>
              <a:t>Combining the system and the environment, a trace to deadlock:</a:t>
            </a:r>
          </a:p>
          <a:p>
            <a:pPr marL="114300" indent="0">
              <a:buNone/>
            </a:pPr>
            <a:r>
              <a:rPr lang="en-US" altLang="zh-CN" sz="1600" dirty="0"/>
              <a:t>	&lt;input, send, lose, </a:t>
            </a:r>
            <a:r>
              <a:rPr lang="en-US" altLang="zh-CN" sz="1600" dirty="0">
                <a:solidFill>
                  <a:srgbClr val="FF0000"/>
                </a:solidFill>
              </a:rPr>
              <a:t>send</a:t>
            </a:r>
            <a:r>
              <a:rPr lang="en-US" altLang="zh-CN" sz="1600" dirty="0"/>
              <a:t>&gt;</a:t>
            </a:r>
          </a:p>
        </p:txBody>
      </p:sp>
      <p:pic>
        <p:nvPicPr>
          <p:cNvPr id="10"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1138650"/>
            <a:ext cx="37719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528432" y="1501911"/>
            <a:ext cx="2106777" cy="903854"/>
          </a:xfrm>
          <a:prstGeom prst="rect">
            <a:avLst/>
          </a:prstGeom>
        </p:spPr>
      </p:pic>
      <p:pic>
        <p:nvPicPr>
          <p:cNvPr id="13" name="Picture 12"/>
          <p:cNvPicPr>
            <a:picLocks noChangeAspect="1"/>
          </p:cNvPicPr>
          <p:nvPr/>
        </p:nvPicPr>
        <p:blipFill>
          <a:blip r:embed="rId5"/>
          <a:stretch>
            <a:fillRect/>
          </a:stretch>
        </p:blipFill>
        <p:spPr>
          <a:xfrm>
            <a:off x="485440" y="2623746"/>
            <a:ext cx="2192760" cy="877104"/>
          </a:xfrm>
          <a:prstGeom prst="rect">
            <a:avLst/>
          </a:prstGeom>
        </p:spPr>
      </p:pic>
      <p:pic>
        <p:nvPicPr>
          <p:cNvPr id="3" name="Picture 2"/>
          <p:cNvPicPr>
            <a:picLocks noChangeAspect="1"/>
          </p:cNvPicPr>
          <p:nvPr/>
        </p:nvPicPr>
        <p:blipFill>
          <a:blip r:embed="rId6"/>
          <a:stretch>
            <a:fillRect/>
          </a:stretch>
        </p:blipFill>
        <p:spPr>
          <a:xfrm>
            <a:off x="6210923" y="1855682"/>
            <a:ext cx="2679644" cy="1229620"/>
          </a:xfrm>
          <a:prstGeom prst="rect">
            <a:avLst/>
          </a:prstGeom>
        </p:spPr>
      </p:pic>
    </p:spTree>
    <p:extLst>
      <p:ext uri="{BB962C8B-B14F-4D97-AF65-F5344CB8AC3E}">
        <p14:creationId xmlns:p14="http://schemas.microsoft.com/office/powerpoint/2010/main" val="377690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2C50-9FFA-4A11-A88F-BF827DE3D7EB}"/>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411C90ED-C1C2-412A-9DD6-1AA4CEB44002}"/>
              </a:ext>
            </a:extLst>
          </p:cNvPr>
          <p:cNvSpPr>
            <a:spLocks noGrp="1"/>
          </p:cNvSpPr>
          <p:nvPr>
            <p:ph type="body" idx="1"/>
          </p:nvPr>
        </p:nvSpPr>
        <p:spPr/>
        <p:txBody>
          <a:bodyPr/>
          <a:lstStyle/>
          <a:p>
            <a:r>
              <a:rPr lang="en-US" altLang="zh-CN" sz="1600" dirty="0"/>
              <a:t>Uncertainty is the </a:t>
            </a:r>
            <a:r>
              <a:rPr lang="en-US" altLang="zh-CN" sz="1600" dirty="0" smtClean="0"/>
              <a:t>additional behavior that is not in the baseline environment which </a:t>
            </a:r>
            <a:r>
              <a:rPr lang="en-US" altLang="zh-CN" sz="1600" dirty="0"/>
              <a:t>may cause property violations.</a:t>
            </a:r>
          </a:p>
          <a:p>
            <a:pPr lvl="1">
              <a:spcBef>
                <a:spcPts val="0"/>
              </a:spcBef>
              <a:spcAft>
                <a:spcPts val="800"/>
              </a:spcAft>
            </a:pPr>
            <a:r>
              <a:rPr lang="en-US" altLang="zh-CN" dirty="0"/>
              <a:t>E.g., a trace in environment: &lt;send, lose, </a:t>
            </a:r>
            <a:r>
              <a:rPr lang="en-US" altLang="zh-CN" dirty="0">
                <a:solidFill>
                  <a:srgbClr val="FF0000"/>
                </a:solidFill>
              </a:rPr>
              <a:t>send</a:t>
            </a:r>
            <a:r>
              <a:rPr lang="en-US" altLang="zh-CN" dirty="0"/>
              <a:t>&gt;</a:t>
            </a:r>
          </a:p>
          <a:p>
            <a:r>
              <a:rPr lang="en-US" altLang="zh-CN" sz="1600" dirty="0"/>
              <a:t>Problem: the alphabet of internal events is often unknown.</a:t>
            </a:r>
          </a:p>
          <a:p>
            <a:r>
              <a:rPr lang="en-US" altLang="zh-CN" sz="1600" dirty="0"/>
              <a:t>Solution: project the environment to the known interfaces.</a:t>
            </a:r>
            <a:endParaRPr lang="zh-CN" altLang="en-US" sz="1600" dirty="0"/>
          </a:p>
          <a:p>
            <a:endParaRPr lang="en-US" altLang="zh-CN" dirty="0"/>
          </a:p>
          <a:p>
            <a:endParaRPr lang="en-US" altLang="zh-CN" dirty="0"/>
          </a:p>
        </p:txBody>
      </p:sp>
      <p:sp>
        <p:nvSpPr>
          <p:cNvPr id="4" name="Slide Number Placeholder 3">
            <a:extLst>
              <a:ext uri="{FF2B5EF4-FFF2-40B4-BE49-F238E27FC236}">
                <a16:creationId xmlns:a16="http://schemas.microsoft.com/office/drawing/2014/main" id="{381072B6-446C-4D87-8FBC-0B47E14722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Arrow: Right 4">
            <a:extLst>
              <a:ext uri="{FF2B5EF4-FFF2-40B4-BE49-F238E27FC236}">
                <a16:creationId xmlns:a16="http://schemas.microsoft.com/office/drawing/2014/main" id="{602C3F2F-9C1D-49F5-A281-856A00E51960}"/>
              </a:ext>
            </a:extLst>
          </p:cNvPr>
          <p:cNvSpPr/>
          <p:nvPr/>
        </p:nvSpPr>
        <p:spPr>
          <a:xfrm>
            <a:off x="3900055" y="3283646"/>
            <a:ext cx="97674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2CEB0D3D-A2A4-48C0-83CA-4DC2B9D7B8DC}"/>
              </a:ext>
            </a:extLst>
          </p:cNvPr>
          <p:cNvPicPr>
            <a:picLocks noChangeAspect="1"/>
          </p:cNvPicPr>
          <p:nvPr/>
        </p:nvPicPr>
        <p:blipFill>
          <a:blip r:embed="rId2"/>
          <a:stretch>
            <a:fillRect/>
          </a:stretch>
        </p:blipFill>
        <p:spPr>
          <a:xfrm>
            <a:off x="1009693" y="2827832"/>
            <a:ext cx="2530123" cy="1161009"/>
          </a:xfrm>
          <a:prstGeom prst="rect">
            <a:avLst/>
          </a:prstGeom>
        </p:spPr>
      </p:pic>
      <p:pic>
        <p:nvPicPr>
          <p:cNvPr id="8" name="Picture 7">
            <a:extLst>
              <a:ext uri="{FF2B5EF4-FFF2-40B4-BE49-F238E27FC236}">
                <a16:creationId xmlns:a16="http://schemas.microsoft.com/office/drawing/2014/main" id="{7D2FDC86-6BCF-4CAA-90CC-95E7B011C769}"/>
              </a:ext>
            </a:extLst>
          </p:cNvPr>
          <p:cNvPicPr>
            <a:picLocks noChangeAspect="1"/>
          </p:cNvPicPr>
          <p:nvPr/>
        </p:nvPicPr>
        <p:blipFill>
          <a:blip r:embed="rId3"/>
          <a:stretch>
            <a:fillRect/>
          </a:stretch>
        </p:blipFill>
        <p:spPr>
          <a:xfrm>
            <a:off x="5179438" y="2931747"/>
            <a:ext cx="2210435" cy="953177"/>
          </a:xfrm>
          <a:prstGeom prst="rect">
            <a:avLst/>
          </a:prstGeom>
        </p:spPr>
      </p:pic>
      <p:sp>
        <p:nvSpPr>
          <p:cNvPr id="9" name="Text Placeholder 2">
            <a:extLst>
              <a:ext uri="{FF2B5EF4-FFF2-40B4-BE49-F238E27FC236}">
                <a16:creationId xmlns:a16="http://schemas.microsoft.com/office/drawing/2014/main" id="{770F91BE-A4EE-4FC3-A406-A521B369D37E}"/>
              </a:ext>
            </a:extLst>
          </p:cNvPr>
          <p:cNvSpPr txBox="1">
            <a:spLocks/>
          </p:cNvSpPr>
          <p:nvPr/>
        </p:nvSpPr>
        <p:spPr>
          <a:xfrm>
            <a:off x="438151" y="4010689"/>
            <a:ext cx="8394149" cy="353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eaLnBrk="1" hangingPunct="1">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eaLnBrk="1" hangingPunct="1">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114300" indent="0">
              <a:buFont typeface="Open Sans Light"/>
              <a:buNone/>
            </a:pPr>
            <a:r>
              <a:rPr lang="en-US" altLang="zh-CN" sz="1400" dirty="0"/>
              <a:t>The projected trace: &lt;send, </a:t>
            </a:r>
            <a:r>
              <a:rPr lang="en-US" altLang="zh-CN" sz="1400" dirty="0">
                <a:solidFill>
                  <a:srgbClr val="FF0000"/>
                </a:solidFill>
              </a:rPr>
              <a:t>send</a:t>
            </a:r>
            <a:r>
              <a:rPr lang="en-US" altLang="zh-CN" sz="1400" dirty="0"/>
              <a:t>&gt;</a:t>
            </a:r>
          </a:p>
        </p:txBody>
      </p:sp>
    </p:spTree>
    <p:extLst>
      <p:ext uri="{BB962C8B-B14F-4D97-AF65-F5344CB8AC3E}">
        <p14:creationId xmlns:p14="http://schemas.microsoft.com/office/powerpoint/2010/main" val="145744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Representation of uncertainty</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11" name="Picture 10"/>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25313" y="1458770"/>
            <a:ext cx="8165966" cy="1970457"/>
          </a:xfrm>
          <a:prstGeom prst="rect">
            <a:avLst/>
          </a:prstGeom>
        </p:spPr>
      </p:pic>
    </p:spTree>
    <p:extLst>
      <p:ext uri="{BB962C8B-B14F-4D97-AF65-F5344CB8AC3E}">
        <p14:creationId xmlns:p14="http://schemas.microsoft.com/office/powerpoint/2010/main" val="1223467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system capability</a:t>
            </a:r>
          </a:p>
        </p:txBody>
      </p:sp>
      <p:sp>
        <p:nvSpPr>
          <p:cNvPr id="3" name="Text Placeholder 2"/>
          <p:cNvSpPr>
            <a:spLocks noGrp="1"/>
          </p:cNvSpPr>
          <p:nvPr>
            <p:ph type="body" idx="1"/>
          </p:nvPr>
        </p:nvSpPr>
        <p:spPr/>
        <p:txBody>
          <a:bodyPr/>
          <a:lstStyle/>
          <a:p>
            <a:r>
              <a:rPr lang="en-US" sz="1600" dirty="0"/>
              <a:t>The capability of a system can be represented as all </a:t>
            </a:r>
            <a:r>
              <a:rPr lang="en-US" sz="1600" dirty="0" smtClean="0"/>
              <a:t>the</a:t>
            </a:r>
            <a:r>
              <a:rPr lang="en-US" sz="1600" dirty="0" smtClean="0"/>
              <a:t> traces of the LTS.</a:t>
            </a:r>
            <a:endParaRPr lang="en-US" sz="1600" dirty="0"/>
          </a:p>
          <a:p>
            <a:r>
              <a:rPr lang="en-US" sz="1600" dirty="0"/>
              <a:t>Problem: the “internal” events are less important when analyzing its capability to work against a given environment.</a:t>
            </a:r>
          </a:p>
          <a:p>
            <a:r>
              <a:rPr lang="en-US" sz="1600" dirty="0"/>
              <a:t>Solution: project the system to the interfaces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3"/>
          <a:stretch>
            <a:fillRect/>
          </a:stretch>
        </p:blipFill>
        <p:spPr>
          <a:xfrm>
            <a:off x="505145" y="2725111"/>
            <a:ext cx="3758992" cy="1336530"/>
          </a:xfrm>
          <a:prstGeom prst="rect">
            <a:avLst/>
          </a:prstGeom>
        </p:spPr>
      </p:pic>
      <p:sp>
        <p:nvSpPr>
          <p:cNvPr id="6" name="Arrow: Right 5">
            <a:extLst>
              <a:ext uri="{FF2B5EF4-FFF2-40B4-BE49-F238E27FC236}">
                <a16:creationId xmlns:a16="http://schemas.microsoft.com/office/drawing/2014/main" id="{050FAB4A-AB45-4641-8A3D-1AEAF001B78D}"/>
              </a:ext>
            </a:extLst>
          </p:cNvPr>
          <p:cNvSpPr/>
          <p:nvPr/>
        </p:nvSpPr>
        <p:spPr>
          <a:xfrm>
            <a:off x="4466996" y="3341722"/>
            <a:ext cx="97674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p:nvPicPr>
        <p:blipFill>
          <a:blip r:embed="rId4"/>
          <a:stretch>
            <a:fillRect/>
          </a:stretch>
        </p:blipFill>
        <p:spPr>
          <a:xfrm>
            <a:off x="5646601" y="2725111"/>
            <a:ext cx="2361295" cy="1289678"/>
          </a:xfrm>
          <a:prstGeom prst="rect">
            <a:avLst/>
          </a:prstGeom>
        </p:spPr>
      </p:pic>
    </p:spTree>
    <p:extLst>
      <p:ext uri="{BB962C8B-B14F-4D97-AF65-F5344CB8AC3E}">
        <p14:creationId xmlns:p14="http://schemas.microsoft.com/office/powerpoint/2010/main" val="26936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system assumption</a:t>
            </a:r>
          </a:p>
        </p:txBody>
      </p:sp>
      <p:sp>
        <p:nvSpPr>
          <p:cNvPr id="3" name="Text Placeholder 2"/>
          <p:cNvSpPr>
            <a:spLocks noGrp="1"/>
          </p:cNvSpPr>
          <p:nvPr>
            <p:ph type="body" idx="1"/>
          </p:nvPr>
        </p:nvSpPr>
        <p:spPr/>
        <p:txBody>
          <a:bodyPr/>
          <a:lstStyle/>
          <a:p>
            <a:r>
              <a:rPr lang="en-US" dirty="0"/>
              <a:t>The projected </a:t>
            </a:r>
            <a:r>
              <a:rPr lang="en-US" dirty="0" smtClean="0"/>
              <a:t>model </a:t>
            </a:r>
            <a:r>
              <a:rPr lang="en-US" dirty="0"/>
              <a:t>describes all the possible traces of the environment that the system can work </a:t>
            </a:r>
            <a:r>
              <a:rPr lang="en-US" dirty="0" smtClean="0"/>
              <a:t>with (i.e., deadlock-free).</a:t>
            </a:r>
            <a:endParaRPr lang="en-US" dirty="0"/>
          </a:p>
          <a:p>
            <a:r>
              <a:rPr lang="en-US" dirty="0"/>
              <a:t>However, it may include traces that would lead to property violation.</a:t>
            </a:r>
          </a:p>
          <a:p>
            <a:r>
              <a:rPr lang="en-US" dirty="0"/>
              <a:t>E.g., system allows trace &lt;send, </a:t>
            </a:r>
            <a:r>
              <a:rPr lang="en-US" dirty="0" err="1"/>
              <a:t>getack</a:t>
            </a:r>
            <a:r>
              <a:rPr lang="en-US" dirty="0"/>
              <a:t>, send, </a:t>
            </a:r>
            <a:r>
              <a:rPr lang="en-US" dirty="0" err="1"/>
              <a:t>getack</a:t>
            </a:r>
            <a:r>
              <a:rPr lang="en-US" dirty="0"/>
              <a:t>, …&gt;, which violates property that input and output should alternate.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3"/>
          <a:stretch>
            <a:fillRect/>
          </a:stretch>
        </p:blipFill>
        <p:spPr>
          <a:xfrm>
            <a:off x="5794793" y="2862204"/>
            <a:ext cx="2677665" cy="1462471"/>
          </a:xfrm>
          <a:prstGeom prst="rect">
            <a:avLst/>
          </a:prstGeom>
        </p:spPr>
      </p:pic>
    </p:spTree>
    <p:extLst>
      <p:ext uri="{BB962C8B-B14F-4D97-AF65-F5344CB8AC3E}">
        <p14:creationId xmlns:p14="http://schemas.microsoft.com/office/powerpoint/2010/main" val="191210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C4E1-1376-459E-B552-A368FE17721D}"/>
              </a:ext>
            </a:extLst>
          </p:cNvPr>
          <p:cNvSpPr>
            <a:spLocks noGrp="1"/>
          </p:cNvSpPr>
          <p:nvPr>
            <p:ph type="title"/>
          </p:nvPr>
        </p:nvSpPr>
        <p:spPr/>
        <p:txBody>
          <a:bodyPr/>
          <a:lstStyle/>
          <a:p>
            <a:r>
              <a:rPr lang="en-US" altLang="zh-CN" dirty="0"/>
              <a:t>Representation of system assumption</a:t>
            </a:r>
            <a:endParaRPr lang="zh-CN" altLang="en-US" dirty="0"/>
          </a:p>
        </p:txBody>
      </p:sp>
      <p:sp>
        <p:nvSpPr>
          <p:cNvPr id="3" name="Text Placeholder 2">
            <a:extLst>
              <a:ext uri="{FF2B5EF4-FFF2-40B4-BE49-F238E27FC236}">
                <a16:creationId xmlns:a16="http://schemas.microsoft.com/office/drawing/2014/main" id="{5648DA02-5E9E-48CC-93D5-44B2CBA9726C}"/>
              </a:ext>
            </a:extLst>
          </p:cNvPr>
          <p:cNvSpPr>
            <a:spLocks noGrp="1"/>
          </p:cNvSpPr>
          <p:nvPr>
            <p:ph type="body" idx="1"/>
          </p:nvPr>
        </p:nvSpPr>
        <p:spPr/>
        <p:txBody>
          <a:bodyPr/>
          <a:lstStyle/>
          <a:p>
            <a:r>
              <a:rPr lang="en-US" altLang="zh-CN" dirty="0"/>
              <a:t>Developers make implicit assumptions of the environment to ensure “correct” function.</a:t>
            </a:r>
          </a:p>
          <a:p>
            <a:r>
              <a:rPr lang="en-US" altLang="zh-CN" dirty="0"/>
              <a:t>The assumption includes a subset of behavior of the system capability.</a:t>
            </a:r>
          </a:p>
          <a:p>
            <a:r>
              <a:rPr lang="en-US" altLang="zh-CN" dirty="0"/>
              <a:t>E.g., to ensure the property, it assumes the environment to be:</a:t>
            </a:r>
          </a:p>
          <a:p>
            <a:endParaRPr lang="en-US" altLang="zh-CN" dirty="0"/>
          </a:p>
          <a:p>
            <a:endParaRPr lang="en-US" altLang="zh-CN" dirty="0"/>
          </a:p>
          <a:p>
            <a:endParaRPr lang="zh-CN" altLang="en-US" dirty="0"/>
          </a:p>
        </p:txBody>
      </p:sp>
      <p:sp>
        <p:nvSpPr>
          <p:cNvPr id="4" name="Slide Number Placeholder 3">
            <a:extLst>
              <a:ext uri="{FF2B5EF4-FFF2-40B4-BE49-F238E27FC236}">
                <a16:creationId xmlns:a16="http://schemas.microsoft.com/office/drawing/2014/main" id="{E7D0DC66-5D70-4AA3-A027-53FF31C55D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08EABEA7-B911-4213-8B40-DE3030ABD0DC}"/>
              </a:ext>
            </a:extLst>
          </p:cNvPr>
          <p:cNvPicPr>
            <a:picLocks noChangeAspect="1"/>
          </p:cNvPicPr>
          <p:nvPr/>
        </p:nvPicPr>
        <p:blipFill>
          <a:blip r:embed="rId2"/>
          <a:stretch>
            <a:fillRect/>
          </a:stretch>
        </p:blipFill>
        <p:spPr>
          <a:xfrm>
            <a:off x="5728875" y="2738575"/>
            <a:ext cx="2743583" cy="1124107"/>
          </a:xfrm>
          <a:prstGeom prst="rect">
            <a:avLst/>
          </a:prstGeom>
        </p:spPr>
      </p:pic>
    </p:spTree>
    <p:extLst>
      <p:ext uri="{BB962C8B-B14F-4D97-AF65-F5344CB8AC3E}">
        <p14:creationId xmlns:p14="http://schemas.microsoft.com/office/powerpoint/2010/main" val="168573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Stronger </a:t>
            </a:r>
            <a:r>
              <a:rPr lang="en-US" dirty="0"/>
              <a:t>and </a:t>
            </a:r>
            <a:r>
              <a:rPr lang="en-US" dirty="0" smtClean="0"/>
              <a:t>Weaker </a:t>
            </a:r>
            <a:r>
              <a:rPr lang="en-US" dirty="0"/>
              <a:t>assumption</a:t>
            </a:r>
          </a:p>
        </p:txBody>
      </p:sp>
      <p:sp>
        <p:nvSpPr>
          <p:cNvPr id="3" name="Text Placeholder 2"/>
          <p:cNvSpPr>
            <a:spLocks noGrp="1"/>
          </p:cNvSpPr>
          <p:nvPr>
            <p:ph type="body" idx="1"/>
          </p:nvPr>
        </p:nvSpPr>
        <p:spPr/>
        <p:txBody>
          <a:bodyPr/>
          <a:lstStyle/>
          <a:p>
            <a:r>
              <a:rPr lang="en-US" dirty="0"/>
              <a:t>Stronger assumption =&gt; less allowed behavior of the environment;</a:t>
            </a:r>
          </a:p>
          <a:p>
            <a:endParaRPr lang="en-US" dirty="0"/>
          </a:p>
          <a:p>
            <a:endParaRPr lang="en-US" dirty="0"/>
          </a:p>
          <a:p>
            <a:endParaRPr lang="en-US" dirty="0"/>
          </a:p>
          <a:p>
            <a:pPr marL="114300" indent="0">
              <a:buNone/>
            </a:pPr>
            <a:endParaRPr lang="en-US" dirty="0"/>
          </a:p>
          <a:p>
            <a:r>
              <a:rPr lang="en-US" dirty="0"/>
              <a:t>Weaker assumption =&gt; more allowed behavior of the environment.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517D9079-4358-4A3A-A927-8F3D33A48C36}"/>
              </a:ext>
            </a:extLst>
          </p:cNvPr>
          <p:cNvPicPr>
            <a:picLocks noChangeAspect="1"/>
          </p:cNvPicPr>
          <p:nvPr/>
        </p:nvPicPr>
        <p:blipFill>
          <a:blip r:embed="rId2"/>
          <a:stretch>
            <a:fillRect/>
          </a:stretch>
        </p:blipFill>
        <p:spPr>
          <a:xfrm>
            <a:off x="954361" y="3219621"/>
            <a:ext cx="2886478" cy="1105054"/>
          </a:xfrm>
          <a:prstGeom prst="rect">
            <a:avLst/>
          </a:prstGeom>
        </p:spPr>
      </p:pic>
      <p:pic>
        <p:nvPicPr>
          <p:cNvPr id="6" name="Picture 5">
            <a:extLst>
              <a:ext uri="{FF2B5EF4-FFF2-40B4-BE49-F238E27FC236}">
                <a16:creationId xmlns:a16="http://schemas.microsoft.com/office/drawing/2014/main" id="{E0E6B421-AF24-4D85-B3CF-F72C662E30EB}"/>
              </a:ext>
            </a:extLst>
          </p:cNvPr>
          <p:cNvPicPr>
            <a:picLocks noChangeAspect="1"/>
          </p:cNvPicPr>
          <p:nvPr/>
        </p:nvPicPr>
        <p:blipFill>
          <a:blip r:embed="rId3"/>
          <a:stretch>
            <a:fillRect/>
          </a:stretch>
        </p:blipFill>
        <p:spPr>
          <a:xfrm>
            <a:off x="978177" y="1633521"/>
            <a:ext cx="2838846" cy="1105054"/>
          </a:xfrm>
          <a:prstGeom prst="rect">
            <a:avLst/>
          </a:prstGeom>
        </p:spPr>
      </p:pic>
    </p:spTree>
    <p:extLst>
      <p:ext uri="{BB962C8B-B14F-4D97-AF65-F5344CB8AC3E}">
        <p14:creationId xmlns:p14="http://schemas.microsoft.com/office/powerpoint/2010/main" val="194887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937-2823-4AEA-B237-A98FA01A85B4}"/>
              </a:ext>
            </a:extLst>
          </p:cNvPr>
          <p:cNvSpPr>
            <a:spLocks noGrp="1"/>
          </p:cNvSpPr>
          <p:nvPr>
            <p:ph type="title"/>
          </p:nvPr>
        </p:nvSpPr>
        <p:spPr/>
        <p:txBody>
          <a:bodyPr/>
          <a:lstStyle/>
          <a:p>
            <a:r>
              <a:rPr lang="en-US" altLang="zh-CN" dirty="0"/>
              <a:t>Capability to handle uncertainty</a:t>
            </a:r>
            <a:endParaRPr lang="zh-CN" altLang="en-US" dirty="0"/>
          </a:p>
        </p:txBody>
      </p:sp>
      <p:sp>
        <p:nvSpPr>
          <p:cNvPr id="4" name="Slide Number Placeholder 3">
            <a:extLst>
              <a:ext uri="{FF2B5EF4-FFF2-40B4-BE49-F238E27FC236}">
                <a16:creationId xmlns:a16="http://schemas.microsoft.com/office/drawing/2014/main" id="{097C9D5D-7B18-4EEB-9DFE-106FFD7D4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52801" y="1467200"/>
            <a:ext cx="7919657" cy="2212468"/>
          </a:xfrm>
          <a:prstGeom prst="rect">
            <a:avLst/>
          </a:prstGeom>
        </p:spPr>
      </p:pic>
    </p:spTree>
    <p:extLst>
      <p:ext uri="{BB962C8B-B14F-4D97-AF65-F5344CB8AC3E}">
        <p14:creationId xmlns:p14="http://schemas.microsoft.com/office/powerpoint/2010/main" val="2535727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Text Placeholder 2"/>
          <p:cNvSpPr>
            <a:spLocks noGrp="1"/>
          </p:cNvSpPr>
          <p:nvPr>
            <p:ph type="body" idx="1"/>
          </p:nvPr>
        </p:nvSpPr>
        <p:spPr/>
        <p:txBody>
          <a:bodyPr/>
          <a:lstStyle/>
          <a:p>
            <a:r>
              <a:rPr lang="en-US" dirty="0" smtClean="0"/>
              <a:t>Security protocol and attacker model</a:t>
            </a:r>
          </a:p>
          <a:p>
            <a:r>
              <a:rPr lang="en-US" dirty="0" smtClean="0"/>
              <a:t>Human machine interface model and human behavior model</a:t>
            </a:r>
          </a:p>
          <a:p>
            <a:r>
              <a:rPr lang="en-US" dirty="0" smtClean="0"/>
              <a:t>Distributed protocol and fault model</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57921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Robustness Definition</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457200" lvl="1" indent="0">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p>
          <a:p>
            <a:endParaRPr lang="en-US" altLang="zh-CN" b="1" dirty="0"/>
          </a:p>
          <a:p>
            <a:r>
              <a:rPr lang="en-US" altLang="zh-CN" b="1" dirty="0"/>
              <a:t>Robust control:</a:t>
            </a:r>
          </a:p>
          <a:p>
            <a:pPr marL="457200" lvl="1" indent="0">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p>
          <a:p>
            <a:pPr marL="0" lvl="0" indent="0" algn="l" rtl="0">
              <a:spcBef>
                <a:spcPts val="1600"/>
              </a:spcBef>
              <a:spcAft>
                <a:spcPts val="1600"/>
              </a:spcAft>
              <a:buNone/>
            </a:pPr>
            <a:r>
              <a:rPr lang="en" dirty="0"/>
              <a:t/>
            </a:r>
            <a:br>
              <a:rPr lang="en" dirty="0"/>
            </a:br>
            <a:r>
              <a:rPr lang="en" dirty="0"/>
              <a:t/>
            </a:r>
            <a:br>
              <a:rPr lang="en" dirty="0"/>
            </a:br>
            <a:endParaRPr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smtClean="0"/>
              <a:t>.</a:t>
            </a:r>
          </a:p>
          <a:p>
            <a:r>
              <a:rPr lang="en-US" altLang="zh-CN" dirty="0" smtClean="0"/>
              <a:t>In distributed system</a:t>
            </a:r>
            <a:endParaRPr lang="en-US" altLang="zh-CN" dirty="0"/>
          </a:p>
          <a:p>
            <a:r>
              <a:rPr lang="en-US" altLang="zh-CN" dirty="0"/>
              <a:t>…</a:t>
            </a:r>
          </a:p>
          <a:p>
            <a:endParaRPr lang="zh-CN" altLang="en-US"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66878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We try to measure:</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r>
              <a:rPr lang="en-US" altLang="zh-CN" dirty="0"/>
              <a:t>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r>
              <a:rPr lang="en-US" altLang="zh-CN" dirty="0"/>
              <a:t>The source: uncertainty in environment</a:t>
            </a:r>
          </a:p>
          <a:p>
            <a:pPr lvl="1">
              <a:spcBef>
                <a:spcPts val="0"/>
              </a:spcBef>
              <a:spcAft>
                <a:spcPts val="800"/>
              </a:spcAft>
            </a:pPr>
            <a:r>
              <a:rPr lang="en-US" altLang="zh-CN" dirty="0"/>
              <a:t>What’s the representation of uncertainty in the environment?</a:t>
            </a:r>
          </a:p>
          <a:p>
            <a:r>
              <a:rPr lang="en-US" altLang="zh-CN" dirty="0"/>
              <a:t>The goal: to ensure correct function</a:t>
            </a:r>
          </a:p>
          <a:p>
            <a:pPr lvl="1">
              <a:spcBef>
                <a:spcPts val="0"/>
              </a:spcBef>
              <a:spcAft>
                <a:spcPts val="800"/>
              </a:spcAft>
            </a:pPr>
            <a:r>
              <a:rPr lang="en-US" altLang="zh-CN" dirty="0"/>
              <a:t>What’s the formal definition of “correct” function?</a:t>
            </a:r>
          </a:p>
          <a:p>
            <a:r>
              <a:rPr lang="en-US" altLang="zh-CN" dirty="0"/>
              <a:t>To measure: the system capability</a:t>
            </a:r>
          </a:p>
          <a:p>
            <a:pPr lvl="1">
              <a:spcBef>
                <a:spcPts val="0"/>
              </a:spcBef>
              <a:spcAft>
                <a:spcPts val="800"/>
              </a:spcAft>
            </a:pPr>
            <a:r>
              <a:rPr lang="en-US" altLang="zh-CN" dirty="0"/>
              <a:t>How to measure capability? How to define such a metric?</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24866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5995-26D7-480D-A8E6-4CA4D75F6B77}"/>
              </a:ext>
            </a:extLst>
          </p:cNvPr>
          <p:cNvSpPr>
            <a:spLocks noGrp="1"/>
          </p:cNvSpPr>
          <p:nvPr>
            <p:ph type="title"/>
          </p:nvPr>
        </p:nvSpPr>
        <p:spPr/>
        <p:txBody>
          <a:bodyPr/>
          <a:lstStyle/>
          <a:p>
            <a:r>
              <a:rPr lang="en-US" altLang="zh-CN" dirty="0"/>
              <a:t>Background</a:t>
            </a:r>
            <a:endParaRPr lang="zh-CN" altLang="en-US" dirty="0"/>
          </a:p>
        </p:txBody>
      </p:sp>
      <p:sp>
        <p:nvSpPr>
          <p:cNvPr id="3" name="Text Placeholder 2">
            <a:extLst>
              <a:ext uri="{FF2B5EF4-FFF2-40B4-BE49-F238E27FC236}">
                <a16:creationId xmlns:a16="http://schemas.microsoft.com/office/drawing/2014/main" id="{1843D3EB-6AE8-431A-A06F-71485AF82E70}"/>
              </a:ext>
            </a:extLst>
          </p:cNvPr>
          <p:cNvSpPr>
            <a:spLocks noGrp="1"/>
          </p:cNvSpPr>
          <p:nvPr>
            <p:ph type="body" idx="1"/>
          </p:nvPr>
        </p:nvSpPr>
        <p:spPr/>
        <p:txBody>
          <a:bodyPr/>
          <a:lstStyle/>
          <a:p>
            <a:pPr marL="114300" indent="0">
              <a:buNone/>
            </a:pPr>
            <a:r>
              <a:rPr lang="en-US" altLang="zh-CN" sz="1400" dirty="0"/>
              <a:t>We use labelled transition systems to model the behavior of systems and environments.</a:t>
            </a:r>
            <a:endParaRPr lang="zh-CN" altLang="en-US" sz="1400" dirty="0"/>
          </a:p>
        </p:txBody>
      </p:sp>
      <p:sp>
        <p:nvSpPr>
          <p:cNvPr id="4" name="Slide Number Placeholder 3">
            <a:extLst>
              <a:ext uri="{FF2B5EF4-FFF2-40B4-BE49-F238E27FC236}">
                <a16:creationId xmlns:a16="http://schemas.microsoft.com/office/drawing/2014/main" id="{DD769FA6-C05F-4802-8572-EDA4F1333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10" name="Picture 9">
            <a:extLst>
              <a:ext uri="{FF2B5EF4-FFF2-40B4-BE49-F238E27FC236}">
                <a16:creationId xmlns:a16="http://schemas.microsoft.com/office/drawing/2014/main" id="{FE22408C-4A77-4163-AFBB-C9F8F850FDA4}"/>
              </a:ext>
            </a:extLst>
          </p:cNvPr>
          <p:cNvPicPr>
            <a:picLocks noChangeAspect="1"/>
          </p:cNvPicPr>
          <p:nvPr>
            <p:custDataLst>
              <p:tags r:id="rId1"/>
            </p:custDataLst>
          </p:nvPr>
        </p:nvPicPr>
        <p:blipFill>
          <a:blip r:embed="rId3"/>
          <a:stretch>
            <a:fillRect/>
          </a:stretch>
        </p:blipFill>
        <p:spPr>
          <a:xfrm>
            <a:off x="729790" y="1728168"/>
            <a:ext cx="7367619" cy="2262857"/>
          </a:xfrm>
          <a:prstGeom prst="rect">
            <a:avLst/>
          </a:prstGeom>
        </p:spPr>
      </p:pic>
    </p:spTree>
    <p:extLst>
      <p:ext uri="{BB962C8B-B14F-4D97-AF65-F5344CB8AC3E}">
        <p14:creationId xmlns:p14="http://schemas.microsoft.com/office/powerpoint/2010/main" val="320518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 – A perfect case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1028"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1390650"/>
            <a:ext cx="37719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528432" y="1753911"/>
            <a:ext cx="2106777" cy="903854"/>
          </a:xfrm>
          <a:prstGeom prst="rect">
            <a:avLst/>
          </a:prstGeom>
        </p:spPr>
      </p:pic>
      <p:pic>
        <p:nvPicPr>
          <p:cNvPr id="9" name="Picture 8"/>
          <p:cNvPicPr>
            <a:picLocks noChangeAspect="1"/>
          </p:cNvPicPr>
          <p:nvPr/>
        </p:nvPicPr>
        <p:blipFill>
          <a:blip r:embed="rId5"/>
          <a:stretch>
            <a:fillRect/>
          </a:stretch>
        </p:blipFill>
        <p:spPr>
          <a:xfrm>
            <a:off x="485440" y="2875746"/>
            <a:ext cx="2192760" cy="877104"/>
          </a:xfrm>
          <a:prstGeom prst="rect">
            <a:avLst/>
          </a:prstGeom>
        </p:spPr>
      </p:pic>
      <p:pic>
        <p:nvPicPr>
          <p:cNvPr id="10" name="Picture 9"/>
          <p:cNvPicPr>
            <a:picLocks noChangeAspect="1"/>
          </p:cNvPicPr>
          <p:nvPr/>
        </p:nvPicPr>
        <p:blipFill>
          <a:blip r:embed="rId6"/>
          <a:stretch>
            <a:fillRect/>
          </a:stretch>
        </p:blipFill>
        <p:spPr>
          <a:xfrm>
            <a:off x="6238864" y="2205838"/>
            <a:ext cx="2507944" cy="948951"/>
          </a:xfrm>
          <a:prstGeom prst="rect">
            <a:avLst/>
          </a:prstGeom>
        </p:spPr>
      </p:pic>
    </p:spTree>
    <p:extLst>
      <p:ext uri="{BB962C8B-B14F-4D97-AF65-F5344CB8AC3E}">
        <p14:creationId xmlns:p14="http://schemas.microsoft.com/office/powerpoint/2010/main" val="353715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problem</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55009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(1) bad things should not happen, and (2) good things should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a:p>
            <a:r>
              <a:rPr lang="en-US" altLang="zh-CN" dirty="0"/>
              <a:t>In the example, we consider:</a:t>
            </a:r>
          </a:p>
          <a:p>
            <a:pPr lvl="1"/>
            <a:r>
              <a:rPr lang="en-US" altLang="zh-CN" dirty="0"/>
              <a:t>Safety Property P: input and output should alternate, i.e.,</a:t>
            </a:r>
          </a:p>
          <a:p>
            <a:pPr lvl="1"/>
            <a:r>
              <a:rPr lang="en-US" altLang="zh-CN" dirty="0"/>
              <a:t>Liveness Property: the system should be deadlock-free.</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p:cNvPicPr>
            <a:picLocks noChangeAspect="1"/>
          </p:cNvPicPr>
          <p:nvPr/>
        </p:nvPicPr>
        <p:blipFill>
          <a:blip r:embed="rId3"/>
          <a:stretch>
            <a:fillRect/>
          </a:stretch>
        </p:blipFill>
        <p:spPr>
          <a:xfrm>
            <a:off x="6284612" y="2583969"/>
            <a:ext cx="1815835" cy="1125517"/>
          </a:xfrm>
          <a:prstGeom prst="rect">
            <a:avLst/>
          </a:prstGeom>
        </p:spPr>
      </p:pic>
    </p:spTree>
    <p:extLst>
      <p:ext uri="{BB962C8B-B14F-4D97-AF65-F5344CB8AC3E}">
        <p14:creationId xmlns:p14="http://schemas.microsoft.com/office/powerpoint/2010/main" val="3019702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3.611"/>
  <p:tag name="ORIGINALWIDTH" val="3625.797"/>
  <p:tag name="LATEXADDIN" val="\documentclass{article}&#10;\usepackage{amsmath}&#10;\pagestyle{empty}&#10;\begin{document}&#10;&#10;A \textit{laballed transtion system} $T$ is a four tuple $\langle Q, \Sigma, \delta, q_0 \rangle$ where&#10;\begin{itemize}&#10;\item $Q$ is a finite set of states,&#10;\item $\Sigma$ is a set of actions called the \textit{alphabet} of $T$,&#10;\item $\delta \subseteq Q \times \Sigma \rightarrow Q$ is a function called the \textit{transition function} of $T$,&#10;\item $q_0 \in Q$ is the initial state.&#10;\end{itemize}&#10;&#10;\end{document}"/>
  <p:tag name="IGUANATEXSIZE" val="20"/>
  <p:tag name="IGUANATEXCURSOR" val="356"/>
  <p:tag name="TRANSPARENCY" val="True"/>
  <p:tag name="FILENAME" val=""/>
  <p:tag name="LATEXENGINEID" val="0"/>
  <p:tag name="TEMPFOLDER" val=".\t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288.714"/>
  <p:tag name="LATEXADDIN" val="\documentclass{article}&#10;\usepackage{amsmath}&#10;\usepackage{amssymb}&#10;\pagestyle{empty}&#10;\begin{document}&#10;&#10;\noindent The uncertainty $U_{Env}$ of a given environment $Env$ is the althernative behavior over the perfect environment $Env^p$, i.e., $U_{Env} = Env_{\upharpoonright \Sigma_I} - Env^p_{\upharpoonright \Sigma_I}$, where&#10;\begin{itemize}&#10;\item $Env_{\upharpoonright \Sigma_I}$ is the projected model of the environment $Env$ over $\Sigma_I$, the alphabet of the interface,&#10;\item $Env^p_{\upharpoonright \Sigma_I}$ is the projected model of the perfect environment over the alphatbet of the interface.&#10;\end{itemize}&#10;&#10;&#10;\end{document}"/>
  <p:tag name="IGUANATEXSIZE" val="20"/>
  <p:tag name="IGUANATEXCURSOR" val="603"/>
  <p:tag name="TRANSPARENCY" val="True"/>
  <p:tag name="FILENAME" val=""/>
  <p:tag name="LATEXENGINEID" val="0"/>
  <p:tag name="TEMPFOLDER" val=".\tmp\"/>
  <p:tag name="LATEXFORMHEIGHT" val="320.4"/>
  <p:tag name="LATEXFORMWIDTH" val="464.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45.107"/>
  <p:tag name="ORIGINALWIDTH" val="4098.988"/>
  <p:tag name="LATEXADDIN" val="\documentclass{article}&#10;\usepackage{amsmath}&#10;\usepackage{amssymb}&#10;\pagestyle{empty}&#10;\begin{document}&#10;&#10;$C = WA_{\upharpoonright \Sigma_I} - Env^p_{\upharpoonright \Sigma_I}$ where&#10;\begin{itemize}&#10;\item $C$ is the capability of a system to handle uncertainty in the environment,&#10;\item $WA_{\upharpoonright \Sigma_I}$ is the weakest assumption of the system to ensure ``correct'' function, projected over the alphabet of the environment interface,&#10;\item $Env^p_{\upharpoonright \Sigma_I}$ is the perfect environment projected over the alphabet of the environment interface.&#10;\end{itemize}&#10;&#10;&#10;\end{document}"/>
  <p:tag name="IGUANATEXSIZE" val="18"/>
  <p:tag name="IGUANATEXCURSOR" val="484"/>
  <p:tag name="TRANSPARENCY" val="True"/>
  <p:tag name="FILENAME" val=""/>
  <p:tag name="LATEXENGINEID" val="0"/>
  <p:tag name="TEMPFOLDER" val=".\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1223</TotalTime>
  <Words>1010</Words>
  <Application>Microsoft Office PowerPoint</Application>
  <PresentationFormat>On-screen Show (16:9)</PresentationFormat>
  <Paragraphs>120</Paragraphs>
  <Slides>19</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Open Sans SemiBold</vt:lpstr>
      <vt:lpstr>宋体</vt:lpstr>
      <vt:lpstr>Open Sans</vt:lpstr>
      <vt:lpstr>Arial</vt:lpstr>
      <vt:lpstr>Open Sans Light</vt:lpstr>
      <vt:lpstr>Simple Light</vt:lpstr>
      <vt:lpstr>How to Measure Robustness A formal approach</vt:lpstr>
      <vt:lpstr>Agenda</vt:lpstr>
      <vt:lpstr>What is Robustness?</vt:lpstr>
      <vt:lpstr>The Source and Goal</vt:lpstr>
      <vt:lpstr>We try to measure:</vt:lpstr>
      <vt:lpstr>Background</vt:lpstr>
      <vt:lpstr>Motivation Example – A perfect case</vt:lpstr>
      <vt:lpstr>Research problem</vt:lpstr>
      <vt:lpstr>The “correct” function</vt:lpstr>
      <vt:lpstr>The perfect environment</vt:lpstr>
      <vt:lpstr>Representation of uncertainty</vt:lpstr>
      <vt:lpstr>Representation of uncertainty</vt:lpstr>
      <vt:lpstr>Representation of uncertainty</vt:lpstr>
      <vt:lpstr>Representation of system capability</vt:lpstr>
      <vt:lpstr>Representation of system assumption</vt:lpstr>
      <vt:lpstr>Representation of system assumption</vt:lpstr>
      <vt:lpstr>Stronger and Weaker assumption</vt:lpstr>
      <vt:lpstr>Capability to handle uncertainty</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Changjian Zhang</cp:lastModifiedBy>
  <cp:revision>54</cp:revision>
  <dcterms:created xsi:type="dcterms:W3CDTF">2019-10-18T14:39:47Z</dcterms:created>
  <dcterms:modified xsi:type="dcterms:W3CDTF">2019-10-22T20:12:32Z</dcterms:modified>
</cp:coreProperties>
</file>