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6" r:id="rId3"/>
    <p:sldId id="297" r:id="rId4"/>
    <p:sldId id="298" r:id="rId5"/>
    <p:sldId id="299" r:id="rId6"/>
    <p:sldId id="295" r:id="rId7"/>
    <p:sldId id="257" r:id="rId8"/>
    <p:sldId id="289" r:id="rId9"/>
    <p:sldId id="285" r:id="rId10"/>
    <p:sldId id="288" r:id="rId11"/>
    <p:sldId id="292" r:id="rId12"/>
    <p:sldId id="293" r:id="rId13"/>
    <p:sldId id="300" r:id="rId14"/>
    <p:sldId id="287" r:id="rId15"/>
    <p:sldId id="291" r:id="rId16"/>
    <p:sldId id="286" r:id="rId17"/>
    <p:sldId id="290" r:id="rId18"/>
    <p:sldId id="258" r:id="rId19"/>
    <p:sldId id="259" r:id="rId20"/>
    <p:sldId id="260" r:id="rId21"/>
    <p:sldId id="283" r:id="rId22"/>
    <p:sldId id="261" r:id="rId23"/>
    <p:sldId id="262" r:id="rId24"/>
    <p:sldId id="29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0D1E5-2784-4AA6-9368-AE0493C5C51D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263F88-0332-4147-86B1-6B81C7FFE23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513A6AC-05F2-4ED4-B0FD-657230184D7E}" type="parTrans" cxnId="{76DAE4CD-9C4E-4661-A667-AC2AE3D65B43}">
      <dgm:prSet/>
      <dgm:spPr/>
      <dgm:t>
        <a:bodyPr/>
        <a:lstStyle/>
        <a:p>
          <a:endParaRPr lang="en-US"/>
        </a:p>
      </dgm:t>
    </dgm:pt>
    <dgm:pt modelId="{B38CBDFB-F764-4507-BC4A-C71CE973CCF5}" type="sibTrans" cxnId="{76DAE4CD-9C4E-4661-A667-AC2AE3D65B43}">
      <dgm:prSet/>
      <dgm:spPr/>
      <dgm:t>
        <a:bodyPr/>
        <a:lstStyle/>
        <a:p>
          <a:endParaRPr lang="en-US"/>
        </a:p>
      </dgm:t>
    </dgm:pt>
    <dgm:pt modelId="{BC310716-0D5D-418A-8AFB-159AC8712B67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76DD5A9B-B6FB-4FD0-A0AD-9732116D7543}" type="parTrans" cxnId="{CC8DBE5C-2707-4BA5-808E-926C923CBD8E}">
      <dgm:prSet/>
      <dgm:spPr/>
      <dgm:t>
        <a:bodyPr/>
        <a:lstStyle/>
        <a:p>
          <a:endParaRPr lang="en-US"/>
        </a:p>
      </dgm:t>
    </dgm:pt>
    <dgm:pt modelId="{B3FDC458-03BD-4176-BC55-896CC8A1CB0F}" type="sibTrans" cxnId="{CC8DBE5C-2707-4BA5-808E-926C923CBD8E}">
      <dgm:prSet/>
      <dgm:spPr/>
      <dgm:t>
        <a:bodyPr/>
        <a:lstStyle/>
        <a:p>
          <a:endParaRPr lang="en-US"/>
        </a:p>
      </dgm:t>
    </dgm:pt>
    <dgm:pt modelId="{AC49F15D-1EAC-4AE9-8F05-BF6E10E3FB9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4392F9F-0C40-45FF-97C7-96E9AB42485D}" type="parTrans" cxnId="{5763F254-3EA7-45FB-A570-0E38351F7639}">
      <dgm:prSet/>
      <dgm:spPr/>
      <dgm:t>
        <a:bodyPr/>
        <a:lstStyle/>
        <a:p>
          <a:endParaRPr lang="en-US"/>
        </a:p>
      </dgm:t>
    </dgm:pt>
    <dgm:pt modelId="{2BD78727-68AA-4DC0-8C72-9DEDA273512C}" type="sibTrans" cxnId="{5763F254-3EA7-45FB-A570-0E38351F7639}">
      <dgm:prSet/>
      <dgm:spPr/>
      <dgm:t>
        <a:bodyPr/>
        <a:lstStyle/>
        <a:p>
          <a:endParaRPr lang="en-US"/>
        </a:p>
      </dgm:t>
    </dgm:pt>
    <dgm:pt modelId="{D93F464A-BE84-413D-82FA-230A78884230}" type="pres">
      <dgm:prSet presAssocID="{A490D1E5-2784-4AA6-9368-AE0493C5C51D}" presName="cycle" presStyleCnt="0">
        <dgm:presLayoutVars>
          <dgm:dir/>
          <dgm:resizeHandles val="exact"/>
        </dgm:presLayoutVars>
      </dgm:prSet>
      <dgm:spPr/>
    </dgm:pt>
    <dgm:pt modelId="{47EB470D-9B31-4850-A34B-510CD8287D4E}" type="pres">
      <dgm:prSet presAssocID="{4F263F88-0332-4147-86B1-6B81C7FFE234}" presName="dummy" presStyleCnt="0"/>
      <dgm:spPr/>
    </dgm:pt>
    <dgm:pt modelId="{DBEB5674-1630-433C-8EC7-86719CA334B7}" type="pres">
      <dgm:prSet presAssocID="{4F263F88-0332-4147-86B1-6B81C7FFE234}" presName="node" presStyleLbl="revTx" presStyleIdx="0" presStyleCnt="3">
        <dgm:presLayoutVars>
          <dgm:bulletEnabled val="1"/>
        </dgm:presLayoutVars>
      </dgm:prSet>
      <dgm:spPr/>
    </dgm:pt>
    <dgm:pt modelId="{5F5B7373-0A1C-4792-A862-9B0B0A880F0F}" type="pres">
      <dgm:prSet presAssocID="{B38CBDFB-F764-4507-BC4A-C71CE973CCF5}" presName="sibTrans" presStyleLbl="node1" presStyleIdx="0" presStyleCnt="3"/>
      <dgm:spPr/>
    </dgm:pt>
    <dgm:pt modelId="{E0E60A8C-5D75-40DA-93BC-C22A422FEE28}" type="pres">
      <dgm:prSet presAssocID="{BC310716-0D5D-418A-8AFB-159AC8712B67}" presName="dummy" presStyleCnt="0"/>
      <dgm:spPr/>
    </dgm:pt>
    <dgm:pt modelId="{32DC73CC-8873-412C-8FE5-D2FE7AED974E}" type="pres">
      <dgm:prSet presAssocID="{BC310716-0D5D-418A-8AFB-159AC8712B67}" presName="node" presStyleLbl="revTx" presStyleIdx="1" presStyleCnt="3">
        <dgm:presLayoutVars>
          <dgm:bulletEnabled val="1"/>
        </dgm:presLayoutVars>
      </dgm:prSet>
      <dgm:spPr/>
    </dgm:pt>
    <dgm:pt modelId="{B7CB0836-6BD4-4F0B-8F91-CB32B3FC63B4}" type="pres">
      <dgm:prSet presAssocID="{B3FDC458-03BD-4176-BC55-896CC8A1CB0F}" presName="sibTrans" presStyleLbl="node1" presStyleIdx="1" presStyleCnt="3"/>
      <dgm:spPr/>
    </dgm:pt>
    <dgm:pt modelId="{52547CC4-59F8-44DC-A9A4-60C01DAFDD34}" type="pres">
      <dgm:prSet presAssocID="{AC49F15D-1EAC-4AE9-8F05-BF6E10E3FB9A}" presName="dummy" presStyleCnt="0"/>
      <dgm:spPr/>
    </dgm:pt>
    <dgm:pt modelId="{06581EC1-CF16-4755-8B4A-193E94D81406}" type="pres">
      <dgm:prSet presAssocID="{AC49F15D-1EAC-4AE9-8F05-BF6E10E3FB9A}" presName="node" presStyleLbl="revTx" presStyleIdx="2" presStyleCnt="3">
        <dgm:presLayoutVars>
          <dgm:bulletEnabled val="1"/>
        </dgm:presLayoutVars>
      </dgm:prSet>
      <dgm:spPr/>
    </dgm:pt>
    <dgm:pt modelId="{693C35CB-B082-4469-993C-C17060A5E1D4}" type="pres">
      <dgm:prSet presAssocID="{2BD78727-68AA-4DC0-8C72-9DEDA273512C}" presName="sibTrans" presStyleLbl="node1" presStyleIdx="2" presStyleCnt="3"/>
      <dgm:spPr/>
    </dgm:pt>
  </dgm:ptLst>
  <dgm:cxnLst>
    <dgm:cxn modelId="{556B9B0D-0F01-436B-87B8-41EEE777B65E}" type="presOf" srcId="{B3FDC458-03BD-4176-BC55-896CC8A1CB0F}" destId="{B7CB0836-6BD4-4F0B-8F91-CB32B3FC63B4}" srcOrd="0" destOrd="0" presId="urn:microsoft.com/office/officeart/2005/8/layout/cycle1"/>
    <dgm:cxn modelId="{CC8DBE5C-2707-4BA5-808E-926C923CBD8E}" srcId="{A490D1E5-2784-4AA6-9368-AE0493C5C51D}" destId="{BC310716-0D5D-418A-8AFB-159AC8712B67}" srcOrd="1" destOrd="0" parTransId="{76DD5A9B-B6FB-4FD0-A0AD-9732116D7543}" sibTransId="{B3FDC458-03BD-4176-BC55-896CC8A1CB0F}"/>
    <dgm:cxn modelId="{5763F254-3EA7-45FB-A570-0E38351F7639}" srcId="{A490D1E5-2784-4AA6-9368-AE0493C5C51D}" destId="{AC49F15D-1EAC-4AE9-8F05-BF6E10E3FB9A}" srcOrd="2" destOrd="0" parTransId="{A4392F9F-0C40-45FF-97C7-96E9AB42485D}" sibTransId="{2BD78727-68AA-4DC0-8C72-9DEDA273512C}"/>
    <dgm:cxn modelId="{CECD527F-6427-41B3-B2F6-5E71A4786364}" type="presOf" srcId="{A490D1E5-2784-4AA6-9368-AE0493C5C51D}" destId="{D93F464A-BE84-413D-82FA-230A78884230}" srcOrd="0" destOrd="0" presId="urn:microsoft.com/office/officeart/2005/8/layout/cycle1"/>
    <dgm:cxn modelId="{5287B57F-3565-471A-ACB8-A007CDFE1A8E}" type="presOf" srcId="{BC310716-0D5D-418A-8AFB-159AC8712B67}" destId="{32DC73CC-8873-412C-8FE5-D2FE7AED974E}" srcOrd="0" destOrd="0" presId="urn:microsoft.com/office/officeart/2005/8/layout/cycle1"/>
    <dgm:cxn modelId="{818DF892-8D83-42C1-9FC3-725B51543ED4}" type="presOf" srcId="{AC49F15D-1EAC-4AE9-8F05-BF6E10E3FB9A}" destId="{06581EC1-CF16-4755-8B4A-193E94D81406}" srcOrd="0" destOrd="0" presId="urn:microsoft.com/office/officeart/2005/8/layout/cycle1"/>
    <dgm:cxn modelId="{9D8636AB-3C0C-4137-B12C-E9E241236F99}" type="presOf" srcId="{2BD78727-68AA-4DC0-8C72-9DEDA273512C}" destId="{693C35CB-B082-4469-993C-C17060A5E1D4}" srcOrd="0" destOrd="0" presId="urn:microsoft.com/office/officeart/2005/8/layout/cycle1"/>
    <dgm:cxn modelId="{76DAE4CD-9C4E-4661-A667-AC2AE3D65B43}" srcId="{A490D1E5-2784-4AA6-9368-AE0493C5C51D}" destId="{4F263F88-0332-4147-86B1-6B81C7FFE234}" srcOrd="0" destOrd="0" parTransId="{6513A6AC-05F2-4ED4-B0FD-657230184D7E}" sibTransId="{B38CBDFB-F764-4507-BC4A-C71CE973CCF5}"/>
    <dgm:cxn modelId="{CD30EFDB-3D4F-49AC-88AC-ED2F645C123A}" type="presOf" srcId="{B38CBDFB-F764-4507-BC4A-C71CE973CCF5}" destId="{5F5B7373-0A1C-4792-A862-9B0B0A880F0F}" srcOrd="0" destOrd="0" presId="urn:microsoft.com/office/officeart/2005/8/layout/cycle1"/>
    <dgm:cxn modelId="{75DFD3FB-6BB4-45D4-81B0-4BB5141280A8}" type="presOf" srcId="{4F263F88-0332-4147-86B1-6B81C7FFE234}" destId="{DBEB5674-1630-433C-8EC7-86719CA334B7}" srcOrd="0" destOrd="0" presId="urn:microsoft.com/office/officeart/2005/8/layout/cycle1"/>
    <dgm:cxn modelId="{5F7A2321-DAF1-4569-BDBA-3BA65EDD2B79}" type="presParOf" srcId="{D93F464A-BE84-413D-82FA-230A78884230}" destId="{47EB470D-9B31-4850-A34B-510CD8287D4E}" srcOrd="0" destOrd="0" presId="urn:microsoft.com/office/officeart/2005/8/layout/cycle1"/>
    <dgm:cxn modelId="{167E6488-2EB4-4F1B-8F9C-E81AAEC3E730}" type="presParOf" srcId="{D93F464A-BE84-413D-82FA-230A78884230}" destId="{DBEB5674-1630-433C-8EC7-86719CA334B7}" srcOrd="1" destOrd="0" presId="urn:microsoft.com/office/officeart/2005/8/layout/cycle1"/>
    <dgm:cxn modelId="{1651DD32-5BD2-46F7-9924-4655D540802B}" type="presParOf" srcId="{D93F464A-BE84-413D-82FA-230A78884230}" destId="{5F5B7373-0A1C-4792-A862-9B0B0A880F0F}" srcOrd="2" destOrd="0" presId="urn:microsoft.com/office/officeart/2005/8/layout/cycle1"/>
    <dgm:cxn modelId="{F927F1B6-4F5C-4DD1-BAF9-74ECE6D3FCC3}" type="presParOf" srcId="{D93F464A-BE84-413D-82FA-230A78884230}" destId="{E0E60A8C-5D75-40DA-93BC-C22A422FEE28}" srcOrd="3" destOrd="0" presId="urn:microsoft.com/office/officeart/2005/8/layout/cycle1"/>
    <dgm:cxn modelId="{E2C40FD9-CDAA-47BA-9F78-FC1DB131708C}" type="presParOf" srcId="{D93F464A-BE84-413D-82FA-230A78884230}" destId="{32DC73CC-8873-412C-8FE5-D2FE7AED974E}" srcOrd="4" destOrd="0" presId="urn:microsoft.com/office/officeart/2005/8/layout/cycle1"/>
    <dgm:cxn modelId="{793D3AE3-5525-4B82-A2F1-A8C7DF44C21F}" type="presParOf" srcId="{D93F464A-BE84-413D-82FA-230A78884230}" destId="{B7CB0836-6BD4-4F0B-8F91-CB32B3FC63B4}" srcOrd="5" destOrd="0" presId="urn:microsoft.com/office/officeart/2005/8/layout/cycle1"/>
    <dgm:cxn modelId="{C7433B3E-3CF2-471C-9C78-A2342ABD1AF4}" type="presParOf" srcId="{D93F464A-BE84-413D-82FA-230A78884230}" destId="{52547CC4-59F8-44DC-A9A4-60C01DAFDD34}" srcOrd="6" destOrd="0" presId="urn:microsoft.com/office/officeart/2005/8/layout/cycle1"/>
    <dgm:cxn modelId="{6508A37F-B894-44D1-8A5F-3F5CC9199EDB}" type="presParOf" srcId="{D93F464A-BE84-413D-82FA-230A78884230}" destId="{06581EC1-CF16-4755-8B4A-193E94D81406}" srcOrd="7" destOrd="0" presId="urn:microsoft.com/office/officeart/2005/8/layout/cycle1"/>
    <dgm:cxn modelId="{A2F8052D-6F5F-4F9B-819B-E5275DD33086}" type="presParOf" srcId="{D93F464A-BE84-413D-82FA-230A78884230}" destId="{693C35CB-B082-4469-993C-C17060A5E1D4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B4C1D-7EFF-4DBF-B71D-D7D6E721C914}" type="doc">
      <dgm:prSet loTypeId="urn:microsoft.com/office/officeart/2005/8/layout/process1" loCatId="process" qsTypeId="urn:microsoft.com/office/officeart/2005/8/quickstyle/simple4" qsCatId="simple" csTypeId="urn:microsoft.com/office/officeart/2005/8/colors/accent0_1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3A0330D9-BF93-4C0E-BB5A-CA13DBCAD0CE}">
          <dgm:prSet phldrT="[Text]"/>
          <dgm:spPr/>
          <dgm:t>
            <a:bodyPr/>
            <a:lstStyle/>
            <a:p>
              <a:r>
                <a:rPr lang="en-US" altLang="zh-CN" dirty="0"/>
                <a:t>Spec </a:t>
              </a:r>
              <a14:m>
                <m:oMath xmlns:m="http://schemas.openxmlformats.org/officeDocument/2006/math"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r>
                <a:rPr lang="en-US" altLang="zh-CN" dirty="0"/>
                <a:t> in FOL</a:t>
              </a:r>
              <a:endParaRPr lang="zh-CN" altLang="en-US" dirty="0"/>
            </a:p>
          </dgm:t>
        </dgm:pt>
      </mc:Choice>
      <mc:Fallback xmlns="">
        <dgm:pt modelId="{3A0330D9-BF93-4C0E-BB5A-CA13DBCAD0CE}">
          <dgm:prSet phldrT="[Text]"/>
          <dgm:spPr/>
          <dgm:t>
            <a:bodyPr/>
            <a:lstStyle/>
            <a:p>
              <a:r>
                <a:rPr lang="en-US" altLang="zh-CN" dirty="0"/>
                <a:t>Spec </a:t>
              </a:r>
              <a:r>
                <a:rPr lang="en-US" altLang="zh-CN" i="0" dirty="0">
                  <a:latin typeface="Cambria Math" panose="02040503050406030204" pitchFamily="18" charset="0"/>
                </a:rPr>
                <a:t>𝑆</a:t>
              </a:r>
              <a:r>
                <a:rPr lang="en-US" altLang="zh-CN" dirty="0"/>
                <a:t> in FOL</a:t>
              </a:r>
              <a:endParaRPr lang="zh-CN" altLang="en-US" dirty="0"/>
            </a:p>
          </dgm:t>
        </dgm:pt>
      </mc:Fallback>
    </mc:AlternateContent>
    <dgm:pt modelId="{C5E553DF-F7EC-4EED-B17E-E5DB88255F39}" type="par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78417EDE-67BC-4D74-9D0A-12A882C535DF}" type="sib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C5FDE3B5-9EF2-4D84-98D6-7B400BAD71F2}">
      <dgm:prSet phldrT="[Text]"/>
      <dgm:spPr/>
      <dgm:t>
        <a:bodyPr/>
        <a:lstStyle/>
        <a:p>
          <a:r>
            <a:rPr lang="en-US" altLang="zh-CN" dirty="0"/>
            <a:t>SAT Problem</a:t>
          </a:r>
          <a:endParaRPr lang="zh-CN" altLang="en-US" dirty="0"/>
        </a:p>
      </dgm:t>
    </dgm:pt>
    <dgm:pt modelId="{D7146BA5-A67C-4CAA-BD91-938F348A5B77}" type="parTrans" cxnId="{F08AB636-5CEB-4E88-92B5-B5F283E0B339}">
      <dgm:prSet/>
      <dgm:spPr/>
      <dgm:t>
        <a:bodyPr/>
        <a:lstStyle/>
        <a:p>
          <a:endParaRPr lang="zh-CN" altLang="en-US"/>
        </a:p>
      </dgm:t>
    </dgm:pt>
    <dgm:pt modelId="{A668CF7C-18B3-4F5F-84D7-675BE99A36B8}" type="sibTrans" cxnId="{F08AB636-5CEB-4E88-92B5-B5F283E0B339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217E0E0-0971-482A-B9DC-BDE856ED2B8B}">
          <dgm:prSet phldrT="[Text]"/>
          <dgm:spPr/>
          <dgm:t>
            <a:bodyPr/>
            <a:lstStyle/>
            <a:p>
              <a:r>
                <a:rPr lang="en-US" altLang="zh-CN" dirty="0"/>
                <a:t>A model </a:t>
              </a:r>
              <a14:m>
                <m:oMath xmlns:m="http://schemas.openxmlformats.org/officeDocument/2006/math"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altLang="zh-CN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⊨</m:t>
                  </m:r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A217E0E0-0971-482A-B9DC-BDE856ED2B8B}">
          <dgm:prSet phldrT="[Text]"/>
          <dgm:spPr/>
          <dgm:t>
            <a:bodyPr/>
            <a:lstStyle/>
            <a:p>
              <a:r>
                <a:rPr lang="en-US" altLang="zh-CN" dirty="0"/>
                <a:t>A model </a:t>
              </a:r>
              <a:r>
                <a:rPr lang="en-US" altLang="zh-CN" i="0" dirty="0">
                  <a:latin typeface="Cambria Math" panose="02040503050406030204" pitchFamily="18" charset="0"/>
                </a:rPr>
                <a:t>𝑀</a:t>
              </a:r>
              <a:r>
                <a:rPr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⊨</a:t>
              </a:r>
              <a:r>
                <a:rPr lang="en-US" altLang="zh-CN" i="0" dirty="0">
                  <a:latin typeface="Cambria Math" panose="02040503050406030204" pitchFamily="18" charset="0"/>
                </a:rPr>
                <a:t>𝑆</a:t>
              </a:r>
              <a:endParaRPr lang="zh-CN" altLang="en-US" dirty="0"/>
            </a:p>
          </dgm:t>
        </dgm:pt>
      </mc:Fallback>
    </mc:AlternateContent>
    <dgm:pt modelId="{D8992DA5-6B64-4466-B570-5D9C05871901}" type="par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A55F4050-13C1-41C0-A811-A8BA31C69538}" type="sib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B146778B-5A91-4C05-B753-56B21F4F5256}" type="pres">
      <dgm:prSet presAssocID="{BABB4C1D-7EFF-4DBF-B71D-D7D6E721C914}" presName="Name0" presStyleCnt="0">
        <dgm:presLayoutVars>
          <dgm:dir/>
          <dgm:resizeHandles val="exact"/>
        </dgm:presLayoutVars>
      </dgm:prSet>
      <dgm:spPr/>
    </dgm:pt>
    <dgm:pt modelId="{7AB3CDFF-3AA2-4FA3-B377-C8FCDFE8BC87}" type="pres">
      <dgm:prSet presAssocID="{3A0330D9-BF93-4C0E-BB5A-CA13DBCAD0CE}" presName="node" presStyleLbl="node1" presStyleIdx="0" presStyleCnt="3">
        <dgm:presLayoutVars>
          <dgm:bulletEnabled val="1"/>
        </dgm:presLayoutVars>
      </dgm:prSet>
      <dgm:spPr/>
    </dgm:pt>
    <dgm:pt modelId="{1A7C98AD-2CDE-4597-B9C1-CCE41F1F3111}" type="pres">
      <dgm:prSet presAssocID="{78417EDE-67BC-4D74-9D0A-12A882C535DF}" presName="sibTrans" presStyleLbl="sibTrans2D1" presStyleIdx="0" presStyleCnt="2"/>
      <dgm:spPr/>
    </dgm:pt>
    <dgm:pt modelId="{E17EA1D4-4AE6-4C5A-92EB-627EC0F3B89B}" type="pres">
      <dgm:prSet presAssocID="{78417EDE-67BC-4D74-9D0A-12A882C535DF}" presName="connectorText" presStyleLbl="sibTrans2D1" presStyleIdx="0" presStyleCnt="2"/>
      <dgm:spPr/>
    </dgm:pt>
    <dgm:pt modelId="{08AB293F-405A-4658-82D6-0F13940A9F05}" type="pres">
      <dgm:prSet presAssocID="{C5FDE3B5-9EF2-4D84-98D6-7B400BAD71F2}" presName="node" presStyleLbl="node1" presStyleIdx="1" presStyleCnt="3">
        <dgm:presLayoutVars>
          <dgm:bulletEnabled val="1"/>
        </dgm:presLayoutVars>
      </dgm:prSet>
      <dgm:spPr/>
    </dgm:pt>
    <dgm:pt modelId="{9B694075-5005-411C-ACE5-1636099D42A1}" type="pres">
      <dgm:prSet presAssocID="{A668CF7C-18B3-4F5F-84D7-675BE99A36B8}" presName="sibTrans" presStyleLbl="sibTrans2D1" presStyleIdx="1" presStyleCnt="2"/>
      <dgm:spPr/>
    </dgm:pt>
    <dgm:pt modelId="{004E1A9D-3E2E-4BE6-BBAE-A7BDB689B6AE}" type="pres">
      <dgm:prSet presAssocID="{A668CF7C-18B3-4F5F-84D7-675BE99A36B8}" presName="connectorText" presStyleLbl="sibTrans2D1" presStyleIdx="1" presStyleCnt="2"/>
      <dgm:spPr/>
    </dgm:pt>
    <dgm:pt modelId="{82D66420-AD13-4AA1-AE05-010B7CB8E461}" type="pres">
      <dgm:prSet presAssocID="{A217E0E0-0971-482A-B9DC-BDE856ED2B8B}" presName="node" presStyleLbl="node1" presStyleIdx="2" presStyleCnt="3">
        <dgm:presLayoutVars>
          <dgm:bulletEnabled val="1"/>
        </dgm:presLayoutVars>
      </dgm:prSet>
      <dgm:spPr/>
    </dgm:pt>
  </dgm:ptLst>
  <dgm:cxnLst>
    <dgm:cxn modelId="{3B1F0509-65BC-45B6-9B2C-E0266446F48A}" type="presOf" srcId="{78417EDE-67BC-4D74-9D0A-12A882C535DF}" destId="{E17EA1D4-4AE6-4C5A-92EB-627EC0F3B89B}" srcOrd="1" destOrd="0" presId="urn:microsoft.com/office/officeart/2005/8/layout/process1"/>
    <dgm:cxn modelId="{3D76E70E-6B45-4BB8-93D9-A7C9892B7A1F}" type="presOf" srcId="{78417EDE-67BC-4D74-9D0A-12A882C535DF}" destId="{1A7C98AD-2CDE-4597-B9C1-CCE41F1F3111}" srcOrd="0" destOrd="0" presId="urn:microsoft.com/office/officeart/2005/8/layout/process1"/>
    <dgm:cxn modelId="{2B2A0736-4B21-472E-9EDD-757ABDDA3167}" type="presOf" srcId="{A217E0E0-0971-482A-B9DC-BDE856ED2B8B}" destId="{82D66420-AD13-4AA1-AE05-010B7CB8E461}" srcOrd="0" destOrd="0" presId="urn:microsoft.com/office/officeart/2005/8/layout/process1"/>
    <dgm:cxn modelId="{F08AB636-5CEB-4E88-92B5-B5F283E0B339}" srcId="{BABB4C1D-7EFF-4DBF-B71D-D7D6E721C914}" destId="{C5FDE3B5-9EF2-4D84-98D6-7B400BAD71F2}" srcOrd="1" destOrd="0" parTransId="{D7146BA5-A67C-4CAA-BD91-938F348A5B77}" sibTransId="{A668CF7C-18B3-4F5F-84D7-675BE99A36B8}"/>
    <dgm:cxn modelId="{FA822738-A5C9-4166-A7A6-5CC5B9CE8805}" type="presOf" srcId="{A668CF7C-18B3-4F5F-84D7-675BE99A36B8}" destId="{004E1A9D-3E2E-4BE6-BBAE-A7BDB689B6AE}" srcOrd="1" destOrd="0" presId="urn:microsoft.com/office/officeart/2005/8/layout/process1"/>
    <dgm:cxn modelId="{3B2A795C-7DB0-4186-B5DD-2B9466D813EC}" srcId="{BABB4C1D-7EFF-4DBF-B71D-D7D6E721C914}" destId="{3A0330D9-BF93-4C0E-BB5A-CA13DBCAD0CE}" srcOrd="0" destOrd="0" parTransId="{C5E553DF-F7EC-4EED-B17E-E5DB88255F39}" sibTransId="{78417EDE-67BC-4D74-9D0A-12A882C535DF}"/>
    <dgm:cxn modelId="{5B5ED58C-63BE-46A7-8338-7FCC28F4CD03}" type="presOf" srcId="{3A0330D9-BF93-4C0E-BB5A-CA13DBCAD0CE}" destId="{7AB3CDFF-3AA2-4FA3-B377-C8FCDFE8BC87}" srcOrd="0" destOrd="0" presId="urn:microsoft.com/office/officeart/2005/8/layout/process1"/>
    <dgm:cxn modelId="{CAF76D95-9E91-4BBA-8D4D-B606A5104B7C}" type="presOf" srcId="{BABB4C1D-7EFF-4DBF-B71D-D7D6E721C914}" destId="{B146778B-5A91-4C05-B753-56B21F4F5256}" srcOrd="0" destOrd="0" presId="urn:microsoft.com/office/officeart/2005/8/layout/process1"/>
    <dgm:cxn modelId="{DFFBDDB0-224F-4F12-B12B-6CCA87FA7835}" type="presOf" srcId="{C5FDE3B5-9EF2-4D84-98D6-7B400BAD71F2}" destId="{08AB293F-405A-4658-82D6-0F13940A9F05}" srcOrd="0" destOrd="0" presId="urn:microsoft.com/office/officeart/2005/8/layout/process1"/>
    <dgm:cxn modelId="{3CF898CE-4A62-42DD-B22E-E2C2CCF359D2}" srcId="{BABB4C1D-7EFF-4DBF-B71D-D7D6E721C914}" destId="{A217E0E0-0971-482A-B9DC-BDE856ED2B8B}" srcOrd="2" destOrd="0" parTransId="{D8992DA5-6B64-4466-B570-5D9C05871901}" sibTransId="{A55F4050-13C1-41C0-A811-A8BA31C69538}"/>
    <dgm:cxn modelId="{94147AF4-094C-4C55-91D1-1150D3129F17}" type="presOf" srcId="{A668CF7C-18B3-4F5F-84D7-675BE99A36B8}" destId="{9B694075-5005-411C-ACE5-1636099D42A1}" srcOrd="0" destOrd="0" presId="urn:microsoft.com/office/officeart/2005/8/layout/process1"/>
    <dgm:cxn modelId="{0A3269A2-81AF-455B-90FD-8A1EC0A46B38}" type="presParOf" srcId="{B146778B-5A91-4C05-B753-56B21F4F5256}" destId="{7AB3CDFF-3AA2-4FA3-B377-C8FCDFE8BC87}" srcOrd="0" destOrd="0" presId="urn:microsoft.com/office/officeart/2005/8/layout/process1"/>
    <dgm:cxn modelId="{4486CD81-2C1D-47A9-8C63-D46AA9783D63}" type="presParOf" srcId="{B146778B-5A91-4C05-B753-56B21F4F5256}" destId="{1A7C98AD-2CDE-4597-B9C1-CCE41F1F3111}" srcOrd="1" destOrd="0" presId="urn:microsoft.com/office/officeart/2005/8/layout/process1"/>
    <dgm:cxn modelId="{440A1B88-1039-40D0-809A-C456EB82B230}" type="presParOf" srcId="{1A7C98AD-2CDE-4597-B9C1-CCE41F1F3111}" destId="{E17EA1D4-4AE6-4C5A-92EB-627EC0F3B89B}" srcOrd="0" destOrd="0" presId="urn:microsoft.com/office/officeart/2005/8/layout/process1"/>
    <dgm:cxn modelId="{E92E2F56-FBD8-465B-89E2-62A238088819}" type="presParOf" srcId="{B146778B-5A91-4C05-B753-56B21F4F5256}" destId="{08AB293F-405A-4658-82D6-0F13940A9F05}" srcOrd="2" destOrd="0" presId="urn:microsoft.com/office/officeart/2005/8/layout/process1"/>
    <dgm:cxn modelId="{63A2003C-5433-42FE-A53A-F9AB3C17FE10}" type="presParOf" srcId="{B146778B-5A91-4C05-B753-56B21F4F5256}" destId="{9B694075-5005-411C-ACE5-1636099D42A1}" srcOrd="3" destOrd="0" presId="urn:microsoft.com/office/officeart/2005/8/layout/process1"/>
    <dgm:cxn modelId="{89A5380C-08CD-4516-BFF1-262FADEA4AFF}" type="presParOf" srcId="{9B694075-5005-411C-ACE5-1636099D42A1}" destId="{004E1A9D-3E2E-4BE6-BBAE-A7BDB689B6AE}" srcOrd="0" destOrd="0" presId="urn:microsoft.com/office/officeart/2005/8/layout/process1"/>
    <dgm:cxn modelId="{6B9A81E6-0046-4447-9D1B-F5E122B2739C}" type="presParOf" srcId="{B146778B-5A91-4C05-B753-56B21F4F5256}" destId="{82D66420-AD13-4AA1-AE05-010B7CB8E4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ABB4C1D-7EFF-4DBF-B71D-D7D6E721C914}" type="doc">
      <dgm:prSet loTypeId="urn:microsoft.com/office/officeart/2005/8/layout/process1" loCatId="process" qsTypeId="urn:microsoft.com/office/officeart/2005/8/quickstyle/simple4" qsCatId="simple" csTypeId="urn:microsoft.com/office/officeart/2005/8/colors/accent0_1" csCatId="mainScheme" phldr="1"/>
      <dgm:spPr/>
    </dgm:pt>
    <dgm:pt modelId="{3A0330D9-BF93-4C0E-BB5A-CA13DBCAD0CE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5E553DF-F7EC-4EED-B17E-E5DB88255F39}" type="par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78417EDE-67BC-4D74-9D0A-12A882C535DF}" type="sib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C5FDE3B5-9EF2-4D84-98D6-7B400BAD71F2}">
      <dgm:prSet phldrT="[Text]"/>
      <dgm:spPr/>
      <dgm:t>
        <a:bodyPr/>
        <a:lstStyle/>
        <a:p>
          <a:r>
            <a:rPr lang="en-US" altLang="zh-CN" dirty="0"/>
            <a:t>SAT Problem</a:t>
          </a:r>
          <a:endParaRPr lang="zh-CN" altLang="en-US" dirty="0"/>
        </a:p>
      </dgm:t>
    </dgm:pt>
    <dgm:pt modelId="{D7146BA5-A67C-4CAA-BD91-938F348A5B77}" type="parTrans" cxnId="{F08AB636-5CEB-4E88-92B5-B5F283E0B339}">
      <dgm:prSet/>
      <dgm:spPr/>
      <dgm:t>
        <a:bodyPr/>
        <a:lstStyle/>
        <a:p>
          <a:endParaRPr lang="zh-CN" altLang="en-US"/>
        </a:p>
      </dgm:t>
    </dgm:pt>
    <dgm:pt modelId="{A668CF7C-18B3-4F5F-84D7-675BE99A36B8}" type="sibTrans" cxnId="{F08AB636-5CEB-4E88-92B5-B5F283E0B339}">
      <dgm:prSet/>
      <dgm:spPr/>
      <dgm:t>
        <a:bodyPr/>
        <a:lstStyle/>
        <a:p>
          <a:endParaRPr lang="zh-CN" altLang="en-US"/>
        </a:p>
      </dgm:t>
    </dgm:pt>
    <dgm:pt modelId="{A217E0E0-0971-482A-B9DC-BDE856ED2B8B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8992DA5-6B64-4466-B570-5D9C05871901}" type="par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A55F4050-13C1-41C0-A811-A8BA31C69538}" type="sib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B146778B-5A91-4C05-B753-56B21F4F5256}" type="pres">
      <dgm:prSet presAssocID="{BABB4C1D-7EFF-4DBF-B71D-D7D6E721C914}" presName="Name0" presStyleCnt="0">
        <dgm:presLayoutVars>
          <dgm:dir/>
          <dgm:resizeHandles val="exact"/>
        </dgm:presLayoutVars>
      </dgm:prSet>
      <dgm:spPr/>
    </dgm:pt>
    <dgm:pt modelId="{7AB3CDFF-3AA2-4FA3-B377-C8FCDFE8BC87}" type="pres">
      <dgm:prSet presAssocID="{3A0330D9-BF93-4C0E-BB5A-CA13DBCAD0CE}" presName="node" presStyleLbl="node1" presStyleIdx="0" presStyleCnt="3">
        <dgm:presLayoutVars>
          <dgm:bulletEnabled val="1"/>
        </dgm:presLayoutVars>
      </dgm:prSet>
      <dgm:spPr/>
    </dgm:pt>
    <dgm:pt modelId="{1A7C98AD-2CDE-4597-B9C1-CCE41F1F3111}" type="pres">
      <dgm:prSet presAssocID="{78417EDE-67BC-4D74-9D0A-12A882C535DF}" presName="sibTrans" presStyleLbl="sibTrans2D1" presStyleIdx="0" presStyleCnt="2"/>
      <dgm:spPr/>
    </dgm:pt>
    <dgm:pt modelId="{E17EA1D4-4AE6-4C5A-92EB-627EC0F3B89B}" type="pres">
      <dgm:prSet presAssocID="{78417EDE-67BC-4D74-9D0A-12A882C535DF}" presName="connectorText" presStyleLbl="sibTrans2D1" presStyleIdx="0" presStyleCnt="2"/>
      <dgm:spPr/>
    </dgm:pt>
    <dgm:pt modelId="{08AB293F-405A-4658-82D6-0F13940A9F05}" type="pres">
      <dgm:prSet presAssocID="{C5FDE3B5-9EF2-4D84-98D6-7B400BAD71F2}" presName="node" presStyleLbl="node1" presStyleIdx="1" presStyleCnt="3">
        <dgm:presLayoutVars>
          <dgm:bulletEnabled val="1"/>
        </dgm:presLayoutVars>
      </dgm:prSet>
      <dgm:spPr/>
    </dgm:pt>
    <dgm:pt modelId="{9B694075-5005-411C-ACE5-1636099D42A1}" type="pres">
      <dgm:prSet presAssocID="{A668CF7C-18B3-4F5F-84D7-675BE99A36B8}" presName="sibTrans" presStyleLbl="sibTrans2D1" presStyleIdx="1" presStyleCnt="2"/>
      <dgm:spPr/>
    </dgm:pt>
    <dgm:pt modelId="{004E1A9D-3E2E-4BE6-BBAE-A7BDB689B6AE}" type="pres">
      <dgm:prSet presAssocID="{A668CF7C-18B3-4F5F-84D7-675BE99A36B8}" presName="connectorText" presStyleLbl="sibTrans2D1" presStyleIdx="1" presStyleCnt="2"/>
      <dgm:spPr/>
    </dgm:pt>
    <dgm:pt modelId="{82D66420-AD13-4AA1-AE05-010B7CB8E461}" type="pres">
      <dgm:prSet presAssocID="{A217E0E0-0971-482A-B9DC-BDE856ED2B8B}" presName="node" presStyleLbl="node1" presStyleIdx="2" presStyleCnt="3">
        <dgm:presLayoutVars>
          <dgm:bulletEnabled val="1"/>
        </dgm:presLayoutVars>
      </dgm:prSet>
      <dgm:spPr/>
    </dgm:pt>
  </dgm:ptLst>
  <dgm:cxnLst>
    <dgm:cxn modelId="{3B1F0509-65BC-45B6-9B2C-E0266446F48A}" type="presOf" srcId="{78417EDE-67BC-4D74-9D0A-12A882C535DF}" destId="{E17EA1D4-4AE6-4C5A-92EB-627EC0F3B89B}" srcOrd="1" destOrd="0" presId="urn:microsoft.com/office/officeart/2005/8/layout/process1"/>
    <dgm:cxn modelId="{3D76E70E-6B45-4BB8-93D9-A7C9892B7A1F}" type="presOf" srcId="{78417EDE-67BC-4D74-9D0A-12A882C535DF}" destId="{1A7C98AD-2CDE-4597-B9C1-CCE41F1F3111}" srcOrd="0" destOrd="0" presId="urn:microsoft.com/office/officeart/2005/8/layout/process1"/>
    <dgm:cxn modelId="{2B2A0736-4B21-472E-9EDD-757ABDDA3167}" type="presOf" srcId="{A217E0E0-0971-482A-B9DC-BDE856ED2B8B}" destId="{82D66420-AD13-4AA1-AE05-010B7CB8E461}" srcOrd="0" destOrd="0" presId="urn:microsoft.com/office/officeart/2005/8/layout/process1"/>
    <dgm:cxn modelId="{F08AB636-5CEB-4E88-92B5-B5F283E0B339}" srcId="{BABB4C1D-7EFF-4DBF-B71D-D7D6E721C914}" destId="{C5FDE3B5-9EF2-4D84-98D6-7B400BAD71F2}" srcOrd="1" destOrd="0" parTransId="{D7146BA5-A67C-4CAA-BD91-938F348A5B77}" sibTransId="{A668CF7C-18B3-4F5F-84D7-675BE99A36B8}"/>
    <dgm:cxn modelId="{FA822738-A5C9-4166-A7A6-5CC5B9CE8805}" type="presOf" srcId="{A668CF7C-18B3-4F5F-84D7-675BE99A36B8}" destId="{004E1A9D-3E2E-4BE6-BBAE-A7BDB689B6AE}" srcOrd="1" destOrd="0" presId="urn:microsoft.com/office/officeart/2005/8/layout/process1"/>
    <dgm:cxn modelId="{3B2A795C-7DB0-4186-B5DD-2B9466D813EC}" srcId="{BABB4C1D-7EFF-4DBF-B71D-D7D6E721C914}" destId="{3A0330D9-BF93-4C0E-BB5A-CA13DBCAD0CE}" srcOrd="0" destOrd="0" parTransId="{C5E553DF-F7EC-4EED-B17E-E5DB88255F39}" sibTransId="{78417EDE-67BC-4D74-9D0A-12A882C535DF}"/>
    <dgm:cxn modelId="{5B5ED58C-63BE-46A7-8338-7FCC28F4CD03}" type="presOf" srcId="{3A0330D9-BF93-4C0E-BB5A-CA13DBCAD0CE}" destId="{7AB3CDFF-3AA2-4FA3-B377-C8FCDFE8BC87}" srcOrd="0" destOrd="0" presId="urn:microsoft.com/office/officeart/2005/8/layout/process1"/>
    <dgm:cxn modelId="{CAF76D95-9E91-4BBA-8D4D-B606A5104B7C}" type="presOf" srcId="{BABB4C1D-7EFF-4DBF-B71D-D7D6E721C914}" destId="{B146778B-5A91-4C05-B753-56B21F4F5256}" srcOrd="0" destOrd="0" presId="urn:microsoft.com/office/officeart/2005/8/layout/process1"/>
    <dgm:cxn modelId="{DFFBDDB0-224F-4F12-B12B-6CCA87FA7835}" type="presOf" srcId="{C5FDE3B5-9EF2-4D84-98D6-7B400BAD71F2}" destId="{08AB293F-405A-4658-82D6-0F13940A9F05}" srcOrd="0" destOrd="0" presId="urn:microsoft.com/office/officeart/2005/8/layout/process1"/>
    <dgm:cxn modelId="{3CF898CE-4A62-42DD-B22E-E2C2CCF359D2}" srcId="{BABB4C1D-7EFF-4DBF-B71D-D7D6E721C914}" destId="{A217E0E0-0971-482A-B9DC-BDE856ED2B8B}" srcOrd="2" destOrd="0" parTransId="{D8992DA5-6B64-4466-B570-5D9C05871901}" sibTransId="{A55F4050-13C1-41C0-A811-A8BA31C69538}"/>
    <dgm:cxn modelId="{94147AF4-094C-4C55-91D1-1150D3129F17}" type="presOf" srcId="{A668CF7C-18B3-4F5F-84D7-675BE99A36B8}" destId="{9B694075-5005-411C-ACE5-1636099D42A1}" srcOrd="0" destOrd="0" presId="urn:microsoft.com/office/officeart/2005/8/layout/process1"/>
    <dgm:cxn modelId="{0A3269A2-81AF-455B-90FD-8A1EC0A46B38}" type="presParOf" srcId="{B146778B-5A91-4C05-B753-56B21F4F5256}" destId="{7AB3CDFF-3AA2-4FA3-B377-C8FCDFE8BC87}" srcOrd="0" destOrd="0" presId="urn:microsoft.com/office/officeart/2005/8/layout/process1"/>
    <dgm:cxn modelId="{4486CD81-2C1D-47A9-8C63-D46AA9783D63}" type="presParOf" srcId="{B146778B-5A91-4C05-B753-56B21F4F5256}" destId="{1A7C98AD-2CDE-4597-B9C1-CCE41F1F3111}" srcOrd="1" destOrd="0" presId="urn:microsoft.com/office/officeart/2005/8/layout/process1"/>
    <dgm:cxn modelId="{440A1B88-1039-40D0-809A-C456EB82B230}" type="presParOf" srcId="{1A7C98AD-2CDE-4597-B9C1-CCE41F1F3111}" destId="{E17EA1D4-4AE6-4C5A-92EB-627EC0F3B89B}" srcOrd="0" destOrd="0" presId="urn:microsoft.com/office/officeart/2005/8/layout/process1"/>
    <dgm:cxn modelId="{E92E2F56-FBD8-465B-89E2-62A238088819}" type="presParOf" srcId="{B146778B-5A91-4C05-B753-56B21F4F5256}" destId="{08AB293F-405A-4658-82D6-0F13940A9F05}" srcOrd="2" destOrd="0" presId="urn:microsoft.com/office/officeart/2005/8/layout/process1"/>
    <dgm:cxn modelId="{63A2003C-5433-42FE-A53A-F9AB3C17FE10}" type="presParOf" srcId="{B146778B-5A91-4C05-B753-56B21F4F5256}" destId="{9B694075-5005-411C-ACE5-1636099D42A1}" srcOrd="3" destOrd="0" presId="urn:microsoft.com/office/officeart/2005/8/layout/process1"/>
    <dgm:cxn modelId="{89A5380C-08CD-4516-BFF1-262FADEA4AFF}" type="presParOf" srcId="{9B694075-5005-411C-ACE5-1636099D42A1}" destId="{004E1A9D-3E2E-4BE6-BBAE-A7BDB689B6AE}" srcOrd="0" destOrd="0" presId="urn:microsoft.com/office/officeart/2005/8/layout/process1"/>
    <dgm:cxn modelId="{6B9A81E6-0046-4447-9D1B-F5E122B2739C}" type="presParOf" srcId="{B146778B-5A91-4C05-B753-56B21F4F5256}" destId="{82D66420-AD13-4AA1-AE05-010B7CB8E4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5674-1630-433C-8EC7-86719CA334B7}">
      <dsp:nvSpPr>
        <dsp:cNvPr id="0" name=""/>
        <dsp:cNvSpPr/>
      </dsp:nvSpPr>
      <dsp:spPr>
        <a:xfrm>
          <a:off x="4424905" y="340147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424905" y="340147"/>
        <a:ext cx="1737228" cy="1737228"/>
      </dsp:txXfrm>
    </dsp:sp>
    <dsp:sp modelId="{5F5B7373-0A1C-4792-A862-9B0B0A880F0F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2962226"/>
            <a:gd name="adj4" fmla="val 52815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C73CC-8873-412C-8FE5-D2FE7AED974E}">
      <dsp:nvSpPr>
        <dsp:cNvPr id="0" name=""/>
        <dsp:cNvSpPr/>
      </dsp:nvSpPr>
      <dsp:spPr>
        <a:xfrm>
          <a:off x="2965268" y="2868311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</a:t>
          </a:r>
        </a:p>
      </dsp:txBody>
      <dsp:txXfrm>
        <a:off x="2965268" y="2868311"/>
        <a:ext cx="1737228" cy="1737228"/>
      </dsp:txXfrm>
    </dsp:sp>
    <dsp:sp modelId="{B7CB0836-6BD4-4F0B-8F91-CB32B3FC63B4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10170712"/>
            <a:gd name="adj4" fmla="val 7261301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81EC1-CF16-4755-8B4A-193E94D81406}">
      <dsp:nvSpPr>
        <dsp:cNvPr id="0" name=""/>
        <dsp:cNvSpPr/>
      </dsp:nvSpPr>
      <dsp:spPr>
        <a:xfrm>
          <a:off x="1505632" y="340147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1505632" y="340147"/>
        <a:ext cx="1737228" cy="1737228"/>
      </dsp:txXfrm>
    </dsp:sp>
    <dsp:sp modelId="{693C35CB-B082-4469-993C-C17060A5E1D4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16855199"/>
            <a:gd name="adj4" fmla="val 14968328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CDFF-3AA2-4FA3-B377-C8FCDFE8BC87}">
      <dsp:nvSpPr>
        <dsp:cNvPr id="0" name=""/>
        <dsp:cNvSpPr/>
      </dsp:nvSpPr>
      <dsp:spPr>
        <a:xfrm>
          <a:off x="7143" y="4093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Spec </a:t>
          </a:r>
          <a14:m xmlns:a14="http://schemas.microsoft.com/office/drawing/2010/main">
            <m:oMath xmlns:m="http://schemas.openxmlformats.org/officeDocument/2006/math">
              <m:r>
                <a:rPr lang="en-US" altLang="zh-CN" sz="3500" i="1" kern="1200" dirty="0" smtClean="0">
                  <a:latin typeface="Cambria Math" panose="02040503050406030204" pitchFamily="18" charset="0"/>
                </a:rPr>
                <m:t>𝑆</m:t>
              </m:r>
            </m:oMath>
          </a14:m>
          <a:r>
            <a:rPr lang="en-US" altLang="zh-CN" sz="3500" kern="1200" dirty="0"/>
            <a:t> in FOL</a:t>
          </a:r>
          <a:endParaRPr lang="zh-CN" altLang="en-US" sz="3500" kern="1200" dirty="0"/>
        </a:p>
      </dsp:txBody>
      <dsp:txXfrm>
        <a:off x="44665" y="446832"/>
        <a:ext cx="2060143" cy="1206068"/>
      </dsp:txXfrm>
    </dsp:sp>
    <dsp:sp modelId="{1A7C98AD-2CDE-4597-B9C1-CCE41F1F3111}">
      <dsp:nvSpPr>
        <dsp:cNvPr id="0" name=""/>
        <dsp:cNvSpPr/>
      </dsp:nvSpPr>
      <dsp:spPr>
        <a:xfrm>
          <a:off x="2355850" y="7851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355850" y="891008"/>
        <a:ext cx="316861" cy="317716"/>
      </dsp:txXfrm>
    </dsp:sp>
    <dsp:sp modelId="{08AB293F-405A-4658-82D6-0F13940A9F05}">
      <dsp:nvSpPr>
        <dsp:cNvPr id="0" name=""/>
        <dsp:cNvSpPr/>
      </dsp:nvSpPr>
      <dsp:spPr>
        <a:xfrm>
          <a:off x="2996406" y="4093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SAT Problem</a:t>
          </a:r>
          <a:endParaRPr lang="zh-CN" altLang="en-US" sz="3500" kern="1200" dirty="0"/>
        </a:p>
      </dsp:txBody>
      <dsp:txXfrm>
        <a:off x="3033928" y="446832"/>
        <a:ext cx="2060143" cy="1206068"/>
      </dsp:txXfrm>
    </dsp:sp>
    <dsp:sp modelId="{9B694075-5005-411C-ACE5-1636099D42A1}">
      <dsp:nvSpPr>
        <dsp:cNvPr id="0" name=""/>
        <dsp:cNvSpPr/>
      </dsp:nvSpPr>
      <dsp:spPr>
        <a:xfrm>
          <a:off x="5345112" y="7851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5345112" y="891008"/>
        <a:ext cx="316861" cy="317716"/>
      </dsp:txXfrm>
    </dsp:sp>
    <dsp:sp modelId="{82D66420-AD13-4AA1-AE05-010B7CB8E461}">
      <dsp:nvSpPr>
        <dsp:cNvPr id="0" name=""/>
        <dsp:cNvSpPr/>
      </dsp:nvSpPr>
      <dsp:spPr>
        <a:xfrm>
          <a:off x="5985668" y="4093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A model </a:t>
          </a:r>
          <a14:m xmlns:a14="http://schemas.microsoft.com/office/drawing/2010/main">
            <m:oMath xmlns:m="http://schemas.openxmlformats.org/officeDocument/2006/math">
              <m:r>
                <a:rPr lang="en-US" altLang="zh-CN" sz="3500" i="1" kern="1200" dirty="0" smtClean="0">
                  <a:latin typeface="Cambria Math" panose="02040503050406030204" pitchFamily="18" charset="0"/>
                </a:rPr>
                <m:t>𝑀</m:t>
              </m:r>
              <m:r>
                <a:rPr lang="en-US" altLang="zh-CN" sz="35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⊨</m:t>
              </m:r>
              <m:r>
                <a:rPr lang="en-US" altLang="zh-CN" sz="3500" i="1" kern="1200" dirty="0" smtClean="0">
                  <a:latin typeface="Cambria Math" panose="02040503050406030204" pitchFamily="18" charset="0"/>
                </a:rPr>
                <m:t>𝑆</m:t>
              </m:r>
            </m:oMath>
          </a14:m>
          <a:endParaRPr lang="zh-CN" altLang="en-US" sz="3500" kern="1200" dirty="0"/>
        </a:p>
      </dsp:txBody>
      <dsp:txXfrm>
        <a:off x="6023190" y="44683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2BD7B-953A-48C3-8AC5-DCB902423AAA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908D7-6AAE-472A-9C4A-3F2CC07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4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everyone, my name is CJ. In this talk, I’ll briefly introduce our work </a:t>
            </a:r>
            <a:r>
              <a:rPr lang="en-US" altLang="zh-CN" dirty="0" err="1"/>
              <a:t>AlloyMax</a:t>
            </a:r>
            <a:r>
              <a:rPr lang="en-US" altLang="zh-CN" dirty="0"/>
              <a:t>: Bringing Maximum Satisfaction to Relational Specifications. This a joint work of researchers from Carnegie Mellon University and </a:t>
            </a:r>
            <a:r>
              <a:rPr lang="en-US" altLang="zh-CN" b="0" dirty="0"/>
              <a:t>Institute of Systems and Computers Engineering in Lisbon.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7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Alloy is a modeling language based on first-order relational logic. With its model analyzer, a FOL problem is translated into a Boolean Satisfiability problem and is solved by an off-the-shelf SAT solver.</a:t>
            </a:r>
            <a:r>
              <a:rPr lang="zh-CN" altLang="en-US" dirty="0"/>
              <a:t> </a:t>
            </a:r>
            <a:r>
              <a:rPr lang="en-US" altLang="zh-CN" dirty="0"/>
              <a:t>It is widely used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 design analysis, for example, we can use Alloy to model the behavior of a system, and then verify that certain properties are satisfied.</a:t>
            </a:r>
          </a:p>
          <a:p>
            <a:r>
              <a:rPr lang="en-US" altLang="zh-CN" dirty="0"/>
              <a:t>Second, model generation: for example, we can use Alloy to generate a model that satisfies some given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go through an example! Suppose we are building a course scheduling system where:</a:t>
            </a:r>
          </a:p>
          <a:p>
            <a:r>
              <a:rPr lang="en-US" altLang="zh-CN" dirty="0"/>
              <a:t>First, Each student must take at least 3 courses, and Second, each student must take all their core courses, finally, a student must not take courses whose lecture times conflict.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6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suppose the CS department of CMU is offering 5 courses. And we have a student Alice who must take CS101 as a core course. We can use Alloy to generate a valid but arbitrary solution, i.e., the predicate which defines the three requirements should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7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running the analyzer, it returns a solution that Alice could take CS101, Compiler, and OS. And here’s a screenshot from Alloy.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3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 suppose we also model the personal course preferences into the system, and Alice is interested in ML and SE. We expect the system to generate a solution that satisfies the course requirements and also maximizes students’ interests.</a:t>
            </a:r>
          </a:p>
          <a:p>
            <a:r>
              <a:rPr lang="en-US" altLang="zh-CN" dirty="0"/>
              <a:t>This becomes an optimization problem, that is we want to maximize the number of registered courses that a student is interested in.  However, Alloy cannot solve such an optimization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1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extension, we can solve this problem by adding a new expression,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for any student, there should be some courses that the student is interested in are registered. Moreover, we introduce the new keyword </a:t>
            </a:r>
            <a:r>
              <a:rPr lang="en-US" altLang="zh-CN" dirty="0" err="1"/>
              <a:t>maxsome</a:t>
            </a:r>
            <a:r>
              <a:rPr lang="en-US" altLang="zh-CN" dirty="0"/>
              <a:t> indicating that it should maximize these courses for each student. By solving this problem, our extension returns a solution where both ML and SE are registered. Here’s the screenshot from our extension where ML and SE are registered.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4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FE6A-9DE8-0BC9-B8ED-DB3A4C95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EC73-CE3E-433E-C489-2467BF21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7047-C291-7E15-71D1-0C9DB327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D112-3246-5F9A-2E43-BE2E2A38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166B-5874-68B8-3CA0-187F0641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8871-2348-349F-DF84-383A08AA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A1117-4DFB-1DD9-E2CB-BA33E4F28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175C-61E9-B027-A5AE-24CA9503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EF21-85D4-75AB-7037-DC7AD724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0BF5-9688-6401-B0CD-CF1FE2B0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2FACD-9FDC-0575-57B6-7906C2CE8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9E8B-92FB-B00E-D321-8324330F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4A3A-DFC5-ADAA-9663-44A468B7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01060-76B6-BAFB-9900-2D84E24E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3F61-D5B3-1715-0FE5-71A58A43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4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730A-409C-69D8-8E11-4C68CAF4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1306-1453-9B1F-7040-15BEC7AD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30F1-2278-D718-1679-B004B5D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819-392E-B0C2-42D9-5A66683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69AA-220C-21E1-95FC-A345BC66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45A0-F328-D95E-6DB2-CAE351DC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DDE9-48D3-F679-1F13-FA1870FC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65A8-AFB3-51EC-E1E0-908CBAA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2BF5-EED5-B6AA-6FE2-E2F05067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21B8-1028-2CB3-1569-4C818F2E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B454-FD55-F6CA-FAFB-7ACE65F5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3FF0-CBDF-F703-4293-1D6196271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A432-48E7-2E4D-E87F-B859B317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815BA-7BF9-5673-AAD8-78832478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A8E5-0A0B-BB66-E606-F4D01DC5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11A9-2D83-1967-3BAD-30E8C45E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9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E9B-C679-1FAE-B54B-A3F1AC32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C8C7-5435-D66B-4855-861EE6E7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E788-AACE-4D54-32A8-C707E0E53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D2184-9A48-7856-B270-44581C77D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2A6A7-A982-14D7-E135-26A07DA81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8550D-38B9-E331-3FBA-9891778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D58F8-2A49-C11F-1AEC-49DBB667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10FB-82E0-DA80-CA67-47A16EA9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BE8B-DDAF-329A-EDDD-760096EE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36FE-DA98-884A-DF3A-07DAE7E8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28E66-A4A4-5AEB-4300-305061B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08A9-759D-485F-0CCC-167EB822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8F606-DCCB-6C64-7459-F608779E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779ED-3B8E-A860-CBA1-C600BB1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CE93-898A-96AE-379E-364AC145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0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09AD-37FD-E088-E51F-2A413CB6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6396-F44C-12E2-156A-5E7B30B8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2A6D-E3B2-9693-D58B-4556AEE0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1A52-548A-0FB6-57A7-076AFA6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2E7A8-6308-F1A9-D012-A7EE7ED9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5280-2A1A-F93C-E07D-8E05ED5E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3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18C3-49A9-BB06-E142-7F46A5E2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34015-14B1-BBD2-2FF8-D18C93D1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88EE-9E77-2ADA-1DA6-AD9A8C0E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F95F-6D61-6487-EF3F-80DA75A2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65F5-84A6-D125-7846-806C022F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0DAC-B197-D4A2-104B-90E357C6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4F7C1-944E-0E09-29B1-D0E9B8F5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1B5A-C47B-B169-3370-B5979EC3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55AE-B773-843F-C0DA-DB4645A2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2E48-C361-41E4-9E1F-F91F979D623B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CC0E-DF40-B213-40F5-7F47F133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2FE1-4049-CFFE-2D8B-847619E5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0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QuickStyle" Target="../diagrams/quickStyl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Layout" Target="../diagrams/layout10.xml"/><Relationship Id="rId5" Type="http://schemas.openxmlformats.org/officeDocument/2006/relationships/diagramQuickStyle" Target="../diagrams/quickStyle2.xml"/><Relationship Id="rId10" Type="http://schemas.openxmlformats.org/officeDocument/2006/relationships/diagramData" Target="../diagrams/data20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6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0D8-5BD3-7BBC-B054-2FD50F10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Research Intro: Formal Reasoning of Robustness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B84B7-EE99-68EF-455B-F8AAFBADF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altLang="zh-CN" dirty="0"/>
              <a:t>Changjian (CJ)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9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84DF-854A-30CB-7F4B-CBD05AC6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in LTS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3E044-6EA9-C483-89B9-D1FF85D4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944" y="1501034"/>
            <a:ext cx="5816855" cy="3628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9037E-9841-2952-09FD-025D4EDB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01034"/>
            <a:ext cx="4302760" cy="3628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FFAB38F-0BD7-6D7F-BD36-BD46EE58D5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5445760"/>
                <a:ext cx="10515600" cy="582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send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send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ack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getack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FFAB38F-0BD7-6D7F-BD36-BD46EE58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445760"/>
                <a:ext cx="10515600" cy="582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7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2FDA-CFB2-26B3-3FC2-B1A5C41A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Robustification of Systems in LTS with Supervisory Control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804019E-4245-B1BB-B00A-F1B1E637280E}"/>
                  </a:ext>
                </a:extLst>
              </p:cNvPr>
              <p:cNvSpPr/>
              <p:nvPr/>
            </p:nvSpPr>
            <p:spPr>
              <a:xfrm>
                <a:off x="3122507" y="3613814"/>
                <a:ext cx="2320796" cy="105809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Machine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804019E-4245-B1BB-B00A-F1B1E6372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07" y="3613814"/>
                <a:ext cx="2320796" cy="1058091"/>
              </a:xfrm>
              <a:prstGeom prst="roundRect">
                <a:avLst/>
              </a:prstGeom>
              <a:blipFill>
                <a:blip r:embed="rId2"/>
                <a:stretch>
                  <a:fillRect l="-1567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5">
                <a:extLst>
                  <a:ext uri="{FF2B5EF4-FFF2-40B4-BE49-F238E27FC236}">
                    <a16:creationId xmlns:a16="http://schemas.microsoft.com/office/drawing/2014/main" id="{6E380EEF-98D4-5263-36BE-A898EF109550}"/>
                  </a:ext>
                </a:extLst>
              </p:cNvPr>
              <p:cNvSpPr/>
              <p:nvPr/>
            </p:nvSpPr>
            <p:spPr>
              <a:xfrm>
                <a:off x="5967306" y="3613816"/>
                <a:ext cx="2257697" cy="10580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Deviated Env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Rectangle: Rounded Corners 5">
                <a:extLst>
                  <a:ext uri="{FF2B5EF4-FFF2-40B4-BE49-F238E27FC236}">
                    <a16:creationId xmlns:a16="http://schemas.microsoft.com/office/drawing/2014/main" id="{6E380EEF-98D4-5263-36BE-A898EF109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06" y="3613816"/>
                <a:ext cx="2257697" cy="1058090"/>
              </a:xfrm>
              <a:prstGeom prst="roundRect">
                <a:avLst/>
              </a:prstGeom>
              <a:blipFill>
                <a:blip r:embed="rId3"/>
                <a:stretch>
                  <a:fillRect l="-1344" t="-7429" b="-18857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D4411A8E-33B9-8621-DEF5-BFD373F8A5D4}"/>
              </a:ext>
            </a:extLst>
          </p:cNvPr>
          <p:cNvCxnSpPr>
            <a:cxnSpLocks/>
          </p:cNvCxnSpPr>
          <p:nvPr/>
        </p:nvCxnSpPr>
        <p:spPr>
          <a:xfrm>
            <a:off x="5443302" y="3978057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98D19B64-4495-F595-1CBE-F42F65F9D634}"/>
              </a:ext>
            </a:extLst>
          </p:cNvPr>
          <p:cNvCxnSpPr>
            <a:cxnSpLocks/>
          </p:cNvCxnSpPr>
          <p:nvPr/>
        </p:nvCxnSpPr>
        <p:spPr>
          <a:xfrm flipH="1">
            <a:off x="5443302" y="4298091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621701-0313-EB1B-8EAA-AF78167BC132}"/>
                  </a:ext>
                </a:extLst>
              </p:cNvPr>
              <p:cNvSpPr txBox="1"/>
              <p:nvPr/>
            </p:nvSpPr>
            <p:spPr>
              <a:xfrm>
                <a:off x="8295235" y="3850471"/>
                <a:ext cx="907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621701-0313-EB1B-8EAA-AF78167B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35" y="3850471"/>
                <a:ext cx="9075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4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2FDA-CFB2-26B3-3FC2-B1A5C41A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Robustification of Systems in LTS with Supervisory Control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3">
                <a:extLst>
                  <a:ext uri="{FF2B5EF4-FFF2-40B4-BE49-F238E27FC236}">
                    <a16:creationId xmlns:a16="http://schemas.microsoft.com/office/drawing/2014/main" id="{B6D20C9A-A1C9-D94B-75A6-B5039DA501B6}"/>
                  </a:ext>
                </a:extLst>
              </p:cNvPr>
              <p:cNvSpPr/>
              <p:nvPr/>
            </p:nvSpPr>
            <p:spPr>
              <a:xfrm>
                <a:off x="4504268" y="2140373"/>
                <a:ext cx="2442966" cy="86404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Controller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Rectangle: Rounded Corners 3">
                <a:extLst>
                  <a:ext uri="{FF2B5EF4-FFF2-40B4-BE49-F238E27FC236}">
                    <a16:creationId xmlns:a16="http://schemas.microsoft.com/office/drawing/2014/main" id="{B6D20C9A-A1C9-D94B-75A6-B5039DA5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268" y="2140373"/>
                <a:ext cx="2442966" cy="864049"/>
              </a:xfrm>
              <a:prstGeom prst="roundRect">
                <a:avLst/>
              </a:prstGeom>
              <a:blipFill>
                <a:blip r:embed="rId2"/>
                <a:stretch>
                  <a:fillRect l="-3474" b="-555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E0E76E9-1562-6837-F91A-685381A72D0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947234" y="2572398"/>
            <a:ext cx="754749" cy="9834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6D3FD9E-CBD4-5B27-B1A2-AB2BF0165895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3785135" y="2836751"/>
            <a:ext cx="983486" cy="4547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89BA06-37B7-2639-3CCA-F3051CFD6149}"/>
                  </a:ext>
                </a:extLst>
              </p:cNvPr>
              <p:cNvSpPr txBox="1"/>
              <p:nvPr/>
            </p:nvSpPr>
            <p:spPr>
              <a:xfrm>
                <a:off x="3108960" y="5159469"/>
                <a:ext cx="5634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 more robust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89BA06-37B7-2639-3CCA-F3051CFD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0" y="5159469"/>
                <a:ext cx="5634143" cy="523220"/>
              </a:xfrm>
              <a:prstGeom prst="rect">
                <a:avLst/>
              </a:prstGeom>
              <a:blipFill>
                <a:blip r:embed="rId3"/>
                <a:stretch>
                  <a:fillRect l="-216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3">
                <a:extLst>
                  <a:ext uri="{FF2B5EF4-FFF2-40B4-BE49-F238E27FC236}">
                    <a16:creationId xmlns:a16="http://schemas.microsoft.com/office/drawing/2014/main" id="{2B3DDE8E-79A9-F291-AD79-55406A797DBE}"/>
                  </a:ext>
                </a:extLst>
              </p:cNvPr>
              <p:cNvSpPr/>
              <p:nvPr/>
            </p:nvSpPr>
            <p:spPr>
              <a:xfrm>
                <a:off x="3314299" y="3742507"/>
                <a:ext cx="2257697" cy="105809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Machine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1" name="Rectangle: Rounded Corners 3">
                <a:extLst>
                  <a:ext uri="{FF2B5EF4-FFF2-40B4-BE49-F238E27FC236}">
                    <a16:creationId xmlns:a16="http://schemas.microsoft.com/office/drawing/2014/main" id="{2B3DDE8E-79A9-F291-AD79-55406A797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99" y="3742507"/>
                <a:ext cx="2257697" cy="1058091"/>
              </a:xfrm>
              <a:prstGeom prst="roundRect">
                <a:avLst/>
              </a:prstGeom>
              <a:blipFill>
                <a:blip r:embed="rId4"/>
                <a:stretch>
                  <a:fillRect l="-322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: Rounded Corners 5">
                <a:extLst>
                  <a:ext uri="{FF2B5EF4-FFF2-40B4-BE49-F238E27FC236}">
                    <a16:creationId xmlns:a16="http://schemas.microsoft.com/office/drawing/2014/main" id="{0E8777FE-483F-FA0C-A3F1-29C447095397}"/>
                  </a:ext>
                </a:extLst>
              </p:cNvPr>
              <p:cNvSpPr/>
              <p:nvPr/>
            </p:nvSpPr>
            <p:spPr>
              <a:xfrm>
                <a:off x="6096000" y="3742509"/>
                <a:ext cx="2257697" cy="10580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Deviated Env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2" name="Rectangle: Rounded Corners 5">
                <a:extLst>
                  <a:ext uri="{FF2B5EF4-FFF2-40B4-BE49-F238E27FC236}">
                    <a16:creationId xmlns:a16="http://schemas.microsoft.com/office/drawing/2014/main" id="{0E8777FE-483F-FA0C-A3F1-29C447095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42509"/>
                <a:ext cx="2257697" cy="1058090"/>
              </a:xfrm>
              <a:prstGeom prst="roundRect">
                <a:avLst/>
              </a:prstGeom>
              <a:blipFill>
                <a:blip r:embed="rId5"/>
                <a:stretch>
                  <a:fillRect l="-1344" t="-7429" b="-18857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FF3C5AE0-C8E4-875A-F570-12B7A0D57D68}"/>
              </a:ext>
            </a:extLst>
          </p:cNvPr>
          <p:cNvCxnSpPr>
            <a:cxnSpLocks/>
          </p:cNvCxnSpPr>
          <p:nvPr/>
        </p:nvCxnSpPr>
        <p:spPr>
          <a:xfrm>
            <a:off x="5571996" y="4106750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6">
            <a:extLst>
              <a:ext uri="{FF2B5EF4-FFF2-40B4-BE49-F238E27FC236}">
                <a16:creationId xmlns:a16="http://schemas.microsoft.com/office/drawing/2014/main" id="{C9C6084D-4C94-4268-4960-7366E59B8AD3}"/>
              </a:ext>
            </a:extLst>
          </p:cNvPr>
          <p:cNvCxnSpPr>
            <a:cxnSpLocks/>
          </p:cNvCxnSpPr>
          <p:nvPr/>
        </p:nvCxnSpPr>
        <p:spPr>
          <a:xfrm flipH="1">
            <a:off x="5571996" y="4426784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C01CE9-97F1-BB0C-450D-7A70EBDA9CCB}"/>
                  </a:ext>
                </a:extLst>
              </p:cNvPr>
              <p:cNvSpPr txBox="1"/>
              <p:nvPr/>
            </p:nvSpPr>
            <p:spPr>
              <a:xfrm>
                <a:off x="8661344" y="3294273"/>
                <a:ext cx="907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C01CE9-97F1-BB0C-450D-7A70EBDA9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344" y="3294273"/>
                <a:ext cx="90754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id="{90139419-37F3-D3BD-EC74-0557925D4573}"/>
              </a:ext>
            </a:extLst>
          </p:cNvPr>
          <p:cNvSpPr/>
          <p:nvPr/>
        </p:nvSpPr>
        <p:spPr>
          <a:xfrm>
            <a:off x="3108960" y="3555884"/>
            <a:ext cx="5438987" cy="137534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8" name="Speech Bubble: Rectangle with Corners Rounded 32">
            <a:extLst>
              <a:ext uri="{FF2B5EF4-FFF2-40B4-BE49-F238E27FC236}">
                <a16:creationId xmlns:a16="http://schemas.microsoft.com/office/drawing/2014/main" id="{7C482157-625E-5480-2F2D-02FCAD68E922}"/>
              </a:ext>
            </a:extLst>
          </p:cNvPr>
          <p:cNvSpPr/>
          <p:nvPr/>
        </p:nvSpPr>
        <p:spPr>
          <a:xfrm>
            <a:off x="146480" y="2454114"/>
            <a:ext cx="3511824" cy="916577"/>
          </a:xfrm>
          <a:prstGeom prst="wedgeRoundRectCallout">
            <a:avLst>
              <a:gd name="adj1" fmla="val 59511"/>
              <a:gd name="adj2" fmla="val 17769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Observe events in the machine and environment.</a:t>
            </a:r>
          </a:p>
        </p:txBody>
      </p:sp>
      <p:sp>
        <p:nvSpPr>
          <p:cNvPr id="9" name="Speech Bubble: Rectangle with Corners Rounded 32">
            <a:extLst>
              <a:ext uri="{FF2B5EF4-FFF2-40B4-BE49-F238E27FC236}">
                <a16:creationId xmlns:a16="http://schemas.microsoft.com/office/drawing/2014/main" id="{50E9D3AB-2233-B78A-B437-7E5F0DD315CC}"/>
              </a:ext>
            </a:extLst>
          </p:cNvPr>
          <p:cNvSpPr/>
          <p:nvPr/>
        </p:nvSpPr>
        <p:spPr>
          <a:xfrm>
            <a:off x="8135627" y="2195774"/>
            <a:ext cx="3511824" cy="916577"/>
          </a:xfrm>
          <a:prstGeom prst="wedgeRoundRectCallout">
            <a:avLst>
              <a:gd name="adj1" fmla="val -60648"/>
              <a:gd name="adj2" fmla="val 40677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Ensure property is satisfied by disabling actions.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B5AEEA-46FB-DD9A-A79B-6450943A9F76}"/>
              </a:ext>
            </a:extLst>
          </p:cNvPr>
          <p:cNvSpPr txBox="1"/>
          <p:nvPr/>
        </p:nvSpPr>
        <p:spPr>
          <a:xfrm>
            <a:off x="838200" y="6334760"/>
            <a:ext cx="108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Robustification of Behavioral Designs against Environmental Deviations. Changjian Zhang, Tarang Saluja, Romulo Meira Goes, Matthew Bolton, David Garlan, and Eunsuk Kang. (ICSE 2023).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63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FF63A-B9B1-D75E-3B21-CEB4FA18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Ongoing &amp;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3E0D4-F264-9C2A-18D9-FFE7B6DF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Robustness computation for a decomposed system.</a:t>
            </a:r>
          </a:p>
          <a:p>
            <a:r>
              <a:rPr lang="en-US" altLang="zh-CN" dirty="0"/>
              <a:t>Architecture tactics for robustness (in formal presentation).</a:t>
            </a:r>
          </a:p>
          <a:p>
            <a:r>
              <a:rPr lang="en-US" altLang="zh-CN" dirty="0"/>
              <a:t>Robustness for Cyber-Physical Systems (CPS).</a:t>
            </a:r>
          </a:p>
          <a:p>
            <a:r>
              <a:rPr lang="en-US" altLang="zh-CN" dirty="0"/>
              <a:t>Robustness for systems with ML.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51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2E0D-E5CE-4A22-E36E-F9EA231C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CPS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C007C-BE5E-D777-4C8B-AF702A93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40155"/>
                <a:ext cx="10515600" cy="323680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A plant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and a controller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/>
                  <a:t> are both in black-boxes.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a STL property.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parameters that change the system dynamics, which can eventually cause the property to be violated, such as mass, wind.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maximum set of parameters that keep the system safe.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C007C-BE5E-D777-4C8B-AF702A93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40155"/>
                <a:ext cx="10515600" cy="3236807"/>
              </a:xfrm>
              <a:blipFill>
                <a:blip r:embed="rId2"/>
                <a:stretch>
                  <a:fillRect l="-812" t="-2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097A0C-3B19-A1CC-1AE0-85E5EA072238}"/>
                  </a:ext>
                </a:extLst>
              </p:cNvPr>
              <p:cNvSpPr/>
              <p:nvPr/>
            </p:nvSpPr>
            <p:spPr>
              <a:xfrm>
                <a:off x="3525426" y="1690688"/>
                <a:ext cx="2205231" cy="83298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Plant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097A0C-3B19-A1CC-1AE0-85E5EA072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26" y="1690688"/>
                <a:ext cx="2205231" cy="832980"/>
              </a:xfrm>
              <a:prstGeom prst="roundRect">
                <a:avLst/>
              </a:prstGeom>
              <a:blipFill>
                <a:blip r:embed="rId3"/>
                <a:stretch>
                  <a:fillRect b="-71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A04E950-BA87-2CE1-D895-E1F9A60D12C3}"/>
                  </a:ext>
                </a:extLst>
              </p:cNvPr>
              <p:cNvSpPr/>
              <p:nvPr/>
            </p:nvSpPr>
            <p:spPr>
              <a:xfrm>
                <a:off x="6254661" y="1690688"/>
                <a:ext cx="2205231" cy="83297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Controller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A04E950-BA87-2CE1-D895-E1F9A60D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61" y="1690688"/>
                <a:ext cx="2205231" cy="832979"/>
              </a:xfrm>
              <a:prstGeom prst="roundRect">
                <a:avLst/>
              </a:prstGeom>
              <a:blipFill>
                <a:blip r:embed="rId4"/>
                <a:stretch>
                  <a:fillRect l="-1923" b="-71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65F2D9-FA26-328E-9E40-0F6B818259A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30657" y="2107178"/>
            <a:ext cx="5240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7AA3EAD-105A-2A7C-4F23-9928FE5B57D7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5992660" y="1159050"/>
            <a:ext cx="1" cy="2729235"/>
          </a:xfrm>
          <a:prstGeom prst="bent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peech Bubble: Rectangle with Corners Rounded 32">
            <a:extLst>
              <a:ext uri="{FF2B5EF4-FFF2-40B4-BE49-F238E27FC236}">
                <a16:creationId xmlns:a16="http://schemas.microsoft.com/office/drawing/2014/main" id="{66F06162-2DBB-BE70-53ED-EC6CB7C1BA9D}"/>
              </a:ext>
            </a:extLst>
          </p:cNvPr>
          <p:cNvSpPr/>
          <p:nvPr/>
        </p:nvSpPr>
        <p:spPr>
          <a:xfrm>
            <a:off x="599766" y="1648888"/>
            <a:ext cx="2598077" cy="1079270"/>
          </a:xfrm>
          <a:prstGeom prst="wedgeRoundRectCallout">
            <a:avLst>
              <a:gd name="adj1" fmla="val 61075"/>
              <a:gd name="adj2" fmla="val 17769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Drones, autonomous vehicles, power grid …</a:t>
            </a:r>
          </a:p>
        </p:txBody>
      </p:sp>
      <p:sp>
        <p:nvSpPr>
          <p:cNvPr id="17" name="Speech Bubble: Rectangle with Corners Rounded 32">
            <a:extLst>
              <a:ext uri="{FF2B5EF4-FFF2-40B4-BE49-F238E27FC236}">
                <a16:creationId xmlns:a16="http://schemas.microsoft.com/office/drawing/2014/main" id="{37D4C7E2-00AD-1407-1EE1-CB18450AC10B}"/>
              </a:ext>
            </a:extLst>
          </p:cNvPr>
          <p:cNvSpPr/>
          <p:nvPr/>
        </p:nvSpPr>
        <p:spPr>
          <a:xfrm>
            <a:off x="8886567" y="1567542"/>
            <a:ext cx="2729235" cy="1079270"/>
          </a:xfrm>
          <a:prstGeom prst="wedgeRoundRectCallout">
            <a:avLst>
              <a:gd name="adj1" fmla="val -64312"/>
              <a:gd name="adj2" fmla="val 10238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PID, MPC, RL controllers</a:t>
            </a:r>
          </a:p>
        </p:txBody>
      </p:sp>
    </p:spTree>
    <p:extLst>
      <p:ext uri="{BB962C8B-B14F-4D97-AF65-F5344CB8AC3E}">
        <p14:creationId xmlns:p14="http://schemas.microsoft.com/office/powerpoint/2010/main" val="348065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2E0D-E5CE-4A22-E36E-F9EA231C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CPS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1EB409-FD27-5F4D-8CBF-1866B7155E3F}"/>
              </a:ext>
            </a:extLst>
          </p:cNvPr>
          <p:cNvGrpSpPr/>
          <p:nvPr/>
        </p:nvGrpSpPr>
        <p:grpSpPr>
          <a:xfrm>
            <a:off x="1923589" y="1690688"/>
            <a:ext cx="3117500" cy="5059132"/>
            <a:chOff x="760995" y="1695248"/>
            <a:chExt cx="3117499" cy="5059130"/>
          </a:xfrm>
        </p:grpSpPr>
        <p:pic>
          <p:nvPicPr>
            <p:cNvPr id="15" name="Picture 14" descr="Chart, surface chart&#10;&#10;Description automatically generated">
              <a:extLst>
                <a:ext uri="{FF2B5EF4-FFF2-40B4-BE49-F238E27FC236}">
                  <a16:creationId xmlns:a16="http://schemas.microsoft.com/office/drawing/2014/main" id="{0C2AF2EF-D396-46EC-9D39-5B731EFCD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95" y="3636878"/>
              <a:ext cx="3117499" cy="3117499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74FA818-D32C-3EA9-6391-3EBB2735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5248"/>
              <a:ext cx="2963091" cy="2414047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0E42D863-1819-2547-462A-477B423DE9AF}"/>
                </a:ext>
              </a:extLst>
            </p:cNvPr>
            <p:cNvSpPr txBox="1">
              <a:spLocks/>
            </p:cNvSpPr>
            <p:nvPr/>
          </p:nvSpPr>
          <p:spPr>
            <a:xfrm>
              <a:off x="1447402" y="6334996"/>
              <a:ext cx="1744684" cy="419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2000" dirty="0"/>
                <a:t>(a) PID</a:t>
              </a:r>
              <a:endParaRPr lang="zh-CN" altLang="en-US" sz="20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A0CB16-35BC-827D-C8C1-E781093646D9}"/>
              </a:ext>
            </a:extLst>
          </p:cNvPr>
          <p:cNvGrpSpPr/>
          <p:nvPr/>
        </p:nvGrpSpPr>
        <p:grpSpPr>
          <a:xfrm>
            <a:off x="6600092" y="1690688"/>
            <a:ext cx="3117500" cy="5162752"/>
            <a:chOff x="6754758" y="1695248"/>
            <a:chExt cx="3117500" cy="5162752"/>
          </a:xfrm>
        </p:grpSpPr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9109977-AA48-E2B7-0119-EA881975D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963" y="1695248"/>
              <a:ext cx="2963090" cy="2414047"/>
            </a:xfrm>
            <a:prstGeom prst="rect">
              <a:avLst/>
            </a:prstGeom>
          </p:spPr>
        </p:pic>
        <p:pic>
          <p:nvPicPr>
            <p:cNvPr id="17" name="Picture 16" descr="Chart, surface chart&#10;&#10;Description automatically generated">
              <a:extLst>
                <a:ext uri="{FF2B5EF4-FFF2-40B4-BE49-F238E27FC236}">
                  <a16:creationId xmlns:a16="http://schemas.microsoft.com/office/drawing/2014/main" id="{493791EC-F241-95C4-C0DD-B0391AB3E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58" y="3636878"/>
              <a:ext cx="3117500" cy="3117500"/>
            </a:xfrm>
            <a:prstGeom prst="rect">
              <a:avLst/>
            </a:prstGeom>
          </p:spPr>
        </p:pic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7C4961E1-B59F-7D88-47CE-1A31E6CB8F03}"/>
                </a:ext>
              </a:extLst>
            </p:cNvPr>
            <p:cNvSpPr txBox="1">
              <a:spLocks/>
            </p:cNvSpPr>
            <p:nvPr/>
          </p:nvSpPr>
          <p:spPr>
            <a:xfrm>
              <a:off x="7441166" y="6334995"/>
              <a:ext cx="1744684" cy="5230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2000" dirty="0"/>
                <a:t>(b) DQN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6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15EA-92F4-DEE8-8F96-239841E6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Systems with ML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51C94-C7CE-CA09-5658-BA551864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41504"/>
                <a:ext cx="10515600" cy="370959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Model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in Markov Decision Processes (MDP).</a:t>
                </a:r>
              </a:p>
              <a:p>
                <a:r>
                  <a:rPr lang="en-US" altLang="zh-CN" sz="2400" dirty="0"/>
                  <a:t>ML model (classifier)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in a MDP that indicates the accuracy of the classification.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is a PCTL property that measures probability of some property being satisfied.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change in ML accuracy,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maximum change in accuracy that keep the property satisfied.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51C94-C7CE-CA09-5658-BA551864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41504"/>
                <a:ext cx="10515600" cy="3709591"/>
              </a:xfrm>
              <a:blipFill>
                <a:blip r:embed="rId2"/>
                <a:stretch>
                  <a:fillRect l="-812" t="-2303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8AD67E-9AF1-1897-DF42-8B0DD245ABEF}"/>
              </a:ext>
            </a:extLst>
          </p:cNvPr>
          <p:cNvSpPr/>
          <p:nvPr/>
        </p:nvSpPr>
        <p:spPr>
          <a:xfrm>
            <a:off x="4094326" y="1615941"/>
            <a:ext cx="5530581" cy="9308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EBDF25-3044-6D97-6E88-05F81167329B}"/>
                  </a:ext>
                </a:extLst>
              </p:cNvPr>
              <p:cNvSpPr/>
              <p:nvPr/>
            </p:nvSpPr>
            <p:spPr>
              <a:xfrm>
                <a:off x="4219787" y="1812444"/>
                <a:ext cx="2828320" cy="58839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ML model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EBDF25-3044-6D97-6E88-05F811673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787" y="1812444"/>
                <a:ext cx="2828320" cy="588397"/>
              </a:xfrm>
              <a:prstGeom prst="roundRect">
                <a:avLst/>
              </a:prstGeom>
              <a:blipFill>
                <a:blip r:embed="rId3"/>
                <a:stretch>
                  <a:fillRect t="-3030" b="-21212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88CDF53-7DCA-20C9-9019-93202731B0EC}"/>
                  </a:ext>
                </a:extLst>
              </p:cNvPr>
              <p:cNvSpPr/>
              <p:nvPr/>
            </p:nvSpPr>
            <p:spPr>
              <a:xfrm>
                <a:off x="7321137" y="1812444"/>
                <a:ext cx="2147983" cy="58204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Non-ML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88CDF53-7DCA-20C9-9019-93202731B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37" y="1812444"/>
                <a:ext cx="2147983" cy="582047"/>
              </a:xfrm>
              <a:prstGeom prst="roundRect">
                <a:avLst/>
              </a:prstGeom>
              <a:blipFill>
                <a:blip r:embed="rId4"/>
                <a:stretch>
                  <a:fillRect t="-4082" b="-2244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3816A0-1454-4FCC-4844-0D2C2DDE8F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048107" y="2103468"/>
            <a:ext cx="273030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C538CA-D2E8-6CE1-177F-D04199A22270}"/>
              </a:ext>
            </a:extLst>
          </p:cNvPr>
          <p:cNvCxnSpPr>
            <a:cxnSpLocks/>
            <a:stCxn id="6" idx="2"/>
            <a:endCxn id="22" idx="2"/>
          </p:cNvCxnSpPr>
          <p:nvPr/>
        </p:nvCxnSpPr>
        <p:spPr>
          <a:xfrm rot="5400000">
            <a:off x="5708302" y="-292336"/>
            <a:ext cx="12700" cy="5373654"/>
          </a:xfrm>
          <a:prstGeom prst="bentConnector3">
            <a:avLst>
              <a:gd name="adj1" fmla="val 25999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C0997AC-C5D9-3EF4-5073-7AB99F7346D3}"/>
                  </a:ext>
                </a:extLst>
              </p:cNvPr>
              <p:cNvSpPr/>
              <p:nvPr/>
            </p:nvSpPr>
            <p:spPr>
              <a:xfrm>
                <a:off x="2221653" y="1812444"/>
                <a:ext cx="1599643" cy="58204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Env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C0997AC-C5D9-3EF4-5073-7AB99F734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53" y="1812444"/>
                <a:ext cx="1599643" cy="582047"/>
              </a:xfrm>
              <a:prstGeom prst="roundRect">
                <a:avLst/>
              </a:prstGeom>
              <a:blipFill>
                <a:blip r:embed="rId5"/>
                <a:stretch>
                  <a:fillRect t="-4082" b="-2244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77594F-472F-7481-E381-98E2D9441419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3821296" y="2103468"/>
            <a:ext cx="398491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6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15EA-92F4-DEE8-8F96-239841E6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System with ML Perception 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322FE-6F64-1648-E473-95C3D568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918"/>
            <a:ext cx="4442745" cy="1660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33F66-AA3F-659E-1557-3D1D99A6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78" y="2753918"/>
            <a:ext cx="4730327" cy="1971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7F1A8B-6E05-7D64-C753-64382E92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8505"/>
            <a:ext cx="4535470" cy="22677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DC3BD1-F2EC-2F96-3A40-72B8A73EB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778" y="4810195"/>
            <a:ext cx="4903406" cy="1971949"/>
          </a:xfrm>
          <a:prstGeom prst="rect">
            <a:avLst/>
          </a:prstGeom>
        </p:spPr>
      </p:pic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556B9B3E-DF5E-C651-1656-71D7C6FF0A25}"/>
              </a:ext>
            </a:extLst>
          </p:cNvPr>
          <p:cNvSpPr/>
          <p:nvPr/>
        </p:nvSpPr>
        <p:spPr>
          <a:xfrm>
            <a:off x="4451066" y="1503682"/>
            <a:ext cx="5316081" cy="96541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4">
                <a:extLst>
                  <a:ext uri="{FF2B5EF4-FFF2-40B4-BE49-F238E27FC236}">
                    <a16:creationId xmlns:a16="http://schemas.microsoft.com/office/drawing/2014/main" id="{29B41CA4-6C4E-8610-9592-2DE3214841D9}"/>
                  </a:ext>
                </a:extLst>
              </p:cNvPr>
              <p:cNvSpPr/>
              <p:nvPr/>
            </p:nvSpPr>
            <p:spPr>
              <a:xfrm>
                <a:off x="4728623" y="1601931"/>
                <a:ext cx="2330026" cy="7849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Traffic Light Classifer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Rectangle: Rounded Corners 4">
                <a:extLst>
                  <a:ext uri="{FF2B5EF4-FFF2-40B4-BE49-F238E27FC236}">
                    <a16:creationId xmlns:a16="http://schemas.microsoft.com/office/drawing/2014/main" id="{29B41CA4-6C4E-8610-9592-2DE321484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23" y="1601931"/>
                <a:ext cx="2330026" cy="784900"/>
              </a:xfrm>
              <a:prstGeom prst="roundRect">
                <a:avLst/>
              </a:prstGeom>
              <a:blipFill>
                <a:blip r:embed="rId6"/>
                <a:stretch>
                  <a:fillRect b="-7634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5">
                <a:extLst>
                  <a:ext uri="{FF2B5EF4-FFF2-40B4-BE49-F238E27FC236}">
                    <a16:creationId xmlns:a16="http://schemas.microsoft.com/office/drawing/2014/main" id="{B3043CE0-1861-9D80-1822-08153A76ED7D}"/>
                  </a:ext>
                </a:extLst>
              </p:cNvPr>
              <p:cNvSpPr/>
              <p:nvPr/>
            </p:nvSpPr>
            <p:spPr>
              <a:xfrm>
                <a:off x="7463378" y="1601931"/>
                <a:ext cx="2032836" cy="77854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Vehicle Control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Rectangle: Rounded Corners 5">
                <a:extLst>
                  <a:ext uri="{FF2B5EF4-FFF2-40B4-BE49-F238E27FC236}">
                    <a16:creationId xmlns:a16="http://schemas.microsoft.com/office/drawing/2014/main" id="{B3043CE0-1861-9D80-1822-08153A76E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378" y="1601931"/>
                <a:ext cx="2032836" cy="77854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FCE155AC-9348-450D-CFAD-28CAF7E6465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058649" y="1991206"/>
            <a:ext cx="404729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9">
            <a:extLst>
              <a:ext uri="{FF2B5EF4-FFF2-40B4-BE49-F238E27FC236}">
                <a16:creationId xmlns:a16="http://schemas.microsoft.com/office/drawing/2014/main" id="{8D87302F-5AA5-EBAB-FB5A-DCF44E3FF857}"/>
              </a:ext>
            </a:extLst>
          </p:cNvPr>
          <p:cNvCxnSpPr>
            <a:cxnSpLocks/>
            <a:stCxn id="21" idx="2"/>
            <a:endCxn id="26" idx="2"/>
          </p:cNvCxnSpPr>
          <p:nvPr/>
        </p:nvCxnSpPr>
        <p:spPr>
          <a:xfrm rot="5400000">
            <a:off x="5821756" y="-277560"/>
            <a:ext cx="1" cy="5316081"/>
          </a:xfrm>
          <a:prstGeom prst="bent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1">
                <a:extLst>
                  <a:ext uri="{FF2B5EF4-FFF2-40B4-BE49-F238E27FC236}">
                    <a16:creationId xmlns:a16="http://schemas.microsoft.com/office/drawing/2014/main" id="{BC13CDCD-C227-DE03-EC01-27401A1C2A0D}"/>
                  </a:ext>
                </a:extLst>
              </p:cNvPr>
              <p:cNvSpPr/>
              <p:nvPr/>
            </p:nvSpPr>
            <p:spPr>
              <a:xfrm>
                <a:off x="2363893" y="1601931"/>
                <a:ext cx="1599643" cy="77855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Traffic Light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6" name="Rectangle: Rounded Corners 21">
                <a:extLst>
                  <a:ext uri="{FF2B5EF4-FFF2-40B4-BE49-F238E27FC236}">
                    <a16:creationId xmlns:a16="http://schemas.microsoft.com/office/drawing/2014/main" id="{BC13CDCD-C227-DE03-EC01-27401A1C2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93" y="1601931"/>
                <a:ext cx="1599643" cy="778550"/>
              </a:xfrm>
              <a:prstGeom prst="roundRect">
                <a:avLst/>
              </a:prstGeom>
              <a:blipFill>
                <a:blip r:embed="rId8"/>
                <a:stretch>
                  <a:fillRect l="-758" r="-340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3">
            <a:extLst>
              <a:ext uri="{FF2B5EF4-FFF2-40B4-BE49-F238E27FC236}">
                <a16:creationId xmlns:a16="http://schemas.microsoft.com/office/drawing/2014/main" id="{D6BCD9E5-1F82-8D7A-6E25-3B06BDDF87FE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963536" y="1991206"/>
            <a:ext cx="765087" cy="3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4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AA8E14C-A0BA-4971-A713-0A46905A8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11176000" cy="1600200"/>
          </a:xfrm>
        </p:spPr>
        <p:txBody>
          <a:bodyPr/>
          <a:lstStyle/>
          <a:p>
            <a:pPr eaLnBrk="1" hangingPunct="1"/>
            <a:r>
              <a:rPr lang="en-US" altLang="zh-CN" sz="4000" dirty="0" err="1"/>
              <a:t>AlloyMax</a:t>
            </a:r>
            <a:r>
              <a:rPr lang="en-US" altLang="zh-CN" sz="4000" dirty="0"/>
              <a:t>: Bringing Maximum Satisfaction to Relational Specifications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A891DF9-AD6F-44E5-8C9D-CE49B916FF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8534400" cy="8382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CN" sz="2000" dirty="0"/>
              <a:t>Changjian (CJ) Zhang, Ryan Wagner, Pedro </a:t>
            </a:r>
            <a:r>
              <a:rPr lang="en-US" altLang="zh-CN" sz="2000" dirty="0" err="1"/>
              <a:t>Orvalho</a:t>
            </a:r>
            <a:endParaRPr lang="en-US" altLang="zh-CN" sz="2000" baseline="30000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CN" sz="2000" dirty="0"/>
              <a:t>David Garlan, Vasco </a:t>
            </a:r>
            <a:r>
              <a:rPr lang="en-US" altLang="zh-CN" sz="2000" dirty="0" err="1"/>
              <a:t>Manquinho</a:t>
            </a:r>
            <a:r>
              <a:rPr lang="en-US" altLang="zh-CN" sz="2000" dirty="0"/>
              <a:t>, Ruben Martins, Eunsuk Kang</a:t>
            </a:r>
            <a:endParaRPr lang="en-US" altLang="zh-CN" sz="2000" baseline="30000" dirty="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zh-CN" sz="20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8A10110-3085-44EF-BF54-3573B6EB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628" y="4495800"/>
            <a:ext cx="2896972" cy="1503492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398EE7D-3488-4347-87FF-17D5CF792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28" y="4495800"/>
            <a:ext cx="1618591" cy="1618591"/>
          </a:xfrm>
          <a:prstGeom prst="rect">
            <a:avLst/>
          </a:prstGeom>
        </p:spPr>
      </p:pic>
      <p:pic>
        <p:nvPicPr>
          <p:cNvPr id="6" name="Picture 5" descr="A white sig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A54838D-F5E1-4284-8F2C-4878BAA49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81" y="4724400"/>
            <a:ext cx="3149894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F092994-9DDA-448E-B78F-BF2CADE7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What is Alloy?</a:t>
            </a:r>
            <a:endParaRPr lang="zh-CN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3BF63D3-FB3A-4926-9B2F-02BA2EF5E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Alloy: a first-order relational logic modeling language and analyzer.</a:t>
            </a:r>
          </a:p>
          <a:p>
            <a:r>
              <a:rPr lang="en-US" altLang="zh-CN" sz="2400" dirty="0"/>
              <a:t>Use cases:</a:t>
            </a:r>
          </a:p>
          <a:p>
            <a:pPr lvl="1"/>
            <a:r>
              <a:rPr lang="en-US" altLang="zh-CN" sz="2000" i="1" dirty="0"/>
              <a:t>Design Analysis</a:t>
            </a:r>
            <a:r>
              <a:rPr lang="en-US" altLang="zh-CN" sz="2000" dirty="0"/>
              <a:t>: assert the behaviors of a system satisfy some property.</a:t>
            </a:r>
          </a:p>
          <a:p>
            <a:pPr lvl="1"/>
            <a:r>
              <a:rPr lang="en-US" altLang="zh-CN" sz="2000" i="1" dirty="0"/>
              <a:t>Model generation</a:t>
            </a:r>
            <a:r>
              <a:rPr lang="en-US" altLang="zh-CN" sz="2000" dirty="0"/>
              <a:t>: generate a model satisfying some constraints.</a:t>
            </a:r>
          </a:p>
          <a:p>
            <a:r>
              <a:rPr lang="en-US" altLang="zh-CN" sz="2400" dirty="0"/>
              <a:t>Workflow: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D2D5A-14A0-40E9-B27B-21936B8BC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533522-CFA4-4FAD-A7FC-028DE44C8DE4}" type="slidenum">
              <a:rPr lang="zh-CN" altLang="en-US"/>
              <a:pPr>
                <a:defRPr/>
              </a:pPr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1431821C-58A9-4092-A7F3-3BCA4F6AB9A1}"/>
                  </a:ext>
                </a:extLst>
              </p:cNvPr>
              <p:cNvGraphicFramePr/>
              <p:nvPr/>
            </p:nvGraphicFramePr>
            <p:xfrm>
              <a:off x="2032000" y="3910339"/>
              <a:ext cx="8128000" cy="2099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1431821C-58A9-4092-A7F3-3BCA4F6AB9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8084183"/>
                  </p:ext>
                </p:extLst>
              </p:nvPr>
            </p:nvGraphicFramePr>
            <p:xfrm>
              <a:off x="2032000" y="3910339"/>
              <a:ext cx="8128000" cy="2099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D4CA-58B6-1CDC-6337-53C191F8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Robustness?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9F22D-C5B2-D348-AEB6-DA0A8291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altLang="zh-CN" b="1" dirty="0">
                <a:latin typeface="+mj-lt"/>
              </a:rPr>
              <a:t>IEEE: </a:t>
            </a:r>
            <a:r>
              <a:rPr lang="en-US" altLang="zh-CN" i="1" dirty="0">
                <a:latin typeface="+mj-lt"/>
              </a:rPr>
              <a:t>Robustness is the </a:t>
            </a:r>
            <a:r>
              <a:rPr lang="en-US" altLang="zh-CN" i="1" dirty="0">
                <a:effectLst/>
                <a:latin typeface="+mj-lt"/>
              </a:rPr>
              <a:t>ability of a software system to continue </a:t>
            </a:r>
            <a:r>
              <a:rPr lang="en-US" altLang="zh-CN" i="1" u="sng" dirty="0">
                <a:effectLst/>
                <a:latin typeface="+mj-lt"/>
              </a:rPr>
              <a:t>functioning correctly </a:t>
            </a:r>
            <a:r>
              <a:rPr lang="en-US" altLang="zh-CN" i="1" dirty="0">
                <a:effectLst/>
                <a:latin typeface="+mj-lt"/>
              </a:rPr>
              <a:t>in the presence of </a:t>
            </a:r>
            <a:r>
              <a:rPr lang="en-US" altLang="zh-CN" i="1" u="sng" dirty="0">
                <a:effectLst/>
                <a:latin typeface="+mj-lt"/>
              </a:rPr>
              <a:t>invalid inputs </a:t>
            </a:r>
            <a:r>
              <a:rPr lang="en-US" altLang="zh-CN" i="1" dirty="0">
                <a:effectLst/>
                <a:latin typeface="+mj-lt"/>
              </a:rPr>
              <a:t>or </a:t>
            </a:r>
            <a:r>
              <a:rPr lang="en-US" altLang="zh-CN" i="1" u="sng" dirty="0">
                <a:effectLst/>
                <a:latin typeface="+mj-lt"/>
              </a:rPr>
              <a:t>stressful environment</a:t>
            </a:r>
            <a:r>
              <a:rPr lang="en-US" altLang="zh-CN" i="1" dirty="0">
                <a:effectLst/>
                <a:latin typeface="+mj-lt"/>
              </a:rPr>
              <a:t>.</a:t>
            </a:r>
          </a:p>
          <a:p>
            <a:pPr>
              <a:spcAft>
                <a:spcPts val="3000"/>
              </a:spcAft>
            </a:pPr>
            <a:r>
              <a:rPr lang="en-US" altLang="zh-CN" b="1" i="1" dirty="0" err="1">
                <a:latin typeface="+mj-lt"/>
              </a:rPr>
              <a:t>Avizienis</a:t>
            </a:r>
            <a:r>
              <a:rPr lang="en-US" altLang="zh-CN" b="1" i="1" dirty="0">
                <a:latin typeface="+mj-lt"/>
              </a:rPr>
              <a:t> et al.: </a:t>
            </a:r>
            <a:r>
              <a:rPr lang="en-US" altLang="zh-CN" i="1" dirty="0">
                <a:latin typeface="+mj-lt"/>
              </a:rPr>
              <a:t>Robustness is a secondary attribute of dependability, i.e., </a:t>
            </a:r>
            <a:r>
              <a:rPr lang="en-US" altLang="zh-CN" i="1" u="sng" dirty="0">
                <a:latin typeface="+mj-lt"/>
              </a:rPr>
              <a:t>dependability</a:t>
            </a:r>
            <a:r>
              <a:rPr lang="en-US" altLang="zh-CN" i="1" dirty="0">
                <a:latin typeface="+mj-lt"/>
              </a:rPr>
              <a:t> with respect to </a:t>
            </a:r>
            <a:r>
              <a:rPr lang="en-US" altLang="zh-CN" i="1" u="sng" dirty="0">
                <a:latin typeface="+mj-lt"/>
              </a:rPr>
              <a:t>external faults</a:t>
            </a:r>
            <a:r>
              <a:rPr lang="en-US" altLang="zh-CN" i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69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4794-2831-4135-A5F5-8CCA1BB6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Example: Course Scheduling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B74B-34F7-4E6D-A4E2-D557AB4D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course scheduling system:</a:t>
            </a:r>
          </a:p>
          <a:p>
            <a:pPr lvl="1"/>
            <a:r>
              <a:rPr lang="en-US" altLang="zh-CN" dirty="0"/>
              <a:t>Each student must take at least 3 courses;</a:t>
            </a:r>
          </a:p>
          <a:p>
            <a:pPr lvl="1"/>
            <a:r>
              <a:rPr lang="en-US" altLang="zh-CN" dirty="0"/>
              <a:t>Each student must take all their </a:t>
            </a:r>
            <a:r>
              <a:rPr lang="en-US" altLang="zh-CN" i="1" dirty="0"/>
              <a:t>core</a:t>
            </a:r>
            <a:r>
              <a:rPr lang="en-US" altLang="zh-CN" dirty="0"/>
              <a:t> courses;</a:t>
            </a:r>
          </a:p>
          <a:p>
            <a:pPr lvl="1"/>
            <a:r>
              <a:rPr lang="en-US" altLang="zh-CN" dirty="0"/>
              <a:t>A student must not take courses whose lecture times conflict.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0AAF7-9F8E-4571-8404-5CB191B89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95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 arbitrary valid solution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ML/Compiler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ML/Compiler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D91352E-5753-427C-81D9-0845FB9C6DD8}"/>
              </a:ext>
            </a:extLst>
          </p:cNvPr>
          <p:cNvSpPr/>
          <p:nvPr/>
        </p:nvSpPr>
        <p:spPr bwMode="auto">
          <a:xfrm>
            <a:off x="1981201" y="4114800"/>
            <a:ext cx="3200399" cy="560761"/>
          </a:xfrm>
          <a:prstGeom prst="wedgeRoundRectCallout">
            <a:avLst>
              <a:gd name="adj1" fmla="val -56786"/>
              <a:gd name="adj2" fmla="val 43366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dirty="0">
                <a:solidFill>
                  <a:srgbClr val="000000"/>
                </a:solidFill>
                <a:ea typeface="Osaka" charset="0"/>
                <a:cs typeface="Osaka" charset="0"/>
              </a:rPr>
              <a:t>Core </a:t>
            </a:r>
            <a:r>
              <a:rPr lang="en-US" altLang="zh-CN" b="1" dirty="0">
                <a:solidFill>
                  <a:srgbClr val="000000"/>
                </a:solidFill>
                <a:ea typeface="Osaka" charset="0"/>
                <a:cs typeface="Osaka" charset="0"/>
              </a:rPr>
              <a:t>course</a:t>
            </a:r>
            <a:r>
              <a:rPr lang="en-US" altLang="zh-CN" dirty="0">
                <a:solidFill>
                  <a:srgbClr val="000000"/>
                </a:solidFill>
                <a:ea typeface="Osaka" charset="0"/>
                <a:cs typeface="Osaka" charset="0"/>
              </a:rPr>
              <a:t>: CS101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F8DF-D386-4266-B659-5BA1A4B8D774}"/>
              </a:ext>
            </a:extLst>
          </p:cNvPr>
          <p:cNvSpPr txBox="1"/>
          <p:nvPr/>
        </p:nvSpPr>
        <p:spPr>
          <a:xfrm>
            <a:off x="5867400" y="3825269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Alloy: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validSchedule</a:t>
            </a:r>
            <a:r>
              <a:rPr lang="en-US" altLang="zh-CN" dirty="0">
                <a:latin typeface="Consolas" panose="020B0609020204030204" pitchFamily="49" charset="0"/>
              </a:rPr>
              <a:t>[courses]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D9DA599-C388-480E-A8AF-4CA7785289D8}"/>
              </a:ext>
            </a:extLst>
          </p:cNvPr>
          <p:cNvSpPr/>
          <p:nvPr/>
        </p:nvSpPr>
        <p:spPr bwMode="auto">
          <a:xfrm>
            <a:off x="6248400" y="5412431"/>
            <a:ext cx="5486400" cy="701292"/>
          </a:xfrm>
          <a:prstGeom prst="wedgeRoundRectCallout">
            <a:avLst>
              <a:gd name="adj1" fmla="val -26035"/>
              <a:gd name="adj2" fmla="val -105175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tx1"/>
                </a:solidFill>
                <a:ea typeface="Osaka" charset="0"/>
                <a:cs typeface="Osaka" charset="0"/>
              </a:rPr>
              <a:t>Predicate for the 3 requirements</a:t>
            </a:r>
            <a:endParaRPr kumimoji="0" lang="zh-CN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4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 arbitrary valid solution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Mon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Tue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Wed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Thu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Fri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ML/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Compiler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ML/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Compiler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D91352E-5753-427C-81D9-0845FB9C6DD8}"/>
              </a:ext>
            </a:extLst>
          </p:cNvPr>
          <p:cNvSpPr/>
          <p:nvPr/>
        </p:nvSpPr>
        <p:spPr bwMode="auto">
          <a:xfrm>
            <a:off x="1981201" y="4114800"/>
            <a:ext cx="3200399" cy="560761"/>
          </a:xfrm>
          <a:prstGeom prst="wedgeRoundRectCallout">
            <a:avLst>
              <a:gd name="adj1" fmla="val -56786"/>
              <a:gd name="adj2" fmla="val 43366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dirty="0">
                <a:solidFill>
                  <a:srgbClr val="000000"/>
                </a:solidFill>
                <a:ea typeface="Osaka" charset="0"/>
                <a:cs typeface="Osaka" charset="0"/>
              </a:rPr>
              <a:t>Core </a:t>
            </a:r>
            <a:r>
              <a:rPr lang="en-US" altLang="zh-CN" b="1" dirty="0">
                <a:solidFill>
                  <a:srgbClr val="000000"/>
                </a:solidFill>
                <a:ea typeface="Osaka" charset="0"/>
                <a:cs typeface="Osaka" charset="0"/>
              </a:rPr>
              <a:t>course</a:t>
            </a:r>
            <a:r>
              <a:rPr lang="en-US" altLang="zh-CN" dirty="0">
                <a:solidFill>
                  <a:srgbClr val="000000"/>
                </a:solidFill>
                <a:ea typeface="Osaka" charset="0"/>
                <a:cs typeface="Osaka" charset="0"/>
              </a:rPr>
              <a:t>: CS101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F8DF-D386-4266-B659-5BA1A4B8D774}"/>
              </a:ext>
            </a:extLst>
          </p:cNvPr>
          <p:cNvSpPr txBox="1"/>
          <p:nvPr/>
        </p:nvSpPr>
        <p:spPr>
          <a:xfrm>
            <a:off x="5867400" y="3825269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Alloy: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validSchedule</a:t>
            </a:r>
            <a:r>
              <a:rPr lang="en-US" altLang="zh-CN" dirty="0">
                <a:latin typeface="Consolas" panose="020B0609020204030204" pitchFamily="49" charset="0"/>
              </a:rPr>
              <a:t>[courses]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50BA4B4-C2CD-416E-9184-1E4305914818}"/>
              </a:ext>
            </a:extLst>
          </p:cNvPr>
          <p:cNvSpPr/>
          <p:nvPr/>
        </p:nvSpPr>
        <p:spPr bwMode="auto">
          <a:xfrm>
            <a:off x="6248400" y="5412431"/>
            <a:ext cx="5486400" cy="701292"/>
          </a:xfrm>
          <a:prstGeom prst="wedgeRoundRectCallout">
            <a:avLst>
              <a:gd name="adj1" fmla="val -26035"/>
              <a:gd name="adj2" fmla="val -105175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tx1"/>
                </a:solidFill>
                <a:ea typeface="Osaka" charset="0"/>
                <a:cs typeface="Osaka" charset="0"/>
              </a:rPr>
              <a:t>Predicate for the 3 requirements</a:t>
            </a:r>
            <a:endParaRPr kumimoji="0" lang="zh-CN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0"/>
              <a:cs typeface="Osaka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6E24D82-71A1-4257-88B5-DAF3DA75D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299" y="1176152"/>
            <a:ext cx="9093286" cy="48015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2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Maximizing students’ interests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Mon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Tue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Wed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Thu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Fri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CS101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ML/Compiler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CS101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ML/Compiler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CS101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483A265-6121-42E3-B51B-D4ED16AE43BB}"/>
              </a:ext>
            </a:extLst>
          </p:cNvPr>
          <p:cNvSpPr/>
          <p:nvPr/>
        </p:nvSpPr>
        <p:spPr bwMode="auto">
          <a:xfrm>
            <a:off x="1981201" y="4114800"/>
            <a:ext cx="3276599" cy="560761"/>
          </a:xfrm>
          <a:prstGeom prst="wedgeRoundRectCallout">
            <a:avLst>
              <a:gd name="adj1" fmla="val -58470"/>
              <a:gd name="adj2" fmla="val -2332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Interests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: ML and SE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546D-2D0A-4C11-B0B5-EE8873EC9466}"/>
              </a:ext>
            </a:extLst>
          </p:cNvPr>
          <p:cNvSpPr txBox="1"/>
          <p:nvPr/>
        </p:nvSpPr>
        <p:spPr>
          <a:xfrm>
            <a:off x="5867400" y="381696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Alloy: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2A7737-33FF-474D-90E2-9DFD3A4F4CDC}"/>
              </a:ext>
            </a:extLst>
          </p:cNvPr>
          <p:cNvSpPr/>
          <p:nvPr/>
        </p:nvSpPr>
        <p:spPr bwMode="auto">
          <a:xfrm>
            <a:off x="6114393" y="4455890"/>
            <a:ext cx="4495800" cy="118737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i="1" dirty="0">
                <a:solidFill>
                  <a:srgbClr val="FF0000"/>
                </a:solidFill>
                <a:ea typeface="Osaka" charset="0"/>
                <a:cs typeface="Osaka" charset="0"/>
              </a:rPr>
              <a:t>Alloy cannot solve this optimization problem!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1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Maximizing students’ interests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Mon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Tue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Wed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Thu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Fri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ML</a:t>
                      </a:r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/Compiler</a:t>
                      </a:r>
                      <a:endParaRPr lang="zh-CN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ML</a:t>
                      </a:r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/Compiler</a:t>
                      </a:r>
                      <a:endParaRPr lang="zh-CN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829546D-2D0A-4C11-B0B5-EE8873EC9466}"/>
              </a:ext>
            </a:extLst>
          </p:cNvPr>
          <p:cNvSpPr txBox="1"/>
          <p:nvPr/>
        </p:nvSpPr>
        <p:spPr>
          <a:xfrm>
            <a:off x="5867400" y="3816965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Our extension: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validSchedule</a:t>
            </a:r>
            <a:r>
              <a:rPr lang="en-US" altLang="zh-CN" sz="1600" dirty="0">
                <a:latin typeface="Consolas" panose="020B0609020204030204" pitchFamily="49" charset="0"/>
              </a:rPr>
              <a:t>[courses]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  <a:t>all</a:t>
            </a:r>
            <a:r>
              <a:rPr lang="en-US" altLang="zh-CN" sz="1600" dirty="0">
                <a:latin typeface="Consolas" panose="020B0609020204030204" pitchFamily="49" charset="0"/>
              </a:rPr>
              <a:t> s: Student | </a:t>
            </a:r>
            <a:r>
              <a:rPr lang="en-US" altLang="zh-CN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maxsome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s.interests</a:t>
            </a:r>
            <a:r>
              <a:rPr lang="en-US" altLang="zh-CN" sz="1600" dirty="0">
                <a:latin typeface="Consolas" panose="020B0609020204030204" pitchFamily="49" charset="0"/>
              </a:rPr>
              <a:t> &amp; </a:t>
            </a:r>
            <a:r>
              <a:rPr lang="en-US" altLang="zh-CN" sz="1600" dirty="0" err="1">
                <a:latin typeface="Consolas" panose="020B0609020204030204" pitchFamily="49" charset="0"/>
              </a:rPr>
              <a:t>s.courses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F2D0105-4F0E-4DF0-A3E2-C564C2896FF1}"/>
              </a:ext>
            </a:extLst>
          </p:cNvPr>
          <p:cNvSpPr/>
          <p:nvPr/>
        </p:nvSpPr>
        <p:spPr bwMode="auto">
          <a:xfrm>
            <a:off x="6629400" y="5334000"/>
            <a:ext cx="4495800" cy="609600"/>
          </a:xfrm>
          <a:prstGeom prst="wedgeRoundRectCallout">
            <a:avLst>
              <a:gd name="adj1" fmla="val -15336"/>
              <a:gd name="adj2" fmla="val -9112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1" dirty="0">
                <a:solidFill>
                  <a:schemeClr val="tx1"/>
                </a:solidFill>
                <a:ea typeface="Osaka" charset="0"/>
                <a:cs typeface="Osaka" charset="0"/>
              </a:rPr>
              <a:t>Maximizing the interests!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3BDF407-CE1A-4829-BB46-F41F90F72BAB}"/>
              </a:ext>
            </a:extLst>
          </p:cNvPr>
          <p:cNvSpPr/>
          <p:nvPr/>
        </p:nvSpPr>
        <p:spPr bwMode="auto">
          <a:xfrm>
            <a:off x="1981201" y="4114800"/>
            <a:ext cx="3276599" cy="560761"/>
          </a:xfrm>
          <a:prstGeom prst="wedgeRoundRectCallout">
            <a:avLst>
              <a:gd name="adj1" fmla="val -58470"/>
              <a:gd name="adj2" fmla="val -2332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Interests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: ML and SE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C9C437-7139-4751-B171-72EE049C90B4}"/>
              </a:ext>
            </a:extLst>
          </p:cNvPr>
          <p:cNvSpPr/>
          <p:nvPr/>
        </p:nvSpPr>
        <p:spPr bwMode="auto">
          <a:xfrm>
            <a:off x="5943600" y="4572000"/>
            <a:ext cx="5943600" cy="533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F7D1331-A838-4376-8800-B30A259FC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845" y="1065311"/>
            <a:ext cx="9320309" cy="4878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255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02C30-01EB-FF89-9753-B76DC2F9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Gaps in Existing Robustness 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E6479-EE9E-FA06-35E6-C0EA048E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Testing vs. Measurement</a:t>
            </a:r>
          </a:p>
          <a:p>
            <a:pPr lvl="1"/>
            <a:r>
              <a:rPr lang="en-US" altLang="zh-CN" dirty="0"/>
              <a:t>Existing works focus mostly on testing a system is robust or not.</a:t>
            </a:r>
          </a:p>
          <a:p>
            <a:r>
              <a:rPr lang="en-US" altLang="zh-CN" dirty="0"/>
              <a:t>Evaluation vs. Improvement</a:t>
            </a:r>
          </a:p>
          <a:p>
            <a:pPr lvl="1"/>
            <a:r>
              <a:rPr lang="en-US" altLang="zh-CN" dirty="0"/>
              <a:t>Existing works pay less attention to improve robustness.</a:t>
            </a:r>
          </a:p>
          <a:p>
            <a:r>
              <a:rPr lang="en-US" altLang="zh-CN" dirty="0"/>
              <a:t>Implementation vs. Design</a:t>
            </a:r>
          </a:p>
          <a:p>
            <a:pPr lvl="1"/>
            <a:r>
              <a:rPr lang="en-US" altLang="zh-CN" dirty="0"/>
              <a:t>Most works target system implementation instead of robust system design.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9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02C30-01EB-FF89-9753-B76DC2F9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E6479-EE9E-FA06-35E6-C0EA048E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We need to build methodologies for software systems that can </a:t>
            </a:r>
            <a:r>
              <a:rPr lang="en-US" altLang="zh-CN" sz="3200" i="1" dirty="0"/>
              <a:t>systematically</a:t>
            </a:r>
            <a:r>
              <a:rPr lang="en-US" altLang="zh-CN" sz="3200" dirty="0"/>
              <a:t> and </a:t>
            </a:r>
            <a:r>
              <a:rPr lang="en-US" altLang="zh-CN" sz="3200" i="1" dirty="0"/>
              <a:t>rigorously</a:t>
            </a:r>
            <a:r>
              <a:rPr lang="en-US" altLang="zh-CN" sz="3200" dirty="0"/>
              <a:t> analyze, measure, and improve system robustness.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409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53770-D40C-CEDC-AAF8-40B123C5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Robust-by-Design</a:t>
            </a:r>
            <a:endParaRPr lang="zh-CN" altLang="en-US" dirty="0"/>
          </a:p>
        </p:txBody>
      </p:sp>
      <p:graphicFrame>
        <p:nvGraphicFramePr>
          <p:cNvPr id="8" name="Diagram 30">
            <a:extLst>
              <a:ext uri="{FF2B5EF4-FFF2-40B4-BE49-F238E27FC236}">
                <a16:creationId xmlns:a16="http://schemas.microsoft.com/office/drawing/2014/main" id="{3050859A-5DD2-ACDE-56A5-0D5CBF5D1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4950"/>
              </p:ext>
            </p:extLst>
          </p:nvPr>
        </p:nvGraphicFramePr>
        <p:xfrm>
          <a:off x="2314434" y="1690688"/>
          <a:ext cx="7667766" cy="460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17">
            <a:extLst>
              <a:ext uri="{FF2B5EF4-FFF2-40B4-BE49-F238E27FC236}">
                <a16:creationId xmlns:a16="http://schemas.microsoft.com/office/drawing/2014/main" id="{C9A2A629-3DB7-0465-2692-89796DED0D51}"/>
              </a:ext>
            </a:extLst>
          </p:cNvPr>
          <p:cNvGrpSpPr/>
          <p:nvPr/>
        </p:nvGrpSpPr>
        <p:grpSpPr>
          <a:xfrm>
            <a:off x="5058856" y="3121584"/>
            <a:ext cx="2173415" cy="1353086"/>
            <a:chOff x="838200" y="1898333"/>
            <a:chExt cx="2173415" cy="1353086"/>
          </a:xfrm>
        </p:grpSpPr>
        <p:grpSp>
          <p:nvGrpSpPr>
            <p:cNvPr id="10" name="Content Placeholder 5" descr="Users with solid fill">
              <a:extLst>
                <a:ext uri="{FF2B5EF4-FFF2-40B4-BE49-F238E27FC236}">
                  <a16:creationId xmlns:a16="http://schemas.microsoft.com/office/drawing/2014/main" id="{8CB5810E-E1D7-2533-98CB-35CDD75B00A3}"/>
                </a:ext>
              </a:extLst>
            </p:cNvPr>
            <p:cNvGrpSpPr/>
            <p:nvPr/>
          </p:nvGrpSpPr>
          <p:grpSpPr>
            <a:xfrm>
              <a:off x="1524858" y="1898333"/>
              <a:ext cx="800100" cy="499109"/>
              <a:chOff x="1524858" y="1898333"/>
              <a:chExt cx="800100" cy="499109"/>
            </a:xfrm>
            <a:solidFill>
              <a:srgbClr val="000000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EF42E1B-A8BF-CAE8-2E64-6DD21C8F8B36}"/>
                  </a:ext>
                </a:extLst>
              </p:cNvPr>
              <p:cNvSpPr/>
              <p:nvPr/>
            </p:nvSpPr>
            <p:spPr>
              <a:xfrm>
                <a:off x="16105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D71D12-8DDB-48ED-110A-717F18627AC4}"/>
                  </a:ext>
                </a:extLst>
              </p:cNvPr>
              <p:cNvSpPr/>
              <p:nvPr/>
            </p:nvSpPr>
            <p:spPr>
              <a:xfrm>
                <a:off x="20677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21E1F07-4E43-5C77-065F-443B26E1E7D2}"/>
                  </a:ext>
                </a:extLst>
              </p:cNvPr>
              <p:cNvSpPr/>
              <p:nvPr/>
            </p:nvSpPr>
            <p:spPr>
              <a:xfrm>
                <a:off x="1753458" y="2225993"/>
                <a:ext cx="342900" cy="171449"/>
              </a:xfrm>
              <a:custGeom>
                <a:avLst/>
                <a:gdLst>
                  <a:gd name="connsiteX0" fmla="*/ 342900 w 342900"/>
                  <a:gd name="connsiteY0" fmla="*/ 171450 h 171449"/>
                  <a:gd name="connsiteX1" fmla="*/ 342900 w 342900"/>
                  <a:gd name="connsiteY1" fmla="*/ 85725 h 171449"/>
                  <a:gd name="connsiteX2" fmla="*/ 325755 w 342900"/>
                  <a:gd name="connsiteY2" fmla="*/ 51435 h 171449"/>
                  <a:gd name="connsiteX3" fmla="*/ 241935 w 342900"/>
                  <a:gd name="connsiteY3" fmla="*/ 11430 h 171449"/>
                  <a:gd name="connsiteX4" fmla="*/ 171450 w 342900"/>
                  <a:gd name="connsiteY4" fmla="*/ 0 h 171449"/>
                  <a:gd name="connsiteX5" fmla="*/ 100965 w 342900"/>
                  <a:gd name="connsiteY5" fmla="*/ 11430 h 171449"/>
                  <a:gd name="connsiteX6" fmla="*/ 17145 w 342900"/>
                  <a:gd name="connsiteY6" fmla="*/ 51435 h 171449"/>
                  <a:gd name="connsiteX7" fmla="*/ 0 w 342900"/>
                  <a:gd name="connsiteY7" fmla="*/ 85725 h 171449"/>
                  <a:gd name="connsiteX8" fmla="*/ 0 w 342900"/>
                  <a:gd name="connsiteY8" fmla="*/ 171450 h 171449"/>
                  <a:gd name="connsiteX9" fmla="*/ 342900 w 342900"/>
                  <a:gd name="connsiteY9" fmla="*/ 171450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71449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4CAF6D1-1A1F-2AA6-1A42-7AB03819FD23}"/>
                  </a:ext>
                </a:extLst>
              </p:cNvPr>
              <p:cNvSpPr/>
              <p:nvPr/>
            </p:nvSpPr>
            <p:spPr>
              <a:xfrm>
                <a:off x="1839183" y="2031683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B928AB-2A55-ACBA-5A48-BFB1D782FD8B}"/>
                  </a:ext>
                </a:extLst>
              </p:cNvPr>
              <p:cNvSpPr/>
              <p:nvPr/>
            </p:nvSpPr>
            <p:spPr>
              <a:xfrm>
                <a:off x="2014443" y="2092643"/>
                <a:ext cx="310514" cy="171450"/>
              </a:xfrm>
              <a:custGeom>
                <a:avLst/>
                <a:gdLst>
                  <a:gd name="connsiteX0" fmla="*/ 293370 w 310514"/>
                  <a:gd name="connsiteY0" fmla="*/ 51435 h 171450"/>
                  <a:gd name="connsiteX1" fmla="*/ 209550 w 310514"/>
                  <a:gd name="connsiteY1" fmla="*/ 11430 h 171450"/>
                  <a:gd name="connsiteX2" fmla="*/ 139065 w 310514"/>
                  <a:gd name="connsiteY2" fmla="*/ 0 h 171450"/>
                  <a:gd name="connsiteX3" fmla="*/ 68580 w 310514"/>
                  <a:gd name="connsiteY3" fmla="*/ 11430 h 171450"/>
                  <a:gd name="connsiteX4" fmla="*/ 34290 w 310514"/>
                  <a:gd name="connsiteY4" fmla="*/ 24765 h 171450"/>
                  <a:gd name="connsiteX5" fmla="*/ 34290 w 310514"/>
                  <a:gd name="connsiteY5" fmla="*/ 26670 h 171450"/>
                  <a:gd name="connsiteX6" fmla="*/ 0 w 310514"/>
                  <a:gd name="connsiteY6" fmla="*/ 110490 h 171450"/>
                  <a:gd name="connsiteX7" fmla="*/ 87630 w 310514"/>
                  <a:gd name="connsiteY7" fmla="*/ 154305 h 171450"/>
                  <a:gd name="connsiteX8" fmla="*/ 102870 w 310514"/>
                  <a:gd name="connsiteY8" fmla="*/ 171450 h 171450"/>
                  <a:gd name="connsiteX9" fmla="*/ 310515 w 310514"/>
                  <a:gd name="connsiteY9" fmla="*/ 171450 h 171450"/>
                  <a:gd name="connsiteX10" fmla="*/ 310515 w 310514"/>
                  <a:gd name="connsiteY10" fmla="*/ 85725 h 171450"/>
                  <a:gd name="connsiteX11" fmla="*/ 293370 w 310514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4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1AA60C4-3710-A9A5-8226-28F84CC0BCC8}"/>
                  </a:ext>
                </a:extLst>
              </p:cNvPr>
              <p:cNvSpPr/>
              <p:nvPr/>
            </p:nvSpPr>
            <p:spPr>
              <a:xfrm>
                <a:off x="1524858" y="2092643"/>
                <a:ext cx="310514" cy="171450"/>
              </a:xfrm>
              <a:custGeom>
                <a:avLst/>
                <a:gdLst>
                  <a:gd name="connsiteX0" fmla="*/ 222885 w 310514"/>
                  <a:gd name="connsiteY0" fmla="*/ 154305 h 171450"/>
                  <a:gd name="connsiteX1" fmla="*/ 222885 w 310514"/>
                  <a:gd name="connsiteY1" fmla="*/ 154305 h 171450"/>
                  <a:gd name="connsiteX2" fmla="*/ 310515 w 310514"/>
                  <a:gd name="connsiteY2" fmla="*/ 110490 h 171450"/>
                  <a:gd name="connsiteX3" fmla="*/ 276225 w 310514"/>
                  <a:gd name="connsiteY3" fmla="*/ 26670 h 171450"/>
                  <a:gd name="connsiteX4" fmla="*/ 276225 w 310514"/>
                  <a:gd name="connsiteY4" fmla="*/ 22860 h 171450"/>
                  <a:gd name="connsiteX5" fmla="*/ 241935 w 310514"/>
                  <a:gd name="connsiteY5" fmla="*/ 11430 h 171450"/>
                  <a:gd name="connsiteX6" fmla="*/ 171450 w 310514"/>
                  <a:gd name="connsiteY6" fmla="*/ 0 h 171450"/>
                  <a:gd name="connsiteX7" fmla="*/ 100965 w 310514"/>
                  <a:gd name="connsiteY7" fmla="*/ 11430 h 171450"/>
                  <a:gd name="connsiteX8" fmla="*/ 17145 w 310514"/>
                  <a:gd name="connsiteY8" fmla="*/ 51435 h 171450"/>
                  <a:gd name="connsiteX9" fmla="*/ 0 w 310514"/>
                  <a:gd name="connsiteY9" fmla="*/ 85725 h 171450"/>
                  <a:gd name="connsiteX10" fmla="*/ 0 w 310514"/>
                  <a:gd name="connsiteY10" fmla="*/ 171450 h 171450"/>
                  <a:gd name="connsiteX11" fmla="*/ 205740 w 310514"/>
                  <a:gd name="connsiteY11" fmla="*/ 171450 h 171450"/>
                  <a:gd name="connsiteX12" fmla="*/ 222885 w 310514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514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371E23F5-1CD2-3DAB-0294-215EE1963801}"/>
                </a:ext>
              </a:extLst>
            </p:cNvPr>
            <p:cNvSpPr txBox="1"/>
            <p:nvPr/>
          </p:nvSpPr>
          <p:spPr>
            <a:xfrm>
              <a:off x="838200" y="2605088"/>
              <a:ext cx="2173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Developer, Designer,</a:t>
              </a:r>
            </a:p>
            <a:p>
              <a:pPr algn="ctr"/>
              <a:r>
                <a:rPr lang="en-US" dirty="0"/>
                <a:t>Architect</a:t>
              </a: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34567977-5E29-13BE-4149-6C5B42D6C33B}"/>
              </a:ext>
            </a:extLst>
          </p:cNvPr>
          <p:cNvGrpSpPr/>
          <p:nvPr/>
        </p:nvGrpSpPr>
        <p:grpSpPr>
          <a:xfrm>
            <a:off x="4141034" y="1929205"/>
            <a:ext cx="914400" cy="1283732"/>
            <a:chOff x="4861013" y="2234840"/>
            <a:chExt cx="914400" cy="1283732"/>
          </a:xfrm>
        </p:grpSpPr>
        <p:pic>
          <p:nvPicPr>
            <p:cNvPr id="19" name="Graphic 7" descr="Document with solid fill">
              <a:extLst>
                <a:ext uri="{FF2B5EF4-FFF2-40B4-BE49-F238E27FC236}">
                  <a16:creationId xmlns:a16="http://schemas.microsoft.com/office/drawing/2014/main" id="{1509F615-4F11-908D-00A1-01D1AF1B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61013" y="2234840"/>
              <a:ext cx="914400" cy="914400"/>
            </a:xfrm>
            <a:prstGeom prst="rect">
              <a:avLst/>
            </a:prstGeom>
          </p:spPr>
        </p:pic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EE0A068C-D8E0-78FE-02AD-494C33687492}"/>
                </a:ext>
              </a:extLst>
            </p:cNvPr>
            <p:cNvSpPr txBox="1"/>
            <p:nvPr/>
          </p:nvSpPr>
          <p:spPr>
            <a:xfrm>
              <a:off x="4890852" y="314924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Design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89AB9AE1-8FBF-6990-A82A-BADF0A8E136F}"/>
              </a:ext>
            </a:extLst>
          </p:cNvPr>
          <p:cNvGrpSpPr/>
          <p:nvPr/>
        </p:nvGrpSpPr>
        <p:grpSpPr>
          <a:xfrm>
            <a:off x="7166408" y="1840888"/>
            <a:ext cx="1317027" cy="1560731"/>
            <a:chOff x="6689591" y="4170218"/>
            <a:chExt cx="1317027" cy="1560731"/>
          </a:xfrm>
        </p:grpSpPr>
        <p:pic>
          <p:nvPicPr>
            <p:cNvPr id="22" name="Graphic 20" descr="Research with solid fill">
              <a:extLst>
                <a:ext uri="{FF2B5EF4-FFF2-40B4-BE49-F238E27FC236}">
                  <a16:creationId xmlns:a16="http://schemas.microsoft.com/office/drawing/2014/main" id="{E85DD50A-4D65-0DA7-065E-4CEB9336A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92834" y="4170218"/>
              <a:ext cx="914400" cy="914400"/>
            </a:xfrm>
            <a:prstGeom prst="rect">
              <a:avLst/>
            </a:prstGeom>
          </p:spPr>
        </p:pic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F5141BC5-3A90-99FC-8907-3BCA390A23FD}"/>
                </a:ext>
              </a:extLst>
            </p:cNvPr>
            <p:cNvSpPr txBox="1"/>
            <p:nvPr/>
          </p:nvSpPr>
          <p:spPr>
            <a:xfrm>
              <a:off x="6689591" y="5084618"/>
              <a:ext cx="1317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Robustness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</p:grpSp>
      <p:grpSp>
        <p:nvGrpSpPr>
          <p:cNvPr id="24" name="Group 26">
            <a:extLst>
              <a:ext uri="{FF2B5EF4-FFF2-40B4-BE49-F238E27FC236}">
                <a16:creationId xmlns:a16="http://schemas.microsoft.com/office/drawing/2014/main" id="{16CFFC83-0E39-86AF-1F00-7A36C419C5B5}"/>
              </a:ext>
            </a:extLst>
          </p:cNvPr>
          <p:cNvGrpSpPr/>
          <p:nvPr/>
        </p:nvGrpSpPr>
        <p:grpSpPr>
          <a:xfrm>
            <a:off x="5580825" y="4687945"/>
            <a:ext cx="1129476" cy="1560731"/>
            <a:chOff x="2692806" y="4170217"/>
            <a:chExt cx="1129476" cy="1560731"/>
          </a:xfrm>
        </p:grpSpPr>
        <p:pic>
          <p:nvPicPr>
            <p:cNvPr id="25" name="Graphic 24" descr="Blueprint with solid fill">
              <a:extLst>
                <a:ext uri="{FF2B5EF4-FFF2-40B4-BE49-F238E27FC236}">
                  <a16:creationId xmlns:a16="http://schemas.microsoft.com/office/drawing/2014/main" id="{E46F5FDD-8859-E248-0513-07E2794A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00343" y="417021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1CB6C2-9542-B61A-6CDD-13A7362C5666}"/>
                </a:ext>
              </a:extLst>
            </p:cNvPr>
            <p:cNvSpPr txBox="1"/>
            <p:nvPr/>
          </p:nvSpPr>
          <p:spPr>
            <a:xfrm>
              <a:off x="2692806" y="5084617"/>
              <a:ext cx="1129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Robustify</a:t>
              </a:r>
            </a:p>
            <a:p>
              <a:pPr algn="ctr"/>
              <a:r>
                <a:rPr lang="en-US" dirty="0"/>
                <a:t>Design</a:t>
              </a:r>
            </a:p>
          </p:txBody>
        </p:sp>
      </p:grpSp>
      <p:sp>
        <p:nvSpPr>
          <p:cNvPr id="27" name="Speech Bubble: Rectangle with Corners Rounded 32">
            <a:extLst>
              <a:ext uri="{FF2B5EF4-FFF2-40B4-BE49-F238E27FC236}">
                <a16:creationId xmlns:a16="http://schemas.microsoft.com/office/drawing/2014/main" id="{802D15FF-7764-0481-E6C5-AD01D1BE7760}"/>
              </a:ext>
            </a:extLst>
          </p:cNvPr>
          <p:cNvSpPr/>
          <p:nvPr/>
        </p:nvSpPr>
        <p:spPr>
          <a:xfrm>
            <a:off x="220171" y="2087845"/>
            <a:ext cx="3511824" cy="1731020"/>
          </a:xfrm>
          <a:prstGeom prst="wedgeRoundRectCallout">
            <a:avLst>
              <a:gd name="adj1" fmla="val 62982"/>
              <a:gd name="adj2" fmla="val -39133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Formal models are a great medium for representing software designs, enabling systematic and rigorous analysis.</a:t>
            </a:r>
          </a:p>
        </p:txBody>
      </p:sp>
      <p:sp>
        <p:nvSpPr>
          <p:cNvPr id="28" name="Speech Bubble: Rectangle with Corners Rounded 33">
            <a:extLst>
              <a:ext uri="{FF2B5EF4-FFF2-40B4-BE49-F238E27FC236}">
                <a16:creationId xmlns:a16="http://schemas.microsoft.com/office/drawing/2014/main" id="{C09FC67E-7DA2-CF17-AF60-9816B425CBD9}"/>
              </a:ext>
            </a:extLst>
          </p:cNvPr>
          <p:cNvSpPr/>
          <p:nvPr/>
        </p:nvSpPr>
        <p:spPr>
          <a:xfrm>
            <a:off x="8787840" y="2087845"/>
            <a:ext cx="3288623" cy="1167089"/>
          </a:xfrm>
          <a:prstGeom prst="wedgeRoundRectCallout">
            <a:avLst>
              <a:gd name="adj1" fmla="val -65599"/>
              <a:gd name="adj2" fmla="val -27208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Methods to systematically measure robustness.</a:t>
            </a:r>
          </a:p>
        </p:txBody>
      </p:sp>
      <p:sp>
        <p:nvSpPr>
          <p:cNvPr id="29" name="Speech Bubble: Rectangle with Corners Rounded 34">
            <a:extLst>
              <a:ext uri="{FF2B5EF4-FFF2-40B4-BE49-F238E27FC236}">
                <a16:creationId xmlns:a16="http://schemas.microsoft.com/office/drawing/2014/main" id="{595516B4-B07D-5A82-7F39-5FDB5274E249}"/>
              </a:ext>
            </a:extLst>
          </p:cNvPr>
          <p:cNvSpPr/>
          <p:nvPr/>
        </p:nvSpPr>
        <p:spPr>
          <a:xfrm>
            <a:off x="7337276" y="5420176"/>
            <a:ext cx="4280873" cy="1200439"/>
          </a:xfrm>
          <a:prstGeom prst="wedgeRoundRectCallout">
            <a:avLst>
              <a:gd name="adj1" fmla="val -64051"/>
              <a:gd name="adj2" fmla="val -17185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Methods to systematically improve the robustness of a system design.</a:t>
            </a:r>
          </a:p>
        </p:txBody>
      </p:sp>
    </p:spTree>
    <p:extLst>
      <p:ext uri="{BB962C8B-B14F-4D97-AF65-F5344CB8AC3E}">
        <p14:creationId xmlns:p14="http://schemas.microsoft.com/office/powerpoint/2010/main" val="32578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1B806-96D4-EE47-1FA0-66FD3B81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in a Formal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40664-EABF-6D38-6C75-B26E932C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Software systems are designed and implemented with respect to certain specifications.</a:t>
            </a:r>
          </a:p>
          <a:p>
            <a:pPr>
              <a:spcAft>
                <a:spcPts val="600"/>
              </a:spcAft>
            </a:pPr>
            <a:r>
              <a:rPr lang="en-US" altLang="zh-CN" dirty="0"/>
              <a:t>A specification makes assumptions about the operating environment and claims guarantees on certain functionalities.</a:t>
            </a:r>
          </a:p>
          <a:p>
            <a:pPr>
              <a:spcAft>
                <a:spcPts val="600"/>
              </a:spcAft>
            </a:pPr>
            <a:r>
              <a:rPr lang="en-US" altLang="zh-CN" dirty="0"/>
              <a:t>Robustness, a system should continue to provide the guaranteed functionalities under unexpected environment.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76E0-B175-BADF-2A04-0B20C08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in a Formal 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EF6C-F0D1-7B0C-8F00-6C5ED34E4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Assume machine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satisfies a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under environment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, denoted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Consider </a:t>
                </a:r>
                <a:r>
                  <a:rPr lang="en-US" altLang="zh-CN" i="1" dirty="0"/>
                  <a:t>deviation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of the environment, the machine is </a:t>
                </a:r>
                <a:r>
                  <a:rPr lang="en-US" altLang="zh-CN" i="1" dirty="0"/>
                  <a:t>robust</a:t>
                </a:r>
                <a:r>
                  <a:rPr lang="en-US" altLang="zh-CN" dirty="0"/>
                  <a:t> against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i="1" dirty="0"/>
                  <a:t>Robustness</a:t>
                </a:r>
                <a:r>
                  <a:rPr lang="en-US" altLang="zh-CN" dirty="0"/>
                  <a:t> is the max range of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s.t.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0" dirty="0"/>
                  <a:t>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EF6C-F0D1-7B0C-8F00-6C5ED34E4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32F548-8D06-0136-8D92-8759AB420028}"/>
              </a:ext>
            </a:extLst>
          </p:cNvPr>
          <p:cNvSpPr txBox="1"/>
          <p:nvPr/>
        </p:nvSpPr>
        <p:spPr>
          <a:xfrm>
            <a:off x="563984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0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38CC-653A-2CC9-469F-510859FF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High-Level Research Questions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4AEE2-E6FD-D3F8-EB8A-86BE8802E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1: How to represent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2: What is deviation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? How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3: How to verify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4: How to compute robustness, i.e., the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4AEE2-E6FD-D3F8-EB8A-86BE8802E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7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0348-2697-26CE-74C0-17546619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Discrete Transition Systems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FCBD8-31F4-1C4E-A574-4222F07A2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 are modeled in labeled transition systems (LTS).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is a safety property in LTS.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/>
                  <a:t> is a set of traces.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400" dirty="0"/>
                  <a:t> is the maximum set of traces </a:t>
                </a:r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is still satisfied.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FCBD8-31F4-1C4E-A574-4222F07A2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 descr="图示&#10;&#10;中度可信度描述已自动生成">
            <a:extLst>
              <a:ext uri="{FF2B5EF4-FFF2-40B4-BE49-F238E27FC236}">
                <a16:creationId xmlns:a16="http://schemas.microsoft.com/office/drawing/2014/main" id="{A95E0227-E0F0-6775-9CAB-5FD48259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6008"/>
            <a:ext cx="7865739" cy="288798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B15523-0D9A-E84C-F01A-664105B2F90A}"/>
              </a:ext>
            </a:extLst>
          </p:cNvPr>
          <p:cNvSpPr txBox="1"/>
          <p:nvPr/>
        </p:nvSpPr>
        <p:spPr>
          <a:xfrm>
            <a:off x="838200" y="6523990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behavioral notion of robustness for software systems. Changjian Zhang, David Garlan, and Eunsuk Kang. (ESEC/FSE 2020).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2018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1507</Words>
  <Application>Microsoft Office PowerPoint</Application>
  <PresentationFormat>宽屏</PresentationFormat>
  <Paragraphs>228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Arial</vt:lpstr>
      <vt:lpstr>Cambria</vt:lpstr>
      <vt:lpstr>Cambria Math</vt:lpstr>
      <vt:lpstr>Consolas</vt:lpstr>
      <vt:lpstr>Times</vt:lpstr>
      <vt:lpstr>Office Theme</vt:lpstr>
      <vt:lpstr>Research Intro: Formal Reasoning of Robustness</vt:lpstr>
      <vt:lpstr>What is Robustness?</vt:lpstr>
      <vt:lpstr>Gaps in Existing Robustness Research</vt:lpstr>
      <vt:lpstr>Motivations</vt:lpstr>
      <vt:lpstr>Robust-by-Design</vt:lpstr>
      <vt:lpstr>Robustness in a Formal View</vt:lpstr>
      <vt:lpstr>Robustness in a Formal View</vt:lpstr>
      <vt:lpstr>High-Level Research Questions</vt:lpstr>
      <vt:lpstr>Robustness for Discrete Transition Systems</vt:lpstr>
      <vt:lpstr>Robustness in LTS</vt:lpstr>
      <vt:lpstr>Robustification of Systems in LTS with Supervisory Control</vt:lpstr>
      <vt:lpstr>Robustification of Systems in LTS with Supervisory Control</vt:lpstr>
      <vt:lpstr>Ongoing &amp; Future Work</vt:lpstr>
      <vt:lpstr>Robustness for CPS</vt:lpstr>
      <vt:lpstr>Robustness for CPS</vt:lpstr>
      <vt:lpstr>Robustness for Systems with ML</vt:lpstr>
      <vt:lpstr>Robustness for System with ML Perception </vt:lpstr>
      <vt:lpstr>AlloyMax: Bringing Maximum Satisfaction to Relational Specifications</vt:lpstr>
      <vt:lpstr>What is Alloy?</vt:lpstr>
      <vt:lpstr>Example: Course Scheduling</vt:lpstr>
      <vt:lpstr>An arbitrary valid solution</vt:lpstr>
      <vt:lpstr>An arbitrary valid solution</vt:lpstr>
      <vt:lpstr>Maximizing students’ interests</vt:lpstr>
      <vt:lpstr>Maximizing students’ interests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Intro </dc:title>
  <dc:creator>Zhang chang jian</dc:creator>
  <cp:lastModifiedBy>Changjian Zhang</cp:lastModifiedBy>
  <cp:revision>31</cp:revision>
  <dcterms:created xsi:type="dcterms:W3CDTF">2022-08-24T00:55:42Z</dcterms:created>
  <dcterms:modified xsi:type="dcterms:W3CDTF">2023-09-23T22:13:30Z</dcterms:modified>
</cp:coreProperties>
</file>