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6" r:id="rId3"/>
    <p:sldId id="262" r:id="rId4"/>
    <p:sldId id="263" r:id="rId5"/>
    <p:sldId id="264" r:id="rId6"/>
    <p:sldId id="260" r:id="rId7"/>
    <p:sldId id="265" r:id="rId8"/>
    <p:sldId id="266" r:id="rId9"/>
    <p:sldId id="268" r:id="rId10"/>
    <p:sldId id="267" r:id="rId11"/>
    <p:sldId id="274" r:id="rId12"/>
    <p:sldId id="269" r:id="rId13"/>
    <p:sldId id="270" r:id="rId14"/>
    <p:sldId id="271" r:id="rId15"/>
    <p:sldId id="273" r:id="rId16"/>
    <p:sldId id="277" r:id="rId17"/>
    <p:sldId id="279" r:id="rId18"/>
    <p:sldId id="275" r:id="rId19"/>
    <p:sldId id="278" r:id="rId20"/>
    <p:sldId id="2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5134" autoAdjust="0"/>
  </p:normalViewPr>
  <p:slideViewPr>
    <p:cSldViewPr snapToGrid="0">
      <p:cViewPr varScale="1">
        <p:scale>
          <a:sx n="96" d="100"/>
          <a:sy n="96" d="100"/>
        </p:scale>
        <p:origin x="140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dgm:spPr/>
      <dgm:t>
        <a:bodyPr/>
        <a:lstStyle/>
        <a:p>
          <a:r>
            <a:rPr lang="en-US" altLang="zh-CN" dirty="0"/>
            <a:t>Planning</a:t>
          </a:r>
          <a:endParaRPr lang="zh-CN" altLang="en-US" dirty="0"/>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t>Developing &amp; CI/CD</a:t>
          </a:r>
          <a:endParaRPr lang="zh-CN" altLang="en-US" dirty="0"/>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t>Review</a:t>
          </a:r>
          <a:endParaRPr lang="zh-CN" altLang="en-US" dirty="0"/>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t>Retro</a:t>
          </a:r>
          <a:endParaRPr lang="zh-CN" altLang="en-US" dirty="0"/>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dgm:spPr/>
      <dgm:t>
        <a:bodyPr/>
        <a:lstStyle/>
        <a:p>
          <a:r>
            <a:rPr lang="en-US" altLang="zh-CN" b="1" dirty="0"/>
            <a:t>Planning</a:t>
          </a:r>
          <a:endParaRPr lang="zh-CN" altLang="en-US" b="1" dirty="0"/>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b="1" dirty="0">
              <a:solidFill>
                <a:schemeClr val="tx1"/>
              </a:solidFill>
            </a:rPr>
            <a:t>Developing &amp; CI/CD</a:t>
          </a:r>
          <a:endParaRPr lang="zh-CN" altLang="en-US" b="1" dirty="0">
            <a:solidFill>
              <a:schemeClr val="tx1"/>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custT="1"/>
      <dgm:spPr/>
      <dgm:t>
        <a:bodyPr/>
        <a:lstStyle/>
        <a:p>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Review</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custT="1"/>
      <dgm:spPr/>
      <dgm:t>
        <a:bodyPr/>
        <a:lstStyle/>
        <a:p>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Retro</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Planning</a:t>
          </a:r>
          <a:endParaRPr lang="zh-CN" altLang="en-US" sz="2900" kern="1200" dirty="0"/>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Developing &amp; CI/CD</a:t>
          </a:r>
          <a:endParaRPr lang="zh-CN" altLang="en-US" sz="2900" kern="1200" dirty="0"/>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Review</a:t>
          </a:r>
          <a:endParaRPr lang="zh-CN" altLang="en-US" sz="2900" kern="1200" dirty="0"/>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Retro</a:t>
          </a:r>
          <a:endParaRPr lang="zh-CN" altLang="en-US" sz="2900" kern="1200" dirty="0"/>
        </a:p>
      </dsp:txBody>
      <dsp:txXfrm>
        <a:off x="55850" y="1661160"/>
        <a:ext cx="2169367" cy="1029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t>Planning</a:t>
          </a:r>
          <a:endParaRPr lang="zh-CN" altLang="en-US" sz="2900" b="1" kern="1200" dirty="0"/>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schemeClr val="tx1"/>
              </a:solidFill>
            </a:rPr>
            <a:t>Developing &amp; CI/CD</a:t>
          </a:r>
          <a:endParaRPr lang="zh-CN" altLang="en-US" sz="2900" b="1" kern="1200" dirty="0">
            <a:solidFill>
              <a:schemeClr val="tx1"/>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Review</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Retro</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sp:txBody>
      <dsp:txXfrm>
        <a:off x="55850" y="1661160"/>
        <a:ext cx="2169367" cy="102901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FE443-74C4-499B-B94E-38139690B594}" type="datetimeFigureOut">
              <a:rPr lang="zh-CN" altLang="en-US" smtClean="0"/>
              <a:t>2023/9/23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EAB40-E790-4C8C-B9D5-7C0E0C79FA99}" type="slidenum">
              <a:rPr lang="zh-CN" altLang="en-US" smtClean="0"/>
              <a:t>‹#›</a:t>
            </a:fld>
            <a:endParaRPr lang="zh-CN" altLang="en-US"/>
          </a:p>
        </p:txBody>
      </p:sp>
    </p:spTree>
    <p:extLst>
      <p:ext uri="{BB962C8B-B14F-4D97-AF65-F5344CB8AC3E}">
        <p14:creationId xmlns:p14="http://schemas.microsoft.com/office/powerpoint/2010/main" val="1363866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Manager controls the development process to allocate resources internally and externally, coordinate across other teams, tracking the progress, monitor team operation metrics.</a:t>
            </a:r>
          </a:p>
          <a:p>
            <a:r>
              <a:rPr lang="en-US" altLang="zh-CN" dirty="0"/>
              <a:t>PM make feature requests but won’t affect the technical decision made by the engineers.</a:t>
            </a:r>
          </a:p>
          <a:p>
            <a:r>
              <a:rPr lang="en-US" altLang="zh-CN" dirty="0"/>
              <a:t>Development team has most of the power to make the right technical decisions for features, and also estimate the effort needed for features.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3</a:t>
            </a:fld>
            <a:endParaRPr lang="zh-CN" altLang="en-US"/>
          </a:p>
        </p:txBody>
      </p:sp>
    </p:spTree>
    <p:extLst>
      <p:ext uri="{BB962C8B-B14F-4D97-AF65-F5344CB8AC3E}">
        <p14:creationId xmlns:p14="http://schemas.microsoft.com/office/powerpoint/2010/main" val="337991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Retro is a great time to reflect how the team can improve the development process. Story: I was developing using a tool new to the team, so I follow the documented step to manually deploy the code to the beta phase. It triggers a warning in the team operation metrics that there was a spike in the number of manual deployment, which was 0 in the past.</a:t>
            </a:r>
          </a:p>
          <a:p>
            <a:endParaRPr lang="en-US" altLang="zh-CN" dirty="0"/>
          </a:p>
          <a:p>
            <a:r>
              <a:rPr lang="en-US" altLang="zh-CN" dirty="0"/>
              <a:t>Instead of just letting not manually deploy or turn off the warning, the team researched how this metric is collected, is it reasonable, and can we let it ignore manual deployment for projects that are not in production.</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8</a:t>
            </a:fld>
            <a:endParaRPr lang="zh-CN" altLang="en-US"/>
          </a:p>
        </p:txBody>
      </p:sp>
    </p:spTree>
    <p:extLst>
      <p:ext uri="{BB962C8B-B14F-4D97-AF65-F5344CB8AC3E}">
        <p14:creationId xmlns:p14="http://schemas.microsoft.com/office/powerpoint/2010/main" val="2861514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lot of internal services as well as customer services are affected. Nightmare for </a:t>
            </a:r>
            <a:r>
              <a:rPr lang="en-US" altLang="zh-CN" dirty="0" err="1"/>
              <a:t>oncall</a:t>
            </a:r>
            <a:r>
              <a:rPr lang="en-US" altLang="zh-CN" dirty="0"/>
              <a:t> engineers, but at the same time, a lot of interns (some full-time engineers) are posting memes in the Slack channel. Ironically, later, Slack was also affected and some of its services were in degraded mode. Not sure if this was related to increasing volume of Slack because of the memes, but…</a:t>
            </a:r>
          </a:p>
          <a:p>
            <a:r>
              <a:rPr lang="en-US" altLang="zh-CN" dirty="0"/>
              <a:t>Even more memes were posted </a:t>
            </a:r>
            <a:r>
              <a:rPr lang="en-US" altLang="zh-CN" dirty="0">
                <a:sym typeface="Wingdings" panose="05000000000000000000" pitchFamily="2" charset="2"/>
              </a:rPr>
              <a:t>LOL.</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10</a:t>
            </a:fld>
            <a:endParaRPr lang="zh-CN" altLang="en-US"/>
          </a:p>
        </p:txBody>
      </p:sp>
    </p:spTree>
    <p:extLst>
      <p:ext uri="{BB962C8B-B14F-4D97-AF65-F5344CB8AC3E}">
        <p14:creationId xmlns:p14="http://schemas.microsoft.com/office/powerpoint/2010/main" val="133028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happy case is simple. If save fails, the left one would not have any record and publish any data; the right one would publish the data.</a:t>
            </a:r>
          </a:p>
          <a:p>
            <a:r>
              <a:rPr lang="en-US" altLang="zh-CN" dirty="0"/>
              <a:t>However, SQS by default would retry. So the left one would try save the same record multiple times, it should not unexpected side-effect, like multiple same records.</a:t>
            </a:r>
          </a:p>
          <a:p>
            <a:r>
              <a:rPr lang="en-US" altLang="zh-CN" dirty="0"/>
              <a:t>The right one would publish the data multiple times, would it affect the downstream functions?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13</a:t>
            </a:fld>
            <a:endParaRPr lang="zh-CN" altLang="en-US"/>
          </a:p>
        </p:txBody>
      </p:sp>
    </p:spTree>
    <p:extLst>
      <p:ext uri="{BB962C8B-B14F-4D97-AF65-F5344CB8AC3E}">
        <p14:creationId xmlns:p14="http://schemas.microsoft.com/office/powerpoint/2010/main" val="3651629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error message, my guess is I reach the limit of allowed concurrent instances of Lambda. But it’s just a simple integration tests with less than 10 requests? Isn’t Lambda supposed to scale and handle them!</a:t>
            </a:r>
          </a:p>
          <a:p>
            <a:endParaRPr lang="en-US" altLang="zh-CN" dirty="0"/>
          </a:p>
          <a:p>
            <a:r>
              <a:rPr lang="en-US" altLang="zh-CN" dirty="0"/>
              <a:t>Root cause: the integration tests first test the upstream function which would later trigger the downstream function, then the tests directly invoke the downstream lambda, so the downstream lambda may have a concurrency greater than 1.</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14</a:t>
            </a:fld>
            <a:endParaRPr lang="zh-CN" altLang="en-US"/>
          </a:p>
        </p:txBody>
      </p:sp>
    </p:spTree>
    <p:extLst>
      <p:ext uri="{BB962C8B-B14F-4D97-AF65-F5344CB8AC3E}">
        <p14:creationId xmlns:p14="http://schemas.microsoft.com/office/powerpoint/2010/main" val="334533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Code as comment is the result of design doc, meetings, design patterns, strict code standard, and static checkers.</a:t>
            </a:r>
          </a:p>
          <a:p>
            <a:r>
              <a:rPr lang="en-US" altLang="zh-CN" dirty="0"/>
              <a:t>The use of Lambda and serverless is the result of logically simple program needs to run in scale.</a:t>
            </a:r>
          </a:p>
          <a:p>
            <a:r>
              <a:rPr lang="en-US" altLang="zh-CN" dirty="0"/>
              <a:t>The change in organization structure is the result of change in business goal, e.g., BAD has extended its business functionality from only addressing </a:t>
            </a:r>
            <a:r>
              <a:rPr lang="en-US" altLang="zh-CN"/>
              <a:t>bad actors.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18</a:t>
            </a:fld>
            <a:endParaRPr lang="zh-CN" altLang="en-US"/>
          </a:p>
        </p:txBody>
      </p:sp>
    </p:spTree>
    <p:extLst>
      <p:ext uri="{BB962C8B-B14F-4D97-AF65-F5344CB8AC3E}">
        <p14:creationId xmlns:p14="http://schemas.microsoft.com/office/powerpoint/2010/main" val="535836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I’m clear what to work on, and after I learned the techniques I’m going to use. The coding part becomes copy-paste from existing code base. Because everyone writes the same code, understanding and finding code for similar functionality becomes easy.</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19</a:t>
            </a:fld>
            <a:endParaRPr lang="zh-CN" altLang="en-US"/>
          </a:p>
        </p:txBody>
      </p:sp>
    </p:spTree>
    <p:extLst>
      <p:ext uri="{BB962C8B-B14F-4D97-AF65-F5344CB8AC3E}">
        <p14:creationId xmlns:p14="http://schemas.microsoft.com/office/powerpoint/2010/main" val="330329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Data collection not only helps understand and diagnose the status and issues of the application, but also helps identify issues of the development process, which then helps produce better product.</a:t>
            </a:r>
          </a:p>
          <a:p>
            <a:endParaRPr lang="en-US" altLang="zh-CN" dirty="0"/>
          </a:p>
          <a:p>
            <a:r>
              <a:rPr lang="en-US" altLang="zh-CN" dirty="0"/>
              <a:t>Some people interpret code as documentation as we don’t write docs or comments. However, now I argue, it means if you have a good enough process, you don’t have to repeat yourself on documentation or else.</a:t>
            </a:r>
          </a:p>
          <a:p>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20</a:t>
            </a:fld>
            <a:endParaRPr lang="zh-CN" altLang="en-US"/>
          </a:p>
        </p:txBody>
      </p:sp>
    </p:spTree>
    <p:extLst>
      <p:ext uri="{BB962C8B-B14F-4D97-AF65-F5344CB8AC3E}">
        <p14:creationId xmlns:p14="http://schemas.microsoft.com/office/powerpoint/2010/main" val="163402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933D7-DB48-0B4B-65D4-C874103100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05235E76-5FFC-27EA-2728-8B84946F0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31B7E916-F3E1-FA45-238C-ECF497E90165}"/>
              </a:ext>
            </a:extLst>
          </p:cNvPr>
          <p:cNvSpPr>
            <a:spLocks noGrp="1"/>
          </p:cNvSpPr>
          <p:nvPr>
            <p:ph type="dt" sz="half" idx="10"/>
          </p:nvPr>
        </p:nvSpPr>
        <p:spPr/>
        <p:txBody>
          <a:bodyPr/>
          <a:lstStyle/>
          <a:p>
            <a:fld id="{E72028D4-BDA7-48F1-97BA-5449C377C1F7}" type="datetime1">
              <a:rPr lang="zh-CN" altLang="en-US" smtClean="0"/>
              <a:t>2023/9/23</a:t>
            </a:fld>
            <a:endParaRPr lang="zh-CN" altLang="en-US"/>
          </a:p>
        </p:txBody>
      </p:sp>
      <p:sp>
        <p:nvSpPr>
          <p:cNvPr id="5" name="页脚占位符 4">
            <a:extLst>
              <a:ext uri="{FF2B5EF4-FFF2-40B4-BE49-F238E27FC236}">
                <a16:creationId xmlns:a16="http://schemas.microsoft.com/office/drawing/2014/main" id="{0810368F-2C5F-BCDE-2E3F-C99E23AB2E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089D3-6C2F-449E-7A87-C87B0DF4448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308982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15768-AF37-EFD8-2CD8-790FFFBD899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D187141-DD61-46A4-3A88-87D48F0F981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715CC8-EF88-E0C9-3D9C-27FCE785A7EA}"/>
              </a:ext>
            </a:extLst>
          </p:cNvPr>
          <p:cNvSpPr>
            <a:spLocks noGrp="1"/>
          </p:cNvSpPr>
          <p:nvPr>
            <p:ph type="dt" sz="half" idx="10"/>
          </p:nvPr>
        </p:nvSpPr>
        <p:spPr/>
        <p:txBody>
          <a:bodyPr/>
          <a:lstStyle/>
          <a:p>
            <a:fld id="{E38F565A-8440-471E-8848-814D992211A1}" type="datetime1">
              <a:rPr lang="zh-CN" altLang="en-US" smtClean="0"/>
              <a:t>2023/9/23</a:t>
            </a:fld>
            <a:endParaRPr lang="zh-CN" altLang="en-US"/>
          </a:p>
        </p:txBody>
      </p:sp>
      <p:sp>
        <p:nvSpPr>
          <p:cNvPr id="5" name="页脚占位符 4">
            <a:extLst>
              <a:ext uri="{FF2B5EF4-FFF2-40B4-BE49-F238E27FC236}">
                <a16:creationId xmlns:a16="http://schemas.microsoft.com/office/drawing/2014/main" id="{95B8C9BA-6AF6-1AFE-F909-A76CC9C266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BE9E1-F0E0-00F3-608B-9BE0F5C925A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75682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A65CE4-630F-AA51-B1A1-819691552B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2DA99B-79E0-0893-C70A-52B0723FC3D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31D1CF-C9DC-D40D-A8E0-CDA6BD938867}"/>
              </a:ext>
            </a:extLst>
          </p:cNvPr>
          <p:cNvSpPr>
            <a:spLocks noGrp="1"/>
          </p:cNvSpPr>
          <p:nvPr>
            <p:ph type="dt" sz="half" idx="10"/>
          </p:nvPr>
        </p:nvSpPr>
        <p:spPr/>
        <p:txBody>
          <a:bodyPr/>
          <a:lstStyle/>
          <a:p>
            <a:fld id="{9CC89AAA-C284-49AE-87F3-513C91A46E86}" type="datetime1">
              <a:rPr lang="zh-CN" altLang="en-US" smtClean="0"/>
              <a:t>2023/9/23</a:t>
            </a:fld>
            <a:endParaRPr lang="zh-CN" altLang="en-US"/>
          </a:p>
        </p:txBody>
      </p:sp>
      <p:sp>
        <p:nvSpPr>
          <p:cNvPr id="5" name="页脚占位符 4">
            <a:extLst>
              <a:ext uri="{FF2B5EF4-FFF2-40B4-BE49-F238E27FC236}">
                <a16:creationId xmlns:a16="http://schemas.microsoft.com/office/drawing/2014/main" id="{71873966-D076-D744-4874-B9130CB045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9177FD-CBF2-3597-DEB0-183BBC09235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422955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845A4-1A9D-2054-8177-2F749B2A6823}"/>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F1765F78-3AA9-2A75-4FFB-0C8EF71756B1}"/>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6E2E3D7F-56F0-FAA6-31CB-AB1985A1FC20}"/>
              </a:ext>
            </a:extLst>
          </p:cNvPr>
          <p:cNvSpPr>
            <a:spLocks noGrp="1"/>
          </p:cNvSpPr>
          <p:nvPr>
            <p:ph type="dt" sz="half" idx="10"/>
          </p:nvPr>
        </p:nvSpPr>
        <p:spPr/>
        <p:txBody>
          <a:bodyPr/>
          <a:lstStyle/>
          <a:p>
            <a:fld id="{CF682199-90A7-47A3-ACA4-94ABDAEA65D2}" type="datetime1">
              <a:rPr lang="zh-CN" altLang="en-US" smtClean="0"/>
              <a:t>2023/9/23</a:t>
            </a:fld>
            <a:endParaRPr lang="zh-CN" altLang="en-US"/>
          </a:p>
        </p:txBody>
      </p:sp>
      <p:sp>
        <p:nvSpPr>
          <p:cNvPr id="5" name="页脚占位符 4">
            <a:extLst>
              <a:ext uri="{FF2B5EF4-FFF2-40B4-BE49-F238E27FC236}">
                <a16:creationId xmlns:a16="http://schemas.microsoft.com/office/drawing/2014/main" id="{6139FA61-95FF-2C8D-55FD-74BB156DC8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B21A1-0291-7DBE-C81D-5A2BA5411BD8}"/>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28548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B9D92-29A4-78F0-BFDA-7B6CF035CA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61CB2C-57C5-AB99-2A03-69EC6130DF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61B5BD-E8A8-F9E8-8C7B-43B17E382284}"/>
              </a:ext>
            </a:extLst>
          </p:cNvPr>
          <p:cNvSpPr>
            <a:spLocks noGrp="1"/>
          </p:cNvSpPr>
          <p:nvPr>
            <p:ph type="dt" sz="half" idx="10"/>
          </p:nvPr>
        </p:nvSpPr>
        <p:spPr/>
        <p:txBody>
          <a:bodyPr/>
          <a:lstStyle/>
          <a:p>
            <a:fld id="{57B4A720-9266-4F21-B1D5-A546C6B171E2}" type="datetime1">
              <a:rPr lang="zh-CN" altLang="en-US" smtClean="0"/>
              <a:t>2023/9/23</a:t>
            </a:fld>
            <a:endParaRPr lang="zh-CN" altLang="en-US"/>
          </a:p>
        </p:txBody>
      </p:sp>
      <p:sp>
        <p:nvSpPr>
          <p:cNvPr id="5" name="页脚占位符 4">
            <a:extLst>
              <a:ext uri="{FF2B5EF4-FFF2-40B4-BE49-F238E27FC236}">
                <a16:creationId xmlns:a16="http://schemas.microsoft.com/office/drawing/2014/main" id="{C0FBE288-94DD-0541-DCF3-1F6B0DE144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EC6DB9-836A-0AB1-1CDC-317C57FDB11B}"/>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63049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54856-A94C-7D8B-CF9D-9150B009BB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22DF03-A6B8-B674-0BCC-E206A9A7EC3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4C0B007-8507-814D-8869-4EB1834FD5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21D4378-088D-516A-820D-A288B5ECF772}"/>
              </a:ext>
            </a:extLst>
          </p:cNvPr>
          <p:cNvSpPr>
            <a:spLocks noGrp="1"/>
          </p:cNvSpPr>
          <p:nvPr>
            <p:ph type="dt" sz="half" idx="10"/>
          </p:nvPr>
        </p:nvSpPr>
        <p:spPr/>
        <p:txBody>
          <a:bodyPr/>
          <a:lstStyle/>
          <a:p>
            <a:fld id="{A3A2F5F4-D417-4F90-8628-3D209E28D6E7}" type="datetime1">
              <a:rPr lang="zh-CN" altLang="en-US" smtClean="0"/>
              <a:t>2023/9/23</a:t>
            </a:fld>
            <a:endParaRPr lang="zh-CN" altLang="en-US"/>
          </a:p>
        </p:txBody>
      </p:sp>
      <p:sp>
        <p:nvSpPr>
          <p:cNvPr id="6" name="页脚占位符 5">
            <a:extLst>
              <a:ext uri="{FF2B5EF4-FFF2-40B4-BE49-F238E27FC236}">
                <a16:creationId xmlns:a16="http://schemas.microsoft.com/office/drawing/2014/main" id="{8CBBFAE7-AE68-A6AD-78FF-C32864C003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F0E16B-2FC0-8C70-1314-DACDFBA6BEE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4733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54343-0D98-6D69-1549-779EF165534F}"/>
              </a:ext>
            </a:extLst>
          </p:cNvPr>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58F4D0DE-BE53-D977-98A0-A03184B1F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F14996-22F3-5B25-FD0E-DA26F13BEA7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8C7EAF-CDE4-05E1-859D-698F0FFD7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421EFB-99AE-D212-A5FB-D52B63E60CD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2C62B0C-BE41-F578-EB8B-8DE25AC9EA1E}"/>
              </a:ext>
            </a:extLst>
          </p:cNvPr>
          <p:cNvSpPr>
            <a:spLocks noGrp="1"/>
          </p:cNvSpPr>
          <p:nvPr>
            <p:ph type="dt" sz="half" idx="10"/>
          </p:nvPr>
        </p:nvSpPr>
        <p:spPr/>
        <p:txBody>
          <a:bodyPr/>
          <a:lstStyle/>
          <a:p>
            <a:fld id="{8D9761D2-4B29-4C41-A866-55E3457D1F34}" type="datetime1">
              <a:rPr lang="zh-CN" altLang="en-US" smtClean="0"/>
              <a:t>2023/9/23</a:t>
            </a:fld>
            <a:endParaRPr lang="zh-CN" altLang="en-US"/>
          </a:p>
        </p:txBody>
      </p:sp>
      <p:sp>
        <p:nvSpPr>
          <p:cNvPr id="8" name="页脚占位符 7">
            <a:extLst>
              <a:ext uri="{FF2B5EF4-FFF2-40B4-BE49-F238E27FC236}">
                <a16:creationId xmlns:a16="http://schemas.microsoft.com/office/drawing/2014/main" id="{95501D8A-73A1-7803-F625-267068B986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B55867-8EA7-AFE4-2F0A-55E7BFF237B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360383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63577-5C0E-5D1C-A912-B5E7A00555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716489-31CD-FD9D-159A-9C7E07543C51}"/>
              </a:ext>
            </a:extLst>
          </p:cNvPr>
          <p:cNvSpPr>
            <a:spLocks noGrp="1"/>
          </p:cNvSpPr>
          <p:nvPr>
            <p:ph type="dt" sz="half" idx="10"/>
          </p:nvPr>
        </p:nvSpPr>
        <p:spPr/>
        <p:txBody>
          <a:bodyPr/>
          <a:lstStyle/>
          <a:p>
            <a:fld id="{AC7DDA61-DECA-4E13-8DD1-21A894F56E1C}" type="datetime1">
              <a:rPr lang="zh-CN" altLang="en-US" smtClean="0"/>
              <a:t>2023/9/23</a:t>
            </a:fld>
            <a:endParaRPr lang="zh-CN" altLang="en-US"/>
          </a:p>
        </p:txBody>
      </p:sp>
      <p:sp>
        <p:nvSpPr>
          <p:cNvPr id="4" name="页脚占位符 3">
            <a:extLst>
              <a:ext uri="{FF2B5EF4-FFF2-40B4-BE49-F238E27FC236}">
                <a16:creationId xmlns:a16="http://schemas.microsoft.com/office/drawing/2014/main" id="{7F9F1684-EE28-0171-9A60-74D5F36486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4E50D3B-7BDC-10D2-0171-FF3DAA981FB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234927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583E9A-A19F-7E1C-A999-99D82EBB2494}"/>
              </a:ext>
            </a:extLst>
          </p:cNvPr>
          <p:cNvSpPr>
            <a:spLocks noGrp="1"/>
          </p:cNvSpPr>
          <p:nvPr>
            <p:ph type="dt" sz="half" idx="10"/>
          </p:nvPr>
        </p:nvSpPr>
        <p:spPr/>
        <p:txBody>
          <a:bodyPr/>
          <a:lstStyle/>
          <a:p>
            <a:fld id="{0DBFB9FA-2AB9-4F99-86A7-BB6208662C5A}" type="datetime1">
              <a:rPr lang="zh-CN" altLang="en-US" smtClean="0"/>
              <a:t>2023/9/23</a:t>
            </a:fld>
            <a:endParaRPr lang="zh-CN" altLang="en-US"/>
          </a:p>
        </p:txBody>
      </p:sp>
      <p:sp>
        <p:nvSpPr>
          <p:cNvPr id="3" name="页脚占位符 2">
            <a:extLst>
              <a:ext uri="{FF2B5EF4-FFF2-40B4-BE49-F238E27FC236}">
                <a16:creationId xmlns:a16="http://schemas.microsoft.com/office/drawing/2014/main" id="{4FE9DE83-8C6A-54FC-ADD9-27EF7382E9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7F0E3D-CC42-88DC-FA32-A4D706D5E996}"/>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77983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B9AA7-A00A-7BBF-3056-E8AD4E9CB8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7A619E-D3A4-A58A-40FC-AFAB850E4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3BAFE4-ACE4-B998-8E57-3EABED390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DACCCA-4E8A-6AAC-EED3-D305D3A68745}"/>
              </a:ext>
            </a:extLst>
          </p:cNvPr>
          <p:cNvSpPr>
            <a:spLocks noGrp="1"/>
          </p:cNvSpPr>
          <p:nvPr>
            <p:ph type="dt" sz="half" idx="10"/>
          </p:nvPr>
        </p:nvSpPr>
        <p:spPr/>
        <p:txBody>
          <a:bodyPr/>
          <a:lstStyle/>
          <a:p>
            <a:fld id="{856EBE9C-F7E3-4BBF-980C-FE671B31260E}" type="datetime1">
              <a:rPr lang="zh-CN" altLang="en-US" smtClean="0"/>
              <a:t>2023/9/23</a:t>
            </a:fld>
            <a:endParaRPr lang="zh-CN" altLang="en-US"/>
          </a:p>
        </p:txBody>
      </p:sp>
      <p:sp>
        <p:nvSpPr>
          <p:cNvPr id="6" name="页脚占位符 5">
            <a:extLst>
              <a:ext uri="{FF2B5EF4-FFF2-40B4-BE49-F238E27FC236}">
                <a16:creationId xmlns:a16="http://schemas.microsoft.com/office/drawing/2014/main" id="{91DDCB46-EB91-7FE2-223E-794AD99D42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8263C5-9EF3-1917-E466-A42B2D6F65E2}"/>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36806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72373-CE41-7D29-0921-F738743F3A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29DC17-9F58-BDB1-4E9D-5730A493A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05050C-342C-650F-22B7-71AFC24ED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B86CF8-FF42-C6BD-A7D1-344E85B82D89}"/>
              </a:ext>
            </a:extLst>
          </p:cNvPr>
          <p:cNvSpPr>
            <a:spLocks noGrp="1"/>
          </p:cNvSpPr>
          <p:nvPr>
            <p:ph type="dt" sz="half" idx="10"/>
          </p:nvPr>
        </p:nvSpPr>
        <p:spPr/>
        <p:txBody>
          <a:bodyPr/>
          <a:lstStyle/>
          <a:p>
            <a:fld id="{9BEAA614-C2FC-4E03-A9B7-1CC8EB72169B}" type="datetime1">
              <a:rPr lang="zh-CN" altLang="en-US" smtClean="0"/>
              <a:t>2023/9/23</a:t>
            </a:fld>
            <a:endParaRPr lang="zh-CN" altLang="en-US"/>
          </a:p>
        </p:txBody>
      </p:sp>
      <p:sp>
        <p:nvSpPr>
          <p:cNvPr id="6" name="页脚占位符 5">
            <a:extLst>
              <a:ext uri="{FF2B5EF4-FFF2-40B4-BE49-F238E27FC236}">
                <a16:creationId xmlns:a16="http://schemas.microsoft.com/office/drawing/2014/main" id="{464726B5-3FDF-ECFC-C8CF-1D4D1BC6D2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61DA21-B7D6-CB7C-2EA1-A24AECFE264E}"/>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59442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9A3319-B1F0-1A4B-1DC8-2253E24EBC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70B074-6DBE-7795-82D4-3AE3A7A25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84D455C-CC3C-B0A6-A28D-EF099C7C1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153CE-BD76-4431-90A5-9AC664E7DF69}" type="datetime1">
              <a:rPr lang="zh-CN" altLang="en-US" smtClean="0"/>
              <a:t>2023/9/23</a:t>
            </a:fld>
            <a:endParaRPr lang="zh-CN" altLang="en-US"/>
          </a:p>
        </p:txBody>
      </p:sp>
      <p:sp>
        <p:nvSpPr>
          <p:cNvPr id="5" name="页脚占位符 4">
            <a:extLst>
              <a:ext uri="{FF2B5EF4-FFF2-40B4-BE49-F238E27FC236}">
                <a16:creationId xmlns:a16="http://schemas.microsoft.com/office/drawing/2014/main" id="{D1DFCC84-F6AF-0D39-48B2-0DD67784B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23C83D3F-2A46-A58F-41F1-355064FAD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299035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AEAE7-BB6D-C9F3-58F5-E9B5ADA4818D}"/>
              </a:ext>
            </a:extLst>
          </p:cNvPr>
          <p:cNvSpPr>
            <a:spLocks noGrp="1"/>
          </p:cNvSpPr>
          <p:nvPr>
            <p:ph type="ctrTitle"/>
          </p:nvPr>
        </p:nvSpPr>
        <p:spPr>
          <a:xfrm>
            <a:off x="1052286" y="1122363"/>
            <a:ext cx="10101943" cy="2387600"/>
          </a:xfrm>
        </p:spPr>
        <p:txBody>
          <a:bodyPr>
            <a:normAutofit fontScale="90000"/>
          </a:bodyPr>
          <a:lstStyle/>
          <a:p>
            <a:pPr algn="l"/>
            <a:r>
              <a:rPr lang="en-US" altLang="zh-CN" dirty="0"/>
              <a:t>Software Engineering Practices at Amazon: Observations &amp; Thoughts</a:t>
            </a:r>
            <a:endParaRPr lang="zh-CN" altLang="en-US" dirty="0"/>
          </a:p>
        </p:txBody>
      </p:sp>
      <p:sp>
        <p:nvSpPr>
          <p:cNvPr id="3" name="副标题 2">
            <a:extLst>
              <a:ext uri="{FF2B5EF4-FFF2-40B4-BE49-F238E27FC236}">
                <a16:creationId xmlns:a16="http://schemas.microsoft.com/office/drawing/2014/main" id="{D515F675-652C-DF4C-0CE5-E8FCC3C05848}"/>
              </a:ext>
            </a:extLst>
          </p:cNvPr>
          <p:cNvSpPr>
            <a:spLocks noGrp="1"/>
          </p:cNvSpPr>
          <p:nvPr>
            <p:ph type="subTitle" idx="1"/>
          </p:nvPr>
        </p:nvSpPr>
        <p:spPr>
          <a:xfrm>
            <a:off x="1052286" y="3602038"/>
            <a:ext cx="9615714" cy="1655762"/>
          </a:xfrm>
        </p:spPr>
        <p:txBody>
          <a:bodyPr anchor="ctr"/>
          <a:lstStyle/>
          <a:p>
            <a:pPr algn="l"/>
            <a:r>
              <a:rPr lang="en-US" altLang="zh-CN" dirty="0"/>
              <a:t>Changjian Zhang</a:t>
            </a:r>
            <a:endParaRPr lang="zh-CN" altLang="en-US" dirty="0"/>
          </a:p>
        </p:txBody>
      </p:sp>
      <p:sp>
        <p:nvSpPr>
          <p:cNvPr id="4" name="灯片编号占位符 3">
            <a:extLst>
              <a:ext uri="{FF2B5EF4-FFF2-40B4-BE49-F238E27FC236}">
                <a16:creationId xmlns:a16="http://schemas.microsoft.com/office/drawing/2014/main" id="{62C54F0B-D159-2AA6-750B-C11A01687594}"/>
              </a:ext>
            </a:extLst>
          </p:cNvPr>
          <p:cNvSpPr>
            <a:spLocks noGrp="1"/>
          </p:cNvSpPr>
          <p:nvPr>
            <p:ph type="sldNum" sz="quarter" idx="12"/>
          </p:nvPr>
        </p:nvSpPr>
        <p:spPr/>
        <p:txBody>
          <a:bodyPr/>
          <a:lstStyle/>
          <a:p>
            <a:fld id="{A28059E6-AE8B-428C-9632-7EEB8C37C8BE}" type="slidenum">
              <a:rPr lang="zh-CN" altLang="en-US" smtClean="0"/>
              <a:t>1</a:t>
            </a:fld>
            <a:endParaRPr lang="zh-CN" altLang="en-US"/>
          </a:p>
        </p:txBody>
      </p:sp>
    </p:spTree>
    <p:extLst>
      <p:ext uri="{BB962C8B-B14F-4D97-AF65-F5344CB8AC3E}">
        <p14:creationId xmlns:p14="http://schemas.microsoft.com/office/powerpoint/2010/main" val="195825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5938E-798B-DDD7-A962-C996C8559458}"/>
              </a:ext>
            </a:extLst>
          </p:cNvPr>
          <p:cNvSpPr>
            <a:spLocks noGrp="1"/>
          </p:cNvSpPr>
          <p:nvPr>
            <p:ph type="title"/>
          </p:nvPr>
        </p:nvSpPr>
        <p:spPr/>
        <p:txBody>
          <a:bodyPr/>
          <a:lstStyle/>
          <a:p>
            <a:r>
              <a:rPr lang="en-US" altLang="zh-CN" dirty="0"/>
              <a:t>AWS Outage on Jun 13, 2023</a:t>
            </a:r>
            <a:endParaRPr lang="zh-CN" altLang="en-US" dirty="0"/>
          </a:p>
        </p:txBody>
      </p:sp>
      <p:pic>
        <p:nvPicPr>
          <p:cNvPr id="6" name="内容占位符 5">
            <a:extLst>
              <a:ext uri="{FF2B5EF4-FFF2-40B4-BE49-F238E27FC236}">
                <a16:creationId xmlns:a16="http://schemas.microsoft.com/office/drawing/2014/main" id="{0FC815EB-7006-9CC8-EB33-1B6F2D488EC2}"/>
              </a:ext>
            </a:extLst>
          </p:cNvPr>
          <p:cNvPicPr>
            <a:picLocks noGrp="1" noChangeAspect="1"/>
          </p:cNvPicPr>
          <p:nvPr>
            <p:ph idx="1"/>
          </p:nvPr>
        </p:nvPicPr>
        <p:blipFill>
          <a:blip r:embed="rId3"/>
          <a:stretch>
            <a:fillRect/>
          </a:stretch>
        </p:blipFill>
        <p:spPr>
          <a:xfrm>
            <a:off x="1522620" y="1847850"/>
            <a:ext cx="9146759" cy="4873625"/>
          </a:xfrm>
        </p:spPr>
      </p:pic>
      <p:sp>
        <p:nvSpPr>
          <p:cNvPr id="4" name="灯片编号占位符 3">
            <a:extLst>
              <a:ext uri="{FF2B5EF4-FFF2-40B4-BE49-F238E27FC236}">
                <a16:creationId xmlns:a16="http://schemas.microsoft.com/office/drawing/2014/main" id="{8BEFF968-5369-5BAE-9854-12CB80FE1635}"/>
              </a:ext>
            </a:extLst>
          </p:cNvPr>
          <p:cNvSpPr>
            <a:spLocks noGrp="1"/>
          </p:cNvSpPr>
          <p:nvPr>
            <p:ph type="sldNum" sz="quarter" idx="12"/>
          </p:nvPr>
        </p:nvSpPr>
        <p:spPr/>
        <p:txBody>
          <a:bodyPr/>
          <a:lstStyle/>
          <a:p>
            <a:fld id="{A28059E6-AE8B-428C-9632-7EEB8C37C8BE}" type="slidenum">
              <a:rPr lang="zh-CN" altLang="en-US" smtClean="0"/>
              <a:t>10</a:t>
            </a:fld>
            <a:endParaRPr lang="zh-CN" altLang="en-US"/>
          </a:p>
        </p:txBody>
      </p:sp>
    </p:spTree>
    <p:extLst>
      <p:ext uri="{BB962C8B-B14F-4D97-AF65-F5344CB8AC3E}">
        <p14:creationId xmlns:p14="http://schemas.microsoft.com/office/powerpoint/2010/main" val="112650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6D59D0E-B566-204C-C4EE-A4E4F918E8F0}"/>
              </a:ext>
            </a:extLst>
          </p:cNvPr>
          <p:cNvSpPr>
            <a:spLocks noGrp="1"/>
          </p:cNvSpPr>
          <p:nvPr>
            <p:ph type="title"/>
          </p:nvPr>
        </p:nvSpPr>
        <p:spPr/>
        <p:txBody>
          <a:bodyPr/>
          <a:lstStyle/>
          <a:p>
            <a:r>
              <a:rPr lang="en-US" altLang="zh-CN" dirty="0"/>
              <a:t>Thoughts</a:t>
            </a:r>
            <a:endParaRPr lang="zh-CN" altLang="en-US" dirty="0"/>
          </a:p>
        </p:txBody>
      </p:sp>
      <p:sp>
        <p:nvSpPr>
          <p:cNvPr id="6" name="文本占位符 5">
            <a:extLst>
              <a:ext uri="{FF2B5EF4-FFF2-40B4-BE49-F238E27FC236}">
                <a16:creationId xmlns:a16="http://schemas.microsoft.com/office/drawing/2014/main" id="{44F28DFA-1FD0-7DDC-189F-861C8684E124}"/>
              </a:ext>
            </a:extLst>
          </p:cNvPr>
          <p:cNvSpPr>
            <a:spLocks noGrp="1"/>
          </p:cNvSpPr>
          <p:nvPr>
            <p:ph type="body" idx="1"/>
          </p:nvPr>
        </p:nvSpPr>
        <p:spPr/>
        <p:txBody>
          <a:bodyPr/>
          <a:lstStyle/>
          <a:p>
            <a:r>
              <a:rPr lang="en-US" altLang="zh-CN" dirty="0"/>
              <a:t>Formal methods, Software design, Agile, AI</a:t>
            </a:r>
            <a:endParaRPr lang="zh-CN" altLang="en-US" dirty="0"/>
          </a:p>
        </p:txBody>
      </p:sp>
      <p:sp>
        <p:nvSpPr>
          <p:cNvPr id="4" name="灯片编号占位符 3">
            <a:extLst>
              <a:ext uri="{FF2B5EF4-FFF2-40B4-BE49-F238E27FC236}">
                <a16:creationId xmlns:a16="http://schemas.microsoft.com/office/drawing/2014/main" id="{112CB3DA-1122-446A-8BA5-3760B26BA243}"/>
              </a:ext>
            </a:extLst>
          </p:cNvPr>
          <p:cNvSpPr>
            <a:spLocks noGrp="1"/>
          </p:cNvSpPr>
          <p:nvPr>
            <p:ph type="sldNum" sz="quarter" idx="12"/>
          </p:nvPr>
        </p:nvSpPr>
        <p:spPr/>
        <p:txBody>
          <a:bodyPr/>
          <a:lstStyle/>
          <a:p>
            <a:fld id="{A28059E6-AE8B-428C-9632-7EEB8C37C8BE}" type="slidenum">
              <a:rPr lang="zh-CN" altLang="en-US" smtClean="0"/>
              <a:t>11</a:t>
            </a:fld>
            <a:endParaRPr lang="zh-CN" altLang="en-US"/>
          </a:p>
        </p:txBody>
      </p:sp>
    </p:spTree>
    <p:extLst>
      <p:ext uri="{BB962C8B-B14F-4D97-AF65-F5344CB8AC3E}">
        <p14:creationId xmlns:p14="http://schemas.microsoft.com/office/powerpoint/2010/main" val="200609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34642-E322-43EC-098D-82B2ACD08609}"/>
              </a:ext>
            </a:extLst>
          </p:cNvPr>
          <p:cNvSpPr>
            <a:spLocks noGrp="1"/>
          </p:cNvSpPr>
          <p:nvPr>
            <p:ph type="title"/>
          </p:nvPr>
        </p:nvSpPr>
        <p:spPr/>
        <p:txBody>
          <a:bodyPr/>
          <a:lstStyle/>
          <a:p>
            <a:r>
              <a:rPr lang="en-US" altLang="zh-CN" dirty="0"/>
              <a:t>Formal Methods in AWS</a:t>
            </a:r>
            <a:endParaRPr lang="zh-CN" altLang="en-US" dirty="0"/>
          </a:p>
        </p:txBody>
      </p:sp>
      <p:sp>
        <p:nvSpPr>
          <p:cNvPr id="3" name="内容占位符 2">
            <a:extLst>
              <a:ext uri="{FF2B5EF4-FFF2-40B4-BE49-F238E27FC236}">
                <a16:creationId xmlns:a16="http://schemas.microsoft.com/office/drawing/2014/main" id="{4DCD8A7F-381C-A77D-9E9A-1610C6E6C2DE}"/>
              </a:ext>
            </a:extLst>
          </p:cNvPr>
          <p:cNvSpPr>
            <a:spLocks noGrp="1"/>
          </p:cNvSpPr>
          <p:nvPr>
            <p:ph idx="1"/>
          </p:nvPr>
        </p:nvSpPr>
        <p:spPr/>
        <p:txBody>
          <a:bodyPr>
            <a:normAutofit lnSpcReduction="10000"/>
          </a:bodyPr>
          <a:lstStyle/>
          <a:p>
            <a:pPr marL="0" indent="0">
              <a:spcBef>
                <a:spcPts val="1800"/>
              </a:spcBef>
              <a:buNone/>
            </a:pPr>
            <a:r>
              <a:rPr lang="en-US" altLang="zh-CN" dirty="0"/>
              <a:t>AWS hires a lot of formal methods researchers.</a:t>
            </a:r>
          </a:p>
          <a:p>
            <a:pPr marL="0" indent="0">
              <a:spcBef>
                <a:spcPts val="1800"/>
              </a:spcBef>
              <a:buNone/>
            </a:pPr>
            <a:r>
              <a:rPr lang="en-US" altLang="zh-CN" dirty="0"/>
              <a:t>Research focus:</a:t>
            </a:r>
          </a:p>
          <a:p>
            <a:pPr lvl="1"/>
            <a:r>
              <a:rPr lang="en-US" altLang="zh-CN" dirty="0"/>
              <a:t>Program analysis</a:t>
            </a:r>
          </a:p>
          <a:p>
            <a:pPr lvl="1"/>
            <a:r>
              <a:rPr lang="en-US" altLang="zh-CN" dirty="0"/>
              <a:t>Access control, Security policy</a:t>
            </a:r>
          </a:p>
          <a:p>
            <a:pPr lvl="1"/>
            <a:r>
              <a:rPr lang="en-US" altLang="zh-CN" dirty="0"/>
              <a:t>Program verification (Rust)</a:t>
            </a:r>
          </a:p>
          <a:p>
            <a:pPr lvl="1"/>
            <a:r>
              <a:rPr lang="en-US" altLang="zh-CN" dirty="0"/>
              <a:t>Distributed algorithm/protocol verification (</a:t>
            </a:r>
            <a:r>
              <a:rPr lang="en-US" altLang="zh-CN" dirty="0" err="1"/>
              <a:t>Dafny</a:t>
            </a:r>
            <a:r>
              <a:rPr lang="en-US" altLang="zh-CN" dirty="0"/>
              <a:t>, P)</a:t>
            </a:r>
          </a:p>
          <a:p>
            <a:pPr marL="0" indent="0">
              <a:spcBef>
                <a:spcPts val="1800"/>
              </a:spcBef>
              <a:buNone/>
            </a:pPr>
            <a:r>
              <a:rPr lang="en-US" altLang="zh-CN" dirty="0"/>
              <a:t>Business rationale:</a:t>
            </a:r>
          </a:p>
          <a:p>
            <a:pPr lvl="1"/>
            <a:r>
              <a:rPr lang="en-US" altLang="zh-CN" dirty="0"/>
              <a:t>Crucial building blocks for cloud infrastructure</a:t>
            </a:r>
          </a:p>
          <a:p>
            <a:pPr lvl="1"/>
            <a:r>
              <a:rPr lang="en-US" altLang="zh-CN" dirty="0"/>
              <a:t>Complexity cannot be easily handled by engineers</a:t>
            </a:r>
          </a:p>
          <a:p>
            <a:pPr lvl="1"/>
            <a:r>
              <a:rPr lang="en-US" altLang="zh-CN" dirty="0"/>
              <a:t>Benefit &gt; Cost </a:t>
            </a:r>
          </a:p>
        </p:txBody>
      </p:sp>
      <p:sp>
        <p:nvSpPr>
          <p:cNvPr id="4" name="灯片编号占位符 3">
            <a:extLst>
              <a:ext uri="{FF2B5EF4-FFF2-40B4-BE49-F238E27FC236}">
                <a16:creationId xmlns:a16="http://schemas.microsoft.com/office/drawing/2014/main" id="{BC0DF32B-0F2A-EC74-EC40-6CAB25D12ADC}"/>
              </a:ext>
            </a:extLst>
          </p:cNvPr>
          <p:cNvSpPr>
            <a:spLocks noGrp="1"/>
          </p:cNvSpPr>
          <p:nvPr>
            <p:ph type="sldNum" sz="quarter" idx="12"/>
          </p:nvPr>
        </p:nvSpPr>
        <p:spPr/>
        <p:txBody>
          <a:bodyPr/>
          <a:lstStyle/>
          <a:p>
            <a:fld id="{A28059E6-AE8B-428C-9632-7EEB8C37C8BE}" type="slidenum">
              <a:rPr lang="zh-CN" altLang="en-US" smtClean="0"/>
              <a:t>12</a:t>
            </a:fld>
            <a:endParaRPr lang="zh-CN" altLang="en-US"/>
          </a:p>
        </p:txBody>
      </p:sp>
    </p:spTree>
    <p:extLst>
      <p:ext uri="{BB962C8B-B14F-4D97-AF65-F5344CB8AC3E}">
        <p14:creationId xmlns:p14="http://schemas.microsoft.com/office/powerpoint/2010/main" val="2522557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E9F3B-F7CF-39DD-293A-F72118AC9BF9}"/>
              </a:ext>
            </a:extLst>
          </p:cNvPr>
          <p:cNvSpPr>
            <a:spLocks noGrp="1"/>
          </p:cNvSpPr>
          <p:nvPr>
            <p:ph type="title"/>
          </p:nvPr>
        </p:nvSpPr>
        <p:spPr/>
        <p:txBody>
          <a:bodyPr/>
          <a:lstStyle/>
          <a:p>
            <a:r>
              <a:rPr lang="en-US" altLang="zh-CN" dirty="0"/>
              <a:t>CRUD-like Applications are Easy?</a:t>
            </a:r>
            <a:endParaRPr lang="zh-CN" altLang="en-US" dirty="0"/>
          </a:p>
        </p:txBody>
      </p:sp>
      <p:sp>
        <p:nvSpPr>
          <p:cNvPr id="6" name="内容占位符 5">
            <a:extLst>
              <a:ext uri="{FF2B5EF4-FFF2-40B4-BE49-F238E27FC236}">
                <a16:creationId xmlns:a16="http://schemas.microsoft.com/office/drawing/2014/main" id="{07E098C9-7A22-8346-221C-99100AAD315E}"/>
              </a:ext>
            </a:extLst>
          </p:cNvPr>
          <p:cNvSpPr>
            <a:spLocks noGrp="1"/>
          </p:cNvSpPr>
          <p:nvPr>
            <p:ph sz="half" idx="2"/>
          </p:nvPr>
        </p:nvSpPr>
        <p:spPr/>
        <p:txBody>
          <a:bodyPr anchor="t">
            <a:normAutofit/>
          </a:bodyPr>
          <a:lstStyle/>
          <a:p>
            <a:pPr marL="0" indent="0">
              <a:buNone/>
            </a:pPr>
            <a:r>
              <a:rPr lang="en-US" altLang="zh-CN" sz="1800" b="0" dirty="0">
                <a:solidFill>
                  <a:srgbClr val="657B83"/>
                </a:solidFill>
                <a:effectLst/>
                <a:latin typeface="Fira Code" pitchFamily="1" charset="0"/>
              </a:rPr>
              <a:t>...</a:t>
            </a:r>
          </a:p>
          <a:p>
            <a:pPr marL="0" indent="0">
              <a:buNone/>
            </a:pPr>
            <a:r>
              <a:rPr lang="en-US" altLang="zh-CN" sz="1800" b="0" i="1" dirty="0">
                <a:solidFill>
                  <a:srgbClr val="93A1A1"/>
                </a:solidFill>
                <a:effectLst/>
                <a:latin typeface="Fira Code" pitchFamily="1" charset="0"/>
              </a:rPr>
              <a:t>// Publish message to message queue.</a:t>
            </a:r>
            <a:endParaRPr lang="en-US" altLang="zh-CN" sz="1800" b="0" dirty="0">
              <a:solidFill>
                <a:srgbClr val="657B83"/>
              </a:solidFill>
              <a:effectLst/>
              <a:latin typeface="Fira Code" pitchFamily="1" charset="0"/>
            </a:endParaRPr>
          </a:p>
          <a:p>
            <a:pPr marL="0" indent="0">
              <a:buNone/>
            </a:pPr>
            <a:r>
              <a:rPr lang="en-US" altLang="zh-CN" sz="1800" b="0" dirty="0">
                <a:solidFill>
                  <a:srgbClr val="268BD2"/>
                </a:solidFill>
                <a:effectLst/>
                <a:latin typeface="Fira Code" pitchFamily="1" charset="0"/>
              </a:rPr>
              <a:t>this</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SQSClient</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publish</a:t>
            </a:r>
            <a:r>
              <a:rPr lang="en-US" altLang="zh-CN" sz="1800" b="0" dirty="0">
                <a:solidFill>
                  <a:srgbClr val="657B83"/>
                </a:solidFill>
                <a:effectLst/>
                <a:latin typeface="Fira Code" pitchFamily="1" charset="0"/>
              </a:rPr>
              <a:t>(message);</a:t>
            </a:r>
          </a:p>
          <a:p>
            <a:pPr marL="0" indent="0">
              <a:buNone/>
            </a:pPr>
            <a:r>
              <a:rPr lang="en-US" altLang="zh-CN" sz="1800" b="0" i="1" dirty="0">
                <a:solidFill>
                  <a:srgbClr val="93A1A1"/>
                </a:solidFill>
                <a:effectLst/>
                <a:latin typeface="Fira Code" pitchFamily="1" charset="0"/>
              </a:rPr>
              <a:t>// Write message to database for auditing.</a:t>
            </a:r>
            <a:endParaRPr lang="en-US" altLang="zh-CN" sz="1800" b="0" dirty="0">
              <a:solidFill>
                <a:srgbClr val="657B83"/>
              </a:solidFill>
              <a:effectLst/>
              <a:latin typeface="Fira Code" pitchFamily="1" charset="0"/>
            </a:endParaRPr>
          </a:p>
          <a:p>
            <a:pPr marL="0" indent="0">
              <a:buNone/>
            </a:pPr>
            <a:r>
              <a:rPr lang="en-US" altLang="zh-CN" sz="1800" b="0" dirty="0">
                <a:solidFill>
                  <a:srgbClr val="268BD2"/>
                </a:solidFill>
                <a:effectLst/>
                <a:latin typeface="Fira Code" pitchFamily="1" charset="0"/>
              </a:rPr>
              <a:t>this</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DynamoDBClient</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save</a:t>
            </a:r>
            <a:r>
              <a:rPr lang="en-US" altLang="zh-CN" sz="1800" b="0" dirty="0">
                <a:solidFill>
                  <a:srgbClr val="657B83"/>
                </a:solidFill>
                <a:effectLst/>
                <a:latin typeface="Fira Code" pitchFamily="1" charset="0"/>
              </a:rPr>
              <a:t>(message);</a:t>
            </a:r>
          </a:p>
          <a:p>
            <a:pPr marL="0" indent="0">
              <a:buNone/>
            </a:pPr>
            <a:r>
              <a:rPr lang="en-US" altLang="zh-CN" sz="1800" b="0" dirty="0">
                <a:solidFill>
                  <a:srgbClr val="657B83"/>
                </a:solidFill>
                <a:effectLst/>
                <a:latin typeface="Fira Code" pitchFamily="1" charset="0"/>
              </a:rPr>
              <a:t>...</a:t>
            </a:r>
          </a:p>
        </p:txBody>
      </p:sp>
      <p:sp>
        <p:nvSpPr>
          <p:cNvPr id="4" name="灯片编号占位符 3">
            <a:extLst>
              <a:ext uri="{FF2B5EF4-FFF2-40B4-BE49-F238E27FC236}">
                <a16:creationId xmlns:a16="http://schemas.microsoft.com/office/drawing/2014/main" id="{3058193A-C3B6-1D99-38C1-BE1794686B3E}"/>
              </a:ext>
            </a:extLst>
          </p:cNvPr>
          <p:cNvSpPr>
            <a:spLocks noGrp="1"/>
          </p:cNvSpPr>
          <p:nvPr>
            <p:ph type="sldNum" sz="quarter" idx="12"/>
          </p:nvPr>
        </p:nvSpPr>
        <p:spPr/>
        <p:txBody>
          <a:bodyPr/>
          <a:lstStyle/>
          <a:p>
            <a:fld id="{A28059E6-AE8B-428C-9632-7EEB8C37C8BE}" type="slidenum">
              <a:rPr lang="zh-CN" altLang="en-US" smtClean="0"/>
              <a:t>13</a:t>
            </a:fld>
            <a:endParaRPr lang="zh-CN" altLang="en-US"/>
          </a:p>
        </p:txBody>
      </p:sp>
      <p:sp>
        <p:nvSpPr>
          <p:cNvPr id="10" name="内容占位符 9">
            <a:extLst>
              <a:ext uri="{FF2B5EF4-FFF2-40B4-BE49-F238E27FC236}">
                <a16:creationId xmlns:a16="http://schemas.microsoft.com/office/drawing/2014/main" id="{78EB4F50-0857-90B8-9E7A-0D7953B00CD6}"/>
              </a:ext>
            </a:extLst>
          </p:cNvPr>
          <p:cNvSpPr>
            <a:spLocks noGrp="1"/>
          </p:cNvSpPr>
          <p:nvPr>
            <p:ph sz="half" idx="1"/>
          </p:nvPr>
        </p:nvSpPr>
        <p:spPr/>
        <p:txBody>
          <a:bodyPr anchor="t">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1" u="none" strike="noStrike" kern="1200" cap="none" spc="0" normalizeH="0" baseline="0" noProof="0" dirty="0">
                <a:ln>
                  <a:noFill/>
                </a:ln>
                <a:solidFill>
                  <a:srgbClr val="93A1A1"/>
                </a:solidFill>
                <a:effectLst/>
                <a:uLnTx/>
                <a:uFillTx/>
                <a:latin typeface="Fira Code" pitchFamily="1" charset="0"/>
                <a:ea typeface="黑体" panose="02010609060101010101" pitchFamily="49" charset="-122"/>
                <a:cs typeface="+mn-cs"/>
              </a:rPr>
              <a:t>// Write message to database for auditing.</a:t>
            </a:r>
            <a:endPar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this</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DynamoDBClient</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save</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(message);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1" u="none" strike="noStrike" kern="1200" cap="none" spc="0" normalizeH="0" baseline="0" noProof="0" dirty="0">
                <a:ln>
                  <a:noFill/>
                </a:ln>
                <a:solidFill>
                  <a:srgbClr val="93A1A1"/>
                </a:solidFill>
                <a:effectLst/>
                <a:uLnTx/>
                <a:uFillTx/>
                <a:latin typeface="Fira Code" pitchFamily="1" charset="0"/>
                <a:ea typeface="黑体" panose="02010609060101010101" pitchFamily="49" charset="-122"/>
                <a:cs typeface="+mn-cs"/>
              </a:rPr>
              <a:t>// Publish message to message queue.</a:t>
            </a:r>
            <a:endPar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this</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SQSClient</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publish</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(message);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p>
        </p:txBody>
      </p:sp>
      <p:sp>
        <p:nvSpPr>
          <p:cNvPr id="11" name="矩形: 圆角 10">
            <a:extLst>
              <a:ext uri="{FF2B5EF4-FFF2-40B4-BE49-F238E27FC236}">
                <a16:creationId xmlns:a16="http://schemas.microsoft.com/office/drawing/2014/main" id="{7CB55985-2560-F28E-21F3-EBD43AFCEB6F}"/>
              </a:ext>
            </a:extLst>
          </p:cNvPr>
          <p:cNvSpPr/>
          <p:nvPr/>
        </p:nvSpPr>
        <p:spPr>
          <a:xfrm>
            <a:off x="838200" y="4579257"/>
            <a:ext cx="10515600" cy="149497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sz="2400" i="1" dirty="0"/>
              <a:t>For a Lambda function triggered by SQS, the message will become available again if the function fails, so your function code must be able to process the same message multiple times.</a:t>
            </a:r>
            <a:endParaRPr lang="zh-CN" altLang="en-US" sz="2400" i="1" dirty="0"/>
          </a:p>
        </p:txBody>
      </p:sp>
      <p:sp>
        <p:nvSpPr>
          <p:cNvPr id="12" name="乘号 11">
            <a:extLst>
              <a:ext uri="{FF2B5EF4-FFF2-40B4-BE49-F238E27FC236}">
                <a16:creationId xmlns:a16="http://schemas.microsoft.com/office/drawing/2014/main" id="{5F45138A-DD90-E58E-4E70-D4C7CA1E9524}"/>
              </a:ext>
            </a:extLst>
          </p:cNvPr>
          <p:cNvSpPr/>
          <p:nvPr/>
        </p:nvSpPr>
        <p:spPr>
          <a:xfrm>
            <a:off x="528638" y="2735716"/>
            <a:ext cx="466725" cy="466725"/>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乘号 12">
            <a:extLst>
              <a:ext uri="{FF2B5EF4-FFF2-40B4-BE49-F238E27FC236}">
                <a16:creationId xmlns:a16="http://schemas.microsoft.com/office/drawing/2014/main" id="{7170C4D4-90AA-AFDB-9EA9-0E9A4E883E56}"/>
              </a:ext>
            </a:extLst>
          </p:cNvPr>
          <p:cNvSpPr/>
          <p:nvPr/>
        </p:nvSpPr>
        <p:spPr>
          <a:xfrm>
            <a:off x="5862638" y="3429000"/>
            <a:ext cx="466725" cy="466725"/>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664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3CD44-EF95-E8C3-B773-20321AD84B12}"/>
              </a:ext>
            </a:extLst>
          </p:cNvPr>
          <p:cNvSpPr>
            <a:spLocks noGrp="1"/>
          </p:cNvSpPr>
          <p:nvPr>
            <p:ph type="title"/>
          </p:nvPr>
        </p:nvSpPr>
        <p:spPr/>
        <p:txBody>
          <a:bodyPr/>
          <a:lstStyle/>
          <a:p>
            <a:r>
              <a:rPr lang="en-US" altLang="zh-CN" dirty="0"/>
              <a:t>Why my tests failed with “Rate exceeded”?</a:t>
            </a:r>
            <a:endParaRPr lang="zh-CN" altLang="en-US" dirty="0"/>
          </a:p>
        </p:txBody>
      </p:sp>
      <p:sp>
        <p:nvSpPr>
          <p:cNvPr id="6" name="内容占位符 5">
            <a:extLst>
              <a:ext uri="{FF2B5EF4-FFF2-40B4-BE49-F238E27FC236}">
                <a16:creationId xmlns:a16="http://schemas.microsoft.com/office/drawing/2014/main" id="{C01B3CFA-85CB-8017-F8BB-0B55C824A91D}"/>
              </a:ext>
            </a:extLst>
          </p:cNvPr>
          <p:cNvSpPr>
            <a:spLocks noGrp="1"/>
          </p:cNvSpPr>
          <p:nvPr>
            <p:ph idx="1"/>
          </p:nvPr>
        </p:nvSpPr>
        <p:spPr/>
        <p:txBody>
          <a:bodyPr/>
          <a:lstStyle/>
          <a:p>
            <a:pPr marL="0" indent="0">
              <a:buNone/>
            </a:pPr>
            <a:r>
              <a:rPr lang="en-US" altLang="zh-CN" dirty="0"/>
              <a:t>Error: “Lambda rate exceeded error.”</a:t>
            </a:r>
          </a:p>
          <a:p>
            <a:pPr marL="0" indent="0">
              <a:buNone/>
            </a:pPr>
            <a:r>
              <a:rPr lang="en-US" altLang="zh-CN" dirty="0"/>
              <a:t>Root cause: </a:t>
            </a:r>
            <a:r>
              <a:rPr lang="en-US" altLang="zh-CN" i="1" dirty="0"/>
              <a:t>Lambda reserved concurrency = 1</a:t>
            </a:r>
            <a:endParaRPr lang="en-US" altLang="zh-CN" dirty="0"/>
          </a:p>
          <a:p>
            <a:pPr lvl="1"/>
            <a:r>
              <a:rPr lang="en-US" altLang="zh-CN" dirty="0"/>
              <a:t>Reserved concurrency sets the max allowed concurrent instances of a Lambda function.</a:t>
            </a:r>
          </a:p>
          <a:p>
            <a:pPr marL="0" indent="0">
              <a:buNone/>
            </a:pPr>
            <a:r>
              <a:rPr lang="en-US" altLang="zh-CN" dirty="0"/>
              <a:t>Possible solutions:</a:t>
            </a:r>
          </a:p>
          <a:p>
            <a:pPr lvl="1"/>
            <a:r>
              <a:rPr lang="en-US" altLang="zh-CN" dirty="0"/>
              <a:t>The team uses “1” in other projects satisfying the production use cases. Add sleep in integration tests.</a:t>
            </a:r>
          </a:p>
          <a:p>
            <a:pPr lvl="1"/>
            <a:r>
              <a:rPr lang="en-US" altLang="zh-CN" dirty="0"/>
              <a:t>Change it to an arbitrary number greater than 1.</a:t>
            </a:r>
          </a:p>
          <a:p>
            <a:pPr lvl="1"/>
            <a:r>
              <a:rPr lang="en-US" altLang="zh-CN" dirty="0"/>
              <a:t>Change it to 5?!</a:t>
            </a:r>
            <a:endParaRPr lang="zh-CN" altLang="en-US" b="1" dirty="0">
              <a:solidFill>
                <a:schemeClr val="accent6"/>
              </a:solidFill>
            </a:endParaRPr>
          </a:p>
        </p:txBody>
      </p:sp>
      <p:sp>
        <p:nvSpPr>
          <p:cNvPr id="5" name="灯片编号占位符 4">
            <a:extLst>
              <a:ext uri="{FF2B5EF4-FFF2-40B4-BE49-F238E27FC236}">
                <a16:creationId xmlns:a16="http://schemas.microsoft.com/office/drawing/2014/main" id="{2AC53BA1-DC6D-8CF3-0E63-8EDB8D4AAAD9}"/>
              </a:ext>
            </a:extLst>
          </p:cNvPr>
          <p:cNvSpPr>
            <a:spLocks noGrp="1"/>
          </p:cNvSpPr>
          <p:nvPr>
            <p:ph type="sldNum" sz="quarter" idx="12"/>
          </p:nvPr>
        </p:nvSpPr>
        <p:spPr/>
        <p:txBody>
          <a:bodyPr/>
          <a:lstStyle/>
          <a:p>
            <a:fld id="{A28059E6-AE8B-428C-9632-7EEB8C37C8BE}" type="slidenum">
              <a:rPr lang="zh-CN" altLang="en-US" smtClean="0"/>
              <a:t>14</a:t>
            </a:fld>
            <a:endParaRPr lang="zh-CN" altLang="en-US"/>
          </a:p>
        </p:txBody>
      </p:sp>
      <p:sp>
        <p:nvSpPr>
          <p:cNvPr id="7" name="文本框 6">
            <a:extLst>
              <a:ext uri="{FF2B5EF4-FFF2-40B4-BE49-F238E27FC236}">
                <a16:creationId xmlns:a16="http://schemas.microsoft.com/office/drawing/2014/main" id="{25D19FE0-B99B-A38D-C198-D88670F174F7}"/>
              </a:ext>
            </a:extLst>
          </p:cNvPr>
          <p:cNvSpPr txBox="1"/>
          <p:nvPr/>
        </p:nvSpPr>
        <p:spPr>
          <a:xfrm>
            <a:off x="838200" y="6075144"/>
            <a:ext cx="9376756" cy="584775"/>
          </a:xfrm>
          <a:prstGeom prst="rect">
            <a:avLst/>
          </a:prstGeom>
          <a:noFill/>
        </p:spPr>
        <p:txBody>
          <a:bodyPr wrap="square" rtlCol="0">
            <a:spAutoFit/>
          </a:bodyPr>
          <a:lstStyle/>
          <a:p>
            <a:r>
              <a:rPr lang="en-US" altLang="zh-CN" sz="1600" dirty="0"/>
              <a:t>https://aws.amazon.com/blogs/compute/understanding-how-aws-lambda-scales-when-subscribed-to-amazon-sqs-queues/</a:t>
            </a:r>
            <a:endParaRPr lang="zh-CN" altLang="en-US" sz="1600" dirty="0"/>
          </a:p>
        </p:txBody>
      </p:sp>
      <p:sp>
        <p:nvSpPr>
          <p:cNvPr id="8" name="文本框 7">
            <a:extLst>
              <a:ext uri="{FF2B5EF4-FFF2-40B4-BE49-F238E27FC236}">
                <a16:creationId xmlns:a16="http://schemas.microsoft.com/office/drawing/2014/main" id="{6A9F985B-27F0-C60B-5ABF-15D0D41BA5BB}"/>
              </a:ext>
            </a:extLst>
          </p:cNvPr>
          <p:cNvSpPr txBox="1"/>
          <p:nvPr/>
        </p:nvSpPr>
        <p:spPr>
          <a:xfrm>
            <a:off x="838200" y="5038179"/>
            <a:ext cx="563880" cy="646331"/>
          </a:xfrm>
          <a:prstGeom prst="rect">
            <a:avLst/>
          </a:prstGeom>
          <a:noFill/>
        </p:spPr>
        <p:txBody>
          <a:bodyPr wrap="square" rtlCol="0">
            <a:spAutoFit/>
          </a:bodyPr>
          <a:lstStyle/>
          <a:p>
            <a:r>
              <a:rPr lang="en-US" altLang="zh-CN" sz="3600" b="1" dirty="0">
                <a:solidFill>
                  <a:schemeClr val="accent6"/>
                </a:solidFill>
                <a:sym typeface="Wingdings" panose="05000000000000000000" pitchFamily="2" charset="2"/>
              </a:rPr>
              <a:t></a:t>
            </a:r>
            <a:endParaRPr lang="zh-CN" altLang="en-US" sz="3600" dirty="0"/>
          </a:p>
        </p:txBody>
      </p:sp>
    </p:spTree>
    <p:extLst>
      <p:ext uri="{BB962C8B-B14F-4D97-AF65-F5344CB8AC3E}">
        <p14:creationId xmlns:p14="http://schemas.microsoft.com/office/powerpoint/2010/main" val="276893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40704-9829-20A1-8411-D8CCE2B9CFD5}"/>
              </a:ext>
            </a:extLst>
          </p:cNvPr>
          <p:cNvSpPr>
            <a:spLocks noGrp="1"/>
          </p:cNvSpPr>
          <p:nvPr>
            <p:ph type="title"/>
          </p:nvPr>
        </p:nvSpPr>
        <p:spPr/>
        <p:txBody>
          <a:bodyPr/>
          <a:lstStyle/>
          <a:p>
            <a:r>
              <a:rPr lang="en-US" altLang="zh-CN" dirty="0"/>
              <a:t>“It does not work on my side!”</a:t>
            </a:r>
            <a:endParaRPr lang="zh-CN" altLang="en-US" dirty="0"/>
          </a:p>
        </p:txBody>
      </p:sp>
      <p:sp>
        <p:nvSpPr>
          <p:cNvPr id="3" name="内容占位符 2">
            <a:extLst>
              <a:ext uri="{FF2B5EF4-FFF2-40B4-BE49-F238E27FC236}">
                <a16:creationId xmlns:a16="http://schemas.microsoft.com/office/drawing/2014/main" id="{4950A8E7-A2E3-6AE2-C182-CC06886266AE}"/>
              </a:ext>
            </a:extLst>
          </p:cNvPr>
          <p:cNvSpPr>
            <a:spLocks noGrp="1"/>
          </p:cNvSpPr>
          <p:nvPr>
            <p:ph idx="1"/>
          </p:nvPr>
        </p:nvSpPr>
        <p:spPr/>
        <p:txBody>
          <a:bodyPr/>
          <a:lstStyle/>
          <a:p>
            <a:pPr marL="0" indent="0">
              <a:buNone/>
            </a:pPr>
            <a:r>
              <a:rPr lang="en-US" altLang="zh-CN" dirty="0"/>
              <a:t>Error: “</a:t>
            </a:r>
            <a:r>
              <a:rPr lang="en-US" altLang="zh-CN" dirty="0" err="1"/>
              <a:t>n.text</a:t>
            </a:r>
            <a:r>
              <a:rPr lang="en-US" altLang="zh-CN" dirty="0"/>
              <a:t> is not a function.”</a:t>
            </a:r>
          </a:p>
          <a:p>
            <a:pPr marL="0" indent="0">
              <a:buNone/>
            </a:pPr>
            <a:r>
              <a:rPr lang="en-US" altLang="zh-CN" dirty="0"/>
              <a:t>Fun facts:</a:t>
            </a:r>
          </a:p>
          <a:p>
            <a:pPr lvl="1"/>
            <a:r>
              <a:rPr lang="en-US" altLang="zh-CN" dirty="0"/>
              <a:t>This issue happened right after I presented the demo. The demo was working well!</a:t>
            </a:r>
          </a:p>
          <a:p>
            <a:pPr lvl="1"/>
            <a:r>
              <a:rPr lang="en-US" altLang="zh-CN" dirty="0"/>
              <a:t>No one in our developing team can reproduce it!</a:t>
            </a:r>
          </a:p>
          <a:p>
            <a:pPr marL="0" indent="0">
              <a:buNone/>
            </a:pPr>
            <a:r>
              <a:rPr lang="en-US" altLang="zh-CN" dirty="0"/>
              <a:t>Root cause: Wrong permission configuration. The user is not authorized resulting in an empty response.</a:t>
            </a:r>
            <a:endParaRPr lang="zh-CN" altLang="en-US" dirty="0"/>
          </a:p>
        </p:txBody>
      </p:sp>
      <p:sp>
        <p:nvSpPr>
          <p:cNvPr id="4" name="灯片编号占位符 3">
            <a:extLst>
              <a:ext uri="{FF2B5EF4-FFF2-40B4-BE49-F238E27FC236}">
                <a16:creationId xmlns:a16="http://schemas.microsoft.com/office/drawing/2014/main" id="{68499994-82F0-CC43-4A3D-703778F1ACA2}"/>
              </a:ext>
            </a:extLst>
          </p:cNvPr>
          <p:cNvSpPr>
            <a:spLocks noGrp="1"/>
          </p:cNvSpPr>
          <p:nvPr>
            <p:ph type="sldNum" sz="quarter" idx="12"/>
          </p:nvPr>
        </p:nvSpPr>
        <p:spPr/>
        <p:txBody>
          <a:bodyPr/>
          <a:lstStyle/>
          <a:p>
            <a:fld id="{A28059E6-AE8B-428C-9632-7EEB8C37C8BE}" type="slidenum">
              <a:rPr lang="zh-CN" altLang="en-US" smtClean="0"/>
              <a:t>15</a:t>
            </a:fld>
            <a:endParaRPr lang="zh-CN" altLang="en-US"/>
          </a:p>
        </p:txBody>
      </p:sp>
    </p:spTree>
    <p:extLst>
      <p:ext uri="{BB962C8B-B14F-4D97-AF65-F5344CB8AC3E}">
        <p14:creationId xmlns:p14="http://schemas.microsoft.com/office/powerpoint/2010/main" val="6755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FA73D86-645D-E5D6-3209-ED9126E01C23}"/>
              </a:ext>
            </a:extLst>
          </p:cNvPr>
          <p:cNvSpPr>
            <a:spLocks noGrp="1"/>
          </p:cNvSpPr>
          <p:nvPr>
            <p:ph type="title"/>
          </p:nvPr>
        </p:nvSpPr>
        <p:spPr/>
        <p:txBody>
          <a:bodyPr/>
          <a:lstStyle/>
          <a:p>
            <a:r>
              <a:rPr lang="en-US" altLang="zh-CN" dirty="0"/>
              <a:t>How Agile Manifesto is Respected?</a:t>
            </a:r>
            <a:endParaRPr lang="zh-CN" altLang="en-US" dirty="0"/>
          </a:p>
        </p:txBody>
      </p:sp>
      <p:sp>
        <p:nvSpPr>
          <p:cNvPr id="6" name="内容占位符 5">
            <a:extLst>
              <a:ext uri="{FF2B5EF4-FFF2-40B4-BE49-F238E27FC236}">
                <a16:creationId xmlns:a16="http://schemas.microsoft.com/office/drawing/2014/main" id="{6F707A4C-1DE0-2440-AFCB-6EDAA7CE385A}"/>
              </a:ext>
            </a:extLst>
          </p:cNvPr>
          <p:cNvSpPr>
            <a:spLocks noGrp="1"/>
          </p:cNvSpPr>
          <p:nvPr>
            <p:ph idx="1"/>
          </p:nvPr>
        </p:nvSpPr>
        <p:spPr/>
        <p:txBody>
          <a:bodyPr/>
          <a:lstStyle/>
          <a:p>
            <a:pPr marL="0" indent="0">
              <a:buNone/>
            </a:pPr>
            <a:r>
              <a:rPr lang="en-US" altLang="zh-CN" dirty="0"/>
              <a:t>Individuals and interactions </a:t>
            </a:r>
            <a:r>
              <a:rPr lang="en-US" altLang="zh-CN" sz="2000" dirty="0"/>
              <a:t>over processes and tools</a:t>
            </a:r>
          </a:p>
          <a:p>
            <a:pPr lvl="1"/>
            <a:r>
              <a:rPr lang="en-US" altLang="zh-CN" sz="2000" dirty="0"/>
              <a:t>Interactions and communications via various meetings, whiteboard sessions, pair programming.</a:t>
            </a:r>
          </a:p>
          <a:p>
            <a:pPr lvl="1"/>
            <a:r>
              <a:rPr lang="en-US" altLang="zh-CN" sz="2000" dirty="0"/>
              <a:t>But various processes and tools to support communication, logging, knowledge sharing.</a:t>
            </a:r>
          </a:p>
          <a:p>
            <a:pPr lvl="1"/>
            <a:endParaRPr lang="en-US" altLang="zh-CN" sz="2000" dirty="0"/>
          </a:p>
          <a:p>
            <a:pPr marL="0" indent="0">
              <a:buNone/>
            </a:pPr>
            <a:r>
              <a:rPr lang="en-US" altLang="zh-CN" dirty="0"/>
              <a:t>Working software </a:t>
            </a:r>
            <a:r>
              <a:rPr lang="en-US" altLang="zh-CN" sz="2000" dirty="0"/>
              <a:t>over comprehensive documentation</a:t>
            </a:r>
          </a:p>
          <a:p>
            <a:pPr lvl="1"/>
            <a:r>
              <a:rPr lang="en-US" altLang="zh-CN" sz="2000" dirty="0"/>
              <a:t>Surprisingly more documents than you would expect, Wiki, design doc, planning &amp; tracking docs, SOPs.</a:t>
            </a:r>
          </a:p>
          <a:p>
            <a:pPr lvl="1"/>
            <a:r>
              <a:rPr lang="en-US" altLang="zh-CN" sz="2000" dirty="0"/>
              <a:t>Various testing, static analysis, CI/CD support to facilitate fast delivery.</a:t>
            </a:r>
          </a:p>
        </p:txBody>
      </p:sp>
      <p:sp>
        <p:nvSpPr>
          <p:cNvPr id="4" name="灯片编号占位符 3">
            <a:extLst>
              <a:ext uri="{FF2B5EF4-FFF2-40B4-BE49-F238E27FC236}">
                <a16:creationId xmlns:a16="http://schemas.microsoft.com/office/drawing/2014/main" id="{2BD23E71-E580-5BF6-1C9C-813AC5D3688B}"/>
              </a:ext>
            </a:extLst>
          </p:cNvPr>
          <p:cNvSpPr>
            <a:spLocks noGrp="1"/>
          </p:cNvSpPr>
          <p:nvPr>
            <p:ph type="sldNum" sz="quarter" idx="12"/>
          </p:nvPr>
        </p:nvSpPr>
        <p:spPr/>
        <p:txBody>
          <a:bodyPr/>
          <a:lstStyle/>
          <a:p>
            <a:fld id="{A28059E6-AE8B-428C-9632-7EEB8C37C8BE}" type="slidenum">
              <a:rPr lang="zh-CN" altLang="en-US" smtClean="0"/>
              <a:t>16</a:t>
            </a:fld>
            <a:endParaRPr lang="zh-CN" altLang="en-US"/>
          </a:p>
        </p:txBody>
      </p:sp>
    </p:spTree>
    <p:extLst>
      <p:ext uri="{BB962C8B-B14F-4D97-AF65-F5344CB8AC3E}">
        <p14:creationId xmlns:p14="http://schemas.microsoft.com/office/powerpoint/2010/main" val="2975277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FA73D86-645D-E5D6-3209-ED9126E01C23}"/>
              </a:ext>
            </a:extLst>
          </p:cNvPr>
          <p:cNvSpPr>
            <a:spLocks noGrp="1"/>
          </p:cNvSpPr>
          <p:nvPr>
            <p:ph type="title"/>
          </p:nvPr>
        </p:nvSpPr>
        <p:spPr/>
        <p:txBody>
          <a:bodyPr/>
          <a:lstStyle/>
          <a:p>
            <a:r>
              <a:rPr lang="en-US" altLang="zh-CN" dirty="0"/>
              <a:t>How Agile Manifesto is Respected?</a:t>
            </a:r>
            <a:endParaRPr lang="zh-CN" altLang="en-US" dirty="0"/>
          </a:p>
        </p:txBody>
      </p:sp>
      <p:sp>
        <p:nvSpPr>
          <p:cNvPr id="6" name="内容占位符 5">
            <a:extLst>
              <a:ext uri="{FF2B5EF4-FFF2-40B4-BE49-F238E27FC236}">
                <a16:creationId xmlns:a16="http://schemas.microsoft.com/office/drawing/2014/main" id="{6F707A4C-1DE0-2440-AFCB-6EDAA7CE385A}"/>
              </a:ext>
            </a:extLst>
          </p:cNvPr>
          <p:cNvSpPr>
            <a:spLocks noGrp="1"/>
          </p:cNvSpPr>
          <p:nvPr>
            <p:ph idx="1"/>
          </p:nvPr>
        </p:nvSpPr>
        <p:spPr/>
        <p:txBody>
          <a:bodyPr/>
          <a:lstStyle/>
          <a:p>
            <a:pPr marL="0" indent="0">
              <a:buNone/>
            </a:pPr>
            <a:r>
              <a:rPr lang="en-US" altLang="zh-CN" dirty="0"/>
              <a:t>Customer collaboration </a:t>
            </a:r>
            <a:r>
              <a:rPr lang="en-US" altLang="zh-CN" sz="2000" dirty="0"/>
              <a:t>over contract negotiation</a:t>
            </a:r>
          </a:p>
          <a:p>
            <a:pPr lvl="1"/>
            <a:r>
              <a:rPr lang="en-US" altLang="zh-CN" sz="2000" dirty="0"/>
              <a:t>Customer Obsession.</a:t>
            </a:r>
          </a:p>
          <a:p>
            <a:pPr lvl="1"/>
            <a:r>
              <a:rPr lang="en-US" altLang="zh-CN" sz="2000" dirty="0"/>
              <a:t>PM &amp; BA work in the same team with developers.</a:t>
            </a:r>
          </a:p>
          <a:p>
            <a:pPr lvl="1"/>
            <a:r>
              <a:rPr lang="en-US" altLang="zh-CN" sz="2000" dirty="0"/>
              <a:t>Team B is Team A’s customer; Away Team.</a:t>
            </a:r>
          </a:p>
          <a:p>
            <a:endParaRPr lang="en-US" altLang="zh-CN" dirty="0"/>
          </a:p>
          <a:p>
            <a:pPr marL="0" indent="0">
              <a:buNone/>
            </a:pPr>
            <a:r>
              <a:rPr lang="en-US" altLang="zh-CN" dirty="0"/>
              <a:t>Responding to change </a:t>
            </a:r>
            <a:r>
              <a:rPr lang="en-US" altLang="zh-CN" sz="2000" dirty="0"/>
              <a:t>over following a plan</a:t>
            </a:r>
          </a:p>
          <a:p>
            <a:pPr lvl="1"/>
            <a:r>
              <a:rPr lang="en-US" altLang="zh-CN" sz="2000" dirty="0"/>
              <a:t>Business plan (OP1, OP2) over development plan.</a:t>
            </a:r>
          </a:p>
          <a:p>
            <a:pPr lvl="1"/>
            <a:r>
              <a:rPr lang="en-US" altLang="zh-CN" sz="2000" dirty="0"/>
              <a:t>Feature take-in time window.</a:t>
            </a:r>
          </a:p>
          <a:p>
            <a:pPr lvl="1"/>
            <a:r>
              <a:rPr lang="en-US" altLang="zh-CN" sz="2000" dirty="0"/>
              <a:t>Development plan reviewed every two weeks.</a:t>
            </a:r>
          </a:p>
        </p:txBody>
      </p:sp>
      <p:sp>
        <p:nvSpPr>
          <p:cNvPr id="4" name="灯片编号占位符 3">
            <a:extLst>
              <a:ext uri="{FF2B5EF4-FFF2-40B4-BE49-F238E27FC236}">
                <a16:creationId xmlns:a16="http://schemas.microsoft.com/office/drawing/2014/main" id="{2BD23E71-E580-5BF6-1C9C-813AC5D3688B}"/>
              </a:ext>
            </a:extLst>
          </p:cNvPr>
          <p:cNvSpPr>
            <a:spLocks noGrp="1"/>
          </p:cNvSpPr>
          <p:nvPr>
            <p:ph type="sldNum" sz="quarter" idx="12"/>
          </p:nvPr>
        </p:nvSpPr>
        <p:spPr/>
        <p:txBody>
          <a:bodyPr/>
          <a:lstStyle/>
          <a:p>
            <a:fld id="{A28059E6-AE8B-428C-9632-7EEB8C37C8BE}" type="slidenum">
              <a:rPr lang="zh-CN" altLang="en-US" smtClean="0"/>
              <a:t>17</a:t>
            </a:fld>
            <a:endParaRPr lang="zh-CN" altLang="en-US"/>
          </a:p>
        </p:txBody>
      </p:sp>
    </p:spTree>
    <p:extLst>
      <p:ext uri="{BB962C8B-B14F-4D97-AF65-F5344CB8AC3E}">
        <p14:creationId xmlns:p14="http://schemas.microsoft.com/office/powerpoint/2010/main" val="3333928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30BD5-A416-E164-5215-15E856C8DCA5}"/>
              </a:ext>
            </a:extLst>
          </p:cNvPr>
          <p:cNvSpPr>
            <a:spLocks noGrp="1"/>
          </p:cNvSpPr>
          <p:nvPr>
            <p:ph type="title"/>
          </p:nvPr>
        </p:nvSpPr>
        <p:spPr/>
        <p:txBody>
          <a:bodyPr/>
          <a:lstStyle/>
          <a:p>
            <a:r>
              <a:rPr lang="en-US" altLang="zh-CN" dirty="0"/>
              <a:t>Conway’s Law and More…</a:t>
            </a:r>
            <a:endParaRPr lang="zh-CN" altLang="en-US" dirty="0"/>
          </a:p>
        </p:txBody>
      </p:sp>
      <p:sp>
        <p:nvSpPr>
          <p:cNvPr id="3" name="内容占位符 2">
            <a:extLst>
              <a:ext uri="{FF2B5EF4-FFF2-40B4-BE49-F238E27FC236}">
                <a16:creationId xmlns:a16="http://schemas.microsoft.com/office/drawing/2014/main" id="{997B2A00-6D0D-E7A4-B20B-00EDE150D294}"/>
              </a:ext>
            </a:extLst>
          </p:cNvPr>
          <p:cNvSpPr>
            <a:spLocks noGrp="1"/>
          </p:cNvSpPr>
          <p:nvPr>
            <p:ph idx="1"/>
          </p:nvPr>
        </p:nvSpPr>
        <p:spPr/>
        <p:txBody>
          <a:bodyPr/>
          <a:lstStyle/>
          <a:p>
            <a:pPr marL="0" indent="0">
              <a:buNone/>
            </a:pPr>
            <a:r>
              <a:rPr lang="en-US" altLang="zh-CN" dirty="0"/>
              <a:t>Organization structure defines system design.</a:t>
            </a:r>
          </a:p>
          <a:p>
            <a:endParaRPr lang="en-US" altLang="zh-CN" dirty="0"/>
          </a:p>
          <a:p>
            <a:pPr marL="0" indent="0">
              <a:buNone/>
            </a:pPr>
            <a:r>
              <a:rPr lang="en-US" altLang="zh-CN" dirty="0"/>
              <a:t>Everything (including business goal, management, development process, tooling, …) defines the code.</a:t>
            </a:r>
          </a:p>
          <a:p>
            <a:endParaRPr lang="en-US" altLang="zh-CN" dirty="0"/>
          </a:p>
          <a:p>
            <a:pPr marL="0" indent="0">
              <a:buNone/>
            </a:pPr>
            <a:r>
              <a:rPr lang="en-US" altLang="zh-CN" dirty="0"/>
              <a:t>By following the process, everyone produces the same, high-quality code. </a:t>
            </a:r>
            <a:r>
              <a:rPr lang="en-US" altLang="zh-CN" sz="2000" dirty="0"/>
              <a:t>(Interestingly, you won’t find comments on code.)</a:t>
            </a:r>
            <a:endParaRPr lang="zh-CN" altLang="en-US" dirty="0"/>
          </a:p>
        </p:txBody>
      </p:sp>
      <p:sp>
        <p:nvSpPr>
          <p:cNvPr id="4" name="灯片编号占位符 3">
            <a:extLst>
              <a:ext uri="{FF2B5EF4-FFF2-40B4-BE49-F238E27FC236}">
                <a16:creationId xmlns:a16="http://schemas.microsoft.com/office/drawing/2014/main" id="{1A0F054B-3653-D8F2-D98F-0F0FAB37B6A5}"/>
              </a:ext>
            </a:extLst>
          </p:cNvPr>
          <p:cNvSpPr>
            <a:spLocks noGrp="1"/>
          </p:cNvSpPr>
          <p:nvPr>
            <p:ph type="sldNum" sz="quarter" idx="12"/>
          </p:nvPr>
        </p:nvSpPr>
        <p:spPr/>
        <p:txBody>
          <a:bodyPr/>
          <a:lstStyle/>
          <a:p>
            <a:fld id="{A28059E6-AE8B-428C-9632-7EEB8C37C8BE}" type="slidenum">
              <a:rPr lang="zh-CN" altLang="en-US" smtClean="0"/>
              <a:t>18</a:t>
            </a:fld>
            <a:endParaRPr lang="zh-CN" altLang="en-US"/>
          </a:p>
        </p:txBody>
      </p:sp>
    </p:spTree>
    <p:extLst>
      <p:ext uri="{BB962C8B-B14F-4D97-AF65-F5344CB8AC3E}">
        <p14:creationId xmlns:p14="http://schemas.microsoft.com/office/powerpoint/2010/main" val="4231970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819D9-A855-CE91-D29A-2AFE2D55E431}"/>
              </a:ext>
            </a:extLst>
          </p:cNvPr>
          <p:cNvSpPr>
            <a:spLocks noGrp="1"/>
          </p:cNvSpPr>
          <p:nvPr>
            <p:ph type="title"/>
          </p:nvPr>
        </p:nvSpPr>
        <p:spPr/>
        <p:txBody>
          <a:bodyPr/>
          <a:lstStyle/>
          <a:p>
            <a:r>
              <a:rPr lang="en-US" altLang="zh-CN" dirty="0"/>
              <a:t>Moving towards the AI Era?</a:t>
            </a:r>
            <a:endParaRPr lang="zh-CN" altLang="en-US" dirty="0"/>
          </a:p>
        </p:txBody>
      </p:sp>
      <p:sp>
        <p:nvSpPr>
          <p:cNvPr id="3" name="内容占位符 2">
            <a:extLst>
              <a:ext uri="{FF2B5EF4-FFF2-40B4-BE49-F238E27FC236}">
                <a16:creationId xmlns:a16="http://schemas.microsoft.com/office/drawing/2014/main" id="{2618186F-21F4-2225-F9C5-D6B676828873}"/>
              </a:ext>
            </a:extLst>
          </p:cNvPr>
          <p:cNvSpPr>
            <a:spLocks noGrp="1"/>
          </p:cNvSpPr>
          <p:nvPr>
            <p:ph idx="1"/>
          </p:nvPr>
        </p:nvSpPr>
        <p:spPr/>
        <p:txBody>
          <a:bodyPr/>
          <a:lstStyle/>
          <a:p>
            <a:pPr marL="0" indent="0">
              <a:buNone/>
            </a:pPr>
            <a:r>
              <a:rPr lang="en-US" altLang="zh-CN" dirty="0"/>
              <a:t>I feel I’m a human when I’m</a:t>
            </a:r>
            <a:r>
              <a:rPr lang="zh-CN" altLang="en-US" dirty="0"/>
              <a:t> </a:t>
            </a:r>
            <a:r>
              <a:rPr lang="en-US" altLang="zh-CN" dirty="0"/>
              <a:t>in various planning, design, review meetings </a:t>
            </a:r>
            <a:r>
              <a:rPr lang="en-US" altLang="zh-CN" dirty="0">
                <a:sym typeface="Wingdings" panose="05000000000000000000" pitchFamily="2" charset="2"/>
              </a:rPr>
              <a:t>;</a:t>
            </a:r>
            <a:endParaRPr lang="en-US" altLang="zh-CN" dirty="0"/>
          </a:p>
          <a:p>
            <a:pPr marL="0" indent="0">
              <a:buNone/>
            </a:pPr>
            <a:r>
              <a:rPr lang="en-US" altLang="zh-CN" dirty="0"/>
              <a:t>I feel I’m a robot when I’m coding </a:t>
            </a:r>
            <a:r>
              <a:rPr lang="en-US" altLang="zh-CN" dirty="0">
                <a:sym typeface="Wingdings" panose="05000000000000000000" pitchFamily="2" charset="2"/>
              </a:rPr>
              <a:t></a:t>
            </a:r>
            <a:r>
              <a:rPr lang="en-US" altLang="zh-CN" dirty="0"/>
              <a:t>.</a:t>
            </a:r>
          </a:p>
          <a:p>
            <a:endParaRPr lang="en-US" altLang="zh-CN" dirty="0"/>
          </a:p>
        </p:txBody>
      </p:sp>
      <p:sp>
        <p:nvSpPr>
          <p:cNvPr id="4" name="灯片编号占位符 3">
            <a:extLst>
              <a:ext uri="{FF2B5EF4-FFF2-40B4-BE49-F238E27FC236}">
                <a16:creationId xmlns:a16="http://schemas.microsoft.com/office/drawing/2014/main" id="{27713657-07CF-AD5C-45B8-22CBA44CC597}"/>
              </a:ext>
            </a:extLst>
          </p:cNvPr>
          <p:cNvSpPr>
            <a:spLocks noGrp="1"/>
          </p:cNvSpPr>
          <p:nvPr>
            <p:ph type="sldNum" sz="quarter" idx="12"/>
          </p:nvPr>
        </p:nvSpPr>
        <p:spPr/>
        <p:txBody>
          <a:bodyPr/>
          <a:lstStyle/>
          <a:p>
            <a:fld id="{A28059E6-AE8B-428C-9632-7EEB8C37C8BE}" type="slidenum">
              <a:rPr lang="zh-CN" altLang="en-US" smtClean="0"/>
              <a:t>19</a:t>
            </a:fld>
            <a:endParaRPr lang="zh-CN" altLang="en-US"/>
          </a:p>
        </p:txBody>
      </p:sp>
      <p:sp>
        <p:nvSpPr>
          <p:cNvPr id="6" name="矩形: 圆角 5">
            <a:extLst>
              <a:ext uri="{FF2B5EF4-FFF2-40B4-BE49-F238E27FC236}">
                <a16:creationId xmlns:a16="http://schemas.microsoft.com/office/drawing/2014/main" id="{47DD5FF9-4DDB-FCFA-3523-91CAA38FFFC2}"/>
              </a:ext>
            </a:extLst>
          </p:cNvPr>
          <p:cNvSpPr/>
          <p:nvPr/>
        </p:nvSpPr>
        <p:spPr>
          <a:xfrm>
            <a:off x="2594777" y="3428999"/>
            <a:ext cx="1876508"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Extensive structured docs</a:t>
            </a:r>
            <a:endParaRPr lang="zh-CN" altLang="en-US" sz="2000" dirty="0"/>
          </a:p>
        </p:txBody>
      </p:sp>
      <p:sp>
        <p:nvSpPr>
          <p:cNvPr id="7" name="矩形: 圆角 6">
            <a:extLst>
              <a:ext uri="{FF2B5EF4-FFF2-40B4-BE49-F238E27FC236}">
                <a16:creationId xmlns:a16="http://schemas.microsoft.com/office/drawing/2014/main" id="{637269B5-7078-1119-EF0D-A047D2EB0937}"/>
              </a:ext>
            </a:extLst>
          </p:cNvPr>
          <p:cNvSpPr/>
          <p:nvPr/>
        </p:nvSpPr>
        <p:spPr>
          <a:xfrm>
            <a:off x="5029034" y="3428999"/>
            <a:ext cx="1876508"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AWS-based architecture patterns</a:t>
            </a:r>
            <a:endParaRPr lang="zh-CN" altLang="en-US" sz="2000" dirty="0"/>
          </a:p>
        </p:txBody>
      </p:sp>
      <p:sp>
        <p:nvSpPr>
          <p:cNvPr id="8" name="矩形: 圆角 7">
            <a:extLst>
              <a:ext uri="{FF2B5EF4-FFF2-40B4-BE49-F238E27FC236}">
                <a16:creationId xmlns:a16="http://schemas.microsoft.com/office/drawing/2014/main" id="{84B03FB1-2DF5-94B2-2F1D-CE814CB715B1}"/>
              </a:ext>
            </a:extLst>
          </p:cNvPr>
          <p:cNvSpPr/>
          <p:nvPr/>
        </p:nvSpPr>
        <p:spPr>
          <a:xfrm>
            <a:off x="7463292" y="3429000"/>
            <a:ext cx="2133931"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Reviewed, checked, highly similar code</a:t>
            </a:r>
            <a:endParaRPr lang="zh-CN" altLang="en-US" sz="2000" dirty="0"/>
          </a:p>
        </p:txBody>
      </p:sp>
      <p:sp>
        <p:nvSpPr>
          <p:cNvPr id="9" name="爆炸形: 14 pt  8">
            <a:extLst>
              <a:ext uri="{FF2B5EF4-FFF2-40B4-BE49-F238E27FC236}">
                <a16:creationId xmlns:a16="http://schemas.microsoft.com/office/drawing/2014/main" id="{AF242E90-E93F-9EB5-C2FD-EFA0DE2F2969}"/>
              </a:ext>
            </a:extLst>
          </p:cNvPr>
          <p:cNvSpPr/>
          <p:nvPr/>
        </p:nvSpPr>
        <p:spPr>
          <a:xfrm>
            <a:off x="3650974" y="4624165"/>
            <a:ext cx="4890052" cy="2048097"/>
          </a:xfrm>
          <a:prstGeom prst="irregularSeal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Invaluable assets for the AI era</a:t>
            </a:r>
            <a:endParaRPr lang="zh-CN" altLang="en-US" sz="2400" dirty="0"/>
          </a:p>
        </p:txBody>
      </p:sp>
      <p:sp>
        <p:nvSpPr>
          <p:cNvPr id="10" name="箭头: 右 9">
            <a:extLst>
              <a:ext uri="{FF2B5EF4-FFF2-40B4-BE49-F238E27FC236}">
                <a16:creationId xmlns:a16="http://schemas.microsoft.com/office/drawing/2014/main" id="{4FEDA736-D10C-C377-7EF3-75D1309A538D}"/>
              </a:ext>
            </a:extLst>
          </p:cNvPr>
          <p:cNvSpPr/>
          <p:nvPr/>
        </p:nvSpPr>
        <p:spPr>
          <a:xfrm rot="2692353">
            <a:off x="3344849" y="4612115"/>
            <a:ext cx="612251"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AC8CDC3B-E568-0DF3-798B-4E1D806C8849}"/>
              </a:ext>
            </a:extLst>
          </p:cNvPr>
          <p:cNvSpPr/>
          <p:nvPr/>
        </p:nvSpPr>
        <p:spPr>
          <a:xfrm rot="5400000">
            <a:off x="5808799" y="4520024"/>
            <a:ext cx="316976"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EF6A7EB1-0A5B-A363-C0E5-6D0E132A101E}"/>
              </a:ext>
            </a:extLst>
          </p:cNvPr>
          <p:cNvSpPr/>
          <p:nvPr/>
        </p:nvSpPr>
        <p:spPr>
          <a:xfrm rot="7561649">
            <a:off x="8122812" y="4623586"/>
            <a:ext cx="612251"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5169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1002988-8BA5-B206-9E39-D73A28227CA8}"/>
              </a:ext>
            </a:extLst>
          </p:cNvPr>
          <p:cNvSpPr>
            <a:spLocks noGrp="1"/>
          </p:cNvSpPr>
          <p:nvPr>
            <p:ph type="title"/>
          </p:nvPr>
        </p:nvSpPr>
        <p:spPr/>
        <p:txBody>
          <a:bodyPr/>
          <a:lstStyle/>
          <a:p>
            <a:r>
              <a:rPr lang="en-US" altLang="zh-CN" dirty="0"/>
              <a:t>Development Process</a:t>
            </a:r>
            <a:endParaRPr lang="zh-CN" altLang="en-US" dirty="0"/>
          </a:p>
        </p:txBody>
      </p:sp>
      <p:sp>
        <p:nvSpPr>
          <p:cNvPr id="6" name="文本占位符 5">
            <a:extLst>
              <a:ext uri="{FF2B5EF4-FFF2-40B4-BE49-F238E27FC236}">
                <a16:creationId xmlns:a16="http://schemas.microsoft.com/office/drawing/2014/main" id="{9D8B585A-A11A-547C-8A09-4110A62AA07D}"/>
              </a:ext>
            </a:extLst>
          </p:cNvPr>
          <p:cNvSpPr>
            <a:spLocks noGrp="1"/>
          </p:cNvSpPr>
          <p:nvPr>
            <p:ph type="body" idx="1"/>
          </p:nvPr>
        </p:nvSpPr>
        <p:spPr/>
        <p:txBody>
          <a:bodyPr/>
          <a:lstStyle/>
          <a:p>
            <a:r>
              <a:rPr lang="en-US" altLang="zh-CN" dirty="0"/>
              <a:t>Agile (Scrum), Activities, Artifacts</a:t>
            </a:r>
            <a:endParaRPr lang="zh-CN" altLang="en-US" dirty="0"/>
          </a:p>
        </p:txBody>
      </p:sp>
      <p:sp>
        <p:nvSpPr>
          <p:cNvPr id="4" name="灯片编号占位符 3">
            <a:extLst>
              <a:ext uri="{FF2B5EF4-FFF2-40B4-BE49-F238E27FC236}">
                <a16:creationId xmlns:a16="http://schemas.microsoft.com/office/drawing/2014/main" id="{D7BC842C-BFB0-D48C-3724-B64E3A5753F1}"/>
              </a:ext>
            </a:extLst>
          </p:cNvPr>
          <p:cNvSpPr>
            <a:spLocks noGrp="1"/>
          </p:cNvSpPr>
          <p:nvPr>
            <p:ph type="sldNum" sz="quarter" idx="12"/>
          </p:nvPr>
        </p:nvSpPr>
        <p:spPr/>
        <p:txBody>
          <a:bodyPr/>
          <a:lstStyle/>
          <a:p>
            <a:fld id="{A28059E6-AE8B-428C-9632-7EEB8C37C8BE}" type="slidenum">
              <a:rPr lang="zh-CN" altLang="en-US" smtClean="0"/>
              <a:t>2</a:t>
            </a:fld>
            <a:endParaRPr lang="zh-CN" altLang="en-US"/>
          </a:p>
        </p:txBody>
      </p:sp>
    </p:spTree>
    <p:extLst>
      <p:ext uri="{BB962C8B-B14F-4D97-AF65-F5344CB8AC3E}">
        <p14:creationId xmlns:p14="http://schemas.microsoft.com/office/powerpoint/2010/main" val="625441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7EAC2-3E6E-593C-FDFD-D99DC9A2B115}"/>
              </a:ext>
            </a:extLst>
          </p:cNvPr>
          <p:cNvSpPr>
            <a:spLocks noGrp="1"/>
          </p:cNvSpPr>
          <p:nvPr>
            <p:ph type="title"/>
          </p:nvPr>
        </p:nvSpPr>
        <p:spPr/>
        <p:txBody>
          <a:bodyPr/>
          <a:lstStyle/>
          <a:p>
            <a:r>
              <a:rPr lang="en-US" altLang="zh-CN" dirty="0"/>
              <a:t>Key Takeaways</a:t>
            </a:r>
            <a:endParaRPr lang="zh-CN" altLang="en-US" dirty="0"/>
          </a:p>
        </p:txBody>
      </p:sp>
      <p:sp>
        <p:nvSpPr>
          <p:cNvPr id="3" name="内容占位符 2">
            <a:extLst>
              <a:ext uri="{FF2B5EF4-FFF2-40B4-BE49-F238E27FC236}">
                <a16:creationId xmlns:a16="http://schemas.microsoft.com/office/drawing/2014/main" id="{89DDC514-0A82-C588-08AF-350B34F29D0B}"/>
              </a:ext>
            </a:extLst>
          </p:cNvPr>
          <p:cNvSpPr>
            <a:spLocks noGrp="1"/>
          </p:cNvSpPr>
          <p:nvPr>
            <p:ph idx="1"/>
          </p:nvPr>
        </p:nvSpPr>
        <p:spPr/>
        <p:txBody>
          <a:bodyPr>
            <a:normAutofit/>
          </a:bodyPr>
          <a:lstStyle/>
          <a:p>
            <a:pPr marL="0" indent="0">
              <a:spcBef>
                <a:spcPts val="1800"/>
              </a:spcBef>
              <a:buNone/>
            </a:pPr>
            <a:r>
              <a:rPr lang="en-US" altLang="zh-CN" dirty="0"/>
              <a:t>Process, documentation, data collection is crucial.</a:t>
            </a:r>
          </a:p>
          <a:p>
            <a:pPr marL="0" indent="0">
              <a:spcBef>
                <a:spcPts val="1800"/>
              </a:spcBef>
              <a:buNone/>
            </a:pPr>
            <a:r>
              <a:rPr lang="en-US" altLang="zh-CN" dirty="0"/>
              <a:t>Code is the result, not the cause.</a:t>
            </a:r>
          </a:p>
          <a:p>
            <a:pPr marL="0" indent="0">
              <a:spcBef>
                <a:spcPts val="1800"/>
              </a:spcBef>
              <a:buNone/>
            </a:pPr>
            <a:r>
              <a:rPr lang="en-US" altLang="zh-CN" dirty="0"/>
              <a:t>Software design and analysis is hard even for CRUD-like systems.</a:t>
            </a:r>
          </a:p>
          <a:p>
            <a:pPr lvl="1"/>
            <a:r>
              <a:rPr lang="en-US" altLang="zh-CN" sz="2000" dirty="0"/>
              <a:t>Due to the increasing complexity of underlying platforms, frameworks, libraries.</a:t>
            </a:r>
          </a:p>
          <a:p>
            <a:pPr marL="0" indent="0">
              <a:spcBef>
                <a:spcPts val="1800"/>
              </a:spcBef>
              <a:buNone/>
            </a:pPr>
            <a:r>
              <a:rPr lang="en-US" altLang="zh-CN" dirty="0"/>
              <a:t>Looking ahead to the AI era: Coding vs. Generation.</a:t>
            </a:r>
          </a:p>
          <a:p>
            <a:pPr lvl="1"/>
            <a:r>
              <a:rPr lang="en-US" altLang="zh-CN" sz="2000" dirty="0"/>
              <a:t>Documentation once disregarded becomes invaluable wealth?</a:t>
            </a:r>
          </a:p>
        </p:txBody>
      </p:sp>
      <p:sp>
        <p:nvSpPr>
          <p:cNvPr id="4" name="灯片编号占位符 3">
            <a:extLst>
              <a:ext uri="{FF2B5EF4-FFF2-40B4-BE49-F238E27FC236}">
                <a16:creationId xmlns:a16="http://schemas.microsoft.com/office/drawing/2014/main" id="{1481ED37-12F1-C67E-9BAC-82C695C441D0}"/>
              </a:ext>
            </a:extLst>
          </p:cNvPr>
          <p:cNvSpPr>
            <a:spLocks noGrp="1"/>
          </p:cNvSpPr>
          <p:nvPr>
            <p:ph type="sldNum" sz="quarter" idx="12"/>
          </p:nvPr>
        </p:nvSpPr>
        <p:spPr/>
        <p:txBody>
          <a:bodyPr/>
          <a:lstStyle/>
          <a:p>
            <a:fld id="{A28059E6-AE8B-428C-9632-7EEB8C37C8BE}" type="slidenum">
              <a:rPr lang="zh-CN" altLang="en-US" smtClean="0"/>
              <a:t>20</a:t>
            </a:fld>
            <a:endParaRPr lang="zh-CN" altLang="en-US"/>
          </a:p>
        </p:txBody>
      </p:sp>
    </p:spTree>
    <p:extLst>
      <p:ext uri="{BB962C8B-B14F-4D97-AF65-F5344CB8AC3E}">
        <p14:creationId xmlns:p14="http://schemas.microsoft.com/office/powerpoint/2010/main" val="29677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EFEEC-177F-4B96-2D42-13C54325501B}"/>
              </a:ext>
            </a:extLst>
          </p:cNvPr>
          <p:cNvSpPr>
            <a:spLocks noGrp="1"/>
          </p:cNvSpPr>
          <p:nvPr>
            <p:ph type="title"/>
          </p:nvPr>
        </p:nvSpPr>
        <p:spPr/>
        <p:txBody>
          <a:bodyPr/>
          <a:lstStyle/>
          <a:p>
            <a:r>
              <a:rPr lang="en-US" altLang="zh-CN" dirty="0"/>
              <a:t>Software Development Process in Amazon</a:t>
            </a:r>
            <a:endParaRPr lang="zh-CN" altLang="en-US" dirty="0"/>
          </a:p>
        </p:txBody>
      </p:sp>
      <p:graphicFrame>
        <p:nvGraphicFramePr>
          <p:cNvPr id="5" name="内容占位符 4">
            <a:extLst>
              <a:ext uri="{FF2B5EF4-FFF2-40B4-BE49-F238E27FC236}">
                <a16:creationId xmlns:a16="http://schemas.microsoft.com/office/drawing/2014/main" id="{9A88CF46-B6DC-B8BE-6A50-97B67EA01D20}"/>
              </a:ext>
            </a:extLst>
          </p:cNvPr>
          <p:cNvGraphicFramePr>
            <a:graphicFrameLocks noGrp="1"/>
          </p:cNvGraphicFramePr>
          <p:nvPr>
            <p:ph idx="1"/>
            <p:extLst>
              <p:ext uri="{D42A27DB-BD31-4B8C-83A1-F6EECF244321}">
                <p14:modId xmlns:p14="http://schemas.microsoft.com/office/powerpoint/2010/main" val="1016453517"/>
              </p:ext>
            </p:extLst>
          </p:nvPr>
        </p:nvGraphicFramePr>
        <p:xfrm>
          <a:off x="6437087" y="1847850"/>
          <a:ext cx="4916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a:extLst>
              <a:ext uri="{FF2B5EF4-FFF2-40B4-BE49-F238E27FC236}">
                <a16:creationId xmlns:a16="http://schemas.microsoft.com/office/drawing/2014/main" id="{B3FDBFB5-6DF8-CAEC-552C-E032AC50625A}"/>
              </a:ext>
            </a:extLst>
          </p:cNvPr>
          <p:cNvSpPr>
            <a:spLocks noGrp="1"/>
          </p:cNvSpPr>
          <p:nvPr>
            <p:ph type="sldNum" sz="quarter" idx="12"/>
          </p:nvPr>
        </p:nvSpPr>
        <p:spPr/>
        <p:txBody>
          <a:bodyPr/>
          <a:lstStyle/>
          <a:p>
            <a:fld id="{A28059E6-AE8B-428C-9632-7EEB8C37C8BE}" type="slidenum">
              <a:rPr lang="zh-CN" altLang="en-US" smtClean="0"/>
              <a:t>3</a:t>
            </a:fld>
            <a:endParaRPr lang="zh-CN" altLang="en-US"/>
          </a:p>
        </p:txBody>
      </p:sp>
      <p:sp>
        <p:nvSpPr>
          <p:cNvPr id="6" name="内容占位符 2">
            <a:extLst>
              <a:ext uri="{FF2B5EF4-FFF2-40B4-BE49-F238E27FC236}">
                <a16:creationId xmlns:a16="http://schemas.microsoft.com/office/drawing/2014/main" id="{1D1F5855-55F5-5617-DE25-A365C90323A8}"/>
              </a:ext>
            </a:extLst>
          </p:cNvPr>
          <p:cNvSpPr txBox="1">
            <a:spLocks/>
          </p:cNvSpPr>
          <p:nvPr/>
        </p:nvSpPr>
        <p:spPr>
          <a:xfrm>
            <a:off x="838199" y="1825625"/>
            <a:ext cx="55988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Scrum process</a:t>
            </a:r>
          </a:p>
          <a:p>
            <a:pPr marL="0" indent="0">
              <a:buNone/>
            </a:pPr>
            <a:r>
              <a:rPr lang="en-US" altLang="zh-CN" dirty="0"/>
              <a:t>Roles:</a:t>
            </a:r>
          </a:p>
          <a:p>
            <a:pPr lvl="1"/>
            <a:r>
              <a:rPr lang="en-US" altLang="zh-CN" dirty="0"/>
              <a:t>Manager: Scrum master</a:t>
            </a:r>
          </a:p>
          <a:p>
            <a:pPr lvl="1"/>
            <a:r>
              <a:rPr lang="en-US" altLang="zh-CN" dirty="0"/>
              <a:t>PM &amp; BA: product owner</a:t>
            </a:r>
          </a:p>
          <a:p>
            <a:pPr lvl="1"/>
            <a:r>
              <a:rPr lang="en-US" altLang="zh-CN" dirty="0"/>
              <a:t>Engineers: Development team</a:t>
            </a:r>
          </a:p>
          <a:p>
            <a:pPr marL="0" indent="0">
              <a:buNone/>
            </a:pPr>
            <a:r>
              <a:rPr lang="en-US" altLang="zh-CN" dirty="0"/>
              <a:t>2 Weeks = Sprint</a:t>
            </a:r>
          </a:p>
          <a:p>
            <a:pPr marL="0" indent="0">
              <a:buNone/>
            </a:pPr>
            <a:r>
              <a:rPr lang="en-US" altLang="zh-CN" dirty="0"/>
              <a:t>3 Sprints = Feature Delivery Cycle</a:t>
            </a:r>
          </a:p>
          <a:p>
            <a:pPr lvl="1"/>
            <a:endParaRPr lang="zh-CN" altLang="en-US" dirty="0"/>
          </a:p>
        </p:txBody>
      </p:sp>
    </p:spTree>
    <p:extLst>
      <p:ext uri="{BB962C8B-B14F-4D97-AF65-F5344CB8AC3E}">
        <p14:creationId xmlns:p14="http://schemas.microsoft.com/office/powerpoint/2010/main" val="43002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Planning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Sprint planning meeting</a:t>
            </a:r>
          </a:p>
          <a:p>
            <a:pPr lvl="1"/>
            <a:r>
              <a:rPr lang="en-US" altLang="zh-CN" dirty="0"/>
              <a:t>Task grooming meeting (planning poker)</a:t>
            </a:r>
          </a:p>
          <a:p>
            <a:pPr lvl="1"/>
            <a:r>
              <a:rPr lang="en-US" altLang="zh-CN" dirty="0"/>
              <a:t>Design review meeting</a:t>
            </a:r>
          </a:p>
          <a:p>
            <a:pPr marL="0" indent="0">
              <a:spcBef>
                <a:spcPts val="1200"/>
              </a:spcBef>
              <a:buNone/>
            </a:pPr>
            <a:r>
              <a:rPr lang="en-US" altLang="zh-CN" dirty="0"/>
              <a:t>Artifacts &amp; Data:</a:t>
            </a:r>
          </a:p>
          <a:p>
            <a:pPr lvl="1"/>
            <a:r>
              <a:rPr lang="en-US" altLang="zh-CN" dirty="0"/>
              <a:t>User stories, Tasks, and Backlog</a:t>
            </a:r>
          </a:p>
          <a:p>
            <a:pPr lvl="1"/>
            <a:r>
              <a:rPr lang="en-US" altLang="zh-CN" dirty="0"/>
              <a:t>Architecture design</a:t>
            </a:r>
          </a:p>
          <a:p>
            <a:pPr lvl="1"/>
            <a:r>
              <a:rPr lang="en-US" altLang="zh-CN" dirty="0"/>
              <a:t>Development schedule</a:t>
            </a:r>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4</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2310570145"/>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42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Developing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726250"/>
          </a:xfrm>
        </p:spPr>
        <p:txBody>
          <a:bodyPr/>
          <a:lstStyle/>
          <a:p>
            <a:pPr marL="0" indent="0">
              <a:buNone/>
            </a:pPr>
            <a:r>
              <a:rPr lang="en-US" altLang="zh-CN" dirty="0"/>
              <a:t>Meetings:</a:t>
            </a:r>
          </a:p>
          <a:p>
            <a:pPr lvl="1"/>
            <a:r>
              <a:rPr lang="en-US" altLang="zh-CN" dirty="0"/>
              <a:t>Daily standup meeting</a:t>
            </a:r>
          </a:p>
          <a:p>
            <a:pPr lvl="1"/>
            <a:r>
              <a:rPr lang="en-US" altLang="zh-CN" dirty="0"/>
              <a:t>Whiteboard design session</a:t>
            </a:r>
          </a:p>
          <a:p>
            <a:pPr marL="0" indent="0">
              <a:spcBef>
                <a:spcPts val="1200"/>
              </a:spcBef>
              <a:buNone/>
            </a:pPr>
            <a:r>
              <a:rPr lang="en-US" altLang="zh-CN" dirty="0"/>
              <a:t>Development activities:</a:t>
            </a:r>
          </a:p>
          <a:p>
            <a:pPr lvl="1"/>
            <a:r>
              <a:rPr lang="en-US" altLang="zh-CN" dirty="0"/>
              <a:t>Code commits</a:t>
            </a:r>
          </a:p>
          <a:p>
            <a:pPr lvl="1"/>
            <a:r>
              <a:rPr lang="en-US" altLang="zh-CN" dirty="0"/>
              <a:t>Code review</a:t>
            </a:r>
          </a:p>
          <a:p>
            <a:pPr lvl="1"/>
            <a:r>
              <a:rPr lang="en-US" altLang="zh-CN" dirty="0"/>
              <a:t>Testing &amp; Static Analyzers</a:t>
            </a:r>
          </a:p>
          <a:p>
            <a:pPr lvl="1"/>
            <a:r>
              <a:rPr lang="en-US" altLang="zh-CN" dirty="0"/>
              <a:t>Automated CI/CD</a:t>
            </a:r>
          </a:p>
          <a:p>
            <a:pPr marL="0" indent="0">
              <a:buNone/>
            </a:pPr>
            <a:r>
              <a:rPr lang="en-US" altLang="zh-CN" dirty="0"/>
              <a:t>Artifacts &amp; Data:</a:t>
            </a:r>
          </a:p>
          <a:p>
            <a:pPr lvl="1"/>
            <a:r>
              <a:rPr lang="en-US" altLang="zh-CN" dirty="0"/>
              <a:t>Review discussions</a:t>
            </a:r>
          </a:p>
          <a:p>
            <a:pPr lvl="1"/>
            <a:r>
              <a:rPr lang="en-US" altLang="zh-CN" dirty="0"/>
              <a:t>Testing reports</a:t>
            </a:r>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5</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1875859091"/>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2F111-31DA-4971-E582-AC406C39A948}"/>
              </a:ext>
            </a:extLst>
          </p:cNvPr>
          <p:cNvSpPr>
            <a:spLocks noGrp="1"/>
          </p:cNvSpPr>
          <p:nvPr>
            <p:ph type="title"/>
          </p:nvPr>
        </p:nvSpPr>
        <p:spPr/>
        <p:txBody>
          <a:bodyPr/>
          <a:lstStyle/>
          <a:p>
            <a:r>
              <a:rPr lang="en-US" altLang="zh-CN" dirty="0"/>
              <a:t>Code Review, Static Analyzers, and Testing</a:t>
            </a:r>
            <a:endParaRPr lang="zh-CN" altLang="en-US" dirty="0"/>
          </a:p>
        </p:txBody>
      </p:sp>
      <p:sp>
        <p:nvSpPr>
          <p:cNvPr id="3" name="内容占位符 2">
            <a:extLst>
              <a:ext uri="{FF2B5EF4-FFF2-40B4-BE49-F238E27FC236}">
                <a16:creationId xmlns:a16="http://schemas.microsoft.com/office/drawing/2014/main" id="{BF868F5B-34C8-0665-B21F-6309B32FC9CE}"/>
              </a:ext>
            </a:extLst>
          </p:cNvPr>
          <p:cNvSpPr>
            <a:spLocks noGrp="1"/>
          </p:cNvSpPr>
          <p:nvPr>
            <p:ph idx="1"/>
          </p:nvPr>
        </p:nvSpPr>
        <p:spPr/>
        <p:txBody>
          <a:bodyPr>
            <a:normAutofit/>
          </a:bodyPr>
          <a:lstStyle/>
          <a:p>
            <a:pPr marL="0" indent="0">
              <a:buNone/>
            </a:pPr>
            <a:r>
              <a:rPr lang="en-US" altLang="zh-CN" dirty="0"/>
              <a:t>An internal code review system (like GitHub).</a:t>
            </a:r>
          </a:p>
          <a:p>
            <a:pPr marL="0" indent="0">
              <a:spcBef>
                <a:spcPts val="1200"/>
              </a:spcBef>
              <a:buNone/>
            </a:pPr>
            <a:r>
              <a:rPr lang="en-US" altLang="zh-CN" dirty="0"/>
              <a:t>Static analyzers:</a:t>
            </a:r>
          </a:p>
          <a:p>
            <a:pPr lvl="1"/>
            <a:r>
              <a:rPr lang="en-US" altLang="zh-CN" dirty="0"/>
              <a:t>Java </a:t>
            </a:r>
            <a:r>
              <a:rPr lang="en-US" altLang="zh-CN" dirty="0" err="1"/>
              <a:t>Checkstyle</a:t>
            </a:r>
            <a:r>
              <a:rPr lang="en-US" altLang="zh-CN" dirty="0"/>
              <a:t> plugin</a:t>
            </a:r>
          </a:p>
          <a:p>
            <a:pPr lvl="1"/>
            <a:r>
              <a:rPr lang="en-US" altLang="zh-CN" dirty="0"/>
              <a:t>Java </a:t>
            </a:r>
            <a:r>
              <a:rPr lang="en-US" altLang="zh-CN" dirty="0" err="1"/>
              <a:t>SpotBugs</a:t>
            </a:r>
            <a:r>
              <a:rPr lang="en-US" altLang="zh-CN" dirty="0"/>
              <a:t> analyzer</a:t>
            </a:r>
          </a:p>
          <a:p>
            <a:pPr lvl="1"/>
            <a:r>
              <a:rPr lang="en-US" altLang="zh-CN" dirty="0"/>
              <a:t>Internal analyzer for dependency vulnerabilities</a:t>
            </a:r>
          </a:p>
          <a:p>
            <a:pPr lvl="1"/>
            <a:r>
              <a:rPr lang="en-US" altLang="zh-CN" dirty="0"/>
              <a:t>Amazon </a:t>
            </a:r>
            <a:r>
              <a:rPr lang="en-US" altLang="zh-CN" dirty="0" err="1"/>
              <a:t>CodeGuru</a:t>
            </a:r>
            <a:r>
              <a:rPr lang="en-US" altLang="zh-CN" dirty="0"/>
              <a:t> Reviewer (advertised as program analysis + ML)</a:t>
            </a:r>
          </a:p>
          <a:p>
            <a:pPr lvl="1"/>
            <a:r>
              <a:rPr lang="en-US" altLang="zh-CN" dirty="0"/>
              <a:t>Internal Risk/Security issue detection analyzer</a:t>
            </a:r>
          </a:p>
          <a:p>
            <a:pPr marL="0" indent="0">
              <a:spcBef>
                <a:spcPts val="1200"/>
              </a:spcBef>
              <a:buNone/>
            </a:pPr>
            <a:r>
              <a:rPr lang="en-US" altLang="zh-CN" dirty="0"/>
              <a:t>Testing platforms for integration, load, canary tests.</a:t>
            </a:r>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4CF1778-BECE-63E0-6C5B-EDA8FAE0A076}"/>
              </a:ext>
            </a:extLst>
          </p:cNvPr>
          <p:cNvSpPr>
            <a:spLocks noGrp="1"/>
          </p:cNvSpPr>
          <p:nvPr>
            <p:ph type="sldNum" sz="quarter" idx="12"/>
          </p:nvPr>
        </p:nvSpPr>
        <p:spPr/>
        <p:txBody>
          <a:bodyPr/>
          <a:lstStyle/>
          <a:p>
            <a:fld id="{A28059E6-AE8B-428C-9632-7EEB8C37C8BE}" type="slidenum">
              <a:rPr lang="zh-CN" altLang="en-US" smtClean="0"/>
              <a:t>6</a:t>
            </a:fld>
            <a:endParaRPr lang="zh-CN" altLang="en-US"/>
          </a:p>
        </p:txBody>
      </p:sp>
    </p:spTree>
    <p:extLst>
      <p:ext uri="{BB962C8B-B14F-4D97-AF65-F5344CB8AC3E}">
        <p14:creationId xmlns:p14="http://schemas.microsoft.com/office/powerpoint/2010/main" val="383554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Scrum Review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Feature/Task review meeting</a:t>
            </a:r>
          </a:p>
          <a:p>
            <a:pPr lvl="1"/>
            <a:r>
              <a:rPr lang="en-US" altLang="zh-CN" dirty="0"/>
              <a:t>Feature Launch/Demo meeting</a:t>
            </a:r>
          </a:p>
          <a:p>
            <a:pPr lvl="1"/>
            <a:r>
              <a:rPr lang="en-US" altLang="zh-CN" dirty="0"/>
              <a:t>Dashboard review</a:t>
            </a:r>
          </a:p>
          <a:p>
            <a:pPr marL="0" indent="0">
              <a:spcBef>
                <a:spcPts val="1200"/>
              </a:spcBef>
              <a:buNone/>
            </a:pPr>
            <a:r>
              <a:rPr lang="en-US" altLang="zh-CN" dirty="0"/>
              <a:t>Artifacts &amp; Data:</a:t>
            </a:r>
          </a:p>
          <a:p>
            <a:pPr lvl="1"/>
            <a:r>
              <a:rPr lang="en-US" altLang="zh-CN" dirty="0"/>
              <a:t>Updated backlog</a:t>
            </a:r>
          </a:p>
          <a:p>
            <a:pPr lvl="1"/>
            <a:r>
              <a:rPr lang="en-US" altLang="zh-CN" dirty="0"/>
              <a:t>Burndown chart</a:t>
            </a:r>
          </a:p>
          <a:p>
            <a:pPr lvl="1"/>
            <a:r>
              <a:rPr lang="en-US" altLang="zh-CN" dirty="0"/>
              <a:t>Review app operation data: throughput, error rate…</a:t>
            </a:r>
          </a:p>
          <a:p>
            <a:pPr lvl="1"/>
            <a:r>
              <a:rPr lang="en-US" altLang="zh-CN" dirty="0"/>
              <a:t>SOPs: standard operation procedures</a:t>
            </a:r>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7</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3194246318"/>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297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Scrum Retro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Team/Org-level retro meeting</a:t>
            </a:r>
          </a:p>
          <a:p>
            <a:pPr lvl="1"/>
            <a:r>
              <a:rPr lang="en-US" altLang="zh-CN" dirty="0"/>
              <a:t>Administrative meeting</a:t>
            </a:r>
          </a:p>
          <a:p>
            <a:pPr marL="0" indent="0">
              <a:spcBef>
                <a:spcPts val="1200"/>
              </a:spcBef>
              <a:buNone/>
            </a:pPr>
            <a:r>
              <a:rPr lang="en-US" altLang="zh-CN" dirty="0"/>
              <a:t>Artifacts &amp; Data:</a:t>
            </a:r>
          </a:p>
          <a:p>
            <a:pPr lvl="1"/>
            <a:r>
              <a:rPr lang="en-US" altLang="zh-CN" dirty="0"/>
              <a:t>Kudos &amp; Action items</a:t>
            </a:r>
          </a:p>
          <a:p>
            <a:pPr lvl="1"/>
            <a:r>
              <a:rPr lang="en-US" altLang="zh-CN" dirty="0"/>
              <a:t>Review team operation data:</a:t>
            </a:r>
          </a:p>
          <a:p>
            <a:pPr lvl="2"/>
            <a:r>
              <a:rPr lang="en-US" altLang="zh-CN" dirty="0"/>
              <a:t>Tickets</a:t>
            </a:r>
          </a:p>
          <a:p>
            <a:pPr lvl="2"/>
            <a:r>
              <a:rPr lang="en-US" altLang="zh-CN" dirty="0"/>
              <a:t>Risks</a:t>
            </a:r>
          </a:p>
          <a:p>
            <a:pPr lvl="2"/>
            <a:r>
              <a:rPr lang="en-US" altLang="zh-CN" dirty="0"/>
              <a:t>Development activities metrics (e.g., number of manual deploys)</a:t>
            </a:r>
            <a:endParaRPr lang="zh-CN" altLang="en-US" dirty="0"/>
          </a:p>
          <a:p>
            <a:pPr lvl="1"/>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8</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2628624340"/>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677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87C41-8D49-FCD3-C6B2-42A6AB388465}"/>
              </a:ext>
            </a:extLst>
          </p:cNvPr>
          <p:cNvSpPr>
            <a:spLocks noGrp="1"/>
          </p:cNvSpPr>
          <p:nvPr>
            <p:ph type="title"/>
          </p:nvPr>
        </p:nvSpPr>
        <p:spPr/>
        <p:txBody>
          <a:bodyPr/>
          <a:lstStyle/>
          <a:p>
            <a:r>
              <a:rPr lang="en-US" altLang="zh-CN" dirty="0"/>
              <a:t>High Quality Code! But…</a:t>
            </a:r>
            <a:endParaRPr lang="zh-CN" altLang="en-US" dirty="0"/>
          </a:p>
        </p:txBody>
      </p:sp>
      <p:sp>
        <p:nvSpPr>
          <p:cNvPr id="3" name="内容占位符 2">
            <a:extLst>
              <a:ext uri="{FF2B5EF4-FFF2-40B4-BE49-F238E27FC236}">
                <a16:creationId xmlns:a16="http://schemas.microsoft.com/office/drawing/2014/main" id="{ED5A0F28-58BA-B54A-7528-63591A1A6DCB}"/>
              </a:ext>
            </a:extLst>
          </p:cNvPr>
          <p:cNvSpPr>
            <a:spLocks noGrp="1"/>
          </p:cNvSpPr>
          <p:nvPr>
            <p:ph idx="1"/>
          </p:nvPr>
        </p:nvSpPr>
        <p:spPr/>
        <p:txBody>
          <a:bodyPr/>
          <a:lstStyle/>
          <a:p>
            <a:pPr marL="0" indent="0">
              <a:buNone/>
            </a:pPr>
            <a:r>
              <a:rPr lang="en-US" altLang="zh-CN" dirty="0"/>
              <a:t>Meetings, Meetings, Meetings! 40% ~ 50% time in meetings!</a:t>
            </a:r>
          </a:p>
          <a:p>
            <a:pPr lvl="1"/>
            <a:r>
              <a:rPr lang="en-US" altLang="zh-CN" dirty="0"/>
              <a:t>Good for knowledge sharing but not efficient for everyone.</a:t>
            </a:r>
          </a:p>
          <a:p>
            <a:pPr marL="0" indent="0">
              <a:spcBef>
                <a:spcPts val="1200"/>
              </a:spcBef>
              <a:buNone/>
            </a:pPr>
            <a:r>
              <a:rPr lang="en-US" altLang="zh-CN" dirty="0"/>
              <a:t>Great documentation on requirements, design, review, etc.</a:t>
            </a:r>
          </a:p>
          <a:p>
            <a:pPr lvl="1"/>
            <a:r>
              <a:rPr lang="en-US" altLang="zh-CN" dirty="0"/>
              <a:t>Not all the artifacts are up-to-date.</a:t>
            </a:r>
          </a:p>
          <a:p>
            <a:pPr lvl="1"/>
            <a:r>
              <a:rPr lang="en-US" altLang="zh-CN" dirty="0"/>
              <a:t>Does not meet CMU standard </a:t>
            </a:r>
            <a:r>
              <a:rPr lang="en-US" altLang="zh-CN" dirty="0">
                <a:sym typeface="Wingdings" panose="05000000000000000000" pitchFamily="2" charset="2"/>
              </a:rPr>
              <a:t></a:t>
            </a:r>
            <a:endParaRPr lang="en-US" altLang="zh-CN" dirty="0"/>
          </a:p>
          <a:p>
            <a:pPr marL="0" indent="0">
              <a:spcBef>
                <a:spcPts val="1200"/>
              </a:spcBef>
              <a:buNone/>
            </a:pPr>
            <a:r>
              <a:rPr lang="en-US" altLang="zh-CN" dirty="0"/>
              <a:t>Apply various techniques for ensuring code quality such as static checkers.</a:t>
            </a:r>
          </a:p>
          <a:p>
            <a:pPr lvl="1"/>
            <a:r>
              <a:rPr lang="en-US" altLang="zh-CN" dirty="0"/>
              <a:t>Sometimes conflicting configurations are found.</a:t>
            </a:r>
          </a:p>
          <a:p>
            <a:pPr lvl="1"/>
            <a:r>
              <a:rPr lang="en-US" altLang="zh-CN" dirty="0"/>
              <a:t>E.g., require using </a:t>
            </a:r>
            <a:r>
              <a:rPr lang="en-US" altLang="zh-CN" i="1" dirty="0"/>
              <a:t>this </a:t>
            </a:r>
            <a:r>
              <a:rPr lang="en-US" altLang="zh-CN" dirty="0"/>
              <a:t>keyword in one project but not in another.</a:t>
            </a:r>
          </a:p>
          <a:p>
            <a:pPr lvl="1"/>
            <a:endParaRPr lang="en-US" altLang="zh-CN" dirty="0"/>
          </a:p>
        </p:txBody>
      </p:sp>
      <p:sp>
        <p:nvSpPr>
          <p:cNvPr id="4" name="灯片编号占位符 3">
            <a:extLst>
              <a:ext uri="{FF2B5EF4-FFF2-40B4-BE49-F238E27FC236}">
                <a16:creationId xmlns:a16="http://schemas.microsoft.com/office/drawing/2014/main" id="{5F05579B-6A05-EF6C-90E6-9446AEC04BB6}"/>
              </a:ext>
            </a:extLst>
          </p:cNvPr>
          <p:cNvSpPr>
            <a:spLocks noGrp="1"/>
          </p:cNvSpPr>
          <p:nvPr>
            <p:ph type="sldNum" sz="quarter" idx="12"/>
          </p:nvPr>
        </p:nvSpPr>
        <p:spPr/>
        <p:txBody>
          <a:bodyPr/>
          <a:lstStyle/>
          <a:p>
            <a:fld id="{A28059E6-AE8B-428C-9632-7EEB8C37C8BE}" type="slidenum">
              <a:rPr lang="zh-CN" altLang="en-US" smtClean="0"/>
              <a:t>9</a:t>
            </a:fld>
            <a:endParaRPr lang="zh-CN" altLang="en-US"/>
          </a:p>
        </p:txBody>
      </p:sp>
    </p:spTree>
    <p:extLst>
      <p:ext uri="{BB962C8B-B14F-4D97-AF65-F5344CB8AC3E}">
        <p14:creationId xmlns:p14="http://schemas.microsoft.com/office/powerpoint/2010/main" val="34816575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3077</TotalTime>
  <Words>1682</Words>
  <Application>Microsoft Office PowerPoint</Application>
  <PresentationFormat>宽屏</PresentationFormat>
  <Paragraphs>222</Paragraphs>
  <Slides>20</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Arial</vt:lpstr>
      <vt:lpstr>Calibri</vt:lpstr>
      <vt:lpstr>Cambria</vt:lpstr>
      <vt:lpstr>Fira Code</vt:lpstr>
      <vt:lpstr>Office 主题​​</vt:lpstr>
      <vt:lpstr>Software Engineering Practices at Amazon: Observations &amp; Thoughts</vt:lpstr>
      <vt:lpstr>Development Process</vt:lpstr>
      <vt:lpstr>Software Development Process in Amazon</vt:lpstr>
      <vt:lpstr>Planning Phase</vt:lpstr>
      <vt:lpstr>Developing Phase</vt:lpstr>
      <vt:lpstr>Code Review, Static Analyzers, and Testing</vt:lpstr>
      <vt:lpstr>Scrum Review Phase</vt:lpstr>
      <vt:lpstr>Scrum Retro Phase</vt:lpstr>
      <vt:lpstr>High Quality Code! But…</vt:lpstr>
      <vt:lpstr>AWS Outage on Jun 13, 2023</vt:lpstr>
      <vt:lpstr>Thoughts</vt:lpstr>
      <vt:lpstr>Formal Methods in AWS</vt:lpstr>
      <vt:lpstr>CRUD-like Applications are Easy?</vt:lpstr>
      <vt:lpstr>Why my tests failed with “Rate exceeded”?</vt:lpstr>
      <vt:lpstr>“It does not work on my side!”</vt:lpstr>
      <vt:lpstr>How Agile Manifesto is Respected?</vt:lpstr>
      <vt:lpstr>How Agile Manifesto is Respected?</vt:lpstr>
      <vt:lpstr>Conway’s Law and More…</vt:lpstr>
      <vt:lpstr>Moving towards the AI Era?</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Practicum Talk: Software Engineering Practices at Amazon</dc:title>
  <dc:creator>Changjian Zhang</dc:creator>
  <cp:lastModifiedBy>Changjian Zhang</cp:lastModifiedBy>
  <cp:revision>91</cp:revision>
  <dcterms:created xsi:type="dcterms:W3CDTF">2023-08-04T23:07:03Z</dcterms:created>
  <dcterms:modified xsi:type="dcterms:W3CDTF">2023-09-24T21:57:00Z</dcterms:modified>
</cp:coreProperties>
</file>