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86" r:id="rId3"/>
    <p:sldId id="287" r:id="rId4"/>
    <p:sldId id="288" r:id="rId5"/>
    <p:sldId id="291" r:id="rId6"/>
    <p:sldId id="270" r:id="rId7"/>
    <p:sldId id="271" r:id="rId8"/>
    <p:sldId id="273" r:id="rId9"/>
    <p:sldId id="283" r:id="rId10"/>
    <p:sldId id="292" r:id="rId11"/>
    <p:sldId id="289" r:id="rId12"/>
    <p:sldId id="290" r:id="rId13"/>
    <p:sldId id="268" r:id="rId14"/>
    <p:sldId id="282" r:id="rId15"/>
    <p:sldId id="278" r:id="rId16"/>
    <p:sldId id="293" r:id="rId17"/>
    <p:sldId id="284" r:id="rId18"/>
    <p:sldId id="295" r:id="rId19"/>
    <p:sldId id="269" r:id="rId20"/>
    <p:sldId id="262" r:id="rId21"/>
    <p:sldId id="263" r:id="rId22"/>
    <p:sldId id="264" r:id="rId23"/>
    <p:sldId id="260" r:id="rId24"/>
    <p:sldId id="265" r:id="rId25"/>
    <p:sldId id="266" r:id="rId26"/>
    <p:sldId id="277" r:id="rId27"/>
    <p:sldId id="279" r:id="rId28"/>
    <p:sldId id="275" r:id="rId29"/>
    <p:sldId id="267" r:id="rId30"/>
    <p:sldId id="280" r:id="rId31"/>
    <p:sldId id="281" r:id="rId32"/>
    <p:sldId id="294"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5134" autoAdjust="0"/>
  </p:normalViewPr>
  <p:slideViewPr>
    <p:cSldViewPr snapToGrid="0">
      <p:cViewPr varScale="1">
        <p:scale>
          <a:sx n="81" d="100"/>
          <a:sy n="81" d="100"/>
        </p:scale>
        <p:origin x="564"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dgm:spPr/>
      <dgm:t>
        <a:bodyPr/>
        <a:lstStyle/>
        <a:p>
          <a:r>
            <a:rPr lang="en-US" altLang="zh-CN" b="0" dirty="0"/>
            <a:t>Planning</a:t>
          </a:r>
          <a:endParaRPr lang="zh-CN" altLang="en-US" b="0" dirty="0"/>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solidFill>
                <a:schemeClr val="tx1"/>
              </a:solidFill>
            </a:rPr>
            <a:t>Developing &amp; CI/CD</a:t>
          </a:r>
          <a:endParaRPr lang="zh-CN" altLang="en-US" dirty="0">
            <a:solidFill>
              <a:schemeClr val="tx1"/>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solidFill>
                <a:schemeClr val="tx1"/>
              </a:solidFill>
            </a:rPr>
            <a:t>Review</a:t>
          </a:r>
          <a:endParaRPr lang="zh-CN" altLang="en-US" dirty="0">
            <a:solidFill>
              <a:schemeClr val="tx1"/>
            </a:solidFill>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solidFill>
                <a:schemeClr val="tx1"/>
              </a:solidFill>
            </a:rPr>
            <a:t>Retro</a:t>
          </a:r>
          <a:endParaRPr lang="zh-CN" altLang="en-US" dirty="0">
            <a:solidFill>
              <a:schemeClr val="tx1"/>
            </a:solidFill>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dgm:spPr/>
      <dgm:t>
        <a:bodyPr/>
        <a:lstStyle/>
        <a:p>
          <a:r>
            <a:rPr lang="en-US" altLang="zh-CN" dirty="0"/>
            <a:t>Planning</a:t>
          </a:r>
          <a:endParaRPr lang="zh-CN" altLang="en-US" dirty="0"/>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t>Developing &amp; CI/CD</a:t>
          </a:r>
          <a:endParaRPr lang="zh-CN" altLang="en-US" dirty="0"/>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t>Review</a:t>
          </a:r>
          <a:endParaRPr lang="zh-CN" altLang="en-US" dirty="0"/>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t>Retro</a:t>
          </a:r>
          <a:endParaRPr lang="zh-CN" altLang="en-US" dirty="0"/>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dgm:spPr/>
      <dgm:t>
        <a:bodyPr/>
        <a:lstStyle/>
        <a:p>
          <a:r>
            <a:rPr lang="en-US" altLang="zh-CN" b="1" dirty="0"/>
            <a:t>Planning</a:t>
          </a:r>
          <a:endParaRPr lang="zh-CN" altLang="en-US" b="1" dirty="0"/>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solidFill>
                <a:schemeClr val="bg1">
                  <a:lumMod val="85000"/>
                </a:schemeClr>
              </a:solidFill>
            </a:rPr>
            <a:t>Developing &amp; CI/CD</a:t>
          </a:r>
          <a:endParaRPr lang="zh-CN" altLang="en-US" dirty="0">
            <a:solidFill>
              <a:schemeClr val="bg1">
                <a:lumMod val="85000"/>
              </a:schemeClr>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solidFill>
                <a:schemeClr val="bg1">
                  <a:lumMod val="85000"/>
                </a:schemeClr>
              </a:solidFill>
            </a:rPr>
            <a:t>Review</a:t>
          </a:r>
          <a:endParaRPr lang="zh-CN" altLang="en-US" dirty="0">
            <a:solidFill>
              <a:schemeClr val="bg1">
                <a:lumMod val="85000"/>
              </a:schemeClr>
            </a:solidFill>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solidFill>
                <a:schemeClr val="bg1">
                  <a:lumMod val="85000"/>
                </a:schemeClr>
              </a:solidFill>
            </a:rPr>
            <a:t>Retro</a:t>
          </a:r>
          <a:endParaRPr lang="zh-CN" altLang="en-US" dirty="0">
            <a:solidFill>
              <a:schemeClr val="bg1">
                <a:lumMod val="85000"/>
              </a:schemeClr>
            </a:solidFill>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custT="1"/>
      <dgm:spPr/>
      <dgm:t>
        <a:bodyPr/>
        <a:lstStyle/>
        <a:p>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b="1" dirty="0">
              <a:solidFill>
                <a:schemeClr val="tx1"/>
              </a:solidFill>
            </a:rPr>
            <a:t>Developing &amp; CI/CD</a:t>
          </a:r>
          <a:endParaRPr lang="zh-CN" altLang="en-US" b="1" dirty="0">
            <a:solidFill>
              <a:schemeClr val="tx1"/>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solidFill>
                <a:schemeClr val="bg1">
                  <a:lumMod val="85000"/>
                </a:schemeClr>
              </a:solidFill>
            </a:rPr>
            <a:t>Review</a:t>
          </a:r>
          <a:endParaRPr lang="zh-CN" altLang="en-US" dirty="0">
            <a:solidFill>
              <a:schemeClr val="bg1">
                <a:lumMod val="85000"/>
              </a:schemeClr>
            </a:solidFill>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solidFill>
                <a:schemeClr val="bg1">
                  <a:lumMod val="85000"/>
                </a:schemeClr>
              </a:solidFill>
            </a:rPr>
            <a:t>Retro</a:t>
          </a:r>
          <a:endParaRPr lang="zh-CN" altLang="en-US" dirty="0">
            <a:solidFill>
              <a:schemeClr val="bg1">
                <a:lumMod val="85000"/>
              </a:schemeClr>
            </a:solidFill>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custT="1"/>
      <dgm:spPr/>
      <dgm:t>
        <a:bodyPr/>
        <a:lstStyle/>
        <a:p>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solidFill>
                <a:schemeClr val="bg1">
                  <a:lumMod val="85000"/>
                </a:schemeClr>
              </a:solidFill>
            </a:rPr>
            <a:t>Developing &amp; CI/CD</a:t>
          </a:r>
          <a:endParaRPr lang="zh-CN" altLang="en-US" dirty="0">
            <a:solidFill>
              <a:schemeClr val="bg1">
                <a:lumMod val="85000"/>
              </a:schemeClr>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custT="1"/>
      <dgm:spPr/>
      <dgm:t>
        <a:bodyPr/>
        <a:lstStyle/>
        <a:p>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Review</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solidFill>
                <a:schemeClr val="bg1">
                  <a:lumMod val="85000"/>
                </a:schemeClr>
              </a:solidFill>
            </a:rPr>
            <a:t>Retro</a:t>
          </a:r>
          <a:endParaRPr lang="zh-CN" altLang="en-US" dirty="0">
            <a:solidFill>
              <a:schemeClr val="bg1">
                <a:lumMod val="85000"/>
              </a:schemeClr>
            </a:solidFill>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custT="1"/>
      <dgm:spPr/>
      <dgm:t>
        <a:bodyPr/>
        <a:lstStyle/>
        <a:p>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solidFill>
                <a:schemeClr val="bg1">
                  <a:lumMod val="85000"/>
                </a:schemeClr>
              </a:solidFill>
            </a:rPr>
            <a:t>Developing &amp; CI/CD</a:t>
          </a:r>
          <a:endParaRPr lang="zh-CN" altLang="en-US" dirty="0">
            <a:solidFill>
              <a:schemeClr val="bg1">
                <a:lumMod val="85000"/>
              </a:schemeClr>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solidFill>
                <a:schemeClr val="bg1">
                  <a:lumMod val="85000"/>
                </a:schemeClr>
              </a:solidFill>
            </a:rPr>
            <a:t>Review</a:t>
          </a:r>
          <a:endParaRPr lang="zh-CN" altLang="en-US" dirty="0">
            <a:solidFill>
              <a:schemeClr val="bg1">
                <a:lumMod val="85000"/>
              </a:schemeClr>
            </a:solidFill>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custT="1"/>
      <dgm:spPr/>
      <dgm:t>
        <a:bodyPr/>
        <a:lstStyle/>
        <a:p>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Retro</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510378" y="186301"/>
          <a:ext cx="3142414" cy="3142414"/>
        </a:xfrm>
        <a:prstGeom prst="circularArrow">
          <a:avLst>
            <a:gd name="adj1" fmla="val 4668"/>
            <a:gd name="adj2" fmla="val 272909"/>
            <a:gd name="adj3" fmla="val 13173350"/>
            <a:gd name="adj4" fmla="val 17802307"/>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129219" y="225751"/>
          <a:ext cx="1904732" cy="952366"/>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b="0" kern="1200" dirty="0"/>
            <a:t>Planning</a:t>
          </a:r>
          <a:endParaRPr lang="zh-CN" altLang="en-US" sz="2400" b="0" kern="1200" dirty="0"/>
        </a:p>
      </dsp:txBody>
      <dsp:txXfrm>
        <a:off x="1175710" y="272242"/>
        <a:ext cx="1811750" cy="859384"/>
      </dsp:txXfrm>
    </dsp:sp>
    <dsp:sp modelId="{97FF524A-391D-4B8F-AB80-05F9D722C6E4}">
      <dsp:nvSpPr>
        <dsp:cNvPr id="0" name=""/>
        <dsp:cNvSpPr/>
      </dsp:nvSpPr>
      <dsp:spPr>
        <a:xfrm>
          <a:off x="2257555" y="1354086"/>
          <a:ext cx="1904732" cy="952366"/>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rPr>
            <a:t>Developing &amp; CI/CD</a:t>
          </a:r>
          <a:endParaRPr lang="zh-CN" altLang="en-US" sz="2400" kern="1200" dirty="0">
            <a:solidFill>
              <a:schemeClr val="tx1"/>
            </a:solidFill>
          </a:endParaRPr>
        </a:p>
      </dsp:txBody>
      <dsp:txXfrm>
        <a:off x="2304046" y="1400577"/>
        <a:ext cx="1811750" cy="859384"/>
      </dsp:txXfrm>
    </dsp:sp>
    <dsp:sp modelId="{DA459DEB-61D4-4D68-BA43-4FA6541A009D}">
      <dsp:nvSpPr>
        <dsp:cNvPr id="0" name=""/>
        <dsp:cNvSpPr/>
      </dsp:nvSpPr>
      <dsp:spPr>
        <a:xfrm>
          <a:off x="1129219" y="2482422"/>
          <a:ext cx="1904732" cy="952366"/>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rPr>
            <a:t>Review</a:t>
          </a:r>
          <a:endParaRPr lang="zh-CN" altLang="en-US" sz="2400" kern="1200" dirty="0">
            <a:solidFill>
              <a:schemeClr val="tx1"/>
            </a:solidFill>
          </a:endParaRPr>
        </a:p>
      </dsp:txBody>
      <dsp:txXfrm>
        <a:off x="1175710" y="2528913"/>
        <a:ext cx="1811750" cy="859384"/>
      </dsp:txXfrm>
    </dsp:sp>
    <dsp:sp modelId="{1437463A-92FA-4F72-ACE8-C4413C3B2C7A}">
      <dsp:nvSpPr>
        <dsp:cNvPr id="0" name=""/>
        <dsp:cNvSpPr/>
      </dsp:nvSpPr>
      <dsp:spPr>
        <a:xfrm>
          <a:off x="883" y="1354086"/>
          <a:ext cx="1904732" cy="952366"/>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rPr>
            <a:t>Retro</a:t>
          </a:r>
          <a:endParaRPr lang="zh-CN" altLang="en-US" sz="2400" kern="1200" dirty="0">
            <a:solidFill>
              <a:schemeClr val="tx1"/>
            </a:solidFill>
          </a:endParaRPr>
        </a:p>
      </dsp:txBody>
      <dsp:txXfrm>
        <a:off x="47374" y="1400577"/>
        <a:ext cx="1811750" cy="859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Planning</a:t>
          </a:r>
          <a:endParaRPr lang="zh-CN" altLang="en-US" sz="2900" kern="1200" dirty="0"/>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Developing &amp; CI/CD</a:t>
          </a:r>
          <a:endParaRPr lang="zh-CN" altLang="en-US" sz="2900" kern="1200" dirty="0"/>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Review</a:t>
          </a:r>
          <a:endParaRPr lang="zh-CN" altLang="en-US" sz="2900" kern="1200" dirty="0"/>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Retro</a:t>
          </a:r>
          <a:endParaRPr lang="zh-CN" altLang="en-US" sz="2900" kern="1200" dirty="0"/>
        </a:p>
      </dsp:txBody>
      <dsp:txXfrm>
        <a:off x="55850" y="1661160"/>
        <a:ext cx="2169367" cy="1029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t>Planning</a:t>
          </a:r>
          <a:endParaRPr lang="zh-CN" altLang="en-US" sz="2900" b="1" kern="1200" dirty="0"/>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Developing &amp; CI/CD</a:t>
          </a:r>
          <a:endParaRPr lang="zh-CN" altLang="en-US" sz="2900" kern="1200" dirty="0">
            <a:solidFill>
              <a:schemeClr val="bg1">
                <a:lumMod val="85000"/>
              </a:schemeClr>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Review</a:t>
          </a:r>
          <a:endParaRPr lang="zh-CN" altLang="en-US" sz="2900" kern="1200" dirty="0">
            <a:solidFill>
              <a:schemeClr val="bg1">
                <a:lumMod val="85000"/>
              </a:schemeClr>
            </a:solidFill>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Retro</a:t>
          </a:r>
          <a:endParaRPr lang="zh-CN" altLang="en-US" sz="2900" kern="1200" dirty="0">
            <a:solidFill>
              <a:schemeClr val="bg1">
                <a:lumMod val="85000"/>
              </a:schemeClr>
            </a:solidFill>
          </a:endParaRPr>
        </a:p>
      </dsp:txBody>
      <dsp:txXfrm>
        <a:off x="55850" y="1661160"/>
        <a:ext cx="2169367" cy="10290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solidFill>
                <a:schemeClr val="tx1"/>
              </a:solidFill>
            </a:rPr>
            <a:t>Developing &amp; CI/CD</a:t>
          </a:r>
          <a:endParaRPr lang="zh-CN" altLang="en-US" sz="2900" b="1" kern="1200" dirty="0">
            <a:solidFill>
              <a:schemeClr val="tx1"/>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Review</a:t>
          </a:r>
          <a:endParaRPr lang="zh-CN" altLang="en-US" sz="2900" kern="1200" dirty="0">
            <a:solidFill>
              <a:schemeClr val="bg1">
                <a:lumMod val="85000"/>
              </a:schemeClr>
            </a:solidFill>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Retro</a:t>
          </a:r>
          <a:endParaRPr lang="zh-CN" altLang="en-US" sz="2900" kern="1200" dirty="0">
            <a:solidFill>
              <a:schemeClr val="bg1">
                <a:lumMod val="85000"/>
              </a:schemeClr>
            </a:solidFill>
          </a:endParaRPr>
        </a:p>
      </dsp:txBody>
      <dsp:txXfrm>
        <a:off x="55850" y="1661160"/>
        <a:ext cx="2169367" cy="10290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Developing &amp; CI/CD</a:t>
          </a:r>
          <a:endParaRPr lang="zh-CN" altLang="en-US" sz="2900" kern="1200" dirty="0">
            <a:solidFill>
              <a:schemeClr val="bg1">
                <a:lumMod val="85000"/>
              </a:schemeClr>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Review</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Retro</a:t>
          </a:r>
          <a:endParaRPr lang="zh-CN" altLang="en-US" sz="2900" kern="1200" dirty="0">
            <a:solidFill>
              <a:schemeClr val="bg1">
                <a:lumMod val="85000"/>
              </a:schemeClr>
            </a:solidFill>
          </a:endParaRPr>
        </a:p>
      </dsp:txBody>
      <dsp:txXfrm>
        <a:off x="55850" y="1661160"/>
        <a:ext cx="2169367" cy="10290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Developing &amp; CI/CD</a:t>
          </a:r>
          <a:endParaRPr lang="zh-CN" altLang="en-US" sz="2900" kern="1200" dirty="0">
            <a:solidFill>
              <a:schemeClr val="bg1">
                <a:lumMod val="85000"/>
              </a:schemeClr>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Review</a:t>
          </a:r>
          <a:endParaRPr lang="zh-CN" altLang="en-US" sz="2900" kern="1200" dirty="0">
            <a:solidFill>
              <a:schemeClr val="bg1">
                <a:lumMod val="85000"/>
              </a:schemeClr>
            </a:solidFill>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Retro</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sp:txBody>
      <dsp:txXfrm>
        <a:off x="55850" y="1661160"/>
        <a:ext cx="2169367" cy="102901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FE443-74C4-499B-B94E-38139690B594}" type="datetimeFigureOut">
              <a:rPr lang="zh-CN" altLang="en-US" smtClean="0"/>
              <a:t>2023/10/27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EAB40-E790-4C8C-B9D5-7C0E0C79FA99}" type="slidenum">
              <a:rPr lang="zh-CN" altLang="en-US" smtClean="0"/>
              <a:t>‹#›</a:t>
            </a:fld>
            <a:endParaRPr lang="zh-CN" altLang="en-US"/>
          </a:p>
        </p:txBody>
      </p:sp>
    </p:spTree>
    <p:extLst>
      <p:ext uri="{BB962C8B-B14F-4D97-AF65-F5344CB8AC3E}">
        <p14:creationId xmlns:p14="http://schemas.microsoft.com/office/powerpoint/2010/main" val="1363866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 is an AWS service that supports creating serverless applications. Often, the application only involves simple computation.</a:t>
            </a:r>
          </a:p>
          <a:p>
            <a:r>
              <a:rPr lang="en-US" altLang="zh-CN" dirty="0"/>
              <a:t>SQS is another AWS service that provides a simple message queue.</a:t>
            </a:r>
          </a:p>
          <a:p>
            <a:r>
              <a:rPr lang="en-US" altLang="zh-CN" dirty="0"/>
              <a:t>DynamoDB is Amazon’s document database. </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4</a:t>
            </a:fld>
            <a:endParaRPr lang="zh-CN" altLang="en-US"/>
          </a:p>
        </p:txBody>
      </p:sp>
    </p:spTree>
    <p:extLst>
      <p:ext uri="{BB962C8B-B14F-4D97-AF65-F5344CB8AC3E}">
        <p14:creationId xmlns:p14="http://schemas.microsoft.com/office/powerpoint/2010/main" val="2296197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I’m clear what to work on, and after I learned the techniques I’m going to use. The coding part becomes copy-paste from existing code base. Because everyone writes the same code, understanding and finding code for similar functionality becomes easy.</a:t>
            </a:r>
          </a:p>
          <a:p>
            <a:endParaRPr lang="en-US" altLang="zh-CN" dirty="0"/>
          </a:p>
          <a:p>
            <a:r>
              <a:rPr lang="en-US" altLang="zh-CN" dirty="0"/>
              <a:t>Connect to my experience to show why this can be replaced by AI.</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15</a:t>
            </a:fld>
            <a:endParaRPr lang="zh-CN" altLang="en-US"/>
          </a:p>
        </p:txBody>
      </p:sp>
    </p:spTree>
    <p:extLst>
      <p:ext uri="{BB962C8B-B14F-4D97-AF65-F5344CB8AC3E}">
        <p14:creationId xmlns:p14="http://schemas.microsoft.com/office/powerpoint/2010/main" val="3303298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I’m clear what to work on, and after I learned the techniques I’m going to use. The coding part becomes copy-paste from existing code base. Because everyone writes the same code, understanding and finding code for similar functionality becomes easy.</a:t>
            </a:r>
          </a:p>
          <a:p>
            <a:endParaRPr lang="en-US" altLang="zh-CN" dirty="0"/>
          </a:p>
          <a:p>
            <a:r>
              <a:rPr lang="en-US" altLang="zh-CN" dirty="0"/>
              <a:t>Developers can have more time understand and reason the requirements and design.</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16</a:t>
            </a:fld>
            <a:endParaRPr lang="zh-CN" altLang="en-US"/>
          </a:p>
        </p:txBody>
      </p:sp>
    </p:spTree>
    <p:extLst>
      <p:ext uri="{BB962C8B-B14F-4D97-AF65-F5344CB8AC3E}">
        <p14:creationId xmlns:p14="http://schemas.microsoft.com/office/powerpoint/2010/main" val="1167372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Manager controls the development process to allocate resources internally and externally, coordinate across other teams, tracking the progress, monitor team operation metrics.</a:t>
            </a:r>
          </a:p>
          <a:p>
            <a:r>
              <a:rPr lang="en-US" altLang="zh-CN" dirty="0"/>
              <a:t>PM make feature requests but won’t affect the technical decision made by the engineers.</a:t>
            </a:r>
          </a:p>
          <a:p>
            <a:r>
              <a:rPr lang="en-US" altLang="zh-CN" dirty="0"/>
              <a:t>Development team has most of the power to make the right technical decisions for features, and also estimate the effort needed for features.</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20</a:t>
            </a:fld>
            <a:endParaRPr lang="zh-CN" altLang="en-US"/>
          </a:p>
        </p:txBody>
      </p:sp>
    </p:spTree>
    <p:extLst>
      <p:ext uri="{BB962C8B-B14F-4D97-AF65-F5344CB8AC3E}">
        <p14:creationId xmlns:p14="http://schemas.microsoft.com/office/powerpoint/2010/main" val="3379911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Amazon, they have a strong focus on system design. For every feature, an engineer is responsible for creating a design for it.</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21</a:t>
            </a:fld>
            <a:endParaRPr lang="zh-CN" altLang="en-US"/>
          </a:p>
        </p:txBody>
      </p:sp>
    </p:spTree>
    <p:extLst>
      <p:ext uri="{BB962C8B-B14F-4D97-AF65-F5344CB8AC3E}">
        <p14:creationId xmlns:p14="http://schemas.microsoft.com/office/powerpoint/2010/main" val="513226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in general, Amazon use code review, static checkers, and testing to ensure the quality of the system.</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23</a:t>
            </a:fld>
            <a:endParaRPr lang="zh-CN" altLang="en-US"/>
          </a:p>
        </p:txBody>
      </p:sp>
    </p:spTree>
    <p:extLst>
      <p:ext uri="{BB962C8B-B14F-4D97-AF65-F5344CB8AC3E}">
        <p14:creationId xmlns:p14="http://schemas.microsoft.com/office/powerpoint/2010/main" val="4175622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Retro is a great time to reflect how the team can improve the development process. Story: I was developing using a tool new to the team, so I follow the documented step to manually deploy the code to the beta phase. It triggers a warning in the team operation metrics that there was a spike in the number of manual deployment, which was 0 in the past.</a:t>
            </a:r>
          </a:p>
          <a:p>
            <a:endParaRPr lang="en-US" altLang="zh-CN" dirty="0"/>
          </a:p>
          <a:p>
            <a:r>
              <a:rPr lang="en-US" altLang="zh-CN" dirty="0"/>
              <a:t>Instead of just letting not manually deploy or turn off the warning, the team researched how this metric is collected, is it reasonable, and can we let it ignore manual deployment for projects that are not in production.</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25</a:t>
            </a:fld>
            <a:endParaRPr lang="zh-CN" altLang="en-US"/>
          </a:p>
        </p:txBody>
      </p:sp>
    </p:spTree>
    <p:extLst>
      <p:ext uri="{BB962C8B-B14F-4D97-AF65-F5344CB8AC3E}">
        <p14:creationId xmlns:p14="http://schemas.microsoft.com/office/powerpoint/2010/main" val="2861514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So its </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26</a:t>
            </a:fld>
            <a:endParaRPr lang="zh-CN" altLang="en-US"/>
          </a:p>
        </p:txBody>
      </p:sp>
    </p:spTree>
    <p:extLst>
      <p:ext uri="{BB962C8B-B14F-4D97-AF65-F5344CB8AC3E}">
        <p14:creationId xmlns:p14="http://schemas.microsoft.com/office/powerpoint/2010/main" val="2806130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Code as comment is the result of design doc, meetings, design patterns, strict code standard, and static checkers.</a:t>
            </a:r>
          </a:p>
          <a:p>
            <a:r>
              <a:rPr lang="en-US" altLang="zh-CN" dirty="0"/>
              <a:t>The use of Lambda and serverless is the result of logically simple program needs to run in scale.</a:t>
            </a:r>
          </a:p>
          <a:p>
            <a:r>
              <a:rPr lang="en-US" altLang="zh-CN" dirty="0"/>
              <a:t>The change in organization structure is the result of change in business goal, e.g., BAD has extended its business functionality from only addressing </a:t>
            </a:r>
            <a:r>
              <a:rPr lang="en-US" altLang="zh-CN"/>
              <a:t>bad actors.</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28</a:t>
            </a:fld>
            <a:endParaRPr lang="zh-CN" altLang="en-US"/>
          </a:p>
        </p:txBody>
      </p:sp>
    </p:spTree>
    <p:extLst>
      <p:ext uri="{BB962C8B-B14F-4D97-AF65-F5344CB8AC3E}">
        <p14:creationId xmlns:p14="http://schemas.microsoft.com/office/powerpoint/2010/main" val="535836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lot of internal services as well as customer services are affected. Nightmare for </a:t>
            </a:r>
            <a:r>
              <a:rPr lang="en-US" altLang="zh-CN" dirty="0" err="1"/>
              <a:t>oncall</a:t>
            </a:r>
            <a:r>
              <a:rPr lang="en-US" altLang="zh-CN" dirty="0"/>
              <a:t> engineers, but at the same time, a lot of interns (some full-time engineers) are posting memes in the Slack channel. Ironically, later, Slack was also affected and some of its services were in degraded mode. Not sure if this was related to increasing volume of Slack because of the memes, but…</a:t>
            </a:r>
          </a:p>
          <a:p>
            <a:r>
              <a:rPr lang="en-US" altLang="zh-CN" dirty="0"/>
              <a:t>Even more memes were posted </a:t>
            </a:r>
            <a:r>
              <a:rPr lang="en-US" altLang="zh-CN" dirty="0">
                <a:sym typeface="Wingdings" panose="05000000000000000000" pitchFamily="2" charset="2"/>
              </a:rPr>
              <a:t>LOL.</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29</a:t>
            </a:fld>
            <a:endParaRPr lang="zh-CN" altLang="en-US"/>
          </a:p>
        </p:txBody>
      </p:sp>
    </p:spTree>
    <p:extLst>
      <p:ext uri="{BB962C8B-B14F-4D97-AF65-F5344CB8AC3E}">
        <p14:creationId xmlns:p14="http://schemas.microsoft.com/office/powerpoint/2010/main" val="1330287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30</a:t>
            </a:fld>
            <a:endParaRPr lang="zh-CN" altLang="en-US"/>
          </a:p>
        </p:txBody>
      </p:sp>
    </p:spTree>
    <p:extLst>
      <p:ext uri="{BB962C8B-B14F-4D97-AF65-F5344CB8AC3E}">
        <p14:creationId xmlns:p14="http://schemas.microsoft.com/office/powerpoint/2010/main" val="1749570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publish fails in the first case, a record in the database but no message published.</a:t>
            </a:r>
          </a:p>
          <a:p>
            <a:r>
              <a:rPr lang="en-US" altLang="zh-CN" dirty="0"/>
              <a:t>If save fails in the second case, a message is published but no record.</a:t>
            </a:r>
          </a:p>
          <a:p>
            <a:r>
              <a:rPr lang="en-US" altLang="zh-CN" dirty="0"/>
              <a:t>No, it’s not done yet. Because Lambda B is triggered by SQS, it will automatically retry.</a:t>
            </a:r>
          </a:p>
          <a:p>
            <a:r>
              <a:rPr lang="en-US" altLang="zh-CN" dirty="0"/>
              <a:t>So in first case, we may have multiple records in the database but only one published message.</a:t>
            </a:r>
          </a:p>
          <a:p>
            <a:r>
              <a:rPr lang="en-US" altLang="zh-CN" dirty="0"/>
              <a:t>In the second case, we may have multiple messages published but only one in the database.</a:t>
            </a:r>
          </a:p>
          <a:p>
            <a:r>
              <a:rPr lang="en-US" altLang="zh-CN" dirty="0"/>
              <a:t>We have to make sure no unexpected side-effects would be caused by such behavior.</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6</a:t>
            </a:fld>
            <a:endParaRPr lang="zh-CN" altLang="en-US"/>
          </a:p>
        </p:txBody>
      </p:sp>
    </p:spTree>
    <p:extLst>
      <p:ext uri="{BB962C8B-B14F-4D97-AF65-F5344CB8AC3E}">
        <p14:creationId xmlns:p14="http://schemas.microsoft.com/office/powerpoint/2010/main" val="3651629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the error message, my guess is I reach the limit of allowed concurrent instances of Lambda. But it’s just a simple integration tests with less than 10 requests? Isn’t Lambda supposed to scale and handle them!</a:t>
            </a:r>
          </a:p>
          <a:p>
            <a:endParaRPr lang="en-US" altLang="zh-CN" dirty="0"/>
          </a:p>
          <a:p>
            <a:r>
              <a:rPr lang="en-US" altLang="zh-CN" dirty="0"/>
              <a:t>Root cause: the integration tests first test the upstream function which would later trigger the downstream function, then the tests directly invoke the downstream lambda, so the downstream lambda may have a concurrency greater than 1.</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7</a:t>
            </a:fld>
            <a:endParaRPr lang="zh-CN" altLang="en-US"/>
          </a:p>
        </p:txBody>
      </p:sp>
    </p:spTree>
    <p:extLst>
      <p:ext uri="{BB962C8B-B14F-4D97-AF65-F5344CB8AC3E}">
        <p14:creationId xmlns:p14="http://schemas.microsoft.com/office/powerpoint/2010/main" val="3345337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deeper issue is: the web </a:t>
            </a:r>
            <a:r>
              <a:rPr lang="en-US" altLang="zh-CN" dirty="0" err="1"/>
              <a:t>ui</a:t>
            </a:r>
            <a:r>
              <a:rPr lang="en-US" altLang="zh-CN" dirty="0"/>
              <a:t> uses an AWS-based access control policy. Because this is an internal tool, we are using an internal employee management tool to define the control and need to map it back to the AWS control.</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8</a:t>
            </a:fld>
            <a:endParaRPr lang="zh-CN" altLang="en-US"/>
          </a:p>
        </p:txBody>
      </p:sp>
    </p:spTree>
    <p:extLst>
      <p:ext uri="{BB962C8B-B14F-4D97-AF65-F5344CB8AC3E}">
        <p14:creationId xmlns:p14="http://schemas.microsoft.com/office/powerpoint/2010/main" val="244364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9</a:t>
            </a:fld>
            <a:endParaRPr lang="zh-CN" altLang="en-US"/>
          </a:p>
        </p:txBody>
      </p:sp>
    </p:spTree>
    <p:extLst>
      <p:ext uri="{BB962C8B-B14F-4D97-AF65-F5344CB8AC3E}">
        <p14:creationId xmlns:p14="http://schemas.microsoft.com/office/powerpoint/2010/main" val="816051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11</a:t>
            </a:fld>
            <a:endParaRPr lang="zh-CN" altLang="en-US"/>
          </a:p>
        </p:txBody>
      </p:sp>
    </p:spTree>
    <p:extLst>
      <p:ext uri="{BB962C8B-B14F-4D97-AF65-F5344CB8AC3E}">
        <p14:creationId xmlns:p14="http://schemas.microsoft.com/office/powerpoint/2010/main" val="260994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Other than some technical details, I also want to reflect on the development process.</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12</a:t>
            </a:fld>
            <a:endParaRPr lang="zh-CN" altLang="en-US"/>
          </a:p>
        </p:txBody>
      </p:sp>
    </p:spTree>
    <p:extLst>
      <p:ext uri="{BB962C8B-B14F-4D97-AF65-F5344CB8AC3E}">
        <p14:creationId xmlns:p14="http://schemas.microsoft.com/office/powerpoint/2010/main" val="3599474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 not saying the meetings are useless. In fact, I think they are really helpful and the documentation generated from these meetings are important. However, I don’t think they are in the right format. If a lot of the engineers are working on their own jobs in a meeting, then we should rethink the format and the purpose of that meeting.</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13</a:t>
            </a:fld>
            <a:endParaRPr lang="zh-CN" altLang="en-US"/>
          </a:p>
        </p:txBody>
      </p:sp>
    </p:spTree>
    <p:extLst>
      <p:ext uri="{BB962C8B-B14F-4D97-AF65-F5344CB8AC3E}">
        <p14:creationId xmlns:p14="http://schemas.microsoft.com/office/powerpoint/2010/main" val="607350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Amazon conduct a pretty heavy-weight development process. It improves the software quality of course, but not in an efficient and effective way. Engineers still complain about some of the process.</a:t>
            </a:r>
          </a:p>
          <a:p>
            <a:endParaRPr lang="en-US" altLang="zh-CN" dirty="0"/>
          </a:p>
          <a:p>
            <a:r>
              <a:rPr lang="en-US" altLang="zh-CN" dirty="0"/>
              <a:t>This not new, that’s part of the reason why we introduce agile.</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14</a:t>
            </a:fld>
            <a:endParaRPr lang="zh-CN" altLang="en-US"/>
          </a:p>
        </p:txBody>
      </p:sp>
    </p:spTree>
    <p:extLst>
      <p:ext uri="{BB962C8B-B14F-4D97-AF65-F5344CB8AC3E}">
        <p14:creationId xmlns:p14="http://schemas.microsoft.com/office/powerpoint/2010/main" val="44320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933D7-DB48-0B4B-65D4-C874103100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05235E76-5FFC-27EA-2728-8B84946F02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31B7E916-F3E1-FA45-238C-ECF497E90165}"/>
              </a:ext>
            </a:extLst>
          </p:cNvPr>
          <p:cNvSpPr>
            <a:spLocks noGrp="1"/>
          </p:cNvSpPr>
          <p:nvPr>
            <p:ph type="dt" sz="half" idx="10"/>
          </p:nvPr>
        </p:nvSpPr>
        <p:spPr/>
        <p:txBody>
          <a:bodyPr/>
          <a:lstStyle/>
          <a:p>
            <a:fld id="{E72028D4-BDA7-48F1-97BA-5449C377C1F7}" type="datetime1">
              <a:rPr lang="zh-CN" altLang="en-US" smtClean="0"/>
              <a:t>2023/10/27</a:t>
            </a:fld>
            <a:endParaRPr lang="zh-CN" altLang="en-US"/>
          </a:p>
        </p:txBody>
      </p:sp>
      <p:sp>
        <p:nvSpPr>
          <p:cNvPr id="5" name="页脚占位符 4">
            <a:extLst>
              <a:ext uri="{FF2B5EF4-FFF2-40B4-BE49-F238E27FC236}">
                <a16:creationId xmlns:a16="http://schemas.microsoft.com/office/drawing/2014/main" id="{0810368F-2C5F-BCDE-2E3F-C99E23AB2E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1089D3-6C2F-449E-7A87-C87B0DF44487}"/>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308982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15768-AF37-EFD8-2CD8-790FFFBD899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D187141-DD61-46A4-3A88-87D48F0F981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715CC8-EF88-E0C9-3D9C-27FCE785A7EA}"/>
              </a:ext>
            </a:extLst>
          </p:cNvPr>
          <p:cNvSpPr>
            <a:spLocks noGrp="1"/>
          </p:cNvSpPr>
          <p:nvPr>
            <p:ph type="dt" sz="half" idx="10"/>
          </p:nvPr>
        </p:nvSpPr>
        <p:spPr/>
        <p:txBody>
          <a:bodyPr/>
          <a:lstStyle/>
          <a:p>
            <a:fld id="{E38F565A-8440-471E-8848-814D992211A1}" type="datetime1">
              <a:rPr lang="zh-CN" altLang="en-US" smtClean="0"/>
              <a:t>2023/10/27</a:t>
            </a:fld>
            <a:endParaRPr lang="zh-CN" altLang="en-US"/>
          </a:p>
        </p:txBody>
      </p:sp>
      <p:sp>
        <p:nvSpPr>
          <p:cNvPr id="5" name="页脚占位符 4">
            <a:extLst>
              <a:ext uri="{FF2B5EF4-FFF2-40B4-BE49-F238E27FC236}">
                <a16:creationId xmlns:a16="http://schemas.microsoft.com/office/drawing/2014/main" id="{95B8C9BA-6AF6-1AFE-F909-A76CC9C266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FBE9E1-F0E0-00F3-608B-9BE0F5C925A7}"/>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75682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A65CE4-630F-AA51-B1A1-819691552B3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2DA99B-79E0-0893-C70A-52B0723FC3D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31D1CF-C9DC-D40D-A8E0-CDA6BD938867}"/>
              </a:ext>
            </a:extLst>
          </p:cNvPr>
          <p:cNvSpPr>
            <a:spLocks noGrp="1"/>
          </p:cNvSpPr>
          <p:nvPr>
            <p:ph type="dt" sz="half" idx="10"/>
          </p:nvPr>
        </p:nvSpPr>
        <p:spPr/>
        <p:txBody>
          <a:bodyPr/>
          <a:lstStyle/>
          <a:p>
            <a:fld id="{9CC89AAA-C284-49AE-87F3-513C91A46E86}" type="datetime1">
              <a:rPr lang="zh-CN" altLang="en-US" smtClean="0"/>
              <a:t>2023/10/27</a:t>
            </a:fld>
            <a:endParaRPr lang="zh-CN" altLang="en-US"/>
          </a:p>
        </p:txBody>
      </p:sp>
      <p:sp>
        <p:nvSpPr>
          <p:cNvPr id="5" name="页脚占位符 4">
            <a:extLst>
              <a:ext uri="{FF2B5EF4-FFF2-40B4-BE49-F238E27FC236}">
                <a16:creationId xmlns:a16="http://schemas.microsoft.com/office/drawing/2014/main" id="{71873966-D076-D744-4874-B9130CB045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9177FD-CBF2-3597-DEB0-183BBC092353}"/>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422955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845A4-1A9D-2054-8177-2F749B2A6823}"/>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F1765F78-3AA9-2A75-4FFB-0C8EF71756B1}"/>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6E2E3D7F-56F0-FAA6-31CB-AB1985A1FC20}"/>
              </a:ext>
            </a:extLst>
          </p:cNvPr>
          <p:cNvSpPr>
            <a:spLocks noGrp="1"/>
          </p:cNvSpPr>
          <p:nvPr>
            <p:ph type="dt" sz="half" idx="10"/>
          </p:nvPr>
        </p:nvSpPr>
        <p:spPr/>
        <p:txBody>
          <a:bodyPr/>
          <a:lstStyle/>
          <a:p>
            <a:fld id="{CF682199-90A7-47A3-ACA4-94ABDAEA65D2}" type="datetime1">
              <a:rPr lang="zh-CN" altLang="en-US" smtClean="0"/>
              <a:t>2023/10/27</a:t>
            </a:fld>
            <a:endParaRPr lang="zh-CN" altLang="en-US"/>
          </a:p>
        </p:txBody>
      </p:sp>
      <p:sp>
        <p:nvSpPr>
          <p:cNvPr id="5" name="页脚占位符 4">
            <a:extLst>
              <a:ext uri="{FF2B5EF4-FFF2-40B4-BE49-F238E27FC236}">
                <a16:creationId xmlns:a16="http://schemas.microsoft.com/office/drawing/2014/main" id="{6139FA61-95FF-2C8D-55FD-74BB156DC8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9B21A1-0291-7DBE-C81D-5A2BA5411BD8}"/>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28548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B9D92-29A4-78F0-BFDA-7B6CF035CA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61CB2C-57C5-AB99-2A03-69EC6130DF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A61B5BD-E8A8-F9E8-8C7B-43B17E382284}"/>
              </a:ext>
            </a:extLst>
          </p:cNvPr>
          <p:cNvSpPr>
            <a:spLocks noGrp="1"/>
          </p:cNvSpPr>
          <p:nvPr>
            <p:ph type="dt" sz="half" idx="10"/>
          </p:nvPr>
        </p:nvSpPr>
        <p:spPr/>
        <p:txBody>
          <a:bodyPr/>
          <a:lstStyle/>
          <a:p>
            <a:fld id="{57B4A720-9266-4F21-B1D5-A546C6B171E2}" type="datetime1">
              <a:rPr lang="zh-CN" altLang="en-US" smtClean="0"/>
              <a:t>2023/10/27</a:t>
            </a:fld>
            <a:endParaRPr lang="zh-CN" altLang="en-US"/>
          </a:p>
        </p:txBody>
      </p:sp>
      <p:sp>
        <p:nvSpPr>
          <p:cNvPr id="5" name="页脚占位符 4">
            <a:extLst>
              <a:ext uri="{FF2B5EF4-FFF2-40B4-BE49-F238E27FC236}">
                <a16:creationId xmlns:a16="http://schemas.microsoft.com/office/drawing/2014/main" id="{C0FBE288-94DD-0541-DCF3-1F6B0DE144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EC6DB9-836A-0AB1-1CDC-317C57FDB11B}"/>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63049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54856-A94C-7D8B-CF9D-9150B009BB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22DF03-A6B8-B674-0BCC-E206A9A7EC3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4C0B007-8507-814D-8869-4EB1834FD5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21D4378-088D-516A-820D-A288B5ECF772}"/>
              </a:ext>
            </a:extLst>
          </p:cNvPr>
          <p:cNvSpPr>
            <a:spLocks noGrp="1"/>
          </p:cNvSpPr>
          <p:nvPr>
            <p:ph type="dt" sz="half" idx="10"/>
          </p:nvPr>
        </p:nvSpPr>
        <p:spPr/>
        <p:txBody>
          <a:bodyPr/>
          <a:lstStyle/>
          <a:p>
            <a:fld id="{A3A2F5F4-D417-4F90-8628-3D209E28D6E7}" type="datetime1">
              <a:rPr lang="zh-CN" altLang="en-US" smtClean="0"/>
              <a:t>2023/10/27</a:t>
            </a:fld>
            <a:endParaRPr lang="zh-CN" altLang="en-US"/>
          </a:p>
        </p:txBody>
      </p:sp>
      <p:sp>
        <p:nvSpPr>
          <p:cNvPr id="6" name="页脚占位符 5">
            <a:extLst>
              <a:ext uri="{FF2B5EF4-FFF2-40B4-BE49-F238E27FC236}">
                <a16:creationId xmlns:a16="http://schemas.microsoft.com/office/drawing/2014/main" id="{8CBBFAE7-AE68-A6AD-78FF-C32864C003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F0E16B-2FC0-8C70-1314-DACDFBA6BEE3}"/>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47331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54343-0D98-6D69-1549-779EF165534F}"/>
              </a:ext>
            </a:extLst>
          </p:cNvPr>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58F4D0DE-BE53-D977-98A0-A03184B1F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4F14996-22F3-5B25-FD0E-DA26F13BEA7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38C7EAF-CDE4-05E1-859D-698F0FFD7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421EFB-99AE-D212-A5FB-D52B63E60CD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2C62B0C-BE41-F578-EB8B-8DE25AC9EA1E}"/>
              </a:ext>
            </a:extLst>
          </p:cNvPr>
          <p:cNvSpPr>
            <a:spLocks noGrp="1"/>
          </p:cNvSpPr>
          <p:nvPr>
            <p:ph type="dt" sz="half" idx="10"/>
          </p:nvPr>
        </p:nvSpPr>
        <p:spPr/>
        <p:txBody>
          <a:bodyPr/>
          <a:lstStyle/>
          <a:p>
            <a:fld id="{8D9761D2-4B29-4C41-A866-55E3457D1F34}" type="datetime1">
              <a:rPr lang="zh-CN" altLang="en-US" smtClean="0"/>
              <a:t>2023/10/27</a:t>
            </a:fld>
            <a:endParaRPr lang="zh-CN" altLang="en-US"/>
          </a:p>
        </p:txBody>
      </p:sp>
      <p:sp>
        <p:nvSpPr>
          <p:cNvPr id="8" name="页脚占位符 7">
            <a:extLst>
              <a:ext uri="{FF2B5EF4-FFF2-40B4-BE49-F238E27FC236}">
                <a16:creationId xmlns:a16="http://schemas.microsoft.com/office/drawing/2014/main" id="{95501D8A-73A1-7803-F625-267068B986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B55867-8EA7-AFE4-2F0A-55E7BFF237B7}"/>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360383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63577-5C0E-5D1C-A912-B5E7A00555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716489-31CD-FD9D-159A-9C7E07543C51}"/>
              </a:ext>
            </a:extLst>
          </p:cNvPr>
          <p:cNvSpPr>
            <a:spLocks noGrp="1"/>
          </p:cNvSpPr>
          <p:nvPr>
            <p:ph type="dt" sz="half" idx="10"/>
          </p:nvPr>
        </p:nvSpPr>
        <p:spPr/>
        <p:txBody>
          <a:bodyPr/>
          <a:lstStyle/>
          <a:p>
            <a:fld id="{AC7DDA61-DECA-4E13-8DD1-21A894F56E1C}" type="datetime1">
              <a:rPr lang="zh-CN" altLang="en-US" smtClean="0"/>
              <a:t>2023/10/27</a:t>
            </a:fld>
            <a:endParaRPr lang="zh-CN" altLang="en-US"/>
          </a:p>
        </p:txBody>
      </p:sp>
      <p:sp>
        <p:nvSpPr>
          <p:cNvPr id="4" name="页脚占位符 3">
            <a:extLst>
              <a:ext uri="{FF2B5EF4-FFF2-40B4-BE49-F238E27FC236}">
                <a16:creationId xmlns:a16="http://schemas.microsoft.com/office/drawing/2014/main" id="{7F9F1684-EE28-0171-9A60-74D5F36486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4E50D3B-7BDC-10D2-0171-FF3DAA981FB3}"/>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234927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583E9A-A19F-7E1C-A999-99D82EBB2494}"/>
              </a:ext>
            </a:extLst>
          </p:cNvPr>
          <p:cNvSpPr>
            <a:spLocks noGrp="1"/>
          </p:cNvSpPr>
          <p:nvPr>
            <p:ph type="dt" sz="half" idx="10"/>
          </p:nvPr>
        </p:nvSpPr>
        <p:spPr/>
        <p:txBody>
          <a:bodyPr/>
          <a:lstStyle/>
          <a:p>
            <a:fld id="{0DBFB9FA-2AB9-4F99-86A7-BB6208662C5A}" type="datetime1">
              <a:rPr lang="zh-CN" altLang="en-US" smtClean="0"/>
              <a:t>2023/10/27</a:t>
            </a:fld>
            <a:endParaRPr lang="zh-CN" altLang="en-US"/>
          </a:p>
        </p:txBody>
      </p:sp>
      <p:sp>
        <p:nvSpPr>
          <p:cNvPr id="3" name="页脚占位符 2">
            <a:extLst>
              <a:ext uri="{FF2B5EF4-FFF2-40B4-BE49-F238E27FC236}">
                <a16:creationId xmlns:a16="http://schemas.microsoft.com/office/drawing/2014/main" id="{4FE9DE83-8C6A-54FC-ADD9-27EF7382E9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7F0E3D-CC42-88DC-FA32-A4D706D5E996}"/>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77983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B9AA7-A00A-7BBF-3056-E8AD4E9CB8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7A619E-D3A4-A58A-40FC-AFAB850E4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3BAFE4-ACE4-B998-8E57-3EABED390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DACCCA-4E8A-6AAC-EED3-D305D3A68745}"/>
              </a:ext>
            </a:extLst>
          </p:cNvPr>
          <p:cNvSpPr>
            <a:spLocks noGrp="1"/>
          </p:cNvSpPr>
          <p:nvPr>
            <p:ph type="dt" sz="half" idx="10"/>
          </p:nvPr>
        </p:nvSpPr>
        <p:spPr/>
        <p:txBody>
          <a:bodyPr/>
          <a:lstStyle/>
          <a:p>
            <a:fld id="{856EBE9C-F7E3-4BBF-980C-FE671B31260E}" type="datetime1">
              <a:rPr lang="zh-CN" altLang="en-US" smtClean="0"/>
              <a:t>2023/10/27</a:t>
            </a:fld>
            <a:endParaRPr lang="zh-CN" altLang="en-US"/>
          </a:p>
        </p:txBody>
      </p:sp>
      <p:sp>
        <p:nvSpPr>
          <p:cNvPr id="6" name="页脚占位符 5">
            <a:extLst>
              <a:ext uri="{FF2B5EF4-FFF2-40B4-BE49-F238E27FC236}">
                <a16:creationId xmlns:a16="http://schemas.microsoft.com/office/drawing/2014/main" id="{91DDCB46-EB91-7FE2-223E-794AD99D42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8263C5-9EF3-1917-E466-A42B2D6F65E2}"/>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36806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72373-CE41-7D29-0921-F738743F3A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B29DC17-9F58-BDB1-4E9D-5730A493A6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05050C-342C-650F-22B7-71AFC24ED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B86CF8-FF42-C6BD-A7D1-344E85B82D89}"/>
              </a:ext>
            </a:extLst>
          </p:cNvPr>
          <p:cNvSpPr>
            <a:spLocks noGrp="1"/>
          </p:cNvSpPr>
          <p:nvPr>
            <p:ph type="dt" sz="half" idx="10"/>
          </p:nvPr>
        </p:nvSpPr>
        <p:spPr/>
        <p:txBody>
          <a:bodyPr/>
          <a:lstStyle/>
          <a:p>
            <a:fld id="{9BEAA614-C2FC-4E03-A9B7-1CC8EB72169B}" type="datetime1">
              <a:rPr lang="zh-CN" altLang="en-US" smtClean="0"/>
              <a:t>2023/10/27</a:t>
            </a:fld>
            <a:endParaRPr lang="zh-CN" altLang="en-US"/>
          </a:p>
        </p:txBody>
      </p:sp>
      <p:sp>
        <p:nvSpPr>
          <p:cNvPr id="6" name="页脚占位符 5">
            <a:extLst>
              <a:ext uri="{FF2B5EF4-FFF2-40B4-BE49-F238E27FC236}">
                <a16:creationId xmlns:a16="http://schemas.microsoft.com/office/drawing/2014/main" id="{464726B5-3FDF-ECFC-C8CF-1D4D1BC6D2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61DA21-B7D6-CB7C-2EA1-A24AECFE264E}"/>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59442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9A3319-B1F0-1A4B-1DC8-2253E24EBC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470B074-6DBE-7795-82D4-3AE3A7A254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D84D455C-CC3C-B0A6-A28D-EF099C7C1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153CE-BD76-4431-90A5-9AC664E7DF69}" type="datetime1">
              <a:rPr lang="zh-CN" altLang="en-US" smtClean="0"/>
              <a:t>2023/10/27</a:t>
            </a:fld>
            <a:endParaRPr lang="zh-CN" altLang="en-US"/>
          </a:p>
        </p:txBody>
      </p:sp>
      <p:sp>
        <p:nvSpPr>
          <p:cNvPr id="5" name="页脚占位符 4">
            <a:extLst>
              <a:ext uri="{FF2B5EF4-FFF2-40B4-BE49-F238E27FC236}">
                <a16:creationId xmlns:a16="http://schemas.microsoft.com/office/drawing/2014/main" id="{D1DFCC84-F6AF-0D39-48B2-0DD67784B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23C83D3F-2A46-A58F-41F1-355064FADE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299035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AEAE7-BB6D-C9F3-58F5-E9B5ADA4818D}"/>
              </a:ext>
            </a:extLst>
          </p:cNvPr>
          <p:cNvSpPr>
            <a:spLocks noGrp="1"/>
          </p:cNvSpPr>
          <p:nvPr>
            <p:ph type="ctrTitle"/>
          </p:nvPr>
        </p:nvSpPr>
        <p:spPr>
          <a:xfrm>
            <a:off x="1052286" y="1122363"/>
            <a:ext cx="10101943" cy="2387600"/>
          </a:xfrm>
        </p:spPr>
        <p:txBody>
          <a:bodyPr>
            <a:normAutofit fontScale="90000"/>
          </a:bodyPr>
          <a:lstStyle/>
          <a:p>
            <a:pPr algn="l"/>
            <a:r>
              <a:rPr lang="en-US" altLang="zh-CN" dirty="0"/>
              <a:t>Practicum Talk: Internship at Amazon, Experiences &amp; Thoughts</a:t>
            </a:r>
            <a:endParaRPr lang="zh-CN" altLang="en-US" dirty="0"/>
          </a:p>
        </p:txBody>
      </p:sp>
      <p:sp>
        <p:nvSpPr>
          <p:cNvPr id="3" name="副标题 2">
            <a:extLst>
              <a:ext uri="{FF2B5EF4-FFF2-40B4-BE49-F238E27FC236}">
                <a16:creationId xmlns:a16="http://schemas.microsoft.com/office/drawing/2014/main" id="{D515F675-652C-DF4C-0CE5-E8FCC3C05848}"/>
              </a:ext>
            </a:extLst>
          </p:cNvPr>
          <p:cNvSpPr>
            <a:spLocks noGrp="1"/>
          </p:cNvSpPr>
          <p:nvPr>
            <p:ph type="subTitle" idx="1"/>
          </p:nvPr>
        </p:nvSpPr>
        <p:spPr>
          <a:xfrm>
            <a:off x="1052286" y="3602038"/>
            <a:ext cx="9615714" cy="1655762"/>
          </a:xfrm>
        </p:spPr>
        <p:txBody>
          <a:bodyPr anchor="ctr"/>
          <a:lstStyle/>
          <a:p>
            <a:pPr algn="l"/>
            <a:r>
              <a:rPr lang="en-US" altLang="zh-CN" dirty="0"/>
              <a:t>Changjian Zhang</a:t>
            </a:r>
            <a:endParaRPr lang="zh-CN" altLang="en-US" dirty="0"/>
          </a:p>
        </p:txBody>
      </p:sp>
      <p:sp>
        <p:nvSpPr>
          <p:cNvPr id="4" name="灯片编号占位符 3">
            <a:extLst>
              <a:ext uri="{FF2B5EF4-FFF2-40B4-BE49-F238E27FC236}">
                <a16:creationId xmlns:a16="http://schemas.microsoft.com/office/drawing/2014/main" id="{62C54F0B-D159-2AA6-750B-C11A01687594}"/>
              </a:ext>
            </a:extLst>
          </p:cNvPr>
          <p:cNvSpPr>
            <a:spLocks noGrp="1"/>
          </p:cNvSpPr>
          <p:nvPr>
            <p:ph type="sldNum" sz="quarter" idx="12"/>
          </p:nvPr>
        </p:nvSpPr>
        <p:spPr/>
        <p:txBody>
          <a:bodyPr/>
          <a:lstStyle/>
          <a:p>
            <a:fld id="{A28059E6-AE8B-428C-9632-7EEB8C37C8BE}" type="slidenum">
              <a:rPr lang="zh-CN" altLang="en-US" smtClean="0"/>
              <a:t>1</a:t>
            </a:fld>
            <a:endParaRPr lang="zh-CN" altLang="en-US"/>
          </a:p>
        </p:txBody>
      </p:sp>
    </p:spTree>
    <p:extLst>
      <p:ext uri="{BB962C8B-B14F-4D97-AF65-F5344CB8AC3E}">
        <p14:creationId xmlns:p14="http://schemas.microsoft.com/office/powerpoint/2010/main" val="1958254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C3D63-F146-0F46-2306-A71380B06BC7}"/>
              </a:ext>
            </a:extLst>
          </p:cNvPr>
          <p:cNvSpPr>
            <a:spLocks noGrp="1"/>
          </p:cNvSpPr>
          <p:nvPr>
            <p:ph type="title"/>
          </p:nvPr>
        </p:nvSpPr>
        <p:spPr/>
        <p:txBody>
          <a:bodyPr/>
          <a:lstStyle/>
          <a:p>
            <a:r>
              <a:rPr lang="en-US" altLang="zh-CN" dirty="0"/>
              <a:t>It doesn’t seem right, but why it works?</a:t>
            </a:r>
            <a:endParaRPr lang="zh-CN" altLang="en-US" dirty="0"/>
          </a:p>
        </p:txBody>
      </p:sp>
      <p:sp>
        <p:nvSpPr>
          <p:cNvPr id="3" name="内容占位符 2">
            <a:extLst>
              <a:ext uri="{FF2B5EF4-FFF2-40B4-BE49-F238E27FC236}">
                <a16:creationId xmlns:a16="http://schemas.microsoft.com/office/drawing/2014/main" id="{3DC148FB-A5C3-1598-6E1D-F4A71AF56164}"/>
              </a:ext>
            </a:extLst>
          </p:cNvPr>
          <p:cNvSpPr>
            <a:spLocks noGrp="1"/>
          </p:cNvSpPr>
          <p:nvPr>
            <p:ph idx="1"/>
          </p:nvPr>
        </p:nvSpPr>
        <p:spPr/>
        <p:txBody>
          <a:bodyPr/>
          <a:lstStyle/>
          <a:p>
            <a:pPr marL="0" indent="0">
              <a:buNone/>
            </a:pPr>
            <a:r>
              <a:rPr lang="en-US" altLang="zh-CN" dirty="0"/>
              <a:t>Why set </a:t>
            </a:r>
            <a:r>
              <a:rPr lang="en-US" altLang="zh-CN" i="1" dirty="0"/>
              <a:t>reserved concurrency </a:t>
            </a:r>
            <a:r>
              <a:rPr lang="en-US" altLang="zh-CN" dirty="0"/>
              <a:t>to 1?</a:t>
            </a:r>
          </a:p>
          <a:p>
            <a:pPr lvl="1"/>
            <a:r>
              <a:rPr lang="en-US" altLang="zh-CN" dirty="0"/>
              <a:t>We might be using the wrong configuration for a long while.</a:t>
            </a:r>
          </a:p>
          <a:p>
            <a:pPr marL="0" indent="0">
              <a:buNone/>
            </a:pPr>
            <a:r>
              <a:rPr lang="en-US" altLang="zh-CN" dirty="0"/>
              <a:t>Why use ‘#’ in the DynamoDB field name?</a:t>
            </a:r>
          </a:p>
          <a:p>
            <a:pPr lvl="1"/>
            <a:r>
              <a:rPr lang="en-US" altLang="zh-CN" dirty="0"/>
              <a:t>A reserved keyword that should not be used in field names, even though still supported (tech debt?).</a:t>
            </a:r>
          </a:p>
          <a:p>
            <a:pPr lvl="1"/>
            <a:r>
              <a:rPr lang="en-US" altLang="zh-CN" dirty="0"/>
              <a:t>No one identified it until I encountered an issue</a:t>
            </a:r>
            <a:r>
              <a:rPr lang="en-US" altLang="zh-CN"/>
              <a:t>, but </a:t>
            </a:r>
            <a:r>
              <a:rPr lang="en-US" altLang="zh-CN" dirty="0"/>
              <a:t>it works before.</a:t>
            </a:r>
          </a:p>
          <a:p>
            <a:pPr marL="0" indent="0">
              <a:buNone/>
            </a:pPr>
            <a:endParaRPr lang="en-US" altLang="zh-CN" dirty="0"/>
          </a:p>
          <a:p>
            <a:pPr marL="0" indent="0">
              <a:buNone/>
            </a:pPr>
            <a:r>
              <a:rPr lang="en-US" altLang="zh-CN" dirty="0"/>
              <a:t>“We did this before in a similar situation, and it works well!”</a:t>
            </a:r>
          </a:p>
          <a:p>
            <a:pPr marL="0" indent="0">
              <a:buNone/>
            </a:pPr>
            <a:r>
              <a:rPr lang="en-US" altLang="zh-CN" dirty="0"/>
              <a:t>“We will fix it when there’s an issue.”</a:t>
            </a:r>
            <a:endParaRPr lang="zh-CN" altLang="en-US" dirty="0"/>
          </a:p>
        </p:txBody>
      </p:sp>
      <p:sp>
        <p:nvSpPr>
          <p:cNvPr id="4" name="灯片编号占位符 3">
            <a:extLst>
              <a:ext uri="{FF2B5EF4-FFF2-40B4-BE49-F238E27FC236}">
                <a16:creationId xmlns:a16="http://schemas.microsoft.com/office/drawing/2014/main" id="{86C8D8E3-DF60-6233-CD09-024D4CC85CE0}"/>
              </a:ext>
            </a:extLst>
          </p:cNvPr>
          <p:cNvSpPr>
            <a:spLocks noGrp="1"/>
          </p:cNvSpPr>
          <p:nvPr>
            <p:ph type="sldNum" sz="quarter" idx="12"/>
          </p:nvPr>
        </p:nvSpPr>
        <p:spPr/>
        <p:txBody>
          <a:bodyPr/>
          <a:lstStyle/>
          <a:p>
            <a:fld id="{A28059E6-AE8B-428C-9632-7EEB8C37C8BE}" type="slidenum">
              <a:rPr lang="zh-CN" altLang="en-US" smtClean="0"/>
              <a:t>10</a:t>
            </a:fld>
            <a:endParaRPr lang="zh-CN" altLang="en-US"/>
          </a:p>
        </p:txBody>
      </p:sp>
    </p:spTree>
    <p:extLst>
      <p:ext uri="{BB962C8B-B14F-4D97-AF65-F5344CB8AC3E}">
        <p14:creationId xmlns:p14="http://schemas.microsoft.com/office/powerpoint/2010/main" val="416918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C513F0-F28B-240B-47C2-2D75D8F067B4}"/>
              </a:ext>
            </a:extLst>
          </p:cNvPr>
          <p:cNvSpPr>
            <a:spLocks noGrp="1"/>
          </p:cNvSpPr>
          <p:nvPr>
            <p:ph type="title"/>
          </p:nvPr>
        </p:nvSpPr>
        <p:spPr/>
        <p:txBody>
          <a:bodyPr/>
          <a:lstStyle/>
          <a:p>
            <a:r>
              <a:rPr lang="en-US" altLang="zh-CN" dirty="0"/>
              <a:t>Takeaway 2: Why it Works?</a:t>
            </a:r>
            <a:endParaRPr lang="zh-CN" altLang="en-US" dirty="0"/>
          </a:p>
        </p:txBody>
      </p:sp>
      <p:sp>
        <p:nvSpPr>
          <p:cNvPr id="3" name="内容占位符 2">
            <a:extLst>
              <a:ext uri="{FF2B5EF4-FFF2-40B4-BE49-F238E27FC236}">
                <a16:creationId xmlns:a16="http://schemas.microsoft.com/office/drawing/2014/main" id="{C4E67045-794A-CB3B-8580-17A226D6A9BA}"/>
              </a:ext>
            </a:extLst>
          </p:cNvPr>
          <p:cNvSpPr>
            <a:spLocks noGrp="1"/>
          </p:cNvSpPr>
          <p:nvPr>
            <p:ph idx="1"/>
          </p:nvPr>
        </p:nvSpPr>
        <p:spPr>
          <a:xfrm>
            <a:off x="4659464" y="1825625"/>
            <a:ext cx="6694336" cy="4351338"/>
          </a:xfrm>
        </p:spPr>
        <p:txBody>
          <a:bodyPr>
            <a:normAutofit fontScale="92500"/>
          </a:bodyPr>
          <a:lstStyle/>
          <a:p>
            <a:pPr marL="0" indent="0">
              <a:buNone/>
            </a:pPr>
            <a:r>
              <a:rPr lang="en-US" altLang="zh-CN" dirty="0"/>
              <a:t>Good at answering: Why it doesn’t work.</a:t>
            </a:r>
          </a:p>
          <a:p>
            <a:pPr lvl="1"/>
            <a:r>
              <a:rPr lang="en-US" altLang="zh-CN" dirty="0"/>
              <a:t>Testing, Formal verification</a:t>
            </a:r>
          </a:p>
          <a:p>
            <a:pPr lvl="1"/>
            <a:r>
              <a:rPr lang="en-US" altLang="zh-CN" dirty="0"/>
              <a:t>Google or Stack Overflow</a:t>
            </a:r>
          </a:p>
          <a:p>
            <a:pPr lvl="1"/>
            <a:r>
              <a:rPr lang="en-US" altLang="zh-CN" dirty="0"/>
              <a:t>LLMs</a:t>
            </a:r>
          </a:p>
          <a:p>
            <a:pPr marL="0" indent="0">
              <a:buNone/>
            </a:pPr>
            <a:endParaRPr lang="en-US" altLang="zh-CN" dirty="0"/>
          </a:p>
          <a:p>
            <a:pPr marL="0" indent="0">
              <a:buNone/>
            </a:pPr>
            <a:r>
              <a:rPr lang="en-US" altLang="zh-CN" dirty="0"/>
              <a:t>We often stop thinking “why it works” until it becomes a “why it doesn’t work” problem.</a:t>
            </a:r>
          </a:p>
          <a:p>
            <a:pPr marL="0" indent="0">
              <a:buNone/>
            </a:pPr>
            <a:endParaRPr lang="en-US" altLang="zh-CN" dirty="0"/>
          </a:p>
          <a:p>
            <a:pPr marL="0" indent="0">
              <a:buNone/>
            </a:pPr>
            <a:r>
              <a:rPr lang="en-US" altLang="zh-CN" dirty="0"/>
              <a:t>Requires deeper understanding of the underlying techniques (hard to tell from code).</a:t>
            </a:r>
          </a:p>
        </p:txBody>
      </p:sp>
      <p:sp>
        <p:nvSpPr>
          <p:cNvPr id="4" name="灯片编号占位符 3">
            <a:extLst>
              <a:ext uri="{FF2B5EF4-FFF2-40B4-BE49-F238E27FC236}">
                <a16:creationId xmlns:a16="http://schemas.microsoft.com/office/drawing/2014/main" id="{DB258134-0679-B0FB-F069-8EB3FCCC47C5}"/>
              </a:ext>
            </a:extLst>
          </p:cNvPr>
          <p:cNvSpPr>
            <a:spLocks noGrp="1"/>
          </p:cNvSpPr>
          <p:nvPr>
            <p:ph type="sldNum" sz="quarter" idx="12"/>
          </p:nvPr>
        </p:nvSpPr>
        <p:spPr/>
        <p:txBody>
          <a:bodyPr/>
          <a:lstStyle/>
          <a:p>
            <a:fld id="{A28059E6-AE8B-428C-9632-7EEB8C37C8BE}" type="slidenum">
              <a:rPr lang="zh-CN" altLang="en-US" smtClean="0"/>
              <a:t>11</a:t>
            </a:fld>
            <a:endParaRPr lang="zh-CN" altLang="en-US"/>
          </a:p>
        </p:txBody>
      </p:sp>
      <p:pic>
        <p:nvPicPr>
          <p:cNvPr id="5" name="图片 4" descr="一些文字和图案&#10;&#10;中度可信度描述已自动生成">
            <a:extLst>
              <a:ext uri="{FF2B5EF4-FFF2-40B4-BE49-F238E27FC236}">
                <a16:creationId xmlns:a16="http://schemas.microsoft.com/office/drawing/2014/main" id="{C09B954C-238C-C3A3-EE9D-12E0809AE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5625"/>
            <a:ext cx="3624579" cy="4530725"/>
          </a:xfrm>
          <a:prstGeom prst="rect">
            <a:avLst/>
          </a:prstGeom>
        </p:spPr>
      </p:pic>
    </p:spTree>
    <p:extLst>
      <p:ext uri="{BB962C8B-B14F-4D97-AF65-F5344CB8AC3E}">
        <p14:creationId xmlns:p14="http://schemas.microsoft.com/office/powerpoint/2010/main" val="30699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FC96F-6849-27C9-B2F7-59C8083C182A}"/>
              </a:ext>
            </a:extLst>
          </p:cNvPr>
          <p:cNvSpPr>
            <a:spLocks noGrp="1"/>
          </p:cNvSpPr>
          <p:nvPr>
            <p:ph type="title"/>
          </p:nvPr>
        </p:nvSpPr>
        <p:spPr/>
        <p:txBody>
          <a:bodyPr/>
          <a:lstStyle/>
          <a:p>
            <a:r>
              <a:rPr lang="en-US" altLang="zh-CN" dirty="0"/>
              <a:t>Development Process</a:t>
            </a:r>
            <a:endParaRPr lang="zh-CN" altLang="en-US" dirty="0"/>
          </a:p>
        </p:txBody>
      </p:sp>
      <p:sp>
        <p:nvSpPr>
          <p:cNvPr id="4" name="灯片编号占位符 3">
            <a:extLst>
              <a:ext uri="{FF2B5EF4-FFF2-40B4-BE49-F238E27FC236}">
                <a16:creationId xmlns:a16="http://schemas.microsoft.com/office/drawing/2014/main" id="{ED89FA31-E74B-8C77-2B10-89F5847A595F}"/>
              </a:ext>
            </a:extLst>
          </p:cNvPr>
          <p:cNvSpPr>
            <a:spLocks noGrp="1"/>
          </p:cNvSpPr>
          <p:nvPr>
            <p:ph type="sldNum" sz="quarter" idx="12"/>
          </p:nvPr>
        </p:nvSpPr>
        <p:spPr/>
        <p:txBody>
          <a:bodyPr/>
          <a:lstStyle/>
          <a:p>
            <a:fld id="{A28059E6-AE8B-428C-9632-7EEB8C37C8BE}" type="slidenum">
              <a:rPr lang="zh-CN" altLang="en-US" smtClean="0"/>
              <a:t>12</a:t>
            </a:fld>
            <a:endParaRPr lang="zh-CN" altLang="en-US"/>
          </a:p>
        </p:txBody>
      </p:sp>
      <p:sp>
        <p:nvSpPr>
          <p:cNvPr id="11" name="内容占位符 10">
            <a:extLst>
              <a:ext uri="{FF2B5EF4-FFF2-40B4-BE49-F238E27FC236}">
                <a16:creationId xmlns:a16="http://schemas.microsoft.com/office/drawing/2014/main" id="{35E16FCE-3524-B021-1915-642C021F8EA0}"/>
              </a:ext>
            </a:extLst>
          </p:cNvPr>
          <p:cNvSpPr>
            <a:spLocks noGrp="1"/>
          </p:cNvSpPr>
          <p:nvPr>
            <p:ph idx="1"/>
          </p:nvPr>
        </p:nvSpPr>
        <p:spPr>
          <a:xfrm>
            <a:off x="4460682" y="1825625"/>
            <a:ext cx="6893118" cy="4351338"/>
          </a:xfrm>
        </p:spPr>
        <p:txBody>
          <a:bodyPr/>
          <a:lstStyle/>
          <a:p>
            <a:r>
              <a:rPr lang="en-US" altLang="zh-CN" dirty="0"/>
              <a:t>Strictly follow the Scrum process.</a:t>
            </a:r>
          </a:p>
          <a:p>
            <a:r>
              <a:rPr lang="en-US" altLang="zh-CN" dirty="0"/>
              <a:t>An emphasis on design and documentation.</a:t>
            </a:r>
          </a:p>
          <a:p>
            <a:r>
              <a:rPr lang="en-US" altLang="zh-CN" dirty="0"/>
              <a:t>Code review, static analyzers, testing to ensure code quality.</a:t>
            </a:r>
          </a:p>
          <a:p>
            <a:r>
              <a:rPr lang="en-US" altLang="zh-CN" dirty="0"/>
              <a:t>Auto CI/CD.</a:t>
            </a:r>
          </a:p>
          <a:p>
            <a:endParaRPr lang="zh-CN" altLang="en-US" dirty="0"/>
          </a:p>
        </p:txBody>
      </p:sp>
      <p:graphicFrame>
        <p:nvGraphicFramePr>
          <p:cNvPr id="12" name="内容占位符 4">
            <a:extLst>
              <a:ext uri="{FF2B5EF4-FFF2-40B4-BE49-F238E27FC236}">
                <a16:creationId xmlns:a16="http://schemas.microsoft.com/office/drawing/2014/main" id="{15D5D98F-7514-D676-3581-D9239E747572}"/>
              </a:ext>
            </a:extLst>
          </p:cNvPr>
          <p:cNvGraphicFramePr>
            <a:graphicFrameLocks/>
          </p:cNvGraphicFramePr>
          <p:nvPr>
            <p:extLst>
              <p:ext uri="{D42A27DB-BD31-4B8C-83A1-F6EECF244321}">
                <p14:modId xmlns:p14="http://schemas.microsoft.com/office/powerpoint/2010/main" val="1372965613"/>
              </p:ext>
            </p:extLst>
          </p:nvPr>
        </p:nvGraphicFramePr>
        <p:xfrm>
          <a:off x="233901" y="2171024"/>
          <a:ext cx="4163171" cy="3660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9600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87C41-8D49-FCD3-C6B2-42A6AB388465}"/>
              </a:ext>
            </a:extLst>
          </p:cNvPr>
          <p:cNvSpPr>
            <a:spLocks noGrp="1"/>
          </p:cNvSpPr>
          <p:nvPr>
            <p:ph type="title"/>
          </p:nvPr>
        </p:nvSpPr>
        <p:spPr/>
        <p:txBody>
          <a:bodyPr/>
          <a:lstStyle/>
          <a:p>
            <a:r>
              <a:rPr lang="en-US" altLang="zh-CN" dirty="0"/>
              <a:t>But…</a:t>
            </a:r>
            <a:endParaRPr lang="zh-CN" altLang="en-US" dirty="0"/>
          </a:p>
        </p:txBody>
      </p:sp>
      <p:sp>
        <p:nvSpPr>
          <p:cNvPr id="3" name="内容占位符 2">
            <a:extLst>
              <a:ext uri="{FF2B5EF4-FFF2-40B4-BE49-F238E27FC236}">
                <a16:creationId xmlns:a16="http://schemas.microsoft.com/office/drawing/2014/main" id="{ED5A0F28-58BA-B54A-7528-63591A1A6DCB}"/>
              </a:ext>
            </a:extLst>
          </p:cNvPr>
          <p:cNvSpPr>
            <a:spLocks noGrp="1"/>
          </p:cNvSpPr>
          <p:nvPr>
            <p:ph idx="1"/>
          </p:nvPr>
        </p:nvSpPr>
        <p:spPr/>
        <p:txBody>
          <a:bodyPr/>
          <a:lstStyle/>
          <a:p>
            <a:pPr marL="0" indent="0">
              <a:buNone/>
            </a:pPr>
            <a:r>
              <a:rPr lang="en-US" altLang="zh-CN" dirty="0"/>
              <a:t>Meetings, Meetings, Meetings! 40% ~ 50% time in meetings!</a:t>
            </a:r>
          </a:p>
          <a:p>
            <a:pPr lvl="1"/>
            <a:r>
              <a:rPr lang="en-US" altLang="zh-CN" dirty="0"/>
              <a:t>Good for knowledge sharing but not efficient for everyone.</a:t>
            </a:r>
          </a:p>
          <a:p>
            <a:pPr marL="0" indent="0">
              <a:spcBef>
                <a:spcPts val="1200"/>
              </a:spcBef>
              <a:buNone/>
            </a:pPr>
            <a:r>
              <a:rPr lang="en-US" altLang="zh-CN" dirty="0"/>
              <a:t>Great documentation on requirements, design, review, etc.</a:t>
            </a:r>
          </a:p>
          <a:p>
            <a:pPr lvl="1"/>
            <a:r>
              <a:rPr lang="en-US" altLang="zh-CN" dirty="0"/>
              <a:t>Not all the artifacts are up-to-date, some become misleading.</a:t>
            </a:r>
          </a:p>
          <a:p>
            <a:pPr lvl="1"/>
            <a:r>
              <a:rPr lang="en-US" altLang="zh-CN" dirty="0"/>
              <a:t>Often no rationales or alternatives are discussed.</a:t>
            </a:r>
          </a:p>
          <a:p>
            <a:pPr marL="0" indent="0">
              <a:spcBef>
                <a:spcPts val="1200"/>
              </a:spcBef>
              <a:buNone/>
            </a:pPr>
            <a:r>
              <a:rPr lang="en-US" altLang="zh-CN" dirty="0"/>
              <a:t>Apply various techniques for ensuring code quality such as static checkers.</a:t>
            </a:r>
          </a:p>
          <a:p>
            <a:pPr lvl="1"/>
            <a:r>
              <a:rPr lang="en-US" altLang="zh-CN" dirty="0"/>
              <a:t>Sometimes conflicting configurations are found.</a:t>
            </a:r>
          </a:p>
          <a:p>
            <a:pPr lvl="1"/>
            <a:r>
              <a:rPr lang="en-US" altLang="zh-CN" dirty="0"/>
              <a:t>E.g., require using </a:t>
            </a:r>
            <a:r>
              <a:rPr lang="en-US" altLang="zh-CN" i="1" dirty="0"/>
              <a:t>this </a:t>
            </a:r>
            <a:r>
              <a:rPr lang="en-US" altLang="zh-CN" dirty="0"/>
              <a:t>keyword in one project but not in another.</a:t>
            </a:r>
          </a:p>
        </p:txBody>
      </p:sp>
      <p:sp>
        <p:nvSpPr>
          <p:cNvPr id="4" name="灯片编号占位符 3">
            <a:extLst>
              <a:ext uri="{FF2B5EF4-FFF2-40B4-BE49-F238E27FC236}">
                <a16:creationId xmlns:a16="http://schemas.microsoft.com/office/drawing/2014/main" id="{5F05579B-6A05-EF6C-90E6-9446AEC04BB6}"/>
              </a:ext>
            </a:extLst>
          </p:cNvPr>
          <p:cNvSpPr>
            <a:spLocks noGrp="1"/>
          </p:cNvSpPr>
          <p:nvPr>
            <p:ph type="sldNum" sz="quarter" idx="12"/>
          </p:nvPr>
        </p:nvSpPr>
        <p:spPr/>
        <p:txBody>
          <a:bodyPr/>
          <a:lstStyle/>
          <a:p>
            <a:fld id="{A28059E6-AE8B-428C-9632-7EEB8C37C8BE}" type="slidenum">
              <a:rPr lang="zh-CN" altLang="en-US" smtClean="0"/>
              <a:t>13</a:t>
            </a:fld>
            <a:endParaRPr lang="zh-CN" altLang="en-US"/>
          </a:p>
        </p:txBody>
      </p:sp>
    </p:spTree>
    <p:extLst>
      <p:ext uri="{BB962C8B-B14F-4D97-AF65-F5344CB8AC3E}">
        <p14:creationId xmlns:p14="http://schemas.microsoft.com/office/powerpoint/2010/main" val="348165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79188-2C08-A445-21CB-C69C83D6E60E}"/>
              </a:ext>
            </a:extLst>
          </p:cNvPr>
          <p:cNvSpPr>
            <a:spLocks noGrp="1"/>
          </p:cNvSpPr>
          <p:nvPr>
            <p:ph type="title"/>
          </p:nvPr>
        </p:nvSpPr>
        <p:spPr/>
        <p:txBody>
          <a:bodyPr/>
          <a:lstStyle/>
          <a:p>
            <a:r>
              <a:rPr lang="en-US" altLang="zh-CN" dirty="0"/>
              <a:t>Takeaway 3: Engineering Practices in a Correct Way</a:t>
            </a:r>
            <a:endParaRPr lang="zh-CN" altLang="en-US" dirty="0"/>
          </a:p>
        </p:txBody>
      </p:sp>
      <p:sp>
        <p:nvSpPr>
          <p:cNvPr id="3" name="内容占位符 2">
            <a:extLst>
              <a:ext uri="{FF2B5EF4-FFF2-40B4-BE49-F238E27FC236}">
                <a16:creationId xmlns:a16="http://schemas.microsoft.com/office/drawing/2014/main" id="{D7B5F015-3B83-2F96-A2F0-7BA7F99683C6}"/>
              </a:ext>
            </a:extLst>
          </p:cNvPr>
          <p:cNvSpPr>
            <a:spLocks noGrp="1"/>
          </p:cNvSpPr>
          <p:nvPr>
            <p:ph idx="1"/>
          </p:nvPr>
        </p:nvSpPr>
        <p:spPr/>
        <p:txBody>
          <a:bodyPr/>
          <a:lstStyle/>
          <a:p>
            <a:pPr marL="0" indent="0">
              <a:buNone/>
            </a:pPr>
            <a:r>
              <a:rPr lang="en-US" altLang="zh-CN" dirty="0"/>
              <a:t>All such activities, documentations, static checkers can indeed help improve software quality.</a:t>
            </a:r>
          </a:p>
          <a:p>
            <a:pPr marL="0" indent="0">
              <a:buNone/>
            </a:pPr>
            <a:endParaRPr lang="en-US" altLang="zh-CN" dirty="0"/>
          </a:p>
          <a:p>
            <a:pPr marL="0" indent="0">
              <a:buNone/>
            </a:pPr>
            <a:r>
              <a:rPr lang="en-US" altLang="zh-CN" dirty="0"/>
              <a:t>But not all of them are conducted correctly and effectively.</a:t>
            </a:r>
          </a:p>
          <a:p>
            <a:pPr marL="0" indent="0">
              <a:buNone/>
            </a:pPr>
            <a:endParaRPr lang="en-US" altLang="zh-CN" dirty="0"/>
          </a:p>
          <a:p>
            <a:pPr marL="0" indent="0">
              <a:buNone/>
            </a:pPr>
            <a:r>
              <a:rPr lang="en-US" altLang="zh-CN" dirty="0"/>
              <a:t>Sometimes, it becomes a burden to developers.</a:t>
            </a:r>
          </a:p>
        </p:txBody>
      </p:sp>
      <p:sp>
        <p:nvSpPr>
          <p:cNvPr id="4" name="灯片编号占位符 3">
            <a:extLst>
              <a:ext uri="{FF2B5EF4-FFF2-40B4-BE49-F238E27FC236}">
                <a16:creationId xmlns:a16="http://schemas.microsoft.com/office/drawing/2014/main" id="{3B82F32D-EB7E-A7B3-053E-3FC5D74E79C7}"/>
              </a:ext>
            </a:extLst>
          </p:cNvPr>
          <p:cNvSpPr>
            <a:spLocks noGrp="1"/>
          </p:cNvSpPr>
          <p:nvPr>
            <p:ph type="sldNum" sz="quarter" idx="12"/>
          </p:nvPr>
        </p:nvSpPr>
        <p:spPr/>
        <p:txBody>
          <a:bodyPr/>
          <a:lstStyle/>
          <a:p>
            <a:fld id="{A28059E6-AE8B-428C-9632-7EEB8C37C8BE}" type="slidenum">
              <a:rPr lang="zh-CN" altLang="en-US" smtClean="0"/>
              <a:t>14</a:t>
            </a:fld>
            <a:endParaRPr lang="zh-CN" altLang="en-US"/>
          </a:p>
        </p:txBody>
      </p:sp>
    </p:spTree>
    <p:extLst>
      <p:ext uri="{BB962C8B-B14F-4D97-AF65-F5344CB8AC3E}">
        <p14:creationId xmlns:p14="http://schemas.microsoft.com/office/powerpoint/2010/main" val="2433754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819D9-A855-CE91-D29A-2AFE2D55E431}"/>
              </a:ext>
            </a:extLst>
          </p:cNvPr>
          <p:cNvSpPr>
            <a:spLocks noGrp="1"/>
          </p:cNvSpPr>
          <p:nvPr>
            <p:ph type="title"/>
          </p:nvPr>
        </p:nvSpPr>
        <p:spPr/>
        <p:txBody>
          <a:bodyPr/>
          <a:lstStyle/>
          <a:p>
            <a:r>
              <a:rPr lang="en-US" altLang="zh-CN" dirty="0"/>
              <a:t>Moving towards the AI Era?</a:t>
            </a:r>
            <a:endParaRPr lang="zh-CN" altLang="en-US" dirty="0"/>
          </a:p>
        </p:txBody>
      </p:sp>
      <p:sp>
        <p:nvSpPr>
          <p:cNvPr id="3" name="内容占位符 2">
            <a:extLst>
              <a:ext uri="{FF2B5EF4-FFF2-40B4-BE49-F238E27FC236}">
                <a16:creationId xmlns:a16="http://schemas.microsoft.com/office/drawing/2014/main" id="{2618186F-21F4-2225-F9C5-D6B676828873}"/>
              </a:ext>
            </a:extLst>
          </p:cNvPr>
          <p:cNvSpPr>
            <a:spLocks noGrp="1"/>
          </p:cNvSpPr>
          <p:nvPr>
            <p:ph idx="1"/>
          </p:nvPr>
        </p:nvSpPr>
        <p:spPr/>
        <p:txBody>
          <a:bodyPr/>
          <a:lstStyle/>
          <a:p>
            <a:pPr marL="0" indent="0">
              <a:buNone/>
            </a:pPr>
            <a:r>
              <a:rPr lang="en-US" altLang="zh-CN" dirty="0"/>
              <a:t>Amazon’s process enables:</a:t>
            </a:r>
          </a:p>
          <a:p>
            <a:pPr lvl="1"/>
            <a:r>
              <a:rPr lang="en-US" altLang="zh-CN" dirty="0"/>
              <a:t>Semi-structured documentations</a:t>
            </a:r>
          </a:p>
          <a:p>
            <a:pPr lvl="1"/>
            <a:r>
              <a:rPr lang="en-US" altLang="zh-CN" dirty="0"/>
              <a:t>Common architecture styles/patterns</a:t>
            </a:r>
          </a:p>
          <a:p>
            <a:pPr lvl="1"/>
            <a:r>
              <a:rPr lang="en-US" altLang="zh-CN" dirty="0"/>
              <a:t>Engineers produce high quality and highly similar code.</a:t>
            </a:r>
          </a:p>
          <a:p>
            <a:pPr lvl="1"/>
            <a:r>
              <a:rPr lang="en-US" altLang="zh-CN" dirty="0"/>
              <a:t>Entry-level engineers: copy and paste from existing code base, replace code templates with my logic and data models.</a:t>
            </a:r>
          </a:p>
        </p:txBody>
      </p:sp>
      <p:sp>
        <p:nvSpPr>
          <p:cNvPr id="4" name="灯片编号占位符 3">
            <a:extLst>
              <a:ext uri="{FF2B5EF4-FFF2-40B4-BE49-F238E27FC236}">
                <a16:creationId xmlns:a16="http://schemas.microsoft.com/office/drawing/2014/main" id="{27713657-07CF-AD5C-45B8-22CBA44CC597}"/>
              </a:ext>
            </a:extLst>
          </p:cNvPr>
          <p:cNvSpPr>
            <a:spLocks noGrp="1"/>
          </p:cNvSpPr>
          <p:nvPr>
            <p:ph type="sldNum" sz="quarter" idx="12"/>
          </p:nvPr>
        </p:nvSpPr>
        <p:spPr/>
        <p:txBody>
          <a:bodyPr/>
          <a:lstStyle/>
          <a:p>
            <a:fld id="{A28059E6-AE8B-428C-9632-7EEB8C37C8BE}" type="slidenum">
              <a:rPr lang="zh-CN" altLang="en-US" smtClean="0"/>
              <a:t>15</a:t>
            </a:fld>
            <a:endParaRPr lang="zh-CN" altLang="en-US"/>
          </a:p>
        </p:txBody>
      </p:sp>
      <p:sp>
        <p:nvSpPr>
          <p:cNvPr id="5" name="矩形: 圆角 4">
            <a:extLst>
              <a:ext uri="{FF2B5EF4-FFF2-40B4-BE49-F238E27FC236}">
                <a16:creationId xmlns:a16="http://schemas.microsoft.com/office/drawing/2014/main" id="{059BCFB3-3554-639D-E12C-0476C3CB0140}"/>
              </a:ext>
            </a:extLst>
          </p:cNvPr>
          <p:cNvSpPr/>
          <p:nvPr/>
        </p:nvSpPr>
        <p:spPr>
          <a:xfrm>
            <a:off x="1100262" y="4656398"/>
            <a:ext cx="9991475" cy="123654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altLang="zh-CN" sz="2400" dirty="0"/>
              <a:t>“I feel I’m a human when I contribute to the planning, design, review activities, and addressing issues </a:t>
            </a:r>
            <a:r>
              <a:rPr lang="en-US" altLang="zh-CN" sz="2400" dirty="0">
                <a:sym typeface="Wingdings" panose="05000000000000000000" pitchFamily="2" charset="2"/>
              </a:rPr>
              <a:t>; </a:t>
            </a:r>
            <a:r>
              <a:rPr lang="en-US" altLang="zh-CN" sz="2400" dirty="0"/>
              <a:t>I feel I’m a robot when I’m coding </a:t>
            </a:r>
            <a:r>
              <a:rPr lang="en-US" altLang="zh-CN" sz="2400" dirty="0">
                <a:sym typeface="Wingdings" panose="05000000000000000000" pitchFamily="2" charset="2"/>
              </a:rPr>
              <a:t></a:t>
            </a:r>
            <a:r>
              <a:rPr lang="en-US" altLang="zh-CN" sz="2400" dirty="0"/>
              <a:t>.”</a:t>
            </a:r>
          </a:p>
        </p:txBody>
      </p:sp>
    </p:spTree>
    <p:extLst>
      <p:ext uri="{BB962C8B-B14F-4D97-AF65-F5344CB8AC3E}">
        <p14:creationId xmlns:p14="http://schemas.microsoft.com/office/powerpoint/2010/main" val="45169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819D9-A855-CE91-D29A-2AFE2D55E431}"/>
              </a:ext>
            </a:extLst>
          </p:cNvPr>
          <p:cNvSpPr>
            <a:spLocks noGrp="1"/>
          </p:cNvSpPr>
          <p:nvPr>
            <p:ph type="title"/>
          </p:nvPr>
        </p:nvSpPr>
        <p:spPr/>
        <p:txBody>
          <a:bodyPr/>
          <a:lstStyle/>
          <a:p>
            <a:r>
              <a:rPr lang="en-US" altLang="zh-CN" dirty="0"/>
              <a:t>Moving towards the AI Era?</a:t>
            </a:r>
            <a:endParaRPr lang="zh-CN" altLang="en-US" dirty="0"/>
          </a:p>
        </p:txBody>
      </p:sp>
      <p:sp>
        <p:nvSpPr>
          <p:cNvPr id="4" name="灯片编号占位符 3">
            <a:extLst>
              <a:ext uri="{FF2B5EF4-FFF2-40B4-BE49-F238E27FC236}">
                <a16:creationId xmlns:a16="http://schemas.microsoft.com/office/drawing/2014/main" id="{27713657-07CF-AD5C-45B8-22CBA44CC597}"/>
              </a:ext>
            </a:extLst>
          </p:cNvPr>
          <p:cNvSpPr>
            <a:spLocks noGrp="1"/>
          </p:cNvSpPr>
          <p:nvPr>
            <p:ph type="sldNum" sz="quarter" idx="12"/>
          </p:nvPr>
        </p:nvSpPr>
        <p:spPr/>
        <p:txBody>
          <a:bodyPr/>
          <a:lstStyle/>
          <a:p>
            <a:fld id="{A28059E6-AE8B-428C-9632-7EEB8C37C8BE}" type="slidenum">
              <a:rPr lang="zh-CN" altLang="en-US" smtClean="0"/>
              <a:t>16</a:t>
            </a:fld>
            <a:endParaRPr lang="zh-CN" altLang="en-US"/>
          </a:p>
        </p:txBody>
      </p:sp>
      <p:sp>
        <p:nvSpPr>
          <p:cNvPr id="6" name="矩形: 圆角 5">
            <a:extLst>
              <a:ext uri="{FF2B5EF4-FFF2-40B4-BE49-F238E27FC236}">
                <a16:creationId xmlns:a16="http://schemas.microsoft.com/office/drawing/2014/main" id="{47DD5FF9-4DDB-FCFA-3523-91CAA38FFFC2}"/>
              </a:ext>
            </a:extLst>
          </p:cNvPr>
          <p:cNvSpPr/>
          <p:nvPr/>
        </p:nvSpPr>
        <p:spPr>
          <a:xfrm>
            <a:off x="838200" y="2021453"/>
            <a:ext cx="2133930" cy="10157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Extensive structured docs</a:t>
            </a:r>
            <a:endParaRPr lang="zh-CN" altLang="en-US" sz="2000" dirty="0"/>
          </a:p>
        </p:txBody>
      </p:sp>
      <p:sp>
        <p:nvSpPr>
          <p:cNvPr id="7" name="矩形: 圆角 6">
            <a:extLst>
              <a:ext uri="{FF2B5EF4-FFF2-40B4-BE49-F238E27FC236}">
                <a16:creationId xmlns:a16="http://schemas.microsoft.com/office/drawing/2014/main" id="{637269B5-7078-1119-EF0D-A047D2EB0937}"/>
              </a:ext>
            </a:extLst>
          </p:cNvPr>
          <p:cNvSpPr/>
          <p:nvPr/>
        </p:nvSpPr>
        <p:spPr>
          <a:xfrm>
            <a:off x="838200" y="3185556"/>
            <a:ext cx="2133930" cy="10157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AWS-based architecture patterns</a:t>
            </a:r>
            <a:endParaRPr lang="zh-CN" altLang="en-US" sz="2000" dirty="0"/>
          </a:p>
        </p:txBody>
      </p:sp>
      <p:sp>
        <p:nvSpPr>
          <p:cNvPr id="8" name="矩形: 圆角 7">
            <a:extLst>
              <a:ext uri="{FF2B5EF4-FFF2-40B4-BE49-F238E27FC236}">
                <a16:creationId xmlns:a16="http://schemas.microsoft.com/office/drawing/2014/main" id="{84B03FB1-2DF5-94B2-2F1D-CE814CB715B1}"/>
              </a:ext>
            </a:extLst>
          </p:cNvPr>
          <p:cNvSpPr/>
          <p:nvPr/>
        </p:nvSpPr>
        <p:spPr>
          <a:xfrm>
            <a:off x="838200" y="4355354"/>
            <a:ext cx="2133931" cy="10157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Code review, static checkers, testing</a:t>
            </a:r>
            <a:endParaRPr lang="zh-CN" altLang="en-US" sz="2000" dirty="0"/>
          </a:p>
        </p:txBody>
      </p:sp>
      <p:sp>
        <p:nvSpPr>
          <p:cNvPr id="10" name="箭头: 右 9">
            <a:extLst>
              <a:ext uri="{FF2B5EF4-FFF2-40B4-BE49-F238E27FC236}">
                <a16:creationId xmlns:a16="http://schemas.microsoft.com/office/drawing/2014/main" id="{4FEDA736-D10C-C377-7EF3-75D1309A538D}"/>
              </a:ext>
            </a:extLst>
          </p:cNvPr>
          <p:cNvSpPr/>
          <p:nvPr/>
        </p:nvSpPr>
        <p:spPr>
          <a:xfrm rot="1024322">
            <a:off x="3115899" y="2593289"/>
            <a:ext cx="1735832" cy="333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AC8CDC3B-E568-0DF3-798B-4E1D806C8849}"/>
              </a:ext>
            </a:extLst>
          </p:cNvPr>
          <p:cNvSpPr/>
          <p:nvPr/>
        </p:nvSpPr>
        <p:spPr>
          <a:xfrm>
            <a:off x="3105122" y="3526467"/>
            <a:ext cx="1659363" cy="333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EF6A7EB1-0A5B-A363-C0E5-6D0E132A101E}"/>
              </a:ext>
            </a:extLst>
          </p:cNvPr>
          <p:cNvSpPr/>
          <p:nvPr/>
        </p:nvSpPr>
        <p:spPr>
          <a:xfrm rot="20763824">
            <a:off x="3152137" y="4537539"/>
            <a:ext cx="1692457" cy="333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6" name="内容占位符 5" descr="用户 轮廓">
            <a:extLst>
              <a:ext uri="{FF2B5EF4-FFF2-40B4-BE49-F238E27FC236}">
                <a16:creationId xmlns:a16="http://schemas.microsoft.com/office/drawing/2014/main" id="{DB4958A6-803B-511A-D2AD-0CE80C35C8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68954" y="2599318"/>
            <a:ext cx="1659363" cy="1659363"/>
          </a:xfrm>
          <a:prstGeom prst="rect">
            <a:avLst/>
          </a:prstGeom>
        </p:spPr>
      </p:pic>
      <p:sp>
        <p:nvSpPr>
          <p:cNvPr id="18" name="箭头: 右 17">
            <a:extLst>
              <a:ext uri="{FF2B5EF4-FFF2-40B4-BE49-F238E27FC236}">
                <a16:creationId xmlns:a16="http://schemas.microsoft.com/office/drawing/2014/main" id="{232893A0-4841-875A-E9B2-5A894BB6BCF9}"/>
              </a:ext>
            </a:extLst>
          </p:cNvPr>
          <p:cNvSpPr/>
          <p:nvPr/>
        </p:nvSpPr>
        <p:spPr>
          <a:xfrm>
            <a:off x="7061309" y="3526467"/>
            <a:ext cx="1121669" cy="333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908C285B-D713-CFA3-F52B-46C94D8DE357}"/>
              </a:ext>
            </a:extLst>
          </p:cNvPr>
          <p:cNvSpPr/>
          <p:nvPr/>
        </p:nvSpPr>
        <p:spPr>
          <a:xfrm>
            <a:off x="8425154" y="3185556"/>
            <a:ext cx="2133931" cy="10157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Highly similar code and tests</a:t>
            </a:r>
            <a:endParaRPr lang="zh-CN" altLang="en-US" sz="2000" dirty="0"/>
          </a:p>
        </p:txBody>
      </p:sp>
      <p:sp>
        <p:nvSpPr>
          <p:cNvPr id="9" name="爆炸形: 14 pt  8">
            <a:extLst>
              <a:ext uri="{FF2B5EF4-FFF2-40B4-BE49-F238E27FC236}">
                <a16:creationId xmlns:a16="http://schemas.microsoft.com/office/drawing/2014/main" id="{AF242E90-E93F-9EB5-C2FD-EFA0DE2F2969}"/>
              </a:ext>
            </a:extLst>
          </p:cNvPr>
          <p:cNvSpPr/>
          <p:nvPr/>
        </p:nvSpPr>
        <p:spPr>
          <a:xfrm>
            <a:off x="4764485" y="2402068"/>
            <a:ext cx="2735607" cy="2248798"/>
          </a:xfrm>
          <a:prstGeom prst="irregularSeal2">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t>AI</a:t>
            </a:r>
            <a:endParaRPr lang="zh-CN" altLang="en-US" sz="3200" dirty="0"/>
          </a:p>
        </p:txBody>
      </p:sp>
    </p:spTree>
    <p:extLst>
      <p:ext uri="{BB962C8B-B14F-4D97-AF65-F5344CB8AC3E}">
        <p14:creationId xmlns:p14="http://schemas.microsoft.com/office/powerpoint/2010/main" val="32555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E9CE2-08CD-F5D0-6820-44BD8850A024}"/>
              </a:ext>
            </a:extLst>
          </p:cNvPr>
          <p:cNvSpPr>
            <a:spLocks noGrp="1"/>
          </p:cNvSpPr>
          <p:nvPr>
            <p:ph type="title"/>
          </p:nvPr>
        </p:nvSpPr>
        <p:spPr/>
        <p:txBody>
          <a:bodyPr/>
          <a:lstStyle/>
          <a:p>
            <a:r>
              <a:rPr lang="en-US" altLang="zh-CN" dirty="0"/>
              <a:t>Takeaway 4: How would AI make a change?</a:t>
            </a:r>
            <a:endParaRPr lang="zh-CN" altLang="en-US" dirty="0"/>
          </a:p>
        </p:txBody>
      </p:sp>
      <p:sp>
        <p:nvSpPr>
          <p:cNvPr id="3" name="内容占位符 2">
            <a:extLst>
              <a:ext uri="{FF2B5EF4-FFF2-40B4-BE49-F238E27FC236}">
                <a16:creationId xmlns:a16="http://schemas.microsoft.com/office/drawing/2014/main" id="{483EB2AE-A230-9EED-915A-39D8134827E1}"/>
              </a:ext>
            </a:extLst>
          </p:cNvPr>
          <p:cNvSpPr>
            <a:spLocks noGrp="1"/>
          </p:cNvSpPr>
          <p:nvPr>
            <p:ph idx="1"/>
          </p:nvPr>
        </p:nvSpPr>
        <p:spPr/>
        <p:txBody>
          <a:bodyPr/>
          <a:lstStyle/>
          <a:p>
            <a:pPr marL="0" indent="0">
              <a:spcBef>
                <a:spcPts val="600"/>
              </a:spcBef>
              <a:buNone/>
            </a:pPr>
            <a:r>
              <a:rPr lang="en-US" altLang="zh-CN" dirty="0"/>
              <a:t>Looking ahead to the AI era: Coding vs. Generation.</a:t>
            </a:r>
          </a:p>
          <a:p>
            <a:pPr marL="0" indent="0">
              <a:spcBef>
                <a:spcPts val="600"/>
              </a:spcBef>
              <a:buNone/>
            </a:pPr>
            <a:endParaRPr lang="en-US" altLang="zh-CN" dirty="0"/>
          </a:p>
          <a:p>
            <a:pPr marL="0" indent="0">
              <a:spcBef>
                <a:spcPts val="600"/>
              </a:spcBef>
              <a:buNone/>
            </a:pPr>
            <a:r>
              <a:rPr lang="en-US" altLang="zh-CN" dirty="0"/>
              <a:t>Will good design and documentation relief engineers from tedious coding tasks in the AI era?</a:t>
            </a:r>
          </a:p>
        </p:txBody>
      </p:sp>
      <p:sp>
        <p:nvSpPr>
          <p:cNvPr id="4" name="灯片编号占位符 3">
            <a:extLst>
              <a:ext uri="{FF2B5EF4-FFF2-40B4-BE49-F238E27FC236}">
                <a16:creationId xmlns:a16="http://schemas.microsoft.com/office/drawing/2014/main" id="{60CEE62D-DC31-5AB8-700A-E7D5110BD927}"/>
              </a:ext>
            </a:extLst>
          </p:cNvPr>
          <p:cNvSpPr>
            <a:spLocks noGrp="1"/>
          </p:cNvSpPr>
          <p:nvPr>
            <p:ph type="sldNum" sz="quarter" idx="12"/>
          </p:nvPr>
        </p:nvSpPr>
        <p:spPr/>
        <p:txBody>
          <a:bodyPr/>
          <a:lstStyle/>
          <a:p>
            <a:fld id="{A28059E6-AE8B-428C-9632-7EEB8C37C8BE}" type="slidenum">
              <a:rPr lang="zh-CN" altLang="en-US" smtClean="0"/>
              <a:t>17</a:t>
            </a:fld>
            <a:endParaRPr lang="zh-CN" altLang="en-US"/>
          </a:p>
        </p:txBody>
      </p:sp>
    </p:spTree>
    <p:extLst>
      <p:ext uri="{BB962C8B-B14F-4D97-AF65-F5344CB8AC3E}">
        <p14:creationId xmlns:p14="http://schemas.microsoft.com/office/powerpoint/2010/main" val="2744492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6A2D3-376A-3DF3-534C-8CD36D7C33DE}"/>
              </a:ext>
            </a:extLst>
          </p:cNvPr>
          <p:cNvSpPr>
            <a:spLocks noGrp="1"/>
          </p:cNvSpPr>
          <p:nvPr>
            <p:ph type="title"/>
          </p:nvPr>
        </p:nvSpPr>
        <p:spPr/>
        <p:txBody>
          <a:bodyPr/>
          <a:lstStyle/>
          <a:p>
            <a:r>
              <a:rPr lang="en-US" altLang="zh-CN" dirty="0"/>
              <a:t>Summary</a:t>
            </a:r>
            <a:endParaRPr lang="zh-CN" altLang="en-US" dirty="0"/>
          </a:p>
        </p:txBody>
      </p:sp>
      <p:sp>
        <p:nvSpPr>
          <p:cNvPr id="4" name="灯片编号占位符 3">
            <a:extLst>
              <a:ext uri="{FF2B5EF4-FFF2-40B4-BE49-F238E27FC236}">
                <a16:creationId xmlns:a16="http://schemas.microsoft.com/office/drawing/2014/main" id="{7164F067-14D2-6AF5-5731-904BBC8641B1}"/>
              </a:ext>
            </a:extLst>
          </p:cNvPr>
          <p:cNvSpPr>
            <a:spLocks noGrp="1"/>
          </p:cNvSpPr>
          <p:nvPr>
            <p:ph type="sldNum" sz="quarter" idx="12"/>
          </p:nvPr>
        </p:nvSpPr>
        <p:spPr/>
        <p:txBody>
          <a:bodyPr/>
          <a:lstStyle/>
          <a:p>
            <a:fld id="{A28059E6-AE8B-428C-9632-7EEB8C37C8BE}" type="slidenum">
              <a:rPr lang="zh-CN" altLang="en-US" smtClean="0"/>
              <a:t>18</a:t>
            </a:fld>
            <a:endParaRPr lang="zh-CN" altLang="en-US"/>
          </a:p>
        </p:txBody>
      </p:sp>
      <p:sp>
        <p:nvSpPr>
          <p:cNvPr id="5" name="矩形: 圆角 4">
            <a:extLst>
              <a:ext uri="{FF2B5EF4-FFF2-40B4-BE49-F238E27FC236}">
                <a16:creationId xmlns:a16="http://schemas.microsoft.com/office/drawing/2014/main" id="{A4C2E342-4F0A-D700-4FF2-E0AFD3375358}"/>
              </a:ext>
            </a:extLst>
          </p:cNvPr>
          <p:cNvSpPr/>
          <p:nvPr/>
        </p:nvSpPr>
        <p:spPr>
          <a:xfrm>
            <a:off x="1566155" y="1690222"/>
            <a:ext cx="9059686" cy="7084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Bugs of CRUD are often due to wrong requirements, design, config.</a:t>
            </a:r>
            <a:endParaRPr lang="zh-CN" altLang="en-US" sz="2400" dirty="0"/>
          </a:p>
        </p:txBody>
      </p:sp>
      <p:sp>
        <p:nvSpPr>
          <p:cNvPr id="6" name="矩形: 圆角 5">
            <a:extLst>
              <a:ext uri="{FF2B5EF4-FFF2-40B4-BE49-F238E27FC236}">
                <a16:creationId xmlns:a16="http://schemas.microsoft.com/office/drawing/2014/main" id="{F0BC4AFF-289D-BF84-F1B5-F33A6BF4D90C}"/>
              </a:ext>
            </a:extLst>
          </p:cNvPr>
          <p:cNvSpPr/>
          <p:nvPr/>
        </p:nvSpPr>
        <p:spPr>
          <a:xfrm>
            <a:off x="1566155" y="2678519"/>
            <a:ext cx="9059685" cy="11326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Fail to understand why a system works until an error occurs. Requires a deeper understanding of the underlying techniques.</a:t>
            </a:r>
            <a:endParaRPr lang="zh-CN" altLang="en-US" sz="2400" dirty="0"/>
          </a:p>
        </p:txBody>
      </p:sp>
      <p:sp>
        <p:nvSpPr>
          <p:cNvPr id="7" name="矩形: 圆角 6">
            <a:extLst>
              <a:ext uri="{FF2B5EF4-FFF2-40B4-BE49-F238E27FC236}">
                <a16:creationId xmlns:a16="http://schemas.microsoft.com/office/drawing/2014/main" id="{BF906B89-1E0D-8C3F-7E02-E796D9763371}"/>
              </a:ext>
            </a:extLst>
          </p:cNvPr>
          <p:cNvSpPr/>
          <p:nvPr/>
        </p:nvSpPr>
        <p:spPr>
          <a:xfrm>
            <a:off x="1566154" y="4021095"/>
            <a:ext cx="9059685" cy="7084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An emphasis on process, design, documentation =&gt; high quality.</a:t>
            </a:r>
            <a:endParaRPr lang="zh-CN" altLang="en-US" sz="2400" dirty="0"/>
          </a:p>
        </p:txBody>
      </p:sp>
      <p:grpSp>
        <p:nvGrpSpPr>
          <p:cNvPr id="10" name="组合 9">
            <a:extLst>
              <a:ext uri="{FF2B5EF4-FFF2-40B4-BE49-F238E27FC236}">
                <a16:creationId xmlns:a16="http://schemas.microsoft.com/office/drawing/2014/main" id="{2370B331-AA9C-05ED-AA6E-B3C3C365D4D8}"/>
              </a:ext>
            </a:extLst>
          </p:cNvPr>
          <p:cNvGrpSpPr/>
          <p:nvPr/>
        </p:nvGrpSpPr>
        <p:grpSpPr>
          <a:xfrm>
            <a:off x="1566154" y="5012010"/>
            <a:ext cx="4282440" cy="708446"/>
            <a:chOff x="838200" y="5647904"/>
            <a:chExt cx="4282440" cy="708446"/>
          </a:xfrm>
        </p:grpSpPr>
        <p:sp>
          <p:nvSpPr>
            <p:cNvPr id="8" name="矩形: 圆角 7">
              <a:extLst>
                <a:ext uri="{FF2B5EF4-FFF2-40B4-BE49-F238E27FC236}">
                  <a16:creationId xmlns:a16="http://schemas.microsoft.com/office/drawing/2014/main" id="{DBBDF2DE-016F-505A-B0CF-2618E6F22482}"/>
                </a:ext>
              </a:extLst>
            </p:cNvPr>
            <p:cNvSpPr/>
            <p:nvPr/>
          </p:nvSpPr>
          <p:spPr>
            <a:xfrm>
              <a:off x="838200" y="5647904"/>
              <a:ext cx="4282440" cy="7084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A burden to developers</a:t>
              </a:r>
              <a:endParaRPr lang="zh-CN" altLang="en-US" sz="2400" dirty="0"/>
            </a:p>
          </p:txBody>
        </p:sp>
        <p:sp>
          <p:nvSpPr>
            <p:cNvPr id="9" name="乘号 8">
              <a:extLst>
                <a:ext uri="{FF2B5EF4-FFF2-40B4-BE49-F238E27FC236}">
                  <a16:creationId xmlns:a16="http://schemas.microsoft.com/office/drawing/2014/main" id="{6EA838AB-F85D-145B-D1C5-89C4D5965D06}"/>
                </a:ext>
              </a:extLst>
            </p:cNvPr>
            <p:cNvSpPr/>
            <p:nvPr/>
          </p:nvSpPr>
          <p:spPr>
            <a:xfrm>
              <a:off x="990600" y="5763587"/>
              <a:ext cx="405517" cy="47707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圆角 11">
            <a:extLst>
              <a:ext uri="{FF2B5EF4-FFF2-40B4-BE49-F238E27FC236}">
                <a16:creationId xmlns:a16="http://schemas.microsoft.com/office/drawing/2014/main" id="{30EE0719-5F5D-79A7-6BD2-30713E32C7B2}"/>
              </a:ext>
            </a:extLst>
          </p:cNvPr>
          <p:cNvSpPr/>
          <p:nvPr/>
        </p:nvSpPr>
        <p:spPr>
          <a:xfrm>
            <a:off x="6343408" y="5012009"/>
            <a:ext cx="4282440" cy="7084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Can AI fill the gap?</a:t>
            </a:r>
            <a:endParaRPr lang="zh-CN" altLang="en-US" sz="2400" dirty="0"/>
          </a:p>
        </p:txBody>
      </p:sp>
    </p:spTree>
    <p:extLst>
      <p:ext uri="{BB962C8B-B14F-4D97-AF65-F5344CB8AC3E}">
        <p14:creationId xmlns:p14="http://schemas.microsoft.com/office/powerpoint/2010/main" val="384311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34642-E322-43EC-098D-82B2ACD08609}"/>
              </a:ext>
            </a:extLst>
          </p:cNvPr>
          <p:cNvSpPr>
            <a:spLocks noGrp="1"/>
          </p:cNvSpPr>
          <p:nvPr>
            <p:ph type="title"/>
          </p:nvPr>
        </p:nvSpPr>
        <p:spPr/>
        <p:txBody>
          <a:bodyPr/>
          <a:lstStyle/>
          <a:p>
            <a:r>
              <a:rPr lang="en-US" altLang="zh-CN" dirty="0"/>
              <a:t>Formal Methods in AWS</a:t>
            </a:r>
            <a:endParaRPr lang="zh-CN" altLang="en-US" dirty="0"/>
          </a:p>
        </p:txBody>
      </p:sp>
      <p:sp>
        <p:nvSpPr>
          <p:cNvPr id="3" name="内容占位符 2">
            <a:extLst>
              <a:ext uri="{FF2B5EF4-FFF2-40B4-BE49-F238E27FC236}">
                <a16:creationId xmlns:a16="http://schemas.microsoft.com/office/drawing/2014/main" id="{4DCD8A7F-381C-A77D-9E9A-1610C6E6C2DE}"/>
              </a:ext>
            </a:extLst>
          </p:cNvPr>
          <p:cNvSpPr>
            <a:spLocks noGrp="1"/>
          </p:cNvSpPr>
          <p:nvPr>
            <p:ph idx="1"/>
          </p:nvPr>
        </p:nvSpPr>
        <p:spPr/>
        <p:txBody>
          <a:bodyPr>
            <a:normAutofit lnSpcReduction="10000"/>
          </a:bodyPr>
          <a:lstStyle/>
          <a:p>
            <a:pPr marL="0" indent="0">
              <a:spcBef>
                <a:spcPts val="1800"/>
              </a:spcBef>
              <a:buNone/>
            </a:pPr>
            <a:r>
              <a:rPr lang="en-US" altLang="zh-CN" dirty="0"/>
              <a:t>AWS hires a lot of formal methods researchers.</a:t>
            </a:r>
          </a:p>
          <a:p>
            <a:pPr marL="0" indent="0">
              <a:spcBef>
                <a:spcPts val="1800"/>
              </a:spcBef>
              <a:buNone/>
            </a:pPr>
            <a:r>
              <a:rPr lang="en-US" altLang="zh-CN" dirty="0"/>
              <a:t>Research focus:</a:t>
            </a:r>
          </a:p>
          <a:p>
            <a:pPr lvl="1"/>
            <a:r>
              <a:rPr lang="en-US" altLang="zh-CN" dirty="0"/>
              <a:t>Program analysis</a:t>
            </a:r>
          </a:p>
          <a:p>
            <a:pPr lvl="1"/>
            <a:r>
              <a:rPr lang="en-US" altLang="zh-CN" dirty="0"/>
              <a:t>Access control, Security policy</a:t>
            </a:r>
          </a:p>
          <a:p>
            <a:pPr lvl="1"/>
            <a:r>
              <a:rPr lang="en-US" altLang="zh-CN" dirty="0"/>
              <a:t>Program verification (Rust)</a:t>
            </a:r>
          </a:p>
          <a:p>
            <a:pPr lvl="1"/>
            <a:r>
              <a:rPr lang="en-US" altLang="zh-CN" dirty="0"/>
              <a:t>Distributed algorithm/protocol verification (</a:t>
            </a:r>
            <a:r>
              <a:rPr lang="en-US" altLang="zh-CN" dirty="0" err="1"/>
              <a:t>Dafny</a:t>
            </a:r>
            <a:r>
              <a:rPr lang="en-US" altLang="zh-CN" dirty="0"/>
              <a:t>, P)</a:t>
            </a:r>
          </a:p>
          <a:p>
            <a:pPr marL="0" indent="0">
              <a:spcBef>
                <a:spcPts val="1800"/>
              </a:spcBef>
              <a:buNone/>
            </a:pPr>
            <a:r>
              <a:rPr lang="en-US" altLang="zh-CN" dirty="0"/>
              <a:t>Business rationale:</a:t>
            </a:r>
          </a:p>
          <a:p>
            <a:pPr lvl="1"/>
            <a:r>
              <a:rPr lang="en-US" altLang="zh-CN" dirty="0"/>
              <a:t>Crucial building blocks for cloud infrastructure</a:t>
            </a:r>
          </a:p>
          <a:p>
            <a:pPr lvl="1"/>
            <a:r>
              <a:rPr lang="en-US" altLang="zh-CN" dirty="0"/>
              <a:t>Complexity cannot be easily handled by engineers</a:t>
            </a:r>
          </a:p>
          <a:p>
            <a:pPr lvl="1"/>
            <a:r>
              <a:rPr lang="en-US" altLang="zh-CN" dirty="0"/>
              <a:t>Benefit &gt; Cost </a:t>
            </a:r>
          </a:p>
        </p:txBody>
      </p:sp>
      <p:sp>
        <p:nvSpPr>
          <p:cNvPr id="4" name="灯片编号占位符 3">
            <a:extLst>
              <a:ext uri="{FF2B5EF4-FFF2-40B4-BE49-F238E27FC236}">
                <a16:creationId xmlns:a16="http://schemas.microsoft.com/office/drawing/2014/main" id="{BC0DF32B-0F2A-EC74-EC40-6CAB25D12ADC}"/>
              </a:ext>
            </a:extLst>
          </p:cNvPr>
          <p:cNvSpPr>
            <a:spLocks noGrp="1"/>
          </p:cNvSpPr>
          <p:nvPr>
            <p:ph type="sldNum" sz="quarter" idx="12"/>
          </p:nvPr>
        </p:nvSpPr>
        <p:spPr/>
        <p:txBody>
          <a:bodyPr/>
          <a:lstStyle/>
          <a:p>
            <a:fld id="{A28059E6-AE8B-428C-9632-7EEB8C37C8BE}" type="slidenum">
              <a:rPr lang="zh-CN" altLang="en-US" smtClean="0"/>
              <a:t>19</a:t>
            </a:fld>
            <a:endParaRPr lang="zh-CN" altLang="en-US" dirty="0"/>
          </a:p>
        </p:txBody>
      </p:sp>
      <p:sp>
        <p:nvSpPr>
          <p:cNvPr id="5" name="思想气泡: 云 4">
            <a:extLst>
              <a:ext uri="{FF2B5EF4-FFF2-40B4-BE49-F238E27FC236}">
                <a16:creationId xmlns:a16="http://schemas.microsoft.com/office/drawing/2014/main" id="{F57E09F2-01C2-30B4-5452-3B4F8ED131E7}"/>
              </a:ext>
            </a:extLst>
          </p:cNvPr>
          <p:cNvSpPr/>
          <p:nvPr/>
        </p:nvSpPr>
        <p:spPr>
          <a:xfrm>
            <a:off x="5454595" y="2687541"/>
            <a:ext cx="5716988" cy="1789042"/>
          </a:xfrm>
          <a:prstGeom prst="cloudCallout">
            <a:avLst>
              <a:gd name="adj1" fmla="val -45197"/>
              <a:gd name="adj2" fmla="val 6396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a:t>CRUD-like systems are easy?</a:t>
            </a:r>
            <a:endParaRPr lang="zh-CN" altLang="en-US" sz="2400" i="1" dirty="0"/>
          </a:p>
        </p:txBody>
      </p:sp>
    </p:spTree>
    <p:extLst>
      <p:ext uri="{BB962C8B-B14F-4D97-AF65-F5344CB8AC3E}">
        <p14:creationId xmlns:p14="http://schemas.microsoft.com/office/powerpoint/2010/main" val="252255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BBAAE-E619-1E3C-A1B0-58DB3A8D37E7}"/>
              </a:ext>
            </a:extLst>
          </p:cNvPr>
          <p:cNvSpPr>
            <a:spLocks noGrp="1"/>
          </p:cNvSpPr>
          <p:nvPr>
            <p:ph type="title"/>
          </p:nvPr>
        </p:nvSpPr>
        <p:spPr/>
        <p:txBody>
          <a:bodyPr/>
          <a:lstStyle/>
          <a:p>
            <a:r>
              <a:rPr lang="en-US" altLang="zh-CN" dirty="0"/>
              <a:t>Amazon BAD Organization</a:t>
            </a:r>
            <a:endParaRPr lang="zh-CN" altLang="en-US" dirty="0"/>
          </a:p>
        </p:txBody>
      </p:sp>
      <p:sp>
        <p:nvSpPr>
          <p:cNvPr id="3" name="内容占位符 2">
            <a:extLst>
              <a:ext uri="{FF2B5EF4-FFF2-40B4-BE49-F238E27FC236}">
                <a16:creationId xmlns:a16="http://schemas.microsoft.com/office/drawing/2014/main" id="{A8B56747-F3CA-3FA0-5B35-5E5188A96408}"/>
              </a:ext>
            </a:extLst>
          </p:cNvPr>
          <p:cNvSpPr>
            <a:spLocks noGrp="1"/>
          </p:cNvSpPr>
          <p:nvPr>
            <p:ph idx="1"/>
          </p:nvPr>
        </p:nvSpPr>
        <p:spPr/>
        <p:txBody>
          <a:bodyPr>
            <a:normAutofit/>
          </a:bodyPr>
          <a:lstStyle/>
          <a:p>
            <a:pPr marL="0" indent="0">
              <a:buNone/>
            </a:pPr>
            <a:r>
              <a:rPr lang="en-US" altLang="zh-CN" dirty="0"/>
              <a:t>BAD: Bad Actor Disincentives</a:t>
            </a:r>
          </a:p>
          <a:p>
            <a:pPr lvl="1"/>
            <a:r>
              <a:rPr lang="en-US" altLang="zh-CN" dirty="0"/>
              <a:t>Identify and stop the bad actors that exploit the business flaws of Amazon to make money.</a:t>
            </a:r>
          </a:p>
          <a:p>
            <a:pPr marL="0" indent="0">
              <a:buNone/>
            </a:pPr>
            <a:r>
              <a:rPr lang="en-US" altLang="zh-CN" dirty="0"/>
              <a:t>E.g., Refund flaws:</a:t>
            </a:r>
          </a:p>
          <a:p>
            <a:pPr lvl="1"/>
            <a:r>
              <a:rPr lang="en-US" altLang="zh-CN" dirty="0"/>
              <a:t>Customer A purchases a MacBook worth $2,000.</a:t>
            </a:r>
          </a:p>
          <a:p>
            <a:pPr lvl="1"/>
            <a:r>
              <a:rPr lang="en-US" altLang="zh-CN" dirty="0"/>
              <a:t>Adversarial B helps A to request refund but without return.</a:t>
            </a:r>
          </a:p>
          <a:p>
            <a:pPr lvl="1"/>
            <a:r>
              <a:rPr lang="en-US" altLang="zh-CN" dirty="0"/>
              <a:t>A pays B in a discounted price (60%) in Bitcoins.</a:t>
            </a:r>
          </a:p>
          <a:p>
            <a:pPr lvl="1"/>
            <a:r>
              <a:rPr lang="en-US" altLang="zh-CN" dirty="0"/>
              <a:t>B earns $1,200, A saves $800.</a:t>
            </a:r>
          </a:p>
        </p:txBody>
      </p:sp>
      <p:sp>
        <p:nvSpPr>
          <p:cNvPr id="4" name="灯片编号占位符 3">
            <a:extLst>
              <a:ext uri="{FF2B5EF4-FFF2-40B4-BE49-F238E27FC236}">
                <a16:creationId xmlns:a16="http://schemas.microsoft.com/office/drawing/2014/main" id="{5E1301FA-F20D-9178-1140-B8BE74B2FBC1}"/>
              </a:ext>
            </a:extLst>
          </p:cNvPr>
          <p:cNvSpPr>
            <a:spLocks noGrp="1"/>
          </p:cNvSpPr>
          <p:nvPr>
            <p:ph type="sldNum" sz="quarter" idx="12"/>
          </p:nvPr>
        </p:nvSpPr>
        <p:spPr/>
        <p:txBody>
          <a:bodyPr/>
          <a:lstStyle/>
          <a:p>
            <a:fld id="{A28059E6-AE8B-428C-9632-7EEB8C37C8BE}" type="slidenum">
              <a:rPr lang="zh-CN" altLang="en-US" smtClean="0"/>
              <a:t>2</a:t>
            </a:fld>
            <a:endParaRPr lang="zh-CN" altLang="en-US"/>
          </a:p>
        </p:txBody>
      </p:sp>
    </p:spTree>
    <p:extLst>
      <p:ext uri="{BB962C8B-B14F-4D97-AF65-F5344CB8AC3E}">
        <p14:creationId xmlns:p14="http://schemas.microsoft.com/office/powerpoint/2010/main" val="354764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9EFEEC-177F-4B96-2D42-13C54325501B}"/>
              </a:ext>
            </a:extLst>
          </p:cNvPr>
          <p:cNvSpPr>
            <a:spLocks noGrp="1"/>
          </p:cNvSpPr>
          <p:nvPr>
            <p:ph type="title"/>
          </p:nvPr>
        </p:nvSpPr>
        <p:spPr/>
        <p:txBody>
          <a:bodyPr/>
          <a:lstStyle/>
          <a:p>
            <a:r>
              <a:rPr lang="en-US" altLang="zh-CN" dirty="0"/>
              <a:t>Software Development Process in Amazon</a:t>
            </a:r>
            <a:endParaRPr lang="zh-CN" altLang="en-US" dirty="0"/>
          </a:p>
        </p:txBody>
      </p:sp>
      <p:graphicFrame>
        <p:nvGraphicFramePr>
          <p:cNvPr id="5" name="内容占位符 4">
            <a:extLst>
              <a:ext uri="{FF2B5EF4-FFF2-40B4-BE49-F238E27FC236}">
                <a16:creationId xmlns:a16="http://schemas.microsoft.com/office/drawing/2014/main" id="{9A88CF46-B6DC-B8BE-6A50-97B67EA01D20}"/>
              </a:ext>
            </a:extLst>
          </p:cNvPr>
          <p:cNvGraphicFramePr>
            <a:graphicFrameLocks noGrp="1"/>
          </p:cNvGraphicFramePr>
          <p:nvPr>
            <p:ph idx="1"/>
            <p:extLst>
              <p:ext uri="{D42A27DB-BD31-4B8C-83A1-F6EECF244321}">
                <p14:modId xmlns:p14="http://schemas.microsoft.com/office/powerpoint/2010/main" val="1016453517"/>
              </p:ext>
            </p:extLst>
          </p:nvPr>
        </p:nvGraphicFramePr>
        <p:xfrm>
          <a:off x="6437087" y="1847850"/>
          <a:ext cx="4916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a:extLst>
              <a:ext uri="{FF2B5EF4-FFF2-40B4-BE49-F238E27FC236}">
                <a16:creationId xmlns:a16="http://schemas.microsoft.com/office/drawing/2014/main" id="{B3FDBFB5-6DF8-CAEC-552C-E032AC50625A}"/>
              </a:ext>
            </a:extLst>
          </p:cNvPr>
          <p:cNvSpPr>
            <a:spLocks noGrp="1"/>
          </p:cNvSpPr>
          <p:nvPr>
            <p:ph type="sldNum" sz="quarter" idx="12"/>
          </p:nvPr>
        </p:nvSpPr>
        <p:spPr/>
        <p:txBody>
          <a:bodyPr/>
          <a:lstStyle/>
          <a:p>
            <a:fld id="{A28059E6-AE8B-428C-9632-7EEB8C37C8BE}" type="slidenum">
              <a:rPr lang="zh-CN" altLang="en-US" smtClean="0"/>
              <a:t>20</a:t>
            </a:fld>
            <a:endParaRPr lang="zh-CN" altLang="en-US"/>
          </a:p>
        </p:txBody>
      </p:sp>
      <p:sp>
        <p:nvSpPr>
          <p:cNvPr id="6" name="内容占位符 2">
            <a:extLst>
              <a:ext uri="{FF2B5EF4-FFF2-40B4-BE49-F238E27FC236}">
                <a16:creationId xmlns:a16="http://schemas.microsoft.com/office/drawing/2014/main" id="{1D1F5855-55F5-5617-DE25-A365C90323A8}"/>
              </a:ext>
            </a:extLst>
          </p:cNvPr>
          <p:cNvSpPr txBox="1">
            <a:spLocks/>
          </p:cNvSpPr>
          <p:nvPr/>
        </p:nvSpPr>
        <p:spPr>
          <a:xfrm>
            <a:off x="838199" y="1825625"/>
            <a:ext cx="55988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Scrum process</a:t>
            </a:r>
          </a:p>
          <a:p>
            <a:pPr marL="0" indent="0">
              <a:buNone/>
            </a:pPr>
            <a:r>
              <a:rPr lang="en-US" altLang="zh-CN" dirty="0"/>
              <a:t>Roles:</a:t>
            </a:r>
          </a:p>
          <a:p>
            <a:pPr lvl="1"/>
            <a:r>
              <a:rPr lang="en-US" altLang="zh-CN" dirty="0"/>
              <a:t>Manager: Scrum master</a:t>
            </a:r>
          </a:p>
          <a:p>
            <a:pPr lvl="1"/>
            <a:r>
              <a:rPr lang="en-US" altLang="zh-CN" dirty="0"/>
              <a:t>PM &amp; BA: product owner</a:t>
            </a:r>
          </a:p>
          <a:p>
            <a:pPr lvl="1"/>
            <a:r>
              <a:rPr lang="en-US" altLang="zh-CN" dirty="0"/>
              <a:t>Engineers: Development team</a:t>
            </a:r>
          </a:p>
          <a:p>
            <a:pPr marL="0" indent="0">
              <a:buNone/>
            </a:pPr>
            <a:r>
              <a:rPr lang="en-US" altLang="zh-CN" dirty="0"/>
              <a:t>2 Weeks = Sprint</a:t>
            </a:r>
          </a:p>
          <a:p>
            <a:pPr marL="0" indent="0">
              <a:buNone/>
            </a:pPr>
            <a:r>
              <a:rPr lang="en-US" altLang="zh-CN" dirty="0"/>
              <a:t>3 Sprints = Feature Delivery Cycle</a:t>
            </a:r>
          </a:p>
          <a:p>
            <a:pPr lvl="1"/>
            <a:endParaRPr lang="zh-CN" altLang="en-US" dirty="0"/>
          </a:p>
        </p:txBody>
      </p:sp>
    </p:spTree>
    <p:extLst>
      <p:ext uri="{BB962C8B-B14F-4D97-AF65-F5344CB8AC3E}">
        <p14:creationId xmlns:p14="http://schemas.microsoft.com/office/powerpoint/2010/main" val="430020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Planning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351338"/>
          </a:xfrm>
        </p:spPr>
        <p:txBody>
          <a:bodyPr/>
          <a:lstStyle/>
          <a:p>
            <a:pPr marL="0" indent="0">
              <a:buNone/>
            </a:pPr>
            <a:r>
              <a:rPr lang="en-US" altLang="zh-CN" dirty="0"/>
              <a:t>Meetings:</a:t>
            </a:r>
          </a:p>
          <a:p>
            <a:pPr lvl="1"/>
            <a:r>
              <a:rPr lang="en-US" altLang="zh-CN" dirty="0"/>
              <a:t>Sprint planning meeting</a:t>
            </a:r>
          </a:p>
          <a:p>
            <a:pPr lvl="1"/>
            <a:r>
              <a:rPr lang="en-US" altLang="zh-CN" dirty="0"/>
              <a:t>Task grooming meeting (planning poker)</a:t>
            </a:r>
          </a:p>
          <a:p>
            <a:pPr lvl="1"/>
            <a:r>
              <a:rPr lang="en-US" altLang="zh-CN" b="1" dirty="0"/>
              <a:t>Design review meeting</a:t>
            </a:r>
          </a:p>
          <a:p>
            <a:pPr marL="0" indent="0">
              <a:spcBef>
                <a:spcPts val="1200"/>
              </a:spcBef>
              <a:buNone/>
            </a:pPr>
            <a:r>
              <a:rPr lang="en-US" altLang="zh-CN" dirty="0"/>
              <a:t>Artifacts &amp; Data:</a:t>
            </a:r>
          </a:p>
          <a:p>
            <a:pPr lvl="1"/>
            <a:r>
              <a:rPr lang="en-US" altLang="zh-CN" b="1" dirty="0"/>
              <a:t>User stories, Tasks, and Backlog</a:t>
            </a:r>
          </a:p>
          <a:p>
            <a:pPr lvl="1"/>
            <a:r>
              <a:rPr lang="en-US" altLang="zh-CN" b="1" dirty="0"/>
              <a:t>Architecture design</a:t>
            </a:r>
          </a:p>
          <a:p>
            <a:pPr lvl="1"/>
            <a:r>
              <a:rPr lang="en-US" altLang="zh-CN" dirty="0"/>
              <a:t>Development schedule</a:t>
            </a:r>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21</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2310570145"/>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0427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Developing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726250"/>
          </a:xfrm>
        </p:spPr>
        <p:txBody>
          <a:bodyPr/>
          <a:lstStyle/>
          <a:p>
            <a:pPr marL="0" indent="0">
              <a:buNone/>
            </a:pPr>
            <a:r>
              <a:rPr lang="en-US" altLang="zh-CN" dirty="0"/>
              <a:t>Meetings:</a:t>
            </a:r>
          </a:p>
          <a:p>
            <a:pPr lvl="1"/>
            <a:r>
              <a:rPr lang="en-US" altLang="zh-CN" dirty="0"/>
              <a:t>Daily standup meeting</a:t>
            </a:r>
          </a:p>
          <a:p>
            <a:pPr lvl="1"/>
            <a:r>
              <a:rPr lang="en-US" altLang="zh-CN" b="1" dirty="0"/>
              <a:t>Whiteboard design session</a:t>
            </a:r>
          </a:p>
          <a:p>
            <a:pPr marL="0" indent="0">
              <a:spcBef>
                <a:spcPts val="1200"/>
              </a:spcBef>
              <a:buNone/>
            </a:pPr>
            <a:r>
              <a:rPr lang="en-US" altLang="zh-CN" dirty="0"/>
              <a:t>Development activities:</a:t>
            </a:r>
          </a:p>
          <a:p>
            <a:pPr lvl="1"/>
            <a:r>
              <a:rPr lang="en-US" altLang="zh-CN" dirty="0"/>
              <a:t>Code commits</a:t>
            </a:r>
          </a:p>
          <a:p>
            <a:pPr lvl="1"/>
            <a:r>
              <a:rPr lang="en-US" altLang="zh-CN" b="1" dirty="0"/>
              <a:t>Code review</a:t>
            </a:r>
          </a:p>
          <a:p>
            <a:pPr lvl="1"/>
            <a:r>
              <a:rPr lang="en-US" altLang="zh-CN" b="1" dirty="0"/>
              <a:t>Testing &amp; Static Analyzers</a:t>
            </a:r>
          </a:p>
          <a:p>
            <a:pPr lvl="1"/>
            <a:r>
              <a:rPr lang="en-US" altLang="zh-CN" dirty="0"/>
              <a:t>Automated CI/CD</a:t>
            </a:r>
          </a:p>
          <a:p>
            <a:pPr marL="0" indent="0">
              <a:buNone/>
            </a:pPr>
            <a:r>
              <a:rPr lang="en-US" altLang="zh-CN" dirty="0"/>
              <a:t>Artifacts &amp; Data:</a:t>
            </a:r>
          </a:p>
          <a:p>
            <a:pPr lvl="1"/>
            <a:r>
              <a:rPr lang="en-US" altLang="zh-CN" dirty="0"/>
              <a:t>Review discussions</a:t>
            </a:r>
          </a:p>
          <a:p>
            <a:pPr lvl="1"/>
            <a:r>
              <a:rPr lang="en-US" altLang="zh-CN" dirty="0"/>
              <a:t>Testing reports</a:t>
            </a:r>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22</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1875859091"/>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0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2F111-31DA-4971-E582-AC406C39A948}"/>
              </a:ext>
            </a:extLst>
          </p:cNvPr>
          <p:cNvSpPr>
            <a:spLocks noGrp="1"/>
          </p:cNvSpPr>
          <p:nvPr>
            <p:ph type="title"/>
          </p:nvPr>
        </p:nvSpPr>
        <p:spPr/>
        <p:txBody>
          <a:bodyPr/>
          <a:lstStyle/>
          <a:p>
            <a:r>
              <a:rPr lang="en-US" altLang="zh-CN" dirty="0"/>
              <a:t>Code Review, Static Analyzers, and Testing</a:t>
            </a:r>
            <a:endParaRPr lang="zh-CN" altLang="en-US" dirty="0"/>
          </a:p>
        </p:txBody>
      </p:sp>
      <p:sp>
        <p:nvSpPr>
          <p:cNvPr id="3" name="内容占位符 2">
            <a:extLst>
              <a:ext uri="{FF2B5EF4-FFF2-40B4-BE49-F238E27FC236}">
                <a16:creationId xmlns:a16="http://schemas.microsoft.com/office/drawing/2014/main" id="{BF868F5B-34C8-0665-B21F-6309B32FC9CE}"/>
              </a:ext>
            </a:extLst>
          </p:cNvPr>
          <p:cNvSpPr>
            <a:spLocks noGrp="1"/>
          </p:cNvSpPr>
          <p:nvPr>
            <p:ph idx="1"/>
          </p:nvPr>
        </p:nvSpPr>
        <p:spPr/>
        <p:txBody>
          <a:bodyPr>
            <a:normAutofit/>
          </a:bodyPr>
          <a:lstStyle/>
          <a:p>
            <a:pPr marL="0" indent="0">
              <a:buNone/>
            </a:pPr>
            <a:r>
              <a:rPr lang="en-US" altLang="zh-CN" dirty="0"/>
              <a:t>An internal code review system (like GitHub).</a:t>
            </a:r>
          </a:p>
          <a:p>
            <a:pPr marL="0" indent="0">
              <a:spcBef>
                <a:spcPts val="1200"/>
              </a:spcBef>
              <a:buNone/>
            </a:pPr>
            <a:r>
              <a:rPr lang="en-US" altLang="zh-CN" dirty="0"/>
              <a:t>Static analyzers:</a:t>
            </a:r>
          </a:p>
          <a:p>
            <a:pPr lvl="1"/>
            <a:r>
              <a:rPr lang="en-US" altLang="zh-CN" dirty="0"/>
              <a:t>Java </a:t>
            </a:r>
            <a:r>
              <a:rPr lang="en-US" altLang="zh-CN" dirty="0" err="1"/>
              <a:t>Checkstyle</a:t>
            </a:r>
            <a:r>
              <a:rPr lang="en-US" altLang="zh-CN" dirty="0"/>
              <a:t> plugin</a:t>
            </a:r>
          </a:p>
          <a:p>
            <a:pPr lvl="1"/>
            <a:r>
              <a:rPr lang="en-US" altLang="zh-CN" dirty="0"/>
              <a:t>Java </a:t>
            </a:r>
            <a:r>
              <a:rPr lang="en-US" altLang="zh-CN" dirty="0" err="1"/>
              <a:t>SpotBugs</a:t>
            </a:r>
            <a:r>
              <a:rPr lang="en-US" altLang="zh-CN" dirty="0"/>
              <a:t> analyzer</a:t>
            </a:r>
          </a:p>
          <a:p>
            <a:pPr lvl="1"/>
            <a:r>
              <a:rPr lang="en-US" altLang="zh-CN" dirty="0"/>
              <a:t>Internal analyzer for dependency vulnerabilities</a:t>
            </a:r>
          </a:p>
          <a:p>
            <a:pPr lvl="1"/>
            <a:r>
              <a:rPr lang="en-US" altLang="zh-CN" dirty="0"/>
              <a:t>Amazon </a:t>
            </a:r>
            <a:r>
              <a:rPr lang="en-US" altLang="zh-CN" dirty="0" err="1"/>
              <a:t>CodeGuru</a:t>
            </a:r>
            <a:r>
              <a:rPr lang="en-US" altLang="zh-CN" dirty="0"/>
              <a:t> Reviewer (advertised as program analysis + ML)</a:t>
            </a:r>
          </a:p>
          <a:p>
            <a:pPr lvl="1"/>
            <a:r>
              <a:rPr lang="en-US" altLang="zh-CN" dirty="0"/>
              <a:t>Internal Risk/Security issue detection analyzer</a:t>
            </a:r>
          </a:p>
          <a:p>
            <a:pPr marL="0" indent="0">
              <a:spcBef>
                <a:spcPts val="1200"/>
              </a:spcBef>
              <a:buNone/>
            </a:pPr>
            <a:r>
              <a:rPr lang="en-US" altLang="zh-CN" dirty="0"/>
              <a:t>Testing platforms for integration, load, canary tests.</a:t>
            </a:r>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4CF1778-BECE-63E0-6C5B-EDA8FAE0A076}"/>
              </a:ext>
            </a:extLst>
          </p:cNvPr>
          <p:cNvSpPr>
            <a:spLocks noGrp="1"/>
          </p:cNvSpPr>
          <p:nvPr>
            <p:ph type="sldNum" sz="quarter" idx="12"/>
          </p:nvPr>
        </p:nvSpPr>
        <p:spPr/>
        <p:txBody>
          <a:bodyPr/>
          <a:lstStyle/>
          <a:p>
            <a:fld id="{A28059E6-AE8B-428C-9632-7EEB8C37C8BE}" type="slidenum">
              <a:rPr lang="zh-CN" altLang="en-US" smtClean="0"/>
              <a:t>23</a:t>
            </a:fld>
            <a:endParaRPr lang="zh-CN" altLang="en-US"/>
          </a:p>
        </p:txBody>
      </p:sp>
    </p:spTree>
    <p:extLst>
      <p:ext uri="{BB962C8B-B14F-4D97-AF65-F5344CB8AC3E}">
        <p14:creationId xmlns:p14="http://schemas.microsoft.com/office/powerpoint/2010/main" val="3835541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Scrum Review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351338"/>
          </a:xfrm>
        </p:spPr>
        <p:txBody>
          <a:bodyPr/>
          <a:lstStyle/>
          <a:p>
            <a:pPr marL="0" indent="0">
              <a:buNone/>
            </a:pPr>
            <a:r>
              <a:rPr lang="en-US" altLang="zh-CN" dirty="0"/>
              <a:t>Meetings:</a:t>
            </a:r>
          </a:p>
          <a:p>
            <a:pPr lvl="1"/>
            <a:r>
              <a:rPr lang="en-US" altLang="zh-CN" dirty="0"/>
              <a:t>Feature/Task review meeting</a:t>
            </a:r>
          </a:p>
          <a:p>
            <a:pPr lvl="1"/>
            <a:r>
              <a:rPr lang="en-US" altLang="zh-CN" dirty="0"/>
              <a:t>Feature Launch/Demo meeting</a:t>
            </a:r>
          </a:p>
          <a:p>
            <a:pPr lvl="1"/>
            <a:r>
              <a:rPr lang="en-US" altLang="zh-CN" dirty="0"/>
              <a:t>Dashboard review</a:t>
            </a:r>
          </a:p>
          <a:p>
            <a:pPr marL="0" indent="0">
              <a:spcBef>
                <a:spcPts val="1200"/>
              </a:spcBef>
              <a:buNone/>
            </a:pPr>
            <a:r>
              <a:rPr lang="en-US" altLang="zh-CN" dirty="0"/>
              <a:t>Artifacts &amp; Data:</a:t>
            </a:r>
          </a:p>
          <a:p>
            <a:pPr lvl="1"/>
            <a:r>
              <a:rPr lang="en-US" altLang="zh-CN" dirty="0"/>
              <a:t>Updated backlog</a:t>
            </a:r>
          </a:p>
          <a:p>
            <a:pPr lvl="1"/>
            <a:r>
              <a:rPr lang="en-US" altLang="zh-CN" dirty="0"/>
              <a:t>Burndown chart</a:t>
            </a:r>
          </a:p>
          <a:p>
            <a:pPr lvl="1"/>
            <a:r>
              <a:rPr lang="en-US" altLang="zh-CN" dirty="0"/>
              <a:t>Review app operation data: throughput, error rate…</a:t>
            </a:r>
          </a:p>
          <a:p>
            <a:pPr lvl="1"/>
            <a:r>
              <a:rPr lang="en-US" altLang="zh-CN" dirty="0"/>
              <a:t>SOPs: standard operation procedures</a:t>
            </a:r>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24</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3194246318"/>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2975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Scrum Retro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351338"/>
          </a:xfrm>
        </p:spPr>
        <p:txBody>
          <a:bodyPr/>
          <a:lstStyle/>
          <a:p>
            <a:pPr marL="0" indent="0">
              <a:buNone/>
            </a:pPr>
            <a:r>
              <a:rPr lang="en-US" altLang="zh-CN" dirty="0"/>
              <a:t>Meetings:</a:t>
            </a:r>
          </a:p>
          <a:p>
            <a:pPr lvl="1"/>
            <a:r>
              <a:rPr lang="en-US" altLang="zh-CN" dirty="0"/>
              <a:t>Team/Org-level retro meeting</a:t>
            </a:r>
          </a:p>
          <a:p>
            <a:pPr lvl="1"/>
            <a:r>
              <a:rPr lang="en-US" altLang="zh-CN" dirty="0"/>
              <a:t>Administrative meeting</a:t>
            </a:r>
          </a:p>
          <a:p>
            <a:pPr marL="0" indent="0">
              <a:spcBef>
                <a:spcPts val="1200"/>
              </a:spcBef>
              <a:buNone/>
            </a:pPr>
            <a:r>
              <a:rPr lang="en-US" altLang="zh-CN" dirty="0"/>
              <a:t>Artifacts &amp; Data:</a:t>
            </a:r>
          </a:p>
          <a:p>
            <a:pPr lvl="1"/>
            <a:r>
              <a:rPr lang="en-US" altLang="zh-CN" dirty="0"/>
              <a:t>Kudos &amp; Action items</a:t>
            </a:r>
          </a:p>
          <a:p>
            <a:pPr lvl="1"/>
            <a:r>
              <a:rPr lang="en-US" altLang="zh-CN" dirty="0"/>
              <a:t>Review team operation data:</a:t>
            </a:r>
          </a:p>
          <a:p>
            <a:pPr lvl="2"/>
            <a:r>
              <a:rPr lang="en-US" altLang="zh-CN" dirty="0"/>
              <a:t>Tickets</a:t>
            </a:r>
          </a:p>
          <a:p>
            <a:pPr lvl="2"/>
            <a:r>
              <a:rPr lang="en-US" altLang="zh-CN" dirty="0"/>
              <a:t>Risks</a:t>
            </a:r>
          </a:p>
          <a:p>
            <a:pPr lvl="2"/>
            <a:r>
              <a:rPr lang="en-US" altLang="zh-CN" dirty="0"/>
              <a:t>Development activities metrics (e.g., number of manual deploys)</a:t>
            </a:r>
            <a:endParaRPr lang="zh-CN" altLang="en-US" dirty="0"/>
          </a:p>
          <a:p>
            <a:pPr lvl="1"/>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25</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2628624340"/>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6774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FA73D86-645D-E5D6-3209-ED9126E01C23}"/>
              </a:ext>
            </a:extLst>
          </p:cNvPr>
          <p:cNvSpPr>
            <a:spLocks noGrp="1"/>
          </p:cNvSpPr>
          <p:nvPr>
            <p:ph type="title"/>
          </p:nvPr>
        </p:nvSpPr>
        <p:spPr/>
        <p:txBody>
          <a:bodyPr/>
          <a:lstStyle/>
          <a:p>
            <a:r>
              <a:rPr lang="en-US" altLang="zh-CN" dirty="0"/>
              <a:t>How Agile Manifesto is Respected?</a:t>
            </a:r>
            <a:endParaRPr lang="zh-CN" altLang="en-US" dirty="0"/>
          </a:p>
        </p:txBody>
      </p:sp>
      <p:sp>
        <p:nvSpPr>
          <p:cNvPr id="6" name="内容占位符 5">
            <a:extLst>
              <a:ext uri="{FF2B5EF4-FFF2-40B4-BE49-F238E27FC236}">
                <a16:creationId xmlns:a16="http://schemas.microsoft.com/office/drawing/2014/main" id="{6F707A4C-1DE0-2440-AFCB-6EDAA7CE385A}"/>
              </a:ext>
            </a:extLst>
          </p:cNvPr>
          <p:cNvSpPr>
            <a:spLocks noGrp="1"/>
          </p:cNvSpPr>
          <p:nvPr>
            <p:ph idx="1"/>
          </p:nvPr>
        </p:nvSpPr>
        <p:spPr/>
        <p:txBody>
          <a:bodyPr/>
          <a:lstStyle/>
          <a:p>
            <a:pPr marL="0" indent="0">
              <a:buNone/>
            </a:pPr>
            <a:r>
              <a:rPr lang="en-US" altLang="zh-CN" dirty="0"/>
              <a:t>Individuals and interactions </a:t>
            </a:r>
            <a:r>
              <a:rPr lang="en-US" altLang="zh-CN" sz="2000" dirty="0"/>
              <a:t>over processes and tools</a:t>
            </a:r>
          </a:p>
          <a:p>
            <a:pPr lvl="1"/>
            <a:r>
              <a:rPr lang="en-US" altLang="zh-CN" sz="2000" dirty="0"/>
              <a:t>Interactions and communications via various meetings, whiteboard sessions, pair programming.</a:t>
            </a:r>
          </a:p>
          <a:p>
            <a:pPr lvl="1"/>
            <a:r>
              <a:rPr lang="en-US" altLang="zh-CN" sz="2000" dirty="0"/>
              <a:t>But also processes and tools to support communication, logging, knowledge sharing.</a:t>
            </a:r>
          </a:p>
          <a:p>
            <a:pPr lvl="1"/>
            <a:r>
              <a:rPr lang="en-US" altLang="zh-CN" sz="2000" dirty="0"/>
              <a:t>Need interactions but also keep them in record!</a:t>
            </a:r>
          </a:p>
          <a:p>
            <a:pPr lvl="1"/>
            <a:endParaRPr lang="en-US" altLang="zh-CN" sz="2000" dirty="0"/>
          </a:p>
          <a:p>
            <a:pPr marL="0" indent="0">
              <a:buNone/>
            </a:pPr>
            <a:r>
              <a:rPr lang="en-US" altLang="zh-CN" dirty="0"/>
              <a:t>Working software </a:t>
            </a:r>
            <a:r>
              <a:rPr lang="en-US" altLang="zh-CN" sz="2000" dirty="0"/>
              <a:t>over comprehensive documentation</a:t>
            </a:r>
          </a:p>
          <a:p>
            <a:pPr lvl="1"/>
            <a:r>
              <a:rPr lang="en-US" altLang="zh-CN" sz="2000" dirty="0"/>
              <a:t>Surprisingly more documents than you would expect, Wiki, design doc, planning &amp; tracking docs, SOPs.</a:t>
            </a:r>
          </a:p>
          <a:p>
            <a:pPr lvl="1"/>
            <a:r>
              <a:rPr lang="en-US" altLang="zh-CN" sz="2000" dirty="0"/>
              <a:t>Various testing, static analysis, CI/CD support to ensure quality and facilitate fast delivery.</a:t>
            </a:r>
          </a:p>
        </p:txBody>
      </p:sp>
      <p:sp>
        <p:nvSpPr>
          <p:cNvPr id="4" name="灯片编号占位符 3">
            <a:extLst>
              <a:ext uri="{FF2B5EF4-FFF2-40B4-BE49-F238E27FC236}">
                <a16:creationId xmlns:a16="http://schemas.microsoft.com/office/drawing/2014/main" id="{2BD23E71-E580-5BF6-1C9C-813AC5D3688B}"/>
              </a:ext>
            </a:extLst>
          </p:cNvPr>
          <p:cNvSpPr>
            <a:spLocks noGrp="1"/>
          </p:cNvSpPr>
          <p:nvPr>
            <p:ph type="sldNum" sz="quarter" idx="12"/>
          </p:nvPr>
        </p:nvSpPr>
        <p:spPr/>
        <p:txBody>
          <a:bodyPr/>
          <a:lstStyle/>
          <a:p>
            <a:fld id="{A28059E6-AE8B-428C-9632-7EEB8C37C8BE}" type="slidenum">
              <a:rPr lang="zh-CN" altLang="en-US" smtClean="0"/>
              <a:t>26</a:t>
            </a:fld>
            <a:endParaRPr lang="zh-CN" altLang="en-US"/>
          </a:p>
        </p:txBody>
      </p:sp>
    </p:spTree>
    <p:extLst>
      <p:ext uri="{BB962C8B-B14F-4D97-AF65-F5344CB8AC3E}">
        <p14:creationId xmlns:p14="http://schemas.microsoft.com/office/powerpoint/2010/main" val="297527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FA73D86-645D-E5D6-3209-ED9126E01C23}"/>
              </a:ext>
            </a:extLst>
          </p:cNvPr>
          <p:cNvSpPr>
            <a:spLocks noGrp="1"/>
          </p:cNvSpPr>
          <p:nvPr>
            <p:ph type="title"/>
          </p:nvPr>
        </p:nvSpPr>
        <p:spPr/>
        <p:txBody>
          <a:bodyPr/>
          <a:lstStyle/>
          <a:p>
            <a:r>
              <a:rPr lang="en-US" altLang="zh-CN" dirty="0"/>
              <a:t>How Agile Manifesto is Respected?</a:t>
            </a:r>
            <a:endParaRPr lang="zh-CN" altLang="en-US" dirty="0"/>
          </a:p>
        </p:txBody>
      </p:sp>
      <p:sp>
        <p:nvSpPr>
          <p:cNvPr id="6" name="内容占位符 5">
            <a:extLst>
              <a:ext uri="{FF2B5EF4-FFF2-40B4-BE49-F238E27FC236}">
                <a16:creationId xmlns:a16="http://schemas.microsoft.com/office/drawing/2014/main" id="{6F707A4C-1DE0-2440-AFCB-6EDAA7CE385A}"/>
              </a:ext>
            </a:extLst>
          </p:cNvPr>
          <p:cNvSpPr>
            <a:spLocks noGrp="1"/>
          </p:cNvSpPr>
          <p:nvPr>
            <p:ph idx="1"/>
          </p:nvPr>
        </p:nvSpPr>
        <p:spPr/>
        <p:txBody>
          <a:bodyPr/>
          <a:lstStyle/>
          <a:p>
            <a:pPr marL="0" indent="0">
              <a:buNone/>
            </a:pPr>
            <a:r>
              <a:rPr lang="en-US" altLang="zh-CN" dirty="0"/>
              <a:t>Customer collaboration </a:t>
            </a:r>
            <a:r>
              <a:rPr lang="en-US" altLang="zh-CN" sz="2000" dirty="0"/>
              <a:t>over contract negotiation</a:t>
            </a:r>
          </a:p>
          <a:p>
            <a:pPr lvl="1"/>
            <a:r>
              <a:rPr lang="en-US" altLang="zh-CN" sz="2000" dirty="0"/>
              <a:t>Customer Obsession.</a:t>
            </a:r>
          </a:p>
          <a:p>
            <a:pPr lvl="1"/>
            <a:r>
              <a:rPr lang="en-US" altLang="zh-CN" sz="2000" dirty="0"/>
              <a:t>Team B is Team A’s customer; Away Team.</a:t>
            </a:r>
          </a:p>
          <a:p>
            <a:endParaRPr lang="en-US" altLang="zh-CN" dirty="0"/>
          </a:p>
          <a:p>
            <a:pPr marL="0" indent="0">
              <a:buNone/>
            </a:pPr>
            <a:r>
              <a:rPr lang="en-US" altLang="zh-CN" dirty="0"/>
              <a:t>Responding to change </a:t>
            </a:r>
            <a:r>
              <a:rPr lang="en-US" altLang="zh-CN" sz="2000" dirty="0"/>
              <a:t>over following a plan</a:t>
            </a:r>
          </a:p>
          <a:p>
            <a:pPr lvl="1"/>
            <a:r>
              <a:rPr lang="en-US" altLang="zh-CN" sz="2000" dirty="0"/>
              <a:t>Business plan (OP1, OP2) over development plan.</a:t>
            </a:r>
          </a:p>
          <a:p>
            <a:pPr lvl="1"/>
            <a:r>
              <a:rPr lang="en-US" altLang="zh-CN" sz="2000" dirty="0"/>
              <a:t>Feature take-in time window.</a:t>
            </a:r>
          </a:p>
          <a:p>
            <a:pPr lvl="1"/>
            <a:r>
              <a:rPr lang="en-US" altLang="zh-CN" sz="2000" dirty="0"/>
              <a:t>More like incremental development but review the plan every two weeks.</a:t>
            </a:r>
          </a:p>
        </p:txBody>
      </p:sp>
      <p:sp>
        <p:nvSpPr>
          <p:cNvPr id="4" name="灯片编号占位符 3">
            <a:extLst>
              <a:ext uri="{FF2B5EF4-FFF2-40B4-BE49-F238E27FC236}">
                <a16:creationId xmlns:a16="http://schemas.microsoft.com/office/drawing/2014/main" id="{2BD23E71-E580-5BF6-1C9C-813AC5D3688B}"/>
              </a:ext>
            </a:extLst>
          </p:cNvPr>
          <p:cNvSpPr>
            <a:spLocks noGrp="1"/>
          </p:cNvSpPr>
          <p:nvPr>
            <p:ph type="sldNum" sz="quarter" idx="12"/>
          </p:nvPr>
        </p:nvSpPr>
        <p:spPr/>
        <p:txBody>
          <a:bodyPr/>
          <a:lstStyle/>
          <a:p>
            <a:fld id="{A28059E6-AE8B-428C-9632-7EEB8C37C8BE}" type="slidenum">
              <a:rPr lang="zh-CN" altLang="en-US" smtClean="0"/>
              <a:t>27</a:t>
            </a:fld>
            <a:endParaRPr lang="zh-CN" altLang="en-US"/>
          </a:p>
        </p:txBody>
      </p:sp>
    </p:spTree>
    <p:extLst>
      <p:ext uri="{BB962C8B-B14F-4D97-AF65-F5344CB8AC3E}">
        <p14:creationId xmlns:p14="http://schemas.microsoft.com/office/powerpoint/2010/main" val="333392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30BD5-A416-E164-5215-15E856C8DCA5}"/>
              </a:ext>
            </a:extLst>
          </p:cNvPr>
          <p:cNvSpPr>
            <a:spLocks noGrp="1"/>
          </p:cNvSpPr>
          <p:nvPr>
            <p:ph type="title"/>
          </p:nvPr>
        </p:nvSpPr>
        <p:spPr/>
        <p:txBody>
          <a:bodyPr/>
          <a:lstStyle/>
          <a:p>
            <a:r>
              <a:rPr lang="en-US" altLang="zh-CN" dirty="0"/>
              <a:t>Conway’s Law and More…</a:t>
            </a:r>
            <a:endParaRPr lang="zh-CN" altLang="en-US" dirty="0"/>
          </a:p>
        </p:txBody>
      </p:sp>
      <p:sp>
        <p:nvSpPr>
          <p:cNvPr id="3" name="内容占位符 2">
            <a:extLst>
              <a:ext uri="{FF2B5EF4-FFF2-40B4-BE49-F238E27FC236}">
                <a16:creationId xmlns:a16="http://schemas.microsoft.com/office/drawing/2014/main" id="{997B2A00-6D0D-E7A4-B20B-00EDE150D294}"/>
              </a:ext>
            </a:extLst>
          </p:cNvPr>
          <p:cNvSpPr>
            <a:spLocks noGrp="1"/>
          </p:cNvSpPr>
          <p:nvPr>
            <p:ph idx="1"/>
          </p:nvPr>
        </p:nvSpPr>
        <p:spPr/>
        <p:txBody>
          <a:bodyPr/>
          <a:lstStyle/>
          <a:p>
            <a:pPr marL="0" indent="0">
              <a:buNone/>
            </a:pPr>
            <a:r>
              <a:rPr lang="en-US" altLang="zh-CN" dirty="0"/>
              <a:t>Organization structure defines system design.</a:t>
            </a:r>
          </a:p>
          <a:p>
            <a:endParaRPr lang="en-US" altLang="zh-CN" dirty="0"/>
          </a:p>
          <a:p>
            <a:pPr marL="0" indent="0">
              <a:buNone/>
            </a:pPr>
            <a:r>
              <a:rPr lang="en-US" altLang="zh-CN" dirty="0"/>
              <a:t>Everything (including business goal, management, development process, tooling, …) defines the code.</a:t>
            </a:r>
          </a:p>
          <a:p>
            <a:endParaRPr lang="en-US" altLang="zh-CN" dirty="0"/>
          </a:p>
          <a:p>
            <a:pPr marL="0" indent="0">
              <a:buNone/>
            </a:pPr>
            <a:r>
              <a:rPr lang="en-US" altLang="zh-CN" dirty="0"/>
              <a:t>By following the process, everyone produces the same, high-quality code. </a:t>
            </a:r>
            <a:r>
              <a:rPr lang="en-US" altLang="zh-CN" sz="2000" dirty="0"/>
              <a:t>(Interestingly, you won’t find comments on code.)</a:t>
            </a:r>
            <a:endParaRPr lang="zh-CN" altLang="en-US" dirty="0"/>
          </a:p>
        </p:txBody>
      </p:sp>
      <p:sp>
        <p:nvSpPr>
          <p:cNvPr id="4" name="灯片编号占位符 3">
            <a:extLst>
              <a:ext uri="{FF2B5EF4-FFF2-40B4-BE49-F238E27FC236}">
                <a16:creationId xmlns:a16="http://schemas.microsoft.com/office/drawing/2014/main" id="{1A0F054B-3653-D8F2-D98F-0F0FAB37B6A5}"/>
              </a:ext>
            </a:extLst>
          </p:cNvPr>
          <p:cNvSpPr>
            <a:spLocks noGrp="1"/>
          </p:cNvSpPr>
          <p:nvPr>
            <p:ph type="sldNum" sz="quarter" idx="12"/>
          </p:nvPr>
        </p:nvSpPr>
        <p:spPr/>
        <p:txBody>
          <a:bodyPr/>
          <a:lstStyle/>
          <a:p>
            <a:fld id="{A28059E6-AE8B-428C-9632-7EEB8C37C8BE}" type="slidenum">
              <a:rPr lang="zh-CN" altLang="en-US" smtClean="0"/>
              <a:t>28</a:t>
            </a:fld>
            <a:endParaRPr lang="zh-CN" altLang="en-US"/>
          </a:p>
        </p:txBody>
      </p:sp>
    </p:spTree>
    <p:extLst>
      <p:ext uri="{BB962C8B-B14F-4D97-AF65-F5344CB8AC3E}">
        <p14:creationId xmlns:p14="http://schemas.microsoft.com/office/powerpoint/2010/main" val="4231970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5938E-798B-DDD7-A962-C996C8559458}"/>
              </a:ext>
            </a:extLst>
          </p:cNvPr>
          <p:cNvSpPr>
            <a:spLocks noGrp="1"/>
          </p:cNvSpPr>
          <p:nvPr>
            <p:ph type="title"/>
          </p:nvPr>
        </p:nvSpPr>
        <p:spPr/>
        <p:txBody>
          <a:bodyPr/>
          <a:lstStyle/>
          <a:p>
            <a:r>
              <a:rPr lang="en-US" altLang="zh-CN" dirty="0"/>
              <a:t>AWS Outage on Jun 13, 2023</a:t>
            </a:r>
            <a:endParaRPr lang="zh-CN" altLang="en-US" dirty="0"/>
          </a:p>
        </p:txBody>
      </p:sp>
      <p:pic>
        <p:nvPicPr>
          <p:cNvPr id="6" name="内容占位符 5">
            <a:extLst>
              <a:ext uri="{FF2B5EF4-FFF2-40B4-BE49-F238E27FC236}">
                <a16:creationId xmlns:a16="http://schemas.microsoft.com/office/drawing/2014/main" id="{0FC815EB-7006-9CC8-EB33-1B6F2D488EC2}"/>
              </a:ext>
            </a:extLst>
          </p:cNvPr>
          <p:cNvPicPr>
            <a:picLocks noGrp="1" noChangeAspect="1"/>
          </p:cNvPicPr>
          <p:nvPr>
            <p:ph idx="1"/>
          </p:nvPr>
        </p:nvPicPr>
        <p:blipFill>
          <a:blip r:embed="rId3"/>
          <a:stretch>
            <a:fillRect/>
          </a:stretch>
        </p:blipFill>
        <p:spPr>
          <a:xfrm>
            <a:off x="1522620" y="1847850"/>
            <a:ext cx="9146759" cy="4873625"/>
          </a:xfrm>
        </p:spPr>
      </p:pic>
      <p:sp>
        <p:nvSpPr>
          <p:cNvPr id="4" name="灯片编号占位符 3">
            <a:extLst>
              <a:ext uri="{FF2B5EF4-FFF2-40B4-BE49-F238E27FC236}">
                <a16:creationId xmlns:a16="http://schemas.microsoft.com/office/drawing/2014/main" id="{8BEFF968-5369-5BAE-9854-12CB80FE1635}"/>
              </a:ext>
            </a:extLst>
          </p:cNvPr>
          <p:cNvSpPr>
            <a:spLocks noGrp="1"/>
          </p:cNvSpPr>
          <p:nvPr>
            <p:ph type="sldNum" sz="quarter" idx="12"/>
          </p:nvPr>
        </p:nvSpPr>
        <p:spPr/>
        <p:txBody>
          <a:bodyPr/>
          <a:lstStyle/>
          <a:p>
            <a:fld id="{A28059E6-AE8B-428C-9632-7EEB8C37C8BE}" type="slidenum">
              <a:rPr lang="zh-CN" altLang="en-US" smtClean="0"/>
              <a:t>29</a:t>
            </a:fld>
            <a:endParaRPr lang="zh-CN" altLang="en-US"/>
          </a:p>
        </p:txBody>
      </p:sp>
    </p:spTree>
    <p:extLst>
      <p:ext uri="{BB962C8B-B14F-4D97-AF65-F5344CB8AC3E}">
        <p14:creationId xmlns:p14="http://schemas.microsoft.com/office/powerpoint/2010/main" val="112650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BBAAE-E619-1E3C-A1B0-58DB3A8D37E7}"/>
              </a:ext>
            </a:extLst>
          </p:cNvPr>
          <p:cNvSpPr>
            <a:spLocks noGrp="1"/>
          </p:cNvSpPr>
          <p:nvPr>
            <p:ph type="title"/>
          </p:nvPr>
        </p:nvSpPr>
        <p:spPr/>
        <p:txBody>
          <a:bodyPr/>
          <a:lstStyle/>
          <a:p>
            <a:r>
              <a:rPr lang="en-US" altLang="zh-CN" dirty="0"/>
              <a:t>PSP Program</a:t>
            </a:r>
            <a:endParaRPr lang="zh-CN" altLang="en-US" dirty="0"/>
          </a:p>
        </p:txBody>
      </p:sp>
      <p:sp>
        <p:nvSpPr>
          <p:cNvPr id="3" name="内容占位符 2">
            <a:extLst>
              <a:ext uri="{FF2B5EF4-FFF2-40B4-BE49-F238E27FC236}">
                <a16:creationId xmlns:a16="http://schemas.microsoft.com/office/drawing/2014/main" id="{A8B56747-F3CA-3FA0-5B35-5E5188A96408}"/>
              </a:ext>
            </a:extLst>
          </p:cNvPr>
          <p:cNvSpPr>
            <a:spLocks noGrp="1"/>
          </p:cNvSpPr>
          <p:nvPr>
            <p:ph idx="1"/>
          </p:nvPr>
        </p:nvSpPr>
        <p:spPr/>
        <p:txBody>
          <a:bodyPr/>
          <a:lstStyle/>
          <a:p>
            <a:pPr marL="0" indent="0">
              <a:buNone/>
            </a:pPr>
            <a:r>
              <a:rPr lang="en-US" altLang="zh-CN" dirty="0"/>
              <a:t>PSPP: Payment Service Provider Program</a:t>
            </a:r>
          </a:p>
          <a:p>
            <a:pPr lvl="1"/>
            <a:r>
              <a:rPr lang="en-US" altLang="zh-CN" dirty="0"/>
              <a:t>Virtual bank account (VBA) allows non-US sellers to sell on Amazon.</a:t>
            </a:r>
          </a:p>
          <a:p>
            <a:pPr lvl="1"/>
            <a:r>
              <a:rPr lang="en-US" altLang="zh-CN" dirty="0"/>
              <a:t>VBAs can be easily applied and abandoned.</a:t>
            </a:r>
          </a:p>
          <a:p>
            <a:pPr lvl="1"/>
            <a:r>
              <a:rPr lang="en-US" altLang="zh-CN" dirty="0"/>
              <a:t>The program works with VBA providers to provide real customer information for suspected VBAs.</a:t>
            </a:r>
          </a:p>
          <a:p>
            <a:pPr marL="0" indent="0">
              <a:buNone/>
            </a:pPr>
            <a:r>
              <a:rPr lang="en-US" altLang="zh-CN" dirty="0"/>
              <a:t>My Team:</a:t>
            </a:r>
          </a:p>
          <a:p>
            <a:pPr lvl="1"/>
            <a:r>
              <a:rPr lang="en-US" altLang="zh-CN" dirty="0"/>
              <a:t>Build services to </a:t>
            </a:r>
            <a:r>
              <a:rPr lang="en-US" altLang="zh-CN" i="1" dirty="0"/>
              <a:t>periodically </a:t>
            </a:r>
            <a:r>
              <a:rPr lang="en-US" altLang="zh-CN" dirty="0"/>
              <a:t>request customer information of suspected VBAs.</a:t>
            </a:r>
          </a:p>
          <a:p>
            <a:pPr lvl="1"/>
            <a:r>
              <a:rPr lang="en-US" altLang="zh-CN" dirty="0"/>
              <a:t>Problem: Need on-demand requests support for business and other tech teams.</a:t>
            </a:r>
            <a:endParaRPr lang="zh-CN" altLang="en-US" dirty="0"/>
          </a:p>
        </p:txBody>
      </p:sp>
      <p:sp>
        <p:nvSpPr>
          <p:cNvPr id="4" name="灯片编号占位符 3">
            <a:extLst>
              <a:ext uri="{FF2B5EF4-FFF2-40B4-BE49-F238E27FC236}">
                <a16:creationId xmlns:a16="http://schemas.microsoft.com/office/drawing/2014/main" id="{5E1301FA-F20D-9178-1140-B8BE74B2FBC1}"/>
              </a:ext>
            </a:extLst>
          </p:cNvPr>
          <p:cNvSpPr>
            <a:spLocks noGrp="1"/>
          </p:cNvSpPr>
          <p:nvPr>
            <p:ph type="sldNum" sz="quarter" idx="12"/>
          </p:nvPr>
        </p:nvSpPr>
        <p:spPr/>
        <p:txBody>
          <a:bodyPr/>
          <a:lstStyle/>
          <a:p>
            <a:fld id="{A28059E6-AE8B-428C-9632-7EEB8C37C8BE}" type="slidenum">
              <a:rPr lang="zh-CN" altLang="en-US" smtClean="0"/>
              <a:t>3</a:t>
            </a:fld>
            <a:endParaRPr lang="zh-CN" altLang="en-US"/>
          </a:p>
        </p:txBody>
      </p:sp>
    </p:spTree>
    <p:extLst>
      <p:ext uri="{BB962C8B-B14F-4D97-AF65-F5344CB8AC3E}">
        <p14:creationId xmlns:p14="http://schemas.microsoft.com/office/powerpoint/2010/main" val="341626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FD536-72CA-A2DB-4288-61270BDC6D5A}"/>
              </a:ext>
            </a:extLst>
          </p:cNvPr>
          <p:cNvSpPr>
            <a:spLocks noGrp="1"/>
          </p:cNvSpPr>
          <p:nvPr>
            <p:ph type="title"/>
          </p:nvPr>
        </p:nvSpPr>
        <p:spPr/>
        <p:txBody>
          <a:bodyPr/>
          <a:lstStyle/>
          <a:p>
            <a:r>
              <a:rPr lang="en-US" altLang="zh-CN" dirty="0" err="1"/>
              <a:t>IaC</a:t>
            </a:r>
            <a:r>
              <a:rPr lang="en-US" altLang="zh-CN" dirty="0"/>
              <a:t> to </a:t>
            </a:r>
            <a:r>
              <a:rPr lang="en-US" altLang="zh-CN" dirty="0" err="1"/>
              <a:t>AaC</a:t>
            </a:r>
            <a:r>
              <a:rPr lang="en-US" altLang="zh-CN" dirty="0"/>
              <a:t>?</a:t>
            </a:r>
            <a:endParaRPr lang="zh-CN" altLang="en-US" dirty="0"/>
          </a:p>
        </p:txBody>
      </p:sp>
      <p:pic>
        <p:nvPicPr>
          <p:cNvPr id="8" name="内容占位符 7">
            <a:extLst>
              <a:ext uri="{FF2B5EF4-FFF2-40B4-BE49-F238E27FC236}">
                <a16:creationId xmlns:a16="http://schemas.microsoft.com/office/drawing/2014/main" id="{C3B64FD6-F8F6-A224-3A72-09492C265B55}"/>
              </a:ext>
            </a:extLst>
          </p:cNvPr>
          <p:cNvPicPr>
            <a:picLocks noGrp="1" noChangeAspect="1"/>
          </p:cNvPicPr>
          <p:nvPr>
            <p:ph idx="1"/>
          </p:nvPr>
        </p:nvPicPr>
        <p:blipFill>
          <a:blip r:embed="rId3"/>
          <a:stretch>
            <a:fillRect/>
          </a:stretch>
        </p:blipFill>
        <p:spPr>
          <a:xfrm>
            <a:off x="838200" y="1690687"/>
            <a:ext cx="6939058" cy="4543135"/>
          </a:xfrm>
        </p:spPr>
      </p:pic>
      <p:sp>
        <p:nvSpPr>
          <p:cNvPr id="4" name="灯片编号占位符 3">
            <a:extLst>
              <a:ext uri="{FF2B5EF4-FFF2-40B4-BE49-F238E27FC236}">
                <a16:creationId xmlns:a16="http://schemas.microsoft.com/office/drawing/2014/main" id="{ADE2A510-E696-D0C3-CB65-9DC5ED997C07}"/>
              </a:ext>
            </a:extLst>
          </p:cNvPr>
          <p:cNvSpPr>
            <a:spLocks noGrp="1"/>
          </p:cNvSpPr>
          <p:nvPr>
            <p:ph type="sldNum" sz="quarter" idx="12"/>
          </p:nvPr>
        </p:nvSpPr>
        <p:spPr/>
        <p:txBody>
          <a:bodyPr/>
          <a:lstStyle/>
          <a:p>
            <a:fld id="{A28059E6-AE8B-428C-9632-7EEB8C37C8BE}" type="slidenum">
              <a:rPr lang="zh-CN" altLang="en-US" smtClean="0"/>
              <a:t>30</a:t>
            </a:fld>
            <a:endParaRPr lang="zh-CN" altLang="en-US"/>
          </a:p>
        </p:txBody>
      </p:sp>
      <p:pic>
        <p:nvPicPr>
          <p:cNvPr id="10" name="图片 9" descr="图标&#10;&#10;描述已自动生成">
            <a:extLst>
              <a:ext uri="{FF2B5EF4-FFF2-40B4-BE49-F238E27FC236}">
                <a16:creationId xmlns:a16="http://schemas.microsoft.com/office/drawing/2014/main" id="{72308EFD-8F89-622F-63A2-ED32C554C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6702" y="1690687"/>
            <a:ext cx="702655" cy="702655"/>
          </a:xfrm>
          <a:prstGeom prst="rect">
            <a:avLst/>
          </a:prstGeom>
        </p:spPr>
      </p:pic>
      <p:pic>
        <p:nvPicPr>
          <p:cNvPr id="12" name="图片 11" descr="图标&#10;&#10;描述已自动生成">
            <a:extLst>
              <a:ext uri="{FF2B5EF4-FFF2-40B4-BE49-F238E27FC236}">
                <a16:creationId xmlns:a16="http://schemas.microsoft.com/office/drawing/2014/main" id="{8DB84619-386E-BA71-EA13-0EEA3393DF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1718" y="3565943"/>
            <a:ext cx="792623" cy="792623"/>
          </a:xfrm>
          <a:prstGeom prst="rect">
            <a:avLst/>
          </a:prstGeom>
        </p:spPr>
      </p:pic>
      <p:pic>
        <p:nvPicPr>
          <p:cNvPr id="13" name="图片 12" descr="图标&#10;&#10;描述已自动生成">
            <a:extLst>
              <a:ext uri="{FF2B5EF4-FFF2-40B4-BE49-F238E27FC236}">
                <a16:creationId xmlns:a16="http://schemas.microsoft.com/office/drawing/2014/main" id="{E311F007-5304-4739-5161-7FF1D6356A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6702" y="5531167"/>
            <a:ext cx="702655" cy="702655"/>
          </a:xfrm>
          <a:prstGeom prst="rect">
            <a:avLst/>
          </a:prstGeom>
        </p:spPr>
      </p:pic>
      <p:cxnSp>
        <p:nvCxnSpPr>
          <p:cNvPr id="15" name="直接箭头连接符 14">
            <a:extLst>
              <a:ext uri="{FF2B5EF4-FFF2-40B4-BE49-F238E27FC236}">
                <a16:creationId xmlns:a16="http://schemas.microsoft.com/office/drawing/2014/main" id="{4261C161-42F2-5DDC-6BA8-DA2B80BF7031}"/>
              </a:ext>
            </a:extLst>
          </p:cNvPr>
          <p:cNvCxnSpPr>
            <a:stCxn id="10" idx="2"/>
            <a:endCxn id="12" idx="0"/>
          </p:cNvCxnSpPr>
          <p:nvPr/>
        </p:nvCxnSpPr>
        <p:spPr>
          <a:xfrm>
            <a:off x="9348030" y="2393342"/>
            <a:ext cx="0" cy="117260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B65D8072-1517-A32C-49A2-19B21632BAA7}"/>
              </a:ext>
            </a:extLst>
          </p:cNvPr>
          <p:cNvCxnSpPr>
            <a:cxnSpLocks/>
            <a:stCxn id="12" idx="2"/>
            <a:endCxn id="13" idx="0"/>
          </p:cNvCxnSpPr>
          <p:nvPr/>
        </p:nvCxnSpPr>
        <p:spPr>
          <a:xfrm>
            <a:off x="9348030" y="4358566"/>
            <a:ext cx="0" cy="117260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3E3984D7-61EE-1F0F-3B75-AA7B9FD8E29A}"/>
              </a:ext>
            </a:extLst>
          </p:cNvPr>
          <p:cNvSpPr txBox="1"/>
          <p:nvPr/>
        </p:nvSpPr>
        <p:spPr>
          <a:xfrm>
            <a:off x="9744341" y="1848762"/>
            <a:ext cx="1184745" cy="369332"/>
          </a:xfrm>
          <a:prstGeom prst="rect">
            <a:avLst/>
          </a:prstGeom>
          <a:noFill/>
        </p:spPr>
        <p:txBody>
          <a:bodyPr wrap="square" rtlCol="0">
            <a:spAutoFit/>
          </a:bodyPr>
          <a:lstStyle/>
          <a:p>
            <a:r>
              <a:rPr lang="en-US" altLang="zh-CN" dirty="0"/>
              <a:t>Lambda A</a:t>
            </a:r>
            <a:endParaRPr lang="zh-CN" altLang="en-US" dirty="0"/>
          </a:p>
        </p:txBody>
      </p:sp>
      <p:sp>
        <p:nvSpPr>
          <p:cNvPr id="20" name="文本框 19">
            <a:extLst>
              <a:ext uri="{FF2B5EF4-FFF2-40B4-BE49-F238E27FC236}">
                <a16:creationId xmlns:a16="http://schemas.microsoft.com/office/drawing/2014/main" id="{CF305E4C-2FC4-DE95-8C03-F9D8BD9CD7ED}"/>
              </a:ext>
            </a:extLst>
          </p:cNvPr>
          <p:cNvSpPr txBox="1"/>
          <p:nvPr/>
        </p:nvSpPr>
        <p:spPr>
          <a:xfrm>
            <a:off x="9734056" y="3777588"/>
            <a:ext cx="1184745" cy="369332"/>
          </a:xfrm>
          <a:prstGeom prst="rect">
            <a:avLst/>
          </a:prstGeom>
          <a:noFill/>
        </p:spPr>
        <p:txBody>
          <a:bodyPr wrap="square" rtlCol="0">
            <a:spAutoFit/>
          </a:bodyPr>
          <a:lstStyle/>
          <a:p>
            <a:r>
              <a:rPr lang="en-US" altLang="zh-CN" dirty="0" err="1"/>
              <a:t>MyQueue</a:t>
            </a:r>
            <a:endParaRPr lang="zh-CN" altLang="en-US" dirty="0"/>
          </a:p>
        </p:txBody>
      </p:sp>
      <p:sp>
        <p:nvSpPr>
          <p:cNvPr id="21" name="文本框 20">
            <a:extLst>
              <a:ext uri="{FF2B5EF4-FFF2-40B4-BE49-F238E27FC236}">
                <a16:creationId xmlns:a16="http://schemas.microsoft.com/office/drawing/2014/main" id="{C35AC2B5-FB1E-D67C-C0C6-33C74EDE1BCD}"/>
              </a:ext>
            </a:extLst>
          </p:cNvPr>
          <p:cNvSpPr txBox="1"/>
          <p:nvPr/>
        </p:nvSpPr>
        <p:spPr>
          <a:xfrm>
            <a:off x="9744341" y="5697828"/>
            <a:ext cx="1184745" cy="369332"/>
          </a:xfrm>
          <a:prstGeom prst="rect">
            <a:avLst/>
          </a:prstGeom>
          <a:noFill/>
        </p:spPr>
        <p:txBody>
          <a:bodyPr wrap="square" rtlCol="0">
            <a:spAutoFit/>
          </a:bodyPr>
          <a:lstStyle/>
          <a:p>
            <a:r>
              <a:rPr lang="en-US" altLang="zh-CN" dirty="0"/>
              <a:t>Lambda B</a:t>
            </a:r>
            <a:endParaRPr lang="zh-CN" altLang="en-US" dirty="0"/>
          </a:p>
        </p:txBody>
      </p:sp>
      <p:cxnSp>
        <p:nvCxnSpPr>
          <p:cNvPr id="23" name="直接箭头连接符 22">
            <a:extLst>
              <a:ext uri="{FF2B5EF4-FFF2-40B4-BE49-F238E27FC236}">
                <a16:creationId xmlns:a16="http://schemas.microsoft.com/office/drawing/2014/main" id="{CF8AD7A9-7DE6-3E35-81C0-19E3FDAAD4B8}"/>
              </a:ext>
            </a:extLst>
          </p:cNvPr>
          <p:cNvCxnSpPr>
            <a:cxnSpLocks/>
            <a:endCxn id="10" idx="1"/>
          </p:cNvCxnSpPr>
          <p:nvPr/>
        </p:nvCxnSpPr>
        <p:spPr>
          <a:xfrm flipV="1">
            <a:off x="4738977" y="2042015"/>
            <a:ext cx="4257725" cy="351327"/>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DE3FB037-40ED-2E6A-63FF-75876FEF37E1}"/>
              </a:ext>
            </a:extLst>
          </p:cNvPr>
          <p:cNvCxnSpPr>
            <a:cxnSpLocks/>
            <a:endCxn id="12" idx="1"/>
          </p:cNvCxnSpPr>
          <p:nvPr/>
        </p:nvCxnSpPr>
        <p:spPr>
          <a:xfrm>
            <a:off x="4961614" y="3389090"/>
            <a:ext cx="3990104" cy="57316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9BF68190-9CD0-787A-13B6-875E446A4481}"/>
              </a:ext>
            </a:extLst>
          </p:cNvPr>
          <p:cNvCxnSpPr>
            <a:cxnSpLocks/>
          </p:cNvCxnSpPr>
          <p:nvPr/>
        </p:nvCxnSpPr>
        <p:spPr>
          <a:xfrm flipV="1">
            <a:off x="6288498" y="2782536"/>
            <a:ext cx="2974772" cy="1245851"/>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A6B54FD4-1AD3-87C0-610C-C0D8EA086F6E}"/>
              </a:ext>
            </a:extLst>
          </p:cNvPr>
          <p:cNvCxnSpPr>
            <a:cxnSpLocks/>
            <a:endCxn id="13" idx="1"/>
          </p:cNvCxnSpPr>
          <p:nvPr/>
        </p:nvCxnSpPr>
        <p:spPr>
          <a:xfrm>
            <a:off x="5351228" y="5231958"/>
            <a:ext cx="3645474" cy="650537"/>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328F56E6-7512-49C9-4A84-EE9B1F685A57}"/>
              </a:ext>
            </a:extLst>
          </p:cNvPr>
          <p:cNvCxnSpPr>
            <a:cxnSpLocks/>
          </p:cNvCxnSpPr>
          <p:nvPr/>
        </p:nvCxnSpPr>
        <p:spPr>
          <a:xfrm flipV="1">
            <a:off x="6225871" y="4887550"/>
            <a:ext cx="3037399" cy="1117471"/>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9309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CBE1B-D008-F09C-D95E-BBF8AD13308B}"/>
              </a:ext>
            </a:extLst>
          </p:cNvPr>
          <p:cNvSpPr>
            <a:spLocks noGrp="1"/>
          </p:cNvSpPr>
          <p:nvPr>
            <p:ph type="title"/>
          </p:nvPr>
        </p:nvSpPr>
        <p:spPr/>
        <p:txBody>
          <a:bodyPr/>
          <a:lstStyle/>
          <a:p>
            <a:r>
              <a:rPr lang="en-US" altLang="zh-CN" dirty="0"/>
              <a:t>A Typical AWS Lambda Architecture</a:t>
            </a:r>
            <a:endParaRPr lang="zh-CN" altLang="en-US" dirty="0"/>
          </a:p>
        </p:txBody>
      </p:sp>
      <p:pic>
        <p:nvPicPr>
          <p:cNvPr id="6" name="内容占位符 5" descr="图形用户界面, 应用程序&#10;&#10;描述已自动生成">
            <a:extLst>
              <a:ext uri="{FF2B5EF4-FFF2-40B4-BE49-F238E27FC236}">
                <a16:creationId xmlns:a16="http://schemas.microsoft.com/office/drawing/2014/main" id="{FE1E807B-B39A-2966-53DD-3AD14E0B7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9304" y="1853775"/>
            <a:ext cx="5097669" cy="4867699"/>
          </a:xfrm>
        </p:spPr>
      </p:pic>
      <p:sp>
        <p:nvSpPr>
          <p:cNvPr id="4" name="灯片编号占位符 3">
            <a:extLst>
              <a:ext uri="{FF2B5EF4-FFF2-40B4-BE49-F238E27FC236}">
                <a16:creationId xmlns:a16="http://schemas.microsoft.com/office/drawing/2014/main" id="{2CDBCAFD-476F-6FB8-85D2-A9F521ABAD86}"/>
              </a:ext>
            </a:extLst>
          </p:cNvPr>
          <p:cNvSpPr>
            <a:spLocks noGrp="1"/>
          </p:cNvSpPr>
          <p:nvPr>
            <p:ph type="sldNum" sz="quarter" idx="12"/>
          </p:nvPr>
        </p:nvSpPr>
        <p:spPr/>
        <p:txBody>
          <a:bodyPr/>
          <a:lstStyle/>
          <a:p>
            <a:fld id="{A28059E6-AE8B-428C-9632-7EEB8C37C8BE}" type="slidenum">
              <a:rPr lang="zh-CN" altLang="en-US" smtClean="0"/>
              <a:t>31</a:t>
            </a:fld>
            <a:endParaRPr lang="zh-CN" altLang="en-US"/>
          </a:p>
        </p:txBody>
      </p:sp>
    </p:spTree>
    <p:extLst>
      <p:ext uri="{BB962C8B-B14F-4D97-AF65-F5344CB8AC3E}">
        <p14:creationId xmlns:p14="http://schemas.microsoft.com/office/powerpoint/2010/main" val="135537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D5E4F-99B7-2E3C-C059-0A2B052AE595}"/>
              </a:ext>
            </a:extLst>
          </p:cNvPr>
          <p:cNvSpPr>
            <a:spLocks noGrp="1"/>
          </p:cNvSpPr>
          <p:nvPr>
            <p:ph type="title"/>
          </p:nvPr>
        </p:nvSpPr>
        <p:spPr/>
        <p:txBody>
          <a:bodyPr/>
          <a:lstStyle/>
          <a:p>
            <a:r>
              <a:rPr lang="en-US" altLang="zh-CN" dirty="0"/>
              <a:t>But it is hard!</a:t>
            </a:r>
            <a:endParaRPr lang="zh-CN" altLang="en-US" dirty="0"/>
          </a:p>
        </p:txBody>
      </p:sp>
      <p:pic>
        <p:nvPicPr>
          <p:cNvPr id="6" name="内容占位符 5" descr="蓝色的水里&#10;&#10;中度可信度描述已自动生成">
            <a:extLst>
              <a:ext uri="{FF2B5EF4-FFF2-40B4-BE49-F238E27FC236}">
                <a16:creationId xmlns:a16="http://schemas.microsoft.com/office/drawing/2014/main" id="{4092A7C1-BA34-CAE3-5023-E0BABA30A5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139" r="30861"/>
          <a:stretch/>
        </p:blipFill>
        <p:spPr>
          <a:xfrm>
            <a:off x="838200" y="1690688"/>
            <a:ext cx="4244671" cy="5030787"/>
          </a:xfrm>
        </p:spPr>
      </p:pic>
      <p:sp>
        <p:nvSpPr>
          <p:cNvPr id="4" name="灯片编号占位符 3">
            <a:extLst>
              <a:ext uri="{FF2B5EF4-FFF2-40B4-BE49-F238E27FC236}">
                <a16:creationId xmlns:a16="http://schemas.microsoft.com/office/drawing/2014/main" id="{69468639-DD6E-9FDC-B80F-EC076067C396}"/>
              </a:ext>
            </a:extLst>
          </p:cNvPr>
          <p:cNvSpPr>
            <a:spLocks noGrp="1"/>
          </p:cNvSpPr>
          <p:nvPr>
            <p:ph type="sldNum" sz="quarter" idx="12"/>
          </p:nvPr>
        </p:nvSpPr>
        <p:spPr/>
        <p:txBody>
          <a:bodyPr/>
          <a:lstStyle/>
          <a:p>
            <a:fld id="{A28059E6-AE8B-428C-9632-7EEB8C37C8BE}" type="slidenum">
              <a:rPr lang="zh-CN" altLang="en-US" smtClean="0"/>
              <a:t>32</a:t>
            </a:fld>
            <a:endParaRPr lang="zh-CN" altLang="en-US"/>
          </a:p>
        </p:txBody>
      </p:sp>
      <p:sp>
        <p:nvSpPr>
          <p:cNvPr id="8" name="Speech Bubble: Rectangle with Corners Rounded 33">
            <a:extLst>
              <a:ext uri="{FF2B5EF4-FFF2-40B4-BE49-F238E27FC236}">
                <a16:creationId xmlns:a16="http://schemas.microsoft.com/office/drawing/2014/main" id="{65FC40A6-42A8-5AE9-A4EE-4EF2EC7E89B7}"/>
              </a:ext>
            </a:extLst>
          </p:cNvPr>
          <p:cNvSpPr/>
          <p:nvPr/>
        </p:nvSpPr>
        <p:spPr>
          <a:xfrm>
            <a:off x="5370022" y="1690688"/>
            <a:ext cx="5698194" cy="1028658"/>
          </a:xfrm>
          <a:prstGeom prst="wedgeRoundRectCallout">
            <a:avLst>
              <a:gd name="adj1" fmla="val -82566"/>
              <a:gd name="adj2" fmla="val 42470"/>
              <a:gd name="adj3" fmla="val 16667"/>
            </a:avLst>
          </a:prstGeom>
          <a:ln>
            <a:noFill/>
          </a:ln>
          <a:effectLst>
            <a:glow rad="101600">
              <a:schemeClr val="tx1">
                <a:lumMod val="50000"/>
                <a:lumOff val="50000"/>
                <a:alpha val="60000"/>
              </a:schemeClr>
            </a:glow>
            <a:outerShdw blurRad="50800" dist="38100" dir="2700000" algn="tl"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rtlCol="0" anchor="ctr"/>
          <a:lstStyle/>
          <a:p>
            <a:r>
              <a:rPr lang="en-US" sz="2800" dirty="0">
                <a:solidFill>
                  <a:schemeClr val="tx1"/>
                </a:solidFill>
              </a:rPr>
              <a:t>Make us happy when build the system.</a:t>
            </a:r>
          </a:p>
        </p:txBody>
      </p:sp>
      <p:sp>
        <p:nvSpPr>
          <p:cNvPr id="9" name="Speech Bubble: Rectangle with Corners Rounded 33">
            <a:extLst>
              <a:ext uri="{FF2B5EF4-FFF2-40B4-BE49-F238E27FC236}">
                <a16:creationId xmlns:a16="http://schemas.microsoft.com/office/drawing/2014/main" id="{5D92F155-A198-93D4-C3BC-4CF5CF9CFA01}"/>
              </a:ext>
            </a:extLst>
          </p:cNvPr>
          <p:cNvSpPr/>
          <p:nvPr/>
        </p:nvSpPr>
        <p:spPr>
          <a:xfrm>
            <a:off x="5370022" y="4936146"/>
            <a:ext cx="5698194" cy="1028658"/>
          </a:xfrm>
          <a:prstGeom prst="wedgeRoundRectCallout">
            <a:avLst>
              <a:gd name="adj1" fmla="val -88426"/>
              <a:gd name="adj2" fmla="val -7000"/>
              <a:gd name="adj3" fmla="val 16667"/>
            </a:avLst>
          </a:prstGeom>
          <a:ln>
            <a:noFill/>
          </a:ln>
          <a:effectLst>
            <a:glow rad="101600">
              <a:schemeClr val="tx1">
                <a:lumMod val="50000"/>
                <a:lumOff val="50000"/>
                <a:alpha val="60000"/>
              </a:schemeClr>
            </a:glow>
            <a:outerShdw blurRad="50800" dist="38100" dir="2700000" algn="tl"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rtlCol="0" anchor="ctr"/>
          <a:lstStyle/>
          <a:p>
            <a:r>
              <a:rPr lang="en-US" sz="2800" dirty="0">
                <a:solidFill>
                  <a:schemeClr val="tx1"/>
                </a:solidFill>
              </a:rPr>
              <a:t>Make it a nightmare when debug the system!</a:t>
            </a:r>
          </a:p>
        </p:txBody>
      </p:sp>
    </p:spTree>
    <p:extLst>
      <p:ext uri="{BB962C8B-B14F-4D97-AF65-F5344CB8AC3E}">
        <p14:creationId xmlns:p14="http://schemas.microsoft.com/office/powerpoint/2010/main" val="3673172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7D201-FD4D-1A82-A1B4-39F60DE9325A}"/>
              </a:ext>
            </a:extLst>
          </p:cNvPr>
          <p:cNvSpPr>
            <a:spLocks noGrp="1"/>
          </p:cNvSpPr>
          <p:nvPr>
            <p:ph type="title"/>
          </p:nvPr>
        </p:nvSpPr>
        <p:spPr/>
        <p:txBody>
          <a:bodyPr/>
          <a:lstStyle/>
          <a:p>
            <a:r>
              <a:rPr lang="en-US" altLang="zh-CN" dirty="0"/>
              <a:t>Australis: submit on-demand requests</a:t>
            </a:r>
            <a:endParaRPr lang="zh-CN" altLang="en-US" dirty="0"/>
          </a:p>
        </p:txBody>
      </p:sp>
      <p:pic>
        <p:nvPicPr>
          <p:cNvPr id="6" name="内容占位符 5" descr="用户 轮廓">
            <a:extLst>
              <a:ext uri="{FF2B5EF4-FFF2-40B4-BE49-F238E27FC236}">
                <a16:creationId xmlns:a16="http://schemas.microsoft.com/office/drawing/2014/main" id="{37248C46-FAA8-6FFC-BC34-2FDC03EA5091}"/>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078274"/>
            <a:ext cx="914400" cy="914400"/>
          </a:xfrm>
        </p:spPr>
      </p:pic>
      <p:sp>
        <p:nvSpPr>
          <p:cNvPr id="4" name="灯片编号占位符 3">
            <a:extLst>
              <a:ext uri="{FF2B5EF4-FFF2-40B4-BE49-F238E27FC236}">
                <a16:creationId xmlns:a16="http://schemas.microsoft.com/office/drawing/2014/main" id="{31F23336-4FE9-6EB9-A6F0-2CBBBB8FFCDF}"/>
              </a:ext>
            </a:extLst>
          </p:cNvPr>
          <p:cNvSpPr>
            <a:spLocks noGrp="1"/>
          </p:cNvSpPr>
          <p:nvPr>
            <p:ph type="sldNum" sz="quarter" idx="12"/>
          </p:nvPr>
        </p:nvSpPr>
        <p:spPr/>
        <p:txBody>
          <a:bodyPr/>
          <a:lstStyle/>
          <a:p>
            <a:fld id="{A28059E6-AE8B-428C-9632-7EEB8C37C8BE}" type="slidenum">
              <a:rPr lang="zh-CN" altLang="en-US" smtClean="0"/>
              <a:t>4</a:t>
            </a:fld>
            <a:endParaRPr lang="zh-CN" altLang="en-US"/>
          </a:p>
        </p:txBody>
      </p:sp>
      <p:sp>
        <p:nvSpPr>
          <p:cNvPr id="7" name="矩形: 圆角 6">
            <a:extLst>
              <a:ext uri="{FF2B5EF4-FFF2-40B4-BE49-F238E27FC236}">
                <a16:creationId xmlns:a16="http://schemas.microsoft.com/office/drawing/2014/main" id="{2D980D57-B20A-7EFE-8FAD-F7982946AC6C}"/>
              </a:ext>
            </a:extLst>
          </p:cNvPr>
          <p:cNvSpPr/>
          <p:nvPr/>
        </p:nvSpPr>
        <p:spPr>
          <a:xfrm>
            <a:off x="2246243" y="2123000"/>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Web UI</a:t>
            </a:r>
            <a:endParaRPr lang="zh-CN" altLang="en-US" dirty="0"/>
          </a:p>
        </p:txBody>
      </p:sp>
      <p:sp>
        <p:nvSpPr>
          <p:cNvPr id="8" name="矩形: 圆角 7">
            <a:extLst>
              <a:ext uri="{FF2B5EF4-FFF2-40B4-BE49-F238E27FC236}">
                <a16:creationId xmlns:a16="http://schemas.microsoft.com/office/drawing/2014/main" id="{85F2B8D9-3270-1AE9-034B-FA3A6F31F6B8}"/>
              </a:ext>
            </a:extLst>
          </p:cNvPr>
          <p:cNvSpPr/>
          <p:nvPr/>
        </p:nvSpPr>
        <p:spPr>
          <a:xfrm>
            <a:off x="4446766" y="2123000"/>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API Gateway</a:t>
            </a:r>
            <a:endParaRPr lang="zh-CN" altLang="en-US" dirty="0"/>
          </a:p>
        </p:txBody>
      </p:sp>
      <p:sp>
        <p:nvSpPr>
          <p:cNvPr id="9" name="矩形: 圆角 8">
            <a:extLst>
              <a:ext uri="{FF2B5EF4-FFF2-40B4-BE49-F238E27FC236}">
                <a16:creationId xmlns:a16="http://schemas.microsoft.com/office/drawing/2014/main" id="{5642ABF8-0079-11D5-91DB-FAB7D0FC33FD}"/>
              </a:ext>
            </a:extLst>
          </p:cNvPr>
          <p:cNvSpPr/>
          <p:nvPr/>
        </p:nvSpPr>
        <p:spPr>
          <a:xfrm>
            <a:off x="6647289" y="2123000"/>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Lambda A</a:t>
            </a:r>
            <a:endParaRPr lang="zh-CN" altLang="en-US" dirty="0"/>
          </a:p>
        </p:txBody>
      </p:sp>
      <p:sp>
        <p:nvSpPr>
          <p:cNvPr id="10" name="矩形: 圆角 9">
            <a:extLst>
              <a:ext uri="{FF2B5EF4-FFF2-40B4-BE49-F238E27FC236}">
                <a16:creationId xmlns:a16="http://schemas.microsoft.com/office/drawing/2014/main" id="{FBA0F18D-C146-B327-4C66-9C8605EAB929}"/>
              </a:ext>
            </a:extLst>
          </p:cNvPr>
          <p:cNvSpPr/>
          <p:nvPr/>
        </p:nvSpPr>
        <p:spPr>
          <a:xfrm>
            <a:off x="6647289" y="3611045"/>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SQS 1</a:t>
            </a:r>
            <a:endParaRPr lang="zh-CN" altLang="en-US" dirty="0"/>
          </a:p>
        </p:txBody>
      </p:sp>
      <p:sp>
        <p:nvSpPr>
          <p:cNvPr id="11" name="矩形: 圆角 10">
            <a:extLst>
              <a:ext uri="{FF2B5EF4-FFF2-40B4-BE49-F238E27FC236}">
                <a16:creationId xmlns:a16="http://schemas.microsoft.com/office/drawing/2014/main" id="{015672FE-FF01-577C-FB33-9EDC7247F96F}"/>
              </a:ext>
            </a:extLst>
          </p:cNvPr>
          <p:cNvSpPr/>
          <p:nvPr/>
        </p:nvSpPr>
        <p:spPr>
          <a:xfrm>
            <a:off x="4446766" y="3611045"/>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Lambda B</a:t>
            </a:r>
            <a:endParaRPr lang="zh-CN" altLang="en-US" dirty="0"/>
          </a:p>
        </p:txBody>
      </p:sp>
      <p:sp>
        <p:nvSpPr>
          <p:cNvPr id="12" name="矩形 11">
            <a:extLst>
              <a:ext uri="{FF2B5EF4-FFF2-40B4-BE49-F238E27FC236}">
                <a16:creationId xmlns:a16="http://schemas.microsoft.com/office/drawing/2014/main" id="{85896578-6895-BF5E-7201-AD11B7336556}"/>
              </a:ext>
            </a:extLst>
          </p:cNvPr>
          <p:cNvSpPr/>
          <p:nvPr/>
        </p:nvSpPr>
        <p:spPr>
          <a:xfrm>
            <a:off x="838200" y="4466446"/>
            <a:ext cx="3169257" cy="2149039"/>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b"/>
          <a:lstStyle/>
          <a:p>
            <a:pPr algn="ctr"/>
            <a:r>
              <a:rPr lang="en-US" altLang="zh-CN" sz="2400" dirty="0"/>
              <a:t>Existing PSP request service</a:t>
            </a:r>
            <a:endParaRPr lang="zh-CN" altLang="en-US" sz="2400" dirty="0"/>
          </a:p>
        </p:txBody>
      </p:sp>
      <p:sp>
        <p:nvSpPr>
          <p:cNvPr id="13" name="矩形: 圆角 12">
            <a:extLst>
              <a:ext uri="{FF2B5EF4-FFF2-40B4-BE49-F238E27FC236}">
                <a16:creationId xmlns:a16="http://schemas.microsoft.com/office/drawing/2014/main" id="{B802DB70-5EEF-6FFE-2D98-988495491D70}"/>
              </a:ext>
            </a:extLst>
          </p:cNvPr>
          <p:cNvSpPr/>
          <p:nvPr/>
        </p:nvSpPr>
        <p:spPr>
          <a:xfrm>
            <a:off x="1044514" y="4628639"/>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SQS 2</a:t>
            </a:r>
            <a:endParaRPr lang="zh-CN" altLang="en-US" dirty="0"/>
          </a:p>
        </p:txBody>
      </p:sp>
      <p:cxnSp>
        <p:nvCxnSpPr>
          <p:cNvPr id="15" name="直接箭头连接符 14">
            <a:extLst>
              <a:ext uri="{FF2B5EF4-FFF2-40B4-BE49-F238E27FC236}">
                <a16:creationId xmlns:a16="http://schemas.microsoft.com/office/drawing/2014/main" id="{37437552-8E6F-0BBC-9223-BF80029F5A3B}"/>
              </a:ext>
            </a:extLst>
          </p:cNvPr>
          <p:cNvCxnSpPr>
            <a:stCxn id="6" idx="3"/>
            <a:endCxn id="7" idx="1"/>
          </p:cNvCxnSpPr>
          <p:nvPr/>
        </p:nvCxnSpPr>
        <p:spPr>
          <a:xfrm>
            <a:off x="1752600" y="2535474"/>
            <a:ext cx="493643"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71C107F7-FA40-FEFE-3ECF-1E73C260D0DF}"/>
              </a:ext>
            </a:extLst>
          </p:cNvPr>
          <p:cNvCxnSpPr>
            <a:cxnSpLocks/>
            <a:stCxn id="7" idx="3"/>
            <a:endCxn id="8" idx="1"/>
          </p:cNvCxnSpPr>
          <p:nvPr/>
        </p:nvCxnSpPr>
        <p:spPr>
          <a:xfrm>
            <a:off x="3637723" y="2535474"/>
            <a:ext cx="809043"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A577B24B-301C-BB1A-049E-E472D473865F}"/>
              </a:ext>
            </a:extLst>
          </p:cNvPr>
          <p:cNvCxnSpPr>
            <a:cxnSpLocks/>
            <a:stCxn id="8" idx="3"/>
            <a:endCxn id="9" idx="1"/>
          </p:cNvCxnSpPr>
          <p:nvPr/>
        </p:nvCxnSpPr>
        <p:spPr>
          <a:xfrm>
            <a:off x="5838246" y="2535474"/>
            <a:ext cx="809043"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62E38F49-AB48-7C0F-8E45-8F688B962D58}"/>
              </a:ext>
            </a:extLst>
          </p:cNvPr>
          <p:cNvCxnSpPr>
            <a:cxnSpLocks/>
            <a:stCxn id="9" idx="2"/>
            <a:endCxn id="10" idx="0"/>
          </p:cNvCxnSpPr>
          <p:nvPr/>
        </p:nvCxnSpPr>
        <p:spPr>
          <a:xfrm>
            <a:off x="7343029" y="2947948"/>
            <a:ext cx="0" cy="66309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50E3C4B8-94EA-75EE-E21B-53FCEE3F3E27}"/>
              </a:ext>
            </a:extLst>
          </p:cNvPr>
          <p:cNvCxnSpPr>
            <a:cxnSpLocks/>
            <a:stCxn id="10" idx="1"/>
            <a:endCxn id="11" idx="3"/>
          </p:cNvCxnSpPr>
          <p:nvPr/>
        </p:nvCxnSpPr>
        <p:spPr>
          <a:xfrm flipH="1">
            <a:off x="5838246" y="4023519"/>
            <a:ext cx="809043"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0" name="连接符: 肘形 29">
            <a:extLst>
              <a:ext uri="{FF2B5EF4-FFF2-40B4-BE49-F238E27FC236}">
                <a16:creationId xmlns:a16="http://schemas.microsoft.com/office/drawing/2014/main" id="{435B5EEC-6EC5-6D67-624F-7C3F9DC5C83B}"/>
              </a:ext>
            </a:extLst>
          </p:cNvPr>
          <p:cNvCxnSpPr>
            <a:stCxn id="11" idx="1"/>
            <a:endCxn id="13" idx="0"/>
          </p:cNvCxnSpPr>
          <p:nvPr/>
        </p:nvCxnSpPr>
        <p:spPr>
          <a:xfrm rot="10800000" flipV="1">
            <a:off x="1740254" y="4023519"/>
            <a:ext cx="2706512" cy="605120"/>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6FCC7B19-DC40-DE24-9320-925B56C7E988}"/>
              </a:ext>
            </a:extLst>
          </p:cNvPr>
          <p:cNvCxnSpPr>
            <a:cxnSpLocks/>
            <a:stCxn id="9" idx="3"/>
            <a:endCxn id="32" idx="1"/>
          </p:cNvCxnSpPr>
          <p:nvPr/>
        </p:nvCxnSpPr>
        <p:spPr>
          <a:xfrm>
            <a:off x="8038769" y="2535474"/>
            <a:ext cx="776246"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38" name="组合 37">
            <a:extLst>
              <a:ext uri="{FF2B5EF4-FFF2-40B4-BE49-F238E27FC236}">
                <a16:creationId xmlns:a16="http://schemas.microsoft.com/office/drawing/2014/main" id="{129CF839-A43B-E10F-551F-322F2E064F48}"/>
              </a:ext>
            </a:extLst>
          </p:cNvPr>
          <p:cNvGrpSpPr/>
          <p:nvPr/>
        </p:nvGrpSpPr>
        <p:grpSpPr>
          <a:xfrm>
            <a:off x="8672887" y="2078274"/>
            <a:ext cx="1198657" cy="1247479"/>
            <a:chOff x="8672887" y="2078274"/>
            <a:chExt cx="1198657" cy="1247479"/>
          </a:xfrm>
        </p:grpSpPr>
        <p:pic>
          <p:nvPicPr>
            <p:cNvPr id="32" name="图形 31" descr="数据库 轮廓">
              <a:extLst>
                <a:ext uri="{FF2B5EF4-FFF2-40B4-BE49-F238E27FC236}">
                  <a16:creationId xmlns:a16="http://schemas.microsoft.com/office/drawing/2014/main" id="{698C863C-752E-8E9F-B5C1-65724865D6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15015" y="2078274"/>
              <a:ext cx="914400" cy="914400"/>
            </a:xfrm>
            <a:prstGeom prst="rect">
              <a:avLst/>
            </a:prstGeom>
          </p:spPr>
        </p:pic>
        <p:sp>
          <p:nvSpPr>
            <p:cNvPr id="37" name="文本框 36">
              <a:extLst>
                <a:ext uri="{FF2B5EF4-FFF2-40B4-BE49-F238E27FC236}">
                  <a16:creationId xmlns:a16="http://schemas.microsoft.com/office/drawing/2014/main" id="{9BCC1C25-C93F-063B-4964-E436905E220E}"/>
                </a:ext>
              </a:extLst>
            </p:cNvPr>
            <p:cNvSpPr txBox="1"/>
            <p:nvPr/>
          </p:nvSpPr>
          <p:spPr>
            <a:xfrm>
              <a:off x="8672887" y="2987199"/>
              <a:ext cx="1198657" cy="338554"/>
            </a:xfrm>
            <a:prstGeom prst="rect">
              <a:avLst/>
            </a:prstGeom>
            <a:noFill/>
          </p:spPr>
          <p:txBody>
            <a:bodyPr wrap="square" rtlCol="0">
              <a:spAutoFit/>
            </a:bodyPr>
            <a:lstStyle/>
            <a:p>
              <a:r>
                <a:rPr lang="en-US" altLang="zh-CN" sz="1600" dirty="0"/>
                <a:t>DynamoDB</a:t>
              </a:r>
              <a:endParaRPr lang="zh-CN" altLang="en-US" sz="1600" dirty="0"/>
            </a:p>
          </p:txBody>
        </p:sp>
      </p:grpSp>
      <p:grpSp>
        <p:nvGrpSpPr>
          <p:cNvPr id="39" name="组合 38">
            <a:extLst>
              <a:ext uri="{FF2B5EF4-FFF2-40B4-BE49-F238E27FC236}">
                <a16:creationId xmlns:a16="http://schemas.microsoft.com/office/drawing/2014/main" id="{FFF433AE-3EB4-4C06-A3AD-BC3A476C9DE7}"/>
              </a:ext>
            </a:extLst>
          </p:cNvPr>
          <p:cNvGrpSpPr/>
          <p:nvPr/>
        </p:nvGrpSpPr>
        <p:grpSpPr>
          <a:xfrm>
            <a:off x="4544837" y="4829848"/>
            <a:ext cx="1198657" cy="1247479"/>
            <a:chOff x="8672887" y="2078274"/>
            <a:chExt cx="1198657" cy="1247479"/>
          </a:xfrm>
        </p:grpSpPr>
        <p:pic>
          <p:nvPicPr>
            <p:cNvPr id="40" name="图形 39" descr="数据库 轮廓">
              <a:extLst>
                <a:ext uri="{FF2B5EF4-FFF2-40B4-BE49-F238E27FC236}">
                  <a16:creationId xmlns:a16="http://schemas.microsoft.com/office/drawing/2014/main" id="{C87F3B78-205E-250A-6C09-94F7EFB436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15015" y="2078274"/>
              <a:ext cx="914400" cy="914400"/>
            </a:xfrm>
            <a:prstGeom prst="rect">
              <a:avLst/>
            </a:prstGeom>
          </p:spPr>
        </p:pic>
        <p:sp>
          <p:nvSpPr>
            <p:cNvPr id="41" name="文本框 40">
              <a:extLst>
                <a:ext uri="{FF2B5EF4-FFF2-40B4-BE49-F238E27FC236}">
                  <a16:creationId xmlns:a16="http://schemas.microsoft.com/office/drawing/2014/main" id="{425ACD47-6FB9-F96F-19B9-5F3EE5137239}"/>
                </a:ext>
              </a:extLst>
            </p:cNvPr>
            <p:cNvSpPr txBox="1"/>
            <p:nvPr/>
          </p:nvSpPr>
          <p:spPr>
            <a:xfrm>
              <a:off x="8672887" y="2987199"/>
              <a:ext cx="1198657" cy="338554"/>
            </a:xfrm>
            <a:prstGeom prst="rect">
              <a:avLst/>
            </a:prstGeom>
            <a:noFill/>
          </p:spPr>
          <p:txBody>
            <a:bodyPr wrap="square" rtlCol="0">
              <a:spAutoFit/>
            </a:bodyPr>
            <a:lstStyle/>
            <a:p>
              <a:r>
                <a:rPr lang="en-US" altLang="zh-CN" sz="1600" dirty="0"/>
                <a:t>DynamoDB</a:t>
              </a:r>
              <a:endParaRPr lang="zh-CN" altLang="en-US" sz="1600" dirty="0"/>
            </a:p>
          </p:txBody>
        </p:sp>
      </p:grpSp>
      <p:cxnSp>
        <p:nvCxnSpPr>
          <p:cNvPr id="44" name="直接箭头连接符 43">
            <a:extLst>
              <a:ext uri="{FF2B5EF4-FFF2-40B4-BE49-F238E27FC236}">
                <a16:creationId xmlns:a16="http://schemas.microsoft.com/office/drawing/2014/main" id="{16A6613D-586B-3F95-872C-009A0149D12A}"/>
              </a:ext>
            </a:extLst>
          </p:cNvPr>
          <p:cNvCxnSpPr>
            <a:cxnSpLocks/>
            <a:stCxn id="11" idx="2"/>
            <a:endCxn id="40" idx="0"/>
          </p:cNvCxnSpPr>
          <p:nvPr/>
        </p:nvCxnSpPr>
        <p:spPr>
          <a:xfrm>
            <a:off x="5142506" y="4435993"/>
            <a:ext cx="1659" cy="39385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3" name="组合 38">
            <a:extLst>
              <a:ext uri="{FF2B5EF4-FFF2-40B4-BE49-F238E27FC236}">
                <a16:creationId xmlns:a16="http://schemas.microsoft.com/office/drawing/2014/main" id="{EE55B193-BA37-DD89-9CBF-DCD472BA33ED}"/>
              </a:ext>
            </a:extLst>
          </p:cNvPr>
          <p:cNvGrpSpPr/>
          <p:nvPr/>
        </p:nvGrpSpPr>
        <p:grpSpPr>
          <a:xfrm>
            <a:off x="2675788" y="4491947"/>
            <a:ext cx="1198657" cy="1247479"/>
            <a:chOff x="8672887" y="2078274"/>
            <a:chExt cx="1198657" cy="1247479"/>
          </a:xfrm>
        </p:grpSpPr>
        <p:pic>
          <p:nvPicPr>
            <p:cNvPr id="5" name="图形 39" descr="数据库 轮廓">
              <a:extLst>
                <a:ext uri="{FF2B5EF4-FFF2-40B4-BE49-F238E27FC236}">
                  <a16:creationId xmlns:a16="http://schemas.microsoft.com/office/drawing/2014/main" id="{CF1AFFD5-2B69-8094-D4C8-9B72F73E84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15015" y="2078274"/>
              <a:ext cx="914400" cy="914400"/>
            </a:xfrm>
            <a:prstGeom prst="rect">
              <a:avLst/>
            </a:prstGeom>
          </p:spPr>
        </p:pic>
        <p:sp>
          <p:nvSpPr>
            <p:cNvPr id="14" name="文本框 40">
              <a:extLst>
                <a:ext uri="{FF2B5EF4-FFF2-40B4-BE49-F238E27FC236}">
                  <a16:creationId xmlns:a16="http://schemas.microsoft.com/office/drawing/2014/main" id="{B685D158-C150-04B2-0764-C55EDE743CC7}"/>
                </a:ext>
              </a:extLst>
            </p:cNvPr>
            <p:cNvSpPr txBox="1"/>
            <p:nvPr/>
          </p:nvSpPr>
          <p:spPr>
            <a:xfrm>
              <a:off x="8672887" y="2987199"/>
              <a:ext cx="1198657" cy="338554"/>
            </a:xfrm>
            <a:prstGeom prst="rect">
              <a:avLst/>
            </a:prstGeom>
            <a:noFill/>
          </p:spPr>
          <p:txBody>
            <a:bodyPr wrap="square" rtlCol="0">
              <a:spAutoFit/>
            </a:bodyPr>
            <a:lstStyle/>
            <a:p>
              <a:r>
                <a:rPr lang="en-US" altLang="zh-CN" sz="1600" dirty="0"/>
                <a:t>DynamoDB</a:t>
              </a:r>
              <a:endParaRPr lang="zh-CN" altLang="en-US" sz="1600" dirty="0"/>
            </a:p>
          </p:txBody>
        </p:sp>
      </p:grpSp>
      <p:cxnSp>
        <p:nvCxnSpPr>
          <p:cNvPr id="18" name="连接符: 肘形 29">
            <a:extLst>
              <a:ext uri="{FF2B5EF4-FFF2-40B4-BE49-F238E27FC236}">
                <a16:creationId xmlns:a16="http://schemas.microsoft.com/office/drawing/2014/main" id="{E59AFCA6-6972-9E7E-0B5E-A11405D57D63}"/>
              </a:ext>
            </a:extLst>
          </p:cNvPr>
          <p:cNvCxnSpPr>
            <a:cxnSpLocks/>
          </p:cNvCxnSpPr>
          <p:nvPr/>
        </p:nvCxnSpPr>
        <p:spPr>
          <a:xfrm flipV="1">
            <a:off x="3614154" y="4447619"/>
            <a:ext cx="1119806" cy="512396"/>
          </a:xfrm>
          <a:prstGeom prst="bentConnector3">
            <a:avLst>
              <a:gd name="adj1" fmla="val 99980"/>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3320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DA29D50-4847-1706-296B-8D249EAA3495}"/>
              </a:ext>
            </a:extLst>
          </p:cNvPr>
          <p:cNvSpPr>
            <a:spLocks noGrp="1"/>
          </p:cNvSpPr>
          <p:nvPr>
            <p:ph type="title"/>
          </p:nvPr>
        </p:nvSpPr>
        <p:spPr/>
        <p:txBody>
          <a:bodyPr/>
          <a:lstStyle/>
          <a:p>
            <a:r>
              <a:rPr lang="en-US" altLang="zh-CN" dirty="0"/>
              <a:t>Australis: A Simple CRUD Application?</a:t>
            </a:r>
            <a:endParaRPr lang="zh-CN" altLang="en-US" dirty="0"/>
          </a:p>
        </p:txBody>
      </p:sp>
      <p:sp>
        <p:nvSpPr>
          <p:cNvPr id="6" name="内容占位符 5">
            <a:extLst>
              <a:ext uri="{FF2B5EF4-FFF2-40B4-BE49-F238E27FC236}">
                <a16:creationId xmlns:a16="http://schemas.microsoft.com/office/drawing/2014/main" id="{73C672CF-E262-CBD2-38E3-8E2E8F786D72}"/>
              </a:ext>
            </a:extLst>
          </p:cNvPr>
          <p:cNvSpPr>
            <a:spLocks noGrp="1"/>
          </p:cNvSpPr>
          <p:nvPr>
            <p:ph idx="1"/>
          </p:nvPr>
        </p:nvSpPr>
        <p:spPr/>
        <p:txBody>
          <a:bodyPr/>
          <a:lstStyle/>
          <a:p>
            <a:pPr marL="0" indent="0">
              <a:buNone/>
            </a:pPr>
            <a:r>
              <a:rPr lang="en-US" altLang="zh-CN" dirty="0"/>
              <a:t>CRUD: Create, Read, Update, and Delete of resources.</a:t>
            </a:r>
          </a:p>
          <a:p>
            <a:pPr marL="0" indent="0">
              <a:buNone/>
            </a:pPr>
            <a:endParaRPr lang="en-US" altLang="zh-CN" dirty="0"/>
          </a:p>
          <a:p>
            <a:pPr marL="0" indent="0">
              <a:buNone/>
            </a:pPr>
            <a:r>
              <a:rPr lang="en-US" altLang="zh-CN" dirty="0"/>
              <a:t>In Australis, both Lambdas only involve CRUD:</a:t>
            </a:r>
          </a:p>
          <a:p>
            <a:pPr lvl="1"/>
            <a:r>
              <a:rPr lang="en-US" altLang="zh-CN" dirty="0"/>
              <a:t>Lambda A: write to a table.</a:t>
            </a:r>
          </a:p>
          <a:p>
            <a:pPr lvl="1"/>
            <a:r>
              <a:rPr lang="en-US" altLang="zh-CN" dirty="0"/>
              <a:t>Lambda B: read tables to gather info, then write to a table.</a:t>
            </a:r>
          </a:p>
          <a:p>
            <a:pPr lvl="1"/>
            <a:endParaRPr lang="en-US" altLang="zh-CN" dirty="0"/>
          </a:p>
          <a:p>
            <a:pPr marL="0" indent="0">
              <a:buNone/>
            </a:pPr>
            <a:r>
              <a:rPr lang="en-US" altLang="zh-CN" dirty="0"/>
              <a:t>Such a system should be easy to implement (with well-encapsulated frameworks)?</a:t>
            </a:r>
          </a:p>
        </p:txBody>
      </p:sp>
      <p:sp>
        <p:nvSpPr>
          <p:cNvPr id="4" name="灯片编号占位符 3">
            <a:extLst>
              <a:ext uri="{FF2B5EF4-FFF2-40B4-BE49-F238E27FC236}">
                <a16:creationId xmlns:a16="http://schemas.microsoft.com/office/drawing/2014/main" id="{79131014-F088-DB82-7D87-2A9916076B63}"/>
              </a:ext>
            </a:extLst>
          </p:cNvPr>
          <p:cNvSpPr>
            <a:spLocks noGrp="1"/>
          </p:cNvSpPr>
          <p:nvPr>
            <p:ph type="sldNum" sz="quarter" idx="12"/>
          </p:nvPr>
        </p:nvSpPr>
        <p:spPr/>
        <p:txBody>
          <a:bodyPr/>
          <a:lstStyle/>
          <a:p>
            <a:fld id="{A28059E6-AE8B-428C-9632-7EEB8C37C8BE}" type="slidenum">
              <a:rPr lang="zh-CN" altLang="en-US" smtClean="0"/>
              <a:t>5</a:t>
            </a:fld>
            <a:endParaRPr lang="zh-CN" altLang="en-US"/>
          </a:p>
        </p:txBody>
      </p:sp>
    </p:spTree>
    <p:extLst>
      <p:ext uri="{BB962C8B-B14F-4D97-AF65-F5344CB8AC3E}">
        <p14:creationId xmlns:p14="http://schemas.microsoft.com/office/powerpoint/2010/main" val="358555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E9F3B-F7CF-39DD-293A-F72118AC9BF9}"/>
              </a:ext>
            </a:extLst>
          </p:cNvPr>
          <p:cNvSpPr>
            <a:spLocks noGrp="1"/>
          </p:cNvSpPr>
          <p:nvPr>
            <p:ph type="title"/>
          </p:nvPr>
        </p:nvSpPr>
        <p:spPr/>
        <p:txBody>
          <a:bodyPr/>
          <a:lstStyle/>
          <a:p>
            <a:r>
              <a:rPr lang="en-US" altLang="zh-CN" dirty="0"/>
              <a:t>What’s the side-effect of the ordering?</a:t>
            </a:r>
            <a:endParaRPr lang="zh-CN" altLang="en-US" dirty="0"/>
          </a:p>
        </p:txBody>
      </p:sp>
      <p:sp>
        <p:nvSpPr>
          <p:cNvPr id="6" name="内容占位符 5">
            <a:extLst>
              <a:ext uri="{FF2B5EF4-FFF2-40B4-BE49-F238E27FC236}">
                <a16:creationId xmlns:a16="http://schemas.microsoft.com/office/drawing/2014/main" id="{07E098C9-7A22-8346-221C-99100AAD315E}"/>
              </a:ext>
            </a:extLst>
          </p:cNvPr>
          <p:cNvSpPr>
            <a:spLocks noGrp="1"/>
          </p:cNvSpPr>
          <p:nvPr>
            <p:ph sz="half" idx="2"/>
          </p:nvPr>
        </p:nvSpPr>
        <p:spPr>
          <a:xfrm>
            <a:off x="4040590" y="1825625"/>
            <a:ext cx="7313210" cy="4351338"/>
          </a:xfrm>
        </p:spPr>
        <p:txBody>
          <a:bodyPr anchor="t">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Code 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268BD2"/>
                </a:solidFill>
                <a:effectLst/>
                <a:uLnTx/>
                <a:uFillTx/>
                <a:latin typeface="Fira Code" pitchFamily="1" charset="0"/>
                <a:ea typeface="黑体" panose="02010609060101010101" pitchFamily="49" charset="-122"/>
                <a:cs typeface="+mn-cs"/>
              </a:rPr>
              <a:t>this</a:t>
            </a:r>
            <a:r>
              <a:rPr kumimoji="0" lang="en-US" altLang="zh-CN" sz="1800" b="0" i="0" u="none" strike="noStrike" kern="1200" cap="none" spc="0" normalizeH="0" baseline="0" noProof="0" dirty="0" err="1">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err="1">
                <a:ln>
                  <a:noFill/>
                </a:ln>
                <a:solidFill>
                  <a:srgbClr val="268BD2"/>
                </a:solidFill>
                <a:effectLst/>
                <a:uLnTx/>
                <a:uFillTx/>
                <a:latin typeface="Fira Code" pitchFamily="1" charset="0"/>
                <a:ea typeface="黑体" panose="02010609060101010101" pitchFamily="49" charset="-122"/>
                <a:cs typeface="+mn-cs"/>
              </a:rPr>
              <a:t>DynamoDBClient</a:t>
            </a:r>
            <a:r>
              <a:rPr kumimoji="0" lang="en-US" altLang="zh-CN" sz="1800" b="0" i="0" u="none" strike="noStrike" kern="1200" cap="none" spc="0" normalizeH="0" baseline="0" noProof="0" dirty="0" err="1">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err="1">
                <a:ln>
                  <a:noFill/>
                </a:ln>
                <a:solidFill>
                  <a:srgbClr val="268BD2"/>
                </a:solidFill>
                <a:effectLst/>
                <a:uLnTx/>
                <a:uFillTx/>
                <a:latin typeface="Fira Code" pitchFamily="1" charset="0"/>
                <a:ea typeface="黑体" panose="02010609060101010101" pitchFamily="49" charset="-122"/>
                <a:cs typeface="+mn-cs"/>
              </a:rPr>
              <a:t>save</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(message);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this</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SQS2Client</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publish</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(message);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p>
          <a:p>
            <a:pPr marL="0" indent="0">
              <a:buNone/>
            </a:pPr>
            <a:endParaRPr lang="en-US" altLang="zh-CN" sz="1800" dirty="0">
              <a:solidFill>
                <a:srgbClr val="657B83"/>
              </a:solidFill>
              <a:latin typeface="Fira Code" pitchFamily="1" charset="0"/>
            </a:endParaRPr>
          </a:p>
          <a:p>
            <a:pPr marL="0" indent="0">
              <a:buNone/>
            </a:pPr>
            <a:r>
              <a:rPr lang="en-US" altLang="zh-CN" sz="1800" b="1" dirty="0">
                <a:solidFill>
                  <a:srgbClr val="657B83"/>
                </a:solidFill>
                <a:latin typeface="Fira Code" pitchFamily="1" charset="0"/>
              </a:rPr>
              <a:t>Code 2:</a:t>
            </a:r>
            <a:endParaRPr lang="en-US" altLang="zh-CN" sz="1800" b="1" dirty="0">
              <a:solidFill>
                <a:srgbClr val="657B83"/>
              </a:solidFill>
              <a:effectLst/>
              <a:latin typeface="Fira Code" pitchFamily="1" charset="0"/>
            </a:endParaRPr>
          </a:p>
          <a:p>
            <a:pPr marL="0" indent="0">
              <a:buNone/>
            </a:pPr>
            <a:r>
              <a:rPr lang="en-US" altLang="zh-CN" sz="1800" b="0" dirty="0">
                <a:solidFill>
                  <a:srgbClr val="657B83"/>
                </a:solidFill>
                <a:effectLst/>
                <a:latin typeface="Fira Code" pitchFamily="1" charset="0"/>
              </a:rPr>
              <a:t>...</a:t>
            </a:r>
          </a:p>
          <a:p>
            <a:pPr marL="0" indent="0">
              <a:buNone/>
            </a:pPr>
            <a:r>
              <a:rPr lang="en-US" altLang="zh-CN" sz="1800" b="0" dirty="0">
                <a:solidFill>
                  <a:srgbClr val="268BD2"/>
                </a:solidFill>
                <a:effectLst/>
                <a:latin typeface="Fira Code" pitchFamily="1" charset="0"/>
              </a:rPr>
              <a:t>this</a:t>
            </a:r>
            <a:r>
              <a:rPr lang="en-US" altLang="zh-CN" sz="1800" b="0" dirty="0">
                <a:solidFill>
                  <a:srgbClr val="657B83"/>
                </a:solidFill>
                <a:effectLst/>
                <a:latin typeface="Fira Code" pitchFamily="1" charset="0"/>
              </a:rPr>
              <a:t>.</a:t>
            </a:r>
            <a:r>
              <a:rPr lang="en-US" altLang="zh-CN" sz="1800" b="0" dirty="0">
                <a:solidFill>
                  <a:srgbClr val="268BD2"/>
                </a:solidFill>
                <a:effectLst/>
                <a:latin typeface="Fira Code" pitchFamily="1" charset="0"/>
              </a:rPr>
              <a:t>SQS2Client</a:t>
            </a:r>
            <a:r>
              <a:rPr lang="en-US" altLang="zh-CN" sz="1800" b="0" dirty="0">
                <a:solidFill>
                  <a:srgbClr val="657B83"/>
                </a:solidFill>
                <a:effectLst/>
                <a:latin typeface="Fira Code" pitchFamily="1" charset="0"/>
              </a:rPr>
              <a:t>.</a:t>
            </a:r>
            <a:r>
              <a:rPr lang="en-US" altLang="zh-CN" sz="1800" b="0" dirty="0">
                <a:solidFill>
                  <a:srgbClr val="268BD2"/>
                </a:solidFill>
                <a:effectLst/>
                <a:latin typeface="Fira Code" pitchFamily="1" charset="0"/>
              </a:rPr>
              <a:t>publish</a:t>
            </a:r>
            <a:r>
              <a:rPr lang="en-US" altLang="zh-CN" sz="1800" b="0" dirty="0">
                <a:solidFill>
                  <a:srgbClr val="657B83"/>
                </a:solidFill>
                <a:effectLst/>
                <a:latin typeface="Fira Code" pitchFamily="1" charset="0"/>
              </a:rPr>
              <a:t>(message);</a:t>
            </a:r>
          </a:p>
          <a:p>
            <a:pPr marL="0" indent="0">
              <a:buNone/>
            </a:pPr>
            <a:r>
              <a:rPr lang="en-US" altLang="zh-CN" sz="1800" b="0" dirty="0" err="1">
                <a:solidFill>
                  <a:srgbClr val="268BD2"/>
                </a:solidFill>
                <a:effectLst/>
                <a:latin typeface="Fira Code" pitchFamily="1" charset="0"/>
              </a:rPr>
              <a:t>this</a:t>
            </a:r>
            <a:r>
              <a:rPr lang="en-US" altLang="zh-CN" sz="1800" b="0" dirty="0" err="1">
                <a:solidFill>
                  <a:srgbClr val="657B83"/>
                </a:solidFill>
                <a:effectLst/>
                <a:latin typeface="Fira Code" pitchFamily="1" charset="0"/>
              </a:rPr>
              <a:t>.</a:t>
            </a:r>
            <a:r>
              <a:rPr lang="en-US" altLang="zh-CN" sz="1800" b="0" dirty="0" err="1">
                <a:solidFill>
                  <a:srgbClr val="268BD2"/>
                </a:solidFill>
                <a:effectLst/>
                <a:latin typeface="Fira Code" pitchFamily="1" charset="0"/>
              </a:rPr>
              <a:t>DynamoDBClient</a:t>
            </a:r>
            <a:r>
              <a:rPr lang="en-US" altLang="zh-CN" sz="1800" b="0" dirty="0" err="1">
                <a:solidFill>
                  <a:srgbClr val="657B83"/>
                </a:solidFill>
                <a:effectLst/>
                <a:latin typeface="Fira Code" pitchFamily="1" charset="0"/>
              </a:rPr>
              <a:t>.</a:t>
            </a:r>
            <a:r>
              <a:rPr lang="en-US" altLang="zh-CN" sz="1800" b="0" dirty="0" err="1">
                <a:solidFill>
                  <a:srgbClr val="268BD2"/>
                </a:solidFill>
                <a:effectLst/>
                <a:latin typeface="Fira Code" pitchFamily="1" charset="0"/>
              </a:rPr>
              <a:t>save</a:t>
            </a:r>
            <a:r>
              <a:rPr lang="en-US" altLang="zh-CN" sz="1800" b="0" dirty="0">
                <a:solidFill>
                  <a:srgbClr val="657B83"/>
                </a:solidFill>
                <a:effectLst/>
                <a:latin typeface="Fira Code" pitchFamily="1" charset="0"/>
              </a:rPr>
              <a:t>(message);</a:t>
            </a:r>
          </a:p>
          <a:p>
            <a:pPr marL="0" indent="0">
              <a:buNone/>
            </a:pPr>
            <a:r>
              <a:rPr lang="en-US" altLang="zh-CN" sz="1800" b="0" dirty="0">
                <a:solidFill>
                  <a:srgbClr val="657B83"/>
                </a:solidFill>
                <a:effectLst/>
                <a:latin typeface="Fira Code" pitchFamily="1" charset="0"/>
              </a:rPr>
              <a:t>...</a:t>
            </a:r>
          </a:p>
        </p:txBody>
      </p:sp>
      <p:sp>
        <p:nvSpPr>
          <p:cNvPr id="4" name="灯片编号占位符 3">
            <a:extLst>
              <a:ext uri="{FF2B5EF4-FFF2-40B4-BE49-F238E27FC236}">
                <a16:creationId xmlns:a16="http://schemas.microsoft.com/office/drawing/2014/main" id="{3058193A-C3B6-1D99-38C1-BE1794686B3E}"/>
              </a:ext>
            </a:extLst>
          </p:cNvPr>
          <p:cNvSpPr>
            <a:spLocks noGrp="1"/>
          </p:cNvSpPr>
          <p:nvPr>
            <p:ph type="sldNum" sz="quarter" idx="12"/>
          </p:nvPr>
        </p:nvSpPr>
        <p:spPr/>
        <p:txBody>
          <a:bodyPr/>
          <a:lstStyle/>
          <a:p>
            <a:fld id="{A28059E6-AE8B-428C-9632-7EEB8C37C8BE}" type="slidenum">
              <a:rPr lang="zh-CN" altLang="en-US" smtClean="0"/>
              <a:t>6</a:t>
            </a:fld>
            <a:endParaRPr lang="zh-CN" altLang="en-US"/>
          </a:p>
        </p:txBody>
      </p:sp>
      <p:sp>
        <p:nvSpPr>
          <p:cNvPr id="11" name="矩形: 圆角 10">
            <a:extLst>
              <a:ext uri="{FF2B5EF4-FFF2-40B4-BE49-F238E27FC236}">
                <a16:creationId xmlns:a16="http://schemas.microsoft.com/office/drawing/2014/main" id="{7CB55985-2560-F28E-21F3-EBD43AFCEB6F}"/>
              </a:ext>
            </a:extLst>
          </p:cNvPr>
          <p:cNvSpPr/>
          <p:nvPr/>
        </p:nvSpPr>
        <p:spPr>
          <a:xfrm>
            <a:off x="838201" y="5938746"/>
            <a:ext cx="10206161" cy="83191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altLang="zh-CN" sz="2000" i="1" dirty="0"/>
              <a:t>For a Lambda function triggered by SQS, the message will become available again if the function fails, so your function code must be able to process the same message multiple times.</a:t>
            </a:r>
            <a:endParaRPr lang="zh-CN" altLang="en-US" sz="2000" i="1" dirty="0"/>
          </a:p>
        </p:txBody>
      </p:sp>
      <p:sp>
        <p:nvSpPr>
          <p:cNvPr id="3" name="矩形: 圆角 2">
            <a:extLst>
              <a:ext uri="{FF2B5EF4-FFF2-40B4-BE49-F238E27FC236}">
                <a16:creationId xmlns:a16="http://schemas.microsoft.com/office/drawing/2014/main" id="{BACF6D94-8AB8-88FF-3F14-A096325DB4EC}"/>
              </a:ext>
            </a:extLst>
          </p:cNvPr>
          <p:cNvSpPr/>
          <p:nvPr/>
        </p:nvSpPr>
        <p:spPr>
          <a:xfrm>
            <a:off x="844160" y="1825625"/>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SQS 1</a:t>
            </a:r>
            <a:endParaRPr lang="zh-CN" altLang="en-US" dirty="0"/>
          </a:p>
        </p:txBody>
      </p:sp>
      <p:sp>
        <p:nvSpPr>
          <p:cNvPr id="5" name="矩形: 圆角 4">
            <a:extLst>
              <a:ext uri="{FF2B5EF4-FFF2-40B4-BE49-F238E27FC236}">
                <a16:creationId xmlns:a16="http://schemas.microsoft.com/office/drawing/2014/main" id="{B22BAD07-B5E1-696A-10AA-79C043CEAB21}"/>
              </a:ext>
            </a:extLst>
          </p:cNvPr>
          <p:cNvSpPr/>
          <p:nvPr/>
        </p:nvSpPr>
        <p:spPr>
          <a:xfrm>
            <a:off x="838200" y="3112843"/>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Lambda B</a:t>
            </a:r>
            <a:endParaRPr lang="zh-CN" altLang="en-US" dirty="0"/>
          </a:p>
        </p:txBody>
      </p:sp>
      <p:sp>
        <p:nvSpPr>
          <p:cNvPr id="7" name="矩形: 圆角 6">
            <a:extLst>
              <a:ext uri="{FF2B5EF4-FFF2-40B4-BE49-F238E27FC236}">
                <a16:creationId xmlns:a16="http://schemas.microsoft.com/office/drawing/2014/main" id="{8219C1C2-A396-5C63-78FC-7C840BCED149}"/>
              </a:ext>
            </a:extLst>
          </p:cNvPr>
          <p:cNvSpPr/>
          <p:nvPr/>
        </p:nvSpPr>
        <p:spPr>
          <a:xfrm>
            <a:off x="838200" y="4415193"/>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SQS 2</a:t>
            </a:r>
            <a:endParaRPr lang="zh-CN" altLang="en-US" dirty="0"/>
          </a:p>
        </p:txBody>
      </p:sp>
      <p:cxnSp>
        <p:nvCxnSpPr>
          <p:cNvPr id="8" name="直接箭头连接符 7">
            <a:extLst>
              <a:ext uri="{FF2B5EF4-FFF2-40B4-BE49-F238E27FC236}">
                <a16:creationId xmlns:a16="http://schemas.microsoft.com/office/drawing/2014/main" id="{3B00BB84-C922-B00F-C8F7-3C350BB35B02}"/>
              </a:ext>
            </a:extLst>
          </p:cNvPr>
          <p:cNvCxnSpPr>
            <a:cxnSpLocks/>
            <a:stCxn id="3" idx="2"/>
            <a:endCxn id="5" idx="0"/>
          </p:cNvCxnSpPr>
          <p:nvPr/>
        </p:nvCxnSpPr>
        <p:spPr>
          <a:xfrm flipH="1">
            <a:off x="1533940" y="2650573"/>
            <a:ext cx="5960" cy="4622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14" name="组合 13">
            <a:extLst>
              <a:ext uri="{FF2B5EF4-FFF2-40B4-BE49-F238E27FC236}">
                <a16:creationId xmlns:a16="http://schemas.microsoft.com/office/drawing/2014/main" id="{6FCFD301-2CC2-6C93-BFC4-EC619A9B9C57}"/>
              </a:ext>
            </a:extLst>
          </p:cNvPr>
          <p:cNvGrpSpPr/>
          <p:nvPr/>
        </p:nvGrpSpPr>
        <p:grpSpPr>
          <a:xfrm>
            <a:off x="2535807" y="3071377"/>
            <a:ext cx="1198657" cy="1247479"/>
            <a:chOff x="8672887" y="2078274"/>
            <a:chExt cx="1198657" cy="1247479"/>
          </a:xfrm>
        </p:grpSpPr>
        <p:pic>
          <p:nvPicPr>
            <p:cNvPr id="15" name="图形 14" descr="数据库 轮廓">
              <a:extLst>
                <a:ext uri="{FF2B5EF4-FFF2-40B4-BE49-F238E27FC236}">
                  <a16:creationId xmlns:a16="http://schemas.microsoft.com/office/drawing/2014/main" id="{994BA306-DB3D-28EB-C24E-E9CDFFA8CB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15015" y="2078274"/>
              <a:ext cx="914400" cy="914400"/>
            </a:xfrm>
            <a:prstGeom prst="rect">
              <a:avLst/>
            </a:prstGeom>
          </p:spPr>
        </p:pic>
        <p:sp>
          <p:nvSpPr>
            <p:cNvPr id="16" name="文本框 15">
              <a:extLst>
                <a:ext uri="{FF2B5EF4-FFF2-40B4-BE49-F238E27FC236}">
                  <a16:creationId xmlns:a16="http://schemas.microsoft.com/office/drawing/2014/main" id="{CB137721-7776-9D1D-BA68-A0739C759D30}"/>
                </a:ext>
              </a:extLst>
            </p:cNvPr>
            <p:cNvSpPr txBox="1"/>
            <p:nvPr/>
          </p:nvSpPr>
          <p:spPr>
            <a:xfrm>
              <a:off x="8672887" y="2987199"/>
              <a:ext cx="1198657" cy="338554"/>
            </a:xfrm>
            <a:prstGeom prst="rect">
              <a:avLst/>
            </a:prstGeom>
            <a:noFill/>
          </p:spPr>
          <p:txBody>
            <a:bodyPr wrap="square" rtlCol="0">
              <a:spAutoFit/>
            </a:bodyPr>
            <a:lstStyle/>
            <a:p>
              <a:r>
                <a:rPr lang="en-US" altLang="zh-CN" sz="1600" dirty="0"/>
                <a:t>DynamoDB</a:t>
              </a:r>
              <a:endParaRPr lang="zh-CN" altLang="en-US" sz="1600" dirty="0"/>
            </a:p>
          </p:txBody>
        </p:sp>
      </p:grpSp>
      <p:cxnSp>
        <p:nvCxnSpPr>
          <p:cNvPr id="17" name="直接箭头连接符 16">
            <a:extLst>
              <a:ext uri="{FF2B5EF4-FFF2-40B4-BE49-F238E27FC236}">
                <a16:creationId xmlns:a16="http://schemas.microsoft.com/office/drawing/2014/main" id="{70AA2242-05A3-2A4B-FA60-A57DF0948841}"/>
              </a:ext>
            </a:extLst>
          </p:cNvPr>
          <p:cNvCxnSpPr>
            <a:cxnSpLocks/>
            <a:stCxn id="5" idx="3"/>
            <a:endCxn id="15" idx="1"/>
          </p:cNvCxnSpPr>
          <p:nvPr/>
        </p:nvCxnSpPr>
        <p:spPr>
          <a:xfrm>
            <a:off x="2229680" y="3525317"/>
            <a:ext cx="448255" cy="326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E698832F-DBCA-900B-9F01-F6FA5C098979}"/>
              </a:ext>
            </a:extLst>
          </p:cNvPr>
          <p:cNvCxnSpPr>
            <a:cxnSpLocks/>
            <a:stCxn id="5" idx="2"/>
            <a:endCxn id="7" idx="0"/>
          </p:cNvCxnSpPr>
          <p:nvPr/>
        </p:nvCxnSpPr>
        <p:spPr>
          <a:xfrm>
            <a:off x="1533940" y="3937791"/>
            <a:ext cx="0" cy="47740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664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3CD44-EF95-E8C3-B773-20321AD84B12}"/>
              </a:ext>
            </a:extLst>
          </p:cNvPr>
          <p:cNvSpPr>
            <a:spLocks noGrp="1"/>
          </p:cNvSpPr>
          <p:nvPr>
            <p:ph type="title"/>
          </p:nvPr>
        </p:nvSpPr>
        <p:spPr/>
        <p:txBody>
          <a:bodyPr/>
          <a:lstStyle/>
          <a:p>
            <a:r>
              <a:rPr lang="en-US" altLang="zh-CN" dirty="0"/>
              <a:t>Why my tests failed with “Rate exceeded”?</a:t>
            </a:r>
            <a:endParaRPr lang="zh-CN" altLang="en-US" dirty="0"/>
          </a:p>
        </p:txBody>
      </p:sp>
      <p:sp>
        <p:nvSpPr>
          <p:cNvPr id="6" name="内容占位符 5">
            <a:extLst>
              <a:ext uri="{FF2B5EF4-FFF2-40B4-BE49-F238E27FC236}">
                <a16:creationId xmlns:a16="http://schemas.microsoft.com/office/drawing/2014/main" id="{C01B3CFA-85CB-8017-F8BB-0B55C824A91D}"/>
              </a:ext>
            </a:extLst>
          </p:cNvPr>
          <p:cNvSpPr>
            <a:spLocks noGrp="1"/>
          </p:cNvSpPr>
          <p:nvPr>
            <p:ph idx="1"/>
          </p:nvPr>
        </p:nvSpPr>
        <p:spPr>
          <a:xfrm>
            <a:off x="3633938" y="1825625"/>
            <a:ext cx="7719861" cy="4351338"/>
          </a:xfrm>
        </p:spPr>
        <p:txBody>
          <a:bodyPr>
            <a:normAutofit/>
          </a:bodyPr>
          <a:lstStyle/>
          <a:p>
            <a:pPr marL="0" indent="0">
              <a:buNone/>
            </a:pPr>
            <a:r>
              <a:rPr lang="en-US" altLang="zh-CN" dirty="0"/>
              <a:t>Error: “Lambda rate exceeded error.”</a:t>
            </a:r>
          </a:p>
          <a:p>
            <a:pPr marL="0" indent="0">
              <a:buNone/>
            </a:pPr>
            <a:r>
              <a:rPr lang="en-US" altLang="zh-CN" dirty="0"/>
              <a:t>Root cause: </a:t>
            </a:r>
            <a:r>
              <a:rPr lang="en-US" altLang="zh-CN" i="1" dirty="0"/>
              <a:t>Lambda reserved concurrency = 1</a:t>
            </a:r>
            <a:endParaRPr lang="en-US" altLang="zh-CN" dirty="0"/>
          </a:p>
          <a:p>
            <a:pPr lvl="1"/>
            <a:r>
              <a:rPr lang="en-US" altLang="zh-CN" dirty="0"/>
              <a:t>Reserved concurrency: max concurrent instances.</a:t>
            </a:r>
          </a:p>
          <a:p>
            <a:pPr lvl="1"/>
            <a:r>
              <a:rPr lang="en-US" altLang="zh-CN" dirty="0"/>
              <a:t>Lambda B invoked by SQS (from Tests A) and Tests B at the same time.</a:t>
            </a:r>
          </a:p>
          <a:p>
            <a:pPr marL="0" indent="0">
              <a:buNone/>
            </a:pPr>
            <a:r>
              <a:rPr lang="en-US" altLang="zh-CN" dirty="0"/>
              <a:t>Possible solutions:</a:t>
            </a:r>
          </a:p>
          <a:p>
            <a:pPr lvl="1"/>
            <a:r>
              <a:rPr lang="en-US" altLang="zh-CN" dirty="0"/>
              <a:t>Used in similar situations: add sleep in integration tests.</a:t>
            </a:r>
          </a:p>
          <a:p>
            <a:pPr lvl="1"/>
            <a:r>
              <a:rPr lang="en-US" altLang="zh-CN" dirty="0"/>
              <a:t>Change it to an arbitrary number greater than 1.</a:t>
            </a:r>
          </a:p>
          <a:p>
            <a:pPr lvl="1"/>
            <a:r>
              <a:rPr lang="en-US" altLang="zh-CN" dirty="0"/>
              <a:t>Change it to 5?!</a:t>
            </a:r>
            <a:endParaRPr lang="zh-CN" altLang="en-US" b="1" dirty="0">
              <a:solidFill>
                <a:schemeClr val="accent6"/>
              </a:solidFill>
            </a:endParaRPr>
          </a:p>
        </p:txBody>
      </p:sp>
      <p:sp>
        <p:nvSpPr>
          <p:cNvPr id="5" name="灯片编号占位符 4">
            <a:extLst>
              <a:ext uri="{FF2B5EF4-FFF2-40B4-BE49-F238E27FC236}">
                <a16:creationId xmlns:a16="http://schemas.microsoft.com/office/drawing/2014/main" id="{2AC53BA1-DC6D-8CF3-0E63-8EDB8D4AAAD9}"/>
              </a:ext>
            </a:extLst>
          </p:cNvPr>
          <p:cNvSpPr>
            <a:spLocks noGrp="1"/>
          </p:cNvSpPr>
          <p:nvPr>
            <p:ph type="sldNum" sz="quarter" idx="12"/>
          </p:nvPr>
        </p:nvSpPr>
        <p:spPr/>
        <p:txBody>
          <a:bodyPr/>
          <a:lstStyle/>
          <a:p>
            <a:fld id="{A28059E6-AE8B-428C-9632-7EEB8C37C8BE}" type="slidenum">
              <a:rPr lang="zh-CN" altLang="en-US" smtClean="0"/>
              <a:t>7</a:t>
            </a:fld>
            <a:endParaRPr lang="zh-CN" altLang="en-US"/>
          </a:p>
        </p:txBody>
      </p:sp>
      <p:sp>
        <p:nvSpPr>
          <p:cNvPr id="7" name="文本框 6">
            <a:extLst>
              <a:ext uri="{FF2B5EF4-FFF2-40B4-BE49-F238E27FC236}">
                <a16:creationId xmlns:a16="http://schemas.microsoft.com/office/drawing/2014/main" id="{25D19FE0-B99B-A38D-C198-D88670F174F7}"/>
              </a:ext>
            </a:extLst>
          </p:cNvPr>
          <p:cNvSpPr txBox="1"/>
          <p:nvPr/>
        </p:nvSpPr>
        <p:spPr>
          <a:xfrm>
            <a:off x="838200" y="6075144"/>
            <a:ext cx="9376756" cy="584775"/>
          </a:xfrm>
          <a:prstGeom prst="rect">
            <a:avLst/>
          </a:prstGeom>
          <a:noFill/>
        </p:spPr>
        <p:txBody>
          <a:bodyPr wrap="square" rtlCol="0">
            <a:spAutoFit/>
          </a:bodyPr>
          <a:lstStyle/>
          <a:p>
            <a:r>
              <a:rPr lang="en-US" altLang="zh-CN" sz="1600" dirty="0"/>
              <a:t>https://aws.amazon.com/blogs/compute/understanding-how-aws-lambda-scales-when-subscribed-to-amazon-sqs-queues/</a:t>
            </a:r>
            <a:endParaRPr lang="zh-CN" altLang="en-US" sz="1600" dirty="0"/>
          </a:p>
        </p:txBody>
      </p:sp>
      <p:sp>
        <p:nvSpPr>
          <p:cNvPr id="8" name="文本框 7">
            <a:extLst>
              <a:ext uri="{FF2B5EF4-FFF2-40B4-BE49-F238E27FC236}">
                <a16:creationId xmlns:a16="http://schemas.microsoft.com/office/drawing/2014/main" id="{6A9F985B-27F0-C60B-5ABF-15D0D41BA5BB}"/>
              </a:ext>
            </a:extLst>
          </p:cNvPr>
          <p:cNvSpPr txBox="1"/>
          <p:nvPr/>
        </p:nvSpPr>
        <p:spPr>
          <a:xfrm>
            <a:off x="3697460" y="5448945"/>
            <a:ext cx="563880" cy="646331"/>
          </a:xfrm>
          <a:prstGeom prst="rect">
            <a:avLst/>
          </a:prstGeom>
          <a:noFill/>
        </p:spPr>
        <p:txBody>
          <a:bodyPr wrap="square" rtlCol="0">
            <a:spAutoFit/>
          </a:bodyPr>
          <a:lstStyle/>
          <a:p>
            <a:r>
              <a:rPr lang="en-US" altLang="zh-CN" sz="3600" b="1" dirty="0">
                <a:solidFill>
                  <a:schemeClr val="accent6"/>
                </a:solidFill>
                <a:sym typeface="Wingdings" panose="05000000000000000000" pitchFamily="2" charset="2"/>
              </a:rPr>
              <a:t></a:t>
            </a:r>
            <a:endParaRPr lang="zh-CN" altLang="en-US" sz="3600" dirty="0"/>
          </a:p>
        </p:txBody>
      </p:sp>
      <p:sp>
        <p:nvSpPr>
          <p:cNvPr id="3" name="矩形: 圆角 2">
            <a:extLst>
              <a:ext uri="{FF2B5EF4-FFF2-40B4-BE49-F238E27FC236}">
                <a16:creationId xmlns:a16="http://schemas.microsoft.com/office/drawing/2014/main" id="{7EC1BC24-48B1-D83E-2791-AB255B31E81D}"/>
              </a:ext>
            </a:extLst>
          </p:cNvPr>
          <p:cNvSpPr/>
          <p:nvPr/>
        </p:nvSpPr>
        <p:spPr>
          <a:xfrm>
            <a:off x="844160" y="1825625"/>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Lambda A</a:t>
            </a:r>
            <a:endParaRPr lang="zh-CN" altLang="en-US" dirty="0"/>
          </a:p>
        </p:txBody>
      </p:sp>
      <p:sp>
        <p:nvSpPr>
          <p:cNvPr id="4" name="矩形: 圆角 3">
            <a:extLst>
              <a:ext uri="{FF2B5EF4-FFF2-40B4-BE49-F238E27FC236}">
                <a16:creationId xmlns:a16="http://schemas.microsoft.com/office/drawing/2014/main" id="{C5952034-2FFA-F616-8799-7C3E15E5BFC7}"/>
              </a:ext>
            </a:extLst>
          </p:cNvPr>
          <p:cNvSpPr/>
          <p:nvPr/>
        </p:nvSpPr>
        <p:spPr>
          <a:xfrm>
            <a:off x="838200" y="3112843"/>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SQS 1</a:t>
            </a:r>
            <a:endParaRPr lang="zh-CN" altLang="en-US" dirty="0"/>
          </a:p>
        </p:txBody>
      </p:sp>
      <p:sp>
        <p:nvSpPr>
          <p:cNvPr id="9" name="矩形: 圆角 8">
            <a:extLst>
              <a:ext uri="{FF2B5EF4-FFF2-40B4-BE49-F238E27FC236}">
                <a16:creationId xmlns:a16="http://schemas.microsoft.com/office/drawing/2014/main" id="{5CCB31E0-4A54-21AA-ADA3-644BB3C639BF}"/>
              </a:ext>
            </a:extLst>
          </p:cNvPr>
          <p:cNvSpPr/>
          <p:nvPr/>
        </p:nvSpPr>
        <p:spPr>
          <a:xfrm>
            <a:off x="838200" y="4415193"/>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Lambda B</a:t>
            </a:r>
            <a:endParaRPr lang="zh-CN" altLang="en-US" dirty="0"/>
          </a:p>
        </p:txBody>
      </p:sp>
      <p:cxnSp>
        <p:nvCxnSpPr>
          <p:cNvPr id="10" name="直接箭头连接符 9">
            <a:extLst>
              <a:ext uri="{FF2B5EF4-FFF2-40B4-BE49-F238E27FC236}">
                <a16:creationId xmlns:a16="http://schemas.microsoft.com/office/drawing/2014/main" id="{D306DD86-58BA-7526-0F74-FEF96B0B833B}"/>
              </a:ext>
            </a:extLst>
          </p:cNvPr>
          <p:cNvCxnSpPr>
            <a:cxnSpLocks/>
            <a:stCxn id="3" idx="2"/>
            <a:endCxn id="4" idx="0"/>
          </p:cNvCxnSpPr>
          <p:nvPr/>
        </p:nvCxnSpPr>
        <p:spPr>
          <a:xfrm flipH="1">
            <a:off x="1533940" y="2650573"/>
            <a:ext cx="5960" cy="4622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6559FF5A-07D4-B724-1811-EB78693EDF2E}"/>
              </a:ext>
            </a:extLst>
          </p:cNvPr>
          <p:cNvCxnSpPr>
            <a:cxnSpLocks/>
            <a:stCxn id="4" idx="2"/>
            <a:endCxn id="9" idx="0"/>
          </p:cNvCxnSpPr>
          <p:nvPr/>
        </p:nvCxnSpPr>
        <p:spPr>
          <a:xfrm>
            <a:off x="1533940" y="3937791"/>
            <a:ext cx="0" cy="47740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19" name="组合 18">
            <a:extLst>
              <a:ext uri="{FF2B5EF4-FFF2-40B4-BE49-F238E27FC236}">
                <a16:creationId xmlns:a16="http://schemas.microsoft.com/office/drawing/2014/main" id="{2E6A9193-6307-CF95-85A2-9B3170ECFDD6}"/>
              </a:ext>
            </a:extLst>
          </p:cNvPr>
          <p:cNvGrpSpPr/>
          <p:nvPr/>
        </p:nvGrpSpPr>
        <p:grpSpPr>
          <a:xfrm>
            <a:off x="2562086" y="1855526"/>
            <a:ext cx="826869" cy="979978"/>
            <a:chOff x="2589392" y="2057814"/>
            <a:chExt cx="826869" cy="979978"/>
          </a:xfrm>
        </p:grpSpPr>
        <p:pic>
          <p:nvPicPr>
            <p:cNvPr id="17" name="图形 16" descr="清单 轮廓">
              <a:extLst>
                <a:ext uri="{FF2B5EF4-FFF2-40B4-BE49-F238E27FC236}">
                  <a16:creationId xmlns:a16="http://schemas.microsoft.com/office/drawing/2014/main" id="{8D8B4172-A241-8A59-5F1E-A32733D76D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61246" y="2057814"/>
              <a:ext cx="687903" cy="687903"/>
            </a:xfrm>
            <a:prstGeom prst="rect">
              <a:avLst/>
            </a:prstGeom>
          </p:spPr>
        </p:pic>
        <p:sp>
          <p:nvSpPr>
            <p:cNvPr id="18" name="文本框 17">
              <a:extLst>
                <a:ext uri="{FF2B5EF4-FFF2-40B4-BE49-F238E27FC236}">
                  <a16:creationId xmlns:a16="http://schemas.microsoft.com/office/drawing/2014/main" id="{1296B753-D79E-4F02-77BA-E8B111B0B9FE}"/>
                </a:ext>
              </a:extLst>
            </p:cNvPr>
            <p:cNvSpPr txBox="1"/>
            <p:nvPr/>
          </p:nvSpPr>
          <p:spPr>
            <a:xfrm>
              <a:off x="2589392" y="2699238"/>
              <a:ext cx="826869" cy="338554"/>
            </a:xfrm>
            <a:prstGeom prst="rect">
              <a:avLst/>
            </a:prstGeom>
            <a:noFill/>
          </p:spPr>
          <p:txBody>
            <a:bodyPr wrap="square" rtlCol="0">
              <a:spAutoFit/>
            </a:bodyPr>
            <a:lstStyle/>
            <a:p>
              <a:r>
                <a:rPr lang="en-US" altLang="zh-CN" sz="1600" dirty="0"/>
                <a:t>Tests A</a:t>
              </a:r>
              <a:endParaRPr lang="zh-CN" altLang="en-US" sz="1600" dirty="0"/>
            </a:p>
          </p:txBody>
        </p:sp>
      </p:grpSp>
      <p:sp>
        <p:nvSpPr>
          <p:cNvPr id="20" name="箭头: 下 19">
            <a:extLst>
              <a:ext uri="{FF2B5EF4-FFF2-40B4-BE49-F238E27FC236}">
                <a16:creationId xmlns:a16="http://schemas.microsoft.com/office/drawing/2014/main" id="{4415D210-1072-695F-C851-32EF5A8A7111}"/>
              </a:ext>
            </a:extLst>
          </p:cNvPr>
          <p:cNvSpPr/>
          <p:nvPr/>
        </p:nvSpPr>
        <p:spPr>
          <a:xfrm rot="5400000">
            <a:off x="2409677" y="2060960"/>
            <a:ext cx="200068" cy="37573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1E245AB2-FC09-E7BD-0FFC-04DB7765A465}"/>
              </a:ext>
            </a:extLst>
          </p:cNvPr>
          <p:cNvGrpSpPr/>
          <p:nvPr/>
        </p:nvGrpSpPr>
        <p:grpSpPr>
          <a:xfrm>
            <a:off x="2562086" y="4423801"/>
            <a:ext cx="826869" cy="993171"/>
            <a:chOff x="2585802" y="2057814"/>
            <a:chExt cx="826869" cy="993171"/>
          </a:xfrm>
        </p:grpSpPr>
        <p:pic>
          <p:nvPicPr>
            <p:cNvPr id="22" name="图形 21" descr="清单 轮廓">
              <a:extLst>
                <a:ext uri="{FF2B5EF4-FFF2-40B4-BE49-F238E27FC236}">
                  <a16:creationId xmlns:a16="http://schemas.microsoft.com/office/drawing/2014/main" id="{58FE7A7E-2576-1242-20ED-396693E193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61246" y="2057814"/>
              <a:ext cx="687903" cy="687903"/>
            </a:xfrm>
            <a:prstGeom prst="rect">
              <a:avLst/>
            </a:prstGeom>
          </p:spPr>
        </p:pic>
        <p:sp>
          <p:nvSpPr>
            <p:cNvPr id="23" name="文本框 22">
              <a:extLst>
                <a:ext uri="{FF2B5EF4-FFF2-40B4-BE49-F238E27FC236}">
                  <a16:creationId xmlns:a16="http://schemas.microsoft.com/office/drawing/2014/main" id="{5249BFE7-F445-6517-6EFB-C41BDA0F2024}"/>
                </a:ext>
              </a:extLst>
            </p:cNvPr>
            <p:cNvSpPr txBox="1"/>
            <p:nvPr/>
          </p:nvSpPr>
          <p:spPr>
            <a:xfrm>
              <a:off x="2585802" y="2712431"/>
              <a:ext cx="826869" cy="338554"/>
            </a:xfrm>
            <a:prstGeom prst="rect">
              <a:avLst/>
            </a:prstGeom>
            <a:noFill/>
          </p:spPr>
          <p:txBody>
            <a:bodyPr wrap="square" rtlCol="0">
              <a:spAutoFit/>
            </a:bodyPr>
            <a:lstStyle/>
            <a:p>
              <a:r>
                <a:rPr lang="en-US" altLang="zh-CN" sz="1600" dirty="0"/>
                <a:t>Tests B</a:t>
              </a:r>
              <a:endParaRPr lang="zh-CN" altLang="en-US" sz="1600" dirty="0"/>
            </a:p>
          </p:txBody>
        </p:sp>
      </p:grpSp>
      <p:sp>
        <p:nvSpPr>
          <p:cNvPr id="24" name="箭头: 下 23">
            <a:extLst>
              <a:ext uri="{FF2B5EF4-FFF2-40B4-BE49-F238E27FC236}">
                <a16:creationId xmlns:a16="http://schemas.microsoft.com/office/drawing/2014/main" id="{5065BF8F-E1B6-C917-F4C6-38C40B484C05}"/>
              </a:ext>
            </a:extLst>
          </p:cNvPr>
          <p:cNvSpPr/>
          <p:nvPr/>
        </p:nvSpPr>
        <p:spPr>
          <a:xfrm rot="5400000">
            <a:off x="2413267" y="4629235"/>
            <a:ext cx="200068" cy="37573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6893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40704-9829-20A1-8411-D8CCE2B9CFD5}"/>
              </a:ext>
            </a:extLst>
          </p:cNvPr>
          <p:cNvSpPr>
            <a:spLocks noGrp="1"/>
          </p:cNvSpPr>
          <p:nvPr>
            <p:ph type="title"/>
          </p:nvPr>
        </p:nvSpPr>
        <p:spPr/>
        <p:txBody>
          <a:bodyPr/>
          <a:lstStyle/>
          <a:p>
            <a:r>
              <a:rPr lang="en-US" altLang="zh-CN" dirty="0"/>
              <a:t>“It doesn’t work on my side!”</a:t>
            </a:r>
            <a:endParaRPr lang="zh-CN" altLang="en-US" dirty="0"/>
          </a:p>
        </p:txBody>
      </p:sp>
      <p:sp>
        <p:nvSpPr>
          <p:cNvPr id="3" name="内容占位符 2">
            <a:extLst>
              <a:ext uri="{FF2B5EF4-FFF2-40B4-BE49-F238E27FC236}">
                <a16:creationId xmlns:a16="http://schemas.microsoft.com/office/drawing/2014/main" id="{4950A8E7-A2E3-6AE2-C182-CC06886266AE}"/>
              </a:ext>
            </a:extLst>
          </p:cNvPr>
          <p:cNvSpPr>
            <a:spLocks noGrp="1"/>
          </p:cNvSpPr>
          <p:nvPr>
            <p:ph idx="1"/>
          </p:nvPr>
        </p:nvSpPr>
        <p:spPr>
          <a:xfrm>
            <a:off x="3873281" y="1825625"/>
            <a:ext cx="7480518" cy="4351338"/>
          </a:xfrm>
        </p:spPr>
        <p:txBody>
          <a:bodyPr/>
          <a:lstStyle/>
          <a:p>
            <a:pPr marL="0" indent="0">
              <a:buNone/>
            </a:pPr>
            <a:r>
              <a:rPr lang="en-US" altLang="zh-CN" dirty="0"/>
              <a:t>Error: </a:t>
            </a:r>
            <a:r>
              <a:rPr lang="en-US" altLang="zh-CN" dirty="0" err="1"/>
              <a:t>Javascript</a:t>
            </a:r>
            <a:r>
              <a:rPr lang="en-US" altLang="zh-CN" dirty="0"/>
              <a:t> “</a:t>
            </a:r>
            <a:r>
              <a:rPr lang="en-US" altLang="zh-CN" dirty="0" err="1"/>
              <a:t>n.text</a:t>
            </a:r>
            <a:r>
              <a:rPr lang="en-US" altLang="zh-CN" dirty="0"/>
              <a:t> is not a function.”</a:t>
            </a:r>
          </a:p>
          <a:p>
            <a:pPr marL="0" indent="0">
              <a:buNone/>
            </a:pPr>
            <a:r>
              <a:rPr lang="en-US" altLang="zh-CN" dirty="0"/>
              <a:t>Fun facts:</a:t>
            </a:r>
          </a:p>
          <a:p>
            <a:pPr lvl="1"/>
            <a:r>
              <a:rPr lang="en-US" altLang="zh-CN" dirty="0"/>
              <a:t>Happened right after I presented the demo. The demo was working well!</a:t>
            </a:r>
          </a:p>
          <a:p>
            <a:pPr lvl="1"/>
            <a:r>
              <a:rPr lang="en-US" altLang="zh-CN" dirty="0"/>
              <a:t>No one in our developing team can reproduce it!</a:t>
            </a:r>
          </a:p>
          <a:p>
            <a:pPr marL="0" indent="0">
              <a:buNone/>
            </a:pPr>
            <a:r>
              <a:rPr lang="en-US" altLang="zh-CN" dirty="0"/>
              <a:t>Root cause:</a:t>
            </a:r>
          </a:p>
          <a:p>
            <a:pPr lvl="1"/>
            <a:r>
              <a:rPr lang="en-US" altLang="zh-CN" dirty="0"/>
              <a:t>Wrong permission configuration.</a:t>
            </a:r>
          </a:p>
          <a:p>
            <a:pPr lvl="1"/>
            <a:r>
              <a:rPr lang="en-US" altLang="zh-CN" dirty="0"/>
              <a:t>Mismatch in configurations between two systems.</a:t>
            </a:r>
            <a:endParaRPr lang="zh-CN" altLang="en-US" dirty="0"/>
          </a:p>
        </p:txBody>
      </p:sp>
      <p:sp>
        <p:nvSpPr>
          <p:cNvPr id="4" name="灯片编号占位符 3">
            <a:extLst>
              <a:ext uri="{FF2B5EF4-FFF2-40B4-BE49-F238E27FC236}">
                <a16:creationId xmlns:a16="http://schemas.microsoft.com/office/drawing/2014/main" id="{68499994-82F0-CC43-4A3D-703778F1ACA2}"/>
              </a:ext>
            </a:extLst>
          </p:cNvPr>
          <p:cNvSpPr>
            <a:spLocks noGrp="1"/>
          </p:cNvSpPr>
          <p:nvPr>
            <p:ph type="sldNum" sz="quarter" idx="12"/>
          </p:nvPr>
        </p:nvSpPr>
        <p:spPr/>
        <p:txBody>
          <a:bodyPr/>
          <a:lstStyle/>
          <a:p>
            <a:fld id="{A28059E6-AE8B-428C-9632-7EEB8C37C8BE}" type="slidenum">
              <a:rPr lang="zh-CN" altLang="en-US" smtClean="0"/>
              <a:t>8</a:t>
            </a:fld>
            <a:endParaRPr lang="zh-CN" altLang="en-US"/>
          </a:p>
        </p:txBody>
      </p:sp>
      <p:pic>
        <p:nvPicPr>
          <p:cNvPr id="5" name="内容占位符 5" descr="用户 轮廓">
            <a:extLst>
              <a:ext uri="{FF2B5EF4-FFF2-40B4-BE49-F238E27FC236}">
                <a16:creationId xmlns:a16="http://schemas.microsoft.com/office/drawing/2014/main" id="{1651DB02-08A3-2542-590C-C73700DAAB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740" y="1825625"/>
            <a:ext cx="914400" cy="914400"/>
          </a:xfrm>
          <a:prstGeom prst="rect">
            <a:avLst/>
          </a:prstGeom>
        </p:spPr>
      </p:pic>
      <p:sp>
        <p:nvSpPr>
          <p:cNvPr id="6" name="矩形: 圆角 5">
            <a:extLst>
              <a:ext uri="{FF2B5EF4-FFF2-40B4-BE49-F238E27FC236}">
                <a16:creationId xmlns:a16="http://schemas.microsoft.com/office/drawing/2014/main" id="{0D21E735-3856-71EC-7A33-8F9B6A5829D9}"/>
              </a:ext>
            </a:extLst>
          </p:cNvPr>
          <p:cNvSpPr/>
          <p:nvPr/>
        </p:nvSpPr>
        <p:spPr>
          <a:xfrm>
            <a:off x="838200" y="4009245"/>
            <a:ext cx="1391480" cy="824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Web UI</a:t>
            </a:r>
            <a:endParaRPr lang="zh-CN" altLang="en-US" dirty="0"/>
          </a:p>
        </p:txBody>
      </p:sp>
      <p:cxnSp>
        <p:nvCxnSpPr>
          <p:cNvPr id="7" name="直接箭头连接符 6">
            <a:extLst>
              <a:ext uri="{FF2B5EF4-FFF2-40B4-BE49-F238E27FC236}">
                <a16:creationId xmlns:a16="http://schemas.microsoft.com/office/drawing/2014/main" id="{E08222BA-9F40-1C5D-991A-1C2AB50B617B}"/>
              </a:ext>
            </a:extLst>
          </p:cNvPr>
          <p:cNvCxnSpPr>
            <a:cxnSpLocks/>
            <a:stCxn id="5" idx="2"/>
            <a:endCxn id="6" idx="0"/>
          </p:cNvCxnSpPr>
          <p:nvPr/>
        </p:nvCxnSpPr>
        <p:spPr>
          <a:xfrm>
            <a:off x="1533940" y="2740025"/>
            <a:ext cx="0" cy="126922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pic>
        <p:nvPicPr>
          <p:cNvPr id="14" name="图形 13" descr="齿轮 轮廓">
            <a:extLst>
              <a:ext uri="{FF2B5EF4-FFF2-40B4-BE49-F238E27FC236}">
                <a16:creationId xmlns:a16="http://schemas.microsoft.com/office/drawing/2014/main" id="{30BCF32E-B25C-F420-2051-D1C4A2F13A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78878" y="2694413"/>
            <a:ext cx="785190" cy="785190"/>
          </a:xfrm>
          <a:prstGeom prst="rect">
            <a:avLst/>
          </a:prstGeom>
        </p:spPr>
      </p:pic>
      <p:sp>
        <p:nvSpPr>
          <p:cNvPr id="15" name="文本框 14">
            <a:extLst>
              <a:ext uri="{FF2B5EF4-FFF2-40B4-BE49-F238E27FC236}">
                <a16:creationId xmlns:a16="http://schemas.microsoft.com/office/drawing/2014/main" id="{569E1554-BABD-7C66-DF41-6C7B8A7CC5EA}"/>
              </a:ext>
            </a:extLst>
          </p:cNvPr>
          <p:cNvSpPr txBox="1"/>
          <p:nvPr/>
        </p:nvSpPr>
        <p:spPr>
          <a:xfrm>
            <a:off x="2255186" y="3479603"/>
            <a:ext cx="1391480" cy="646331"/>
          </a:xfrm>
          <a:prstGeom prst="rect">
            <a:avLst/>
          </a:prstGeom>
          <a:noFill/>
        </p:spPr>
        <p:txBody>
          <a:bodyPr wrap="square" rtlCol="0">
            <a:spAutoFit/>
          </a:bodyPr>
          <a:lstStyle/>
          <a:p>
            <a:r>
              <a:rPr lang="en-US" altLang="zh-CN" dirty="0"/>
              <a:t>AWS Access Control</a:t>
            </a:r>
            <a:endParaRPr lang="zh-CN" altLang="en-US" dirty="0"/>
          </a:p>
        </p:txBody>
      </p:sp>
      <p:sp>
        <p:nvSpPr>
          <p:cNvPr id="17" name="箭头: 下 16">
            <a:extLst>
              <a:ext uri="{FF2B5EF4-FFF2-40B4-BE49-F238E27FC236}">
                <a16:creationId xmlns:a16="http://schemas.microsoft.com/office/drawing/2014/main" id="{93E2A824-475E-CC1E-5528-D8B04E1A699B}"/>
              </a:ext>
            </a:extLst>
          </p:cNvPr>
          <p:cNvSpPr/>
          <p:nvPr/>
        </p:nvSpPr>
        <p:spPr>
          <a:xfrm rot="5400000">
            <a:off x="1985510" y="2960205"/>
            <a:ext cx="174926" cy="44063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8" name="图形 7" descr="齿轮 轮廓">
            <a:extLst>
              <a:ext uri="{FF2B5EF4-FFF2-40B4-BE49-F238E27FC236}">
                <a16:creationId xmlns:a16="http://schemas.microsoft.com/office/drawing/2014/main" id="{533A27D2-19C2-15E3-29CE-C4BAE88E41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31830" y="4718637"/>
            <a:ext cx="785190" cy="785190"/>
          </a:xfrm>
          <a:prstGeom prst="rect">
            <a:avLst/>
          </a:prstGeom>
        </p:spPr>
      </p:pic>
      <p:sp>
        <p:nvSpPr>
          <p:cNvPr id="9" name="文本框 8">
            <a:extLst>
              <a:ext uri="{FF2B5EF4-FFF2-40B4-BE49-F238E27FC236}">
                <a16:creationId xmlns:a16="http://schemas.microsoft.com/office/drawing/2014/main" id="{48669C14-A809-D86B-87CE-26C19F074CF9}"/>
              </a:ext>
            </a:extLst>
          </p:cNvPr>
          <p:cNvSpPr txBox="1"/>
          <p:nvPr/>
        </p:nvSpPr>
        <p:spPr>
          <a:xfrm>
            <a:off x="2305215" y="5492652"/>
            <a:ext cx="1466348" cy="646331"/>
          </a:xfrm>
          <a:prstGeom prst="rect">
            <a:avLst/>
          </a:prstGeom>
          <a:noFill/>
        </p:spPr>
        <p:txBody>
          <a:bodyPr wrap="square" rtlCol="0">
            <a:spAutoFit/>
          </a:bodyPr>
          <a:lstStyle/>
          <a:p>
            <a:r>
              <a:rPr lang="en-US" altLang="zh-CN" dirty="0"/>
              <a:t>Employee Management</a:t>
            </a:r>
            <a:endParaRPr lang="zh-CN" altLang="en-US" dirty="0"/>
          </a:p>
        </p:txBody>
      </p:sp>
      <p:sp>
        <p:nvSpPr>
          <p:cNvPr id="10" name="箭头: 下 9">
            <a:extLst>
              <a:ext uri="{FF2B5EF4-FFF2-40B4-BE49-F238E27FC236}">
                <a16:creationId xmlns:a16="http://schemas.microsoft.com/office/drawing/2014/main" id="{C5442431-EB51-5801-EF0C-EF57F6BF100B}"/>
              </a:ext>
            </a:extLst>
          </p:cNvPr>
          <p:cNvSpPr/>
          <p:nvPr/>
        </p:nvSpPr>
        <p:spPr>
          <a:xfrm rot="10800000">
            <a:off x="2863463" y="4195286"/>
            <a:ext cx="174926" cy="44063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6755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E8F6C-A6D4-832E-63B3-3FC781EEBD8C}"/>
              </a:ext>
            </a:extLst>
          </p:cNvPr>
          <p:cNvSpPr>
            <a:spLocks noGrp="1"/>
          </p:cNvSpPr>
          <p:nvPr>
            <p:ph type="title"/>
          </p:nvPr>
        </p:nvSpPr>
        <p:spPr/>
        <p:txBody>
          <a:bodyPr/>
          <a:lstStyle/>
          <a:p>
            <a:r>
              <a:rPr lang="en-US" altLang="zh-CN" dirty="0"/>
              <a:t>Takeaway 1: CRUD is not easy!</a:t>
            </a:r>
            <a:endParaRPr lang="zh-CN" altLang="en-US" dirty="0"/>
          </a:p>
        </p:txBody>
      </p:sp>
      <p:sp>
        <p:nvSpPr>
          <p:cNvPr id="3" name="内容占位符 2">
            <a:extLst>
              <a:ext uri="{FF2B5EF4-FFF2-40B4-BE49-F238E27FC236}">
                <a16:creationId xmlns:a16="http://schemas.microsoft.com/office/drawing/2014/main" id="{AE84ACB6-1ABB-70F6-B6F9-80FFD897DF88}"/>
              </a:ext>
            </a:extLst>
          </p:cNvPr>
          <p:cNvSpPr>
            <a:spLocks noGrp="1"/>
          </p:cNvSpPr>
          <p:nvPr>
            <p:ph idx="1"/>
          </p:nvPr>
        </p:nvSpPr>
        <p:spPr>
          <a:xfrm>
            <a:off x="838200" y="1825625"/>
            <a:ext cx="10515600" cy="4351338"/>
          </a:xfrm>
        </p:spPr>
        <p:txBody>
          <a:bodyPr/>
          <a:lstStyle/>
          <a:p>
            <a:pPr marL="0" indent="0">
              <a:spcBef>
                <a:spcPts val="600"/>
              </a:spcBef>
              <a:buNone/>
            </a:pPr>
            <a:r>
              <a:rPr lang="en-US" altLang="zh-CN" dirty="0"/>
              <a:t>It is easy to </a:t>
            </a:r>
            <a:r>
              <a:rPr lang="en-US" altLang="zh-CN" i="1" dirty="0"/>
              <a:t>code</a:t>
            </a:r>
            <a:r>
              <a:rPr lang="en-US" altLang="zh-CN" dirty="0"/>
              <a:t> CRUD-like system, but bugs are often not related to code.</a:t>
            </a:r>
          </a:p>
          <a:p>
            <a:pPr lvl="1">
              <a:spcBef>
                <a:spcPts val="600"/>
              </a:spcBef>
            </a:pPr>
            <a:r>
              <a:rPr lang="en-US" altLang="zh-CN" dirty="0"/>
              <a:t>Actual behavior becomes hard to reason due to underlying (implicit) behaviors of the platform (e.g., retry).</a:t>
            </a:r>
          </a:p>
          <a:p>
            <a:pPr lvl="1">
              <a:spcBef>
                <a:spcPts val="600"/>
              </a:spcBef>
            </a:pPr>
            <a:r>
              <a:rPr lang="en-US" altLang="zh-CN" dirty="0"/>
              <a:t>Constraints and implications brought by design decisions (e.g., Lambda triggered by SQS)</a:t>
            </a:r>
          </a:p>
          <a:p>
            <a:pPr lvl="1">
              <a:spcBef>
                <a:spcPts val="600"/>
              </a:spcBef>
            </a:pPr>
            <a:r>
              <a:rPr lang="en-US" altLang="zh-CN" dirty="0"/>
              <a:t>Hard to reason and ensure consistency of configurations across various subsystems (e.g., permission control).</a:t>
            </a:r>
          </a:p>
        </p:txBody>
      </p:sp>
      <p:sp>
        <p:nvSpPr>
          <p:cNvPr id="4" name="灯片编号占位符 3">
            <a:extLst>
              <a:ext uri="{FF2B5EF4-FFF2-40B4-BE49-F238E27FC236}">
                <a16:creationId xmlns:a16="http://schemas.microsoft.com/office/drawing/2014/main" id="{71B77CA1-C863-30B4-67DE-F5DFB281E7C4}"/>
              </a:ext>
            </a:extLst>
          </p:cNvPr>
          <p:cNvSpPr>
            <a:spLocks noGrp="1"/>
          </p:cNvSpPr>
          <p:nvPr>
            <p:ph type="sldNum" sz="quarter" idx="12"/>
          </p:nvPr>
        </p:nvSpPr>
        <p:spPr/>
        <p:txBody>
          <a:bodyPr/>
          <a:lstStyle/>
          <a:p>
            <a:fld id="{A28059E6-AE8B-428C-9632-7EEB8C37C8BE}" type="slidenum">
              <a:rPr lang="zh-CN" altLang="en-US" smtClean="0"/>
              <a:t>9</a:t>
            </a:fld>
            <a:endParaRPr lang="zh-CN" altLang="en-US"/>
          </a:p>
        </p:txBody>
      </p:sp>
    </p:spTree>
    <p:extLst>
      <p:ext uri="{BB962C8B-B14F-4D97-AF65-F5344CB8AC3E}">
        <p14:creationId xmlns:p14="http://schemas.microsoft.com/office/powerpoint/2010/main" val="102281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4749</TotalTime>
  <Words>2675</Words>
  <Application>Microsoft Office PowerPoint</Application>
  <PresentationFormat>Widescreen</PresentationFormat>
  <Paragraphs>363</Paragraphs>
  <Slides>32</Slides>
  <Notes>19</Notes>
  <HiddenSlides>14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等线</vt:lpstr>
      <vt:lpstr>Arial</vt:lpstr>
      <vt:lpstr>Calibri</vt:lpstr>
      <vt:lpstr>Cambria</vt:lpstr>
      <vt:lpstr>Fira Code</vt:lpstr>
      <vt:lpstr>Office 主题​​</vt:lpstr>
      <vt:lpstr>Practicum Talk: Internship at Amazon, Experiences &amp; Thoughts</vt:lpstr>
      <vt:lpstr>Amazon BAD Organization</vt:lpstr>
      <vt:lpstr>PSP Program</vt:lpstr>
      <vt:lpstr>Australis: submit on-demand requests</vt:lpstr>
      <vt:lpstr>Australis: A Simple CRUD Application?</vt:lpstr>
      <vt:lpstr>What’s the side-effect of the ordering?</vt:lpstr>
      <vt:lpstr>Why my tests failed with “Rate exceeded”?</vt:lpstr>
      <vt:lpstr>“It doesn’t work on my side!”</vt:lpstr>
      <vt:lpstr>Takeaway 1: CRUD is not easy!</vt:lpstr>
      <vt:lpstr>It doesn’t seem right, but why it works?</vt:lpstr>
      <vt:lpstr>Takeaway 2: Why it Works?</vt:lpstr>
      <vt:lpstr>Development Process</vt:lpstr>
      <vt:lpstr>But…</vt:lpstr>
      <vt:lpstr>Takeaway 3: Engineering Practices in a Correct Way</vt:lpstr>
      <vt:lpstr>Moving towards the AI Era?</vt:lpstr>
      <vt:lpstr>Moving towards the AI Era?</vt:lpstr>
      <vt:lpstr>Takeaway 4: How would AI make a change?</vt:lpstr>
      <vt:lpstr>Summary</vt:lpstr>
      <vt:lpstr>Formal Methods in AWS</vt:lpstr>
      <vt:lpstr>Software Development Process in Amazon</vt:lpstr>
      <vt:lpstr>Planning Phase</vt:lpstr>
      <vt:lpstr>Developing Phase</vt:lpstr>
      <vt:lpstr>Code Review, Static Analyzers, and Testing</vt:lpstr>
      <vt:lpstr>Scrum Review Phase</vt:lpstr>
      <vt:lpstr>Scrum Retro Phase</vt:lpstr>
      <vt:lpstr>How Agile Manifesto is Respected?</vt:lpstr>
      <vt:lpstr>How Agile Manifesto is Respected?</vt:lpstr>
      <vt:lpstr>Conway’s Law and More…</vt:lpstr>
      <vt:lpstr>AWS Outage on Jun 13, 2023</vt:lpstr>
      <vt:lpstr>IaC to AaC?</vt:lpstr>
      <vt:lpstr>A Typical AWS Lambda Architecture</vt:lpstr>
      <vt:lpstr>But it is hard!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Practicum Talk: Software Engineering Practices at Amazon</dc:title>
  <dc:creator>Changjian Zhang</dc:creator>
  <cp:lastModifiedBy>Changjian Zhang</cp:lastModifiedBy>
  <cp:revision>224</cp:revision>
  <dcterms:created xsi:type="dcterms:W3CDTF">2023-08-04T23:07:03Z</dcterms:created>
  <dcterms:modified xsi:type="dcterms:W3CDTF">2023-10-28T04:08:25Z</dcterms:modified>
</cp:coreProperties>
</file>