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0058400" cy="15544800"/>
  <p:notesSz cx="6858000" cy="9144000"/>
  <p:embeddedFontLst>
    <p:embeddedFont>
      <p:font typeface="Open Sans" panose="020B0606030504020204" pitchFamily="34" charset="0"/>
      <p:regular r:id="rId4"/>
      <p:bold r:id="rId5"/>
      <p:italic r:id="rId6"/>
      <p:boldItalic r:id="rId7"/>
    </p:embeddedFont>
    <p:embeddedFont>
      <p:font typeface="Open Sans Medium" panose="02010600030101010101" charset="0"/>
      <p:regular r:id="rId8"/>
      <p:bold r:id="rId9"/>
      <p:italic r:id="rId10"/>
      <p:boldItalic r:id="rId11"/>
    </p:embeddedFont>
    <p:embeddedFont>
      <p:font typeface="Open Sans SemiBold" panose="020B0706030804020204" pitchFamily="34"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896">
          <p15:clr>
            <a:srgbClr val="000000"/>
          </p15:clr>
        </p15:guide>
        <p15:guide id="2" pos="3168">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dhg+mGCDZwXdLbZ0yILLO0M0a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248" y="-7051"/>
      </p:cViewPr>
      <p:guideLst>
        <p:guide orient="horz" pos="4896"/>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319338" y="685800"/>
            <a:ext cx="22193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54063" y="4829175"/>
            <a:ext cx="8550275" cy="3332163"/>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08125" y="8809038"/>
            <a:ext cx="7042150" cy="3971925"/>
          </a:xfrm>
          <a:prstGeom prst="rect">
            <a:avLst/>
          </a:prstGeom>
          <a:noFill/>
          <a:ln>
            <a:noFill/>
          </a:ln>
        </p:spPr>
        <p:txBody>
          <a:bodyPr spcFirstLastPara="1" wrap="square" lIns="146300" tIns="73150" rIns="146300" bIns="73150" anchor="t" anchorCtr="0">
            <a:noAutofit/>
          </a:bodyPr>
          <a:lstStyle>
            <a:lvl1pPr lvl="0" algn="ctr">
              <a:spcBef>
                <a:spcPts val="1020"/>
              </a:spcBef>
              <a:spcAft>
                <a:spcPts val="0"/>
              </a:spcAft>
              <a:buClr>
                <a:schemeClr val="dk1"/>
              </a:buClr>
              <a:buSzPts val="5100"/>
              <a:buFont typeface="Arial"/>
              <a:buNone/>
              <a:defRPr/>
            </a:lvl1pPr>
            <a:lvl2pPr lvl="1" algn="ctr">
              <a:spcBef>
                <a:spcPts val="900"/>
              </a:spcBef>
              <a:spcAft>
                <a:spcPts val="0"/>
              </a:spcAft>
              <a:buClr>
                <a:schemeClr val="dk1"/>
              </a:buClr>
              <a:buSzPts val="4500"/>
              <a:buFont typeface="Arial"/>
              <a:buNone/>
              <a:defRPr/>
            </a:lvl2pPr>
            <a:lvl3pPr lvl="2" algn="ctr">
              <a:spcBef>
                <a:spcPts val="760"/>
              </a:spcBef>
              <a:spcAft>
                <a:spcPts val="0"/>
              </a:spcAft>
              <a:buClr>
                <a:schemeClr val="dk1"/>
              </a:buClr>
              <a:buSzPts val="3800"/>
              <a:buFont typeface="Arial"/>
              <a:buNone/>
              <a:defRPr/>
            </a:lvl3pPr>
            <a:lvl4pPr lvl="3" algn="ctr">
              <a:spcBef>
                <a:spcPts val="640"/>
              </a:spcBef>
              <a:spcAft>
                <a:spcPts val="0"/>
              </a:spcAft>
              <a:buClr>
                <a:schemeClr val="dk1"/>
              </a:buClr>
              <a:buSzPts val="3200"/>
              <a:buFont typeface="Arial"/>
              <a:buNone/>
              <a:defRPr/>
            </a:lvl4pPr>
            <a:lvl5pPr lvl="4" algn="ctr">
              <a:spcBef>
                <a:spcPts val="640"/>
              </a:spcBef>
              <a:spcAft>
                <a:spcPts val="0"/>
              </a:spcAft>
              <a:buClr>
                <a:schemeClr val="dk1"/>
              </a:buClr>
              <a:buSzPts val="3200"/>
              <a:buFont typeface="Arial"/>
              <a:buNone/>
              <a:defRPr/>
            </a:lvl5pPr>
            <a:lvl6pPr lvl="5" algn="ctr">
              <a:spcBef>
                <a:spcPts val="640"/>
              </a:spcBef>
              <a:spcAft>
                <a:spcPts val="0"/>
              </a:spcAft>
              <a:buClr>
                <a:schemeClr val="dk1"/>
              </a:buClr>
              <a:buSzPts val="3200"/>
              <a:buFont typeface="Arial"/>
              <a:buNone/>
              <a:defRPr/>
            </a:lvl6pPr>
            <a:lvl7pPr lvl="6" algn="ctr">
              <a:spcBef>
                <a:spcPts val="640"/>
              </a:spcBef>
              <a:spcAft>
                <a:spcPts val="0"/>
              </a:spcAft>
              <a:buClr>
                <a:schemeClr val="dk1"/>
              </a:buClr>
              <a:buSzPts val="3200"/>
              <a:buFont typeface="Arial"/>
              <a:buNone/>
              <a:defRPr/>
            </a:lvl7pPr>
            <a:lvl8pPr lvl="7" algn="ctr">
              <a:spcBef>
                <a:spcPts val="640"/>
              </a:spcBef>
              <a:spcAft>
                <a:spcPts val="0"/>
              </a:spcAft>
              <a:buClr>
                <a:schemeClr val="dk1"/>
              </a:buClr>
              <a:buSzPts val="3200"/>
              <a:buFont typeface="Arial"/>
              <a:buNone/>
              <a:defRPr/>
            </a:lvl8pPr>
            <a:lvl9pPr lvl="8" algn="ctr">
              <a:spcBef>
                <a:spcPts val="640"/>
              </a:spcBef>
              <a:spcAft>
                <a:spcPts val="0"/>
              </a:spcAft>
              <a:buClr>
                <a:schemeClr val="dk1"/>
              </a:buClr>
              <a:buSzPts val="3200"/>
              <a:buFont typeface="Arial"/>
              <a:buNone/>
              <a:defRPr/>
            </a:lvl9pPr>
          </a:lstStyle>
          <a:p>
            <a:endParaRPr/>
          </a:p>
        </p:txBody>
      </p:sp>
      <p:sp>
        <p:nvSpPr>
          <p:cNvPr id="14" name="Google Shape;14;p3"/>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95338" y="9988550"/>
            <a:ext cx="8548687" cy="3087688"/>
          </a:xfrm>
          <a:prstGeom prst="rect">
            <a:avLst/>
          </a:prstGeom>
          <a:noFill/>
          <a:ln>
            <a:noFill/>
          </a:ln>
        </p:spPr>
        <p:txBody>
          <a:bodyPr spcFirstLastPara="1" wrap="square" lIns="146300" tIns="73150" rIns="146300" bIns="7315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95338" y="6588125"/>
            <a:ext cx="8548687" cy="3400425"/>
          </a:xfrm>
          <a:prstGeom prst="rect">
            <a:avLst/>
          </a:prstGeom>
          <a:noFill/>
          <a:ln>
            <a:noFill/>
          </a:ln>
        </p:spPr>
        <p:txBody>
          <a:bodyPr spcFirstLastPara="1" wrap="square" lIns="146300" tIns="73150" rIns="146300" bIns="7315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3"/>
          <p:cNvSpPr txBox="1">
            <a:spLocks noGrp="1"/>
          </p:cNvSpPr>
          <p:nvPr>
            <p:ph type="body" idx="1"/>
          </p:nvPr>
        </p:nvSpPr>
        <p:spPr>
          <a:xfrm>
            <a:off x="754062" y="4491037"/>
            <a:ext cx="8550275" cy="9326562"/>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2017713" y="6530975"/>
            <a:ext cx="12436475" cy="2136775"/>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333624" y="4468812"/>
            <a:ext cx="12436475" cy="6261100"/>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365918" y="4879181"/>
            <a:ext cx="9326562" cy="8550275"/>
          </a:xfrm>
          <a:prstGeom prst="rect">
            <a:avLst/>
          </a:prstGeom>
          <a:noFill/>
          <a:ln>
            <a:noFill/>
          </a:ln>
        </p:spPr>
        <p:txBody>
          <a:bodyPr spcFirstLastPara="1" wrap="square" lIns="146300" tIns="73150" rIns="146300" bIns="731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71675" y="10880725"/>
            <a:ext cx="6035675" cy="1285875"/>
          </a:xfrm>
          <a:prstGeom prst="rect">
            <a:avLst/>
          </a:prstGeom>
          <a:noFill/>
          <a:ln>
            <a:noFill/>
          </a:ln>
        </p:spPr>
        <p:txBody>
          <a:bodyPr spcFirstLastPara="1" wrap="square" lIns="146300" tIns="73150" rIns="146300" bIns="731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71675" y="1389063"/>
            <a:ext cx="6035675" cy="9326562"/>
          </a:xfrm>
          <a:prstGeom prst="rect">
            <a:avLst/>
          </a:prstGeom>
          <a:noFill/>
          <a:ln>
            <a:noFill/>
          </a:ln>
        </p:spPr>
      </p:sp>
      <p:sp>
        <p:nvSpPr>
          <p:cNvPr id="32" name="Google Shape;32;p6"/>
          <p:cNvSpPr txBox="1">
            <a:spLocks noGrp="1"/>
          </p:cNvSpPr>
          <p:nvPr>
            <p:ph type="body" idx="1"/>
          </p:nvPr>
        </p:nvSpPr>
        <p:spPr>
          <a:xfrm>
            <a:off x="1971675" y="12166600"/>
            <a:ext cx="6035675" cy="1824038"/>
          </a:xfrm>
          <a:prstGeom prst="rect">
            <a:avLst/>
          </a:prstGeom>
          <a:noFill/>
          <a:ln>
            <a:noFill/>
          </a:ln>
        </p:spPr>
        <p:txBody>
          <a:bodyPr spcFirstLastPara="1" wrap="square" lIns="146300" tIns="73150" rIns="146300" bIns="731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03238" y="619125"/>
            <a:ext cx="3308350" cy="2633663"/>
          </a:xfrm>
          <a:prstGeom prst="rect">
            <a:avLst/>
          </a:prstGeom>
          <a:noFill/>
          <a:ln>
            <a:noFill/>
          </a:ln>
        </p:spPr>
        <p:txBody>
          <a:bodyPr spcFirstLastPara="1" wrap="square" lIns="146300" tIns="73150" rIns="146300" bIns="731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932238" y="619125"/>
            <a:ext cx="5622925" cy="13266738"/>
          </a:xfrm>
          <a:prstGeom prst="rect">
            <a:avLst/>
          </a:prstGeom>
          <a:noFill/>
          <a:ln>
            <a:noFill/>
          </a:ln>
        </p:spPr>
        <p:txBody>
          <a:bodyPr spcFirstLastPara="1" wrap="square" lIns="146300" tIns="73150" rIns="146300" bIns="7315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503238" y="3252788"/>
            <a:ext cx="3308350" cy="10633075"/>
          </a:xfrm>
          <a:prstGeom prst="rect">
            <a:avLst/>
          </a:prstGeom>
          <a:noFill/>
          <a:ln>
            <a:noFill/>
          </a:ln>
        </p:spPr>
        <p:txBody>
          <a:bodyPr spcFirstLastPara="1" wrap="square" lIns="146300" tIns="73150" rIns="146300" bIns="7315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503238" y="622300"/>
            <a:ext cx="905192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503238" y="3479800"/>
            <a:ext cx="4443412" cy="1449388"/>
          </a:xfrm>
          <a:prstGeom prst="rect">
            <a:avLst/>
          </a:prstGeom>
          <a:noFill/>
          <a:ln>
            <a:noFill/>
          </a:ln>
        </p:spPr>
        <p:txBody>
          <a:bodyPr spcFirstLastPara="1" wrap="square" lIns="146300" tIns="73150" rIns="146300" bIns="731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503238" y="4929188"/>
            <a:ext cx="4443412" cy="8956675"/>
          </a:xfrm>
          <a:prstGeom prst="rect">
            <a:avLst/>
          </a:prstGeom>
          <a:noFill/>
          <a:ln>
            <a:noFill/>
          </a:ln>
        </p:spPr>
        <p:txBody>
          <a:bodyPr spcFirstLastPara="1" wrap="square" lIns="146300" tIns="73150" rIns="146300" bIns="731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5110163" y="3479800"/>
            <a:ext cx="4445000" cy="1449388"/>
          </a:xfrm>
          <a:prstGeom prst="rect">
            <a:avLst/>
          </a:prstGeom>
          <a:noFill/>
          <a:ln>
            <a:noFill/>
          </a:ln>
        </p:spPr>
        <p:txBody>
          <a:bodyPr spcFirstLastPara="1" wrap="square" lIns="146300" tIns="73150" rIns="146300" bIns="7315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5110163" y="4929188"/>
            <a:ext cx="4445000" cy="8956675"/>
          </a:xfrm>
          <a:prstGeom prst="rect">
            <a:avLst/>
          </a:prstGeom>
          <a:noFill/>
          <a:ln>
            <a:noFill/>
          </a:ln>
        </p:spPr>
        <p:txBody>
          <a:bodyPr spcFirstLastPara="1" wrap="square" lIns="146300" tIns="73150" rIns="146300" bIns="7315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754063" y="4491038"/>
            <a:ext cx="4198937" cy="9326562"/>
          </a:xfrm>
          <a:prstGeom prst="rect">
            <a:avLst/>
          </a:prstGeom>
          <a:noFill/>
          <a:ln>
            <a:noFill/>
          </a:ln>
        </p:spPr>
        <p:txBody>
          <a:bodyPr spcFirstLastPara="1" wrap="square" lIns="146300" tIns="73150" rIns="146300" bIns="731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5105400" y="4491038"/>
            <a:ext cx="4198938" cy="9326562"/>
          </a:xfrm>
          <a:prstGeom prst="rect">
            <a:avLst/>
          </a:prstGeom>
          <a:noFill/>
          <a:ln>
            <a:noFill/>
          </a:ln>
        </p:spPr>
        <p:txBody>
          <a:bodyPr spcFirstLastPara="1" wrap="square" lIns="146300" tIns="73150" rIns="146300" bIns="7315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54062" y="1381125"/>
            <a:ext cx="8550275" cy="2590800"/>
          </a:xfrm>
          <a:prstGeom prst="rect">
            <a:avLst/>
          </a:prstGeom>
          <a:noFill/>
          <a:ln>
            <a:noFill/>
          </a:ln>
        </p:spPr>
        <p:txBody>
          <a:bodyPr spcFirstLastPara="1" wrap="square" lIns="146300" tIns="73150" rIns="146300" bIns="73150" anchor="ctr" anchorCtr="0">
            <a:noAutofit/>
          </a:bodyPr>
          <a:lstStyle>
            <a:lvl1pPr marR="0" lvl="0" algn="ctr" rtl="0">
              <a:spcBef>
                <a:spcPts val="0"/>
              </a:spcBef>
              <a:spcAft>
                <a:spcPts val="0"/>
              </a:spcAft>
              <a:buSzPts val="1400"/>
              <a:buNone/>
              <a:defRPr sz="7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70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70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70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70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70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70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70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70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754062" y="4491037"/>
            <a:ext cx="8550275" cy="9326562"/>
          </a:xfrm>
          <a:prstGeom prst="rect">
            <a:avLst/>
          </a:prstGeom>
          <a:noFill/>
          <a:ln>
            <a:noFill/>
          </a:ln>
        </p:spPr>
        <p:txBody>
          <a:bodyPr spcFirstLastPara="1" wrap="square" lIns="146300" tIns="73150" rIns="146300" bIns="73150" anchor="t" anchorCtr="0">
            <a:noAutofit/>
          </a:bodyPr>
          <a:lstStyle>
            <a:lvl1pPr marL="457200" marR="0" lvl="0" indent="-552450" algn="l" rtl="0">
              <a:spcBef>
                <a:spcPts val="1020"/>
              </a:spcBef>
              <a:spcAft>
                <a:spcPts val="0"/>
              </a:spcAft>
              <a:buClr>
                <a:schemeClr val="dk1"/>
              </a:buClr>
              <a:buSzPts val="5100"/>
              <a:buFont typeface="Arial"/>
              <a:buChar char="•"/>
              <a:defRPr sz="5100" b="0" i="0" u="none" strike="noStrike" cap="none">
                <a:solidFill>
                  <a:schemeClr val="dk1"/>
                </a:solidFill>
                <a:latin typeface="Arial"/>
                <a:ea typeface="Arial"/>
                <a:cs typeface="Arial"/>
                <a:sym typeface="Arial"/>
              </a:defRPr>
            </a:lvl1pPr>
            <a:lvl2pPr marL="914400" marR="0" lvl="1" indent="-514350" algn="l" rtl="0">
              <a:spcBef>
                <a:spcPts val="900"/>
              </a:spcBef>
              <a:spcAft>
                <a:spcPts val="0"/>
              </a:spcAft>
              <a:buClr>
                <a:schemeClr val="dk1"/>
              </a:buClr>
              <a:buSzPts val="4500"/>
              <a:buFont typeface="Arial"/>
              <a:buChar char="–"/>
              <a:defRPr sz="4500" b="0" i="0" u="none" strike="noStrike" cap="none">
                <a:solidFill>
                  <a:schemeClr val="dk1"/>
                </a:solidFill>
                <a:latin typeface="Arial"/>
                <a:ea typeface="Arial"/>
                <a:cs typeface="Arial"/>
                <a:sym typeface="Arial"/>
              </a:defRPr>
            </a:lvl2pPr>
            <a:lvl3pPr marL="1371600" marR="0" lvl="2" indent="-469900" algn="l" rtl="0">
              <a:spcBef>
                <a:spcPts val="760"/>
              </a:spcBef>
              <a:spcAft>
                <a:spcPts val="0"/>
              </a:spcAft>
              <a:buClr>
                <a:schemeClr val="dk1"/>
              </a:buClr>
              <a:buSzPts val="3800"/>
              <a:buFont typeface="Arial"/>
              <a:buChar char="•"/>
              <a:defRPr sz="38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754062" y="14163675"/>
            <a:ext cx="2095500" cy="1035050"/>
          </a:xfrm>
          <a:prstGeom prst="rect">
            <a:avLst/>
          </a:prstGeom>
          <a:noFill/>
          <a:ln>
            <a:noFill/>
          </a:ln>
        </p:spPr>
        <p:txBody>
          <a:bodyPr spcFirstLastPara="1" wrap="square" lIns="146300" tIns="73150" rIns="146300" bIns="7315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436937" y="14163675"/>
            <a:ext cx="3184525" cy="1035050"/>
          </a:xfrm>
          <a:prstGeom prst="rect">
            <a:avLst/>
          </a:prstGeom>
          <a:noFill/>
          <a:ln>
            <a:noFill/>
          </a:ln>
        </p:spPr>
        <p:txBody>
          <a:bodyPr spcFirstLastPara="1" wrap="square" lIns="146300" tIns="73150" rIns="146300" bIns="7315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208837" y="14163675"/>
            <a:ext cx="2095500" cy="1035050"/>
          </a:xfrm>
          <a:prstGeom prst="rect">
            <a:avLst/>
          </a:prstGeom>
          <a:noFill/>
          <a:ln>
            <a:noFill/>
          </a:ln>
        </p:spPr>
        <p:txBody>
          <a:bodyPr spcFirstLastPara="1" wrap="square" lIns="146300" tIns="73150" rIns="146300" bIns="73150" anchor="t" anchorCtr="0">
            <a:noAutofit/>
          </a:bodyPr>
          <a:lstStyle>
            <a:lvl1pPr marL="0" marR="0" lvl="0"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00"/>
              <a:buFont typeface="Arial"/>
              <a:buNone/>
              <a:defRPr sz="2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762000" y="2590800"/>
            <a:ext cx="54864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rebuchet MS"/>
              <a:buNone/>
            </a:pPr>
            <a:r>
              <a:rPr lang="en-US" sz="3200" b="1" i="0" u="none" strike="noStrike" cap="none" dirty="0">
                <a:solidFill>
                  <a:schemeClr val="dk1"/>
                </a:solidFill>
                <a:latin typeface="Open Sans"/>
                <a:ea typeface="Open Sans"/>
                <a:cs typeface="Open Sans"/>
                <a:sym typeface="Open Sans"/>
              </a:rPr>
              <a:t>Thesis Proposal</a:t>
            </a:r>
            <a:endParaRPr sz="1050" b="1" dirty="0">
              <a:latin typeface="Open Sans"/>
              <a:ea typeface="Open Sans"/>
              <a:cs typeface="Open Sans"/>
              <a:sym typeface="Open Sans"/>
            </a:endParaRPr>
          </a:p>
        </p:txBody>
      </p:sp>
      <p:sp>
        <p:nvSpPr>
          <p:cNvPr id="85" name="Google Shape;85;p1"/>
          <p:cNvSpPr txBox="1"/>
          <p:nvPr/>
        </p:nvSpPr>
        <p:spPr>
          <a:xfrm>
            <a:off x="762000" y="3331101"/>
            <a:ext cx="78486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rebuchet MS"/>
              <a:buNone/>
            </a:pPr>
            <a:r>
              <a:rPr lang="en-US" sz="4000" i="0" u="none" strike="noStrike" cap="none" dirty="0">
                <a:solidFill>
                  <a:schemeClr val="dk1"/>
                </a:solidFill>
                <a:latin typeface="Open Sans Medium"/>
                <a:ea typeface="Open Sans Medium"/>
                <a:cs typeface="Open Sans Medium"/>
                <a:sym typeface="Open Sans Medium"/>
              </a:rPr>
              <a:t>Behavioral Robustness of Software System Designs</a:t>
            </a:r>
            <a:endParaRPr lang="en-US" sz="1600" dirty="0">
              <a:latin typeface="Open Sans Medium"/>
              <a:ea typeface="Open Sans Medium"/>
              <a:cs typeface="Open Sans Medium"/>
              <a:sym typeface="Open Sans Medium"/>
            </a:endParaRPr>
          </a:p>
        </p:txBody>
      </p:sp>
      <p:sp>
        <p:nvSpPr>
          <p:cNvPr id="87" name="Google Shape;87;p1"/>
          <p:cNvSpPr txBox="1"/>
          <p:nvPr/>
        </p:nvSpPr>
        <p:spPr>
          <a:xfrm>
            <a:off x="685800" y="7756525"/>
            <a:ext cx="2362200" cy="329316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000"/>
              <a:buFont typeface="Trebuchet MS"/>
              <a:buNone/>
            </a:pPr>
            <a:r>
              <a:rPr lang="en-US" sz="2000" dirty="0">
                <a:solidFill>
                  <a:schemeClr val="dk1"/>
                </a:solidFill>
                <a:latin typeface="Open Sans SemiBold"/>
                <a:ea typeface="Open Sans SemiBold"/>
                <a:cs typeface="Open Sans SemiBold"/>
                <a:sym typeface="Open Sans SemiBold"/>
              </a:rPr>
              <a:t>Changjian Zhang</a:t>
            </a:r>
          </a:p>
          <a:p>
            <a:pPr marL="0" marR="0" lvl="0" indent="0" algn="l" rtl="0">
              <a:lnSpc>
                <a:spcPct val="100000"/>
              </a:lnSpc>
              <a:spcBef>
                <a:spcPts val="0"/>
              </a:spcBef>
              <a:spcAft>
                <a:spcPts val="0"/>
              </a:spcAft>
              <a:buClr>
                <a:schemeClr val="dk1"/>
              </a:buClr>
              <a:buSzPts val="1000"/>
              <a:buFont typeface="Trebuchet MS"/>
              <a:buNone/>
            </a:pPr>
            <a:endParaRPr lang="en-US" sz="1600" dirty="0">
              <a:solidFill>
                <a:schemeClr val="dk1"/>
              </a:solidFill>
              <a:latin typeface="Open Sans SemiBold"/>
              <a:ea typeface="Open Sans SemiBold"/>
              <a:cs typeface="Open Sans SemiBold"/>
              <a:sym typeface="Open Sans SemiBold"/>
            </a:endParaRPr>
          </a:p>
          <a:p>
            <a:pPr marL="0" marR="0" lvl="0" indent="0" algn="l" rtl="0">
              <a:lnSpc>
                <a:spcPct val="100000"/>
              </a:lnSpc>
              <a:spcBef>
                <a:spcPts val="1200"/>
              </a:spcBef>
              <a:spcAft>
                <a:spcPts val="0"/>
              </a:spcAft>
              <a:buClr>
                <a:schemeClr val="dk1"/>
              </a:buClr>
              <a:buSzPts val="1000"/>
              <a:buFont typeface="Trebuchet MS"/>
              <a:buNone/>
            </a:pPr>
            <a:r>
              <a:rPr lang="en-US" sz="1600" dirty="0">
                <a:solidFill>
                  <a:schemeClr val="dk1"/>
                </a:solidFill>
                <a:latin typeface="Open Sans SemiBold"/>
                <a:ea typeface="Open Sans SemiBold"/>
                <a:cs typeface="Open Sans SemiBold"/>
                <a:sym typeface="Open Sans SemiBold"/>
              </a:rPr>
              <a:t>Thesis Committee:</a:t>
            </a:r>
          </a:p>
          <a:p>
            <a:pPr marL="0" marR="0" lvl="0" indent="0" algn="l" rtl="0">
              <a:lnSpc>
                <a:spcPct val="100000"/>
              </a:lnSpc>
              <a:spcBef>
                <a:spcPts val="1200"/>
              </a:spcBef>
              <a:spcAft>
                <a:spcPts val="0"/>
              </a:spcAft>
              <a:buClr>
                <a:schemeClr val="dk1"/>
              </a:buClr>
              <a:buSzPts val="1000"/>
              <a:buFont typeface="Trebuchet MS"/>
              <a:buNone/>
            </a:pPr>
            <a:r>
              <a:rPr lang="en-US" sz="1600" dirty="0">
                <a:latin typeface="Open Sans"/>
                <a:ea typeface="Open Sans"/>
                <a:cs typeface="Open Sans"/>
                <a:sym typeface="Open Sans"/>
              </a:rPr>
              <a:t>Dr. Eunsuk Kang (Co-chair)</a:t>
            </a:r>
          </a:p>
          <a:p>
            <a:pPr marL="0" marR="0" lvl="0" indent="0" algn="l" rtl="0">
              <a:lnSpc>
                <a:spcPct val="100000"/>
              </a:lnSpc>
              <a:spcBef>
                <a:spcPts val="1200"/>
              </a:spcBef>
              <a:spcAft>
                <a:spcPts val="0"/>
              </a:spcAft>
              <a:buClr>
                <a:schemeClr val="dk1"/>
              </a:buClr>
              <a:buSzPts val="1000"/>
              <a:buFont typeface="Trebuchet MS"/>
              <a:buNone/>
            </a:pPr>
            <a:r>
              <a:rPr lang="en-US" sz="1600" dirty="0">
                <a:latin typeface="Open Sans"/>
                <a:ea typeface="Open Sans"/>
                <a:cs typeface="Open Sans"/>
                <a:sym typeface="Open Sans"/>
              </a:rPr>
              <a:t>Dr. David Garlan (Co-chair)</a:t>
            </a:r>
          </a:p>
          <a:p>
            <a:pPr marL="0" marR="0" lvl="0" indent="0" algn="l" rtl="0">
              <a:lnSpc>
                <a:spcPct val="100000"/>
              </a:lnSpc>
              <a:spcBef>
                <a:spcPts val="1200"/>
              </a:spcBef>
              <a:spcAft>
                <a:spcPts val="0"/>
              </a:spcAft>
              <a:buClr>
                <a:schemeClr val="dk1"/>
              </a:buClr>
              <a:buSzPts val="1000"/>
              <a:buFont typeface="Trebuchet MS"/>
              <a:buNone/>
            </a:pPr>
            <a:r>
              <a:rPr lang="en-US" sz="1600" dirty="0">
                <a:latin typeface="Open Sans"/>
                <a:ea typeface="Open Sans"/>
                <a:cs typeface="Open Sans"/>
                <a:sym typeface="Open Sans"/>
              </a:rPr>
              <a:t>Dr. Jonathan Aldrich</a:t>
            </a:r>
          </a:p>
          <a:p>
            <a:pPr marL="0" marR="0" lvl="0" indent="0" algn="l" rtl="0">
              <a:lnSpc>
                <a:spcPct val="100000"/>
              </a:lnSpc>
              <a:spcBef>
                <a:spcPts val="1200"/>
              </a:spcBef>
              <a:spcAft>
                <a:spcPts val="0"/>
              </a:spcAft>
              <a:buClr>
                <a:schemeClr val="dk1"/>
              </a:buClr>
              <a:buSzPts val="1000"/>
              <a:buFont typeface="Trebuchet MS"/>
              <a:buNone/>
            </a:pPr>
            <a:r>
              <a:rPr lang="en-US" sz="1600" dirty="0">
                <a:latin typeface="Open Sans"/>
                <a:ea typeface="Open Sans"/>
                <a:cs typeface="Open Sans"/>
                <a:sym typeface="Open Sans"/>
              </a:rPr>
              <a:t>Dr. Sebastian </a:t>
            </a:r>
            <a:r>
              <a:rPr lang="en-US" sz="1600" dirty="0" err="1">
                <a:latin typeface="Open Sans"/>
                <a:ea typeface="Open Sans"/>
                <a:cs typeface="Open Sans"/>
                <a:sym typeface="Open Sans"/>
              </a:rPr>
              <a:t>Uchitel</a:t>
            </a:r>
            <a:endParaRPr lang="en-US" sz="1600" dirty="0">
              <a:latin typeface="Open Sans"/>
              <a:ea typeface="Open Sans"/>
              <a:cs typeface="Open Sans"/>
              <a:sym typeface="Open Sans"/>
            </a:endParaRPr>
          </a:p>
        </p:txBody>
      </p:sp>
      <p:sp>
        <p:nvSpPr>
          <p:cNvPr id="88" name="Google Shape;88;p1"/>
          <p:cNvSpPr txBox="1"/>
          <p:nvPr/>
        </p:nvSpPr>
        <p:spPr>
          <a:xfrm>
            <a:off x="3048000" y="4914900"/>
            <a:ext cx="5562600" cy="7124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rebuchet MS"/>
              <a:buNone/>
            </a:pPr>
            <a:r>
              <a:rPr lang="en-US" sz="1500" dirty="0">
                <a:solidFill>
                  <a:schemeClr val="dk1"/>
                </a:solidFill>
                <a:latin typeface="Open Sans SemiBold"/>
                <a:ea typeface="Open Sans SemiBold"/>
                <a:cs typeface="Open Sans SemiBold"/>
                <a:sym typeface="Open Sans SemiBold"/>
              </a:rPr>
              <a:t>Abstract:</a:t>
            </a:r>
            <a:endParaRPr sz="1500" dirty="0">
              <a:latin typeface="Open Sans SemiBold"/>
              <a:ea typeface="Open Sans SemiBold"/>
              <a:cs typeface="Open Sans SemiBold"/>
              <a:sym typeface="Open Sans SemiBold"/>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Software systems are designed and implemented with assumptions about the environment. However, once a system is deployed, the actual environment may deviate from its expected behavior, potentially leading to violations of desired properties. Ideally, a system should be robust to continue establishing its most critical requirements even in the presence of possible deviations in the environment. To enable systematic design of robust systems against environmental deviations, this work proposes a rigorous behavioral notion of robustness for software systems. Then, it presents a technique called behavioral robustification, which involves two tactics to systematically and rigorously improve the robustness of a system design against potential deviations.</a:t>
            </a:r>
          </a:p>
          <a:p>
            <a:pPr marL="0" marR="0" lvl="0" indent="0" algn="just" rtl="0">
              <a:lnSpc>
                <a:spcPct val="100000"/>
              </a:lnSpc>
              <a:spcBef>
                <a:spcPts val="0"/>
              </a:spcBef>
              <a:spcAft>
                <a:spcPts val="0"/>
              </a:spcAft>
              <a:buClr>
                <a:schemeClr val="dk1"/>
              </a:buClr>
              <a:buSzPts val="1400"/>
              <a:buFont typeface="Trebuchet MS"/>
              <a:buNone/>
            </a:pPr>
            <a:endParaRPr lang="en-US" sz="1300" dirty="0">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Specifically, the robustness of a system is defined as the largest set of deviating environmental behavior under which the system is capable of guaranteeing a desired property. Then, we present an approach to compute robustness based on this definition. On the other hand, the system is not robust against an environment when the environment exhibits deviations causing a violation of the desired property. The robustification method finds a re-design that is capable of satisfying the property under such a deviated environment. In particular, two tactics, namely wrapper and specification weakening, are introduced. We show that how the robustification problem can be formulated as a multi-objective optimization problem with the goal of guaranteeing the desired property, while maximizing the amount of existing functionality and minimizing the cost of changes to the original design.</a:t>
            </a:r>
          </a:p>
          <a:p>
            <a:pPr marL="0" marR="0" lvl="0" indent="0" algn="just" rtl="0">
              <a:lnSpc>
                <a:spcPct val="100000"/>
              </a:lnSpc>
              <a:spcBef>
                <a:spcPts val="0"/>
              </a:spcBef>
              <a:spcAft>
                <a:spcPts val="0"/>
              </a:spcAft>
              <a:buClr>
                <a:schemeClr val="dk1"/>
              </a:buClr>
              <a:buSzPts val="1400"/>
              <a:buFont typeface="Trebuchet MS"/>
              <a:buNone/>
            </a:pPr>
            <a:endParaRPr lang="en-US" sz="1300" dirty="0">
              <a:solidFill>
                <a:schemeClr val="dk1"/>
              </a:solidFill>
              <a:latin typeface="Open Sans"/>
              <a:ea typeface="Open Sans"/>
              <a:cs typeface="Open Sans"/>
              <a:sym typeface="Open Sans"/>
            </a:endParaRPr>
          </a:p>
          <a:p>
            <a:pPr marL="0" marR="0" lvl="0" indent="0" algn="just" rtl="0">
              <a:lnSpc>
                <a:spcPct val="100000"/>
              </a:lnSpc>
              <a:spcBef>
                <a:spcPts val="0"/>
              </a:spcBef>
              <a:spcAft>
                <a:spcPts val="0"/>
              </a:spcAft>
              <a:buClr>
                <a:schemeClr val="dk1"/>
              </a:buClr>
              <a:buSzPts val="1400"/>
              <a:buFont typeface="Trebuchet MS"/>
              <a:buNone/>
            </a:pPr>
            <a:r>
              <a:rPr lang="en-US" sz="1300" i="0" u="none" strike="noStrike" cap="none" dirty="0">
                <a:solidFill>
                  <a:schemeClr val="dk1"/>
                </a:solidFill>
                <a:latin typeface="Open Sans"/>
                <a:ea typeface="Open Sans"/>
                <a:cs typeface="Open Sans"/>
                <a:sym typeface="Open Sans"/>
              </a:rPr>
              <a:t>The proposed robustness computation and robustification methods are implemented in a tool, named Fortis. The applicability and efficiency of these approaches are evaluated through experimental results across five case studies, including a radiation therapy machine, an electronic voting machine, network protocols, a transportation fare system, and an infusion pump machine.</a:t>
            </a:r>
            <a:endParaRPr lang="en-US" sz="1300" dirty="0">
              <a:latin typeface="Open Sans"/>
              <a:ea typeface="Open Sans"/>
              <a:cs typeface="Open Sans"/>
              <a:sym typeface="Open Sans"/>
            </a:endParaRPr>
          </a:p>
        </p:txBody>
      </p:sp>
      <p:sp>
        <p:nvSpPr>
          <p:cNvPr id="89" name="Google Shape;89;p1"/>
          <p:cNvSpPr txBox="1"/>
          <p:nvPr/>
        </p:nvSpPr>
        <p:spPr>
          <a:xfrm>
            <a:off x="3048000" y="12300287"/>
            <a:ext cx="4343400" cy="127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rebuchet MS"/>
              <a:buNone/>
            </a:pPr>
            <a:r>
              <a:rPr lang="en-US" sz="2000" b="1" i="0" u="none" strike="noStrike" cap="none" dirty="0">
                <a:solidFill>
                  <a:schemeClr val="dk1"/>
                </a:solidFill>
                <a:latin typeface="Open Sans"/>
                <a:ea typeface="Open Sans"/>
                <a:cs typeface="Open Sans"/>
                <a:sym typeface="Open Sans"/>
              </a:rPr>
              <a:t>Date: April 10</a:t>
            </a:r>
            <a:r>
              <a:rPr lang="en-US" sz="2000" b="1" i="0" u="none" strike="noStrike" cap="none" baseline="30000" dirty="0">
                <a:solidFill>
                  <a:schemeClr val="dk1"/>
                </a:solidFill>
                <a:latin typeface="Open Sans"/>
                <a:ea typeface="Open Sans"/>
                <a:cs typeface="Open Sans"/>
                <a:sym typeface="Open Sans"/>
              </a:rPr>
              <a:t>th</a:t>
            </a:r>
            <a:r>
              <a:rPr lang="en-US" sz="2000" b="1" i="0" u="none" strike="noStrike" cap="none" dirty="0">
                <a:solidFill>
                  <a:schemeClr val="dk1"/>
                </a:solidFill>
                <a:latin typeface="Open Sans"/>
                <a:ea typeface="Open Sans"/>
                <a:cs typeface="Open Sans"/>
                <a:sym typeface="Open Sans"/>
              </a:rPr>
              <a:t>, 2024</a:t>
            </a:r>
            <a:endParaRPr sz="2000" b="1" dirty="0">
              <a:latin typeface="Open Sans"/>
              <a:ea typeface="Open Sans"/>
              <a:cs typeface="Open Sans"/>
              <a:sym typeface="Open Sans"/>
            </a:endParaRPr>
          </a:p>
          <a:p>
            <a:pPr marL="0" marR="0" lvl="0" indent="0" algn="l" rtl="0">
              <a:spcBef>
                <a:spcPts val="1000"/>
              </a:spcBef>
              <a:spcAft>
                <a:spcPts val="0"/>
              </a:spcAft>
              <a:buClr>
                <a:schemeClr val="dk1"/>
              </a:buClr>
              <a:buSzPts val="2000"/>
              <a:buFont typeface="Trebuchet MS"/>
              <a:buNone/>
            </a:pPr>
            <a:r>
              <a:rPr lang="en-US" sz="2000" b="1" i="0" u="none" strike="noStrike" cap="none" dirty="0">
                <a:solidFill>
                  <a:schemeClr val="dk1"/>
                </a:solidFill>
                <a:latin typeface="Open Sans"/>
                <a:ea typeface="Open Sans"/>
                <a:cs typeface="Open Sans"/>
                <a:sym typeface="Open Sans"/>
              </a:rPr>
              <a:t>Time: 1:00 – 3:00 pm</a:t>
            </a:r>
            <a:endParaRPr sz="2000" b="1" dirty="0">
              <a:latin typeface="Open Sans"/>
              <a:ea typeface="Open Sans"/>
              <a:cs typeface="Open Sans"/>
              <a:sym typeface="Open Sans"/>
            </a:endParaRPr>
          </a:p>
          <a:p>
            <a:pPr marL="0" marR="0" lvl="0" indent="0" algn="l" rtl="0">
              <a:spcBef>
                <a:spcPts val="1000"/>
              </a:spcBef>
              <a:spcAft>
                <a:spcPts val="0"/>
              </a:spcAft>
              <a:buClr>
                <a:schemeClr val="dk1"/>
              </a:buClr>
              <a:buSzPts val="2000"/>
              <a:buFont typeface="Trebuchet MS"/>
              <a:buNone/>
            </a:pPr>
            <a:r>
              <a:rPr lang="en-US" sz="2000" b="1" i="0" u="none" strike="noStrike" cap="none" dirty="0">
                <a:solidFill>
                  <a:schemeClr val="dk1"/>
                </a:solidFill>
                <a:latin typeface="Open Sans"/>
                <a:ea typeface="Open Sans"/>
                <a:cs typeface="Open Sans"/>
                <a:sym typeface="Open Sans"/>
              </a:rPr>
              <a:t>Location: TCS 360</a:t>
            </a:r>
            <a:endParaRPr sz="2000" b="1" dirty="0">
              <a:latin typeface="Open Sans"/>
              <a:ea typeface="Open Sans"/>
              <a:cs typeface="Open Sans"/>
              <a:sym typeface="Open Sans"/>
            </a:endParaRPr>
          </a:p>
        </p:txBody>
      </p:sp>
      <p:pic>
        <p:nvPicPr>
          <p:cNvPr id="3" name="图片 2" descr="男人站在厨房里&#10;&#10;描述已自动生成">
            <a:extLst>
              <a:ext uri="{FF2B5EF4-FFF2-40B4-BE49-F238E27FC236}">
                <a16:creationId xmlns:a16="http://schemas.microsoft.com/office/drawing/2014/main" id="{DA8E01FE-9BF2-9976-6616-56B39CD865F2}"/>
              </a:ext>
            </a:extLst>
          </p:cNvPr>
          <p:cNvPicPr>
            <a:picLocks noChangeAspect="1"/>
          </p:cNvPicPr>
          <p:nvPr/>
        </p:nvPicPr>
        <p:blipFill rotWithShape="1">
          <a:blip r:embed="rId4"/>
          <a:srcRect l="9640" r="13676"/>
          <a:stretch/>
        </p:blipFill>
        <p:spPr>
          <a:xfrm>
            <a:off x="762000" y="4951388"/>
            <a:ext cx="2026920" cy="264318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372</Words>
  <Application>Microsoft Office PowerPoint</Application>
  <PresentationFormat>自定义</PresentationFormat>
  <Paragraphs>18</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Open Sans</vt:lpstr>
      <vt:lpstr>Open Sans SemiBold</vt:lpstr>
      <vt:lpstr>Trebuchet MS</vt:lpstr>
      <vt:lpstr>Open Sans Medium</vt:lpstr>
      <vt:lpstr>Blank Presentation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Emily Critchlow</dc:creator>
  <cp:lastModifiedBy>Changjian Zhang</cp:lastModifiedBy>
  <cp:revision>6</cp:revision>
  <dcterms:created xsi:type="dcterms:W3CDTF">2007-12-05T14:26:33Z</dcterms:created>
  <dcterms:modified xsi:type="dcterms:W3CDTF">2024-03-18T20:23:08Z</dcterms:modified>
</cp:coreProperties>
</file>