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2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7" r:id="rId18"/>
    <p:sldId id="302" r:id="rId19"/>
    <p:sldId id="301" r:id="rId20"/>
    <p:sldId id="279" r:id="rId21"/>
    <p:sldId id="280" r:id="rId22"/>
    <p:sldId id="281" r:id="rId23"/>
    <p:sldId id="282" r:id="rId24"/>
    <p:sldId id="283" r:id="rId25"/>
    <p:sldId id="289" r:id="rId26"/>
    <p:sldId id="290" r:id="rId27"/>
    <p:sldId id="284" r:id="rId28"/>
    <p:sldId id="285" r:id="rId29"/>
    <p:sldId id="286" r:id="rId30"/>
    <p:sldId id="291" r:id="rId31"/>
    <p:sldId id="287" r:id="rId32"/>
    <p:sldId id="288" r:id="rId33"/>
    <p:sldId id="303" r:id="rId34"/>
    <p:sldId id="300" r:id="rId35"/>
    <p:sldId id="292" r:id="rId36"/>
    <p:sldId id="293" r:id="rId37"/>
    <p:sldId id="304" r:id="rId38"/>
    <p:sldId id="264" r:id="rId39"/>
    <p:sldId id="258" r:id="rId40"/>
    <p:sldId id="259" r:id="rId41"/>
    <p:sldId id="260" r:id="rId42"/>
    <p:sldId id="261" r:id="rId43"/>
    <p:sldId id="26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79956"/>
  </p:normalViewPr>
  <p:slideViewPr>
    <p:cSldViewPr snapToGrid="0" snapToObjects="1">
      <p:cViewPr varScale="1">
        <p:scale>
          <a:sx n="100" d="100"/>
          <a:sy n="10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75201D-8CE8-C14A-8A8C-8F1FBE17D6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Carnegie Mellon University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36F5C-25D5-3249-80BD-44381E24F0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7AAF5-14C7-C44F-AD2D-571FC51F7A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671D2-74C9-9F4F-B204-327B64C7BB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9E2F9-FEA7-084E-A1F2-9AA6648D4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F7712-24F1-5A4D-BA84-693365B8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7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Carnegie Mellon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3ACCF-DC57-FC42-BB0F-711CDBB308C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C59E-AD5D-F54E-923C-9ACA20F3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9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composing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64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LTSA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Alloy:</a:t>
            </a:r>
          </a:p>
          <a:p>
            <a:endParaRPr lang="en-US" dirty="0"/>
          </a:p>
          <a:p>
            <a:r>
              <a:rPr lang="en-US" altLang="zh-CN" dirty="0"/>
              <a:t>Alloy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dirty="0"/>
              <a:t>solver,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“if</a:t>
            </a:r>
            <a:r>
              <a:rPr lang="zh-CN" altLang="en-US" dirty="0"/>
              <a:t> </a:t>
            </a:r>
            <a:r>
              <a:rPr lang="en-US" altLang="zh-CN" dirty="0"/>
              <a:t>invariants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satisfied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happens,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s’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invariants”</a:t>
            </a:r>
          </a:p>
          <a:p>
            <a:endParaRPr lang="en-US" dirty="0"/>
          </a:p>
          <a:p>
            <a:r>
              <a:rPr lang="en-US" altLang="zh-CN" dirty="0"/>
              <a:t>LTSA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(not</a:t>
            </a:r>
            <a:r>
              <a:rPr lang="zh-CN" altLang="en-US" dirty="0"/>
              <a:t> </a:t>
            </a:r>
            <a:r>
              <a:rPr lang="en-US" altLang="zh-CN" dirty="0"/>
              <a:t>sure).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sometimes,</a:t>
            </a:r>
            <a:r>
              <a:rPr lang="zh-CN" altLang="en-US" dirty="0"/>
              <a:t> </a:t>
            </a:r>
            <a:r>
              <a:rPr lang="en-US" altLang="zh-CN" dirty="0"/>
              <a:t>pre-post-conditions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write.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infusion</a:t>
            </a:r>
            <a:r>
              <a:rPr lang="zh-CN" altLang="en-US" dirty="0"/>
              <a:t> </a:t>
            </a:r>
            <a:r>
              <a:rPr lang="en-US" altLang="zh-CN" dirty="0"/>
              <a:t>pump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failure.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First, define the types of data in this universe.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9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Next, we should define the state space of this model, in other words, the state variables.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9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9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LTSA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Alloy:</a:t>
            </a:r>
          </a:p>
          <a:p>
            <a:endParaRPr lang="en-US" dirty="0"/>
          </a:p>
          <a:p>
            <a:r>
              <a:rPr lang="en-US" altLang="zh-CN" dirty="0"/>
              <a:t>Alloy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dirty="0"/>
              <a:t>solver,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“if</a:t>
            </a:r>
            <a:r>
              <a:rPr lang="zh-CN" altLang="en-US" dirty="0"/>
              <a:t> </a:t>
            </a:r>
            <a:r>
              <a:rPr lang="en-US" altLang="zh-CN" dirty="0"/>
              <a:t>invariants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satisfied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happens,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s’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invariants”</a:t>
            </a:r>
          </a:p>
          <a:p>
            <a:endParaRPr lang="en-US" dirty="0"/>
          </a:p>
          <a:p>
            <a:r>
              <a:rPr lang="en-US" altLang="zh-CN" dirty="0"/>
              <a:t>LTSA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(not</a:t>
            </a:r>
            <a:r>
              <a:rPr lang="zh-CN" altLang="en-US" dirty="0"/>
              <a:t> </a:t>
            </a:r>
            <a:r>
              <a:rPr lang="en-US" altLang="zh-CN" dirty="0"/>
              <a:t>sure).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sometimes,</a:t>
            </a:r>
            <a:r>
              <a:rPr lang="zh-CN" altLang="en-US" dirty="0"/>
              <a:t> </a:t>
            </a:r>
            <a:r>
              <a:rPr lang="en-US" altLang="zh-CN" dirty="0"/>
              <a:t>pre-post-conditions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write.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infusion</a:t>
            </a:r>
            <a:r>
              <a:rPr lang="zh-CN" altLang="en-US" dirty="0"/>
              <a:t> </a:t>
            </a:r>
            <a:r>
              <a:rPr lang="en-US" altLang="zh-CN" dirty="0"/>
              <a:t>pump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failure.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C59E-AD5D-F54E-923C-9ACA20F31D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8C6-C197-D24F-8D7D-67AB4EF79151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7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95C2-8CE0-4D48-A058-DB02767FB097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B955-D814-BF47-A2A5-7DEF8C061919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087"/>
            <a:ext cx="10515600" cy="1222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ED18-8742-6947-A2C3-C942C9D42315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2-0F74-0846-B5ED-992B36332E02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E98A-94E5-E041-8484-FE23949A592D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FAD8-E60C-644E-894F-43450CE8BBBA}" type="datetime1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8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BDC-CF96-F64E-A6B5-AB4883AC903E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ECCE-01C6-A347-A68B-90F63189305D}" type="datetime1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617-A9CA-174D-B375-85020136E13A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66F-5BF6-E142-BB2F-F8F6F6616B92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8087"/>
            <a:ext cx="10515600" cy="1222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73BA-205C-B74D-92B2-9ECCEDB9FF21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354E-0E9E-C94B-8E4E-ADD6CD1B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laplus" TargetMode="External"/><Relationship Id="rId2" Type="http://schemas.openxmlformats.org/officeDocument/2006/relationships/hyperlink" Target="https://lamport.azurewebsites.net/tla/tl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press.com/de/book/9781484238288" TargetMode="External"/><Relationship Id="rId4" Type="http://schemas.openxmlformats.org/officeDocument/2006/relationships/hyperlink" Target="https://groups.google.com/forum/#!forum/tlaplu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0E05-C5CD-A74A-83C1-E72CEECBE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868363"/>
            <a:ext cx="7772400" cy="2641600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TLA+</a:t>
            </a:r>
            <a:r>
              <a:rPr lang="zh-CN" altLang="en-US" sz="7200" dirty="0"/>
              <a:t> </a:t>
            </a:r>
            <a:r>
              <a:rPr lang="en-US" altLang="zh-CN" sz="7200" dirty="0"/>
              <a:t>Introduction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A33F8-7B70-0D46-B50D-C8A2E93E9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7"/>
            <a:ext cx="6858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Changjian (CJ)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Carnegie</a:t>
            </a:r>
            <a:r>
              <a:rPr lang="zh-CN" altLang="en-US" dirty="0"/>
              <a:t> </a:t>
            </a:r>
            <a:r>
              <a:rPr lang="en-US" altLang="zh-CN" dirty="0"/>
              <a:t>Mellon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endParaRPr lang="en-US" dirty="0"/>
          </a:p>
          <a:p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r>
              <a:rPr lang="en-US" altLang="zh-CN" dirty="0"/>
              <a:t>Fall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87856-24DE-9A4D-8253-5B64C579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4" y="119744"/>
            <a:ext cx="3752153" cy="348343"/>
          </a:xfrm>
          <a:prstGeom prst="rect">
            <a:avLst/>
          </a:prstGeom>
        </p:spPr>
      </p:pic>
      <p:pic>
        <p:nvPicPr>
          <p:cNvPr id="1026" name="Picture 2" descr="https://lh3.googleusercontent.com/MiQx4k9hrdppRpLwNIdoe_FFI7EpDbTsMlpHrK-0mQRGpJENIg5cfrLvQqm3PaEa-5f3MWbZnYtCPtk79lCbrSJ4izorrHxZAaMZo39oYfuLJkTpcAx4Kq-uK9gtBbm6JEiUyD7FGmY">
            <a:extLst>
              <a:ext uri="{FF2B5EF4-FFF2-40B4-BE49-F238E27FC236}">
                <a16:creationId xmlns:a16="http://schemas.microsoft.com/office/drawing/2014/main" id="{EBAFBC45-A391-F84B-A073-24F16A1C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57" y="5502728"/>
            <a:ext cx="2710543" cy="135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5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31A7-B028-884E-981C-A75B7D00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Copies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author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A60A-ACA2-264C-A3BC-AA83080A8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booksByAuthor</a:t>
            </a:r>
            <a:r>
              <a:rPr lang="en-US" sz="2400" dirty="0">
                <a:latin typeface="Monaco" pitchFamily="2" charset="77"/>
              </a:rPr>
              <a:t>(a) ==</a:t>
            </a:r>
          </a:p>
          <a:p>
            <a:pPr marL="0" indent="0">
              <a:buNone/>
            </a:pPr>
            <a:r>
              <a:rPr lang="zh-CN" altLang="en-US" sz="2400" dirty="0">
                <a:latin typeface="Monaco" pitchFamily="2" charset="77"/>
              </a:rPr>
              <a:t>  </a:t>
            </a:r>
            <a:r>
              <a:rPr lang="en-US" sz="2400" dirty="0">
                <a:latin typeface="Monaco" pitchFamily="2" charset="77"/>
              </a:rPr>
              <a:t>{b \in books : </a:t>
            </a:r>
            <a:r>
              <a:rPr lang="en-US" sz="2400" dirty="0" err="1">
                <a:latin typeface="Monaco" pitchFamily="2" charset="77"/>
              </a:rPr>
              <a:t>b.author</a:t>
            </a:r>
            <a:r>
              <a:rPr lang="en-US" sz="2400" dirty="0">
                <a:latin typeface="Monaco" pitchFamily="2" charset="77"/>
              </a:rPr>
              <a:t> = a}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B31CC-639A-A844-B07B-C20ACE0E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1B4D8F9-60E1-3849-8F3C-0B02DB82657D}"/>
              </a:ext>
            </a:extLst>
          </p:cNvPr>
          <p:cNvSpPr/>
          <p:nvPr/>
        </p:nvSpPr>
        <p:spPr>
          <a:xfrm>
            <a:off x="2152651" y="3213941"/>
            <a:ext cx="5527601" cy="2166135"/>
          </a:xfrm>
          <a:prstGeom prst="wedgeRoundRectCallout">
            <a:avLst>
              <a:gd name="adj1" fmla="val -25361"/>
              <a:gd name="adj2" fmla="val -662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definition</a:t>
            </a:r>
            <a:r>
              <a:rPr lang="zh-CN" altLang="en-US" sz="2800" dirty="0"/>
              <a:t> </a:t>
            </a:r>
            <a:r>
              <a:rPr lang="en-US" altLang="zh-CN" sz="2800" dirty="0"/>
              <a:t>has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same</a:t>
            </a:r>
            <a:r>
              <a:rPr lang="zh-CN" altLang="en-US" sz="2800" dirty="0"/>
              <a:t> </a:t>
            </a:r>
            <a:r>
              <a:rPr lang="en-US" altLang="zh-CN" sz="2800" dirty="0"/>
              <a:t>syntax</a:t>
            </a:r>
            <a:r>
              <a:rPr lang="zh-CN" altLang="en-US" sz="2800" dirty="0"/>
              <a:t> </a:t>
            </a:r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predicate</a:t>
            </a:r>
            <a:r>
              <a:rPr lang="zh-CN" altLang="en-US" sz="2800" dirty="0"/>
              <a:t> </a:t>
            </a:r>
            <a:r>
              <a:rPr lang="en-US" altLang="zh-CN" sz="2800" dirty="0"/>
              <a:t>definition.</a:t>
            </a:r>
            <a:r>
              <a:rPr lang="zh-CN" altLang="en-US" sz="2800" dirty="0"/>
              <a:t> </a:t>
            </a:r>
            <a:r>
              <a:rPr lang="en-US" altLang="zh-CN" sz="2800" dirty="0"/>
              <a:t>But</a:t>
            </a:r>
            <a:r>
              <a:rPr lang="zh-CN" altLang="en-US" sz="2800" dirty="0"/>
              <a:t> </a:t>
            </a:r>
            <a:r>
              <a:rPr lang="en-US" altLang="zh-CN" sz="2800" dirty="0"/>
              <a:t>does</a:t>
            </a:r>
            <a:r>
              <a:rPr lang="zh-CN" altLang="en-US" sz="2800" dirty="0"/>
              <a:t> </a:t>
            </a:r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involve</a:t>
            </a:r>
            <a:r>
              <a:rPr lang="zh-CN" altLang="en-US" sz="2800" dirty="0"/>
              <a:t> </a:t>
            </a:r>
            <a:r>
              <a:rPr lang="en-US" altLang="zh-CN" sz="2800" dirty="0"/>
              <a:t>any</a:t>
            </a:r>
            <a:r>
              <a:rPr lang="zh-CN" altLang="en-US" sz="2800" dirty="0"/>
              <a:t> </a:t>
            </a:r>
            <a:r>
              <a:rPr lang="en-US" altLang="zh-CN" sz="2800" dirty="0"/>
              <a:t>state</a:t>
            </a:r>
            <a:r>
              <a:rPr lang="zh-CN" altLang="en-US" sz="2800" dirty="0"/>
              <a:t> </a:t>
            </a:r>
            <a:r>
              <a:rPr lang="en-US" altLang="zh-CN" sz="2800" dirty="0"/>
              <a:t>changes.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848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B2FE-D89B-D047-BC5A-6A6A5D72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F438-4B49-6945-B585-5C3B2E76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CheckOutBook</a:t>
            </a:r>
            <a:r>
              <a:rPr lang="en-US" sz="2400" dirty="0">
                <a:latin typeface="Monaco" pitchFamily="2" charset="77"/>
              </a:rPr>
              <a:t>(b, u) ==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b \in books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records[b].status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"In"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records' = [records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EXCEPT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              ![b].</a:t>
            </a:r>
            <a:r>
              <a:rPr lang="en-US" sz="2400" dirty="0" err="1">
                <a:latin typeface="Monaco" pitchFamily="2" charset="77"/>
              </a:rPr>
              <a:t>lastuser</a:t>
            </a:r>
            <a:r>
              <a:rPr lang="en-US" sz="2400" dirty="0">
                <a:latin typeface="Monaco" pitchFamily="2" charset="77"/>
              </a:rPr>
              <a:t> = u,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              ![b].status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"Out"</a:t>
            </a:r>
            <a:r>
              <a:rPr lang="en-US" sz="2400" dirty="0">
                <a:latin typeface="Monaco" pitchFamily="2" charset="77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UNCHANGED</a:t>
            </a:r>
            <a:r>
              <a:rPr lang="en-US" sz="2400" dirty="0">
                <a:latin typeface="Monaco" pitchFamily="2" charset="77"/>
              </a:rPr>
              <a:t> &lt;&lt;users, staff&gt;&gt;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C5B73-D196-4C4E-818E-E5CE8A9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D0DD07-24E0-5542-8756-927849C9A8C0}"/>
              </a:ext>
            </a:extLst>
          </p:cNvPr>
          <p:cNvSpPr/>
          <p:nvPr/>
        </p:nvSpPr>
        <p:spPr>
          <a:xfrm>
            <a:off x="6321853" y="3111144"/>
            <a:ext cx="5031947" cy="1712315"/>
          </a:xfrm>
          <a:prstGeom prst="wedgeRoundRectCallout">
            <a:avLst>
              <a:gd name="adj1" fmla="val -78519"/>
              <a:gd name="adj2" fmla="val -314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The </a:t>
            </a:r>
            <a:r>
              <a:rPr lang="en-US" altLang="zh-CN" sz="2800" i="1" dirty="0" err="1"/>
              <a:t>lastuser</a:t>
            </a:r>
            <a:r>
              <a:rPr lang="en-US" altLang="zh-CN" sz="2800" dirty="0"/>
              <a:t> for this book </a:t>
            </a:r>
            <a:r>
              <a:rPr lang="en-US" altLang="zh-CN" sz="2800" i="1" dirty="0"/>
              <a:t>b</a:t>
            </a:r>
            <a:r>
              <a:rPr lang="en-US" altLang="zh-CN" sz="2800" dirty="0"/>
              <a:t> is </a:t>
            </a:r>
            <a:r>
              <a:rPr lang="en-US" altLang="zh-CN" sz="2800" i="1" dirty="0"/>
              <a:t>u</a:t>
            </a:r>
            <a:r>
              <a:rPr lang="en-US" altLang="zh-CN" sz="2800" dirty="0"/>
              <a:t> and its </a:t>
            </a:r>
            <a:r>
              <a:rPr lang="en-US" altLang="zh-CN" sz="2800" i="1" dirty="0"/>
              <a:t>status</a:t>
            </a:r>
            <a:r>
              <a:rPr lang="en-US" altLang="zh-CN" sz="2800" dirty="0"/>
              <a:t> becomes </a:t>
            </a:r>
            <a:br>
              <a:rPr lang="en-US" altLang="zh-CN" sz="2800" dirty="0"/>
            </a:br>
            <a:r>
              <a:rPr lang="en-US" altLang="zh-CN" sz="2800" dirty="0"/>
              <a:t>“Out”.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28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F074-5FA5-2F44-8636-68897741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F15C-1E47-F54A-BEF3-59896C5B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ReturnBook</a:t>
            </a:r>
            <a:r>
              <a:rPr lang="en-US" sz="2400" dirty="0">
                <a:latin typeface="Monaco" pitchFamily="2" charset="77"/>
              </a:rPr>
              <a:t>(u, b) ==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b \in books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records[b] = [status |-&gt;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"Out"</a:t>
            </a:r>
            <a:r>
              <a:rPr lang="en-US" sz="2400" dirty="0">
                <a:latin typeface="Monaco" pitchFamily="2" charset="77"/>
              </a:rPr>
              <a:t>, </a:t>
            </a:r>
            <a:r>
              <a:rPr lang="en-US" sz="2400" dirty="0" err="1">
                <a:latin typeface="Monaco" pitchFamily="2" charset="77"/>
              </a:rPr>
              <a:t>lastuser</a:t>
            </a:r>
            <a:r>
              <a:rPr lang="en-US" sz="2400" dirty="0">
                <a:latin typeface="Monaco" pitchFamily="2" charset="77"/>
              </a:rPr>
              <a:t> |-&gt; u]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records' = [records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EXCEPT</a:t>
            </a:r>
            <a:r>
              <a:rPr lang="en-US" sz="2400" dirty="0">
                <a:latin typeface="Monaco" pitchFamily="2" charset="77"/>
              </a:rPr>
              <a:t> ![b].status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"In"</a:t>
            </a:r>
            <a:r>
              <a:rPr lang="en-US" sz="2400" dirty="0">
                <a:latin typeface="Monaco" pitchFamily="2" charset="77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UNCHANGED</a:t>
            </a:r>
            <a:r>
              <a:rPr lang="en-US" sz="2400" dirty="0">
                <a:latin typeface="Monaco" pitchFamily="2" charset="77"/>
              </a:rPr>
              <a:t> &lt;&lt;books, users, staff&gt;&gt;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764AD-4001-084A-8BA4-47919076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12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C902DFD-739E-4FBF-81C0-CC57A87DCF41}"/>
              </a:ext>
            </a:extLst>
          </p:cNvPr>
          <p:cNvSpPr/>
          <p:nvPr/>
        </p:nvSpPr>
        <p:spPr>
          <a:xfrm>
            <a:off x="6771433" y="3918864"/>
            <a:ext cx="4711907" cy="1285595"/>
          </a:xfrm>
          <a:prstGeom prst="wedgeRoundRectCallout">
            <a:avLst>
              <a:gd name="adj1" fmla="val -51782"/>
              <a:gd name="adj2" fmla="val -729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Change the status of book </a:t>
            </a:r>
            <a:r>
              <a:rPr lang="en-US" altLang="zh-CN" sz="2400" i="1" dirty="0"/>
              <a:t>b</a:t>
            </a:r>
            <a:r>
              <a:rPr lang="en-US" altLang="zh-CN" sz="2400" dirty="0"/>
              <a:t> to “in” indicating the book is returned.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9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52CC-3E98-3E45-BFF6-B756BA14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Invariant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56A7-6EFC-624D-B534-298EE8CB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LibraryInv</a:t>
            </a:r>
            <a:r>
              <a:rPr lang="en-US" sz="2400" dirty="0">
                <a:latin typeface="Monaco" pitchFamily="2" charset="77"/>
              </a:rPr>
              <a:t> ==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</a:t>
            </a:r>
            <a:r>
              <a:rPr lang="en-US" altLang="zh-CN" sz="2400" dirty="0">
                <a:solidFill>
                  <a:srgbClr val="008040"/>
                </a:solidFill>
                <a:latin typeface="Monaco" pitchFamily="2" charset="77"/>
              </a:rPr>
              <a:t>\* ID should be unique.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\A b1, b2 \in books : b1.id = b2.id &lt;=&gt; b1 = b2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</a:t>
            </a:r>
            <a:r>
              <a:rPr lang="en-US" altLang="zh-CN" sz="2400" dirty="0">
                <a:solidFill>
                  <a:srgbClr val="008040"/>
                </a:solidFill>
                <a:latin typeface="Monaco" pitchFamily="2" charset="77"/>
              </a:rPr>
              <a:t>\* An individual can check out at most 1 book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\A u \in Person :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LET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  </a:t>
            </a:r>
            <a:r>
              <a:rPr lang="en-US" sz="2400" dirty="0" err="1">
                <a:latin typeface="Monaco" pitchFamily="2" charset="77"/>
              </a:rPr>
              <a:t>outbooks</a:t>
            </a:r>
            <a:r>
              <a:rPr lang="en-US" sz="2400" dirty="0">
                <a:latin typeface="Monaco" pitchFamily="2" charset="77"/>
              </a:rPr>
              <a:t> == {b \in books :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    /\ records[b].</a:t>
            </a:r>
            <a:r>
              <a:rPr lang="en-US" sz="2400" dirty="0" err="1">
                <a:latin typeface="Monaco" pitchFamily="2" charset="77"/>
              </a:rPr>
              <a:t>lastuser</a:t>
            </a:r>
            <a:r>
              <a:rPr lang="en-US" sz="2400" dirty="0">
                <a:latin typeface="Monaco" pitchFamily="2" charset="77"/>
              </a:rPr>
              <a:t> = u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    /\ records[b].status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"Out"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  }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IN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  Cardinality(</a:t>
            </a:r>
            <a:r>
              <a:rPr lang="en-US" sz="2400" dirty="0" err="1">
                <a:latin typeface="Monaco" pitchFamily="2" charset="77"/>
              </a:rPr>
              <a:t>outbooks</a:t>
            </a:r>
            <a:r>
              <a:rPr lang="en-US" sz="2400" dirty="0">
                <a:latin typeface="Monaco" pitchFamily="2" charset="77"/>
              </a:rPr>
              <a:t>) &lt;=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E8D4B-D22E-9E49-ABDC-D18EC47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FAD02C3-AFB2-CB45-B036-0051984CFE58}"/>
              </a:ext>
            </a:extLst>
          </p:cNvPr>
          <p:cNvSpPr/>
          <p:nvPr/>
        </p:nvSpPr>
        <p:spPr>
          <a:xfrm>
            <a:off x="5083471" y="4001294"/>
            <a:ext cx="4574880" cy="794223"/>
          </a:xfrm>
          <a:prstGeom prst="wedgeRoundRectCallout">
            <a:avLst>
              <a:gd name="adj1" fmla="val -61603"/>
              <a:gd name="adj2" fmla="val -307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Get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books</a:t>
            </a:r>
            <a:r>
              <a:rPr lang="zh-CN" altLang="en-US" sz="2400" dirty="0"/>
              <a:t> </a:t>
            </a:r>
            <a:r>
              <a:rPr lang="en-US" altLang="zh-CN" sz="2400" dirty="0"/>
              <a:t>checked</a:t>
            </a:r>
            <a:r>
              <a:rPr lang="zh-CN" altLang="en-US" sz="2400" dirty="0"/>
              <a:t> </a:t>
            </a:r>
            <a:r>
              <a:rPr lang="en-US" altLang="zh-CN" sz="2400" dirty="0"/>
              <a:t>out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Person</a:t>
            </a:r>
            <a:r>
              <a:rPr lang="zh-CN" altLang="en-US" sz="2400" dirty="0"/>
              <a:t> </a:t>
            </a:r>
            <a:r>
              <a:rPr lang="en-US" altLang="zh-CN" sz="2400" i="1" dirty="0"/>
              <a:t>u</a:t>
            </a:r>
            <a:r>
              <a:rPr lang="en-US" altLang="zh-CN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4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F83F-5E78-E942-8327-DB4FCCCF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Init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32FAC-9602-7348-BA00-AE8A7C0B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Monaco" pitchFamily="2" charset="77"/>
              </a:rPr>
              <a:t>Init</a:t>
            </a:r>
            <a:r>
              <a:rPr lang="en-US" sz="1800" dirty="0">
                <a:latin typeface="Monaco" pitchFamily="2" charset="77"/>
              </a:rPr>
              <a:t> ==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77"/>
              </a:rPr>
              <a:t>  /\ books = {}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77"/>
              </a:rPr>
              <a:t>  /\ records = [b \in Copy |-&gt; Null]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77"/>
              </a:rPr>
              <a:t>  /\ users = {}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77"/>
              </a:rPr>
              <a:t>  /\ staff = {}</a:t>
            </a:r>
          </a:p>
          <a:p>
            <a:pPr marL="0" indent="0">
              <a:buNone/>
            </a:pPr>
            <a:endParaRPr lang="en-US" sz="18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800" dirty="0">
                <a:latin typeface="Monaco" pitchFamily="2" charset="77"/>
              </a:rPr>
              <a:t>Next ==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77"/>
              </a:rPr>
              <a:t>  \/ \E b \in Copy : </a:t>
            </a:r>
            <a:r>
              <a:rPr lang="en-US" sz="1800" dirty="0" err="1">
                <a:latin typeface="Monaco" pitchFamily="2" charset="77"/>
              </a:rPr>
              <a:t>AddBookCopy</a:t>
            </a:r>
            <a:r>
              <a:rPr lang="en-US" sz="1800" dirty="0">
                <a:latin typeface="Monaco" pitchFamily="2" charset="77"/>
              </a:rPr>
              <a:t>(b)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77"/>
              </a:rPr>
              <a:t>  \/ \E b \in Copy : </a:t>
            </a:r>
            <a:r>
              <a:rPr lang="en-US" sz="1800" dirty="0" err="1">
                <a:latin typeface="Monaco" pitchFamily="2" charset="77"/>
              </a:rPr>
              <a:t>RemoveBookCopy</a:t>
            </a:r>
            <a:r>
              <a:rPr lang="en-US" sz="1800" dirty="0">
                <a:latin typeface="Monaco" pitchFamily="2" charset="77"/>
              </a:rPr>
              <a:t>(b)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77"/>
              </a:rPr>
              <a:t>  \/ \E u \in Person, b \in Copy : </a:t>
            </a:r>
            <a:r>
              <a:rPr lang="en-US" sz="1800" dirty="0" err="1">
                <a:latin typeface="Monaco" pitchFamily="2" charset="77"/>
              </a:rPr>
              <a:t>CheckOutBook</a:t>
            </a:r>
            <a:r>
              <a:rPr lang="en-US" sz="1800" dirty="0">
                <a:latin typeface="Monaco" pitchFamily="2" charset="77"/>
              </a:rPr>
              <a:t>(u, b)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77"/>
              </a:rPr>
              <a:t>  \/ \E u \in Person, b \in Copy : </a:t>
            </a:r>
            <a:r>
              <a:rPr lang="en-US" sz="1800" dirty="0" err="1">
                <a:latin typeface="Monaco" pitchFamily="2" charset="77"/>
              </a:rPr>
              <a:t>ReturnBook</a:t>
            </a:r>
            <a:r>
              <a:rPr lang="en-US" sz="1800" dirty="0">
                <a:latin typeface="Monaco" pitchFamily="2" charset="77"/>
              </a:rPr>
              <a:t>(u, b)</a:t>
            </a:r>
          </a:p>
          <a:p>
            <a:pPr marL="0" indent="0">
              <a:buNone/>
            </a:pPr>
            <a:endParaRPr lang="en-US" sz="18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altLang="zh-CN" sz="1800" dirty="0">
                <a:latin typeface="Monaco" pitchFamily="2" charset="77"/>
              </a:rPr>
              <a:t>Spec</a:t>
            </a:r>
            <a:r>
              <a:rPr lang="zh-CN" altLang="en-US" sz="1800" dirty="0">
                <a:latin typeface="Monaco" pitchFamily="2" charset="77"/>
              </a:rPr>
              <a:t> </a:t>
            </a:r>
            <a:r>
              <a:rPr lang="en-US" altLang="zh-CN" sz="1800" dirty="0">
                <a:latin typeface="Monaco" pitchFamily="2" charset="77"/>
              </a:rPr>
              <a:t>==</a:t>
            </a:r>
            <a:r>
              <a:rPr lang="zh-CN" altLang="en-US" sz="1800" dirty="0">
                <a:latin typeface="Monaco" pitchFamily="2" charset="77"/>
              </a:rPr>
              <a:t> </a:t>
            </a:r>
            <a:r>
              <a:rPr lang="en-US" altLang="zh-CN" sz="1800" dirty="0" err="1">
                <a:latin typeface="Monaco" pitchFamily="2" charset="77"/>
              </a:rPr>
              <a:t>Init</a:t>
            </a:r>
            <a:r>
              <a:rPr lang="zh-CN" altLang="en-US" sz="1800" dirty="0">
                <a:latin typeface="Monaco" pitchFamily="2" charset="77"/>
              </a:rPr>
              <a:t> </a:t>
            </a:r>
            <a:r>
              <a:rPr lang="en-US" altLang="zh-CN" sz="1800" dirty="0">
                <a:latin typeface="Monaco" pitchFamily="2" charset="77"/>
              </a:rPr>
              <a:t>/\</a:t>
            </a:r>
            <a:r>
              <a:rPr lang="zh-CN" altLang="en-US" sz="1800" dirty="0">
                <a:latin typeface="Monaco" pitchFamily="2" charset="77"/>
              </a:rPr>
              <a:t> </a:t>
            </a:r>
            <a:r>
              <a:rPr lang="en-US" altLang="zh-CN" sz="1800" dirty="0">
                <a:latin typeface="Monaco" pitchFamily="2" charset="77"/>
              </a:rPr>
              <a:t>[](Next)</a:t>
            </a:r>
            <a:r>
              <a:rPr lang="en-US" altLang="zh-CN" sz="1800" baseline="30000" dirty="0">
                <a:latin typeface="Monaco" pitchFamily="2" charset="77"/>
              </a:rPr>
              <a:t>1</a:t>
            </a:r>
            <a:endParaRPr lang="en-US" sz="1800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B6E62-E736-6242-A3A4-2DC4D526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EEB69-ABF4-EB41-99CA-66796B90349E}"/>
              </a:ext>
            </a:extLst>
          </p:cNvPr>
          <p:cNvSpPr txBox="1"/>
          <p:nvPr/>
        </p:nvSpPr>
        <p:spPr>
          <a:xfrm>
            <a:off x="2152650" y="6311900"/>
            <a:ext cx="726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 </a:t>
            </a:r>
            <a:r>
              <a:rPr lang="en-US" altLang="zh-CN" sz="1200" dirty="0"/>
              <a:t>More</a:t>
            </a:r>
            <a:r>
              <a:rPr lang="zh-CN" altLang="en-US" sz="1200" dirty="0"/>
              <a:t> </a:t>
            </a:r>
            <a:r>
              <a:rPr lang="en-US" altLang="zh-CN" sz="1200" dirty="0"/>
              <a:t>often,</a:t>
            </a:r>
            <a:r>
              <a:rPr lang="zh-CN" altLang="en-US" sz="1200" dirty="0"/>
              <a:t> </a:t>
            </a:r>
            <a:r>
              <a:rPr lang="en-US" altLang="zh-CN" sz="1200" dirty="0"/>
              <a:t>you</a:t>
            </a:r>
            <a:r>
              <a:rPr lang="zh-CN" altLang="en-US" sz="1200" dirty="0"/>
              <a:t> </a:t>
            </a:r>
            <a:r>
              <a:rPr lang="en-US" altLang="zh-CN" sz="1200" dirty="0"/>
              <a:t>should</a:t>
            </a:r>
            <a:r>
              <a:rPr lang="zh-CN" altLang="en-US" sz="1200" dirty="0"/>
              <a:t> </a:t>
            </a:r>
            <a:r>
              <a:rPr lang="en-US" altLang="zh-CN" sz="1200" dirty="0"/>
              <a:t>use</a:t>
            </a:r>
            <a:r>
              <a:rPr lang="zh-CN" altLang="en-US" sz="1200" dirty="0"/>
              <a:t> </a:t>
            </a:r>
            <a:r>
              <a:rPr lang="en-US" altLang="zh-CN" sz="1200" dirty="0"/>
              <a:t>[][Next]_</a:t>
            </a:r>
            <a:r>
              <a:rPr lang="en-US" altLang="zh-CN" sz="1200" dirty="0" err="1"/>
              <a:t>vars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/>
              <a:t>it</a:t>
            </a:r>
            <a:r>
              <a:rPr lang="zh-CN" altLang="en-US" sz="1200" dirty="0"/>
              <a:t> </a:t>
            </a:r>
            <a:r>
              <a:rPr lang="en-US" altLang="zh-CN" sz="1200" dirty="0"/>
              <a:t>equals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[](Next</a:t>
            </a:r>
            <a:r>
              <a:rPr lang="zh-CN" altLang="en-US" sz="1200" dirty="0"/>
              <a:t> </a:t>
            </a:r>
            <a:r>
              <a:rPr lang="en-US" altLang="zh-CN" sz="1200" dirty="0"/>
              <a:t>\/</a:t>
            </a:r>
            <a:r>
              <a:rPr lang="zh-CN" altLang="en-US" sz="1200" dirty="0"/>
              <a:t> </a:t>
            </a:r>
            <a:r>
              <a:rPr lang="en-US" altLang="zh-CN" sz="1200" dirty="0" err="1"/>
              <a:t>vars’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 err="1"/>
              <a:t>vars</a:t>
            </a:r>
            <a:r>
              <a:rPr lang="en-US" altLang="zh-CN" sz="1200" dirty="0"/>
              <a:t>).</a:t>
            </a:r>
            <a:endParaRPr lang="en-US" sz="1200" dirty="0"/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5776AAA8-9729-40E2-80B6-3E598718233A}"/>
              </a:ext>
            </a:extLst>
          </p:cNvPr>
          <p:cNvSpPr/>
          <p:nvPr/>
        </p:nvSpPr>
        <p:spPr>
          <a:xfrm>
            <a:off x="5273970" y="1735142"/>
            <a:ext cx="5470229" cy="794223"/>
          </a:xfrm>
          <a:prstGeom prst="wedgeRoundRectCallout">
            <a:avLst>
              <a:gd name="adj1" fmla="val -71075"/>
              <a:gd name="adj2" fmla="val -249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Init</a:t>
            </a:r>
            <a:r>
              <a:rPr lang="en-US" altLang="zh-CN" sz="2400" dirty="0"/>
              <a:t> defines the initial state of the system. </a:t>
            </a:r>
            <a:endParaRPr lang="en-US" sz="2400" dirty="0"/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3DBF4AF9-41FC-43B6-8B9A-F0EC4EE735A1}"/>
              </a:ext>
            </a:extLst>
          </p:cNvPr>
          <p:cNvSpPr/>
          <p:nvPr/>
        </p:nvSpPr>
        <p:spPr>
          <a:xfrm>
            <a:off x="5273969" y="3247472"/>
            <a:ext cx="5470229" cy="794223"/>
          </a:xfrm>
          <a:prstGeom prst="wedgeRoundRectCallout">
            <a:avLst>
              <a:gd name="adj1" fmla="val -75115"/>
              <a:gd name="adj2" fmla="val 3453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Next</a:t>
            </a:r>
            <a:r>
              <a:rPr lang="en-US" altLang="zh-CN" sz="2400" dirty="0"/>
              <a:t> defines all the possible transitions of the system.</a:t>
            </a:r>
            <a:endParaRPr lang="en-US" sz="2400" dirty="0"/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54FEC058-546C-49C6-8A51-DD6CAB9E426B}"/>
              </a:ext>
            </a:extLst>
          </p:cNvPr>
          <p:cNvSpPr/>
          <p:nvPr/>
        </p:nvSpPr>
        <p:spPr>
          <a:xfrm>
            <a:off x="5624490" y="4533900"/>
            <a:ext cx="5470229" cy="1687515"/>
          </a:xfrm>
          <a:prstGeom prst="wedgeRoundRectCallout">
            <a:avLst>
              <a:gd name="adj1" fmla="val -78040"/>
              <a:gd name="adj2" fmla="val 326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any system that satisfies this temporal formula, it satisfies this </a:t>
            </a:r>
            <a:r>
              <a:rPr lang="en-US" sz="2400" i="1" dirty="0"/>
              <a:t>Library</a:t>
            </a:r>
            <a:r>
              <a:rPr lang="en-US" sz="2400" dirty="0"/>
              <a:t> system specification. (Useful in refinement.)</a:t>
            </a:r>
          </a:p>
        </p:txBody>
      </p:sp>
    </p:spTree>
    <p:extLst>
      <p:ext uri="{BB962C8B-B14F-4D97-AF65-F5344CB8AC3E}">
        <p14:creationId xmlns:p14="http://schemas.microsoft.com/office/powerpoint/2010/main" val="40334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60AC-437A-5C4D-8037-BE4354BF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83F9-9CE9-DD41-96F8-C907A8A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3E473-031F-EE47-96CD-0BB4ADC0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465134"/>
            <a:ext cx="3130032" cy="5175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DAAB4-916C-EF43-81FD-073219AE4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652" y="1465133"/>
            <a:ext cx="4358389" cy="2834724"/>
          </a:xfrm>
          <a:prstGeom prst="rect">
            <a:avLst/>
          </a:prstGeom>
        </p:spPr>
      </p:pic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798FCEBB-3FD9-49DA-ACD0-242998AEB088}"/>
              </a:ext>
            </a:extLst>
          </p:cNvPr>
          <p:cNvSpPr/>
          <p:nvPr/>
        </p:nvSpPr>
        <p:spPr>
          <a:xfrm>
            <a:off x="5484652" y="670911"/>
            <a:ext cx="5470229" cy="794223"/>
          </a:xfrm>
          <a:prstGeom prst="wedgeRoundRectCallout">
            <a:avLst>
              <a:gd name="adj1" fmla="val -68985"/>
              <a:gd name="adj2" fmla="val 6331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Specify the behavior of the spec.</a:t>
            </a: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DBA055B4-36F3-4554-B770-7AF9ED2824FB}"/>
              </a:ext>
            </a:extLst>
          </p:cNvPr>
          <p:cNvSpPr/>
          <p:nvPr/>
        </p:nvSpPr>
        <p:spPr>
          <a:xfrm>
            <a:off x="5594009" y="5269856"/>
            <a:ext cx="5470229" cy="952541"/>
          </a:xfrm>
          <a:prstGeom prst="wedgeRoundRectCallout">
            <a:avLst>
              <a:gd name="adj1" fmla="val -57842"/>
              <a:gd name="adj2" fmla="val -8911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Specify the properties to check (invariants or liveness properties).</a:t>
            </a: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id="{BFB51AB2-6CE1-43BE-A3C6-C2CD56B14666}"/>
              </a:ext>
            </a:extLst>
          </p:cNvPr>
          <p:cNvSpPr/>
          <p:nvPr/>
        </p:nvSpPr>
        <p:spPr>
          <a:xfrm>
            <a:off x="5746409" y="4052711"/>
            <a:ext cx="5470229" cy="679310"/>
          </a:xfrm>
          <a:prstGeom prst="wedgeRoundRectCallout">
            <a:avLst>
              <a:gd name="adj1" fmla="val -23017"/>
              <a:gd name="adj2" fmla="val -6351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Specify the atoms in the universe.</a:t>
            </a:r>
          </a:p>
        </p:txBody>
      </p:sp>
    </p:spTree>
    <p:extLst>
      <p:ext uri="{BB962C8B-B14F-4D97-AF65-F5344CB8AC3E}">
        <p14:creationId xmlns:p14="http://schemas.microsoft.com/office/powerpoint/2010/main" val="35633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D23D-D0E4-4E42-96E8-D7D008D3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CA50-0942-4643-84DC-E6B1273F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Invariants</a:t>
            </a:r>
          </a:p>
          <a:p>
            <a:r>
              <a:rPr lang="en-US" altLang="zh-CN" dirty="0"/>
              <a:t>Deadlock</a:t>
            </a:r>
          </a:p>
          <a:p>
            <a:pPr lvl="1"/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b="1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take,</a:t>
            </a:r>
            <a:r>
              <a:rPr lang="zh-CN" altLang="en-US" dirty="0"/>
              <a:t> </a:t>
            </a:r>
            <a:r>
              <a:rPr lang="en-US" altLang="zh-CN" dirty="0"/>
              <a:t>i.e.</a:t>
            </a:r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pre-conditions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/>
              <a:t>FALSE</a:t>
            </a:r>
          </a:p>
          <a:p>
            <a:r>
              <a:rPr lang="en-US" altLang="zh-CN" dirty="0"/>
              <a:t>LTL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(only</a:t>
            </a:r>
            <a:r>
              <a:rPr lang="zh-CN" altLang="en-US" dirty="0"/>
              <a:t> </a:t>
            </a:r>
            <a:r>
              <a:rPr lang="en-US" altLang="zh-CN" dirty="0"/>
              <a:t>supports</a:t>
            </a:r>
            <a:r>
              <a:rPr lang="zh-CN" altLang="en-US" dirty="0"/>
              <a:t> </a:t>
            </a:r>
            <a:r>
              <a:rPr lang="en-US" altLang="zh-CN" dirty="0"/>
              <a:t>[]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&lt;&gt;)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treat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invariant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[]P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643D5-6975-FF4D-81B4-3A84BE05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97BC-AE8F-EB4E-8AAD-BADE26AB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91B2F-6A1C-9D43-82E7-BC3D5B228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59" y="1425714"/>
            <a:ext cx="10706101" cy="52920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728AE-420A-C343-AA5A-C153A71F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16464E8-1E4F-B444-BFA3-CCA0A100FA66}"/>
              </a:ext>
            </a:extLst>
          </p:cNvPr>
          <p:cNvSpPr/>
          <p:nvPr/>
        </p:nvSpPr>
        <p:spPr>
          <a:xfrm>
            <a:off x="4858415" y="1992881"/>
            <a:ext cx="4682534" cy="1387911"/>
          </a:xfrm>
          <a:prstGeom prst="wedgeRoundRectCallout">
            <a:avLst>
              <a:gd name="adj1" fmla="val -53251"/>
              <a:gd name="adj2" fmla="val 15093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TLC</a:t>
            </a:r>
            <a:r>
              <a:rPr lang="zh-CN" altLang="en-US" sz="2400" dirty="0"/>
              <a:t> </a:t>
            </a:r>
            <a:r>
              <a:rPr lang="en-US" altLang="zh-CN" sz="2400" dirty="0"/>
              <a:t>tells</a:t>
            </a:r>
            <a:r>
              <a:rPr lang="zh-CN" altLang="en-US" sz="2400" dirty="0"/>
              <a:t> </a:t>
            </a:r>
            <a:r>
              <a:rPr lang="en-US" altLang="zh-CN" sz="2400" dirty="0"/>
              <a:t>us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trace,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check</a:t>
            </a:r>
            <a:r>
              <a:rPr lang="zh-CN" altLang="en-US" sz="2400" dirty="0"/>
              <a:t> </a:t>
            </a:r>
            <a:r>
              <a:rPr lang="en-US" altLang="zh-CN" sz="2400" dirty="0"/>
              <a:t>out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book.</a:t>
            </a:r>
            <a:r>
              <a:rPr lang="zh-CN" altLang="en-US" sz="2400" dirty="0"/>
              <a:t> </a:t>
            </a:r>
            <a:r>
              <a:rPr lang="en-US" altLang="zh-CN" sz="2400" dirty="0"/>
              <a:t>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88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B2FE-D89B-D047-BC5A-6A6A5D72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F438-4B49-6945-B585-5C3B2E76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CheckOutBook</a:t>
            </a:r>
            <a:r>
              <a:rPr lang="en-US" sz="2400" dirty="0">
                <a:latin typeface="Monaco" pitchFamily="2" charset="77"/>
              </a:rPr>
              <a:t>(b, u) ==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b \in books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records[b].status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"In"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records' = [records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EXCEPT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              ![b].</a:t>
            </a:r>
            <a:r>
              <a:rPr lang="en-US" sz="2400" dirty="0" err="1">
                <a:latin typeface="Monaco" pitchFamily="2" charset="77"/>
              </a:rPr>
              <a:t>lastuser</a:t>
            </a:r>
            <a:r>
              <a:rPr lang="en-US" sz="2400" dirty="0">
                <a:latin typeface="Monaco" pitchFamily="2" charset="77"/>
              </a:rPr>
              <a:t> = u,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              ![b].status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"Out"</a:t>
            </a:r>
            <a:r>
              <a:rPr lang="en-US" sz="2400" dirty="0">
                <a:latin typeface="Monaco" pitchFamily="2" charset="77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UNCHANGED</a:t>
            </a:r>
            <a:r>
              <a:rPr lang="en-US" sz="2400" dirty="0">
                <a:latin typeface="Monaco" pitchFamily="2" charset="77"/>
              </a:rPr>
              <a:t> &lt;&lt;users, staff&gt;&gt;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C5B73-D196-4C4E-818E-E5CE8A9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D0DD07-24E0-5542-8756-927849C9A8C0}"/>
              </a:ext>
            </a:extLst>
          </p:cNvPr>
          <p:cNvSpPr/>
          <p:nvPr/>
        </p:nvSpPr>
        <p:spPr>
          <a:xfrm>
            <a:off x="6321853" y="3111144"/>
            <a:ext cx="5031947" cy="1712315"/>
          </a:xfrm>
          <a:prstGeom prst="wedgeRoundRectCallout">
            <a:avLst>
              <a:gd name="adj1" fmla="val -78519"/>
              <a:gd name="adj2" fmla="val -314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We forgot to check whether the user </a:t>
            </a:r>
            <a:r>
              <a:rPr lang="en-US" altLang="zh-CN" sz="2800" i="1" dirty="0"/>
              <a:t>u</a:t>
            </a:r>
            <a:r>
              <a:rPr lang="en-US" altLang="zh-CN" sz="2800" dirty="0"/>
              <a:t> has borrowed books already.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32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F9DC-4169-BC48-B4D6-A223672E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TLC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0ACF-B8AE-FC49-8627-68CE2D63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76702"/>
          </a:xfrm>
        </p:spPr>
        <p:txBody>
          <a:bodyPr/>
          <a:lstStyle/>
          <a:p>
            <a:r>
              <a:rPr lang="en-US" altLang="zh-CN" dirty="0"/>
              <a:t>Breadth-first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80FC3-66ED-0C41-9790-7DE72271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F2296-697E-EA47-83C8-CD9366976FD6}"/>
              </a:ext>
            </a:extLst>
          </p:cNvPr>
          <p:cNvSpPr txBox="1"/>
          <p:nvPr/>
        </p:nvSpPr>
        <p:spPr>
          <a:xfrm>
            <a:off x="2152650" y="6310084"/>
            <a:ext cx="4666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configured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run</a:t>
            </a:r>
            <a:r>
              <a:rPr lang="zh-CN" altLang="en-US" sz="2000" dirty="0"/>
              <a:t> </a:t>
            </a:r>
            <a:r>
              <a:rPr lang="en-US" altLang="zh-CN" sz="2000" dirty="0"/>
              <a:t>depth-first</a:t>
            </a:r>
            <a:r>
              <a:rPr lang="zh-CN" altLang="en-US" sz="2000" dirty="0"/>
              <a:t> </a:t>
            </a:r>
            <a:r>
              <a:rPr lang="en-US" altLang="zh-CN" sz="2000" dirty="0"/>
              <a:t>search</a:t>
            </a:r>
            <a:endParaRPr lang="en-US" sz="2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6D4083D-FF05-174E-8743-EBD9BFAD5DEB}"/>
              </a:ext>
            </a:extLst>
          </p:cNvPr>
          <p:cNvGrpSpPr/>
          <p:nvPr/>
        </p:nvGrpSpPr>
        <p:grpSpPr>
          <a:xfrm>
            <a:off x="2542518" y="2707882"/>
            <a:ext cx="3225564" cy="2804799"/>
            <a:chOff x="2581504" y="2307771"/>
            <a:chExt cx="3225564" cy="28047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50E154-478B-BD4B-B835-3DB575409369}"/>
                </a:ext>
              </a:extLst>
            </p:cNvPr>
            <p:cNvSpPr/>
            <p:nvPr/>
          </p:nvSpPr>
          <p:spPr>
            <a:xfrm>
              <a:off x="4316185" y="2307771"/>
              <a:ext cx="599601" cy="5996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A2D3D1-9961-D645-BAE0-06A668910ABD}"/>
                </a:ext>
              </a:extLst>
            </p:cNvPr>
            <p:cNvSpPr/>
            <p:nvPr/>
          </p:nvSpPr>
          <p:spPr>
            <a:xfrm>
              <a:off x="3348947" y="3296101"/>
              <a:ext cx="634707" cy="634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a</a:t>
              </a:r>
              <a:r>
                <a:rPr lang="en-US" altLang="zh-CN" dirty="0"/>
                <a:t>’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E07F3D-0C0C-674A-A733-E48599DC5E6E}"/>
                </a:ext>
              </a:extLst>
            </p:cNvPr>
            <p:cNvSpPr/>
            <p:nvPr/>
          </p:nvSpPr>
          <p:spPr>
            <a:xfrm>
              <a:off x="5172361" y="3296102"/>
              <a:ext cx="634707" cy="634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b</a:t>
              </a:r>
              <a:r>
                <a:rPr lang="en-US" altLang="zh-CN" dirty="0"/>
                <a:t>'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DCD36-8201-7D4E-A387-8A6D8604735B}"/>
                </a:ext>
              </a:extLst>
            </p:cNvPr>
            <p:cNvSpPr/>
            <p:nvPr/>
          </p:nvSpPr>
          <p:spPr>
            <a:xfrm>
              <a:off x="2581504" y="4480717"/>
              <a:ext cx="631853" cy="631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D785DE-1B2B-A640-8013-E591152F977B}"/>
                </a:ext>
              </a:extLst>
            </p:cNvPr>
            <p:cNvSpPr/>
            <p:nvPr/>
          </p:nvSpPr>
          <p:spPr>
            <a:xfrm>
              <a:off x="4088380" y="4480717"/>
              <a:ext cx="631852" cy="631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2C94CB-4311-F245-AC8B-60C6770D9A57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3666301" y="2907372"/>
              <a:ext cx="949685" cy="388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749F76-6758-0447-951D-172DE12C1AEB}"/>
                </a:ext>
              </a:extLst>
            </p:cNvPr>
            <p:cNvSpPr txBox="1"/>
            <p:nvPr/>
          </p:nvSpPr>
          <p:spPr>
            <a:xfrm>
              <a:off x="3860577" y="2747382"/>
              <a:ext cx="2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F146F-85A9-A34B-AB6E-21AAE60668D2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4615986" y="2907372"/>
              <a:ext cx="873729" cy="388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2CAD5A-67E4-E141-894A-832547DFB0EA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2897431" y="3930808"/>
              <a:ext cx="768870" cy="54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087713B-9B77-8A4B-AD82-1D8A4F5DACB0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3666301" y="3930808"/>
              <a:ext cx="738005" cy="54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F95423-6062-DE46-8247-853DA9518582}"/>
                </a:ext>
              </a:extLst>
            </p:cNvPr>
            <p:cNvSpPr txBox="1"/>
            <p:nvPr/>
          </p:nvSpPr>
          <p:spPr>
            <a:xfrm>
              <a:off x="2946653" y="3879102"/>
              <a:ext cx="2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8182E8-0485-2746-B367-BDB78FB31B74}"/>
                </a:ext>
              </a:extLst>
            </p:cNvPr>
            <p:cNvSpPr txBox="1"/>
            <p:nvPr/>
          </p:nvSpPr>
          <p:spPr>
            <a:xfrm>
              <a:off x="3941900" y="3879102"/>
              <a:ext cx="2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ADC70F-B0FD-814A-89D3-C49E30C9E287}"/>
                </a:ext>
              </a:extLst>
            </p:cNvPr>
            <p:cNvSpPr txBox="1"/>
            <p:nvPr/>
          </p:nvSpPr>
          <p:spPr>
            <a:xfrm>
              <a:off x="5002479" y="2731847"/>
              <a:ext cx="2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en-US" dirty="0"/>
            </a:p>
          </p:txBody>
        </p:sp>
      </p:grp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ABDFEF81-B15A-004E-AB0A-3A1854D57F82}"/>
              </a:ext>
            </a:extLst>
          </p:cNvPr>
          <p:cNvSpPr/>
          <p:nvPr/>
        </p:nvSpPr>
        <p:spPr>
          <a:xfrm>
            <a:off x="5930732" y="2639781"/>
            <a:ext cx="4108619" cy="2276418"/>
          </a:xfrm>
          <a:prstGeom prst="wedgeRoundRectCallout">
            <a:avLst>
              <a:gd name="adj1" fmla="val -56157"/>
              <a:gd name="adj2" fmla="val -2005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b="1" dirty="0"/>
              <a:t>path</a:t>
            </a:r>
            <a:r>
              <a:rPr lang="zh-CN" altLang="en-US" sz="2000" b="1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graph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trace.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should</a:t>
            </a:r>
            <a:r>
              <a:rPr lang="zh-CN" altLang="en-US" sz="2000" dirty="0"/>
              <a:t> </a:t>
            </a:r>
            <a:r>
              <a:rPr lang="en-US" altLang="zh-CN" sz="2000" dirty="0"/>
              <a:t>skip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visited</a:t>
            </a:r>
            <a:r>
              <a:rPr lang="zh-CN" altLang="en-US" sz="2000" dirty="0"/>
              <a:t> </a:t>
            </a:r>
            <a:r>
              <a:rPr lang="en-US" altLang="zh-CN" sz="2000" dirty="0"/>
              <a:t>states.</a:t>
            </a:r>
            <a:r>
              <a:rPr lang="zh-CN" altLang="en-US" sz="2000" dirty="0"/>
              <a:t> </a:t>
            </a:r>
            <a:r>
              <a:rPr lang="en-US" altLang="zh-CN" sz="2000" dirty="0"/>
              <a:t>Then,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stops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reachable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visited.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29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80C9-F247-9B41-8EB0-88B87D03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TLA+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9249-A94A-F04C-B5B2-8C405A01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TLA+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/>
              <a:t>Leslie</a:t>
            </a:r>
            <a:r>
              <a:rPr lang="zh-CN" altLang="en-US" dirty="0"/>
              <a:t> </a:t>
            </a:r>
            <a:r>
              <a:rPr lang="en-US" altLang="zh-CN" dirty="0" err="1"/>
              <a:t>Lamport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1999.</a:t>
            </a:r>
          </a:p>
          <a:p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verifying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algorithms.</a:t>
            </a:r>
          </a:p>
          <a:p>
            <a:r>
              <a:rPr lang="en-US" altLang="zh-CN" dirty="0"/>
              <a:t>Industrial</a:t>
            </a:r>
            <a:r>
              <a:rPr lang="zh-CN" altLang="en-US" dirty="0"/>
              <a:t> </a:t>
            </a:r>
            <a:r>
              <a:rPr lang="en-US" altLang="zh-CN" dirty="0"/>
              <a:t>use:</a:t>
            </a:r>
          </a:p>
          <a:p>
            <a:pPr lvl="1"/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(S3,</a:t>
            </a:r>
            <a:r>
              <a:rPr lang="zh-CN" altLang="en-US" dirty="0"/>
              <a:t> </a:t>
            </a:r>
            <a:r>
              <a:rPr lang="en-US" altLang="zh-CN" dirty="0"/>
              <a:t>DynamoDB,</a:t>
            </a:r>
            <a:r>
              <a:rPr lang="zh-CN" altLang="en-US" dirty="0"/>
              <a:t> </a:t>
            </a:r>
            <a:r>
              <a:rPr lang="en-US" altLang="zh-CN" dirty="0"/>
              <a:t>EBS,</a:t>
            </a:r>
            <a:r>
              <a:rPr lang="zh-CN" altLang="en-US" dirty="0"/>
              <a:t> </a:t>
            </a:r>
            <a:r>
              <a:rPr lang="en-US" altLang="zh-CN" dirty="0"/>
              <a:t>EC2)</a:t>
            </a:r>
          </a:p>
          <a:p>
            <a:pPr lvl="1"/>
            <a:r>
              <a:rPr lang="en-US" altLang="zh-CN" dirty="0"/>
              <a:t>Microsoft</a:t>
            </a:r>
            <a:r>
              <a:rPr lang="zh-CN" altLang="en-US" dirty="0"/>
              <a:t> </a:t>
            </a:r>
            <a:r>
              <a:rPr lang="en-US" altLang="zh-CN" dirty="0"/>
              <a:t>(Azure</a:t>
            </a:r>
            <a:r>
              <a:rPr lang="zh-CN" altLang="en-US" dirty="0"/>
              <a:t> </a:t>
            </a:r>
            <a:r>
              <a:rPr lang="en-US" altLang="zh-CN" dirty="0"/>
              <a:t>Cosmos</a:t>
            </a:r>
            <a:r>
              <a:rPr lang="zh-CN" altLang="en-US" dirty="0"/>
              <a:t> </a:t>
            </a:r>
            <a:r>
              <a:rPr lang="en-US" altLang="zh-CN" dirty="0"/>
              <a:t>DB)</a:t>
            </a:r>
          </a:p>
          <a:p>
            <a:pPr lvl="1"/>
            <a:r>
              <a:rPr lang="en-US" altLang="zh-CN" dirty="0" err="1"/>
              <a:t>PingCAP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TiDB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MongoDB</a:t>
            </a:r>
          </a:p>
          <a:p>
            <a:pPr lvl="1"/>
            <a:r>
              <a:rPr lang="en-US" altLang="zh-CN" dirty="0" err="1"/>
              <a:t>OpenComRTOS</a:t>
            </a:r>
            <a:endParaRPr lang="en-US" altLang="zh-CN" dirty="0"/>
          </a:p>
          <a:p>
            <a:r>
              <a:rPr lang="en-US" altLang="zh-CN" dirty="0"/>
              <a:t>Academic</a:t>
            </a:r>
            <a:r>
              <a:rPr lang="zh-CN" altLang="en-US" dirty="0"/>
              <a:t> </a:t>
            </a:r>
            <a:r>
              <a:rPr lang="en-US" altLang="zh-CN" dirty="0"/>
              <a:t>use:</a:t>
            </a:r>
          </a:p>
          <a:p>
            <a:pPr lvl="1"/>
            <a:r>
              <a:rPr lang="en-US" altLang="zh-CN" dirty="0" err="1"/>
              <a:t>Paxos</a:t>
            </a:r>
            <a:endParaRPr lang="en-US" altLang="zh-CN" dirty="0"/>
          </a:p>
          <a:p>
            <a:pPr lvl="1"/>
            <a:r>
              <a:rPr lang="en-US" altLang="zh-CN" dirty="0"/>
              <a:t>Raft</a:t>
            </a:r>
          </a:p>
          <a:p>
            <a:pPr lvl="1"/>
            <a:r>
              <a:rPr lang="en-US" altLang="zh-CN" dirty="0"/>
              <a:t>Pastry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75125-3704-1A43-911E-95D66DEE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5EB9-1A6F-CF4F-A261-AFA089CB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PlusCal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D881-717E-9247-B495-1E615788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 TLA+</a:t>
            </a:r>
          </a:p>
          <a:p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C-like or Pascal-like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</a:p>
          <a:p>
            <a:r>
              <a:rPr lang="en-US" altLang="zh-CN" dirty="0"/>
              <a:t>Finally</a:t>
            </a:r>
            <a:r>
              <a:rPr lang="zh-CN" altLang="en-US" dirty="0"/>
              <a:t> </a:t>
            </a:r>
            <a:r>
              <a:rPr lang="en-US" altLang="zh-CN" dirty="0"/>
              <a:t>translated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TLA+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2BEA3-FEC5-DC40-BC59-00E50671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EE0A88B-E380-2043-9DA8-86EC061700B8}"/>
              </a:ext>
            </a:extLst>
          </p:cNvPr>
          <p:cNvSpPr/>
          <p:nvPr/>
        </p:nvSpPr>
        <p:spPr>
          <a:xfrm>
            <a:off x="2152651" y="3788098"/>
            <a:ext cx="5527601" cy="2166135"/>
          </a:xfrm>
          <a:prstGeom prst="wedgeRoundRectCallout">
            <a:avLst>
              <a:gd name="adj1" fmla="val -26323"/>
              <a:gd name="adj2" fmla="val -643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Useful</a:t>
            </a:r>
            <a:r>
              <a:rPr lang="zh-CN" altLang="en-US" sz="2800" dirty="0"/>
              <a:t> </a:t>
            </a:r>
            <a:r>
              <a:rPr lang="en-US" altLang="zh-CN" sz="2800" dirty="0"/>
              <a:t>when</a:t>
            </a:r>
            <a:r>
              <a:rPr lang="zh-CN" altLang="en-US" sz="2800" dirty="0"/>
              <a:t> </a:t>
            </a:r>
            <a:r>
              <a:rPr lang="en-US" altLang="zh-CN" sz="2800"/>
              <a:t>modeling</a:t>
            </a:r>
            <a:r>
              <a:rPr lang="zh-CN" altLang="en-US" sz="2800"/>
              <a:t> </a:t>
            </a:r>
            <a:r>
              <a:rPr lang="en-US" altLang="zh-CN" sz="2800" dirty="0"/>
              <a:t>algorithms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protocols.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704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F207-8F54-DE4B-8C93-81FF22BB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4967-AC95-5B43-B73C-2FC02BB5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Producers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capacity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Invariant: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Len(queue)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4B388-2155-D147-9B7E-81FD8EC9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9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07FB-683A-4B43-941C-C41B2B95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 err="1"/>
              <a:t>PlusCal</a:t>
            </a:r>
            <a:r>
              <a:rPr lang="zh-CN" altLang="en-US" dirty="0"/>
              <a:t> </a:t>
            </a:r>
            <a:r>
              <a:rPr lang="en-US" altLang="zh-CN" dirty="0"/>
              <a:t>spec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A264-3F6A-D445-B2E2-B8EA2EB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EXTENDS</a:t>
            </a:r>
            <a:r>
              <a:rPr lang="en-US" sz="2400" dirty="0">
                <a:latin typeface="Monaco" pitchFamily="2" charset="77"/>
              </a:rPr>
              <a:t> Sequences, Integers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CONSTANT</a:t>
            </a:r>
            <a:r>
              <a:rPr lang="en-US" sz="2400" dirty="0">
                <a:latin typeface="Monaco" pitchFamily="2" charset="77"/>
              </a:rPr>
              <a:t> Producer, Consumer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Max == 3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FF"/>
                </a:solidFill>
                <a:latin typeface="Monaco" pitchFamily="2" charset="77"/>
              </a:rPr>
              <a:t>(* </a:t>
            </a:r>
            <a:r>
              <a:rPr lang="en-US" sz="2400" dirty="0">
                <a:latin typeface="Monaco" pitchFamily="2" charset="77"/>
              </a:rPr>
              <a:t>--</a:t>
            </a: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algorithm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ProducerConsumer</a:t>
            </a:r>
            <a:r>
              <a:rPr lang="en-US" sz="2400" dirty="0"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variables</a:t>
            </a:r>
            <a:r>
              <a:rPr lang="en-US" sz="2400" dirty="0">
                <a:latin typeface="Monaco" pitchFamily="2" charset="77"/>
              </a:rPr>
              <a:t> queue = &lt;&lt; &gt;&gt;;</a:t>
            </a:r>
          </a:p>
          <a:p>
            <a:pPr marL="0" indent="0">
              <a:buNone/>
            </a:pPr>
            <a:r>
              <a:rPr lang="en-US" altLang="zh-CN" sz="2400" dirty="0">
                <a:latin typeface="Monaco" pitchFamily="2" charset="77"/>
              </a:rPr>
              <a:t>...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} </a:t>
            </a:r>
            <a:r>
              <a:rPr lang="en-US" sz="2400" dirty="0">
                <a:solidFill>
                  <a:srgbClr val="4040FF"/>
                </a:solidFill>
                <a:latin typeface="Monaco" pitchFamily="2" charset="77"/>
              </a:rPr>
              <a:t>*)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DFDBE-2654-E646-BD0E-C9046E9D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3E49DBF-BDF1-2C46-8022-075AC359E32C}"/>
              </a:ext>
            </a:extLst>
          </p:cNvPr>
          <p:cNvSpPr/>
          <p:nvPr/>
        </p:nvSpPr>
        <p:spPr>
          <a:xfrm>
            <a:off x="5976604" y="4663336"/>
            <a:ext cx="3403527" cy="1156043"/>
          </a:xfrm>
          <a:prstGeom prst="wedgeRoundRectCallout">
            <a:avLst>
              <a:gd name="adj1" fmla="val -116422"/>
              <a:gd name="adj2" fmla="val -9928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blocked</a:t>
            </a:r>
            <a:r>
              <a:rPr lang="zh-CN" altLang="en-US" sz="2000" dirty="0"/>
              <a:t> </a:t>
            </a:r>
            <a:r>
              <a:rPr lang="en-US" altLang="zh-CN" sz="2000" dirty="0"/>
              <a:t>until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true.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A71E-8F6A-2C4D-BA46-AE6A117E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process</a:t>
            </a:r>
            <a:r>
              <a:rPr lang="en-US" sz="2400" dirty="0">
                <a:latin typeface="Monaco" pitchFamily="2" charset="77"/>
              </a:rPr>
              <a:t> (producer \in Producer)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produce_forever</a:t>
            </a:r>
            <a:r>
              <a:rPr lang="en-US" sz="2400" dirty="0"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</a:t>
            </a: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while</a:t>
            </a:r>
            <a:r>
              <a:rPr lang="en-US" sz="2400" dirty="0">
                <a:latin typeface="Monaco" pitchFamily="2" charset="77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TRUE</a:t>
            </a:r>
            <a:r>
              <a:rPr lang="en-US" sz="2400" dirty="0">
                <a:latin typeface="Monaco" pitchFamily="2" charset="77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</a:t>
            </a:r>
            <a:r>
              <a:rPr lang="en-US" altLang="zh-CN" sz="2400" dirty="0">
                <a:solidFill>
                  <a:srgbClr val="AF280A"/>
                </a:solidFill>
                <a:latin typeface="Monaco" pitchFamily="2" charset="77"/>
              </a:rPr>
              <a:t>await</a:t>
            </a:r>
            <a:r>
              <a:rPr lang="en-US" sz="2400" dirty="0">
                <a:latin typeface="Monaco" pitchFamily="2" charset="77"/>
              </a:rPr>
              <a:t> (Len(queue) &lt; Max);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queue := Append(queue,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"Cake"</a:t>
            </a:r>
            <a:r>
              <a:rPr lang="en-US" sz="2400" dirty="0">
                <a:latin typeface="Monaco" pitchFamily="2" charset="77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}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E4374-D5BF-3B45-8203-5C0809B2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3CC4-C18C-D747-AAAA-1AF0D667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1730266-6733-DB43-AD9A-F69EDAED1ED6}"/>
              </a:ext>
            </a:extLst>
          </p:cNvPr>
          <p:cNvSpPr/>
          <p:nvPr/>
        </p:nvSpPr>
        <p:spPr>
          <a:xfrm>
            <a:off x="6635821" y="2269973"/>
            <a:ext cx="3077462" cy="1156043"/>
          </a:xfrm>
          <a:prstGeom prst="wedgeRoundRectCallout">
            <a:avLst>
              <a:gd name="adj1" fmla="val -113995"/>
              <a:gd name="adj2" fmla="val -5145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Create</a:t>
            </a:r>
            <a:r>
              <a:rPr lang="zh-CN" altLang="en-US" sz="2000" dirty="0"/>
              <a:t> </a:t>
            </a:r>
            <a:r>
              <a:rPr lang="en-US" altLang="zh-CN" sz="2000" dirty="0"/>
              <a:t>processes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producers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364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538-DCF3-054F-B029-DE69568B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85FD-AC11-F545-9931-5850D1BA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process</a:t>
            </a:r>
            <a:r>
              <a:rPr lang="en-US" sz="2400" dirty="0">
                <a:latin typeface="Monaco" pitchFamily="2" charset="77"/>
              </a:rPr>
              <a:t> (consumer \in Consumer)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consume_forever</a:t>
            </a:r>
            <a:r>
              <a:rPr lang="en-US" sz="2400" dirty="0"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</a:t>
            </a: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while</a:t>
            </a:r>
            <a:r>
              <a:rPr lang="en-US" sz="2400" dirty="0">
                <a:latin typeface="Monaco" pitchFamily="2" charset="77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TRUE</a:t>
            </a:r>
            <a:r>
              <a:rPr lang="en-US" sz="2400" dirty="0">
                <a:latin typeface="Monaco" pitchFamily="2" charset="77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</a:t>
            </a: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await</a:t>
            </a:r>
            <a:r>
              <a:rPr lang="en-US" sz="2400" dirty="0">
                <a:latin typeface="Monaco" pitchFamily="2" charset="77"/>
              </a:rPr>
              <a:t> (Len(queue) &gt; 0);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queue := Tail(queue);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}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FDEB4-7674-734B-9F68-38BCFA68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56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D5F2-0920-1B4A-8CC2-E01307E4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TLC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605B-10CD-D549-89EE-CAE50537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producers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consumer</a:t>
            </a:r>
          </a:p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invariant,</a:t>
            </a:r>
          </a:p>
          <a:p>
            <a:pPr marL="0" indent="0">
              <a:buNone/>
            </a:pPr>
            <a:r>
              <a:rPr lang="en-US" altLang="zh-CN" dirty="0"/>
              <a:t>	Len(queue)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17048-7340-814E-BF85-9A0AFF65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25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EDFD6CC-70C2-3D43-B166-DBBEF189F02B}"/>
              </a:ext>
            </a:extLst>
          </p:cNvPr>
          <p:cNvSpPr/>
          <p:nvPr/>
        </p:nvSpPr>
        <p:spPr>
          <a:xfrm>
            <a:off x="2959396" y="3827722"/>
            <a:ext cx="4359349" cy="1967023"/>
          </a:xfrm>
          <a:prstGeom prst="wedgeRoundRectCallout">
            <a:avLst>
              <a:gd name="adj1" fmla="val -22936"/>
              <a:gd name="adj2" fmla="val -755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Will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system</a:t>
            </a:r>
            <a:r>
              <a:rPr lang="zh-CN" altLang="en-US" sz="2800" dirty="0"/>
              <a:t> </a:t>
            </a:r>
            <a:r>
              <a:rPr lang="en-US" altLang="zh-CN" sz="2800" dirty="0"/>
              <a:t>violate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invariant?</a:t>
            </a:r>
            <a:r>
              <a:rPr lang="zh-CN" altLang="en-US" sz="2800" dirty="0"/>
              <a:t> </a:t>
            </a:r>
            <a:r>
              <a:rPr lang="en-US" altLang="zh-CN" sz="2800" dirty="0"/>
              <a:t>WHY?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048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B2DE-A3C0-DA4C-8267-54645E6C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Translated</a:t>
            </a:r>
            <a:r>
              <a:rPr lang="zh-CN" altLang="en-US" dirty="0"/>
              <a:t> </a:t>
            </a:r>
            <a:r>
              <a:rPr lang="en-US" altLang="zh-CN" dirty="0"/>
              <a:t>spec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6E70-F6BF-D644-8D5C-1A42A921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80"/>
                </a:solidFill>
                <a:latin typeface="Monaco" pitchFamily="2" charset="77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queue</a:t>
            </a:r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ProcSet</a:t>
            </a:r>
            <a:r>
              <a:rPr lang="en-US" dirty="0">
                <a:latin typeface="Monaco" pitchFamily="2" charset="77"/>
              </a:rPr>
              <a:t> == (Producer) \cup (Consumer)</a:t>
            </a:r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== </a:t>
            </a:r>
            <a:r>
              <a:rPr lang="en-US" dirty="0">
                <a:solidFill>
                  <a:srgbClr val="4040FF"/>
                </a:solidFill>
                <a:latin typeface="Monaco" pitchFamily="2" charset="77"/>
              </a:rPr>
              <a:t>(* Global variables *)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        /\ queue = &lt;&lt; &gt;&gt;</a:t>
            </a:r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producer(self) == /\ (Len(queue) &lt; Max)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                  /\ queue' = Append(queue, </a:t>
            </a: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"Cake"</a:t>
            </a:r>
            <a:r>
              <a:rPr lang="en-US" dirty="0">
                <a:latin typeface="Monaco" pitchFamily="2" charset="77"/>
              </a:rPr>
              <a:t>)</a:t>
            </a:r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consumer(self) == /\ (Len(queue) &gt; 0)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                  /\ queue' = Tail(queue)</a:t>
            </a:r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Next == (\E self \in Producer: producer(self))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           \/ (\E self \in Consumer: consumer(self))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1F8D3-5EB5-604F-AC8A-9F7DC659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26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4853796-6948-B342-A8D4-61EFEE02E795}"/>
              </a:ext>
            </a:extLst>
          </p:cNvPr>
          <p:cNvSpPr/>
          <p:nvPr/>
        </p:nvSpPr>
        <p:spPr>
          <a:xfrm>
            <a:off x="6096000" y="2300139"/>
            <a:ext cx="2699341" cy="1128861"/>
          </a:xfrm>
          <a:prstGeom prst="wedgeRoundRectCallout">
            <a:avLst>
              <a:gd name="adj1" fmla="val -86077"/>
              <a:gd name="adj2" fmla="val 7710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An</a:t>
            </a:r>
            <a:r>
              <a:rPr lang="zh-CN" altLang="en-US" sz="2800" dirty="0"/>
              <a:t> </a:t>
            </a:r>
            <a:r>
              <a:rPr lang="en-US" altLang="zh-CN" sz="2800" dirty="0"/>
              <a:t>Atomic</a:t>
            </a:r>
            <a:r>
              <a:rPr lang="zh-CN" altLang="en-US" sz="2800" dirty="0"/>
              <a:t> </a:t>
            </a:r>
            <a:r>
              <a:rPr lang="en-US" altLang="zh-CN" sz="2800" dirty="0"/>
              <a:t>Step!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5696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0966-09D9-3F4C-8868-0874E6EC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PlusCal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5F13-6F3A-3545-B0D8-D9E03F6C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translated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TLA+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TLA+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atomic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assumes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“checking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length”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“adding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product”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atomic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9A1D5-63CE-7B4D-9B8F-1BE3C308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E423-592F-9042-9472-CE70E143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A0E5-DC97-7C4C-83D1-83833A6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process</a:t>
            </a:r>
            <a:r>
              <a:rPr lang="en-US" sz="2400" dirty="0">
                <a:latin typeface="Monaco" pitchFamily="2" charset="77"/>
              </a:rPr>
              <a:t> (producer \in Producer)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produce_forever</a:t>
            </a:r>
            <a:r>
              <a:rPr lang="en-US" sz="2400" dirty="0"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</a:t>
            </a: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while</a:t>
            </a:r>
            <a:r>
              <a:rPr lang="en-US" sz="2400" dirty="0">
                <a:latin typeface="Monaco" pitchFamily="2" charset="77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TRUE</a:t>
            </a:r>
            <a:r>
              <a:rPr lang="en-US" sz="2400" dirty="0">
                <a:latin typeface="Monaco" pitchFamily="2" charset="77"/>
              </a:rPr>
              <a:t>) {</a:t>
            </a: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notfull</a:t>
            </a:r>
            <a:r>
              <a:rPr lang="en-US" sz="2400" dirty="0"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</a:t>
            </a: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await</a:t>
            </a:r>
            <a:r>
              <a:rPr lang="en-US" sz="2400" dirty="0">
                <a:latin typeface="Monaco" pitchFamily="2" charset="77"/>
              </a:rPr>
              <a:t> (Len(queue) &lt; Max);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produce: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queue := Append(queue,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"Cake"</a:t>
            </a:r>
            <a:r>
              <a:rPr lang="en-US" sz="2400" dirty="0">
                <a:latin typeface="Monaco" pitchFamily="2" charset="77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}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}</a:t>
            </a:r>
          </a:p>
          <a:p>
            <a:endParaRPr lang="en-US" sz="2400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1BDE0-E279-4648-BA5F-F066AD9D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1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9FBB-E0C8-8E44-AFCD-953805CC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B025-ADF0-8941-8887-DD109CF4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process</a:t>
            </a:r>
            <a:r>
              <a:rPr lang="en-US" sz="2400" dirty="0">
                <a:latin typeface="Monaco" pitchFamily="2" charset="77"/>
              </a:rPr>
              <a:t> (consumer \in Consumer)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consume_forever</a:t>
            </a:r>
            <a:r>
              <a:rPr lang="en-US" sz="2400" dirty="0"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</a:t>
            </a: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while</a:t>
            </a:r>
            <a:r>
              <a:rPr lang="en-US" sz="2400" dirty="0">
                <a:latin typeface="Monaco" pitchFamily="2" charset="77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TRUE</a:t>
            </a:r>
            <a:r>
              <a:rPr lang="en-US" sz="2400" dirty="0">
                <a:latin typeface="Monaco" pitchFamily="2" charset="77"/>
              </a:rPr>
              <a:t>) {</a:t>
            </a: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notempty</a:t>
            </a:r>
            <a:r>
              <a:rPr lang="en-US" sz="2400" dirty="0"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</a:t>
            </a:r>
            <a:r>
              <a:rPr lang="en-US" sz="2400" dirty="0">
                <a:solidFill>
                  <a:srgbClr val="AF280A"/>
                </a:solidFill>
                <a:latin typeface="Monaco" pitchFamily="2" charset="77"/>
              </a:rPr>
              <a:t>await</a:t>
            </a:r>
            <a:r>
              <a:rPr lang="en-US" sz="2400" dirty="0">
                <a:latin typeface="Monaco" pitchFamily="2" charset="77"/>
              </a:rPr>
              <a:t> (Len(queue) &gt; 0);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consume: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queue := Tail(queue);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}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D6A54-4EB6-7D45-8527-FA50A2EB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33AD-76D4-0B4D-862D-74EE73B5C90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dirty="0"/>
              <a:t>Formalism: State Machine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34EB6-F4ED-4942-8235-60F774E14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Formal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notation: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record: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Transition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pre-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post-conditions</a:t>
                </a:r>
              </a:p>
              <a:p>
                <a:pPr marL="457200" lvl="1" indent="0">
                  <a:buNone/>
                </a:pPr>
                <a:r>
                  <a:rPr lang="en-US" altLang="zh-CN" b="0" dirty="0"/>
                  <a:t>Add()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pre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b="0" dirty="0"/>
                  <a:t>	post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Properties:</a:t>
                </a:r>
              </a:p>
              <a:p>
                <a:pPr lvl="1"/>
                <a:r>
                  <a:rPr lang="en-US" altLang="zh-CN" dirty="0"/>
                  <a:t>Invariant (safety):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reachable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states (unsafe states are not reachable).</a:t>
                </a:r>
              </a:p>
              <a:p>
                <a:pPr lvl="1"/>
                <a:r>
                  <a:rPr lang="en-US" altLang="zh-CN" dirty="0"/>
                  <a:t>Liveness: some good states will eventually be reached.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34EB6-F4ED-4942-8235-60F774E14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A874F-437F-C745-A020-6D299F3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8380-BBA9-1142-84D2-5A863978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Translated</a:t>
            </a:r>
            <a:r>
              <a:rPr lang="zh-CN" altLang="en-US" dirty="0"/>
              <a:t> </a:t>
            </a:r>
            <a:r>
              <a:rPr lang="en-US" altLang="zh-CN" dirty="0"/>
              <a:t>spec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F1C6-8F80-EE44-BBC6-5D55ECC2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produce_forever</a:t>
            </a:r>
            <a:r>
              <a:rPr lang="en-US" sz="2400" dirty="0">
                <a:latin typeface="Monaco" pitchFamily="2" charset="77"/>
              </a:rPr>
              <a:t>(self) == /\ pc[self]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Monaco" pitchFamily="2" charset="77"/>
              </a:rPr>
              <a:t>produce_forever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                        /\ pc' = [pc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EXCEPT</a:t>
            </a:r>
            <a:r>
              <a:rPr lang="en-US" sz="2400" dirty="0">
                <a:latin typeface="Monaco" pitchFamily="2" charset="77"/>
              </a:rPr>
              <a:t> ![self]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Monaco" pitchFamily="2" charset="77"/>
              </a:rPr>
              <a:t>notfull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</a:t>
            </a:r>
            <a:r>
              <a:rPr lang="en-US" sz="2400" dirty="0">
                <a:latin typeface="Monaco" pitchFamily="2" charset="77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                        /\ queue' = queue</a:t>
            </a:r>
            <a:br>
              <a:rPr lang="en-US" sz="2400" dirty="0">
                <a:latin typeface="Monaco" pitchFamily="2" charset="77"/>
              </a:rPr>
            </a:b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notfull</a:t>
            </a:r>
            <a:r>
              <a:rPr lang="en-US" sz="2400" dirty="0">
                <a:latin typeface="Monaco" pitchFamily="2" charset="77"/>
              </a:rPr>
              <a:t>(self) == /\ pc[self]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Monaco" pitchFamily="2" charset="77"/>
              </a:rPr>
              <a:t>notfull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                /\ (Len(queue) &lt; Max)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                /\ pc' = [pc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EXCEPT</a:t>
            </a:r>
            <a:r>
              <a:rPr lang="en-US" sz="2400" dirty="0">
                <a:latin typeface="Monaco" pitchFamily="2" charset="77"/>
              </a:rPr>
              <a:t> ![self]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"produce"</a:t>
            </a:r>
            <a:r>
              <a:rPr lang="en-US" sz="2400" dirty="0">
                <a:latin typeface="Monaco" pitchFamily="2" charset="77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                /\ queue' = queue</a:t>
            </a:r>
            <a:br>
              <a:rPr lang="en-US" sz="2400" dirty="0">
                <a:latin typeface="Monaco" pitchFamily="2" charset="77"/>
              </a:rPr>
            </a:b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produce(self) == /\ pc[self]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"produce"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                /\ queue' = Append(queue,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"Cake"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                /\ pc' = [pc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EXCEPT</a:t>
            </a:r>
            <a:r>
              <a:rPr lang="en-US" sz="2400" dirty="0">
                <a:latin typeface="Monaco" pitchFamily="2" charset="77"/>
              </a:rPr>
              <a:t> ![self] =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Monaco" pitchFamily="2" charset="77"/>
              </a:rPr>
              <a:t>produce_forever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</a:t>
            </a:r>
            <a:r>
              <a:rPr lang="en-US" sz="2400" dirty="0">
                <a:latin typeface="Monaco" pitchFamily="2" charset="77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7B3AA-ABE4-F142-8F8E-57A5DF4E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9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DFE8-7FB0-0A45-9492-7B1F329A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pc,</a:t>
            </a:r>
            <a:r>
              <a:rPr lang="zh-CN" altLang="en-US" dirty="0"/>
              <a:t> </a:t>
            </a:r>
            <a:r>
              <a:rPr lang="en-US" altLang="zh-CN" dirty="0"/>
              <a:t>stack,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65F6-E5FF-384D-858F-E6ECC0EF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pc: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counter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r>
              <a:rPr lang="en-US" altLang="zh-CN" dirty="0"/>
              <a:t>stack: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procedures</a:t>
            </a:r>
            <a:r>
              <a:rPr lang="zh-CN" altLang="en-US" dirty="0"/>
              <a:t> </a:t>
            </a:r>
            <a:r>
              <a:rPr lang="en-US" altLang="zh-CN" dirty="0"/>
              <a:t>(functions).</a:t>
            </a:r>
          </a:p>
          <a:p>
            <a:r>
              <a:rPr lang="en-US" altLang="zh-CN" dirty="0"/>
              <a:t>self: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35D6-E01C-DD44-BFF6-A29629F9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2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BB45-50CC-4041-AB77-E536930B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5CD4F-4FC0-B943-B7BA-6846A16E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12C6F2-B040-8249-8619-6ED20EDC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031" y="1690690"/>
            <a:ext cx="11141938" cy="471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05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7BC1-E979-45CC-9217-9B9480C2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Alloy vs. TLA+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DA9B0-6F90-4C11-ACE3-FDE335527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444817"/>
          </a:xfrm>
        </p:spPr>
        <p:txBody>
          <a:bodyPr/>
          <a:lstStyle/>
          <a:p>
            <a:r>
              <a:rPr lang="en-US" altLang="zh-CN" dirty="0"/>
              <a:t>Alloy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641D8-D227-4BA7-BC66-3F352EDCE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125980"/>
            <a:ext cx="5157787" cy="4063683"/>
          </a:xfrm>
        </p:spPr>
        <p:txBody>
          <a:bodyPr/>
          <a:lstStyle/>
          <a:p>
            <a:r>
              <a:rPr lang="en-US" altLang="zh-CN" dirty="0"/>
              <a:t>First-order relational logic</a:t>
            </a:r>
          </a:p>
          <a:p>
            <a:r>
              <a:rPr lang="en-US" altLang="zh-CN" dirty="0"/>
              <a:t>Language more expressive</a:t>
            </a:r>
          </a:p>
          <a:p>
            <a:r>
              <a:rPr lang="en-US" altLang="zh-CN" dirty="0"/>
              <a:t>Based on SAT solving</a:t>
            </a:r>
          </a:p>
          <a:p>
            <a:r>
              <a:rPr lang="en-US" altLang="zh-CN" dirty="0"/>
              <a:t>Common use cases:</a:t>
            </a:r>
          </a:p>
          <a:p>
            <a:pPr lvl="1"/>
            <a:r>
              <a:rPr lang="en-US" altLang="zh-CN" dirty="0"/>
              <a:t>Synthesis a model</a:t>
            </a:r>
          </a:p>
          <a:p>
            <a:pPr lvl="1"/>
            <a:r>
              <a:rPr lang="en-US" altLang="zh-CN" dirty="0"/>
              <a:t>Check assertions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40BB55-2FEE-4004-9836-6427221F0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444817"/>
          </a:xfrm>
        </p:spPr>
        <p:txBody>
          <a:bodyPr/>
          <a:lstStyle/>
          <a:p>
            <a:r>
              <a:rPr lang="en-US" altLang="zh-CN" dirty="0"/>
              <a:t>TLA+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6685AE-A788-4B3F-B35E-BF1BB3E79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125980"/>
            <a:ext cx="5183188" cy="4063683"/>
          </a:xfrm>
        </p:spPr>
        <p:txBody>
          <a:bodyPr/>
          <a:lstStyle/>
          <a:p>
            <a:r>
              <a:rPr lang="en-US" altLang="zh-CN" dirty="0"/>
              <a:t>State machine model</a:t>
            </a:r>
          </a:p>
          <a:p>
            <a:r>
              <a:rPr lang="en-US" altLang="zh-CN" dirty="0" err="1"/>
              <a:t>PlusCal</a:t>
            </a:r>
            <a:r>
              <a:rPr lang="en-US" altLang="zh-CN" dirty="0"/>
              <a:t> is more attractive to developers</a:t>
            </a:r>
          </a:p>
          <a:p>
            <a:r>
              <a:rPr lang="en-US" altLang="zh-CN" dirty="0"/>
              <a:t>Graph search based checking</a:t>
            </a:r>
          </a:p>
          <a:p>
            <a:r>
              <a:rPr lang="en-US" altLang="zh-CN" dirty="0"/>
              <a:t>Common use cases:</a:t>
            </a:r>
          </a:p>
          <a:p>
            <a:pPr lvl="1"/>
            <a:r>
              <a:rPr lang="en-US" altLang="zh-CN" dirty="0"/>
              <a:t>Find a trace to a property violation</a:t>
            </a:r>
          </a:p>
          <a:p>
            <a:pPr lvl="1"/>
            <a:r>
              <a:rPr lang="en-US" altLang="zh-CN" dirty="0"/>
              <a:t>Check LTL properties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F6A13-0B8F-4594-9AD1-3BD64A4A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2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6BE8-6C19-FC42-B527-971EBEEF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in Alloy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2E6F-E999-F941-BFA2-B0833478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sig</a:t>
            </a:r>
            <a:r>
              <a:rPr lang="en-US" sz="2400" dirty="0">
                <a:latin typeface="Monaco" pitchFamily="2" charset="77"/>
              </a:rPr>
              <a:t> Time { ...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fact</a:t>
            </a:r>
            <a:r>
              <a:rPr lang="en-US" sz="2400" dirty="0">
                <a:latin typeface="Monaco" pitchFamily="2" charset="77"/>
              </a:rPr>
              <a:t> traces {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	</a:t>
            </a:r>
            <a:r>
              <a:rPr lang="en-US" sz="2400" dirty="0" err="1">
                <a:latin typeface="Monaco" pitchFamily="2" charset="77"/>
              </a:rPr>
              <a:t>first.init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all</a:t>
            </a:r>
            <a:r>
              <a:rPr lang="en-US" sz="2400" dirty="0">
                <a:latin typeface="Monaco" pitchFamily="2" charset="77"/>
              </a:rPr>
              <a:t> t: Time – last | </a:t>
            </a:r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let</a:t>
            </a:r>
            <a:r>
              <a:rPr lang="en-US" sz="2400" dirty="0">
                <a:latin typeface="Monaco" pitchFamily="2" charset="77"/>
              </a:rPr>
              <a:t> t’ = </a:t>
            </a:r>
            <a:r>
              <a:rPr lang="en-US" sz="2400" dirty="0" err="1">
                <a:latin typeface="Monaco" pitchFamily="2" charset="77"/>
              </a:rPr>
              <a:t>t.next</a:t>
            </a:r>
            <a:r>
              <a:rPr lang="en-US" sz="2400" dirty="0">
                <a:latin typeface="Monaco" pitchFamily="2" charset="77"/>
              </a:rPr>
              <a:t> | next[</a:t>
            </a:r>
            <a:r>
              <a:rPr lang="en-US" altLang="zh-CN" sz="2400" dirty="0">
                <a:latin typeface="Monaco" pitchFamily="2" charset="77"/>
              </a:rPr>
              <a:t>t</a:t>
            </a:r>
            <a:r>
              <a:rPr lang="en-US" sz="2400" dirty="0">
                <a:latin typeface="Monaco" pitchFamily="2" charset="77"/>
              </a:rPr>
              <a:t>, </a:t>
            </a:r>
            <a:r>
              <a:rPr lang="en-US" altLang="zh-CN" sz="2400" dirty="0">
                <a:latin typeface="Monaco" pitchFamily="2" charset="77"/>
              </a:rPr>
              <a:t>t</a:t>
            </a:r>
            <a:r>
              <a:rPr lang="en-US" sz="2400" dirty="0">
                <a:latin typeface="Monaco" pitchFamily="2" charset="77"/>
              </a:rPr>
              <a:t>’]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run </a:t>
            </a:r>
            <a:r>
              <a:rPr lang="en-US" sz="2400" dirty="0">
                <a:latin typeface="Monaco" pitchFamily="2" charset="77"/>
              </a:rPr>
              <a:t>{} </a:t>
            </a:r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for</a:t>
            </a:r>
            <a:r>
              <a:rPr lang="en-US" sz="2400" dirty="0">
                <a:latin typeface="Monaco" pitchFamily="2" charset="77"/>
              </a:rPr>
              <a:t> 3 </a:t>
            </a:r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but</a:t>
            </a:r>
            <a:r>
              <a:rPr lang="en-US" sz="2400" dirty="0">
                <a:latin typeface="Monaco" pitchFamily="2" charset="77"/>
              </a:rPr>
              <a:t> 7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F709F-54F4-8A43-8254-8123BB57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34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1C5DEED-976E-C74A-8CFA-5FBAE8DDA3C6}"/>
              </a:ext>
            </a:extLst>
          </p:cNvPr>
          <p:cNvSpPr/>
          <p:nvPr/>
        </p:nvSpPr>
        <p:spPr>
          <a:xfrm>
            <a:off x="3589023" y="1492819"/>
            <a:ext cx="4526277" cy="1107959"/>
          </a:xfrm>
          <a:prstGeom prst="wedgeRoundRectCallout">
            <a:avLst>
              <a:gd name="adj1" fmla="val -68170"/>
              <a:gd name="adj2" fmla="val -68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Time</a:t>
            </a:r>
            <a:r>
              <a:rPr lang="en-US" sz="2400" dirty="0"/>
              <a:t> is a set of discrete tim</a:t>
            </a:r>
            <a:r>
              <a:rPr lang="en-US" altLang="zh-CN" sz="2400" dirty="0"/>
              <a:t>e</a:t>
            </a:r>
            <a:r>
              <a:rPr lang="zh-CN" altLang="en-US" sz="2400" dirty="0"/>
              <a:t> </a:t>
            </a:r>
            <a:r>
              <a:rPr lang="en-US" altLang="zh-CN" sz="2400" dirty="0"/>
              <a:t>stamps</a:t>
            </a:r>
            <a:r>
              <a:rPr lang="zh-CN" altLang="en-US" sz="2400" dirty="0"/>
              <a:t> </a:t>
            </a:r>
            <a:r>
              <a:rPr lang="en-US" altLang="zh-CN" sz="2400" dirty="0"/>
              <a:t>(or</a:t>
            </a:r>
            <a:r>
              <a:rPr lang="zh-CN" altLang="en-US" sz="2400" dirty="0"/>
              <a:t> </a:t>
            </a:r>
            <a:r>
              <a:rPr lang="en-US" altLang="zh-CN" sz="2400" dirty="0"/>
              <a:t>steps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execution)</a:t>
            </a:r>
            <a:r>
              <a:rPr lang="en-US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832D275D-D68D-FF40-B6C1-78D5DC7A29C6}"/>
                  </a:ext>
                </a:extLst>
              </p:cNvPr>
              <p:cNvSpPr/>
              <p:nvPr/>
            </p:nvSpPr>
            <p:spPr>
              <a:xfrm>
                <a:off x="6324600" y="3992108"/>
                <a:ext cx="5029200" cy="793525"/>
              </a:xfrm>
              <a:prstGeom prst="wedgeRoundRectCallout">
                <a:avLst>
                  <a:gd name="adj1" fmla="val -47297"/>
                  <a:gd name="adj2" fmla="val -92790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Similar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𝑆𝑝𝑒𝑐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[](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𝑁𝑒𝑥𝑡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832D275D-D68D-FF40-B6C1-78D5DC7A2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992108"/>
                <a:ext cx="5029200" cy="793525"/>
              </a:xfrm>
              <a:prstGeom prst="wedgeRoundRectCallout">
                <a:avLst>
                  <a:gd name="adj1" fmla="val -47297"/>
                  <a:gd name="adj2" fmla="val -92790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7A0CC1C-1356-A04A-AF35-50648C509753}"/>
              </a:ext>
            </a:extLst>
          </p:cNvPr>
          <p:cNvSpPr/>
          <p:nvPr/>
        </p:nvSpPr>
        <p:spPr>
          <a:xfrm>
            <a:off x="894334" y="5117560"/>
            <a:ext cx="5389378" cy="1431244"/>
          </a:xfrm>
          <a:prstGeom prst="wedgeRoundRectCallout">
            <a:avLst>
              <a:gd name="adj1" fmla="val -11584"/>
              <a:gd name="adj2" fmla="val -8697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within</a:t>
            </a:r>
            <a:r>
              <a:rPr lang="zh-CN" altLang="en-US" sz="2400" dirty="0"/>
              <a:t> </a:t>
            </a:r>
            <a:r>
              <a:rPr lang="en-US" altLang="zh-CN" sz="2400" dirty="0"/>
              <a:t>7</a:t>
            </a:r>
            <a:r>
              <a:rPr lang="zh-CN" altLang="en-US" sz="2400" dirty="0"/>
              <a:t> </a:t>
            </a:r>
            <a:r>
              <a:rPr lang="en-US" altLang="zh-CN" sz="2400" dirty="0"/>
              <a:t>steps!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practice,</a:t>
            </a:r>
            <a:r>
              <a:rPr lang="zh-CN" altLang="en-US" sz="2400" dirty="0"/>
              <a:t> </a:t>
            </a:r>
            <a:r>
              <a:rPr lang="en-US" altLang="zh-CN" sz="2400" dirty="0"/>
              <a:t>many</a:t>
            </a:r>
            <a:r>
              <a:rPr lang="zh-CN" altLang="en-US" sz="2400" dirty="0"/>
              <a:t> </a:t>
            </a:r>
            <a:r>
              <a:rPr lang="en-US" altLang="zh-CN" sz="2400" dirty="0"/>
              <a:t>bugs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found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few</a:t>
            </a:r>
            <a:r>
              <a:rPr lang="zh-CN" altLang="en-US" sz="2400" dirty="0"/>
              <a:t> </a:t>
            </a:r>
            <a:r>
              <a:rPr lang="en-US" altLang="zh-CN" sz="2400" dirty="0"/>
              <a:t>steps.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28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3F8F-AC38-3649-9484-D60C3C1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ROS Reconfiguration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8C96-D3C6-7444-8942-1DA41BB9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05" y="1690690"/>
            <a:ext cx="81104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 Pub/Sub styled system,</a:t>
            </a:r>
          </a:p>
          <a:p>
            <a:pPr lvl="1"/>
            <a:r>
              <a:rPr lang="en-US" dirty="0"/>
              <a:t>where A and B are two components, T is a topic.</a:t>
            </a:r>
          </a:p>
          <a:p>
            <a:r>
              <a:rPr lang="en-US" dirty="0"/>
              <a:t>Safely replace component A with A’ in runtime.</a:t>
            </a:r>
          </a:p>
          <a:p>
            <a:r>
              <a:rPr lang="en-US" dirty="0"/>
              <a:t>A reconfiguration process can divided into four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operations:</a:t>
            </a:r>
          </a:p>
          <a:p>
            <a:pPr lvl="1"/>
            <a:r>
              <a:rPr lang="en-US" altLang="zh-CN" dirty="0"/>
              <a:t>detach, remove,</a:t>
            </a:r>
            <a:r>
              <a:rPr lang="zh-CN" altLang="en-US" dirty="0"/>
              <a:t> </a:t>
            </a:r>
            <a:r>
              <a:rPr lang="en-US" altLang="zh-CN" dirty="0"/>
              <a:t>create,</a:t>
            </a:r>
            <a:r>
              <a:rPr lang="zh-CN" altLang="en-US" dirty="0"/>
              <a:t> </a:t>
            </a:r>
            <a:r>
              <a:rPr lang="en-US" altLang="zh-CN" dirty="0"/>
              <a:t>attach</a:t>
            </a:r>
          </a:p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reconfiguration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operations.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reconfiguration.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C0552-4AFF-5341-8381-AC6F6EC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35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73ACB3-E63B-7548-8531-0FBA350D0EC7}"/>
              </a:ext>
            </a:extLst>
          </p:cNvPr>
          <p:cNvSpPr/>
          <p:nvPr/>
        </p:nvSpPr>
        <p:spPr>
          <a:xfrm>
            <a:off x="9316109" y="2500532"/>
            <a:ext cx="534403" cy="534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B3876-6032-8648-B60F-F7C23E1208EA}"/>
              </a:ext>
            </a:extLst>
          </p:cNvPr>
          <p:cNvSpPr/>
          <p:nvPr/>
        </p:nvSpPr>
        <p:spPr>
          <a:xfrm>
            <a:off x="9253331" y="3385268"/>
            <a:ext cx="659958" cy="32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F34FD0-EBBB-FD47-8E64-C9AE8C03537C}"/>
              </a:ext>
            </a:extLst>
          </p:cNvPr>
          <p:cNvSpPr/>
          <p:nvPr/>
        </p:nvSpPr>
        <p:spPr>
          <a:xfrm>
            <a:off x="9318093" y="4092934"/>
            <a:ext cx="532418" cy="532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E90892-185D-514E-9B62-0345D2F99530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9583310" y="3034934"/>
            <a:ext cx="0" cy="35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F39BFC-D52A-094B-9D87-07274ACE787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583310" y="3709284"/>
            <a:ext cx="992" cy="38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7C63613-E09D-0540-B3E3-74B45041E397}"/>
              </a:ext>
            </a:extLst>
          </p:cNvPr>
          <p:cNvSpPr/>
          <p:nvPr/>
        </p:nvSpPr>
        <p:spPr>
          <a:xfrm>
            <a:off x="10755628" y="2500531"/>
            <a:ext cx="534403" cy="5344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620473-F69F-7143-AB09-7848E58E6CED}"/>
              </a:ext>
            </a:extLst>
          </p:cNvPr>
          <p:cNvSpPr/>
          <p:nvPr/>
        </p:nvSpPr>
        <p:spPr>
          <a:xfrm>
            <a:off x="10693842" y="3385268"/>
            <a:ext cx="659958" cy="32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0B9C19-0131-FE4A-87DB-D34F187E0F39}"/>
              </a:ext>
            </a:extLst>
          </p:cNvPr>
          <p:cNvSpPr/>
          <p:nvPr/>
        </p:nvSpPr>
        <p:spPr>
          <a:xfrm>
            <a:off x="10757612" y="4092934"/>
            <a:ext cx="532418" cy="532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E21A82-E1FE-F146-B932-5A4042B3249E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1022829" y="3034934"/>
            <a:ext cx="992" cy="35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97FB26-ADE2-2244-8F3C-6CDFBCA8DAD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1023821" y="3709284"/>
            <a:ext cx="0" cy="38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21390393-6DD8-8E48-B459-9326B89B71E1}"/>
              </a:ext>
            </a:extLst>
          </p:cNvPr>
          <p:cNvSpPr/>
          <p:nvPr/>
        </p:nvSpPr>
        <p:spPr>
          <a:xfrm>
            <a:off x="10076954" y="3380973"/>
            <a:ext cx="461175" cy="310101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3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2222-BF37-0045-BA3A-3369759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Alloy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DA39-B198-A645-A9FE-EEF346EF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65464-F09B-4D74-A565-219F5A8F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308"/>
            <a:ext cx="5108810" cy="26516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B6DAC-F903-447C-BD7E-70345876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010" y="1825625"/>
            <a:ext cx="5406790" cy="4351338"/>
          </a:xfrm>
        </p:spPr>
        <p:txBody>
          <a:bodyPr/>
          <a:lstStyle/>
          <a:p>
            <a:r>
              <a:rPr lang="en-US" dirty="0"/>
              <a:t>Use Alloy to define the pre- and post-conditions for each atomic action.</a:t>
            </a:r>
          </a:p>
          <a:p>
            <a:r>
              <a:rPr lang="en-US" b="1" dirty="0"/>
              <a:t>Assert</a:t>
            </a:r>
            <a:r>
              <a:rPr lang="en-US" dirty="0"/>
              <a:t>: under any system state, the </a:t>
            </a:r>
            <a:r>
              <a:rPr lang="en-US" dirty="0" err="1"/>
              <a:t>reconfig</a:t>
            </a:r>
            <a:r>
              <a:rPr lang="en-US" dirty="0"/>
              <a:t> action should maintain the property.</a:t>
            </a:r>
          </a:p>
        </p:txBody>
      </p:sp>
    </p:spTree>
    <p:extLst>
      <p:ext uri="{BB962C8B-B14F-4D97-AF65-F5344CB8AC3E}">
        <p14:creationId xmlns:p14="http://schemas.microsoft.com/office/powerpoint/2010/main" val="394986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2222-BF37-0045-BA3A-3369759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TLA+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DA39-B198-A645-A9FE-EEF346EF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B6DAC-F903-447C-BD7E-70345876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0" y="1825625"/>
            <a:ext cx="5707380" cy="4351338"/>
          </a:xfrm>
        </p:spPr>
        <p:txBody>
          <a:bodyPr/>
          <a:lstStyle/>
          <a:p>
            <a:r>
              <a:rPr lang="en-US" dirty="0"/>
              <a:t>An algorithm that translate a command (e.g., replace) to a sequence of atomic </a:t>
            </a:r>
            <a:r>
              <a:rPr lang="en-US" dirty="0" err="1"/>
              <a:t>reconfig</a:t>
            </a:r>
            <a:r>
              <a:rPr lang="en-US" dirty="0"/>
              <a:t> actions.</a:t>
            </a:r>
          </a:p>
          <a:p>
            <a:r>
              <a:rPr lang="en-US" dirty="0"/>
              <a:t>Use </a:t>
            </a:r>
            <a:r>
              <a:rPr lang="en-US" dirty="0" err="1"/>
              <a:t>PlusCal</a:t>
            </a:r>
            <a:r>
              <a:rPr lang="en-US" dirty="0"/>
              <a:t> to model the algorithm</a:t>
            </a:r>
          </a:p>
          <a:p>
            <a:r>
              <a:rPr lang="en-US" dirty="0"/>
              <a:t>Check the algorithm under a </a:t>
            </a:r>
            <a:r>
              <a:rPr lang="en-US" b="1" dirty="0"/>
              <a:t>specific</a:t>
            </a:r>
            <a:r>
              <a:rPr lang="en-US" dirty="0"/>
              <a:t> architecture.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9C10A-282F-4DCE-B956-5E2F83232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90"/>
            <a:ext cx="4532418" cy="51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50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0F20-B80B-5846-880F-36C176EF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4B1B-A378-E042-9770-0DD2F01F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https://lamport.azurewebsites.net/tla/tla.html</a:t>
            </a:r>
            <a:endParaRPr lang="en-US" dirty="0"/>
          </a:p>
          <a:p>
            <a:r>
              <a:rPr lang="en-US" dirty="0">
                <a:hlinkClick r:id="rId3"/>
              </a:rPr>
              <a:t>https://github.com/tlaplus</a:t>
            </a:r>
            <a:endParaRPr lang="en-US" dirty="0"/>
          </a:p>
          <a:p>
            <a:r>
              <a:rPr lang="en-US" dirty="0">
                <a:hlinkClick r:id="rId4"/>
              </a:rPr>
              <a:t>https://groups.google.com/forum/#!forum/tlaplus</a:t>
            </a:r>
            <a:endParaRPr lang="en-US" dirty="0"/>
          </a:p>
          <a:p>
            <a:r>
              <a:rPr lang="en-US" altLang="zh-CN" dirty="0"/>
              <a:t>Specifying</a:t>
            </a:r>
            <a:r>
              <a:rPr lang="zh-CN" altLang="en-US" dirty="0"/>
              <a:t> </a:t>
            </a:r>
            <a:r>
              <a:rPr lang="en-US" altLang="zh-CN" dirty="0"/>
              <a:t>Systems,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Leslie</a:t>
            </a:r>
            <a:r>
              <a:rPr lang="zh-CN" altLang="en-US" dirty="0"/>
              <a:t> </a:t>
            </a:r>
            <a:r>
              <a:rPr lang="en-US" altLang="zh-CN" dirty="0" err="1"/>
              <a:t>Lamport</a:t>
            </a:r>
            <a:endParaRPr lang="en-US" altLang="zh-CN" dirty="0"/>
          </a:p>
          <a:p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TLA+</a:t>
            </a:r>
            <a:r>
              <a:rPr lang="zh-CN" altLang="en-US" dirty="0"/>
              <a:t> </a:t>
            </a:r>
            <a:r>
              <a:rPr lang="en-US" altLang="zh-CN" dirty="0">
                <a:hlinkClick r:id="rId5"/>
              </a:rPr>
              <a:t>https://www.apress.com/de/book/9781484238288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E4BB3-8C16-F84B-9CBC-28A9A33C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4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8C26-7183-724A-99DC-A7C0C2BF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CounterSquare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A3CC-4ABE-4549-948B-6D974998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Monaco" pitchFamily="2" charset="77"/>
              </a:rPr>
              <a:t>CounterSquare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==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(</a:t>
            </a:r>
          </a:p>
          <a:p>
            <a:pPr marL="0" indent="0">
              <a:buNone/>
            </a:pPr>
            <a:r>
              <a:rPr lang="en-US" altLang="zh-CN" sz="2000" dirty="0">
                <a:latin typeface="Monaco" pitchFamily="2" charset="77"/>
              </a:rPr>
              <a:t>	[x: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N,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y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: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N],</a:t>
            </a:r>
          </a:p>
          <a:p>
            <a:pPr marL="0" indent="0">
              <a:buNone/>
            </a:pPr>
            <a:r>
              <a:rPr lang="en-US" altLang="zh-CN" sz="2000" dirty="0">
                <a:latin typeface="Monaco" pitchFamily="2" charset="77"/>
              </a:rPr>
              <a:t>	{[x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=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0,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y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=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0]},</a:t>
            </a:r>
          </a:p>
          <a:p>
            <a:pPr marL="0" indent="0">
              <a:buNone/>
            </a:pPr>
            <a:r>
              <a:rPr lang="en-US" altLang="zh-CN" sz="2000" dirty="0">
                <a:latin typeface="Monaco" pitchFamily="2" charset="77"/>
              </a:rPr>
              <a:t>	{</a:t>
            </a:r>
            <a:r>
              <a:rPr lang="en-US" altLang="zh-CN" sz="2000" dirty="0" err="1">
                <a:latin typeface="Monaco" pitchFamily="2" charset="77"/>
              </a:rPr>
              <a:t>inc</a:t>
            </a:r>
            <a:r>
              <a:rPr lang="en-US" altLang="zh-CN" sz="2000" dirty="0">
                <a:latin typeface="Monaco" pitchFamily="2" charset="77"/>
              </a:rPr>
              <a:t>},</a:t>
            </a:r>
          </a:p>
          <a:p>
            <a:pPr marL="0" indent="0">
              <a:buNone/>
            </a:pPr>
            <a:r>
              <a:rPr lang="en-US" altLang="zh-CN" sz="2000" dirty="0">
                <a:latin typeface="Monaco" pitchFamily="2" charset="77"/>
              </a:rPr>
              <a:t>	</a:t>
            </a:r>
            <a:r>
              <a:rPr lang="en-US" altLang="zh-CN" sz="2000" dirty="0" err="1">
                <a:latin typeface="Monaco" pitchFamily="2" charset="77"/>
              </a:rPr>
              <a:t>T</a:t>
            </a:r>
            <a:r>
              <a:rPr lang="en-US" altLang="zh-CN" sz="2000" baseline="-25000" dirty="0" err="1">
                <a:latin typeface="Monaco" pitchFamily="2" charset="77"/>
              </a:rPr>
              <a:t>inc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),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where</a:t>
            </a:r>
          </a:p>
          <a:p>
            <a:pPr marL="0" indent="0">
              <a:buNone/>
            </a:pPr>
            <a:r>
              <a:rPr lang="en-US" altLang="zh-CN" sz="2000" dirty="0">
                <a:latin typeface="Monaco" pitchFamily="2" charset="77"/>
              </a:rPr>
              <a:t>	</a:t>
            </a:r>
            <a:r>
              <a:rPr lang="en-US" altLang="zh-CN" sz="2000" dirty="0" err="1">
                <a:latin typeface="Monaco" pitchFamily="2" charset="77"/>
              </a:rPr>
              <a:t>inc</a:t>
            </a:r>
            <a:endParaRPr lang="en-US" altLang="zh-CN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altLang="zh-CN" sz="2000" dirty="0">
                <a:latin typeface="Monaco" pitchFamily="2" charset="77"/>
              </a:rPr>
              <a:t>	</a:t>
            </a:r>
            <a:r>
              <a:rPr lang="zh-CN" altLang="en-US" sz="2000" dirty="0">
                <a:latin typeface="Monaco" pitchFamily="2" charset="77"/>
              </a:rPr>
              <a:t>    </a:t>
            </a:r>
            <a:r>
              <a:rPr lang="en-US" altLang="zh-CN" sz="2000" dirty="0">
                <a:latin typeface="Monaco" pitchFamily="2" charset="77"/>
              </a:rPr>
              <a:t>pre</a:t>
            </a:r>
            <a:r>
              <a:rPr lang="zh-CN" altLang="en-US" sz="2000" dirty="0">
                <a:latin typeface="Monaco" pitchFamily="2" charset="77"/>
              </a:rPr>
              <a:t>   </a:t>
            </a:r>
            <a:r>
              <a:rPr lang="en-US" altLang="zh-CN" sz="2000" dirty="0">
                <a:latin typeface="Monaco" pitchFamily="2" charset="77"/>
              </a:rPr>
              <a:t>true</a:t>
            </a:r>
          </a:p>
          <a:p>
            <a:pPr marL="0" indent="0">
              <a:buNone/>
            </a:pPr>
            <a:r>
              <a:rPr lang="en-US" altLang="zh-CN" sz="2000" dirty="0">
                <a:latin typeface="Monaco" pitchFamily="2" charset="77"/>
              </a:rPr>
              <a:t>	</a:t>
            </a:r>
            <a:r>
              <a:rPr lang="zh-CN" altLang="en-US" sz="2000" dirty="0">
                <a:latin typeface="Monaco" pitchFamily="2" charset="77"/>
              </a:rPr>
              <a:t>    </a:t>
            </a:r>
            <a:r>
              <a:rPr lang="en-US" altLang="zh-CN" sz="2000" dirty="0">
                <a:latin typeface="Monaco" pitchFamily="2" charset="77"/>
              </a:rPr>
              <a:t>post</a:t>
            </a:r>
            <a:r>
              <a:rPr lang="zh-CN" altLang="en-US" sz="2000" dirty="0">
                <a:latin typeface="Monaco" pitchFamily="2" charset="77"/>
              </a:rPr>
              <a:t>  </a:t>
            </a:r>
            <a:r>
              <a:rPr lang="en-US" altLang="zh-CN" sz="2000" dirty="0">
                <a:latin typeface="Monaco" pitchFamily="2" charset="77"/>
              </a:rPr>
              <a:t>x’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=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x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+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1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/\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y’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=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y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+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2x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+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1</a:t>
            </a:r>
          </a:p>
          <a:p>
            <a:pPr marL="0" indent="0">
              <a:buNone/>
            </a:pPr>
            <a:r>
              <a:rPr lang="en-US" altLang="zh-CN" sz="2000" dirty="0">
                <a:latin typeface="Monaco" pitchFamily="2" charset="77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D2B6B-A4B7-0741-B135-FDF519B1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6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909C-0242-F946-A3E1-74B3597A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E547-292A-2148-8EAC-FD238F8D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supports:</a:t>
            </a:r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</a:p>
          <a:p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</a:p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</a:p>
          <a:p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</a:p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zh-CN" altLang="en-US" dirty="0"/>
              <a:t> </a:t>
            </a:r>
            <a:r>
              <a:rPr lang="en-US" altLang="zh-CN" dirty="0"/>
              <a:t>author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B4F70-92BE-3F4F-9551-F07280F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3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D70A-C519-FE4D-B369-1F7AB3E9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TLA+</a:t>
            </a:r>
            <a:r>
              <a:rPr lang="zh-CN" altLang="en-US" dirty="0"/>
              <a:t> </a:t>
            </a:r>
            <a:r>
              <a:rPr lang="en-US" altLang="zh-CN" dirty="0"/>
              <a:t>Spec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9F16-3F7A-AD46-88EA-702312D5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800080"/>
                </a:solidFill>
                <a:latin typeface="Monaco" pitchFamily="2" charset="77"/>
              </a:rPr>
              <a:t>EXTENDS</a:t>
            </a:r>
            <a:r>
              <a:rPr lang="es-ES" sz="2000" dirty="0">
                <a:latin typeface="Monaco" pitchFamily="2" charset="77"/>
              </a:rPr>
              <a:t> </a:t>
            </a:r>
            <a:r>
              <a:rPr lang="es-ES" sz="2000" dirty="0" err="1">
                <a:latin typeface="Monaco" pitchFamily="2" charset="77"/>
              </a:rPr>
              <a:t>Integers</a:t>
            </a:r>
            <a:endParaRPr lang="es-ES" sz="2000" dirty="0">
              <a:latin typeface="Monaco" pitchFamily="2" charset="77"/>
            </a:endParaRPr>
          </a:p>
          <a:p>
            <a:pPr marL="0" indent="0">
              <a:buNone/>
            </a:pPr>
            <a:endParaRPr lang="es-ES" sz="2000" dirty="0">
              <a:solidFill>
                <a:srgbClr val="80008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800080"/>
                </a:solidFill>
                <a:latin typeface="Monaco" pitchFamily="2" charset="77"/>
              </a:rPr>
              <a:t>VARIABLES</a:t>
            </a:r>
            <a:r>
              <a:rPr lang="es-ES" sz="2000" dirty="0">
                <a:solidFill>
                  <a:srgbClr val="000000"/>
                </a:solidFill>
                <a:latin typeface="Monaco" pitchFamily="2" charset="77"/>
              </a:rPr>
              <a:t> x, y</a:t>
            </a:r>
          </a:p>
          <a:p>
            <a:pPr marL="0" indent="0">
              <a:buNone/>
            </a:pPr>
            <a:endParaRPr lang="es-E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s-ES" sz="2000" dirty="0" err="1">
                <a:latin typeface="Monaco" pitchFamily="2" charset="77"/>
              </a:rPr>
              <a:t>Init</a:t>
            </a:r>
            <a:r>
              <a:rPr lang="es-ES" sz="2000" dirty="0">
                <a:latin typeface="Monaco" pitchFamily="2" charset="77"/>
              </a:rPr>
              <a:t> == x = 0 /\ y = 0</a:t>
            </a:r>
          </a:p>
          <a:p>
            <a:pPr marL="0" indent="0">
              <a:buNone/>
            </a:pPr>
            <a:endParaRPr lang="es-E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s-ES" sz="2000" dirty="0" err="1">
                <a:latin typeface="Monaco" pitchFamily="2" charset="77"/>
              </a:rPr>
              <a:t>Inc</a:t>
            </a:r>
            <a:r>
              <a:rPr lang="es-ES" sz="2000" dirty="0">
                <a:latin typeface="Monaco" pitchFamily="2" charset="77"/>
              </a:rPr>
              <a:t> ==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s-ES" sz="2000" dirty="0">
                <a:latin typeface="Monaco" pitchFamily="2" charset="77"/>
              </a:rPr>
              <a:t>/\ x' = x + 1</a:t>
            </a:r>
          </a:p>
          <a:p>
            <a:pPr marL="0" indent="0">
              <a:buNone/>
            </a:pPr>
            <a:r>
              <a:rPr lang="zh-CN" altLang="en-US" sz="2000" dirty="0">
                <a:latin typeface="Monaco" pitchFamily="2" charset="77"/>
              </a:rPr>
              <a:t>       </a:t>
            </a:r>
            <a:r>
              <a:rPr lang="en-US" altLang="zh-CN" sz="2000" dirty="0">
                <a:latin typeface="Monaco" pitchFamily="2" charset="77"/>
              </a:rPr>
              <a:t>/</a:t>
            </a:r>
            <a:r>
              <a:rPr lang="es-ES" sz="2000" dirty="0">
                <a:latin typeface="Monaco" pitchFamily="2" charset="77"/>
              </a:rPr>
              <a:t>\ y' = y + 2 * x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+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1</a:t>
            </a:r>
          </a:p>
          <a:p>
            <a:pPr marL="0" indent="0">
              <a:buNone/>
            </a:pPr>
            <a:endParaRPr lang="en-US" altLang="zh-CN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altLang="zh-CN" sz="2000" dirty="0">
                <a:latin typeface="Monaco" pitchFamily="2" charset="77"/>
              </a:rPr>
              <a:t>Next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==</a:t>
            </a:r>
            <a:r>
              <a:rPr lang="zh-CN" altLang="en-US" sz="2000" dirty="0">
                <a:latin typeface="Monaco" pitchFamily="2" charset="77"/>
              </a:rPr>
              <a:t> </a:t>
            </a:r>
            <a:r>
              <a:rPr lang="en-US" altLang="zh-CN" sz="2000" dirty="0">
                <a:latin typeface="Monaco" pitchFamily="2" charset="77"/>
              </a:rPr>
              <a:t>Inc</a:t>
            </a:r>
            <a:endParaRPr lang="es-ES" sz="2000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64AC-4412-AC48-B75A-C8805ABF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40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051CD8A-7C58-9740-8A13-557E9B689F63}"/>
              </a:ext>
            </a:extLst>
          </p:cNvPr>
          <p:cNvSpPr/>
          <p:nvPr/>
        </p:nvSpPr>
        <p:spPr>
          <a:xfrm>
            <a:off x="5399313" y="1455511"/>
            <a:ext cx="4640036" cy="740229"/>
          </a:xfrm>
          <a:prstGeom prst="wedgeRoundRectCallout">
            <a:avLst>
              <a:gd name="adj1" fmla="val -64001"/>
              <a:gd name="adj2" fmla="val 1397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400" dirty="0">
                <a:solidFill>
                  <a:srgbClr val="800080"/>
                </a:solidFill>
              </a:rPr>
              <a:t>EXTENDS</a:t>
            </a:r>
            <a:r>
              <a:rPr lang="zh-CN" altLang="en-US" sz="2000" b="1" dirty="0"/>
              <a:t> </a:t>
            </a:r>
            <a:r>
              <a:rPr lang="en-US" altLang="zh-CN" sz="2000" dirty="0"/>
              <a:t>keyword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import</a:t>
            </a:r>
            <a:r>
              <a:rPr lang="zh-CN" altLang="en-US" sz="2000" dirty="0"/>
              <a:t> </a:t>
            </a:r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modules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BDF7FAA-76BC-7642-B87D-ECDB97960E17}"/>
              </a:ext>
            </a:extLst>
          </p:cNvPr>
          <p:cNvSpPr/>
          <p:nvPr/>
        </p:nvSpPr>
        <p:spPr>
          <a:xfrm>
            <a:off x="4876799" y="2375128"/>
            <a:ext cx="5162551" cy="740229"/>
          </a:xfrm>
          <a:prstGeom prst="wedgeRoundRectCallout">
            <a:avLst>
              <a:gd name="adj1" fmla="val -56627"/>
              <a:gd name="adj2" fmla="val 1085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400" dirty="0">
                <a:solidFill>
                  <a:srgbClr val="800080"/>
                </a:solidFill>
              </a:rPr>
              <a:t>VARIABLES</a:t>
            </a:r>
            <a:r>
              <a:rPr lang="zh-CN" altLang="en-US" sz="2000" b="1" dirty="0"/>
              <a:t> </a:t>
            </a:r>
            <a:r>
              <a:rPr lang="en-US" altLang="zh-CN" sz="2000" dirty="0"/>
              <a:t>keyword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define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endParaRPr lang="en-US" sz="2000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A067335-6F77-5F4D-926A-6BA653235B06}"/>
              </a:ext>
            </a:extLst>
          </p:cNvPr>
          <p:cNvSpPr/>
          <p:nvPr/>
        </p:nvSpPr>
        <p:spPr>
          <a:xfrm>
            <a:off x="5862084" y="3294744"/>
            <a:ext cx="4177265" cy="1372949"/>
          </a:xfrm>
          <a:prstGeom prst="wedgeRoundRectCallout">
            <a:avLst>
              <a:gd name="adj1" fmla="val -62586"/>
              <a:gd name="adj2" fmla="val 1628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/>
              <a:t>“Identifier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==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expression”</a:t>
            </a:r>
            <a:r>
              <a:rPr lang="zh-CN" altLang="en-US" sz="2000" i="1" dirty="0"/>
              <a:t> </a:t>
            </a:r>
            <a:r>
              <a:rPr lang="en-US" altLang="zh-CN" sz="2000" dirty="0"/>
              <a:t>defines</a:t>
            </a:r>
            <a:r>
              <a:rPr lang="zh-CN" altLang="en-US" sz="2000" dirty="0"/>
              <a:t> </a:t>
            </a:r>
            <a:r>
              <a:rPr lang="en-US" altLang="zh-CN" sz="2000" dirty="0"/>
              <a:t>predicates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functions.</a:t>
            </a:r>
            <a:r>
              <a:rPr lang="zh-CN" altLang="en-US" sz="2000" dirty="0"/>
              <a:t> </a:t>
            </a:r>
            <a:r>
              <a:rPr lang="en-US" altLang="zh-CN" sz="2000" b="1" i="1" dirty="0" err="1"/>
              <a:t>Init</a:t>
            </a:r>
            <a:r>
              <a:rPr lang="zh-CN" altLang="en-US" sz="2000" dirty="0"/>
              <a:t> </a:t>
            </a:r>
            <a:r>
              <a:rPr lang="en-US" altLang="zh-CN" sz="2000" dirty="0"/>
              <a:t>defines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initial</a:t>
            </a:r>
            <a:r>
              <a:rPr lang="zh-CN" altLang="en-US" sz="2000" dirty="0"/>
              <a:t> </a:t>
            </a:r>
            <a:r>
              <a:rPr lang="en-US" altLang="zh-CN" sz="2000" dirty="0"/>
              <a:t>states;</a:t>
            </a:r>
            <a:r>
              <a:rPr lang="zh-CN" altLang="en-US" sz="2000" dirty="0"/>
              <a:t> </a:t>
            </a:r>
            <a:r>
              <a:rPr lang="en-US" altLang="zh-CN" sz="2000" b="1" i="1" dirty="0"/>
              <a:t>Inc</a:t>
            </a:r>
            <a:r>
              <a:rPr lang="zh-CN" altLang="en-US" sz="2000" dirty="0"/>
              <a:t> </a:t>
            </a:r>
            <a:r>
              <a:rPr lang="en-US" altLang="zh-CN" sz="2000" dirty="0"/>
              <a:t>defines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increasing</a:t>
            </a:r>
            <a:r>
              <a:rPr lang="zh-CN" altLang="en-US" sz="2000" dirty="0"/>
              <a:t> </a:t>
            </a:r>
            <a:r>
              <a:rPr lang="en-US" altLang="zh-CN" sz="2000" dirty="0"/>
              <a:t>operation.</a:t>
            </a:r>
            <a:endParaRPr lang="en-US" sz="2000" i="1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489E7BB-FE5A-A042-9D7F-009C36C869F6}"/>
              </a:ext>
            </a:extLst>
          </p:cNvPr>
          <p:cNvSpPr/>
          <p:nvPr/>
        </p:nvSpPr>
        <p:spPr>
          <a:xfrm>
            <a:off x="4876798" y="5320231"/>
            <a:ext cx="5162551" cy="740229"/>
          </a:xfrm>
          <a:prstGeom prst="wedgeRoundRectCallout">
            <a:avLst>
              <a:gd name="adj1" fmla="val -66856"/>
              <a:gd name="adj2" fmla="val 31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Next</a:t>
            </a:r>
            <a:r>
              <a:rPr lang="zh-CN" altLang="en-US" sz="2000" dirty="0"/>
              <a:t> </a:t>
            </a:r>
            <a:r>
              <a:rPr lang="en-US" altLang="zh-CN" sz="2000" dirty="0"/>
              <a:t>defines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possible</a:t>
            </a:r>
            <a:r>
              <a:rPr lang="zh-CN" altLang="en-US" sz="2000" dirty="0"/>
              <a:t> </a:t>
            </a:r>
            <a:r>
              <a:rPr lang="en-US" altLang="zh-CN" sz="2000" dirty="0"/>
              <a:t>actions.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196979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BB6F-DD7B-AE41-91CC-633A6A63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Invariants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8147-D2D0-E74F-83EE-4D19939A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Monaco" pitchFamily="2" charset="77"/>
              </a:rPr>
              <a:t>TypeInv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>
                <a:latin typeface="Monaco" pitchFamily="2" charset="77"/>
              </a:rPr>
              <a:t>==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>
                <a:latin typeface="Monaco" pitchFamily="2" charset="77"/>
              </a:rPr>
              <a:t>/\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>
                <a:latin typeface="Monaco" pitchFamily="2" charset="77"/>
              </a:rPr>
              <a:t>x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>
                <a:latin typeface="Monaco" pitchFamily="2" charset="77"/>
              </a:rPr>
              <a:t>\in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 err="1">
                <a:latin typeface="Monaco" pitchFamily="2" charset="77"/>
              </a:rPr>
              <a:t>Int</a:t>
            </a:r>
            <a:endParaRPr lang="en-US" altLang="zh-CN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zh-CN" altLang="en-US" sz="2400" dirty="0">
                <a:latin typeface="Monaco" pitchFamily="2" charset="77"/>
              </a:rPr>
              <a:t>           </a:t>
            </a:r>
            <a:r>
              <a:rPr lang="en-US" altLang="zh-CN" sz="2400" dirty="0">
                <a:latin typeface="Monaco" pitchFamily="2" charset="77"/>
              </a:rPr>
              <a:t>/\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>
                <a:latin typeface="Monaco" pitchFamily="2" charset="77"/>
              </a:rPr>
              <a:t>y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>
                <a:latin typeface="Monaco" pitchFamily="2" charset="77"/>
              </a:rPr>
              <a:t>\in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 err="1">
                <a:latin typeface="Monaco" pitchFamily="2" charset="77"/>
              </a:rPr>
              <a:t>Int</a:t>
            </a:r>
            <a:endParaRPr lang="en-US" altLang="zh-CN" sz="2400" dirty="0">
              <a:latin typeface="Monaco" pitchFamily="2" charset="77"/>
            </a:endParaRP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Monaco" pitchFamily="2" charset="77"/>
              </a:rPr>
              <a:t>CounterSquareInv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>
                <a:latin typeface="Monaco" pitchFamily="2" charset="77"/>
              </a:rPr>
              <a:t>==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>
                <a:latin typeface="Monaco" pitchFamily="2" charset="77"/>
              </a:rPr>
              <a:t>x</a:t>
            </a:r>
            <a:r>
              <a:rPr lang="zh-CN" altLang="en-US" sz="2400" dirty="0">
                <a:latin typeface="Monaco" pitchFamily="2" charset="77"/>
              </a:rPr>
              <a:t> * </a:t>
            </a:r>
            <a:r>
              <a:rPr lang="en-US" altLang="zh-CN" sz="2400" dirty="0">
                <a:latin typeface="Monaco" pitchFamily="2" charset="77"/>
              </a:rPr>
              <a:t>x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>
                <a:latin typeface="Monaco" pitchFamily="2" charset="77"/>
              </a:rPr>
              <a:t>=</a:t>
            </a:r>
            <a:r>
              <a:rPr lang="zh-CN" altLang="en-US" sz="2400" dirty="0">
                <a:latin typeface="Monaco" pitchFamily="2" charset="77"/>
              </a:rPr>
              <a:t> </a:t>
            </a:r>
            <a:r>
              <a:rPr lang="en-US" altLang="zh-CN" sz="2400" dirty="0">
                <a:latin typeface="Monaco" pitchFamily="2" charset="77"/>
              </a:rPr>
              <a:t>y</a:t>
            </a:r>
            <a:endParaRPr lang="en-US" sz="2400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6B148-A272-8947-AEB2-328677BC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41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0451D26-331F-A841-8810-3BDB96D1982D}"/>
              </a:ext>
            </a:extLst>
          </p:cNvPr>
          <p:cNvSpPr/>
          <p:nvPr/>
        </p:nvSpPr>
        <p:spPr>
          <a:xfrm>
            <a:off x="2152650" y="2773288"/>
            <a:ext cx="4432448" cy="1873140"/>
          </a:xfrm>
          <a:prstGeom prst="wedgeRoundRectCallout">
            <a:avLst>
              <a:gd name="adj1" fmla="val -39300"/>
              <a:gd name="adj2" fmla="val -7787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TLA+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b="1" dirty="0"/>
              <a:t>untyped</a:t>
            </a:r>
            <a:r>
              <a:rPr lang="en-US" altLang="zh-CN" sz="2000" dirty="0"/>
              <a:t>!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define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invariant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assert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variables.</a:t>
            </a:r>
            <a:r>
              <a:rPr lang="zh-CN" altLang="en-US" sz="2000" dirty="0"/>
              <a:t> </a:t>
            </a:r>
            <a:r>
              <a:rPr lang="en-US" altLang="zh-CN" sz="2000" b="1" dirty="0"/>
              <a:t>(But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Optional!)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83297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C7A6-A6DC-154C-A548-8F42ACBA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TLC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Checker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99877-A720-F54B-B391-81DB52198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690689"/>
            <a:ext cx="3868489" cy="32459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73014-252B-C744-A594-740144F1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AA5B2-C5F8-8648-9273-C226E7E3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38" y="1690688"/>
            <a:ext cx="4018212" cy="2979283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77CAA25-340A-2542-87CF-B483D95C3005}"/>
              </a:ext>
            </a:extLst>
          </p:cNvPr>
          <p:cNvSpPr/>
          <p:nvPr/>
        </p:nvSpPr>
        <p:spPr>
          <a:xfrm>
            <a:off x="3885758" y="4848336"/>
            <a:ext cx="3773229" cy="1310930"/>
          </a:xfrm>
          <a:prstGeom prst="wedgeRoundRectCallout">
            <a:avLst>
              <a:gd name="adj1" fmla="val -36764"/>
              <a:gd name="adj2" fmla="val -16385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b="1" i="1" dirty="0"/>
              <a:t>behavior</a:t>
            </a:r>
            <a:r>
              <a:rPr lang="zh-CN" altLang="en-US" sz="2000" b="1" i="1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system?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it?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23727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F9DC-4169-BC48-B4D6-A223672E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TLC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0ACF-B8AE-FC49-8627-68CE2D63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76702"/>
          </a:xfrm>
        </p:spPr>
        <p:txBody>
          <a:bodyPr/>
          <a:lstStyle/>
          <a:p>
            <a:r>
              <a:rPr lang="en-US" altLang="zh-CN" dirty="0"/>
              <a:t>Breadth-first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80FC3-66ED-0C41-9790-7DE72271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F2296-697E-EA47-83C8-CD9366976FD6}"/>
              </a:ext>
            </a:extLst>
          </p:cNvPr>
          <p:cNvSpPr txBox="1"/>
          <p:nvPr/>
        </p:nvSpPr>
        <p:spPr>
          <a:xfrm>
            <a:off x="2152650" y="6310084"/>
            <a:ext cx="4666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configured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run</a:t>
            </a:r>
            <a:r>
              <a:rPr lang="zh-CN" altLang="en-US" sz="2000" dirty="0"/>
              <a:t> </a:t>
            </a:r>
            <a:r>
              <a:rPr lang="en-US" altLang="zh-CN" sz="2000" dirty="0"/>
              <a:t>depth-first</a:t>
            </a:r>
            <a:r>
              <a:rPr lang="zh-CN" altLang="en-US" sz="2000" dirty="0"/>
              <a:t> </a:t>
            </a:r>
            <a:r>
              <a:rPr lang="en-US" altLang="zh-CN" sz="2000" dirty="0"/>
              <a:t>search</a:t>
            </a:r>
            <a:endParaRPr lang="en-US" sz="2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6D4083D-FF05-174E-8743-EBD9BFAD5DEB}"/>
              </a:ext>
            </a:extLst>
          </p:cNvPr>
          <p:cNvGrpSpPr/>
          <p:nvPr/>
        </p:nvGrpSpPr>
        <p:grpSpPr>
          <a:xfrm>
            <a:off x="2542518" y="2707882"/>
            <a:ext cx="3225564" cy="2804799"/>
            <a:chOff x="2581504" y="2307771"/>
            <a:chExt cx="3225564" cy="28047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50E154-478B-BD4B-B835-3DB575409369}"/>
                </a:ext>
              </a:extLst>
            </p:cNvPr>
            <p:cNvSpPr/>
            <p:nvPr/>
          </p:nvSpPr>
          <p:spPr>
            <a:xfrm>
              <a:off x="4316185" y="2307771"/>
              <a:ext cx="599601" cy="5996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A2D3D1-9961-D645-BAE0-06A668910ABD}"/>
                </a:ext>
              </a:extLst>
            </p:cNvPr>
            <p:cNvSpPr/>
            <p:nvPr/>
          </p:nvSpPr>
          <p:spPr>
            <a:xfrm>
              <a:off x="3348947" y="3296101"/>
              <a:ext cx="634707" cy="634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a</a:t>
              </a:r>
              <a:r>
                <a:rPr lang="en-US" altLang="zh-CN" dirty="0"/>
                <a:t>’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E07F3D-0C0C-674A-A733-E48599DC5E6E}"/>
                </a:ext>
              </a:extLst>
            </p:cNvPr>
            <p:cNvSpPr/>
            <p:nvPr/>
          </p:nvSpPr>
          <p:spPr>
            <a:xfrm>
              <a:off x="5172361" y="3296102"/>
              <a:ext cx="634707" cy="634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b</a:t>
              </a:r>
              <a:r>
                <a:rPr lang="en-US" altLang="zh-CN" dirty="0"/>
                <a:t>'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DCD36-8201-7D4E-A387-8A6D8604735B}"/>
                </a:ext>
              </a:extLst>
            </p:cNvPr>
            <p:cNvSpPr/>
            <p:nvPr/>
          </p:nvSpPr>
          <p:spPr>
            <a:xfrm>
              <a:off x="2581504" y="4480717"/>
              <a:ext cx="631853" cy="631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D785DE-1B2B-A640-8013-E591152F977B}"/>
                </a:ext>
              </a:extLst>
            </p:cNvPr>
            <p:cNvSpPr/>
            <p:nvPr/>
          </p:nvSpPr>
          <p:spPr>
            <a:xfrm>
              <a:off x="4088380" y="4480717"/>
              <a:ext cx="631852" cy="631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2C94CB-4311-F245-AC8B-60C6770D9A57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3666301" y="2907372"/>
              <a:ext cx="949685" cy="388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749F76-6758-0447-951D-172DE12C1AEB}"/>
                </a:ext>
              </a:extLst>
            </p:cNvPr>
            <p:cNvSpPr txBox="1"/>
            <p:nvPr/>
          </p:nvSpPr>
          <p:spPr>
            <a:xfrm>
              <a:off x="3860577" y="2747382"/>
              <a:ext cx="2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F146F-85A9-A34B-AB6E-21AAE60668D2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4615986" y="2907372"/>
              <a:ext cx="873729" cy="388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2CAD5A-67E4-E141-894A-832547DFB0EA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2897431" y="3930808"/>
              <a:ext cx="768870" cy="54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087713B-9B77-8A4B-AD82-1D8A4F5DACB0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3666301" y="3930808"/>
              <a:ext cx="738005" cy="54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F95423-6062-DE46-8247-853DA9518582}"/>
                </a:ext>
              </a:extLst>
            </p:cNvPr>
            <p:cNvSpPr txBox="1"/>
            <p:nvPr/>
          </p:nvSpPr>
          <p:spPr>
            <a:xfrm>
              <a:off x="2946653" y="3879102"/>
              <a:ext cx="2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8182E8-0485-2746-B367-BDB78FB31B74}"/>
                </a:ext>
              </a:extLst>
            </p:cNvPr>
            <p:cNvSpPr txBox="1"/>
            <p:nvPr/>
          </p:nvSpPr>
          <p:spPr>
            <a:xfrm>
              <a:off x="3941900" y="3879102"/>
              <a:ext cx="2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ADC70F-B0FD-814A-89D3-C49E30C9E287}"/>
                </a:ext>
              </a:extLst>
            </p:cNvPr>
            <p:cNvSpPr txBox="1"/>
            <p:nvPr/>
          </p:nvSpPr>
          <p:spPr>
            <a:xfrm>
              <a:off x="5002479" y="2731847"/>
              <a:ext cx="2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en-US" dirty="0"/>
            </a:p>
          </p:txBody>
        </p:sp>
      </p:grp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ABDFEF81-B15A-004E-AB0A-3A1854D57F82}"/>
              </a:ext>
            </a:extLst>
          </p:cNvPr>
          <p:cNvSpPr/>
          <p:nvPr/>
        </p:nvSpPr>
        <p:spPr>
          <a:xfrm>
            <a:off x="5930732" y="2639781"/>
            <a:ext cx="4108619" cy="2276418"/>
          </a:xfrm>
          <a:prstGeom prst="wedgeRoundRectCallout">
            <a:avLst>
              <a:gd name="adj1" fmla="val -56157"/>
              <a:gd name="adj2" fmla="val -2005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b="1" dirty="0"/>
              <a:t>path</a:t>
            </a:r>
            <a:r>
              <a:rPr lang="zh-CN" altLang="en-US" sz="2000" b="1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graph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trace.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should</a:t>
            </a:r>
            <a:r>
              <a:rPr lang="zh-CN" altLang="en-US" sz="2000" dirty="0"/>
              <a:t> </a:t>
            </a:r>
            <a:r>
              <a:rPr lang="en-US" altLang="zh-CN" sz="2000" dirty="0"/>
              <a:t>skip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traversed</a:t>
            </a:r>
            <a:r>
              <a:rPr lang="zh-CN" altLang="en-US" sz="2000" dirty="0"/>
              <a:t> </a:t>
            </a:r>
            <a:r>
              <a:rPr lang="en-US" altLang="zh-CN" sz="2000" dirty="0"/>
              <a:t>states.</a:t>
            </a:r>
            <a:r>
              <a:rPr lang="zh-CN" altLang="en-US" sz="2000" dirty="0"/>
              <a:t> </a:t>
            </a:r>
            <a:r>
              <a:rPr lang="en-US" altLang="zh-CN" sz="2000" dirty="0"/>
              <a:t>Then,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stops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reachable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traversed.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1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FD29-415B-BA4D-B8DF-1FF4559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Book Copies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CAB3-2BF6-C649-BA55-255E03D7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CONSTANT</a:t>
            </a:r>
            <a:r>
              <a:rPr lang="en-US" sz="2400" dirty="0">
                <a:latin typeface="Monaco" pitchFamily="2" charset="77"/>
              </a:rPr>
              <a:t> Author, Title, Subject, ID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40"/>
                </a:solidFill>
                <a:latin typeface="Monaco" pitchFamily="2" charset="77"/>
              </a:rPr>
              <a:t>\* The record type representing the book copies.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Copy == [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author : Author,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title : Title,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subjects :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SUBSET</a:t>
            </a:r>
            <a:r>
              <a:rPr lang="en-US" sz="2400" dirty="0">
                <a:latin typeface="Monaco" pitchFamily="2" charset="77"/>
              </a:rPr>
              <a:t> Subject,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id : ID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A6500-0CC5-5B48-AEDC-B4E1692F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ular Callout 5">
            <a:extLst>
              <a:ext uri="{FF2B5EF4-FFF2-40B4-BE49-F238E27FC236}">
                <a16:creationId xmlns:a16="http://schemas.microsoft.com/office/drawing/2014/main" id="{8883939F-BA99-41CD-8E6C-E7985E61502D}"/>
              </a:ext>
            </a:extLst>
          </p:cNvPr>
          <p:cNvSpPr/>
          <p:nvPr/>
        </p:nvSpPr>
        <p:spPr>
          <a:xfrm>
            <a:off x="6446519" y="1259739"/>
            <a:ext cx="5162551" cy="1296576"/>
          </a:xfrm>
          <a:prstGeom prst="wedgeRoundRectCallout">
            <a:avLst>
              <a:gd name="adj1" fmla="val -66073"/>
              <a:gd name="adj2" fmla="val 924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800" dirty="0">
                <a:solidFill>
                  <a:srgbClr val="800080"/>
                </a:solidFill>
                <a:latin typeface="Monaco" pitchFamily="2" charset="77"/>
              </a:rPr>
              <a:t>CONSTANT</a:t>
            </a:r>
            <a:r>
              <a:rPr lang="zh-CN" altLang="en-US" sz="2400" b="1" dirty="0"/>
              <a:t> </a:t>
            </a:r>
            <a:r>
              <a:rPr lang="en-US" altLang="zh-CN" sz="2400" dirty="0"/>
              <a:t>keyword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define an </a:t>
            </a:r>
            <a:r>
              <a:rPr lang="en-US" altLang="zh-CN" sz="2400" b="1" dirty="0"/>
              <a:t>atom</a:t>
            </a:r>
            <a:r>
              <a:rPr lang="en-US" altLang="zh-CN" sz="2400" dirty="0"/>
              <a:t> or </a:t>
            </a:r>
            <a:r>
              <a:rPr lang="en-US" altLang="zh-CN" sz="2400" b="1" dirty="0"/>
              <a:t>a set of atoms </a:t>
            </a:r>
            <a:r>
              <a:rPr lang="en-US" altLang="zh-CN" sz="2400" dirty="0"/>
              <a:t>of the same type.</a:t>
            </a:r>
            <a:endParaRPr lang="en-US" sz="24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1E3E035-836B-4CA9-9A38-8E69120AD8FE}"/>
              </a:ext>
            </a:extLst>
          </p:cNvPr>
          <p:cNvSpPr/>
          <p:nvPr/>
        </p:nvSpPr>
        <p:spPr>
          <a:xfrm>
            <a:off x="5905498" y="3584490"/>
            <a:ext cx="5162551" cy="1017779"/>
          </a:xfrm>
          <a:prstGeom prst="wedgeRoundRectCallout">
            <a:avLst>
              <a:gd name="adj1" fmla="val -79357"/>
              <a:gd name="adj2" fmla="val -289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b="1" dirty="0"/>
              <a:t>records</a:t>
            </a:r>
            <a:r>
              <a:rPr lang="en-US" altLang="zh-CN" sz="2400" dirty="0"/>
              <a:t> to</a:t>
            </a:r>
            <a:r>
              <a:rPr lang="zh-CN" altLang="en-US" sz="2400" dirty="0"/>
              <a:t> </a:t>
            </a:r>
            <a:r>
              <a:rPr lang="en-US" altLang="zh-CN" sz="2400" dirty="0"/>
              <a:t>define compound data structures.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91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75EA-CB83-6548-A96C-C68DFC82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Book</a:t>
            </a:r>
            <a:r>
              <a:rPr lang="zh-CN" altLang="en-US" dirty="0"/>
              <a:t> </a:t>
            </a:r>
            <a:r>
              <a:rPr lang="en-US" altLang="zh-CN" dirty="0"/>
              <a:t>Checkout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3E89-68C2-2146-B9F6-7630E496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CONSTANT</a:t>
            </a:r>
            <a:r>
              <a:rPr lang="en-US" sz="2400" dirty="0">
                <a:solidFill>
                  <a:srgbClr val="000000"/>
                </a:solidFill>
                <a:latin typeface="Monaco" pitchFamily="2" charset="77"/>
              </a:rPr>
              <a:t> Null</a:t>
            </a:r>
            <a:endParaRPr lang="en-US" sz="2400" dirty="0">
              <a:solidFill>
                <a:srgbClr val="80008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CONSTANT</a:t>
            </a:r>
            <a:r>
              <a:rPr lang="en-US" sz="2400" dirty="0">
                <a:solidFill>
                  <a:srgbClr val="000000"/>
                </a:solidFill>
                <a:latin typeface="Monaco" pitchFamily="2" charset="77"/>
              </a:rPr>
              <a:t> Person</a:t>
            </a:r>
            <a:endParaRPr lang="en-US" sz="2400" dirty="0">
              <a:solidFill>
                <a:srgbClr val="80008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Status == {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"In"</a:t>
            </a:r>
            <a:r>
              <a:rPr lang="en-US" sz="2400" dirty="0">
                <a:latin typeface="Monaco" pitchFamily="2" charset="77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"Out"</a:t>
            </a:r>
            <a:r>
              <a:rPr lang="en-US" sz="2400" dirty="0">
                <a:latin typeface="Monaco" pitchFamily="2" charset="77"/>
              </a:rPr>
              <a:t> }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Record == [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sz="2400" dirty="0">
                <a:solidFill>
                  <a:srgbClr val="008040"/>
                </a:solidFill>
                <a:latin typeface="Monaco" pitchFamily="2" charset="77"/>
              </a:rPr>
              <a:t>\* Whether the book is checked out or not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status : Status,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sz="2400" b="1" dirty="0">
                <a:solidFill>
                  <a:srgbClr val="008040"/>
                </a:solidFill>
                <a:latin typeface="Monaco" pitchFamily="2" charset="77"/>
              </a:rPr>
              <a:t>\* The last person checking out the book, or Null.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</a:t>
            </a:r>
            <a:r>
              <a:rPr lang="en-US" sz="2400" dirty="0" err="1">
                <a:latin typeface="Monaco" pitchFamily="2" charset="77"/>
              </a:rPr>
              <a:t>lastuser</a:t>
            </a:r>
            <a:r>
              <a:rPr lang="en-US" sz="2400" dirty="0">
                <a:latin typeface="Monaco" pitchFamily="2" charset="77"/>
              </a:rPr>
              <a:t> : Person \cup {Null}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A353-BAB1-E645-8EFC-879DAF64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49BCEC-C5F4-49C5-A071-B2F5DAAD273E}"/>
              </a:ext>
            </a:extLst>
          </p:cNvPr>
          <p:cNvSpPr/>
          <p:nvPr/>
        </p:nvSpPr>
        <p:spPr>
          <a:xfrm>
            <a:off x="5684518" y="2320924"/>
            <a:ext cx="5162551" cy="740229"/>
          </a:xfrm>
          <a:prstGeom prst="wedgeRoundRectCallout">
            <a:avLst>
              <a:gd name="adj1" fmla="val -79948"/>
              <a:gd name="adj2" fmla="val 1766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Can also explicitly define a set of values.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871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3795-6E73-DF49-A151-3F85C7AA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FEBF-8C15-2047-9FFB-65356CB9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VARIABLES</a:t>
            </a:r>
            <a:r>
              <a:rPr lang="en-US" sz="2400" dirty="0">
                <a:latin typeface="Monaco" pitchFamily="2" charset="77"/>
              </a:rPr>
              <a:t> books, records, users, staff</a:t>
            </a:r>
          </a:p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TypeInv</a:t>
            </a:r>
            <a:r>
              <a:rPr lang="en-US" sz="2400" dirty="0">
                <a:latin typeface="Monaco" pitchFamily="2" charset="77"/>
              </a:rPr>
              <a:t> ==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books \in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SUBSET</a:t>
            </a:r>
            <a:r>
              <a:rPr lang="en-US" sz="2400" dirty="0">
                <a:latin typeface="Monaco" pitchFamily="2" charset="77"/>
              </a:rPr>
              <a:t> Copy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sz="2400" dirty="0">
                <a:solidFill>
                  <a:srgbClr val="008040"/>
                </a:solidFill>
                <a:latin typeface="Monaco" pitchFamily="2" charset="77"/>
              </a:rPr>
              <a:t>\* records is a total function! The copy which has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8040"/>
                </a:solidFill>
                <a:latin typeface="Monaco" pitchFamily="2" charset="77"/>
              </a:rPr>
              <a:t>  </a:t>
            </a:r>
            <a:r>
              <a:rPr lang="en-US" altLang="zh-CN" sz="2400" dirty="0">
                <a:solidFill>
                  <a:srgbClr val="008040"/>
                </a:solidFill>
                <a:latin typeface="Monaco" pitchFamily="2" charset="77"/>
              </a:rPr>
              <a:t>\</a:t>
            </a:r>
            <a:r>
              <a:rPr lang="zh-CN" altLang="en-US" sz="2400" dirty="0">
                <a:solidFill>
                  <a:srgbClr val="008040"/>
                </a:solidFill>
                <a:latin typeface="Monaco" pitchFamily="2" charset="77"/>
              </a:rPr>
              <a:t>*</a:t>
            </a:r>
            <a:r>
              <a:rPr lang="en-US" sz="2400" dirty="0">
                <a:solidFill>
                  <a:srgbClr val="008040"/>
                </a:solidFill>
                <a:latin typeface="Monaco" pitchFamily="2" charset="77"/>
              </a:rPr>
              <a:t> not been added to the</a:t>
            </a:r>
            <a:r>
              <a:rPr lang="zh-CN" altLang="en-US" sz="2400" dirty="0">
                <a:solidFill>
                  <a:srgbClr val="008040"/>
                </a:solidFill>
                <a:latin typeface="Monaco" pitchFamily="2" charset="77"/>
              </a:rPr>
              <a:t> </a:t>
            </a:r>
            <a:r>
              <a:rPr lang="en-US" sz="2400" dirty="0">
                <a:solidFill>
                  <a:srgbClr val="008040"/>
                </a:solidFill>
                <a:latin typeface="Monaco" pitchFamily="2" charset="77"/>
              </a:rPr>
              <a:t>library should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8040"/>
                </a:solidFill>
                <a:latin typeface="Monaco" pitchFamily="2" charset="77"/>
              </a:rPr>
              <a:t>  </a:t>
            </a:r>
            <a:r>
              <a:rPr lang="en-US" altLang="zh-CN" sz="2400" dirty="0">
                <a:solidFill>
                  <a:srgbClr val="008040"/>
                </a:solidFill>
                <a:latin typeface="Monaco" pitchFamily="2" charset="77"/>
              </a:rPr>
              <a:t>\</a:t>
            </a:r>
            <a:r>
              <a:rPr lang="zh-CN" altLang="en-US" sz="2400" dirty="0">
                <a:solidFill>
                  <a:srgbClr val="008040"/>
                </a:solidFill>
                <a:latin typeface="Monaco" pitchFamily="2" charset="77"/>
              </a:rPr>
              <a:t>* </a:t>
            </a:r>
            <a:r>
              <a:rPr lang="en-US" sz="2400" dirty="0">
                <a:solidFill>
                  <a:srgbClr val="008040"/>
                </a:solidFill>
                <a:latin typeface="Monaco" pitchFamily="2" charset="77"/>
              </a:rPr>
              <a:t>map to Null.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records \in [Copy -&gt; Record \cup {Null}]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users \in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SUBSET</a:t>
            </a:r>
            <a:r>
              <a:rPr lang="en-US" sz="2400" dirty="0">
                <a:latin typeface="Monaco" pitchFamily="2" charset="77"/>
              </a:rPr>
              <a:t> Person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staff \in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SUBSET</a:t>
            </a:r>
            <a:r>
              <a:rPr lang="en-US" sz="2400" dirty="0">
                <a:latin typeface="Monaco" pitchFamily="2" charset="77"/>
              </a:rPr>
              <a:t> 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4F239-AF27-354E-ABF9-1328B6BD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714D88B-3874-F44E-B7C9-D8BEB9B63E3C}"/>
              </a:ext>
            </a:extLst>
          </p:cNvPr>
          <p:cNvSpPr/>
          <p:nvPr/>
        </p:nvSpPr>
        <p:spPr>
          <a:xfrm>
            <a:off x="7437120" y="2973424"/>
            <a:ext cx="4552950" cy="1692510"/>
          </a:xfrm>
          <a:prstGeom prst="wedgeRoundRectCallout">
            <a:avLst>
              <a:gd name="adj1" fmla="val -62595"/>
              <a:gd name="adj2" fmla="val 92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TLA+ is untyped, so usually we use a type invariant to ensure that each variable belongs to a particular type.</a:t>
            </a:r>
            <a:endParaRPr lang="en-US" sz="24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7F99CBB-AB1E-402E-9D6C-FA2F3C9B5AEF}"/>
              </a:ext>
            </a:extLst>
          </p:cNvPr>
          <p:cNvSpPr/>
          <p:nvPr/>
        </p:nvSpPr>
        <p:spPr>
          <a:xfrm>
            <a:off x="6446519" y="1459886"/>
            <a:ext cx="5162551" cy="966656"/>
          </a:xfrm>
          <a:prstGeom prst="wedgeRoundRectCallout">
            <a:avLst>
              <a:gd name="adj1" fmla="val -62384"/>
              <a:gd name="adj2" fmla="val 907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VARIABLES</a:t>
            </a:r>
            <a:r>
              <a:rPr lang="zh-CN" altLang="en-US" sz="2400" b="1" dirty="0"/>
              <a:t> </a:t>
            </a:r>
            <a:r>
              <a:rPr lang="en-US" altLang="zh-CN" sz="2400" dirty="0"/>
              <a:t>keyword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define</a:t>
            </a:r>
            <a:r>
              <a:rPr lang="zh-CN" altLang="en-US" sz="2400" dirty="0"/>
              <a:t> </a:t>
            </a:r>
            <a:r>
              <a:rPr lang="en-US" altLang="zh-CN" sz="2400" dirty="0"/>
              <a:t>state</a:t>
            </a:r>
            <a:r>
              <a:rPr lang="zh-CN" altLang="en-US" sz="2400" dirty="0"/>
              <a:t> </a:t>
            </a:r>
            <a:r>
              <a:rPr lang="en-US" altLang="zh-CN" sz="2400" dirty="0"/>
              <a:t>variables</a:t>
            </a:r>
            <a:endParaRPr lang="en-US" sz="2400" dirty="0"/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1B1D3B14-95C2-4F57-BA1C-C333DB3AB2E3}"/>
              </a:ext>
            </a:extLst>
          </p:cNvPr>
          <p:cNvSpPr/>
          <p:nvPr/>
        </p:nvSpPr>
        <p:spPr>
          <a:xfrm>
            <a:off x="5707379" y="5293780"/>
            <a:ext cx="5162551" cy="883183"/>
          </a:xfrm>
          <a:prstGeom prst="wedgeRoundRectCallout">
            <a:avLst>
              <a:gd name="adj1" fmla="val -40003"/>
              <a:gd name="adj2" fmla="val -8628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[S -&gt; T] represents a total function from S to 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2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F110-8D2C-E248-AB90-2C9CBAA7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AddBookCopy</a:t>
            </a:r>
            <a:r>
              <a:rPr lang="en-US" sz="2400" dirty="0">
                <a:latin typeface="Monaco" pitchFamily="2" charset="77"/>
              </a:rPr>
              <a:t>(book) ==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book \</a:t>
            </a:r>
            <a:r>
              <a:rPr lang="en-US" sz="2400" dirty="0" err="1">
                <a:latin typeface="Monaco" pitchFamily="2" charset="77"/>
              </a:rPr>
              <a:t>notin</a:t>
            </a:r>
            <a:r>
              <a:rPr lang="en-US" sz="2400" dirty="0">
                <a:latin typeface="Monaco" pitchFamily="2" charset="77"/>
              </a:rPr>
              <a:t> books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~ \E b \in books : </a:t>
            </a:r>
            <a:r>
              <a:rPr lang="en-US" sz="2400" dirty="0" err="1">
                <a:latin typeface="Monaco" pitchFamily="2" charset="77"/>
              </a:rPr>
              <a:t>b.id</a:t>
            </a:r>
            <a:r>
              <a:rPr lang="en-US" sz="2400" dirty="0">
                <a:latin typeface="Monaco" pitchFamily="2" charset="77"/>
              </a:rPr>
              <a:t> = </a:t>
            </a:r>
            <a:r>
              <a:rPr lang="en-US" sz="2400" dirty="0" err="1">
                <a:latin typeface="Monaco" pitchFamily="2" charset="77"/>
              </a:rPr>
              <a:t>book.id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books' = books \cup {book}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records' = [records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EXCEPT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      ![book] = [status |-&gt;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"In"</a:t>
            </a:r>
            <a:r>
              <a:rPr lang="en-US" sz="2400" dirty="0">
                <a:latin typeface="Monaco" pitchFamily="2" charset="77"/>
              </a:rPr>
              <a:t>, </a:t>
            </a:r>
            <a:r>
              <a:rPr lang="en-US" sz="2400" dirty="0" err="1">
                <a:latin typeface="Monaco" pitchFamily="2" charset="77"/>
              </a:rPr>
              <a:t>lastuser</a:t>
            </a:r>
            <a:r>
              <a:rPr lang="en-US" sz="2400" dirty="0">
                <a:latin typeface="Monaco" pitchFamily="2" charset="77"/>
              </a:rPr>
              <a:t> |-&gt; Null]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    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UNCHANGED</a:t>
            </a:r>
            <a:r>
              <a:rPr lang="en-US" sz="2400" dirty="0">
                <a:latin typeface="Monaco" pitchFamily="2" charset="77"/>
              </a:rPr>
              <a:t> &lt;&lt;users, staff&gt;&gt;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4EF6D4A-D39D-5547-BBA4-46A30A2F19F4}"/>
              </a:ext>
            </a:extLst>
          </p:cNvPr>
          <p:cNvSpPr/>
          <p:nvPr/>
        </p:nvSpPr>
        <p:spPr>
          <a:xfrm>
            <a:off x="6975021" y="3283354"/>
            <a:ext cx="4496888" cy="1435879"/>
          </a:xfrm>
          <a:prstGeom prst="wedgeRoundRectCallout">
            <a:avLst>
              <a:gd name="adj1" fmla="val -66491"/>
              <a:gd name="adj2" fmla="val -82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Use </a:t>
            </a:r>
            <a:r>
              <a:rPr lang="en-US" altLang="zh-CN" sz="2400" dirty="0">
                <a:solidFill>
                  <a:srgbClr val="800080"/>
                </a:solidFill>
                <a:latin typeface="Monaco" pitchFamily="2" charset="77"/>
              </a:rPr>
              <a:t>EXCEPT </a:t>
            </a:r>
            <a:r>
              <a:rPr lang="en-US" altLang="zh-CN" sz="2400" dirty="0"/>
              <a:t>to update a function. Reads as “records</a:t>
            </a:r>
            <a:r>
              <a:rPr lang="zh-CN" altLang="en-US" sz="2400" dirty="0"/>
              <a:t> </a:t>
            </a:r>
            <a:r>
              <a:rPr lang="en-US" altLang="zh-CN" sz="2400" dirty="0"/>
              <a:t>keeps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sz="2000" dirty="0">
                <a:solidFill>
                  <a:srgbClr val="800080"/>
                </a:solidFill>
                <a:latin typeface="Monaco" pitchFamily="2" charset="77"/>
              </a:rPr>
              <a:t>EXCEPT</a:t>
            </a:r>
            <a:r>
              <a:rPr lang="zh-CN" altLang="en-US" sz="2400" dirty="0">
                <a:solidFill>
                  <a:srgbClr val="800080"/>
                </a:solidFill>
                <a:latin typeface="Monaco" pitchFamily="2" charset="77"/>
              </a:rPr>
              <a:t> </a:t>
            </a:r>
            <a:r>
              <a:rPr lang="en-US" altLang="zh-CN" sz="2400" dirty="0"/>
              <a:t>...”</a:t>
            </a:r>
            <a:r>
              <a:rPr lang="zh-CN" altLang="en-US" sz="2400" dirty="0">
                <a:solidFill>
                  <a:srgbClr val="800080"/>
                </a:solidFill>
                <a:latin typeface="Monaco" pitchFamily="2" charset="77"/>
              </a:rPr>
              <a:t> 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26F38-6FB5-E349-8589-1EDA47FC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656A5-8F60-4A4A-923C-AEFBD5BD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8</a:t>
            </a:fld>
            <a:endParaRPr lang="en-US"/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28639CFC-0C5B-4372-8457-41BA267AA23D}"/>
              </a:ext>
            </a:extLst>
          </p:cNvPr>
          <p:cNvSpPr/>
          <p:nvPr/>
        </p:nvSpPr>
        <p:spPr>
          <a:xfrm>
            <a:off x="4898572" y="5615305"/>
            <a:ext cx="4378779" cy="1106172"/>
          </a:xfrm>
          <a:prstGeom prst="wedgeRoundRectCallout">
            <a:avLst>
              <a:gd name="adj1" fmla="val -44729"/>
              <a:gd name="adj2" fmla="val -7670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Explicitly define the reset is unchanged.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7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A15C-A5B9-0C48-995A-957B7561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C81B-046D-9244-BF3A-63265544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onaco" pitchFamily="2" charset="77"/>
              </a:rPr>
              <a:t>RemoveBookCopy</a:t>
            </a:r>
            <a:r>
              <a:rPr lang="en-US" sz="2400" dirty="0">
                <a:latin typeface="Monaco" pitchFamily="2" charset="77"/>
              </a:rPr>
              <a:t>(book) ==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book \in books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books' = books \ {book}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records' = [records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EXCEPT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800080"/>
                </a:solidFill>
                <a:latin typeface="Monaco" pitchFamily="2" charset="77"/>
              </a:rPr>
              <a:t>                    </a:t>
            </a:r>
            <a:r>
              <a:rPr lang="en-US" sz="2400" dirty="0">
                <a:latin typeface="Monaco" pitchFamily="2" charset="77"/>
              </a:rPr>
              <a:t>![book] = Null]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  /\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</a:rPr>
              <a:t>UNCHANGED</a:t>
            </a:r>
            <a:r>
              <a:rPr lang="en-US" sz="2400" dirty="0">
                <a:latin typeface="Monaco" pitchFamily="2" charset="77"/>
              </a:rPr>
              <a:t> &lt;&lt;users, staff&gt;&gt;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324C7-E32A-FF48-B591-E45DF757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354E-0E9E-C94B-8E4E-ADD6CD1BC913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998DD9B-9119-7F44-8A17-2854B6B79C29}"/>
              </a:ext>
            </a:extLst>
          </p:cNvPr>
          <p:cNvSpPr/>
          <p:nvPr/>
        </p:nvSpPr>
        <p:spPr>
          <a:xfrm>
            <a:off x="5879893" y="3111144"/>
            <a:ext cx="4711907" cy="1285595"/>
          </a:xfrm>
          <a:prstGeom prst="wedgeRoundRectCallout">
            <a:avLst>
              <a:gd name="adj1" fmla="val -74908"/>
              <a:gd name="adj2" fmla="val -248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Set the record to Null indicating the book is removed.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50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LA+ Intro" id="{64BC67A5-DDD0-3B41-8FB2-776A6C1A734E}" vid="{F91A1406-9318-C542-AF51-F843640737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3195</Words>
  <Application>Microsoft Office PowerPoint</Application>
  <PresentationFormat>Widescreen</PresentationFormat>
  <Paragraphs>444</Paragraphs>
  <Slides>43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Monaco</vt:lpstr>
      <vt:lpstr>Arial</vt:lpstr>
      <vt:lpstr>Calibri</vt:lpstr>
      <vt:lpstr>Calibri Light</vt:lpstr>
      <vt:lpstr>Cambria Math</vt:lpstr>
      <vt:lpstr>Office Theme</vt:lpstr>
      <vt:lpstr>TLA+ Introduction</vt:lpstr>
      <vt:lpstr>TLA+ Overview</vt:lpstr>
      <vt:lpstr>Formalism: State Machine</vt:lpstr>
      <vt:lpstr>Library Example</vt:lpstr>
      <vt:lpstr>Book Copies</vt:lpstr>
      <vt:lpstr>Book Checkout Information</vt:lpstr>
      <vt:lpstr>State Variables</vt:lpstr>
      <vt:lpstr>Adding a book</vt:lpstr>
      <vt:lpstr>Removing a book</vt:lpstr>
      <vt:lpstr>Copies by an author</vt:lpstr>
      <vt:lpstr>Checking out a book</vt:lpstr>
      <vt:lpstr>Return a book</vt:lpstr>
      <vt:lpstr>Library Invariant</vt:lpstr>
      <vt:lpstr>Init and Next</vt:lpstr>
      <vt:lpstr>Try TLC</vt:lpstr>
      <vt:lpstr>Checking properties</vt:lpstr>
      <vt:lpstr>Found a design issue</vt:lpstr>
      <vt:lpstr>Checking out a book</vt:lpstr>
      <vt:lpstr>How TLC does Model Checking</vt:lpstr>
      <vt:lpstr>PlusCal</vt:lpstr>
      <vt:lpstr>Producer and Consumer Problem</vt:lpstr>
      <vt:lpstr>Your first PlusCal spec</vt:lpstr>
      <vt:lpstr>Producer Process</vt:lpstr>
      <vt:lpstr>Consumer Process</vt:lpstr>
      <vt:lpstr>Use TLC to check the model</vt:lpstr>
      <vt:lpstr>Translated spec</vt:lpstr>
      <vt:lpstr>Labels in PlusCal</vt:lpstr>
      <vt:lpstr>Add more labels</vt:lpstr>
      <vt:lpstr>Add more labels</vt:lpstr>
      <vt:lpstr>Translated spec</vt:lpstr>
      <vt:lpstr>pc, stack, and self</vt:lpstr>
      <vt:lpstr>Error trace found by TLC</vt:lpstr>
      <vt:lpstr>Alloy vs. TLA+</vt:lpstr>
      <vt:lpstr>Traces in Alloy</vt:lpstr>
      <vt:lpstr>Example: ROS Reconfiguration</vt:lpstr>
      <vt:lpstr>The Alloy Model</vt:lpstr>
      <vt:lpstr>The TLA+ Model</vt:lpstr>
      <vt:lpstr>Other Resources</vt:lpstr>
      <vt:lpstr>CounterSquare Example</vt:lpstr>
      <vt:lpstr>Your First TLA+ Spec</vt:lpstr>
      <vt:lpstr>Define Invariants</vt:lpstr>
      <vt:lpstr>Try TLC Model Checker</vt:lpstr>
      <vt:lpstr>How TLC does Model Checking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TLA+ Introduction</dc:title>
  <dc:creator>changjiz</dc:creator>
  <cp:lastModifiedBy>Changjian Zhang</cp:lastModifiedBy>
  <cp:revision>59</cp:revision>
  <dcterms:created xsi:type="dcterms:W3CDTF">2018-11-24T03:37:17Z</dcterms:created>
  <dcterms:modified xsi:type="dcterms:W3CDTF">2020-12-01T19:47:20Z</dcterms:modified>
</cp:coreProperties>
</file>