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3"/>
  </p:notesMasterIdLst>
  <p:handoutMasterIdLst>
    <p:handoutMasterId r:id="rId44"/>
  </p:handoutMasterIdLst>
  <p:sldIdLst>
    <p:sldId id="256" r:id="rId2"/>
    <p:sldId id="257" r:id="rId3"/>
    <p:sldId id="258" r:id="rId4"/>
    <p:sldId id="305" r:id="rId5"/>
    <p:sldId id="306" r:id="rId6"/>
    <p:sldId id="307" r:id="rId7"/>
    <p:sldId id="260" r:id="rId8"/>
    <p:sldId id="261" r:id="rId9"/>
    <p:sldId id="262" r:id="rId10"/>
    <p:sldId id="263" r:id="rId11"/>
    <p:sldId id="297" r:id="rId12"/>
    <p:sldId id="299" r:id="rId13"/>
    <p:sldId id="308" r:id="rId14"/>
    <p:sldId id="309" r:id="rId15"/>
    <p:sldId id="298" r:id="rId16"/>
    <p:sldId id="265" r:id="rId17"/>
    <p:sldId id="283" r:id="rId18"/>
    <p:sldId id="284" r:id="rId19"/>
    <p:sldId id="285" r:id="rId20"/>
    <p:sldId id="300" r:id="rId21"/>
    <p:sldId id="286" r:id="rId22"/>
    <p:sldId id="310" r:id="rId23"/>
    <p:sldId id="267" r:id="rId24"/>
    <p:sldId id="311" r:id="rId25"/>
    <p:sldId id="312" r:id="rId26"/>
    <p:sldId id="313" r:id="rId27"/>
    <p:sldId id="302" r:id="rId28"/>
    <p:sldId id="273" r:id="rId29"/>
    <p:sldId id="271" r:id="rId30"/>
    <p:sldId id="303" r:id="rId31"/>
    <p:sldId id="272" r:id="rId32"/>
    <p:sldId id="274" r:id="rId33"/>
    <p:sldId id="275" r:id="rId34"/>
    <p:sldId id="287" r:id="rId35"/>
    <p:sldId id="288" r:id="rId36"/>
    <p:sldId id="289" r:id="rId37"/>
    <p:sldId id="290" r:id="rId38"/>
    <p:sldId id="291" r:id="rId39"/>
    <p:sldId id="304" r:id="rId40"/>
    <p:sldId id="293" r:id="rId41"/>
    <p:sldId id="27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8756" autoAdjust="0"/>
  </p:normalViewPr>
  <p:slideViewPr>
    <p:cSldViewPr snapToGrid="0" snapToObjects="1">
      <p:cViewPr varScale="1">
        <p:scale>
          <a:sx n="102" d="100"/>
          <a:sy n="102" d="100"/>
        </p:scale>
        <p:origin x="9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C898DD-B15F-4802-B68B-9890C0641DC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a:extLst>
              <a:ext uri="{FF2B5EF4-FFF2-40B4-BE49-F238E27FC236}">
                <a16:creationId xmlns:a16="http://schemas.microsoft.com/office/drawing/2014/main" id="{223D279D-ECBF-430E-AF73-B9025A1092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0D5194-E501-444B-B9E9-CD53299762C1}" type="datetimeFigureOut">
              <a:rPr lang="zh-CN" altLang="en-US" smtClean="0"/>
              <a:t>2019/4/3</a:t>
            </a:fld>
            <a:endParaRPr lang="zh-CN" altLang="en-US"/>
          </a:p>
        </p:txBody>
      </p:sp>
      <p:sp>
        <p:nvSpPr>
          <p:cNvPr id="4" name="Footer Placeholder 3">
            <a:extLst>
              <a:ext uri="{FF2B5EF4-FFF2-40B4-BE49-F238E27FC236}">
                <a16:creationId xmlns:a16="http://schemas.microsoft.com/office/drawing/2014/main" id="{9BEF336D-5728-47AE-B2DF-7FEAFDBF506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ltLang="zh-CN"/>
              <a:t>1 The original paper uses the word 'consistent'.</a:t>
            </a:r>
            <a:endParaRPr lang="zh-CN" altLang="en-US"/>
          </a:p>
        </p:txBody>
      </p:sp>
      <p:sp>
        <p:nvSpPr>
          <p:cNvPr id="5" name="Slide Number Placeholder 4">
            <a:extLst>
              <a:ext uri="{FF2B5EF4-FFF2-40B4-BE49-F238E27FC236}">
                <a16:creationId xmlns:a16="http://schemas.microsoft.com/office/drawing/2014/main" id="{00721B63-9E87-42A0-8135-C75338A2AF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6F9374-8374-4D0C-82F1-AE37C6AC1D0C}" type="slidenum">
              <a:rPr lang="zh-CN" altLang="en-US" smtClean="0"/>
              <a:t>‹#›</a:t>
            </a:fld>
            <a:endParaRPr lang="zh-CN" altLang="en-US"/>
          </a:p>
        </p:txBody>
      </p:sp>
    </p:spTree>
    <p:extLst>
      <p:ext uri="{BB962C8B-B14F-4D97-AF65-F5344CB8AC3E}">
        <p14:creationId xmlns:p14="http://schemas.microsoft.com/office/powerpoint/2010/main" val="23213536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4767AE-EB39-3A4D-9D93-DC96CB8401BD}" type="datetimeFigureOut">
              <a:rPr lang="en-US" smtClean="0"/>
              <a:t>4/3/19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1 The original paper uses the word 'consistent'.</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6E85C7-C4EE-0247-A454-08B40C7266DC}" type="slidenum">
              <a:rPr lang="en-US" smtClean="0"/>
              <a:t>‹#›</a:t>
            </a:fld>
            <a:endParaRPr lang="en-US"/>
          </a:p>
        </p:txBody>
      </p:sp>
    </p:spTree>
    <p:extLst>
      <p:ext uri="{BB962C8B-B14F-4D97-AF65-F5344CB8AC3E}">
        <p14:creationId xmlns:p14="http://schemas.microsoft.com/office/powerpoint/2010/main" val="204385985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For the first issue: sine the system is still active, we should ensure the correctness of the reset of a system when modifying some components.</a:t>
            </a:r>
          </a:p>
          <a:p>
            <a:endParaRPr lang="en-US" altLang="zh-CN" dirty="0"/>
          </a:p>
          <a:p>
            <a:r>
              <a:rPr lang="en-US" altLang="zh-CN" dirty="0"/>
              <a:t>For the second issue: the advantage of run-time reconfiguration is that some services are still available during the reconfiguration instead of shutting down the entire system to apply the configuration change. Thus, we want to minimize the disruption that is maximize the available functions of the system.</a:t>
            </a:r>
            <a:endParaRPr lang="zh-CN" altLang="en-US" dirty="0"/>
          </a:p>
        </p:txBody>
      </p:sp>
      <p:sp>
        <p:nvSpPr>
          <p:cNvPr id="4" name="Slide Number Placeholder 3"/>
          <p:cNvSpPr>
            <a:spLocks noGrp="1"/>
          </p:cNvSpPr>
          <p:nvPr>
            <p:ph type="sldNum" sz="quarter" idx="5"/>
          </p:nvPr>
        </p:nvSpPr>
        <p:spPr/>
        <p:txBody>
          <a:bodyPr/>
          <a:lstStyle/>
          <a:p>
            <a:fld id="{586E85C7-C4EE-0247-A454-08B40C7266DC}" type="slidenum">
              <a:rPr lang="en-US" smtClean="0"/>
              <a:t>2</a:t>
            </a:fld>
            <a:endParaRPr lang="en-US"/>
          </a:p>
        </p:txBody>
      </p:sp>
    </p:spTree>
    <p:extLst>
      <p:ext uri="{BB962C8B-B14F-4D97-AF65-F5344CB8AC3E}">
        <p14:creationId xmlns:p14="http://schemas.microsoft.com/office/powerpoint/2010/main" val="3889800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ffectLst/>
              </a:rPr>
              <a:t>[1] P. T. </a:t>
            </a:r>
            <a:r>
              <a:rPr lang="en-US" altLang="zh-CN" dirty="0" err="1">
                <a:effectLst/>
              </a:rPr>
              <a:t>Eugster</a:t>
            </a:r>
            <a:r>
              <a:rPr lang="en-US" altLang="zh-CN" dirty="0">
                <a:effectLst/>
              </a:rPr>
              <a:t>, P. A. </a:t>
            </a:r>
            <a:r>
              <a:rPr lang="en-US" altLang="zh-CN" dirty="0" err="1">
                <a:effectLst/>
              </a:rPr>
              <a:t>Felber</a:t>
            </a:r>
            <a:r>
              <a:rPr lang="en-US" altLang="zh-CN" dirty="0">
                <a:effectLst/>
              </a:rPr>
              <a:t>, R. </a:t>
            </a:r>
            <a:r>
              <a:rPr lang="en-US" altLang="zh-CN" dirty="0" err="1">
                <a:effectLst/>
              </a:rPr>
              <a:t>Guerraoui</a:t>
            </a:r>
            <a:r>
              <a:rPr lang="en-US" altLang="zh-CN" dirty="0">
                <a:effectLst/>
              </a:rPr>
              <a:t>, and A.-M. </a:t>
            </a:r>
            <a:r>
              <a:rPr lang="en-US" altLang="zh-CN" dirty="0" err="1">
                <a:effectLst/>
              </a:rPr>
              <a:t>Kermarrec</a:t>
            </a:r>
            <a:r>
              <a:rPr lang="en-US" altLang="zh-CN" dirty="0">
                <a:effectLst/>
              </a:rPr>
              <a:t>, “The many faces of publish/subscribe,” </a:t>
            </a:r>
            <a:r>
              <a:rPr lang="en-US" altLang="zh-CN" i="1" dirty="0">
                <a:effectLst/>
              </a:rPr>
              <a:t>ACM </a:t>
            </a:r>
            <a:r>
              <a:rPr lang="en-US" altLang="zh-CN" i="1" dirty="0" err="1">
                <a:effectLst/>
              </a:rPr>
              <a:t>Comput</a:t>
            </a:r>
            <a:r>
              <a:rPr lang="en-US" altLang="zh-CN" i="1" dirty="0">
                <a:effectLst/>
              </a:rPr>
              <a:t>. </a:t>
            </a:r>
            <a:r>
              <a:rPr lang="en-US" altLang="zh-CN" i="1" dirty="0" err="1">
                <a:effectLst/>
              </a:rPr>
              <a:t>Surv</a:t>
            </a:r>
            <a:r>
              <a:rPr lang="en-US" altLang="zh-CN" i="1" dirty="0">
                <a:effectLst/>
              </a:rPr>
              <a:t>.</a:t>
            </a:r>
            <a:r>
              <a:rPr lang="en-US" altLang="zh-CN" dirty="0">
                <a:effectLst/>
              </a:rPr>
              <a:t>, vol. 35, no. 2, pp. 114–131, 2003.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rPr>
              <a:t>[2] P. Clements </a:t>
            </a:r>
            <a:r>
              <a:rPr lang="en-US" altLang="zh-CN" i="1" dirty="0">
                <a:effectLst/>
              </a:rPr>
              <a:t>et al.</a:t>
            </a:r>
            <a:r>
              <a:rPr lang="en-US" altLang="zh-CN" dirty="0">
                <a:effectLst/>
              </a:rPr>
              <a:t>, </a:t>
            </a:r>
            <a:r>
              <a:rPr lang="en-US" altLang="zh-CN" i="1" dirty="0">
                <a:effectLst/>
              </a:rPr>
              <a:t>Documenting software architectures: views and beyond</a:t>
            </a:r>
            <a:r>
              <a:rPr lang="en-US" altLang="zh-CN" dirty="0">
                <a:effectLst/>
              </a:rPr>
              <a:t>. Pearson Education, 2002.</a:t>
            </a:r>
            <a:endParaRPr lang="en-US" altLang="zh-CN" dirty="0"/>
          </a:p>
          <a:p>
            <a:endParaRPr lang="zh-CN" altLang="en-US" dirty="0"/>
          </a:p>
        </p:txBody>
      </p:sp>
      <p:sp>
        <p:nvSpPr>
          <p:cNvPr id="4" name="Slide Number Placeholder 3"/>
          <p:cNvSpPr>
            <a:spLocks noGrp="1"/>
          </p:cNvSpPr>
          <p:nvPr>
            <p:ph type="sldNum" sz="quarter" idx="5"/>
          </p:nvPr>
        </p:nvSpPr>
        <p:spPr/>
        <p:txBody>
          <a:bodyPr/>
          <a:lstStyle/>
          <a:p>
            <a:fld id="{586E85C7-C4EE-0247-A454-08B40C7266DC}" type="slidenum">
              <a:rPr lang="en-US" smtClean="0"/>
              <a:t>12</a:t>
            </a:fld>
            <a:endParaRPr lang="en-US"/>
          </a:p>
        </p:txBody>
      </p:sp>
    </p:spTree>
    <p:extLst>
      <p:ext uri="{BB962C8B-B14F-4D97-AF65-F5344CB8AC3E}">
        <p14:creationId xmlns:p14="http://schemas.microsoft.com/office/powerpoint/2010/main" val="1843829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C&amp;C view describes the syntactic model of a system in run-time. The syntactic model defines the types of the components and connectors and also defines the component instances and how they are connected by the connector instances. Then, researches classify a model with constraints and particular types of components and connectors as an architecture style, like Pub/Sub and SOA. Transactions define the semantic model of a system. It describes the functional relationships of components. Although a semantic model may not be necessarily associated with a particular type of syntactic model, developers often follow some conventions such as building transaction-based systems with SOA and event-driven systems with Pub/Sub. However, it is possible to apply a transaction model on Pub/Sub too [2, 3, 4].</a:t>
            </a:r>
          </a:p>
          <a:p>
            <a:endParaRPr lang="en-US" altLang="zh-CN" dirty="0"/>
          </a:p>
          <a:p>
            <a:r>
              <a:rPr lang="en-US" altLang="zh-CN" dirty="0">
                <a:effectLst/>
              </a:rPr>
              <a:t>[1] P. Clements </a:t>
            </a:r>
            <a:r>
              <a:rPr lang="en-US" altLang="zh-CN" i="1" dirty="0">
                <a:effectLst/>
              </a:rPr>
              <a:t>et al.</a:t>
            </a:r>
            <a:r>
              <a:rPr lang="en-US" altLang="zh-CN" dirty="0">
                <a:effectLst/>
              </a:rPr>
              <a:t>, </a:t>
            </a:r>
            <a:r>
              <a:rPr lang="en-US" altLang="zh-CN" i="1" dirty="0">
                <a:effectLst/>
              </a:rPr>
              <a:t>Documenting software architectures: views and beyond</a:t>
            </a:r>
            <a:r>
              <a:rPr lang="en-US" altLang="zh-CN" dirty="0">
                <a:effectLst/>
              </a:rPr>
              <a:t>. Pearson Education, 2002.</a:t>
            </a:r>
            <a:endParaRPr lang="en-US" altLang="zh-CN" dirty="0"/>
          </a:p>
          <a:p>
            <a:r>
              <a:rPr lang="en-US" altLang="zh-CN" dirty="0">
                <a:effectLst/>
              </a:rPr>
              <a:t>[2] L. Vargas, L. I. W. </a:t>
            </a:r>
            <a:r>
              <a:rPr lang="en-US" altLang="zh-CN" dirty="0" err="1">
                <a:effectLst/>
              </a:rPr>
              <a:t>Pesonen</a:t>
            </a:r>
            <a:r>
              <a:rPr lang="en-US" altLang="zh-CN" dirty="0">
                <a:effectLst/>
              </a:rPr>
              <a:t>, E. </a:t>
            </a:r>
            <a:r>
              <a:rPr lang="en-US" altLang="zh-CN" dirty="0" err="1">
                <a:effectLst/>
              </a:rPr>
              <a:t>Gudes</a:t>
            </a:r>
            <a:r>
              <a:rPr lang="en-US" altLang="zh-CN" dirty="0">
                <a:effectLst/>
              </a:rPr>
              <a:t>, and J. Bacon, “Transactions in content-based publish/subscribe middleware,” in </a:t>
            </a:r>
            <a:r>
              <a:rPr lang="en-US" altLang="zh-CN" i="1" dirty="0">
                <a:effectLst/>
              </a:rPr>
              <a:t>27th International Conference on Distributed Computing Systems Workshops (ICDCSW’07)</a:t>
            </a:r>
            <a:r>
              <a:rPr lang="en-US" altLang="zh-CN" dirty="0">
                <a:effectLst/>
              </a:rPr>
              <a:t>, 2007, p. 68.</a:t>
            </a:r>
          </a:p>
          <a:p>
            <a:r>
              <a:rPr lang="en-US" altLang="zh-CN" dirty="0">
                <a:effectLst/>
              </a:rPr>
              <a:t>[3] A. </a:t>
            </a:r>
            <a:r>
              <a:rPr lang="en-US" altLang="zh-CN" dirty="0" err="1">
                <a:effectLst/>
              </a:rPr>
              <a:t>Michlmayr</a:t>
            </a:r>
            <a:r>
              <a:rPr lang="en-US" altLang="zh-CN" dirty="0">
                <a:effectLst/>
              </a:rPr>
              <a:t> and P. </a:t>
            </a:r>
            <a:r>
              <a:rPr lang="en-US" altLang="zh-CN" dirty="0" err="1">
                <a:effectLst/>
              </a:rPr>
              <a:t>Fenkam</a:t>
            </a:r>
            <a:r>
              <a:rPr lang="en-US" altLang="zh-CN" dirty="0">
                <a:effectLst/>
              </a:rPr>
              <a:t>, “Integrating distributed object transactions with wide-area content-based publish/subscribe systems,” in </a:t>
            </a:r>
            <a:r>
              <a:rPr lang="en-US" altLang="zh-CN" i="1" dirty="0">
                <a:effectLst/>
              </a:rPr>
              <a:t>25th IEEE International Conference on Distributed Computing Systems Workshops</a:t>
            </a:r>
            <a:r>
              <a:rPr lang="en-US" altLang="zh-CN" dirty="0">
                <a:effectLst/>
              </a:rPr>
              <a:t>, 2005, pp. 398–403.</a:t>
            </a:r>
          </a:p>
          <a:p>
            <a:r>
              <a:rPr lang="en-US" altLang="zh-CN" dirty="0">
                <a:effectLst/>
              </a:rPr>
              <a:t>[4] M. </a:t>
            </a:r>
            <a:r>
              <a:rPr lang="en-US" altLang="zh-CN" dirty="0" err="1">
                <a:effectLst/>
              </a:rPr>
              <a:t>Jergler</a:t>
            </a:r>
            <a:r>
              <a:rPr lang="en-US" altLang="zh-CN" dirty="0">
                <a:effectLst/>
              </a:rPr>
              <a:t>, K. Zhang, and H. A. Jacobsen, “Multi-client transactions in distributed publish/subscribe systems,” </a:t>
            </a:r>
            <a:r>
              <a:rPr lang="en-US" altLang="zh-CN" i="1" dirty="0">
                <a:effectLst/>
              </a:rPr>
              <a:t>Proc. - Int. Conf. </a:t>
            </a:r>
            <a:r>
              <a:rPr lang="en-US" altLang="zh-CN" i="1" dirty="0" err="1">
                <a:effectLst/>
              </a:rPr>
              <a:t>Distrib</a:t>
            </a:r>
            <a:r>
              <a:rPr lang="en-US" altLang="zh-CN" i="1" dirty="0">
                <a:effectLst/>
              </a:rPr>
              <a:t>. </a:t>
            </a:r>
            <a:r>
              <a:rPr lang="en-US" altLang="zh-CN" i="1" dirty="0" err="1">
                <a:effectLst/>
              </a:rPr>
              <a:t>Comput</a:t>
            </a:r>
            <a:r>
              <a:rPr lang="en-US" altLang="zh-CN" i="1" dirty="0">
                <a:effectLst/>
              </a:rPr>
              <a:t>. Syst.</a:t>
            </a:r>
            <a:r>
              <a:rPr lang="en-US" altLang="zh-CN" dirty="0">
                <a:effectLst/>
              </a:rPr>
              <a:t>, vol. 2018–July, pp. 120–131, 2018.</a:t>
            </a:r>
            <a:endParaRPr lang="zh-CN" altLang="en-US" dirty="0"/>
          </a:p>
          <a:p>
            <a:endParaRPr lang="zh-CN" altLang="en-US" dirty="0"/>
          </a:p>
        </p:txBody>
      </p:sp>
      <p:sp>
        <p:nvSpPr>
          <p:cNvPr id="4" name="Slide Number Placeholder 3"/>
          <p:cNvSpPr>
            <a:spLocks noGrp="1"/>
          </p:cNvSpPr>
          <p:nvPr>
            <p:ph type="sldNum" sz="quarter" idx="5"/>
          </p:nvPr>
        </p:nvSpPr>
        <p:spPr/>
        <p:txBody>
          <a:bodyPr/>
          <a:lstStyle/>
          <a:p>
            <a:fld id="{586E85C7-C4EE-0247-A454-08B40C7266DC}" type="slidenum">
              <a:rPr lang="en-US" smtClean="0"/>
              <a:t>13</a:t>
            </a:fld>
            <a:endParaRPr lang="en-US"/>
          </a:p>
        </p:txBody>
      </p:sp>
    </p:spTree>
    <p:extLst>
      <p:ext uri="{BB962C8B-B14F-4D97-AF65-F5344CB8AC3E}">
        <p14:creationId xmlns:p14="http://schemas.microsoft.com/office/powerpoint/2010/main" val="2762387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ffectLst/>
              </a:rPr>
              <a:t>[1] Y. </a:t>
            </a:r>
            <a:r>
              <a:rPr lang="en-US" altLang="zh-CN" dirty="0" err="1">
                <a:effectLst/>
              </a:rPr>
              <a:t>Vandewoude</a:t>
            </a:r>
            <a:r>
              <a:rPr lang="en-US" altLang="zh-CN" dirty="0">
                <a:effectLst/>
              </a:rPr>
              <a:t>, P. </a:t>
            </a:r>
            <a:r>
              <a:rPr lang="en-US" altLang="zh-CN" dirty="0" err="1">
                <a:effectLst/>
              </a:rPr>
              <a:t>Ebraert</a:t>
            </a:r>
            <a:r>
              <a:rPr lang="en-US" altLang="zh-CN" dirty="0">
                <a:effectLst/>
              </a:rPr>
              <a:t>, Y. Berbers, and T. </a:t>
            </a:r>
            <a:r>
              <a:rPr lang="en-US" altLang="zh-CN" dirty="0" err="1">
                <a:effectLst/>
              </a:rPr>
              <a:t>D’Hondt</a:t>
            </a:r>
            <a:r>
              <a:rPr lang="en-US" altLang="zh-CN" dirty="0">
                <a:effectLst/>
              </a:rPr>
              <a:t>, “Tranquility: A low disruptive alternative to quiescence for ensuring safe dynamic updates,” </a:t>
            </a:r>
            <a:r>
              <a:rPr lang="en-US" altLang="zh-CN" i="1" dirty="0">
                <a:effectLst/>
              </a:rPr>
              <a:t>IEEE Trans. </a:t>
            </a:r>
            <a:r>
              <a:rPr lang="en-US" altLang="zh-CN" i="1" dirty="0" err="1">
                <a:effectLst/>
              </a:rPr>
              <a:t>Softw</a:t>
            </a:r>
            <a:r>
              <a:rPr lang="en-US" altLang="zh-CN" i="1" dirty="0">
                <a:effectLst/>
              </a:rPr>
              <a:t>. Eng.</a:t>
            </a:r>
            <a:r>
              <a:rPr lang="en-US" altLang="zh-CN" dirty="0">
                <a:effectLst/>
              </a:rPr>
              <a:t>, vol. 33, no. 12, pp. 856–868, 2007.</a:t>
            </a:r>
          </a:p>
          <a:p>
            <a:r>
              <a:rPr lang="en-US" altLang="zh-CN" dirty="0">
                <a:effectLst/>
              </a:rPr>
              <a:t>[2] X. Ma, L. </a:t>
            </a:r>
            <a:r>
              <a:rPr lang="en-US" altLang="zh-CN" dirty="0" err="1">
                <a:effectLst/>
              </a:rPr>
              <a:t>Baresi</a:t>
            </a:r>
            <a:r>
              <a:rPr lang="en-US" altLang="zh-CN" dirty="0">
                <a:effectLst/>
              </a:rPr>
              <a:t>, C. </a:t>
            </a:r>
            <a:r>
              <a:rPr lang="en-US" altLang="zh-CN" dirty="0" err="1">
                <a:effectLst/>
              </a:rPr>
              <a:t>Ghezzi</a:t>
            </a:r>
            <a:r>
              <a:rPr lang="en-US" altLang="zh-CN" dirty="0">
                <a:effectLst/>
              </a:rPr>
              <a:t>, V. Panzica La Manna, and J. Lu, “Version-consistent dynamic reconfiguration of component-based distributed systems,” in </a:t>
            </a:r>
            <a:r>
              <a:rPr lang="en-US" altLang="zh-CN" i="1" dirty="0">
                <a:effectLst/>
              </a:rPr>
              <a:t>Proceedings of the 19th ACM SIGSOFT symposium and the 13th European conference on Foundations of software engineering</a:t>
            </a:r>
            <a:r>
              <a:rPr lang="en-US" altLang="zh-CN" dirty="0">
                <a:effectLst/>
              </a:rPr>
              <a:t>, 2011, pp. 245–255.</a:t>
            </a:r>
            <a:endParaRPr lang="zh-CN" altLang="en-US" dirty="0"/>
          </a:p>
        </p:txBody>
      </p:sp>
      <p:sp>
        <p:nvSpPr>
          <p:cNvPr id="4" name="Slide Number Placeholder 3"/>
          <p:cNvSpPr>
            <a:spLocks noGrp="1"/>
          </p:cNvSpPr>
          <p:nvPr>
            <p:ph type="sldNum" sz="quarter" idx="5"/>
          </p:nvPr>
        </p:nvSpPr>
        <p:spPr/>
        <p:txBody>
          <a:bodyPr/>
          <a:lstStyle/>
          <a:p>
            <a:fld id="{586E85C7-C4EE-0247-A454-08B40C7266DC}" type="slidenum">
              <a:rPr lang="en-US" smtClean="0"/>
              <a:t>14</a:t>
            </a:fld>
            <a:endParaRPr lang="en-US"/>
          </a:p>
        </p:txBody>
      </p:sp>
    </p:spTree>
    <p:extLst>
      <p:ext uri="{BB962C8B-B14F-4D97-AF65-F5344CB8AC3E}">
        <p14:creationId xmlns:p14="http://schemas.microsoft.com/office/powerpoint/2010/main" val="3712972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586E85C7-C4EE-0247-A454-08B40C7266DC}" type="slidenum">
              <a:rPr lang="en-US" smtClean="0"/>
              <a:t>15</a:t>
            </a:fld>
            <a:endParaRPr lang="en-US"/>
          </a:p>
        </p:txBody>
      </p:sp>
    </p:spTree>
    <p:extLst>
      <p:ext uri="{BB962C8B-B14F-4D97-AF65-F5344CB8AC3E}">
        <p14:creationId xmlns:p14="http://schemas.microsoft.com/office/powerpoint/2010/main" val="1826675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better explain our semantic model for event-driven systems, we set up an simple event-driven robot system.</a:t>
            </a:r>
            <a:endParaRPr lang="zh-CN" altLang="en-US" dirty="0"/>
          </a:p>
        </p:txBody>
      </p:sp>
      <p:sp>
        <p:nvSpPr>
          <p:cNvPr id="4" name="Slide Number Placeholder 3"/>
          <p:cNvSpPr>
            <a:spLocks noGrp="1"/>
          </p:cNvSpPr>
          <p:nvPr>
            <p:ph type="sldNum" sz="quarter" idx="5"/>
          </p:nvPr>
        </p:nvSpPr>
        <p:spPr/>
        <p:txBody>
          <a:bodyPr/>
          <a:lstStyle/>
          <a:p>
            <a:fld id="{586E85C7-C4EE-0247-A454-08B40C7266DC}" type="slidenum">
              <a:rPr lang="en-US" smtClean="0"/>
              <a:t>16</a:t>
            </a:fld>
            <a:endParaRPr lang="en-US"/>
          </a:p>
        </p:txBody>
      </p:sp>
    </p:spTree>
    <p:extLst>
      <p:ext uri="{BB962C8B-B14F-4D97-AF65-F5344CB8AC3E}">
        <p14:creationId xmlns:p14="http://schemas.microsoft.com/office/powerpoint/2010/main" val="1544148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586E85C7-C4EE-0247-A454-08B40C7266DC}" type="slidenum">
              <a:rPr lang="en-US" smtClean="0"/>
              <a:t>17</a:t>
            </a:fld>
            <a:endParaRPr lang="en-US"/>
          </a:p>
        </p:txBody>
      </p:sp>
    </p:spTree>
    <p:extLst>
      <p:ext uri="{BB962C8B-B14F-4D97-AF65-F5344CB8AC3E}">
        <p14:creationId xmlns:p14="http://schemas.microsoft.com/office/powerpoint/2010/main" val="559483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[1] May reference Tobi’s work of how we define assumptions and guarantees and how we can argue their properties.</a:t>
            </a:r>
            <a:endParaRPr lang="zh-CN" altLang="en-US" dirty="0"/>
          </a:p>
        </p:txBody>
      </p:sp>
      <p:sp>
        <p:nvSpPr>
          <p:cNvPr id="4" name="Slide Number Placeholder 3"/>
          <p:cNvSpPr>
            <a:spLocks noGrp="1"/>
          </p:cNvSpPr>
          <p:nvPr>
            <p:ph type="sldNum" sz="quarter" idx="5"/>
          </p:nvPr>
        </p:nvSpPr>
        <p:spPr/>
        <p:txBody>
          <a:bodyPr/>
          <a:lstStyle/>
          <a:p>
            <a:fld id="{586E85C7-C4EE-0247-A454-08B40C7266DC}" type="slidenum">
              <a:rPr lang="en-US" smtClean="0"/>
              <a:t>18</a:t>
            </a:fld>
            <a:endParaRPr lang="en-US"/>
          </a:p>
        </p:txBody>
      </p:sp>
    </p:spTree>
    <p:extLst>
      <p:ext uri="{BB962C8B-B14F-4D97-AF65-F5344CB8AC3E}">
        <p14:creationId xmlns:p14="http://schemas.microsoft.com/office/powerpoint/2010/main" val="1009606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586E85C7-C4EE-0247-A454-08B40C7266DC}" type="slidenum">
              <a:rPr lang="en-US" smtClean="0"/>
              <a:t>19</a:t>
            </a:fld>
            <a:endParaRPr lang="en-US"/>
          </a:p>
        </p:txBody>
      </p:sp>
    </p:spTree>
    <p:extLst>
      <p:ext uri="{BB962C8B-B14F-4D97-AF65-F5344CB8AC3E}">
        <p14:creationId xmlns:p14="http://schemas.microsoft.com/office/powerpoint/2010/main" val="1757872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reason to have assumptions over the functionalities and input ports is that an assumption of a functionality can be satisfied by multiple input ports, that is we can say a functionality relies on an input port OR another. This is useful suppose we have a logging component. What deserves our attention is if there are no components providing logging messages.</a:t>
            </a:r>
            <a:endParaRPr lang="zh-CN" altLang="en-US" dirty="0"/>
          </a:p>
        </p:txBody>
      </p:sp>
      <p:sp>
        <p:nvSpPr>
          <p:cNvPr id="4" name="Slide Number Placeholder 3"/>
          <p:cNvSpPr>
            <a:spLocks noGrp="1"/>
          </p:cNvSpPr>
          <p:nvPr>
            <p:ph type="sldNum" sz="quarter" idx="5"/>
          </p:nvPr>
        </p:nvSpPr>
        <p:spPr/>
        <p:txBody>
          <a:bodyPr/>
          <a:lstStyle/>
          <a:p>
            <a:fld id="{586E85C7-C4EE-0247-A454-08B40C7266DC}" type="slidenum">
              <a:rPr lang="en-US" smtClean="0"/>
              <a:t>20</a:t>
            </a:fld>
            <a:endParaRPr lang="en-US"/>
          </a:p>
        </p:txBody>
      </p:sp>
    </p:spTree>
    <p:extLst>
      <p:ext uri="{BB962C8B-B14F-4D97-AF65-F5344CB8AC3E}">
        <p14:creationId xmlns:p14="http://schemas.microsoft.com/office/powerpoint/2010/main" val="3042243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6E85C7-C4EE-0247-A454-08B40C7266DC}" type="slidenum">
              <a:rPr lang="en-US" smtClean="0"/>
              <a:t>21</a:t>
            </a:fld>
            <a:endParaRPr lang="en-US"/>
          </a:p>
        </p:txBody>
      </p:sp>
    </p:spTree>
    <p:extLst>
      <p:ext uri="{BB962C8B-B14F-4D97-AF65-F5344CB8AC3E}">
        <p14:creationId xmlns:p14="http://schemas.microsoft.com/office/powerpoint/2010/main" val="1710965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dirty="0"/>
              <a:t>We need a more concrete definition of what does “safe reconfiguration” mean. Most often, it is defined by some safety or liveness properties.</a:t>
            </a:r>
          </a:p>
          <a:p>
            <a:pPr marL="228600" indent="-228600">
              <a:buAutoNum type="arabicPeriod"/>
            </a:pPr>
            <a:r>
              <a:rPr lang="en-US" altLang="zh-CN" dirty="0"/>
              <a:t>We should define that under what conditions we can execute a reconfiguration without violating the above safety or liveness properties.</a:t>
            </a:r>
          </a:p>
          <a:p>
            <a:pPr marL="228600" indent="-228600">
              <a:buAutoNum type="arabicPeriod"/>
            </a:pPr>
            <a:r>
              <a:rPr lang="en-US" altLang="zh-CN" dirty="0"/>
              <a:t>To minimize the disruption to the system, we should first know that which components are affected by a reconfiguration.</a:t>
            </a:r>
          </a:p>
          <a:p>
            <a:pPr marL="228600" indent="-228600">
              <a:buAutoNum type="arabicPeriod"/>
            </a:pPr>
            <a:r>
              <a:rPr lang="en-US" altLang="zh-CN" dirty="0"/>
              <a:t>Then, for these components, should we ignore them or put them in some special states to ensure the above system properties.</a:t>
            </a:r>
          </a:p>
        </p:txBody>
      </p:sp>
      <p:sp>
        <p:nvSpPr>
          <p:cNvPr id="4" name="Slide Number Placeholder 3"/>
          <p:cNvSpPr>
            <a:spLocks noGrp="1"/>
          </p:cNvSpPr>
          <p:nvPr>
            <p:ph type="sldNum" sz="quarter" idx="5"/>
          </p:nvPr>
        </p:nvSpPr>
        <p:spPr/>
        <p:txBody>
          <a:bodyPr/>
          <a:lstStyle/>
          <a:p>
            <a:fld id="{586E85C7-C4EE-0247-A454-08B40C7266DC}" type="slidenum">
              <a:rPr lang="en-US" smtClean="0"/>
              <a:t>3</a:t>
            </a:fld>
            <a:endParaRPr lang="en-US"/>
          </a:p>
        </p:txBody>
      </p:sp>
    </p:spTree>
    <p:extLst>
      <p:ext uri="{BB962C8B-B14F-4D97-AF65-F5344CB8AC3E}">
        <p14:creationId xmlns:p14="http://schemas.microsoft.com/office/powerpoint/2010/main" val="584260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Whether the correctness of an input affects the correctness of an output 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Whether</a:t>
            </a:r>
            <a:r>
              <a:rPr lang="zh-CN" altLang="en-US" dirty="0"/>
              <a:t> </a:t>
            </a:r>
            <a:r>
              <a:rPr lang="en-US" altLang="zh-CN" dirty="0"/>
              <a:t>the</a:t>
            </a:r>
            <a:r>
              <a:rPr lang="zh-CN" altLang="en-US" dirty="0"/>
              <a:t> </a:t>
            </a:r>
            <a:r>
              <a:rPr lang="en-US" altLang="zh-CN" dirty="0"/>
              <a:t>correctness of a component affects the correctness of another.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It doesn’t define that the correctness of a component should directly rely on another component, instead it focuses on the assumptions and guarantees of each component.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 component does not need to who provides the guarantees, instead </a:t>
            </a:r>
          </a:p>
        </p:txBody>
      </p:sp>
      <p:sp>
        <p:nvSpPr>
          <p:cNvPr id="4" name="Slide Number Placeholder 3"/>
          <p:cNvSpPr>
            <a:spLocks noGrp="1"/>
          </p:cNvSpPr>
          <p:nvPr>
            <p:ph type="sldNum" sz="quarter" idx="5"/>
          </p:nvPr>
        </p:nvSpPr>
        <p:spPr/>
        <p:txBody>
          <a:bodyPr/>
          <a:lstStyle/>
          <a:p>
            <a:fld id="{586E85C7-C4EE-0247-A454-08B40C7266DC}" type="slidenum">
              <a:rPr lang="en-US" smtClean="0"/>
              <a:t>22</a:t>
            </a:fld>
            <a:endParaRPr lang="en-US"/>
          </a:p>
        </p:txBody>
      </p:sp>
    </p:spTree>
    <p:extLst>
      <p:ext uri="{BB962C8B-B14F-4D97-AF65-F5344CB8AC3E}">
        <p14:creationId xmlns:p14="http://schemas.microsoft.com/office/powerpoint/2010/main" val="2413282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may cause problems when a functionality does not receive its required input data.</a:t>
            </a:r>
          </a:p>
        </p:txBody>
      </p:sp>
      <p:sp>
        <p:nvSpPr>
          <p:cNvPr id="4" name="Slide Number Placeholder 3"/>
          <p:cNvSpPr>
            <a:spLocks noGrp="1"/>
          </p:cNvSpPr>
          <p:nvPr>
            <p:ph type="sldNum" sz="quarter" idx="5"/>
          </p:nvPr>
        </p:nvSpPr>
        <p:spPr/>
        <p:txBody>
          <a:bodyPr/>
          <a:lstStyle/>
          <a:p>
            <a:fld id="{586E85C7-C4EE-0247-A454-08B40C7266DC}" type="slidenum">
              <a:rPr lang="en-US" smtClean="0"/>
              <a:t>23</a:t>
            </a:fld>
            <a:endParaRPr lang="en-US"/>
          </a:p>
        </p:txBody>
      </p:sp>
    </p:spTree>
    <p:extLst>
      <p:ext uri="{BB962C8B-B14F-4D97-AF65-F5344CB8AC3E}">
        <p14:creationId xmlns:p14="http://schemas.microsoft.com/office/powerpoint/2010/main" val="1115514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ffectLst/>
              </a:rPr>
              <a:t>[1] J. Magee, J. Kramer, and M. </a:t>
            </a:r>
            <a:r>
              <a:rPr lang="en-US" altLang="zh-CN" dirty="0" err="1">
                <a:effectLst/>
              </a:rPr>
              <a:t>Sloman</a:t>
            </a:r>
            <a:r>
              <a:rPr lang="en-US" altLang="zh-CN" dirty="0">
                <a:effectLst/>
              </a:rPr>
              <a:t>, “Constructing distributed systems in Conic,” </a:t>
            </a:r>
            <a:r>
              <a:rPr lang="en-US" altLang="zh-CN" i="1" dirty="0">
                <a:effectLst/>
              </a:rPr>
              <a:t>IEEE Trans. </a:t>
            </a:r>
            <a:r>
              <a:rPr lang="en-US" altLang="zh-CN" i="1" dirty="0" err="1">
                <a:effectLst/>
              </a:rPr>
              <a:t>Softw</a:t>
            </a:r>
            <a:r>
              <a:rPr lang="en-US" altLang="zh-CN" i="1" dirty="0">
                <a:effectLst/>
              </a:rPr>
              <a:t>. Eng.</a:t>
            </a:r>
            <a:r>
              <a:rPr lang="en-US" altLang="zh-CN" dirty="0">
                <a:effectLst/>
              </a:rPr>
              <a:t>, vol. 15, no. 6, pp. 663–675, 1989.</a:t>
            </a:r>
          </a:p>
          <a:p>
            <a:r>
              <a:rPr lang="en-US" altLang="zh-CN" dirty="0">
                <a:effectLst/>
              </a:rPr>
              <a:t>[2] J. Kramer and J. Magee, “Dynamic configuration for distributed systems,” </a:t>
            </a:r>
            <a:r>
              <a:rPr lang="en-US" altLang="zh-CN" i="1" dirty="0">
                <a:effectLst/>
              </a:rPr>
              <a:t>IEEE Trans. </a:t>
            </a:r>
            <a:r>
              <a:rPr lang="en-US" altLang="zh-CN" i="1" dirty="0" err="1">
                <a:effectLst/>
              </a:rPr>
              <a:t>Softw</a:t>
            </a:r>
            <a:r>
              <a:rPr lang="en-US" altLang="zh-CN" i="1" dirty="0">
                <a:effectLst/>
              </a:rPr>
              <a:t>. Eng.</a:t>
            </a:r>
            <a:r>
              <a:rPr lang="en-US" altLang="zh-CN" dirty="0">
                <a:effectLst/>
              </a:rPr>
              <a:t>, no. 4, pp. 424–436, 1985.</a:t>
            </a:r>
            <a:endParaRPr lang="zh-CN" altLang="en-US" dirty="0"/>
          </a:p>
        </p:txBody>
      </p:sp>
      <p:sp>
        <p:nvSpPr>
          <p:cNvPr id="4" name="Slide Number Placeholder 3"/>
          <p:cNvSpPr>
            <a:spLocks noGrp="1"/>
          </p:cNvSpPr>
          <p:nvPr>
            <p:ph type="sldNum" sz="quarter" idx="5"/>
          </p:nvPr>
        </p:nvSpPr>
        <p:spPr/>
        <p:txBody>
          <a:bodyPr/>
          <a:lstStyle/>
          <a:p>
            <a:fld id="{586E85C7-C4EE-0247-A454-08B40C7266DC}" type="slidenum">
              <a:rPr lang="en-US" smtClean="0"/>
              <a:t>29</a:t>
            </a:fld>
            <a:endParaRPr lang="en-US"/>
          </a:p>
        </p:txBody>
      </p:sp>
    </p:spTree>
    <p:extLst>
      <p:ext uri="{BB962C8B-B14F-4D97-AF65-F5344CB8AC3E}">
        <p14:creationId xmlns:p14="http://schemas.microsoft.com/office/powerpoint/2010/main" val="500335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ltLang="zh-CN" dirty="0">
                    <a:effectLst/>
                  </a:rPr>
                  <a:t>[1] D. Jackson, </a:t>
                </a:r>
                <a:r>
                  <a:rPr lang="en-US" altLang="zh-CN" i="1" dirty="0">
                    <a:effectLst/>
                  </a:rPr>
                  <a:t>Software Abstractions: logic, language, and analysis</a:t>
                </a:r>
                <a:r>
                  <a:rPr lang="en-US" altLang="zh-CN" dirty="0">
                    <a:effectLst/>
                  </a:rPr>
                  <a:t>. MIT press, 2012.</a:t>
                </a:r>
              </a:p>
              <a:p>
                <a:endParaRPr lang="en-US" altLang="zh-CN" dirty="0"/>
              </a:p>
              <a:p>
                <a:r>
                  <a:rPr lang="en-US" altLang="zh-CN" dirty="0"/>
                  <a:t>Found</a:t>
                </a:r>
                <a:r>
                  <a:rPr lang="zh-CN" altLang="en-US" dirty="0"/>
                  <a:t> </a:t>
                </a:r>
                <a:r>
                  <a:rPr lang="en-US" altLang="zh-CN" dirty="0"/>
                  <a:t>a</a:t>
                </a:r>
                <a:r>
                  <a:rPr lang="zh-CN" altLang="en-US" dirty="0"/>
                  <a:t> </a:t>
                </a:r>
                <a:r>
                  <a:rPr lang="en-US" altLang="zh-CN" dirty="0"/>
                  <a:t>design</a:t>
                </a:r>
                <a:r>
                  <a:rPr lang="zh-CN" altLang="en-US" dirty="0"/>
                  <a:t> </a:t>
                </a:r>
                <a:r>
                  <a:rPr lang="en-US" altLang="zh-CN" dirty="0"/>
                  <a:t>issue:</a:t>
                </a:r>
                <a:r>
                  <a:rPr lang="en-US" altLang="zh-CN" baseline="0" dirty="0"/>
                  <a:t> </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𝑂𝑢𝑡𝑝𝑢𝑡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zh-CN" altLang="en-US" b="0" i="1" smtClean="0">
                        <a:latin typeface="Cambria Math" panose="02040503050406030204" pitchFamily="18" charset="0"/>
                      </a:rPr>
                      <m:t>∙</m:t>
                    </m:r>
                    <m:r>
                      <a:rPr lang="en-US" altLang="zh-CN" b="0" i="1" smtClean="0">
                        <a:latin typeface="Cambria Math" panose="02040503050406030204" pitchFamily="18" charset="0"/>
                      </a:rPr>
                      <m:t>𝑆𝑎𝑡𝑖𝑠𝑓𝑦</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𝑑𝑒𝑔𝑟𝑎𝑑𝑒𝑑𝐺</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𝑆𝑎𝑡𝑖𝑠𝑓𝑦</m:t>
                    </m:r>
                    <m:r>
                      <a:rPr lang="en-US" altLang="zh-CN" b="0" i="1" smtClean="0">
                        <a:latin typeface="Cambria Math" panose="02040503050406030204" pitchFamily="18" charset="0"/>
                      </a:rPr>
                      <m:t>(</m:t>
                    </m:r>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𝑛𝑜𝑟𝑚𝐺</m:t>
                    </m:r>
                    <m:r>
                      <a:rPr lang="en-US" altLang="zh-CN" b="0" i="1" smtClean="0">
                        <a:latin typeface="Cambria Math" panose="02040503050406030204" pitchFamily="18" charset="0"/>
                      </a:rPr>
                      <m:t>, </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oMath>
                </a14:m>
                <a:endParaRPr lang="en-US" altLang="zh-CN" dirty="0"/>
              </a:p>
              <a:p>
                <a:endParaRPr lang="zh-CN" altLang="en-US" dirty="0"/>
              </a:p>
            </p:txBody>
          </p:sp>
        </mc:Choice>
        <mc:Fallback xmlns="">
          <p:sp>
            <p:nvSpPr>
              <p:cNvPr id="3" name="Notes Placeholder 2"/>
              <p:cNvSpPr>
                <a:spLocks noGrp="1"/>
              </p:cNvSpPr>
              <p:nvPr>
                <p:ph type="body" idx="1"/>
              </p:nvPr>
            </p:nvSpPr>
            <p:spPr/>
            <p:txBody>
              <a:bodyPr/>
              <a:lstStyle/>
              <a:p>
                <a:r>
                  <a:rPr lang="en-US" altLang="zh-CN" dirty="0">
                    <a:effectLst/>
                  </a:rPr>
                  <a:t>[1] D. Jackson, </a:t>
                </a:r>
                <a:r>
                  <a:rPr lang="en-US" altLang="zh-CN" i="1" dirty="0">
                    <a:effectLst/>
                  </a:rPr>
                  <a:t>Software Abstractions: logic, language, and analysis</a:t>
                </a:r>
                <a:r>
                  <a:rPr lang="en-US" altLang="zh-CN" dirty="0">
                    <a:effectLst/>
                  </a:rPr>
                  <a:t>. MIT press, 2012.</a:t>
                </a:r>
              </a:p>
              <a:p>
                <a:endParaRPr lang="en-US" altLang="zh-CN" dirty="0"/>
              </a:p>
              <a:p>
                <a:r>
                  <a:rPr lang="en-US" altLang="zh-CN" dirty="0"/>
                  <a:t>Found</a:t>
                </a:r>
                <a:r>
                  <a:rPr lang="zh-CN" altLang="en-US" dirty="0"/>
                  <a:t> </a:t>
                </a:r>
                <a:r>
                  <a:rPr lang="en-US" altLang="zh-CN" dirty="0"/>
                  <a:t>a</a:t>
                </a:r>
                <a:r>
                  <a:rPr lang="zh-CN" altLang="en-US" dirty="0"/>
                  <a:t> </a:t>
                </a:r>
                <a:r>
                  <a:rPr lang="en-US" altLang="zh-CN" dirty="0"/>
                  <a:t>design</a:t>
                </a:r>
                <a:r>
                  <a:rPr lang="zh-CN" altLang="en-US" dirty="0"/>
                  <a:t> </a:t>
                </a:r>
                <a:r>
                  <a:rPr lang="en-US" altLang="zh-CN" dirty="0"/>
                  <a:t>issue:</a:t>
                </a:r>
                <a:r>
                  <a:rPr lang="en-US" altLang="zh-CN" baseline="0" dirty="0"/>
                  <a:t> </a:t>
                </a:r>
                <a:r>
                  <a:rPr lang="zh-CN" altLang="en-US" i="0">
                    <a:latin typeface="Cambria Math" panose="02040503050406030204" pitchFamily="18" charset="0"/>
                  </a:rPr>
                  <a:t>∀</a:t>
                </a:r>
                <a:r>
                  <a:rPr lang="en-US" altLang="zh-CN" b="0" i="0">
                    <a:latin typeface="Cambria Math" panose="02040503050406030204" pitchFamily="18" charset="0"/>
                  </a:rPr>
                  <a:t>𝑜:𝑂𝑢𝑡𝑝𝑢𝑡,𝑎:𝐴</a:t>
                </a:r>
                <a:r>
                  <a:rPr lang="zh-CN" altLang="en-US" b="0" i="0">
                    <a:latin typeface="Cambria Math" panose="02040503050406030204" pitchFamily="18" charset="0"/>
                  </a:rPr>
                  <a:t>∙</a:t>
                </a:r>
                <a:r>
                  <a:rPr lang="en-US" altLang="zh-CN" b="0" i="0">
                    <a:latin typeface="Cambria Math" panose="02040503050406030204" pitchFamily="18" charset="0"/>
                  </a:rPr>
                  <a:t>𝑆𝑎𝑡𝑖𝑠𝑓𝑦(𝑜.𝑑𝑒𝑔𝑟𝑎𝑑𝑒𝑑𝐺,𝑎)⇒𝑆𝑎𝑡𝑖𝑠𝑓𝑦(𝑜.𝑛𝑜𝑟𝑚𝐺, 𝑎)</a:t>
                </a:r>
                <a:endParaRPr lang="en-US" altLang="zh-CN" dirty="0"/>
              </a:p>
              <a:p>
                <a:endParaRPr lang="zh-CN" altLang="en-US" dirty="0"/>
              </a:p>
            </p:txBody>
          </p:sp>
        </mc:Fallback>
      </mc:AlternateContent>
      <p:sp>
        <p:nvSpPr>
          <p:cNvPr id="4" name="Slide Number Placeholder 3"/>
          <p:cNvSpPr>
            <a:spLocks noGrp="1"/>
          </p:cNvSpPr>
          <p:nvPr>
            <p:ph type="sldNum" sz="quarter" idx="5"/>
          </p:nvPr>
        </p:nvSpPr>
        <p:spPr/>
        <p:txBody>
          <a:bodyPr/>
          <a:lstStyle/>
          <a:p>
            <a:fld id="{586E85C7-C4EE-0247-A454-08B40C7266DC}" type="slidenum">
              <a:rPr lang="en-US" smtClean="0"/>
              <a:t>32</a:t>
            </a:fld>
            <a:endParaRPr lang="en-US"/>
          </a:p>
        </p:txBody>
      </p:sp>
    </p:spTree>
    <p:extLst>
      <p:ext uri="{BB962C8B-B14F-4D97-AF65-F5344CB8AC3E}">
        <p14:creationId xmlns:p14="http://schemas.microsoft.com/office/powerpoint/2010/main" val="30810424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an event-driven system, the event rate and the message type are often two important factors. This is also true in ROS.</a:t>
            </a:r>
            <a:endParaRPr lang="zh-CN" altLang="en-US" dirty="0"/>
          </a:p>
        </p:txBody>
      </p:sp>
      <p:sp>
        <p:nvSpPr>
          <p:cNvPr id="4" name="Slide Number Placeholder 3"/>
          <p:cNvSpPr>
            <a:spLocks noGrp="1"/>
          </p:cNvSpPr>
          <p:nvPr>
            <p:ph type="sldNum" sz="quarter" idx="5"/>
          </p:nvPr>
        </p:nvSpPr>
        <p:spPr/>
        <p:txBody>
          <a:bodyPr/>
          <a:lstStyle/>
          <a:p>
            <a:fld id="{586E85C7-C4EE-0247-A454-08B40C7266DC}" type="slidenum">
              <a:rPr lang="en-US" smtClean="0"/>
              <a:t>34</a:t>
            </a:fld>
            <a:endParaRPr lang="en-US"/>
          </a:p>
        </p:txBody>
      </p:sp>
    </p:spTree>
    <p:extLst>
      <p:ext uri="{BB962C8B-B14F-4D97-AF65-F5344CB8AC3E}">
        <p14:creationId xmlns:p14="http://schemas.microsoft.com/office/powerpoint/2010/main" val="19362157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586E85C7-C4EE-0247-A454-08B40C7266DC}" type="slidenum">
              <a:rPr lang="en-US" smtClean="0"/>
              <a:t>35</a:t>
            </a:fld>
            <a:endParaRPr lang="en-US"/>
          </a:p>
        </p:txBody>
      </p:sp>
    </p:spTree>
    <p:extLst>
      <p:ext uri="{BB962C8B-B14F-4D97-AF65-F5344CB8AC3E}">
        <p14:creationId xmlns:p14="http://schemas.microsoft.com/office/powerpoint/2010/main" val="8727445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framework design follows the design principles from the MSE-ESE student team in 2017. A configuration manager node and wrapped APIs for application developers.</a:t>
            </a:r>
            <a:endParaRPr lang="zh-CN" altLang="en-US" dirty="0"/>
          </a:p>
        </p:txBody>
      </p:sp>
      <p:sp>
        <p:nvSpPr>
          <p:cNvPr id="4" name="Slide Number Placeholder 3"/>
          <p:cNvSpPr>
            <a:spLocks noGrp="1"/>
          </p:cNvSpPr>
          <p:nvPr>
            <p:ph type="sldNum" sz="quarter" idx="5"/>
          </p:nvPr>
        </p:nvSpPr>
        <p:spPr/>
        <p:txBody>
          <a:bodyPr/>
          <a:lstStyle/>
          <a:p>
            <a:fld id="{586E85C7-C4EE-0247-A454-08B40C7266DC}" type="slidenum">
              <a:rPr lang="en-US" smtClean="0"/>
              <a:t>37</a:t>
            </a:fld>
            <a:endParaRPr lang="en-US"/>
          </a:p>
        </p:txBody>
      </p:sp>
    </p:spTree>
    <p:extLst>
      <p:ext uri="{BB962C8B-B14F-4D97-AF65-F5344CB8AC3E}">
        <p14:creationId xmlns:p14="http://schemas.microsoft.com/office/powerpoint/2010/main" val="19305597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why we </a:t>
            </a:r>
            <a:r>
              <a:rPr lang="en-US"/>
              <a:t>use formal models.</a:t>
            </a:r>
          </a:p>
        </p:txBody>
      </p:sp>
      <p:sp>
        <p:nvSpPr>
          <p:cNvPr id="4" name="Slide Number Placeholder 3"/>
          <p:cNvSpPr>
            <a:spLocks noGrp="1"/>
          </p:cNvSpPr>
          <p:nvPr>
            <p:ph type="sldNum" sz="quarter" idx="5"/>
          </p:nvPr>
        </p:nvSpPr>
        <p:spPr/>
        <p:txBody>
          <a:bodyPr/>
          <a:lstStyle/>
          <a:p>
            <a:fld id="{586E85C7-C4EE-0247-A454-08B40C7266DC}" type="slidenum">
              <a:rPr lang="en-US" smtClean="0"/>
              <a:t>40</a:t>
            </a:fld>
            <a:endParaRPr lang="en-US"/>
          </a:p>
        </p:txBody>
      </p:sp>
    </p:spTree>
    <p:extLst>
      <p:ext uri="{BB962C8B-B14F-4D97-AF65-F5344CB8AC3E}">
        <p14:creationId xmlns:p14="http://schemas.microsoft.com/office/powerpoint/2010/main" val="356724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ffectLst/>
              </a:rPr>
              <a:t>[1] J. Kramer and J. Magee, “The Evolving Philosophers Problem: Dynamic Change Management,” </a:t>
            </a:r>
            <a:r>
              <a:rPr lang="en-US" altLang="zh-CN" i="1" dirty="0">
                <a:effectLst/>
              </a:rPr>
              <a:t>IEEE Trans. </a:t>
            </a:r>
            <a:r>
              <a:rPr lang="en-US" altLang="zh-CN" i="1" dirty="0" err="1">
                <a:effectLst/>
              </a:rPr>
              <a:t>Softw</a:t>
            </a:r>
            <a:r>
              <a:rPr lang="en-US" altLang="zh-CN" i="1" dirty="0">
                <a:effectLst/>
              </a:rPr>
              <a:t>. Eng.</a:t>
            </a:r>
            <a:r>
              <a:rPr lang="en-US" altLang="zh-CN" dirty="0">
                <a:effectLst/>
              </a:rPr>
              <a:t>, vol. 16, no. 11, pp. 1293–1306, 1990.</a:t>
            </a:r>
            <a:endParaRPr lang="zh-CN" altLang="en-US" dirty="0"/>
          </a:p>
        </p:txBody>
      </p:sp>
      <p:sp>
        <p:nvSpPr>
          <p:cNvPr id="4" name="Slide Number Placeholder 3"/>
          <p:cNvSpPr>
            <a:spLocks noGrp="1"/>
          </p:cNvSpPr>
          <p:nvPr>
            <p:ph type="sldNum" sz="quarter" idx="5"/>
          </p:nvPr>
        </p:nvSpPr>
        <p:spPr/>
        <p:txBody>
          <a:bodyPr/>
          <a:lstStyle/>
          <a:p>
            <a:fld id="{586E85C7-C4EE-0247-A454-08B40C7266DC}" type="slidenum">
              <a:rPr lang="en-US" smtClean="0"/>
              <a:t>4</a:t>
            </a:fld>
            <a:endParaRPr lang="en-US"/>
          </a:p>
        </p:txBody>
      </p:sp>
    </p:spTree>
    <p:extLst>
      <p:ext uri="{BB962C8B-B14F-4D97-AF65-F5344CB8AC3E}">
        <p14:creationId xmlns:p14="http://schemas.microsoft.com/office/powerpoint/2010/main" val="280192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ffectLst/>
              </a:rPr>
              <a:t>The definition is similar to the AC of the ACID properties of transactions in databases that a transaction should be atomic and consistent.</a:t>
            </a:r>
          </a:p>
          <a:p>
            <a:endParaRPr lang="en-US" altLang="zh-CN" dirty="0">
              <a:effectLst/>
            </a:endParaRPr>
          </a:p>
          <a:p>
            <a:r>
              <a:rPr lang="en-US" altLang="zh-CN" dirty="0">
                <a:effectLst/>
              </a:rPr>
              <a:t>[1] T. </a:t>
            </a:r>
            <a:r>
              <a:rPr lang="en-US" altLang="zh-CN" dirty="0" err="1">
                <a:effectLst/>
              </a:rPr>
              <a:t>Haerder</a:t>
            </a:r>
            <a:r>
              <a:rPr lang="en-US" altLang="zh-CN" dirty="0">
                <a:effectLst/>
              </a:rPr>
              <a:t> and A. Reuter, “Principles of transaction-oriented database recovery,” </a:t>
            </a:r>
            <a:r>
              <a:rPr lang="en-US" altLang="zh-CN" i="1" dirty="0">
                <a:effectLst/>
              </a:rPr>
              <a:t>ACM </a:t>
            </a:r>
            <a:r>
              <a:rPr lang="en-US" altLang="zh-CN" i="1" dirty="0" err="1">
                <a:effectLst/>
              </a:rPr>
              <a:t>Comput</a:t>
            </a:r>
            <a:r>
              <a:rPr lang="en-US" altLang="zh-CN" i="1" dirty="0">
                <a:effectLst/>
              </a:rPr>
              <a:t>. </a:t>
            </a:r>
            <a:r>
              <a:rPr lang="en-US" altLang="zh-CN" i="1" dirty="0" err="1">
                <a:effectLst/>
              </a:rPr>
              <a:t>Surv</a:t>
            </a:r>
            <a:r>
              <a:rPr lang="en-US" altLang="zh-CN" i="1" dirty="0">
                <a:effectLst/>
              </a:rPr>
              <a:t>.</a:t>
            </a:r>
            <a:r>
              <a:rPr lang="en-US" altLang="zh-CN" dirty="0">
                <a:effectLst/>
              </a:rPr>
              <a:t>, vol. 15, no. 4, pp. 287–317, 1983.</a:t>
            </a:r>
            <a:endParaRPr lang="zh-CN" altLang="en-US" dirty="0"/>
          </a:p>
        </p:txBody>
      </p:sp>
      <p:sp>
        <p:nvSpPr>
          <p:cNvPr id="4" name="Slide Number Placeholder 3"/>
          <p:cNvSpPr>
            <a:spLocks noGrp="1"/>
          </p:cNvSpPr>
          <p:nvPr>
            <p:ph type="sldNum" sz="quarter" idx="5"/>
          </p:nvPr>
        </p:nvSpPr>
        <p:spPr/>
        <p:txBody>
          <a:bodyPr/>
          <a:lstStyle/>
          <a:p>
            <a:fld id="{586E85C7-C4EE-0247-A454-08B40C7266DC}" type="slidenum">
              <a:rPr lang="en-US" smtClean="0"/>
              <a:t>5</a:t>
            </a:fld>
            <a:endParaRPr lang="en-US"/>
          </a:p>
        </p:txBody>
      </p:sp>
    </p:spTree>
    <p:extLst>
      <p:ext uri="{BB962C8B-B14F-4D97-AF65-F5344CB8AC3E}">
        <p14:creationId xmlns:p14="http://schemas.microsoft.com/office/powerpoint/2010/main" val="2430418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586E85C7-C4EE-0247-A454-08B40C7266DC}" type="slidenum">
              <a:rPr lang="en-US" smtClean="0"/>
              <a:t>6</a:t>
            </a:fld>
            <a:endParaRPr lang="en-US"/>
          </a:p>
        </p:txBody>
      </p:sp>
    </p:spTree>
    <p:extLst>
      <p:ext uri="{BB962C8B-B14F-4D97-AF65-F5344CB8AC3E}">
        <p14:creationId xmlns:p14="http://schemas.microsoft.com/office/powerpoint/2010/main" val="4146941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Passive mode requires a component reaching a consistent state and a component should not actively changing its states.</a:t>
            </a:r>
          </a:p>
          <a:p>
            <a:r>
              <a:rPr lang="en-US" dirty="0"/>
              <a:t>However, it is not enough to keep the component in a consistent state, since it can still service transactions from other components.</a:t>
            </a:r>
          </a:p>
        </p:txBody>
      </p:sp>
      <p:sp>
        <p:nvSpPr>
          <p:cNvPr id="4" name="Slide Number Placeholder 3"/>
          <p:cNvSpPr>
            <a:spLocks noGrp="1"/>
          </p:cNvSpPr>
          <p:nvPr>
            <p:ph type="sldNum" sz="quarter" idx="5"/>
          </p:nvPr>
        </p:nvSpPr>
        <p:spPr/>
        <p:txBody>
          <a:bodyPr/>
          <a:lstStyle/>
          <a:p>
            <a:fld id="{586E85C7-C4EE-0247-A454-08B40C7266DC}" type="slidenum">
              <a:rPr lang="en-US" smtClean="0"/>
              <a:t>7</a:t>
            </a:fld>
            <a:endParaRPr lang="en-US"/>
          </a:p>
        </p:txBody>
      </p:sp>
    </p:spTree>
    <p:extLst>
      <p:ext uri="{BB962C8B-B14F-4D97-AF65-F5344CB8AC3E}">
        <p14:creationId xmlns:p14="http://schemas.microsoft.com/office/powerpoint/2010/main" val="2136301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586E85C7-C4EE-0247-A454-08B40C7266DC}" type="slidenum">
              <a:rPr lang="en-US" smtClean="0"/>
              <a:t>9</a:t>
            </a:fld>
            <a:endParaRPr lang="en-US"/>
          </a:p>
        </p:txBody>
      </p:sp>
    </p:spTree>
    <p:extLst>
      <p:ext uri="{BB962C8B-B14F-4D97-AF65-F5344CB8AC3E}">
        <p14:creationId xmlns:p14="http://schemas.microsoft.com/office/powerpoint/2010/main" val="926557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6E85C7-C4EE-0247-A454-08B40C7266DC}" type="slidenum">
              <a:rPr lang="en-US" smtClean="0"/>
              <a:t>10</a:t>
            </a:fld>
            <a:endParaRPr lang="en-US"/>
          </a:p>
        </p:txBody>
      </p:sp>
    </p:spTree>
    <p:extLst>
      <p:ext uri="{BB962C8B-B14F-4D97-AF65-F5344CB8AC3E}">
        <p14:creationId xmlns:p14="http://schemas.microsoft.com/office/powerpoint/2010/main" val="2821514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 "Documentation - ROS Wiki", </a:t>
            </a:r>
            <a:r>
              <a:rPr lang="en-US" altLang="zh-CN" sz="1200" b="0" i="1" kern="1200" dirty="0">
                <a:solidFill>
                  <a:schemeClr val="tx1"/>
                </a:solidFill>
                <a:effectLst/>
                <a:latin typeface="+mn-lt"/>
                <a:ea typeface="+mn-ea"/>
                <a:cs typeface="+mn-cs"/>
              </a:rPr>
              <a:t>wiki.ros.org</a:t>
            </a:r>
            <a:r>
              <a:rPr lang="en-US" altLang="zh-CN" sz="1200" b="0" i="0" kern="1200" dirty="0">
                <a:solidFill>
                  <a:schemeClr val="tx1"/>
                </a:solidFill>
                <a:effectLst/>
                <a:latin typeface="+mn-lt"/>
                <a:ea typeface="+mn-ea"/>
                <a:cs typeface="+mn-cs"/>
              </a:rPr>
              <a:t>, 2019. [Online]. Available: http://wiki.ros.org/. [Accessed: 19- Mar- 2019].</a:t>
            </a:r>
          </a:p>
        </p:txBody>
      </p:sp>
      <p:sp>
        <p:nvSpPr>
          <p:cNvPr id="4" name="Slide Number Placeholder 3"/>
          <p:cNvSpPr>
            <a:spLocks noGrp="1"/>
          </p:cNvSpPr>
          <p:nvPr>
            <p:ph type="sldNum" sz="quarter" idx="5"/>
          </p:nvPr>
        </p:nvSpPr>
        <p:spPr/>
        <p:txBody>
          <a:bodyPr/>
          <a:lstStyle/>
          <a:p>
            <a:fld id="{586E85C7-C4EE-0247-A454-08B40C7266DC}" type="slidenum">
              <a:rPr lang="en-US" smtClean="0"/>
              <a:t>11</a:t>
            </a:fld>
            <a:endParaRPr lang="en-US"/>
          </a:p>
        </p:txBody>
      </p:sp>
    </p:spTree>
    <p:extLst>
      <p:ext uri="{BB962C8B-B14F-4D97-AF65-F5344CB8AC3E}">
        <p14:creationId xmlns:p14="http://schemas.microsoft.com/office/powerpoint/2010/main" val="354334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BD68-C6F9-0B4B-A41A-FE059F1C4F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8BCA3F-3D1C-F642-B785-BED59DDB18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CA7225-9B6B-7F40-9D38-CB7BBFDC593A}"/>
              </a:ext>
            </a:extLst>
          </p:cNvPr>
          <p:cNvSpPr>
            <a:spLocks noGrp="1"/>
          </p:cNvSpPr>
          <p:nvPr>
            <p:ph type="dt" sz="half" idx="10"/>
          </p:nvPr>
        </p:nvSpPr>
        <p:spPr/>
        <p:txBody>
          <a:bodyPr/>
          <a:lstStyle/>
          <a:p>
            <a:fld id="{1C29F799-9039-448D-95A7-B6F31CFDAB62}" type="datetime1">
              <a:rPr lang="en-US" altLang="zh-CN" smtClean="0"/>
              <a:t>4/3/19</a:t>
            </a:fld>
            <a:endParaRPr lang="en-US"/>
          </a:p>
        </p:txBody>
      </p:sp>
      <p:sp>
        <p:nvSpPr>
          <p:cNvPr id="5" name="Footer Placeholder 4">
            <a:extLst>
              <a:ext uri="{FF2B5EF4-FFF2-40B4-BE49-F238E27FC236}">
                <a16:creationId xmlns:a16="http://schemas.microsoft.com/office/drawing/2014/main" id="{86B38E60-D749-7944-B72C-EE9D4674B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0FBA6-16FC-DB45-A047-0CA08C851F40}"/>
              </a:ext>
            </a:extLst>
          </p:cNvPr>
          <p:cNvSpPr>
            <a:spLocks noGrp="1"/>
          </p:cNvSpPr>
          <p:nvPr>
            <p:ph type="sldNum" sz="quarter" idx="12"/>
          </p:nvPr>
        </p:nvSpPr>
        <p:spPr/>
        <p:txBody>
          <a:bodyPr/>
          <a:lstStyle/>
          <a:p>
            <a:fld id="{F839AD95-8776-F346-89D2-9ECB5E85A184}" type="slidenum">
              <a:rPr lang="en-US" smtClean="0"/>
              <a:t>‹#›</a:t>
            </a:fld>
            <a:endParaRPr lang="en-US"/>
          </a:p>
        </p:txBody>
      </p:sp>
    </p:spTree>
    <p:extLst>
      <p:ext uri="{BB962C8B-B14F-4D97-AF65-F5344CB8AC3E}">
        <p14:creationId xmlns:p14="http://schemas.microsoft.com/office/powerpoint/2010/main" val="3470557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272D-E66E-E347-8442-76B78006B3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795186-A894-3846-A2CA-4B79A2E987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FB3A1-017F-204C-AA4B-129A2EA94A77}"/>
              </a:ext>
            </a:extLst>
          </p:cNvPr>
          <p:cNvSpPr>
            <a:spLocks noGrp="1"/>
          </p:cNvSpPr>
          <p:nvPr>
            <p:ph type="dt" sz="half" idx="10"/>
          </p:nvPr>
        </p:nvSpPr>
        <p:spPr/>
        <p:txBody>
          <a:bodyPr/>
          <a:lstStyle/>
          <a:p>
            <a:fld id="{BBFF0639-FB5E-4058-B643-1AC09B623784}" type="datetime1">
              <a:rPr lang="en-US" altLang="zh-CN" smtClean="0"/>
              <a:t>4/3/19</a:t>
            </a:fld>
            <a:endParaRPr lang="en-US"/>
          </a:p>
        </p:txBody>
      </p:sp>
      <p:sp>
        <p:nvSpPr>
          <p:cNvPr id="5" name="Footer Placeholder 4">
            <a:extLst>
              <a:ext uri="{FF2B5EF4-FFF2-40B4-BE49-F238E27FC236}">
                <a16:creationId xmlns:a16="http://schemas.microsoft.com/office/drawing/2014/main" id="{365C7C45-471F-4149-9DA2-670C27806C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729278-80A5-C64B-852C-062E67F55870}"/>
              </a:ext>
            </a:extLst>
          </p:cNvPr>
          <p:cNvSpPr>
            <a:spLocks noGrp="1"/>
          </p:cNvSpPr>
          <p:nvPr>
            <p:ph type="sldNum" sz="quarter" idx="12"/>
          </p:nvPr>
        </p:nvSpPr>
        <p:spPr/>
        <p:txBody>
          <a:bodyPr/>
          <a:lstStyle/>
          <a:p>
            <a:fld id="{F839AD95-8776-F346-89D2-9ECB5E85A184}" type="slidenum">
              <a:rPr lang="en-US" smtClean="0"/>
              <a:t>‹#›</a:t>
            </a:fld>
            <a:endParaRPr lang="en-US"/>
          </a:p>
        </p:txBody>
      </p:sp>
    </p:spTree>
    <p:extLst>
      <p:ext uri="{BB962C8B-B14F-4D97-AF65-F5344CB8AC3E}">
        <p14:creationId xmlns:p14="http://schemas.microsoft.com/office/powerpoint/2010/main" val="863521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D65D15-9A36-154C-937E-5CA15031EE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38B2D9-1661-C048-A964-9D9C806A1A6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3E4115-D565-9C45-8B71-7E970792D1F2}"/>
              </a:ext>
            </a:extLst>
          </p:cNvPr>
          <p:cNvSpPr>
            <a:spLocks noGrp="1"/>
          </p:cNvSpPr>
          <p:nvPr>
            <p:ph type="dt" sz="half" idx="10"/>
          </p:nvPr>
        </p:nvSpPr>
        <p:spPr/>
        <p:txBody>
          <a:bodyPr/>
          <a:lstStyle/>
          <a:p>
            <a:fld id="{C387A3B4-E5B5-406A-8392-294C871DAC05}" type="datetime1">
              <a:rPr lang="en-US" altLang="zh-CN" smtClean="0"/>
              <a:t>4/3/19</a:t>
            </a:fld>
            <a:endParaRPr lang="en-US"/>
          </a:p>
        </p:txBody>
      </p:sp>
      <p:sp>
        <p:nvSpPr>
          <p:cNvPr id="5" name="Footer Placeholder 4">
            <a:extLst>
              <a:ext uri="{FF2B5EF4-FFF2-40B4-BE49-F238E27FC236}">
                <a16:creationId xmlns:a16="http://schemas.microsoft.com/office/drawing/2014/main" id="{363A8FD2-083A-6645-A699-3BBEF4EE20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913E8A-9761-BF44-91DB-940772B70AFB}"/>
              </a:ext>
            </a:extLst>
          </p:cNvPr>
          <p:cNvSpPr>
            <a:spLocks noGrp="1"/>
          </p:cNvSpPr>
          <p:nvPr>
            <p:ph type="sldNum" sz="quarter" idx="12"/>
          </p:nvPr>
        </p:nvSpPr>
        <p:spPr/>
        <p:txBody>
          <a:bodyPr/>
          <a:lstStyle/>
          <a:p>
            <a:fld id="{F839AD95-8776-F346-89D2-9ECB5E85A184}" type="slidenum">
              <a:rPr lang="en-US" smtClean="0"/>
              <a:t>‹#›</a:t>
            </a:fld>
            <a:endParaRPr lang="en-US"/>
          </a:p>
        </p:txBody>
      </p:sp>
    </p:spTree>
    <p:extLst>
      <p:ext uri="{BB962C8B-B14F-4D97-AF65-F5344CB8AC3E}">
        <p14:creationId xmlns:p14="http://schemas.microsoft.com/office/powerpoint/2010/main" val="3569383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281F9-6C37-D14B-8C4C-D97D84FAAA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229645-4EF1-004D-A3D1-7B282370140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D41CBB-DACC-EB44-8752-E3ACA3879DF2}"/>
              </a:ext>
            </a:extLst>
          </p:cNvPr>
          <p:cNvSpPr>
            <a:spLocks noGrp="1"/>
          </p:cNvSpPr>
          <p:nvPr>
            <p:ph type="dt" sz="half" idx="10"/>
          </p:nvPr>
        </p:nvSpPr>
        <p:spPr/>
        <p:txBody>
          <a:bodyPr/>
          <a:lstStyle/>
          <a:p>
            <a:fld id="{B6D39B7F-3840-4C44-88AF-BC243F17A3B2}" type="datetime1">
              <a:rPr lang="en-US" altLang="zh-CN" smtClean="0"/>
              <a:t>4/3/19</a:t>
            </a:fld>
            <a:endParaRPr lang="en-US"/>
          </a:p>
        </p:txBody>
      </p:sp>
      <p:sp>
        <p:nvSpPr>
          <p:cNvPr id="5" name="Footer Placeholder 4">
            <a:extLst>
              <a:ext uri="{FF2B5EF4-FFF2-40B4-BE49-F238E27FC236}">
                <a16:creationId xmlns:a16="http://schemas.microsoft.com/office/drawing/2014/main" id="{8BE0C7C5-CF15-1E4B-8332-055D91DA6B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6ACE6-123A-7442-9AA1-A6EF9B153204}"/>
              </a:ext>
            </a:extLst>
          </p:cNvPr>
          <p:cNvSpPr>
            <a:spLocks noGrp="1"/>
          </p:cNvSpPr>
          <p:nvPr>
            <p:ph type="sldNum" sz="quarter" idx="12"/>
          </p:nvPr>
        </p:nvSpPr>
        <p:spPr/>
        <p:txBody>
          <a:bodyPr/>
          <a:lstStyle/>
          <a:p>
            <a:fld id="{F839AD95-8776-F346-89D2-9ECB5E85A184}" type="slidenum">
              <a:rPr lang="en-US" smtClean="0"/>
              <a:t>‹#›</a:t>
            </a:fld>
            <a:endParaRPr lang="en-US"/>
          </a:p>
        </p:txBody>
      </p:sp>
    </p:spTree>
    <p:extLst>
      <p:ext uri="{BB962C8B-B14F-4D97-AF65-F5344CB8AC3E}">
        <p14:creationId xmlns:p14="http://schemas.microsoft.com/office/powerpoint/2010/main" val="208957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8BAC1-ACD4-E84F-8C15-E90263306F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0C1114-F72A-9943-95C4-8722612B57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049F91A-207B-BF4B-9E43-E840E8597DA9}"/>
              </a:ext>
            </a:extLst>
          </p:cNvPr>
          <p:cNvSpPr>
            <a:spLocks noGrp="1"/>
          </p:cNvSpPr>
          <p:nvPr>
            <p:ph type="dt" sz="half" idx="10"/>
          </p:nvPr>
        </p:nvSpPr>
        <p:spPr/>
        <p:txBody>
          <a:bodyPr/>
          <a:lstStyle/>
          <a:p>
            <a:fld id="{E4AF1E2B-84C1-4D0A-93C8-28382E5399D6}" type="datetime1">
              <a:rPr lang="en-US" altLang="zh-CN" smtClean="0"/>
              <a:t>4/3/19</a:t>
            </a:fld>
            <a:endParaRPr lang="en-US"/>
          </a:p>
        </p:txBody>
      </p:sp>
      <p:sp>
        <p:nvSpPr>
          <p:cNvPr id="5" name="Footer Placeholder 4">
            <a:extLst>
              <a:ext uri="{FF2B5EF4-FFF2-40B4-BE49-F238E27FC236}">
                <a16:creationId xmlns:a16="http://schemas.microsoft.com/office/drawing/2014/main" id="{B9B24894-14EC-0E45-A9D4-11ECB08CD6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CC6BB-7EB4-AB45-85C8-A538A69E6201}"/>
              </a:ext>
            </a:extLst>
          </p:cNvPr>
          <p:cNvSpPr>
            <a:spLocks noGrp="1"/>
          </p:cNvSpPr>
          <p:nvPr>
            <p:ph type="sldNum" sz="quarter" idx="12"/>
          </p:nvPr>
        </p:nvSpPr>
        <p:spPr/>
        <p:txBody>
          <a:bodyPr/>
          <a:lstStyle/>
          <a:p>
            <a:fld id="{F839AD95-8776-F346-89D2-9ECB5E85A184}" type="slidenum">
              <a:rPr lang="en-US" smtClean="0"/>
              <a:t>‹#›</a:t>
            </a:fld>
            <a:endParaRPr lang="en-US"/>
          </a:p>
        </p:txBody>
      </p:sp>
    </p:spTree>
    <p:extLst>
      <p:ext uri="{BB962C8B-B14F-4D97-AF65-F5344CB8AC3E}">
        <p14:creationId xmlns:p14="http://schemas.microsoft.com/office/powerpoint/2010/main" val="1390900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B25A-3511-3B49-986B-12C1AFB71F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DA11D9-4F84-CE48-9B6C-0D366DFFE5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CFB3BF-FCF8-9C45-90FE-4124161867A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6EEBFC-962D-7C41-AC87-35C83BED09CB}"/>
              </a:ext>
            </a:extLst>
          </p:cNvPr>
          <p:cNvSpPr>
            <a:spLocks noGrp="1"/>
          </p:cNvSpPr>
          <p:nvPr>
            <p:ph type="dt" sz="half" idx="10"/>
          </p:nvPr>
        </p:nvSpPr>
        <p:spPr/>
        <p:txBody>
          <a:bodyPr/>
          <a:lstStyle/>
          <a:p>
            <a:fld id="{DECA5FB5-49BF-4005-AE3F-C4D7D0153B40}" type="datetime1">
              <a:rPr lang="en-US" altLang="zh-CN" smtClean="0"/>
              <a:t>4/3/19</a:t>
            </a:fld>
            <a:endParaRPr lang="en-US"/>
          </a:p>
        </p:txBody>
      </p:sp>
      <p:sp>
        <p:nvSpPr>
          <p:cNvPr id="6" name="Footer Placeholder 5">
            <a:extLst>
              <a:ext uri="{FF2B5EF4-FFF2-40B4-BE49-F238E27FC236}">
                <a16:creationId xmlns:a16="http://schemas.microsoft.com/office/drawing/2014/main" id="{C6338D6D-5C66-B040-A885-C73F257899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701C4D-9352-E841-A409-137D4DABD168}"/>
              </a:ext>
            </a:extLst>
          </p:cNvPr>
          <p:cNvSpPr>
            <a:spLocks noGrp="1"/>
          </p:cNvSpPr>
          <p:nvPr>
            <p:ph type="sldNum" sz="quarter" idx="12"/>
          </p:nvPr>
        </p:nvSpPr>
        <p:spPr/>
        <p:txBody>
          <a:bodyPr/>
          <a:lstStyle/>
          <a:p>
            <a:fld id="{F839AD95-8776-F346-89D2-9ECB5E85A184}" type="slidenum">
              <a:rPr lang="en-US" smtClean="0"/>
              <a:t>‹#›</a:t>
            </a:fld>
            <a:endParaRPr lang="en-US"/>
          </a:p>
        </p:txBody>
      </p:sp>
    </p:spTree>
    <p:extLst>
      <p:ext uri="{BB962C8B-B14F-4D97-AF65-F5344CB8AC3E}">
        <p14:creationId xmlns:p14="http://schemas.microsoft.com/office/powerpoint/2010/main" val="4050412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32E7C-E6EC-2547-9047-476288A999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7D2E1A-A9C5-6044-A816-774BD9ECAD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88C1631-8955-EA4D-8EF7-E98B8956019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2542AB-6DC1-AA40-9B62-E3F3457D9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DE00668-E55B-E942-B611-F1960296CC7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FA39B7-2698-B049-8852-A591702B4432}"/>
              </a:ext>
            </a:extLst>
          </p:cNvPr>
          <p:cNvSpPr>
            <a:spLocks noGrp="1"/>
          </p:cNvSpPr>
          <p:nvPr>
            <p:ph type="dt" sz="half" idx="10"/>
          </p:nvPr>
        </p:nvSpPr>
        <p:spPr/>
        <p:txBody>
          <a:bodyPr/>
          <a:lstStyle/>
          <a:p>
            <a:fld id="{74CCDF95-3BA3-4E49-9D08-BB38170C1BF2}" type="datetime1">
              <a:rPr lang="en-US" altLang="zh-CN" smtClean="0"/>
              <a:t>4/3/19</a:t>
            </a:fld>
            <a:endParaRPr lang="en-US"/>
          </a:p>
        </p:txBody>
      </p:sp>
      <p:sp>
        <p:nvSpPr>
          <p:cNvPr id="8" name="Footer Placeholder 7">
            <a:extLst>
              <a:ext uri="{FF2B5EF4-FFF2-40B4-BE49-F238E27FC236}">
                <a16:creationId xmlns:a16="http://schemas.microsoft.com/office/drawing/2014/main" id="{4A202024-65AB-6742-ADC3-70E38A3975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739C08-92FD-BA47-95C8-15508C03E9B5}"/>
              </a:ext>
            </a:extLst>
          </p:cNvPr>
          <p:cNvSpPr>
            <a:spLocks noGrp="1"/>
          </p:cNvSpPr>
          <p:nvPr>
            <p:ph type="sldNum" sz="quarter" idx="12"/>
          </p:nvPr>
        </p:nvSpPr>
        <p:spPr/>
        <p:txBody>
          <a:bodyPr/>
          <a:lstStyle/>
          <a:p>
            <a:fld id="{F839AD95-8776-F346-89D2-9ECB5E85A184}" type="slidenum">
              <a:rPr lang="en-US" smtClean="0"/>
              <a:t>‹#›</a:t>
            </a:fld>
            <a:endParaRPr lang="en-US"/>
          </a:p>
        </p:txBody>
      </p:sp>
    </p:spTree>
    <p:extLst>
      <p:ext uri="{BB962C8B-B14F-4D97-AF65-F5344CB8AC3E}">
        <p14:creationId xmlns:p14="http://schemas.microsoft.com/office/powerpoint/2010/main" val="2672354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FBF1D-B4B2-9941-8B88-D0C190C474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F27087-BA47-8343-91D0-33A1B2BC4CD7}"/>
              </a:ext>
            </a:extLst>
          </p:cNvPr>
          <p:cNvSpPr>
            <a:spLocks noGrp="1"/>
          </p:cNvSpPr>
          <p:nvPr>
            <p:ph type="dt" sz="half" idx="10"/>
          </p:nvPr>
        </p:nvSpPr>
        <p:spPr/>
        <p:txBody>
          <a:bodyPr/>
          <a:lstStyle/>
          <a:p>
            <a:fld id="{C66184FA-34B0-4EFA-B385-C7E585DD2170}" type="datetime1">
              <a:rPr lang="en-US" altLang="zh-CN" smtClean="0"/>
              <a:t>4/3/19</a:t>
            </a:fld>
            <a:endParaRPr lang="en-US"/>
          </a:p>
        </p:txBody>
      </p:sp>
      <p:sp>
        <p:nvSpPr>
          <p:cNvPr id="4" name="Footer Placeholder 3">
            <a:extLst>
              <a:ext uri="{FF2B5EF4-FFF2-40B4-BE49-F238E27FC236}">
                <a16:creationId xmlns:a16="http://schemas.microsoft.com/office/drawing/2014/main" id="{62386D86-6771-6E4E-896C-0F873FF6D5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90FD18-9FE4-F843-BEE3-DC835AF786A0}"/>
              </a:ext>
            </a:extLst>
          </p:cNvPr>
          <p:cNvSpPr>
            <a:spLocks noGrp="1"/>
          </p:cNvSpPr>
          <p:nvPr>
            <p:ph type="sldNum" sz="quarter" idx="12"/>
          </p:nvPr>
        </p:nvSpPr>
        <p:spPr/>
        <p:txBody>
          <a:bodyPr/>
          <a:lstStyle/>
          <a:p>
            <a:fld id="{F839AD95-8776-F346-89D2-9ECB5E85A184}" type="slidenum">
              <a:rPr lang="en-US" smtClean="0"/>
              <a:t>‹#›</a:t>
            </a:fld>
            <a:endParaRPr lang="en-US"/>
          </a:p>
        </p:txBody>
      </p:sp>
    </p:spTree>
    <p:extLst>
      <p:ext uri="{BB962C8B-B14F-4D97-AF65-F5344CB8AC3E}">
        <p14:creationId xmlns:p14="http://schemas.microsoft.com/office/powerpoint/2010/main" val="2716559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9E7C67-5E35-AA4F-9F29-63F4D80D15AE}"/>
              </a:ext>
            </a:extLst>
          </p:cNvPr>
          <p:cNvSpPr>
            <a:spLocks noGrp="1"/>
          </p:cNvSpPr>
          <p:nvPr>
            <p:ph type="dt" sz="half" idx="10"/>
          </p:nvPr>
        </p:nvSpPr>
        <p:spPr/>
        <p:txBody>
          <a:bodyPr/>
          <a:lstStyle/>
          <a:p>
            <a:fld id="{84E0E7E2-7C70-45CE-818F-5C84E3F5D029}" type="datetime1">
              <a:rPr lang="en-US" altLang="zh-CN" smtClean="0"/>
              <a:t>4/3/19</a:t>
            </a:fld>
            <a:endParaRPr lang="en-US"/>
          </a:p>
        </p:txBody>
      </p:sp>
      <p:sp>
        <p:nvSpPr>
          <p:cNvPr id="3" name="Footer Placeholder 2">
            <a:extLst>
              <a:ext uri="{FF2B5EF4-FFF2-40B4-BE49-F238E27FC236}">
                <a16:creationId xmlns:a16="http://schemas.microsoft.com/office/drawing/2014/main" id="{9265801C-DF07-0E43-8057-02F75C2439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2FFA23-C5A6-6346-8C97-1F733F5EB49A}"/>
              </a:ext>
            </a:extLst>
          </p:cNvPr>
          <p:cNvSpPr>
            <a:spLocks noGrp="1"/>
          </p:cNvSpPr>
          <p:nvPr>
            <p:ph type="sldNum" sz="quarter" idx="12"/>
          </p:nvPr>
        </p:nvSpPr>
        <p:spPr/>
        <p:txBody>
          <a:bodyPr/>
          <a:lstStyle/>
          <a:p>
            <a:fld id="{F839AD95-8776-F346-89D2-9ECB5E85A184}" type="slidenum">
              <a:rPr lang="en-US" smtClean="0"/>
              <a:t>‹#›</a:t>
            </a:fld>
            <a:endParaRPr lang="en-US"/>
          </a:p>
        </p:txBody>
      </p:sp>
    </p:spTree>
    <p:extLst>
      <p:ext uri="{BB962C8B-B14F-4D97-AF65-F5344CB8AC3E}">
        <p14:creationId xmlns:p14="http://schemas.microsoft.com/office/powerpoint/2010/main" val="2965851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8044F-E2C9-A44B-B9B6-F57B2092AF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ECCE01-4AA4-8D42-820E-1BA97590C9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FC184C-BFB2-3D49-9F70-3E533E3D27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A4ACF4-12F0-AF42-A681-245C084AE85B}"/>
              </a:ext>
            </a:extLst>
          </p:cNvPr>
          <p:cNvSpPr>
            <a:spLocks noGrp="1"/>
          </p:cNvSpPr>
          <p:nvPr>
            <p:ph type="dt" sz="half" idx="10"/>
          </p:nvPr>
        </p:nvSpPr>
        <p:spPr/>
        <p:txBody>
          <a:bodyPr/>
          <a:lstStyle/>
          <a:p>
            <a:fld id="{5016C551-83D7-4395-8D0B-75B867579D5E}" type="datetime1">
              <a:rPr lang="en-US" altLang="zh-CN" smtClean="0"/>
              <a:t>4/3/19</a:t>
            </a:fld>
            <a:endParaRPr lang="en-US"/>
          </a:p>
        </p:txBody>
      </p:sp>
      <p:sp>
        <p:nvSpPr>
          <p:cNvPr id="6" name="Footer Placeholder 5">
            <a:extLst>
              <a:ext uri="{FF2B5EF4-FFF2-40B4-BE49-F238E27FC236}">
                <a16:creationId xmlns:a16="http://schemas.microsoft.com/office/drawing/2014/main" id="{ADF4B448-3B50-EC4A-8DF5-A792807774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4C61F7-249C-CF47-A4E7-8ABD7DCDA60D}"/>
              </a:ext>
            </a:extLst>
          </p:cNvPr>
          <p:cNvSpPr>
            <a:spLocks noGrp="1"/>
          </p:cNvSpPr>
          <p:nvPr>
            <p:ph type="sldNum" sz="quarter" idx="12"/>
          </p:nvPr>
        </p:nvSpPr>
        <p:spPr/>
        <p:txBody>
          <a:bodyPr/>
          <a:lstStyle/>
          <a:p>
            <a:fld id="{F839AD95-8776-F346-89D2-9ECB5E85A184}" type="slidenum">
              <a:rPr lang="en-US" smtClean="0"/>
              <a:t>‹#›</a:t>
            </a:fld>
            <a:endParaRPr lang="en-US"/>
          </a:p>
        </p:txBody>
      </p:sp>
    </p:spTree>
    <p:extLst>
      <p:ext uri="{BB962C8B-B14F-4D97-AF65-F5344CB8AC3E}">
        <p14:creationId xmlns:p14="http://schemas.microsoft.com/office/powerpoint/2010/main" val="1474285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AE8EF-7B7A-A449-8B86-D6762D91E5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C6107D-3C0D-B646-ADAA-2872ACE568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E262A5-8E89-4940-A400-608E2021B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2F9A65-4C40-4348-8AE3-B17EBFF5A8F6}"/>
              </a:ext>
            </a:extLst>
          </p:cNvPr>
          <p:cNvSpPr>
            <a:spLocks noGrp="1"/>
          </p:cNvSpPr>
          <p:nvPr>
            <p:ph type="dt" sz="half" idx="10"/>
          </p:nvPr>
        </p:nvSpPr>
        <p:spPr/>
        <p:txBody>
          <a:bodyPr/>
          <a:lstStyle/>
          <a:p>
            <a:fld id="{22047BDD-1998-4014-A1A2-167F4210D1E5}" type="datetime1">
              <a:rPr lang="en-US" altLang="zh-CN" smtClean="0"/>
              <a:t>4/3/19</a:t>
            </a:fld>
            <a:endParaRPr lang="en-US"/>
          </a:p>
        </p:txBody>
      </p:sp>
      <p:sp>
        <p:nvSpPr>
          <p:cNvPr id="6" name="Footer Placeholder 5">
            <a:extLst>
              <a:ext uri="{FF2B5EF4-FFF2-40B4-BE49-F238E27FC236}">
                <a16:creationId xmlns:a16="http://schemas.microsoft.com/office/drawing/2014/main" id="{E564C1B4-46D1-D448-B540-470F365F88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438FF2-1CBA-7346-B0D8-D15BA1A2EB08}"/>
              </a:ext>
            </a:extLst>
          </p:cNvPr>
          <p:cNvSpPr>
            <a:spLocks noGrp="1"/>
          </p:cNvSpPr>
          <p:nvPr>
            <p:ph type="sldNum" sz="quarter" idx="12"/>
          </p:nvPr>
        </p:nvSpPr>
        <p:spPr/>
        <p:txBody>
          <a:bodyPr/>
          <a:lstStyle/>
          <a:p>
            <a:fld id="{F839AD95-8776-F346-89D2-9ECB5E85A184}" type="slidenum">
              <a:rPr lang="en-US" smtClean="0"/>
              <a:t>‹#›</a:t>
            </a:fld>
            <a:endParaRPr lang="en-US"/>
          </a:p>
        </p:txBody>
      </p:sp>
    </p:spTree>
    <p:extLst>
      <p:ext uri="{BB962C8B-B14F-4D97-AF65-F5344CB8AC3E}">
        <p14:creationId xmlns:p14="http://schemas.microsoft.com/office/powerpoint/2010/main" val="140658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5B9C32-55E2-2946-84DE-A8A6ED0FCC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0A5F8D-5198-5642-8172-F708EBD729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0FE38E-E893-AF43-85C2-00A7DF6AAC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28970C-BEB6-401B-8367-9300E074E877}" type="datetime1">
              <a:rPr lang="en-US" altLang="zh-CN" smtClean="0"/>
              <a:t>4/3/19</a:t>
            </a:fld>
            <a:endParaRPr lang="en-US"/>
          </a:p>
        </p:txBody>
      </p:sp>
      <p:sp>
        <p:nvSpPr>
          <p:cNvPr id="5" name="Footer Placeholder 4">
            <a:extLst>
              <a:ext uri="{FF2B5EF4-FFF2-40B4-BE49-F238E27FC236}">
                <a16:creationId xmlns:a16="http://schemas.microsoft.com/office/drawing/2014/main" id="{8643D946-5C58-994F-BF63-5DF08C7609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DCCD79-7863-1C44-A415-89DEB69025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39AD95-8776-F346-89D2-9ECB5E85A184}" type="slidenum">
              <a:rPr lang="en-US" smtClean="0"/>
              <a:t>‹#›</a:t>
            </a:fld>
            <a:endParaRPr lang="en-US"/>
          </a:p>
        </p:txBody>
      </p:sp>
      <p:pic>
        <p:nvPicPr>
          <p:cNvPr id="7" name="Picture 6">
            <a:extLst>
              <a:ext uri="{FF2B5EF4-FFF2-40B4-BE49-F238E27FC236}">
                <a16:creationId xmlns:a16="http://schemas.microsoft.com/office/drawing/2014/main" id="{50FD1ED7-F0EB-1C42-BC3A-81412489CE8E}"/>
              </a:ext>
            </a:extLst>
          </p:cNvPr>
          <p:cNvPicPr>
            <a:picLocks noChangeAspect="1"/>
          </p:cNvPicPr>
          <p:nvPr userDrawn="1"/>
        </p:nvPicPr>
        <p:blipFill>
          <a:blip r:embed="rId13"/>
          <a:stretch>
            <a:fillRect/>
          </a:stretch>
        </p:blipFill>
        <p:spPr>
          <a:xfrm>
            <a:off x="88135" y="59759"/>
            <a:ext cx="3289225" cy="305366"/>
          </a:xfrm>
          <a:prstGeom prst="rect">
            <a:avLst/>
          </a:prstGeom>
        </p:spPr>
      </p:pic>
    </p:spTree>
    <p:extLst>
      <p:ext uri="{BB962C8B-B14F-4D97-AF65-F5344CB8AC3E}">
        <p14:creationId xmlns:p14="http://schemas.microsoft.com/office/powerpoint/2010/main" val="3588667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FCA17-B17D-6142-9569-73029664B780}"/>
              </a:ext>
            </a:extLst>
          </p:cNvPr>
          <p:cNvSpPr>
            <a:spLocks noGrp="1"/>
          </p:cNvSpPr>
          <p:nvPr>
            <p:ph type="ctrTitle"/>
          </p:nvPr>
        </p:nvSpPr>
        <p:spPr/>
        <p:txBody>
          <a:bodyPr/>
          <a:lstStyle/>
          <a:p>
            <a:r>
              <a:rPr lang="en-US" dirty="0"/>
              <a:t>ROS Reconfiguration Framework</a:t>
            </a:r>
          </a:p>
        </p:txBody>
      </p:sp>
      <p:sp>
        <p:nvSpPr>
          <p:cNvPr id="3" name="Subtitle 2">
            <a:extLst>
              <a:ext uri="{FF2B5EF4-FFF2-40B4-BE49-F238E27FC236}">
                <a16:creationId xmlns:a16="http://schemas.microsoft.com/office/drawing/2014/main" id="{75B11916-26C5-D04A-9DBA-99AC8674D808}"/>
              </a:ext>
            </a:extLst>
          </p:cNvPr>
          <p:cNvSpPr>
            <a:spLocks noGrp="1"/>
          </p:cNvSpPr>
          <p:nvPr>
            <p:ph type="subTitle" idx="1"/>
          </p:nvPr>
        </p:nvSpPr>
        <p:spPr/>
        <p:txBody>
          <a:bodyPr/>
          <a:lstStyle/>
          <a:p>
            <a:r>
              <a:rPr lang="en-US" dirty="0"/>
              <a:t>Changjian Zhang</a:t>
            </a:r>
          </a:p>
        </p:txBody>
      </p:sp>
      <p:pic>
        <p:nvPicPr>
          <p:cNvPr id="1026" name="Picture 2" descr="https://lh3.googleusercontent.com/MiQx4k9hrdppRpLwNIdoe_FFI7EpDbTsMlpHrK-0mQRGpJENIg5cfrLvQqm3PaEa-5f3MWbZnYtCPtk79lCbrSJ4izorrHxZAaMZo39oYfuLJkTpcAx4Kq-uK9gtBbm6JEiUyD7FGmY">
            <a:extLst>
              <a:ext uri="{FF2B5EF4-FFF2-40B4-BE49-F238E27FC236}">
                <a16:creationId xmlns:a16="http://schemas.microsoft.com/office/drawing/2014/main" id="{68F2ED4C-88E1-B946-BE7F-2935AC0B17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5029200"/>
            <a:ext cx="36576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944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BEB01-536A-9E46-98E9-E743AE6B9424}"/>
              </a:ext>
            </a:extLst>
          </p:cNvPr>
          <p:cNvSpPr>
            <a:spLocks noGrp="1"/>
          </p:cNvSpPr>
          <p:nvPr>
            <p:ph type="title"/>
          </p:nvPr>
        </p:nvSpPr>
        <p:spPr/>
        <p:txBody>
          <a:bodyPr/>
          <a:lstStyle/>
          <a:p>
            <a:r>
              <a:rPr lang="en-US" altLang="zh-CN" dirty="0"/>
              <a:t>Related</a:t>
            </a:r>
            <a:r>
              <a:rPr lang="zh-CN" altLang="en-US" dirty="0"/>
              <a:t> </a:t>
            </a:r>
            <a:r>
              <a:rPr lang="en-US" altLang="zh-CN" dirty="0"/>
              <a:t>Work:</a:t>
            </a:r>
            <a:r>
              <a:rPr lang="zh-CN" altLang="en-US" dirty="0"/>
              <a:t> </a:t>
            </a:r>
            <a:r>
              <a:rPr lang="en-US" altLang="zh-CN" dirty="0"/>
              <a:t>Quiescence</a:t>
            </a:r>
            <a:endParaRPr lang="en-US" dirty="0"/>
          </a:p>
        </p:txBody>
      </p:sp>
      <p:sp>
        <p:nvSpPr>
          <p:cNvPr id="3" name="Content Placeholder 2">
            <a:extLst>
              <a:ext uri="{FF2B5EF4-FFF2-40B4-BE49-F238E27FC236}">
                <a16:creationId xmlns:a16="http://schemas.microsoft.com/office/drawing/2014/main" id="{36EA5BC0-3676-0B46-BEE0-49A098FAD93B}"/>
              </a:ext>
            </a:extLst>
          </p:cNvPr>
          <p:cNvSpPr>
            <a:spLocks noGrp="1"/>
          </p:cNvSpPr>
          <p:nvPr>
            <p:ph idx="1"/>
          </p:nvPr>
        </p:nvSpPr>
        <p:spPr/>
        <p:txBody>
          <a:bodyPr>
            <a:normAutofit lnSpcReduction="10000"/>
          </a:bodyPr>
          <a:lstStyle/>
          <a:p>
            <a:pPr>
              <a:lnSpc>
                <a:spcPct val="120000"/>
              </a:lnSpc>
            </a:pPr>
            <a:r>
              <a:rPr lang="en-US" altLang="zh-CN" dirty="0"/>
              <a:t>What</a:t>
            </a:r>
            <a:r>
              <a:rPr lang="zh-CN" altLang="en-US" dirty="0"/>
              <a:t> </a:t>
            </a:r>
            <a:r>
              <a:rPr lang="en-US" altLang="zh-CN" dirty="0"/>
              <a:t>property</a:t>
            </a:r>
            <a:r>
              <a:rPr lang="zh-CN" altLang="en-US" dirty="0"/>
              <a:t> </a:t>
            </a:r>
            <a:r>
              <a:rPr lang="en-US" altLang="zh-CN" dirty="0"/>
              <a:t>should</a:t>
            </a:r>
            <a:r>
              <a:rPr lang="zh-CN" altLang="en-US" dirty="0"/>
              <a:t> </a:t>
            </a:r>
            <a:r>
              <a:rPr lang="en-US" altLang="zh-CN" dirty="0"/>
              <a:t>the</a:t>
            </a:r>
            <a:r>
              <a:rPr lang="zh-CN" altLang="en-US" dirty="0"/>
              <a:t> </a:t>
            </a:r>
            <a:r>
              <a:rPr lang="en-US" altLang="zh-CN" dirty="0"/>
              <a:t>system</a:t>
            </a:r>
            <a:r>
              <a:rPr lang="zh-CN" altLang="en-US" dirty="0"/>
              <a:t> </a:t>
            </a:r>
            <a:r>
              <a:rPr lang="en-US" altLang="zh-CN" dirty="0"/>
              <a:t>satisfy?</a:t>
            </a:r>
          </a:p>
          <a:p>
            <a:pPr lvl="1">
              <a:lnSpc>
                <a:spcPct val="120000"/>
              </a:lnSpc>
            </a:pPr>
            <a:r>
              <a:rPr lang="en-US" altLang="zh-CN" i="1" dirty="0"/>
              <a:t>All</a:t>
            </a:r>
            <a:r>
              <a:rPr lang="zh-CN" altLang="en-US" i="1" dirty="0"/>
              <a:t> </a:t>
            </a:r>
            <a:r>
              <a:rPr lang="en-US" altLang="zh-CN" i="1" dirty="0"/>
              <a:t>the</a:t>
            </a:r>
            <a:r>
              <a:rPr lang="zh-CN" altLang="en-US" i="1" dirty="0"/>
              <a:t> </a:t>
            </a:r>
            <a:r>
              <a:rPr lang="en-US" altLang="zh-CN" i="1" dirty="0"/>
              <a:t>initiated transactions</a:t>
            </a:r>
            <a:r>
              <a:rPr lang="zh-CN" altLang="en-US" i="1" dirty="0"/>
              <a:t> </a:t>
            </a:r>
            <a:r>
              <a:rPr lang="en-US" altLang="zh-CN" i="1" dirty="0"/>
              <a:t>can eventually</a:t>
            </a:r>
            <a:r>
              <a:rPr lang="zh-CN" altLang="en-US" i="1" dirty="0"/>
              <a:t> </a:t>
            </a:r>
            <a:r>
              <a:rPr lang="en-US" altLang="zh-CN" i="1" dirty="0"/>
              <a:t>complete.</a:t>
            </a:r>
          </a:p>
          <a:p>
            <a:pPr>
              <a:lnSpc>
                <a:spcPct val="120000"/>
              </a:lnSpc>
            </a:pPr>
            <a:r>
              <a:rPr lang="en-US" altLang="zh-CN" dirty="0"/>
              <a:t>When</a:t>
            </a:r>
            <a:r>
              <a:rPr lang="zh-CN" altLang="en-US" dirty="0"/>
              <a:t> </a:t>
            </a:r>
            <a:r>
              <a:rPr lang="en-US" altLang="zh-CN" dirty="0"/>
              <a:t>is it safe to execute a reconfiguration?</a:t>
            </a:r>
          </a:p>
          <a:p>
            <a:pPr lvl="1">
              <a:lnSpc>
                <a:spcPct val="120000"/>
              </a:lnSpc>
            </a:pPr>
            <a:r>
              <a:rPr lang="en-US" altLang="zh-CN" i="1" dirty="0"/>
              <a:t>When</a:t>
            </a:r>
            <a:r>
              <a:rPr lang="zh-CN" altLang="en-US" i="1" dirty="0"/>
              <a:t> </a:t>
            </a:r>
            <a:r>
              <a:rPr lang="en-US" altLang="zh-CN" i="1" dirty="0"/>
              <a:t>the</a:t>
            </a:r>
            <a:r>
              <a:rPr lang="zh-CN" altLang="en-US" i="1" dirty="0"/>
              <a:t> </a:t>
            </a:r>
            <a:r>
              <a:rPr lang="en-US" altLang="zh-CN" i="1" dirty="0"/>
              <a:t>node</a:t>
            </a:r>
            <a:r>
              <a:rPr lang="zh-CN" altLang="en-US" i="1" dirty="0"/>
              <a:t> </a:t>
            </a:r>
            <a:r>
              <a:rPr lang="en-US" altLang="zh-CN" i="1" dirty="0"/>
              <a:t>to</a:t>
            </a:r>
            <a:r>
              <a:rPr lang="zh-CN" altLang="en-US" i="1" dirty="0"/>
              <a:t> </a:t>
            </a:r>
            <a:r>
              <a:rPr lang="en-US" altLang="zh-CN" i="1" dirty="0"/>
              <a:t>change</a:t>
            </a:r>
            <a:r>
              <a:rPr lang="zh-CN" altLang="en-US" i="1" dirty="0"/>
              <a:t> </a:t>
            </a:r>
            <a:r>
              <a:rPr lang="en-US" altLang="zh-CN" i="1" dirty="0"/>
              <a:t>is</a:t>
            </a:r>
            <a:r>
              <a:rPr lang="zh-CN" altLang="en-US" i="1" dirty="0"/>
              <a:t> </a:t>
            </a:r>
            <a:r>
              <a:rPr lang="en-US" altLang="zh-CN" i="1" dirty="0"/>
              <a:t>in</a:t>
            </a:r>
            <a:r>
              <a:rPr lang="zh-CN" altLang="en-US" i="1" dirty="0"/>
              <a:t> </a:t>
            </a:r>
            <a:r>
              <a:rPr lang="en-US" altLang="zh-CN" b="1" i="1" dirty="0"/>
              <a:t>quiescence</a:t>
            </a:r>
            <a:r>
              <a:rPr lang="zh-CN" altLang="en-US" b="1" i="1" dirty="0"/>
              <a:t> </a:t>
            </a:r>
            <a:r>
              <a:rPr lang="en-US" altLang="zh-CN" i="1" dirty="0"/>
              <a:t>state.</a:t>
            </a:r>
          </a:p>
          <a:p>
            <a:pPr>
              <a:lnSpc>
                <a:spcPct val="120000"/>
              </a:lnSpc>
            </a:pPr>
            <a:r>
              <a:rPr lang="en-US" altLang="zh-CN" dirty="0"/>
              <a:t>Which</a:t>
            </a:r>
            <a:r>
              <a:rPr lang="zh-CN" altLang="en-US" dirty="0"/>
              <a:t> </a:t>
            </a:r>
            <a:r>
              <a:rPr lang="en-US" altLang="zh-CN" dirty="0"/>
              <a:t>components</a:t>
            </a:r>
            <a:r>
              <a:rPr lang="zh-CN" altLang="en-US" dirty="0"/>
              <a:t> </a:t>
            </a:r>
            <a:r>
              <a:rPr lang="en-US" altLang="zh-CN" dirty="0"/>
              <a:t>would</a:t>
            </a:r>
            <a:r>
              <a:rPr lang="zh-CN" altLang="en-US" dirty="0"/>
              <a:t> </a:t>
            </a:r>
            <a:r>
              <a:rPr lang="en-US" altLang="zh-CN" dirty="0"/>
              <a:t>be</a:t>
            </a:r>
            <a:r>
              <a:rPr lang="zh-CN" altLang="en-US" dirty="0"/>
              <a:t> </a:t>
            </a:r>
            <a:r>
              <a:rPr lang="en-US" altLang="zh-CN" dirty="0"/>
              <a:t>affected?</a:t>
            </a:r>
          </a:p>
          <a:p>
            <a:pPr lvl="1">
              <a:lnSpc>
                <a:spcPct val="120000"/>
              </a:lnSpc>
            </a:pPr>
            <a:r>
              <a:rPr lang="en-US" altLang="zh-CN" i="1" dirty="0"/>
              <a:t>Nodes</a:t>
            </a:r>
            <a:r>
              <a:rPr lang="zh-CN" altLang="en-US" i="1" dirty="0"/>
              <a:t> </a:t>
            </a:r>
            <a:r>
              <a:rPr lang="en-US" altLang="zh-CN" i="1" dirty="0"/>
              <a:t>that</a:t>
            </a:r>
            <a:r>
              <a:rPr lang="zh-CN" altLang="en-US" i="1" dirty="0"/>
              <a:t> </a:t>
            </a:r>
            <a:r>
              <a:rPr lang="en-US" altLang="zh-CN" i="1" dirty="0"/>
              <a:t>can</a:t>
            </a:r>
            <a:r>
              <a:rPr lang="zh-CN" altLang="en-US" i="1" dirty="0"/>
              <a:t> </a:t>
            </a:r>
            <a:r>
              <a:rPr lang="en-US" altLang="zh-CN" i="1" dirty="0"/>
              <a:t>initiate</a:t>
            </a:r>
            <a:r>
              <a:rPr lang="zh-CN" altLang="en-US" i="1" dirty="0"/>
              <a:t> </a:t>
            </a:r>
            <a:r>
              <a:rPr lang="en-US" altLang="zh-CN" i="1" dirty="0"/>
              <a:t>transactions</a:t>
            </a:r>
            <a:r>
              <a:rPr lang="zh-CN" altLang="en-US" i="1" dirty="0"/>
              <a:t> </a:t>
            </a:r>
            <a:r>
              <a:rPr lang="en-US" altLang="zh-CN" i="1" dirty="0"/>
              <a:t>which</a:t>
            </a:r>
            <a:r>
              <a:rPr lang="zh-CN" altLang="en-US" i="1" dirty="0"/>
              <a:t> </a:t>
            </a:r>
            <a:r>
              <a:rPr lang="en-US" altLang="zh-CN" i="1" dirty="0"/>
              <a:t>involve</a:t>
            </a:r>
            <a:r>
              <a:rPr lang="zh-CN" altLang="en-US" i="1" dirty="0"/>
              <a:t> </a:t>
            </a:r>
            <a:r>
              <a:rPr lang="en-US" altLang="zh-CN" i="1" dirty="0"/>
              <a:t>the</a:t>
            </a:r>
            <a:r>
              <a:rPr lang="zh-CN" altLang="en-US" i="1" dirty="0"/>
              <a:t> </a:t>
            </a:r>
            <a:r>
              <a:rPr lang="en-US" altLang="zh-CN" i="1" dirty="0"/>
              <a:t>node</a:t>
            </a:r>
            <a:r>
              <a:rPr lang="zh-CN" altLang="en-US" i="1" dirty="0"/>
              <a:t> </a:t>
            </a:r>
            <a:r>
              <a:rPr lang="en-US" altLang="zh-CN" i="1" dirty="0"/>
              <a:t>to</a:t>
            </a:r>
            <a:r>
              <a:rPr lang="zh-CN" altLang="en-US" i="1" dirty="0"/>
              <a:t> </a:t>
            </a:r>
            <a:r>
              <a:rPr lang="en-US" altLang="zh-CN" i="1" dirty="0"/>
              <a:t>change.</a:t>
            </a:r>
          </a:p>
          <a:p>
            <a:pPr>
              <a:lnSpc>
                <a:spcPct val="120000"/>
              </a:lnSpc>
            </a:pPr>
            <a:r>
              <a:rPr lang="en-US" altLang="zh-CN" dirty="0"/>
              <a:t>How</a:t>
            </a:r>
            <a:r>
              <a:rPr lang="zh-CN" altLang="en-US" dirty="0"/>
              <a:t> </a:t>
            </a:r>
            <a:r>
              <a:rPr lang="en-US" altLang="zh-CN" dirty="0"/>
              <a:t>should</a:t>
            </a:r>
            <a:r>
              <a:rPr lang="zh-CN" altLang="en-US" dirty="0"/>
              <a:t> </a:t>
            </a:r>
            <a:r>
              <a:rPr lang="en-US" altLang="zh-CN" dirty="0"/>
              <a:t>we</a:t>
            </a:r>
            <a:r>
              <a:rPr lang="zh-CN" altLang="en-US" dirty="0"/>
              <a:t> </a:t>
            </a:r>
            <a:r>
              <a:rPr lang="en-US" altLang="zh-CN" dirty="0"/>
              <a:t>deal</a:t>
            </a:r>
            <a:r>
              <a:rPr lang="zh-CN" altLang="en-US" dirty="0"/>
              <a:t> </a:t>
            </a:r>
            <a:r>
              <a:rPr lang="en-US" altLang="zh-CN" dirty="0"/>
              <a:t>with</a:t>
            </a:r>
            <a:r>
              <a:rPr lang="zh-CN" altLang="en-US" dirty="0"/>
              <a:t> </a:t>
            </a:r>
            <a:r>
              <a:rPr lang="en-US" altLang="zh-CN" dirty="0"/>
              <a:t>these</a:t>
            </a:r>
            <a:r>
              <a:rPr lang="zh-CN" altLang="en-US" dirty="0"/>
              <a:t> </a:t>
            </a:r>
            <a:r>
              <a:rPr lang="en-US" altLang="zh-CN" dirty="0"/>
              <a:t>affected</a:t>
            </a:r>
            <a:r>
              <a:rPr lang="zh-CN" altLang="en-US" dirty="0"/>
              <a:t> </a:t>
            </a:r>
            <a:r>
              <a:rPr lang="en-US" altLang="zh-CN" dirty="0"/>
              <a:t>components?</a:t>
            </a:r>
          </a:p>
          <a:p>
            <a:pPr lvl="1">
              <a:lnSpc>
                <a:spcPct val="120000"/>
              </a:lnSpc>
            </a:pPr>
            <a:r>
              <a:rPr lang="en-US" altLang="zh-CN" i="1" dirty="0"/>
              <a:t>These</a:t>
            </a:r>
            <a:r>
              <a:rPr lang="zh-CN" altLang="en-US" i="1" dirty="0"/>
              <a:t> </a:t>
            </a:r>
            <a:r>
              <a:rPr lang="en-US" altLang="zh-CN" i="1" dirty="0"/>
              <a:t>nodes</a:t>
            </a:r>
            <a:r>
              <a:rPr lang="zh-CN" altLang="en-US" i="1" dirty="0"/>
              <a:t> </a:t>
            </a:r>
            <a:r>
              <a:rPr lang="en-US" altLang="zh-CN" i="1" dirty="0"/>
              <a:t>should</a:t>
            </a:r>
            <a:r>
              <a:rPr lang="zh-CN" altLang="en-US" i="1" dirty="0"/>
              <a:t> </a:t>
            </a:r>
            <a:r>
              <a:rPr lang="en-US" altLang="zh-CN" i="1" dirty="0"/>
              <a:t>be</a:t>
            </a:r>
            <a:r>
              <a:rPr lang="zh-CN" altLang="en-US" i="1" dirty="0"/>
              <a:t> </a:t>
            </a:r>
            <a:r>
              <a:rPr lang="en-US" altLang="zh-CN" i="1" dirty="0"/>
              <a:t>in</a:t>
            </a:r>
            <a:r>
              <a:rPr lang="zh-CN" altLang="en-US" i="1" dirty="0"/>
              <a:t> </a:t>
            </a:r>
            <a:r>
              <a:rPr lang="en-US" altLang="zh-CN" b="1" i="1" dirty="0"/>
              <a:t>passive</a:t>
            </a:r>
            <a:r>
              <a:rPr lang="zh-CN" altLang="en-US" i="1" dirty="0"/>
              <a:t> </a:t>
            </a:r>
            <a:r>
              <a:rPr lang="en-US" altLang="zh-CN" i="1" dirty="0"/>
              <a:t>state.</a:t>
            </a:r>
            <a:endParaRPr lang="en-US" i="1" dirty="0"/>
          </a:p>
          <a:p>
            <a:endParaRPr lang="en-US" dirty="0"/>
          </a:p>
        </p:txBody>
      </p:sp>
      <p:sp>
        <p:nvSpPr>
          <p:cNvPr id="4" name="Slide Number Placeholder 3">
            <a:extLst>
              <a:ext uri="{FF2B5EF4-FFF2-40B4-BE49-F238E27FC236}">
                <a16:creationId xmlns:a16="http://schemas.microsoft.com/office/drawing/2014/main" id="{B51FD586-CC77-46EC-8E13-1C68A2F9B454}"/>
              </a:ext>
            </a:extLst>
          </p:cNvPr>
          <p:cNvSpPr>
            <a:spLocks noGrp="1"/>
          </p:cNvSpPr>
          <p:nvPr>
            <p:ph type="sldNum" sz="quarter" idx="12"/>
          </p:nvPr>
        </p:nvSpPr>
        <p:spPr/>
        <p:txBody>
          <a:bodyPr/>
          <a:lstStyle/>
          <a:p>
            <a:fld id="{F839AD95-8776-F346-89D2-9ECB5E85A184}" type="slidenum">
              <a:rPr lang="en-US" smtClean="0"/>
              <a:t>10</a:t>
            </a:fld>
            <a:endParaRPr lang="en-US"/>
          </a:p>
        </p:txBody>
      </p:sp>
    </p:spTree>
    <p:extLst>
      <p:ext uri="{BB962C8B-B14F-4D97-AF65-F5344CB8AC3E}">
        <p14:creationId xmlns:p14="http://schemas.microsoft.com/office/powerpoint/2010/main" val="1562478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CF439-AEB1-4E58-B523-61323680C6AD}"/>
              </a:ext>
            </a:extLst>
          </p:cNvPr>
          <p:cNvSpPr>
            <a:spLocks noGrp="1"/>
          </p:cNvSpPr>
          <p:nvPr>
            <p:ph type="title"/>
          </p:nvPr>
        </p:nvSpPr>
        <p:spPr/>
        <p:txBody>
          <a:bodyPr/>
          <a:lstStyle/>
          <a:p>
            <a:r>
              <a:rPr lang="en-US" altLang="zh-CN" dirty="0"/>
              <a:t>Can we apply Quiescence to ROS?</a:t>
            </a:r>
            <a:endParaRPr lang="zh-CN" altLang="en-US" dirty="0"/>
          </a:p>
        </p:txBody>
      </p:sp>
      <p:sp>
        <p:nvSpPr>
          <p:cNvPr id="3" name="Content Placeholder 2">
            <a:extLst>
              <a:ext uri="{FF2B5EF4-FFF2-40B4-BE49-F238E27FC236}">
                <a16:creationId xmlns:a16="http://schemas.microsoft.com/office/drawing/2014/main" id="{C4A3D653-308C-4B44-92FA-608AF0E300DC}"/>
              </a:ext>
            </a:extLst>
          </p:cNvPr>
          <p:cNvSpPr>
            <a:spLocks noGrp="1"/>
          </p:cNvSpPr>
          <p:nvPr>
            <p:ph idx="1"/>
          </p:nvPr>
        </p:nvSpPr>
        <p:spPr/>
        <p:txBody>
          <a:bodyPr/>
          <a:lstStyle/>
          <a:p>
            <a:r>
              <a:rPr lang="en-US" altLang="zh-CN" dirty="0"/>
              <a:t>ROS</a:t>
            </a:r>
            <a:r>
              <a:rPr lang="en-US" altLang="zh-CN" baseline="30000" dirty="0"/>
              <a:t>1</a:t>
            </a:r>
            <a:r>
              <a:rPr lang="en-US" altLang="zh-CN" dirty="0"/>
              <a:t> provides two communication methods:</a:t>
            </a:r>
          </a:p>
          <a:p>
            <a:pPr lvl="1"/>
            <a:r>
              <a:rPr lang="en-US" altLang="zh-CN" dirty="0"/>
              <a:t>topics (Pub/Sub) and services.</a:t>
            </a:r>
          </a:p>
          <a:p>
            <a:r>
              <a:rPr lang="en-US" altLang="zh-CN" dirty="0"/>
              <a:t>We can build various computation models:</a:t>
            </a:r>
          </a:p>
          <a:p>
            <a:pPr lvl="1"/>
            <a:r>
              <a:rPr lang="en-US" altLang="zh-CN" dirty="0"/>
              <a:t>Event-driven system based on topics,</a:t>
            </a:r>
          </a:p>
          <a:p>
            <a:pPr lvl="1"/>
            <a:r>
              <a:rPr lang="en-US" altLang="zh-CN" dirty="0"/>
              <a:t>Transaction-based system based on services,</a:t>
            </a:r>
          </a:p>
          <a:p>
            <a:pPr lvl="1"/>
            <a:r>
              <a:rPr lang="en-US" altLang="zh-CN" dirty="0"/>
              <a:t>Transaction-based system based on topics and services (Actions),</a:t>
            </a:r>
          </a:p>
          <a:p>
            <a:r>
              <a:rPr lang="en-US" altLang="zh-CN" dirty="0"/>
              <a:t>We MAY apply Quiescence to ROS, but</a:t>
            </a:r>
          </a:p>
          <a:p>
            <a:r>
              <a:rPr lang="en-US" altLang="zh-CN" dirty="0"/>
              <a:t>Event-driven system on Pub/Sub is a more common style in ROS.</a:t>
            </a:r>
          </a:p>
          <a:p>
            <a:pPr lvl="1"/>
            <a:endParaRPr lang="zh-CN" altLang="en-US" dirty="0"/>
          </a:p>
        </p:txBody>
      </p:sp>
      <p:sp>
        <p:nvSpPr>
          <p:cNvPr id="4" name="Slide Number Placeholder 3">
            <a:extLst>
              <a:ext uri="{FF2B5EF4-FFF2-40B4-BE49-F238E27FC236}">
                <a16:creationId xmlns:a16="http://schemas.microsoft.com/office/drawing/2014/main" id="{646B5055-EF1F-4083-9F4A-78E341A3E0AE}"/>
              </a:ext>
            </a:extLst>
          </p:cNvPr>
          <p:cNvSpPr>
            <a:spLocks noGrp="1"/>
          </p:cNvSpPr>
          <p:nvPr>
            <p:ph type="sldNum" sz="quarter" idx="12"/>
          </p:nvPr>
        </p:nvSpPr>
        <p:spPr/>
        <p:txBody>
          <a:bodyPr/>
          <a:lstStyle/>
          <a:p>
            <a:fld id="{F839AD95-8776-F346-89D2-9ECB5E85A184}" type="slidenum">
              <a:rPr lang="en-US" smtClean="0"/>
              <a:t>11</a:t>
            </a:fld>
            <a:endParaRPr lang="en-US"/>
          </a:p>
        </p:txBody>
      </p:sp>
    </p:spTree>
    <p:extLst>
      <p:ext uri="{BB962C8B-B14F-4D97-AF65-F5344CB8AC3E}">
        <p14:creationId xmlns:p14="http://schemas.microsoft.com/office/powerpoint/2010/main" val="2297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73A4C-272F-4E2D-9D83-F1FA2AE39BC7}"/>
              </a:ext>
            </a:extLst>
          </p:cNvPr>
          <p:cNvSpPr>
            <a:spLocks noGrp="1"/>
          </p:cNvSpPr>
          <p:nvPr>
            <p:ph type="title"/>
          </p:nvPr>
        </p:nvSpPr>
        <p:spPr/>
        <p:txBody>
          <a:bodyPr/>
          <a:lstStyle/>
          <a:p>
            <a:r>
              <a:rPr lang="en-US" altLang="zh-CN" dirty="0"/>
              <a:t>Event-driven system on Pub/Sub</a:t>
            </a:r>
            <a:endParaRPr lang="zh-CN" altLang="en-US" dirty="0"/>
          </a:p>
        </p:txBody>
      </p:sp>
      <p:sp>
        <p:nvSpPr>
          <p:cNvPr id="3" name="Content Placeholder 2">
            <a:extLst>
              <a:ext uri="{FF2B5EF4-FFF2-40B4-BE49-F238E27FC236}">
                <a16:creationId xmlns:a16="http://schemas.microsoft.com/office/drawing/2014/main" id="{8F73BEC9-124E-411B-996E-6A03A196A2C0}"/>
              </a:ext>
            </a:extLst>
          </p:cNvPr>
          <p:cNvSpPr>
            <a:spLocks noGrp="1"/>
          </p:cNvSpPr>
          <p:nvPr>
            <p:ph idx="1"/>
          </p:nvPr>
        </p:nvSpPr>
        <p:spPr>
          <a:xfrm>
            <a:off x="3151163" y="1825625"/>
            <a:ext cx="8202637" cy="4351338"/>
          </a:xfrm>
        </p:spPr>
        <p:txBody>
          <a:bodyPr/>
          <a:lstStyle/>
          <a:p>
            <a:r>
              <a:rPr lang="en-US" altLang="zh-CN" dirty="0"/>
              <a:t>Pub/Sub is well adapted to scalable and loosely coupled systems</a:t>
            </a:r>
            <a:r>
              <a:rPr lang="en-US" altLang="zh-CN" baseline="30000" dirty="0"/>
              <a:t>1</a:t>
            </a:r>
            <a:r>
              <a:rPr lang="en-US" altLang="zh-CN" dirty="0"/>
              <a:t> , especially for event-driven</a:t>
            </a:r>
            <a:r>
              <a:rPr lang="en-US" altLang="zh-CN" baseline="30000" dirty="0"/>
              <a:t>2</a:t>
            </a:r>
            <a:r>
              <a:rPr lang="en-US" altLang="zh-CN" dirty="0"/>
              <a:t>.</a:t>
            </a:r>
          </a:p>
          <a:p>
            <a:r>
              <a:rPr lang="en-US" altLang="zh-CN" dirty="0"/>
              <a:t>Adding/Removing a publisher/subscriber won’t “affect” other nodes.</a:t>
            </a:r>
          </a:p>
          <a:p>
            <a:r>
              <a:rPr lang="en-US" altLang="zh-CN" dirty="0"/>
              <a:t>But from semantics, the correctness of subscribers may rely on the publishers.</a:t>
            </a:r>
          </a:p>
          <a:p>
            <a:r>
              <a:rPr lang="en-US" altLang="zh-CN" dirty="0"/>
              <a:t>E.g., </a:t>
            </a:r>
            <a:r>
              <a:rPr lang="en-US" altLang="zh-CN" i="1" dirty="0"/>
              <a:t>A</a:t>
            </a:r>
            <a:r>
              <a:rPr lang="en-US" altLang="zh-CN" dirty="0"/>
              <a:t> is an obstacle detector, </a:t>
            </a:r>
            <a:r>
              <a:rPr lang="en-US" altLang="zh-CN" i="1" dirty="0"/>
              <a:t>B</a:t>
            </a:r>
            <a:r>
              <a:rPr lang="en-US" altLang="zh-CN" dirty="0"/>
              <a:t> is a motor controller.</a:t>
            </a:r>
            <a:endParaRPr lang="zh-CN" altLang="en-US" dirty="0"/>
          </a:p>
        </p:txBody>
      </p:sp>
      <p:pic>
        <p:nvPicPr>
          <p:cNvPr id="4098" name="Picture 2" descr="https://documents.lucidchart.com/documents/1e982e0e-08d6-417c-a259-40d3b2d515f4/pages/h1dfU63e6_7e?a=5006&amp;x=204&amp;y=128&amp;w=352&amp;h=704&amp;store=1&amp;accept=image%2F*&amp;auth=LCA%20b76aa817307cebee20d6dff5856e14197a71f0b2-ts%3D1553037031">
            <a:extLst>
              <a:ext uri="{FF2B5EF4-FFF2-40B4-BE49-F238E27FC236}">
                <a16:creationId xmlns:a16="http://schemas.microsoft.com/office/drawing/2014/main" id="{9BBF4BD0-281E-42EF-9A30-9F2FD78C05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783" y="1486694"/>
            <a:ext cx="2514600" cy="5029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F5295C9-94D8-4678-82F8-D30FD039EE43}"/>
              </a:ext>
            </a:extLst>
          </p:cNvPr>
          <p:cNvSpPr>
            <a:spLocks noGrp="1"/>
          </p:cNvSpPr>
          <p:nvPr>
            <p:ph type="sldNum" sz="quarter" idx="12"/>
          </p:nvPr>
        </p:nvSpPr>
        <p:spPr/>
        <p:txBody>
          <a:bodyPr/>
          <a:lstStyle/>
          <a:p>
            <a:fld id="{F839AD95-8776-F346-89D2-9ECB5E85A184}" type="slidenum">
              <a:rPr lang="en-US" smtClean="0"/>
              <a:t>12</a:t>
            </a:fld>
            <a:endParaRPr lang="en-US"/>
          </a:p>
        </p:txBody>
      </p:sp>
    </p:spTree>
    <p:extLst>
      <p:ext uri="{BB962C8B-B14F-4D97-AF65-F5344CB8AC3E}">
        <p14:creationId xmlns:p14="http://schemas.microsoft.com/office/powerpoint/2010/main" val="3810527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63785-1298-4732-B805-EA1716A75CEE}"/>
              </a:ext>
            </a:extLst>
          </p:cNvPr>
          <p:cNvSpPr>
            <a:spLocks noGrp="1"/>
          </p:cNvSpPr>
          <p:nvPr>
            <p:ph type="title"/>
          </p:nvPr>
        </p:nvSpPr>
        <p:spPr/>
        <p:txBody>
          <a:bodyPr/>
          <a:lstStyle/>
          <a:p>
            <a:r>
              <a:rPr lang="en-US" altLang="zh-CN" dirty="0"/>
              <a:t>Inspiration from Quiescence</a:t>
            </a:r>
            <a:endParaRPr lang="zh-CN" altLang="en-US" dirty="0"/>
          </a:p>
        </p:txBody>
      </p:sp>
      <p:sp>
        <p:nvSpPr>
          <p:cNvPr id="10" name="Content Placeholder 9">
            <a:extLst>
              <a:ext uri="{FF2B5EF4-FFF2-40B4-BE49-F238E27FC236}">
                <a16:creationId xmlns:a16="http://schemas.microsoft.com/office/drawing/2014/main" id="{0E404239-7DE5-4C9E-A6BC-4326EC02D948}"/>
              </a:ext>
            </a:extLst>
          </p:cNvPr>
          <p:cNvSpPr>
            <a:spLocks noGrp="1"/>
          </p:cNvSpPr>
          <p:nvPr>
            <p:ph sz="half" idx="1"/>
          </p:nvPr>
        </p:nvSpPr>
        <p:spPr>
          <a:xfrm>
            <a:off x="838200" y="1825625"/>
            <a:ext cx="5181600" cy="1917700"/>
          </a:xfrm>
        </p:spPr>
        <p:txBody>
          <a:bodyPr>
            <a:normAutofit fontScale="85000" lnSpcReduction="20000"/>
          </a:bodyPr>
          <a:lstStyle/>
          <a:p>
            <a:r>
              <a:rPr lang="en-US" altLang="zh-CN" dirty="0"/>
              <a:t>C&amp;C view</a:t>
            </a:r>
            <a:r>
              <a:rPr lang="en-US" altLang="zh-CN" baseline="30000" dirty="0"/>
              <a:t>1</a:t>
            </a:r>
            <a:r>
              <a:rPr lang="en-US" altLang="zh-CN" dirty="0"/>
              <a:t> describes the syntactic model.</a:t>
            </a:r>
          </a:p>
          <a:p>
            <a:r>
              <a:rPr lang="en-US" altLang="zh-CN" dirty="0"/>
              <a:t>It is not enough to show the semantic relationships of components.</a:t>
            </a:r>
            <a:endParaRPr lang="zh-CN" altLang="en-US" dirty="0"/>
          </a:p>
        </p:txBody>
      </p:sp>
      <p:sp>
        <p:nvSpPr>
          <p:cNvPr id="11" name="Content Placeholder 10">
            <a:extLst>
              <a:ext uri="{FF2B5EF4-FFF2-40B4-BE49-F238E27FC236}">
                <a16:creationId xmlns:a16="http://schemas.microsoft.com/office/drawing/2014/main" id="{75A4BACF-0CE4-4F53-A4B1-8790523E4017}"/>
              </a:ext>
            </a:extLst>
          </p:cNvPr>
          <p:cNvSpPr>
            <a:spLocks noGrp="1"/>
          </p:cNvSpPr>
          <p:nvPr>
            <p:ph sz="half" idx="2"/>
          </p:nvPr>
        </p:nvSpPr>
        <p:spPr>
          <a:xfrm>
            <a:off x="6172200" y="1825625"/>
            <a:ext cx="5181600" cy="1350510"/>
          </a:xfrm>
        </p:spPr>
        <p:txBody>
          <a:bodyPr>
            <a:normAutofit fontScale="85000" lnSpcReduction="20000"/>
          </a:bodyPr>
          <a:lstStyle/>
          <a:p>
            <a:r>
              <a:rPr lang="en-US" altLang="zh-CN" dirty="0"/>
              <a:t>Safety of a reconfiguration depends on the semantic model.</a:t>
            </a:r>
          </a:p>
          <a:p>
            <a:r>
              <a:rPr lang="en-US" altLang="zh-CN" dirty="0"/>
              <a:t>Transaction model shows the semantic relationships.</a:t>
            </a:r>
            <a:endParaRPr lang="zh-CN" altLang="en-US" dirty="0"/>
          </a:p>
        </p:txBody>
      </p:sp>
      <p:sp>
        <p:nvSpPr>
          <p:cNvPr id="4" name="Slide Number Placeholder 3">
            <a:extLst>
              <a:ext uri="{FF2B5EF4-FFF2-40B4-BE49-F238E27FC236}">
                <a16:creationId xmlns:a16="http://schemas.microsoft.com/office/drawing/2014/main" id="{002BD605-E09E-4A45-A743-49E23438BF03}"/>
              </a:ext>
            </a:extLst>
          </p:cNvPr>
          <p:cNvSpPr>
            <a:spLocks noGrp="1"/>
          </p:cNvSpPr>
          <p:nvPr>
            <p:ph type="sldNum" sz="quarter" idx="12"/>
          </p:nvPr>
        </p:nvSpPr>
        <p:spPr/>
        <p:txBody>
          <a:bodyPr/>
          <a:lstStyle/>
          <a:p>
            <a:fld id="{F839AD95-8776-F346-89D2-9ECB5E85A184}" type="slidenum">
              <a:rPr lang="en-US" smtClean="0"/>
              <a:t>13</a:t>
            </a:fld>
            <a:endParaRPr lang="en-US"/>
          </a:p>
        </p:txBody>
      </p:sp>
      <p:pic>
        <p:nvPicPr>
          <p:cNvPr id="12" name="Picture 4" descr="https://documents.lucidchart.com/documents/052383ee-4c55-4d5d-8bc5-c698baa66941/pages/mzeoV_dSh9HA?a=2074&amp;x=420&amp;y=453&amp;w=440&amp;h=154&amp;store=1&amp;accept=image%2F*&amp;auth=LCA%209f8dc9adbf77f4b3abd44bd4fbab6a63d6d7c382-ts%3D1553041688">
            <a:extLst>
              <a:ext uri="{FF2B5EF4-FFF2-40B4-BE49-F238E27FC236}">
                <a16:creationId xmlns:a16="http://schemas.microsoft.com/office/drawing/2014/main" id="{9DEF62FB-E432-479C-BE61-F04CADF0F5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553" y="4321298"/>
            <a:ext cx="3770998" cy="1325563"/>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ular Callout 9">
            <a:extLst>
              <a:ext uri="{FF2B5EF4-FFF2-40B4-BE49-F238E27FC236}">
                <a16:creationId xmlns:a16="http://schemas.microsoft.com/office/drawing/2014/main" id="{DE7077B1-682A-4772-876F-E6BF88B3254A}"/>
              </a:ext>
            </a:extLst>
          </p:cNvPr>
          <p:cNvSpPr/>
          <p:nvPr/>
        </p:nvSpPr>
        <p:spPr>
          <a:xfrm>
            <a:off x="1269942" y="3258232"/>
            <a:ext cx="3376122" cy="1165126"/>
          </a:xfrm>
          <a:prstGeom prst="wedgeRoundRectCallout">
            <a:avLst>
              <a:gd name="adj1" fmla="val -25424"/>
              <a:gd name="adj2" fmla="val 8266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Correctness of </a:t>
            </a:r>
            <a:r>
              <a:rPr lang="en-US" sz="2000" i="1" dirty="0"/>
              <a:t>A</a:t>
            </a:r>
            <a:r>
              <a:rPr lang="en-US" sz="2000" dirty="0"/>
              <a:t> relies on </a:t>
            </a:r>
            <a:r>
              <a:rPr lang="en-US" sz="2000" i="1" dirty="0"/>
              <a:t>B</a:t>
            </a:r>
            <a:r>
              <a:rPr lang="en-US" sz="2000" dirty="0"/>
              <a:t>, but may or may not rely on </a:t>
            </a:r>
            <a:r>
              <a:rPr lang="en-US" sz="2000" i="1" dirty="0"/>
              <a:t>C</a:t>
            </a:r>
          </a:p>
        </p:txBody>
      </p:sp>
      <p:pic>
        <p:nvPicPr>
          <p:cNvPr id="14" name="Picture 6" descr="https://documents.lucidchart.com/documents/052383ee-4c55-4d5d-8bc5-c698baa66941/pages/mzeoV_dSh9HA?a=2074&amp;x=860&amp;y=125&amp;w=440&amp;h=320&amp;store=1&amp;accept=image%2F*&amp;auth=LCA%20d60bf9e55986f012e76629ffc17588357db83ed6-ts%3D1553041688">
            <a:extLst>
              <a:ext uri="{FF2B5EF4-FFF2-40B4-BE49-F238E27FC236}">
                <a16:creationId xmlns:a16="http://schemas.microsoft.com/office/drawing/2014/main" id="{D8F59B15-E001-4B5E-A1F3-85F0285727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4490" y="4111548"/>
            <a:ext cx="3277020" cy="2383287"/>
          </a:xfrm>
          <a:prstGeom prst="rect">
            <a:avLst/>
          </a:prstGeom>
          <a:noFill/>
          <a:extLst>
            <a:ext uri="{909E8E84-426E-40DD-AFC4-6F175D3DCCD1}">
              <a14:hiddenFill xmlns:a14="http://schemas.microsoft.com/office/drawing/2010/main">
                <a:solidFill>
                  <a:srgbClr val="FFFFFF"/>
                </a:solidFill>
              </a14:hiddenFill>
            </a:ext>
          </a:extLst>
        </p:spPr>
      </p:pic>
      <p:sp>
        <p:nvSpPr>
          <p:cNvPr id="15" name="Rounded Rectangular Callout 9">
            <a:extLst>
              <a:ext uri="{FF2B5EF4-FFF2-40B4-BE49-F238E27FC236}">
                <a16:creationId xmlns:a16="http://schemas.microsoft.com/office/drawing/2014/main" id="{C94F5018-9E48-4CFB-A993-726F8638FBDD}"/>
              </a:ext>
            </a:extLst>
          </p:cNvPr>
          <p:cNvSpPr/>
          <p:nvPr/>
        </p:nvSpPr>
        <p:spPr>
          <a:xfrm>
            <a:off x="7302019" y="3258232"/>
            <a:ext cx="2921962" cy="935413"/>
          </a:xfrm>
          <a:prstGeom prst="wedgeRoundRectCallout">
            <a:avLst>
              <a:gd name="adj1" fmla="val -30428"/>
              <a:gd name="adj2" fmla="val 7619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i="1" dirty="0"/>
              <a:t>A </a:t>
            </a:r>
            <a:r>
              <a:rPr lang="en-US" sz="2000" dirty="0"/>
              <a:t>relies on </a:t>
            </a:r>
            <a:r>
              <a:rPr lang="en-US" sz="2000" i="1" dirty="0"/>
              <a:t>B</a:t>
            </a:r>
            <a:r>
              <a:rPr lang="en-US" sz="2000" dirty="0"/>
              <a:t> and </a:t>
            </a:r>
            <a:r>
              <a:rPr lang="en-US" sz="2000" i="1" dirty="0"/>
              <a:t>C</a:t>
            </a:r>
            <a:r>
              <a:rPr lang="en-US" sz="2000" dirty="0"/>
              <a:t> because of T</a:t>
            </a:r>
            <a:r>
              <a:rPr lang="en-US" sz="2000" baseline="-25000" dirty="0"/>
              <a:t>AB</a:t>
            </a:r>
            <a:r>
              <a:rPr lang="en-US" sz="2000" dirty="0"/>
              <a:t> and T</a:t>
            </a:r>
            <a:r>
              <a:rPr lang="en-US" sz="2000" baseline="-25000" dirty="0"/>
              <a:t>BC</a:t>
            </a:r>
            <a:endParaRPr lang="en-US" sz="2000" i="1" baseline="-25000" dirty="0"/>
          </a:p>
        </p:txBody>
      </p:sp>
    </p:spTree>
    <p:extLst>
      <p:ext uri="{BB962C8B-B14F-4D97-AF65-F5344CB8AC3E}">
        <p14:creationId xmlns:p14="http://schemas.microsoft.com/office/powerpoint/2010/main" val="3435505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63785-1298-4732-B805-EA1716A75CEE}"/>
              </a:ext>
            </a:extLst>
          </p:cNvPr>
          <p:cNvSpPr>
            <a:spLocks noGrp="1"/>
          </p:cNvSpPr>
          <p:nvPr>
            <p:ph type="title"/>
          </p:nvPr>
        </p:nvSpPr>
        <p:spPr/>
        <p:txBody>
          <a:bodyPr/>
          <a:lstStyle/>
          <a:p>
            <a:r>
              <a:rPr lang="en-US" altLang="zh-CN" dirty="0"/>
              <a:t>Inspiration from Quiescence</a:t>
            </a:r>
            <a:endParaRPr lang="zh-CN" altLang="en-US" dirty="0"/>
          </a:p>
        </p:txBody>
      </p:sp>
      <p:sp>
        <p:nvSpPr>
          <p:cNvPr id="9" name="Content Placeholder 8">
            <a:extLst>
              <a:ext uri="{FF2B5EF4-FFF2-40B4-BE49-F238E27FC236}">
                <a16:creationId xmlns:a16="http://schemas.microsoft.com/office/drawing/2014/main" id="{E4985E40-AF0C-4747-BBA3-7FDFF64ED516}"/>
              </a:ext>
            </a:extLst>
          </p:cNvPr>
          <p:cNvSpPr>
            <a:spLocks noGrp="1"/>
          </p:cNvSpPr>
          <p:nvPr>
            <p:ph idx="1"/>
          </p:nvPr>
        </p:nvSpPr>
        <p:spPr>
          <a:xfrm>
            <a:off x="838200" y="1825625"/>
            <a:ext cx="10515600" cy="936625"/>
          </a:xfrm>
        </p:spPr>
        <p:txBody>
          <a:bodyPr/>
          <a:lstStyle/>
          <a:p>
            <a:r>
              <a:rPr lang="en-US" altLang="zh-CN" dirty="0"/>
              <a:t>Related work</a:t>
            </a:r>
            <a:r>
              <a:rPr lang="en-US" altLang="zh-CN" baseline="30000" dirty="0"/>
              <a:t>1, 2</a:t>
            </a:r>
            <a:r>
              <a:rPr lang="en-US" altLang="zh-CN" dirty="0"/>
              <a:t> of Quiescence draw different conclusions from the same sematic model.</a:t>
            </a:r>
            <a:endParaRPr lang="zh-CN" altLang="en-US" dirty="0"/>
          </a:p>
        </p:txBody>
      </p:sp>
      <p:sp>
        <p:nvSpPr>
          <p:cNvPr id="4" name="Slide Number Placeholder 3">
            <a:extLst>
              <a:ext uri="{FF2B5EF4-FFF2-40B4-BE49-F238E27FC236}">
                <a16:creationId xmlns:a16="http://schemas.microsoft.com/office/drawing/2014/main" id="{002BD605-E09E-4A45-A743-49E23438BF03}"/>
              </a:ext>
            </a:extLst>
          </p:cNvPr>
          <p:cNvSpPr>
            <a:spLocks noGrp="1"/>
          </p:cNvSpPr>
          <p:nvPr>
            <p:ph type="sldNum" sz="quarter" idx="12"/>
          </p:nvPr>
        </p:nvSpPr>
        <p:spPr/>
        <p:txBody>
          <a:bodyPr/>
          <a:lstStyle/>
          <a:p>
            <a:fld id="{F839AD95-8776-F346-89D2-9ECB5E85A184}" type="slidenum">
              <a:rPr lang="en-US" smtClean="0"/>
              <a:t>14</a:t>
            </a:fld>
            <a:endParaRPr lang="en-US"/>
          </a:p>
        </p:txBody>
      </p:sp>
      <p:pic>
        <p:nvPicPr>
          <p:cNvPr id="1026" name="Picture 2" descr="https://documents.lucidchart.com/documents/052383ee-4c55-4d5d-8bc5-c698baa66941/pages/mzeoV_dSh9HA?a=2141&amp;x=950&amp;y=621&amp;w=440&amp;h=408&amp;store=1&amp;accept=image%2F*&amp;auth=LCA%20e7b6ac2b723531cb3f10f6eadb40a41fc4f32069-ts%3D1553461507">
            <a:extLst>
              <a:ext uri="{FF2B5EF4-FFF2-40B4-BE49-F238E27FC236}">
                <a16:creationId xmlns:a16="http://schemas.microsoft.com/office/drawing/2014/main" id="{C0597672-49A1-4318-96CB-CA537A3E9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75" y="2897187"/>
            <a:ext cx="3143250" cy="2914650"/>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ular Callout 9">
            <a:extLst>
              <a:ext uri="{FF2B5EF4-FFF2-40B4-BE49-F238E27FC236}">
                <a16:creationId xmlns:a16="http://schemas.microsoft.com/office/drawing/2014/main" id="{8688FAF0-D444-4D28-933B-1BF5FE19FD4E}"/>
              </a:ext>
            </a:extLst>
          </p:cNvPr>
          <p:cNvSpPr/>
          <p:nvPr/>
        </p:nvSpPr>
        <p:spPr>
          <a:xfrm>
            <a:off x="838200" y="2930625"/>
            <a:ext cx="3376122" cy="1165126"/>
          </a:xfrm>
          <a:prstGeom prst="wedgeRoundRectCallout">
            <a:avLst>
              <a:gd name="adj1" fmla="val 98148"/>
              <a:gd name="adj2" fmla="val 9411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Quiescence claims </a:t>
            </a:r>
            <a:r>
              <a:rPr lang="en-US" sz="2000" i="1" dirty="0"/>
              <a:t>A</a:t>
            </a:r>
            <a:r>
              <a:rPr lang="en-US" sz="2000" dirty="0"/>
              <a:t> would be affected because </a:t>
            </a:r>
            <a:r>
              <a:rPr lang="en-US" sz="2000" i="1" dirty="0"/>
              <a:t>B</a:t>
            </a:r>
            <a:r>
              <a:rPr lang="en-US" sz="2000" dirty="0"/>
              <a:t> is involved in the transaction</a:t>
            </a:r>
            <a:endParaRPr lang="en-US" sz="2000" i="1" dirty="0"/>
          </a:p>
        </p:txBody>
      </p:sp>
      <p:sp>
        <p:nvSpPr>
          <p:cNvPr id="18" name="Rounded Rectangular Callout 9">
            <a:extLst>
              <a:ext uri="{FF2B5EF4-FFF2-40B4-BE49-F238E27FC236}">
                <a16:creationId xmlns:a16="http://schemas.microsoft.com/office/drawing/2014/main" id="{8DDFAC76-31EB-4D6E-BBCC-69A556412FA6}"/>
              </a:ext>
            </a:extLst>
          </p:cNvPr>
          <p:cNvSpPr/>
          <p:nvPr/>
        </p:nvSpPr>
        <p:spPr>
          <a:xfrm>
            <a:off x="7977678" y="2897186"/>
            <a:ext cx="3376122" cy="1350963"/>
          </a:xfrm>
          <a:prstGeom prst="wedgeRoundRectCallout">
            <a:avLst>
              <a:gd name="adj1" fmla="val -100753"/>
              <a:gd name="adj2" fmla="val 7645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Tranquility claims </a:t>
            </a:r>
            <a:r>
              <a:rPr lang="en-US" sz="2000" i="1" dirty="0"/>
              <a:t>A</a:t>
            </a:r>
            <a:r>
              <a:rPr lang="en-US" sz="2000" dirty="0"/>
              <a:t> would </a:t>
            </a:r>
            <a:r>
              <a:rPr lang="en-US" sz="2000" b="1" dirty="0"/>
              <a:t>not</a:t>
            </a:r>
            <a:r>
              <a:rPr lang="en-US" sz="2000" dirty="0"/>
              <a:t> be affected because the participation of </a:t>
            </a:r>
            <a:r>
              <a:rPr lang="en-US" sz="2000" i="1" dirty="0"/>
              <a:t>B</a:t>
            </a:r>
            <a:r>
              <a:rPr lang="en-US" sz="2000" dirty="0"/>
              <a:t> in this transaction has completed. </a:t>
            </a:r>
            <a:endParaRPr lang="en-US" sz="2000" i="1" dirty="0"/>
          </a:p>
        </p:txBody>
      </p:sp>
      <p:sp>
        <p:nvSpPr>
          <p:cNvPr id="19" name="Multiplication Sign 18">
            <a:extLst>
              <a:ext uri="{FF2B5EF4-FFF2-40B4-BE49-F238E27FC236}">
                <a16:creationId xmlns:a16="http://schemas.microsoft.com/office/drawing/2014/main" id="{4244AC2E-E222-49BF-8E2E-6141A253D813}"/>
              </a:ext>
            </a:extLst>
          </p:cNvPr>
          <p:cNvSpPr/>
          <p:nvPr/>
        </p:nvSpPr>
        <p:spPr>
          <a:xfrm>
            <a:off x="5919787" y="4473974"/>
            <a:ext cx="352425" cy="30917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82442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73A4C-272F-4E2D-9D83-F1FA2AE39BC7}"/>
              </a:ext>
            </a:extLst>
          </p:cNvPr>
          <p:cNvSpPr>
            <a:spLocks noGrp="1"/>
          </p:cNvSpPr>
          <p:nvPr>
            <p:ph type="title"/>
          </p:nvPr>
        </p:nvSpPr>
        <p:spPr/>
        <p:txBody>
          <a:bodyPr/>
          <a:lstStyle/>
          <a:p>
            <a:r>
              <a:rPr lang="en-US" altLang="zh-CN" dirty="0"/>
              <a:t>Event-driven on Pub/Sub</a:t>
            </a:r>
            <a:endParaRPr lang="zh-CN" altLang="en-US" dirty="0"/>
          </a:p>
        </p:txBody>
      </p:sp>
      <p:sp>
        <p:nvSpPr>
          <p:cNvPr id="3" name="Content Placeholder 2">
            <a:extLst>
              <a:ext uri="{FF2B5EF4-FFF2-40B4-BE49-F238E27FC236}">
                <a16:creationId xmlns:a16="http://schemas.microsoft.com/office/drawing/2014/main" id="{95F889D5-DE6A-4F9C-923A-8A43E9316D81}"/>
              </a:ext>
            </a:extLst>
          </p:cNvPr>
          <p:cNvSpPr>
            <a:spLocks noGrp="1"/>
          </p:cNvSpPr>
          <p:nvPr>
            <p:ph sz="half" idx="1"/>
          </p:nvPr>
        </p:nvSpPr>
        <p:spPr>
          <a:xfrm>
            <a:off x="838200" y="1825625"/>
            <a:ext cx="5181600" cy="1422400"/>
          </a:xfrm>
        </p:spPr>
        <p:txBody>
          <a:bodyPr>
            <a:normAutofit fontScale="92500" lnSpcReduction="20000"/>
          </a:bodyPr>
          <a:lstStyle/>
          <a:p>
            <a:r>
              <a:rPr lang="en-US" altLang="zh-CN" dirty="0"/>
              <a:t>In ROS, Pub/Sub is the syntactic model.</a:t>
            </a:r>
          </a:p>
          <a:p>
            <a:r>
              <a:rPr lang="en-US" altLang="zh-CN" dirty="0"/>
              <a:t>Need a semantic model for event-driven systems.</a:t>
            </a:r>
          </a:p>
          <a:p>
            <a:endParaRPr lang="zh-CN" altLang="en-US" dirty="0"/>
          </a:p>
        </p:txBody>
      </p:sp>
      <p:sp>
        <p:nvSpPr>
          <p:cNvPr id="4" name="Content Placeholder 3">
            <a:extLst>
              <a:ext uri="{FF2B5EF4-FFF2-40B4-BE49-F238E27FC236}">
                <a16:creationId xmlns:a16="http://schemas.microsoft.com/office/drawing/2014/main" id="{42824413-047E-4584-A26C-93DD69B42572}"/>
              </a:ext>
            </a:extLst>
          </p:cNvPr>
          <p:cNvSpPr>
            <a:spLocks noGrp="1"/>
          </p:cNvSpPr>
          <p:nvPr>
            <p:ph sz="half" idx="2"/>
          </p:nvPr>
        </p:nvSpPr>
        <p:spPr/>
        <p:txBody>
          <a:bodyPr>
            <a:normAutofit fontScale="92500" lnSpcReduction="20000"/>
          </a:bodyPr>
          <a:lstStyle/>
          <a:p>
            <a:pPr>
              <a:lnSpc>
                <a:spcPct val="110000"/>
              </a:lnSpc>
            </a:pPr>
            <a:r>
              <a:rPr lang="en-US" altLang="zh-CN" dirty="0"/>
              <a:t>The model must answer:</a:t>
            </a:r>
          </a:p>
          <a:p>
            <a:pPr lvl="1">
              <a:lnSpc>
                <a:spcPct val="110000"/>
              </a:lnSpc>
            </a:pPr>
            <a:r>
              <a:rPr lang="en-US" altLang="zh-CN" dirty="0"/>
              <a:t>What</a:t>
            </a:r>
            <a:r>
              <a:rPr lang="zh-CN" altLang="en-US" dirty="0"/>
              <a:t> </a:t>
            </a:r>
            <a:r>
              <a:rPr lang="en-US" altLang="zh-CN" dirty="0"/>
              <a:t>is the property we concern?</a:t>
            </a:r>
          </a:p>
          <a:p>
            <a:pPr lvl="1">
              <a:lnSpc>
                <a:spcPct val="110000"/>
              </a:lnSpc>
            </a:pPr>
            <a:r>
              <a:rPr lang="en-US" altLang="zh-CN" dirty="0"/>
              <a:t>When is it safe to execute a</a:t>
            </a:r>
            <a:r>
              <a:rPr lang="zh-CN" altLang="en-US" dirty="0"/>
              <a:t> </a:t>
            </a:r>
            <a:r>
              <a:rPr lang="en-US" altLang="zh-CN" dirty="0"/>
              <a:t>reconfiguration?</a:t>
            </a:r>
          </a:p>
          <a:p>
            <a:pPr lvl="1">
              <a:lnSpc>
                <a:spcPct val="110000"/>
              </a:lnSpc>
            </a:pPr>
            <a:r>
              <a:rPr lang="en-US" altLang="zh-CN" dirty="0"/>
              <a:t>Which</a:t>
            </a:r>
            <a:r>
              <a:rPr lang="zh-CN" altLang="en-US" dirty="0"/>
              <a:t> </a:t>
            </a:r>
            <a:r>
              <a:rPr lang="en-US" altLang="zh-CN" dirty="0"/>
              <a:t>components</a:t>
            </a:r>
            <a:r>
              <a:rPr lang="zh-CN" altLang="en-US" dirty="0"/>
              <a:t> </a:t>
            </a:r>
            <a:r>
              <a:rPr lang="en-US" altLang="zh-CN" dirty="0"/>
              <a:t>would</a:t>
            </a:r>
            <a:r>
              <a:rPr lang="zh-CN" altLang="en-US" dirty="0"/>
              <a:t> </a:t>
            </a:r>
            <a:r>
              <a:rPr lang="en-US" altLang="zh-CN" dirty="0"/>
              <a:t>be</a:t>
            </a:r>
            <a:r>
              <a:rPr lang="zh-CN" altLang="en-US" dirty="0"/>
              <a:t> </a:t>
            </a:r>
            <a:r>
              <a:rPr lang="en-US" altLang="zh-CN" dirty="0"/>
              <a:t>affected?</a:t>
            </a:r>
          </a:p>
          <a:p>
            <a:pPr lvl="1">
              <a:lnSpc>
                <a:spcPct val="110000"/>
              </a:lnSpc>
            </a:pPr>
            <a:r>
              <a:rPr lang="en-US" altLang="zh-CN" dirty="0"/>
              <a:t>How</a:t>
            </a:r>
            <a:r>
              <a:rPr lang="zh-CN" altLang="en-US" dirty="0"/>
              <a:t> </a:t>
            </a:r>
            <a:r>
              <a:rPr lang="en-US" altLang="zh-CN" dirty="0"/>
              <a:t>should</a:t>
            </a:r>
            <a:r>
              <a:rPr lang="zh-CN" altLang="en-US" dirty="0"/>
              <a:t> </a:t>
            </a:r>
            <a:r>
              <a:rPr lang="en-US" altLang="zh-CN" dirty="0"/>
              <a:t>we</a:t>
            </a:r>
            <a:r>
              <a:rPr lang="zh-CN" altLang="en-US" dirty="0"/>
              <a:t> </a:t>
            </a:r>
            <a:r>
              <a:rPr lang="en-US" altLang="zh-CN" dirty="0"/>
              <a:t>deal</a:t>
            </a:r>
            <a:r>
              <a:rPr lang="zh-CN" altLang="en-US" dirty="0"/>
              <a:t> </a:t>
            </a:r>
            <a:r>
              <a:rPr lang="en-US" altLang="zh-CN" dirty="0"/>
              <a:t>with</a:t>
            </a:r>
            <a:r>
              <a:rPr lang="zh-CN" altLang="en-US" dirty="0"/>
              <a:t> </a:t>
            </a:r>
            <a:r>
              <a:rPr lang="en-US" altLang="zh-CN" dirty="0"/>
              <a:t>these</a:t>
            </a:r>
            <a:r>
              <a:rPr lang="zh-CN" altLang="en-US" dirty="0"/>
              <a:t> </a:t>
            </a:r>
            <a:r>
              <a:rPr lang="en-US" altLang="zh-CN" dirty="0"/>
              <a:t>affected</a:t>
            </a:r>
            <a:r>
              <a:rPr lang="zh-CN" altLang="en-US" dirty="0"/>
              <a:t> </a:t>
            </a:r>
            <a:r>
              <a:rPr lang="en-US" altLang="zh-CN" dirty="0"/>
              <a:t>components?</a:t>
            </a:r>
          </a:p>
          <a:p>
            <a:pPr lvl="1"/>
            <a:endParaRPr lang="en-US" altLang="zh-CN" dirty="0"/>
          </a:p>
          <a:p>
            <a:endParaRPr lang="zh-CN" altLang="en-US" dirty="0"/>
          </a:p>
        </p:txBody>
      </p:sp>
      <p:sp>
        <p:nvSpPr>
          <p:cNvPr id="15" name="Slide Number Placeholder 14">
            <a:extLst>
              <a:ext uri="{FF2B5EF4-FFF2-40B4-BE49-F238E27FC236}">
                <a16:creationId xmlns:a16="http://schemas.microsoft.com/office/drawing/2014/main" id="{6E8CCD8A-2BEB-4B26-A60E-35CFCC37CB73}"/>
              </a:ext>
            </a:extLst>
          </p:cNvPr>
          <p:cNvSpPr>
            <a:spLocks noGrp="1"/>
          </p:cNvSpPr>
          <p:nvPr>
            <p:ph type="sldNum" sz="quarter" idx="12"/>
          </p:nvPr>
        </p:nvSpPr>
        <p:spPr/>
        <p:txBody>
          <a:bodyPr/>
          <a:lstStyle/>
          <a:p>
            <a:fld id="{F839AD95-8776-F346-89D2-9ECB5E85A184}" type="slidenum">
              <a:rPr lang="en-US" smtClean="0"/>
              <a:t>15</a:t>
            </a:fld>
            <a:endParaRPr lang="en-US" dirty="0"/>
          </a:p>
        </p:txBody>
      </p:sp>
      <p:pic>
        <p:nvPicPr>
          <p:cNvPr id="4106" name="Picture 10" descr="https://documents.lucidchart.com/documents/1e982e0e-08d6-417c-a259-40d3b2d515f4/pages/h1dfU63e6_7e?a=5015&amp;x=204&amp;y=141&amp;w=352&amp;h=418&amp;store=1&amp;accept=image%2F*&amp;auth=LCA%20c8b3cd7c3c8f4886ff26e3aea25d99bce55d86bd-ts%3D1553037031">
            <a:extLst>
              <a:ext uri="{FF2B5EF4-FFF2-40B4-BE49-F238E27FC236}">
                <a16:creationId xmlns:a16="http://schemas.microsoft.com/office/drawing/2014/main" id="{76FE6844-5E6F-4433-9656-9DC468AF61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141" y="3429000"/>
            <a:ext cx="2521718" cy="2999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206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documents.lucidchart.com/documents/96eb8dbe-6e84-4d34-a69f-6f093621b69f/pages/za9OojIc0L4d?a=4807&amp;x=78&amp;y=640&amp;w=924&amp;h=440&amp;store=1&amp;accept=image%2F*&amp;auth=LCA%2019c026878bddfa51dacf8b1a83b2f69446d2e884-ts%3D1553042772">
            <a:extLst>
              <a:ext uri="{FF2B5EF4-FFF2-40B4-BE49-F238E27FC236}">
                <a16:creationId xmlns:a16="http://schemas.microsoft.com/office/drawing/2014/main" id="{BF856938-CF00-46CC-806F-029D49FE2B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321" y="1280159"/>
            <a:ext cx="7651358" cy="36013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1BED6E9-916F-2B42-84F5-31743B3043B6}"/>
              </a:ext>
            </a:extLst>
          </p:cNvPr>
          <p:cNvSpPr>
            <a:spLocks noGrp="1"/>
          </p:cNvSpPr>
          <p:nvPr>
            <p:ph type="title"/>
          </p:nvPr>
        </p:nvSpPr>
        <p:spPr/>
        <p:txBody>
          <a:bodyPr/>
          <a:lstStyle/>
          <a:p>
            <a:r>
              <a:rPr lang="en-US" altLang="zh-CN" dirty="0"/>
              <a:t>Problem Setting</a:t>
            </a:r>
            <a:endParaRPr lang="en-US" dirty="0"/>
          </a:p>
        </p:txBody>
      </p:sp>
      <p:sp>
        <p:nvSpPr>
          <p:cNvPr id="6" name="TextBox 5">
            <a:extLst>
              <a:ext uri="{FF2B5EF4-FFF2-40B4-BE49-F238E27FC236}">
                <a16:creationId xmlns:a16="http://schemas.microsoft.com/office/drawing/2014/main" id="{FD031082-1444-0147-B365-6B50C3563E54}"/>
              </a:ext>
            </a:extLst>
          </p:cNvPr>
          <p:cNvSpPr txBox="1"/>
          <p:nvPr/>
        </p:nvSpPr>
        <p:spPr>
          <a:xfrm>
            <a:off x="838200" y="4969519"/>
            <a:ext cx="10515600"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An obstacle Detector reads data from a camera and publishes obstacle information every second.</a:t>
            </a:r>
          </a:p>
          <a:p>
            <a:pPr marL="342900" indent="-342900">
              <a:buFont typeface="Arial" panose="020B0604020202020204" pitchFamily="34" charset="0"/>
              <a:buChar char="•"/>
            </a:pPr>
            <a:r>
              <a:rPr lang="en-US" altLang="zh-CN" sz="2400" dirty="0"/>
              <a:t>A motor controller subscribes the topic and sets the motor to the proper speed.</a:t>
            </a:r>
          </a:p>
        </p:txBody>
      </p:sp>
      <p:sp>
        <p:nvSpPr>
          <p:cNvPr id="3" name="Slide Number Placeholder 2">
            <a:extLst>
              <a:ext uri="{FF2B5EF4-FFF2-40B4-BE49-F238E27FC236}">
                <a16:creationId xmlns:a16="http://schemas.microsoft.com/office/drawing/2014/main" id="{07A31992-0097-47D4-9AFB-BF3B55D7E06B}"/>
              </a:ext>
            </a:extLst>
          </p:cNvPr>
          <p:cNvSpPr>
            <a:spLocks noGrp="1"/>
          </p:cNvSpPr>
          <p:nvPr>
            <p:ph type="sldNum" sz="quarter" idx="12"/>
          </p:nvPr>
        </p:nvSpPr>
        <p:spPr/>
        <p:txBody>
          <a:bodyPr/>
          <a:lstStyle/>
          <a:p>
            <a:fld id="{F839AD95-8776-F346-89D2-9ECB5E85A184}" type="slidenum">
              <a:rPr lang="en-US" smtClean="0"/>
              <a:t>16</a:t>
            </a:fld>
            <a:endParaRPr lang="en-US"/>
          </a:p>
        </p:txBody>
      </p:sp>
    </p:spTree>
    <p:extLst>
      <p:ext uri="{BB962C8B-B14F-4D97-AF65-F5344CB8AC3E}">
        <p14:creationId xmlns:p14="http://schemas.microsoft.com/office/powerpoint/2010/main" val="1237758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documents.lucidchart.com/documents/96eb8dbe-6e84-4d34-a69f-6f093621b69f/pages/za9OojIc0L4d?a=4807&amp;x=78&amp;y=651&amp;w=924&amp;h=198&amp;store=1&amp;accept=image%2F*&amp;auth=LCA%204e79b21fe3f790d186dab1400f742ff9b26f9504-ts%3D1553042772">
            <a:extLst>
              <a:ext uri="{FF2B5EF4-FFF2-40B4-BE49-F238E27FC236}">
                <a16:creationId xmlns:a16="http://schemas.microsoft.com/office/drawing/2014/main" id="{F0AC7DFC-A91E-4A3D-A69D-1A6F4399A5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630639"/>
            <a:ext cx="9800936" cy="21072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90F2D73-8C01-7E43-AB10-92E361E8A6FF}"/>
              </a:ext>
            </a:extLst>
          </p:cNvPr>
          <p:cNvSpPr>
            <a:spLocks noGrp="1"/>
          </p:cNvSpPr>
          <p:nvPr>
            <p:ph type="title"/>
          </p:nvPr>
        </p:nvSpPr>
        <p:spPr/>
        <p:txBody>
          <a:bodyPr/>
          <a:lstStyle/>
          <a:p>
            <a:r>
              <a:rPr lang="en-US" altLang="zh-CN" dirty="0"/>
              <a:t>Component</a:t>
            </a:r>
            <a:r>
              <a:rPr lang="zh-CN" altLang="en-US" dirty="0"/>
              <a:t> </a:t>
            </a:r>
            <a:r>
              <a:rPr lang="en-US" altLang="zh-CN" dirty="0"/>
              <a:t>provides</a:t>
            </a:r>
            <a:r>
              <a:rPr lang="zh-CN" altLang="en-US" dirty="0"/>
              <a:t> </a:t>
            </a:r>
            <a:r>
              <a:rPr lang="en-US" altLang="zh-CN" dirty="0"/>
              <a:t>Functionalities</a:t>
            </a:r>
            <a:endParaRPr lang="en-US" dirty="0"/>
          </a:p>
        </p:txBody>
      </p:sp>
      <p:sp>
        <p:nvSpPr>
          <p:cNvPr id="3" name="TextBox 2">
            <a:extLst>
              <a:ext uri="{FF2B5EF4-FFF2-40B4-BE49-F238E27FC236}">
                <a16:creationId xmlns:a16="http://schemas.microsoft.com/office/drawing/2014/main" id="{17817160-B52C-0C41-9194-008B3F3AFC29}"/>
              </a:ext>
            </a:extLst>
          </p:cNvPr>
          <p:cNvSpPr txBox="1"/>
          <p:nvPr/>
        </p:nvSpPr>
        <p:spPr>
          <a:xfrm>
            <a:off x="838200" y="1690688"/>
            <a:ext cx="10515600" cy="138499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A component provides a set of functionalities.</a:t>
            </a:r>
          </a:p>
          <a:p>
            <a:pPr marL="457200" indent="-457200">
              <a:buFont typeface="Arial" panose="020B0604020202020204" pitchFamily="34" charset="0"/>
              <a:buChar char="•"/>
            </a:pPr>
            <a:r>
              <a:rPr lang="en-US" altLang="zh-CN" sz="2800" dirty="0"/>
              <a:t>A functionality defines a computation process that takes some input data and produces some output. </a:t>
            </a:r>
          </a:p>
        </p:txBody>
      </p:sp>
      <p:sp>
        <p:nvSpPr>
          <p:cNvPr id="10" name="Rounded Rectangular Callout 9">
            <a:extLst>
              <a:ext uri="{FF2B5EF4-FFF2-40B4-BE49-F238E27FC236}">
                <a16:creationId xmlns:a16="http://schemas.microsoft.com/office/drawing/2014/main" id="{B42EA699-4FDC-344F-B932-8690D3E3A468}"/>
              </a:ext>
            </a:extLst>
          </p:cNvPr>
          <p:cNvSpPr/>
          <p:nvPr/>
        </p:nvSpPr>
        <p:spPr>
          <a:xfrm>
            <a:off x="2299181" y="3228059"/>
            <a:ext cx="2921962" cy="1479476"/>
          </a:xfrm>
          <a:prstGeom prst="wedgeRoundRectCallout">
            <a:avLst>
              <a:gd name="adj1" fmla="val 20425"/>
              <a:gd name="adj2" fmla="val 8754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Function</a:t>
            </a:r>
            <a:r>
              <a:rPr lang="en-US" altLang="zh-CN" sz="2000" dirty="0"/>
              <a:t>:</a:t>
            </a:r>
            <a:r>
              <a:rPr lang="zh-CN" altLang="en-US" sz="2000" dirty="0"/>
              <a:t> </a:t>
            </a:r>
            <a:r>
              <a:rPr lang="en-US" altLang="zh-CN" sz="2000" dirty="0"/>
              <a:t>The</a:t>
            </a:r>
            <a:r>
              <a:rPr lang="zh-CN" altLang="en-US" sz="2000" dirty="0"/>
              <a:t> </a:t>
            </a:r>
            <a:r>
              <a:rPr lang="en-US" altLang="zh-CN" sz="2000" dirty="0"/>
              <a:t>detector</a:t>
            </a:r>
            <a:r>
              <a:rPr lang="zh-CN" altLang="en-US" sz="2000" dirty="0"/>
              <a:t> </a:t>
            </a:r>
            <a:r>
              <a:rPr lang="en-US" altLang="zh-CN" sz="2000" dirty="0"/>
              <a:t>takes</a:t>
            </a:r>
            <a:r>
              <a:rPr lang="zh-CN" altLang="en-US" sz="2000" dirty="0"/>
              <a:t> </a:t>
            </a:r>
            <a:r>
              <a:rPr lang="en-US" altLang="zh-CN" sz="2000" dirty="0"/>
              <a:t>the</a:t>
            </a:r>
            <a:r>
              <a:rPr lang="zh-CN" altLang="en-US" sz="2000" dirty="0"/>
              <a:t> </a:t>
            </a:r>
            <a:r>
              <a:rPr lang="en-US" altLang="zh-CN" sz="2000" dirty="0"/>
              <a:t>camera data</a:t>
            </a:r>
            <a:r>
              <a:rPr lang="zh-CN" altLang="en-US" sz="2000" dirty="0"/>
              <a:t> </a:t>
            </a:r>
            <a:r>
              <a:rPr lang="en-US" altLang="zh-CN" sz="2000" dirty="0"/>
              <a:t>and</a:t>
            </a:r>
            <a:r>
              <a:rPr lang="zh-CN" altLang="en-US" sz="2000" dirty="0"/>
              <a:t> </a:t>
            </a:r>
            <a:r>
              <a:rPr lang="en-US" altLang="zh-CN" sz="2000" dirty="0"/>
              <a:t>produces</a:t>
            </a:r>
            <a:r>
              <a:rPr lang="zh-CN" altLang="en-US" sz="2000" dirty="0"/>
              <a:t> </a:t>
            </a:r>
            <a:r>
              <a:rPr lang="en-US" altLang="zh-CN" sz="2000" dirty="0"/>
              <a:t>the</a:t>
            </a:r>
            <a:r>
              <a:rPr lang="zh-CN" altLang="en-US" sz="2000" dirty="0"/>
              <a:t> </a:t>
            </a:r>
            <a:r>
              <a:rPr lang="en-US" altLang="zh-CN" sz="2000" dirty="0"/>
              <a:t>obstacle</a:t>
            </a:r>
            <a:r>
              <a:rPr lang="zh-CN" altLang="en-US" sz="2000" dirty="0"/>
              <a:t> </a:t>
            </a:r>
            <a:r>
              <a:rPr lang="en-US" altLang="zh-CN" sz="2000" dirty="0"/>
              <a:t>info per second.</a:t>
            </a:r>
            <a:endParaRPr lang="en-US" sz="2000" dirty="0"/>
          </a:p>
        </p:txBody>
      </p:sp>
      <p:sp>
        <p:nvSpPr>
          <p:cNvPr id="11" name="Rounded Rectangular Callout 10">
            <a:extLst>
              <a:ext uri="{FF2B5EF4-FFF2-40B4-BE49-F238E27FC236}">
                <a16:creationId xmlns:a16="http://schemas.microsoft.com/office/drawing/2014/main" id="{77B89033-8245-DD45-9F48-1B2DC3D3AA4B}"/>
              </a:ext>
            </a:extLst>
          </p:cNvPr>
          <p:cNvSpPr/>
          <p:nvPr/>
        </p:nvSpPr>
        <p:spPr>
          <a:xfrm>
            <a:off x="6096000" y="3228059"/>
            <a:ext cx="2921962" cy="1479476"/>
          </a:xfrm>
          <a:prstGeom prst="wedgeRoundRectCallout">
            <a:avLst>
              <a:gd name="adj1" fmla="val -9113"/>
              <a:gd name="adj2" fmla="val 9217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Function</a:t>
            </a:r>
            <a:r>
              <a:rPr lang="en-US" altLang="zh-CN" sz="2000" dirty="0"/>
              <a:t>:</a:t>
            </a:r>
            <a:r>
              <a:rPr lang="zh-CN" altLang="en-US" sz="2000" dirty="0"/>
              <a:t> </a:t>
            </a:r>
            <a:r>
              <a:rPr lang="en-US" altLang="zh-CN" sz="2000" dirty="0"/>
              <a:t>The</a:t>
            </a:r>
            <a:r>
              <a:rPr lang="zh-CN" altLang="en-US" sz="2000" dirty="0"/>
              <a:t> </a:t>
            </a:r>
            <a:r>
              <a:rPr lang="en-US" altLang="zh-CN" sz="2000" dirty="0"/>
              <a:t>controller</a:t>
            </a:r>
            <a:r>
              <a:rPr lang="zh-CN" altLang="en-US" sz="2000" dirty="0"/>
              <a:t> </a:t>
            </a:r>
            <a:r>
              <a:rPr lang="en-US" altLang="zh-CN" sz="2000" dirty="0"/>
              <a:t>takes</a:t>
            </a:r>
            <a:r>
              <a:rPr lang="zh-CN" altLang="en-US" sz="2000" dirty="0"/>
              <a:t> </a:t>
            </a:r>
            <a:r>
              <a:rPr lang="en-US" altLang="zh-CN" sz="2000" dirty="0"/>
              <a:t>the</a:t>
            </a:r>
            <a:r>
              <a:rPr lang="zh-CN" altLang="en-US" sz="2000" dirty="0"/>
              <a:t> </a:t>
            </a:r>
            <a:r>
              <a:rPr lang="en-US" altLang="zh-CN" sz="2000" dirty="0"/>
              <a:t>obstacle</a:t>
            </a:r>
            <a:r>
              <a:rPr lang="zh-CN" altLang="en-US" sz="2000" dirty="0"/>
              <a:t> </a:t>
            </a:r>
            <a:r>
              <a:rPr lang="en-US" altLang="zh-CN" sz="2000" dirty="0"/>
              <a:t>info</a:t>
            </a:r>
            <a:r>
              <a:rPr lang="zh-CN" altLang="en-US" sz="2000" dirty="0"/>
              <a:t> </a:t>
            </a:r>
            <a:r>
              <a:rPr lang="en-US" altLang="zh-CN" sz="2000" dirty="0"/>
              <a:t>and</a:t>
            </a:r>
            <a:r>
              <a:rPr lang="zh-CN" altLang="en-US" sz="2000" dirty="0"/>
              <a:t> </a:t>
            </a:r>
            <a:r>
              <a:rPr lang="en-US" altLang="zh-CN" sz="2000" dirty="0"/>
              <a:t>produces the proper motor speed.</a:t>
            </a:r>
            <a:endParaRPr lang="en-US" sz="2000" dirty="0"/>
          </a:p>
        </p:txBody>
      </p:sp>
      <p:sp>
        <p:nvSpPr>
          <p:cNvPr id="4" name="Slide Number Placeholder 3">
            <a:extLst>
              <a:ext uri="{FF2B5EF4-FFF2-40B4-BE49-F238E27FC236}">
                <a16:creationId xmlns:a16="http://schemas.microsoft.com/office/drawing/2014/main" id="{385ED2C9-D2CE-41C0-BC49-87789A96ABE1}"/>
              </a:ext>
            </a:extLst>
          </p:cNvPr>
          <p:cNvSpPr>
            <a:spLocks noGrp="1"/>
          </p:cNvSpPr>
          <p:nvPr>
            <p:ph type="sldNum" sz="quarter" idx="12"/>
          </p:nvPr>
        </p:nvSpPr>
        <p:spPr/>
        <p:txBody>
          <a:bodyPr/>
          <a:lstStyle/>
          <a:p>
            <a:fld id="{F839AD95-8776-F346-89D2-9ECB5E85A184}" type="slidenum">
              <a:rPr lang="en-US" smtClean="0"/>
              <a:t>17</a:t>
            </a:fld>
            <a:endParaRPr lang="en-US"/>
          </a:p>
        </p:txBody>
      </p:sp>
    </p:spTree>
    <p:extLst>
      <p:ext uri="{BB962C8B-B14F-4D97-AF65-F5344CB8AC3E}">
        <p14:creationId xmlns:p14="http://schemas.microsoft.com/office/powerpoint/2010/main" val="3376662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documents.lucidchart.com/documents/96eb8dbe-6e84-4d34-a69f-6f093621b69f/pages/za9OojIc0L4d?a=4807&amp;x=100&amp;y=672&amp;w=442&amp;h=154&amp;store=1&amp;accept=image%2F*&amp;auth=LCA%2060081fcbb2976182f83587f0eddc9b7b02b80647-ts%3D1553042772">
            <a:extLst>
              <a:ext uri="{FF2B5EF4-FFF2-40B4-BE49-F238E27FC236}">
                <a16:creationId xmlns:a16="http://schemas.microsoft.com/office/drawing/2014/main" id="{5CFC94D9-AD11-4703-9300-D34297D7FC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6410" y="3113346"/>
            <a:ext cx="4403299" cy="15431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90F2D73-8C01-7E43-AB10-92E361E8A6FF}"/>
              </a:ext>
            </a:extLst>
          </p:cNvPr>
          <p:cNvSpPr>
            <a:spLocks noGrp="1"/>
          </p:cNvSpPr>
          <p:nvPr>
            <p:ph type="title"/>
          </p:nvPr>
        </p:nvSpPr>
        <p:spPr/>
        <p:txBody>
          <a:bodyPr/>
          <a:lstStyle/>
          <a:p>
            <a:r>
              <a:rPr lang="en-US" altLang="zh-CN" dirty="0"/>
              <a:t>Guarantees and Assumptions</a:t>
            </a:r>
            <a:endParaRPr lang="en-US" dirty="0"/>
          </a:p>
        </p:txBody>
      </p:sp>
      <p:sp>
        <p:nvSpPr>
          <p:cNvPr id="3" name="TextBox 2">
            <a:extLst>
              <a:ext uri="{FF2B5EF4-FFF2-40B4-BE49-F238E27FC236}">
                <a16:creationId xmlns:a16="http://schemas.microsoft.com/office/drawing/2014/main" id="{17817160-B52C-0C41-9194-008B3F3AFC29}"/>
              </a:ext>
            </a:extLst>
          </p:cNvPr>
          <p:cNvSpPr txBox="1"/>
          <p:nvPr/>
        </p:nvSpPr>
        <p:spPr>
          <a:xfrm>
            <a:off x="838201" y="1690688"/>
            <a:ext cx="5257800" cy="3908762"/>
          </a:xfrm>
          <a:prstGeom prst="rect">
            <a:avLst/>
          </a:prstGeom>
          <a:noFill/>
        </p:spPr>
        <p:txBody>
          <a:bodyPr wrap="square" rtlCol="0">
            <a:spAutoFit/>
          </a:bodyPr>
          <a:lstStyle/>
          <a:p>
            <a:r>
              <a:rPr lang="en-US" altLang="zh-CN" sz="2800" dirty="0"/>
              <a:t>To</a:t>
            </a:r>
            <a:r>
              <a:rPr lang="zh-CN" altLang="en-US" sz="2800" dirty="0"/>
              <a:t> </a:t>
            </a:r>
            <a:r>
              <a:rPr lang="en-US" altLang="zh-CN" sz="2800" dirty="0"/>
              <a:t>make</a:t>
            </a:r>
            <a:r>
              <a:rPr lang="zh-CN" altLang="en-US" sz="2800" dirty="0"/>
              <a:t> </a:t>
            </a:r>
            <a:r>
              <a:rPr lang="en-US" altLang="zh-CN" sz="2800" dirty="0"/>
              <a:t>a</a:t>
            </a:r>
            <a:r>
              <a:rPr lang="zh-CN" altLang="en-US" sz="2800" dirty="0"/>
              <a:t> </a:t>
            </a:r>
            <a:r>
              <a:rPr lang="en-US" altLang="zh-CN" sz="2800" dirty="0"/>
              <a:t>functionality</a:t>
            </a:r>
            <a:r>
              <a:rPr lang="zh-CN" altLang="en-US" sz="2800" dirty="0"/>
              <a:t> </a:t>
            </a:r>
            <a:r>
              <a:rPr lang="en-US" altLang="zh-CN" sz="2800" dirty="0"/>
              <a:t>work:</a:t>
            </a:r>
          </a:p>
          <a:p>
            <a:pPr marL="457200" indent="-457200">
              <a:buFont typeface="Arial" panose="020B0604020202020204" pitchFamily="34" charset="0"/>
              <a:buChar char="•"/>
            </a:pPr>
            <a:r>
              <a:rPr lang="en-US" altLang="zh-CN" sz="2400" dirty="0"/>
              <a:t>It should</a:t>
            </a:r>
            <a:r>
              <a:rPr lang="zh-CN" altLang="en-US" sz="2400" dirty="0"/>
              <a:t> </a:t>
            </a:r>
            <a:r>
              <a:rPr lang="en-US" altLang="zh-CN" sz="2400" dirty="0"/>
              <a:t>have</a:t>
            </a:r>
            <a:r>
              <a:rPr lang="zh-CN" altLang="en-US" sz="2400" dirty="0"/>
              <a:t> </a:t>
            </a:r>
            <a:r>
              <a:rPr lang="en-US" altLang="zh-CN" sz="2400" dirty="0"/>
              <a:t>the</a:t>
            </a:r>
            <a:r>
              <a:rPr lang="zh-CN" altLang="en-US" sz="2400" dirty="0"/>
              <a:t> </a:t>
            </a:r>
            <a:r>
              <a:rPr lang="en-US" altLang="zh-CN" sz="2400" dirty="0"/>
              <a:t>correct</a:t>
            </a:r>
            <a:r>
              <a:rPr lang="zh-CN" altLang="en-US" sz="2400" dirty="0"/>
              <a:t> </a:t>
            </a:r>
            <a:r>
              <a:rPr lang="en-US" altLang="zh-CN" sz="2400" dirty="0"/>
              <a:t>implementation.</a:t>
            </a:r>
          </a:p>
          <a:p>
            <a:pPr marL="457200" indent="-457200">
              <a:buFont typeface="Arial" panose="020B0604020202020204" pitchFamily="34" charset="0"/>
              <a:buChar char="•"/>
            </a:pPr>
            <a:r>
              <a:rPr lang="en-US" altLang="zh-CN" sz="2400" dirty="0"/>
              <a:t>It should have the input data and the data should satisfy some </a:t>
            </a:r>
            <a:r>
              <a:rPr lang="en-US" altLang="zh-CN" sz="2400" b="1" dirty="0"/>
              <a:t>assumptions</a:t>
            </a:r>
            <a:r>
              <a:rPr lang="en-US" altLang="zh-CN" sz="2400" dirty="0"/>
              <a:t>.</a:t>
            </a:r>
          </a:p>
          <a:p>
            <a:r>
              <a:rPr lang="en-US" altLang="zh-CN" sz="2800" dirty="0"/>
              <a:t>When</a:t>
            </a:r>
            <a:r>
              <a:rPr lang="zh-CN" altLang="en-US" sz="2800" dirty="0"/>
              <a:t> </a:t>
            </a:r>
            <a:r>
              <a:rPr lang="en-US" altLang="zh-CN" sz="2800" dirty="0"/>
              <a:t>a</a:t>
            </a:r>
            <a:r>
              <a:rPr lang="zh-CN" altLang="en-US" sz="2800" dirty="0"/>
              <a:t> </a:t>
            </a:r>
            <a:r>
              <a:rPr lang="en-US" altLang="zh-CN" sz="2800" dirty="0"/>
              <a:t>functionality</a:t>
            </a:r>
            <a:r>
              <a:rPr lang="zh-CN" altLang="en-US" sz="2800" dirty="0"/>
              <a:t> </a:t>
            </a:r>
            <a:r>
              <a:rPr lang="en-US" altLang="zh-CN" sz="2800" dirty="0"/>
              <a:t>works:</a:t>
            </a:r>
          </a:p>
          <a:p>
            <a:pPr marL="457200" indent="-457200">
              <a:buFont typeface="Arial" panose="020B0604020202020204" pitchFamily="34" charset="0"/>
              <a:buChar char="•"/>
            </a:pPr>
            <a:r>
              <a:rPr lang="en-US" altLang="zh-CN" sz="2400" dirty="0"/>
              <a:t>It should produce new data or change the environment and the data should satisfy some </a:t>
            </a:r>
            <a:r>
              <a:rPr lang="en-US" altLang="zh-CN" sz="2400" b="1" dirty="0"/>
              <a:t>guarantees</a:t>
            </a:r>
            <a:r>
              <a:rPr lang="en-US" altLang="zh-CN" sz="2400" dirty="0"/>
              <a:t>.</a:t>
            </a:r>
          </a:p>
        </p:txBody>
      </p:sp>
      <p:sp>
        <p:nvSpPr>
          <p:cNvPr id="12" name="Rounded Rectangular Callout 11">
            <a:extLst>
              <a:ext uri="{FF2B5EF4-FFF2-40B4-BE49-F238E27FC236}">
                <a16:creationId xmlns:a16="http://schemas.microsoft.com/office/drawing/2014/main" id="{3FCD973C-3080-CD4C-B1DB-17266C8CC774}"/>
              </a:ext>
            </a:extLst>
          </p:cNvPr>
          <p:cNvSpPr/>
          <p:nvPr/>
        </p:nvSpPr>
        <p:spPr>
          <a:xfrm>
            <a:off x="6513206" y="1585465"/>
            <a:ext cx="3468994" cy="1479476"/>
          </a:xfrm>
          <a:prstGeom prst="wedgeRoundRectCallout">
            <a:avLst>
              <a:gd name="adj1" fmla="val 24600"/>
              <a:gd name="adj2" fmla="val 8369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t>Assumption</a:t>
            </a:r>
            <a:r>
              <a:rPr lang="en-US" altLang="zh-CN" sz="2400" dirty="0"/>
              <a:t>:</a:t>
            </a:r>
            <a:r>
              <a:rPr lang="zh-CN" altLang="en-US" sz="2400" dirty="0"/>
              <a:t> </a:t>
            </a:r>
            <a:r>
              <a:rPr lang="en-US" altLang="zh-CN" sz="2400" dirty="0"/>
              <a:t>Should receive camera</a:t>
            </a:r>
            <a:r>
              <a:rPr lang="zh-CN" altLang="en-US" sz="2400" dirty="0"/>
              <a:t> </a:t>
            </a:r>
            <a:r>
              <a:rPr lang="en-US" altLang="zh-CN" sz="2400" dirty="0"/>
              <a:t>data</a:t>
            </a:r>
            <a:r>
              <a:rPr lang="zh-CN" altLang="en-US" sz="2400" dirty="0"/>
              <a:t> </a:t>
            </a:r>
            <a:r>
              <a:rPr lang="en-US" altLang="zh-CN" sz="2400" dirty="0"/>
              <a:t>in X resolution</a:t>
            </a:r>
            <a:endParaRPr lang="en-US" sz="2400" dirty="0"/>
          </a:p>
        </p:txBody>
      </p:sp>
      <p:sp>
        <p:nvSpPr>
          <p:cNvPr id="13" name="Rounded Rectangular Callout 12">
            <a:extLst>
              <a:ext uri="{FF2B5EF4-FFF2-40B4-BE49-F238E27FC236}">
                <a16:creationId xmlns:a16="http://schemas.microsoft.com/office/drawing/2014/main" id="{6F0495AE-EBCC-0E4E-BCDF-32FA463532B7}"/>
              </a:ext>
            </a:extLst>
          </p:cNvPr>
          <p:cNvSpPr/>
          <p:nvPr/>
        </p:nvSpPr>
        <p:spPr>
          <a:xfrm>
            <a:off x="7131124" y="4609753"/>
            <a:ext cx="3468994" cy="1325563"/>
          </a:xfrm>
          <a:prstGeom prst="wedgeRoundRectCallout">
            <a:avLst>
              <a:gd name="adj1" fmla="val 34842"/>
              <a:gd name="adj2" fmla="val -9541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t>Guarantee:</a:t>
            </a:r>
            <a:r>
              <a:rPr lang="zh-CN" altLang="en-US" sz="2400" b="1" dirty="0"/>
              <a:t> </a:t>
            </a:r>
            <a:r>
              <a:rPr lang="en-US" altLang="zh-CN" sz="2400" dirty="0"/>
              <a:t>Should</a:t>
            </a:r>
            <a:r>
              <a:rPr lang="zh-CN" altLang="en-US" sz="2400" dirty="0"/>
              <a:t> </a:t>
            </a:r>
            <a:r>
              <a:rPr lang="en-US" altLang="zh-CN" sz="2400" dirty="0"/>
              <a:t>produce</a:t>
            </a:r>
            <a:r>
              <a:rPr lang="zh-CN" altLang="en-US" sz="2400" dirty="0"/>
              <a:t> </a:t>
            </a:r>
            <a:r>
              <a:rPr lang="en-US" altLang="zh-CN" sz="2400" dirty="0"/>
              <a:t>the</a:t>
            </a:r>
            <a:r>
              <a:rPr lang="zh-CN" altLang="en-US" sz="2400" dirty="0"/>
              <a:t> </a:t>
            </a:r>
            <a:r>
              <a:rPr lang="en-US" altLang="zh-CN" sz="2400" dirty="0"/>
              <a:t>obstacle</a:t>
            </a:r>
            <a:r>
              <a:rPr lang="zh-CN" altLang="en-US" sz="2400" dirty="0"/>
              <a:t> </a:t>
            </a:r>
            <a:r>
              <a:rPr lang="en-US" altLang="zh-CN" sz="2400" dirty="0"/>
              <a:t>info</a:t>
            </a:r>
            <a:r>
              <a:rPr lang="zh-CN" altLang="en-US" sz="2400" dirty="0"/>
              <a:t> </a:t>
            </a:r>
            <a:r>
              <a:rPr lang="en-US" altLang="zh-CN" sz="2400" dirty="0"/>
              <a:t>per second.</a:t>
            </a:r>
            <a:endParaRPr lang="en-US" sz="2400" dirty="0"/>
          </a:p>
        </p:txBody>
      </p:sp>
      <p:sp>
        <p:nvSpPr>
          <p:cNvPr id="4" name="Slide Number Placeholder 3">
            <a:extLst>
              <a:ext uri="{FF2B5EF4-FFF2-40B4-BE49-F238E27FC236}">
                <a16:creationId xmlns:a16="http://schemas.microsoft.com/office/drawing/2014/main" id="{4E5F5D40-3A06-4DEC-8036-65D774C2140D}"/>
              </a:ext>
            </a:extLst>
          </p:cNvPr>
          <p:cNvSpPr>
            <a:spLocks noGrp="1"/>
          </p:cNvSpPr>
          <p:nvPr>
            <p:ph type="sldNum" sz="quarter" idx="12"/>
          </p:nvPr>
        </p:nvSpPr>
        <p:spPr/>
        <p:txBody>
          <a:bodyPr/>
          <a:lstStyle/>
          <a:p>
            <a:fld id="{F839AD95-8776-F346-89D2-9ECB5E85A184}" type="slidenum">
              <a:rPr lang="en-US" smtClean="0"/>
              <a:t>18</a:t>
            </a:fld>
            <a:endParaRPr lang="en-US"/>
          </a:p>
        </p:txBody>
      </p:sp>
    </p:spTree>
    <p:extLst>
      <p:ext uri="{BB962C8B-B14F-4D97-AF65-F5344CB8AC3E}">
        <p14:creationId xmlns:p14="http://schemas.microsoft.com/office/powerpoint/2010/main" val="1142595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https://documents.lucidchart.com/documents/96eb8dbe-6e84-4d34-a69f-6f093621b69f/pages/za9OojIc0L4d?a=4807&amp;x=100&amp;y=672&amp;w=442&amp;h=154&amp;store=1&amp;accept=image%2F*&amp;auth=LCA%2060081fcbb2976182f83587f0eddc9b7b02b80647-ts%3D1553042772">
            <a:extLst>
              <a:ext uri="{FF2B5EF4-FFF2-40B4-BE49-F238E27FC236}">
                <a16:creationId xmlns:a16="http://schemas.microsoft.com/office/drawing/2014/main" id="{96A3E03D-C097-4F3F-BCD0-4E04C2B6D4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6410" y="3113346"/>
            <a:ext cx="4403299" cy="15431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14C4E57-3F34-CA4C-89C2-D1F07E115292}"/>
              </a:ext>
            </a:extLst>
          </p:cNvPr>
          <p:cNvSpPr>
            <a:spLocks noGrp="1"/>
          </p:cNvSpPr>
          <p:nvPr>
            <p:ph type="title"/>
          </p:nvPr>
        </p:nvSpPr>
        <p:spPr/>
        <p:txBody>
          <a:bodyPr/>
          <a:lstStyle/>
          <a:p>
            <a:r>
              <a:rPr lang="en-US" dirty="0"/>
              <a:t>Assumptions are satisfied by environment</a:t>
            </a:r>
          </a:p>
        </p:txBody>
      </p:sp>
      <p:sp>
        <p:nvSpPr>
          <p:cNvPr id="3" name="Content Placeholder 2">
            <a:extLst>
              <a:ext uri="{FF2B5EF4-FFF2-40B4-BE49-F238E27FC236}">
                <a16:creationId xmlns:a16="http://schemas.microsoft.com/office/drawing/2014/main" id="{D44A2D3B-B683-774E-B1FC-E2A23A61467C}"/>
              </a:ext>
            </a:extLst>
          </p:cNvPr>
          <p:cNvSpPr>
            <a:spLocks noGrp="1"/>
          </p:cNvSpPr>
          <p:nvPr>
            <p:ph idx="1"/>
          </p:nvPr>
        </p:nvSpPr>
        <p:spPr>
          <a:xfrm>
            <a:off x="838200" y="1825625"/>
            <a:ext cx="5257800" cy="4351338"/>
          </a:xfrm>
        </p:spPr>
        <p:txBody>
          <a:bodyPr/>
          <a:lstStyle/>
          <a:p>
            <a:r>
              <a:rPr lang="en-US" dirty="0"/>
              <a:t>An environment component can be a hardware device or another system module.</a:t>
            </a:r>
          </a:p>
          <a:p>
            <a:r>
              <a:rPr lang="en-US" dirty="0"/>
              <a:t>They should provide some guarantees.</a:t>
            </a:r>
          </a:p>
          <a:p>
            <a:r>
              <a:rPr lang="en-US" dirty="0"/>
              <a:t>We assume these guarantees won’t change in this model.</a:t>
            </a:r>
          </a:p>
        </p:txBody>
      </p:sp>
      <p:sp>
        <p:nvSpPr>
          <p:cNvPr id="6" name="Rounded Rectangular Callout 5">
            <a:extLst>
              <a:ext uri="{FF2B5EF4-FFF2-40B4-BE49-F238E27FC236}">
                <a16:creationId xmlns:a16="http://schemas.microsoft.com/office/drawing/2014/main" id="{2E779F85-A349-2047-B81C-E23C6DB89D0D}"/>
              </a:ext>
            </a:extLst>
          </p:cNvPr>
          <p:cNvSpPr/>
          <p:nvPr/>
        </p:nvSpPr>
        <p:spPr>
          <a:xfrm>
            <a:off x="6234564" y="4961219"/>
            <a:ext cx="3468994" cy="1479476"/>
          </a:xfrm>
          <a:prstGeom prst="wedgeRoundRectCallout">
            <a:avLst>
              <a:gd name="adj1" fmla="val -22878"/>
              <a:gd name="adj2" fmla="val -10181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t>Guarantee</a:t>
            </a:r>
            <a:r>
              <a:rPr lang="en-US" altLang="zh-CN" sz="2400" dirty="0"/>
              <a:t>:</a:t>
            </a:r>
            <a:r>
              <a:rPr lang="zh-CN" altLang="en-US" sz="2400" dirty="0"/>
              <a:t> </a:t>
            </a:r>
            <a:r>
              <a:rPr lang="en-US" altLang="zh-CN" sz="2400" dirty="0"/>
              <a:t>Should produce camera data in X resolution.</a:t>
            </a:r>
            <a:endParaRPr lang="en-US" sz="2400" dirty="0"/>
          </a:p>
        </p:txBody>
      </p:sp>
      <p:sp>
        <p:nvSpPr>
          <p:cNvPr id="11" name="TextBox 10">
            <a:extLst>
              <a:ext uri="{FF2B5EF4-FFF2-40B4-BE49-F238E27FC236}">
                <a16:creationId xmlns:a16="http://schemas.microsoft.com/office/drawing/2014/main" id="{BE4B31EB-5186-F647-959A-F1F8632D6C55}"/>
              </a:ext>
            </a:extLst>
          </p:cNvPr>
          <p:cNvSpPr txBox="1"/>
          <p:nvPr/>
        </p:nvSpPr>
        <p:spPr>
          <a:xfrm>
            <a:off x="10644960" y="3654088"/>
            <a:ext cx="1179169" cy="461665"/>
          </a:xfrm>
          <a:prstGeom prst="rect">
            <a:avLst/>
          </a:prstGeom>
          <a:noFill/>
        </p:spPr>
        <p:txBody>
          <a:bodyPr wrap="none" rtlCol="0">
            <a:spAutoFit/>
          </a:bodyPr>
          <a:lstStyle/>
          <a:p>
            <a:r>
              <a:rPr lang="en-US" sz="2400" dirty="0">
                <a:solidFill>
                  <a:srgbClr val="FF0000"/>
                </a:solidFill>
              </a:rPr>
              <a:t>satisfies</a:t>
            </a:r>
          </a:p>
        </p:txBody>
      </p:sp>
      <p:sp>
        <p:nvSpPr>
          <p:cNvPr id="4" name="Slide Number Placeholder 3">
            <a:extLst>
              <a:ext uri="{FF2B5EF4-FFF2-40B4-BE49-F238E27FC236}">
                <a16:creationId xmlns:a16="http://schemas.microsoft.com/office/drawing/2014/main" id="{2E9F671E-1F93-437B-9BD6-8555C3E123D7}"/>
              </a:ext>
            </a:extLst>
          </p:cNvPr>
          <p:cNvSpPr>
            <a:spLocks noGrp="1"/>
          </p:cNvSpPr>
          <p:nvPr>
            <p:ph type="sldNum" sz="quarter" idx="12"/>
          </p:nvPr>
        </p:nvSpPr>
        <p:spPr/>
        <p:txBody>
          <a:bodyPr/>
          <a:lstStyle/>
          <a:p>
            <a:fld id="{F839AD95-8776-F346-89D2-9ECB5E85A184}" type="slidenum">
              <a:rPr lang="en-US" smtClean="0"/>
              <a:t>19</a:t>
            </a:fld>
            <a:endParaRPr lang="en-US"/>
          </a:p>
        </p:txBody>
      </p:sp>
      <p:cxnSp>
        <p:nvCxnSpPr>
          <p:cNvPr id="7" name="Connector: Curved 6">
            <a:extLst>
              <a:ext uri="{FF2B5EF4-FFF2-40B4-BE49-F238E27FC236}">
                <a16:creationId xmlns:a16="http://schemas.microsoft.com/office/drawing/2014/main" id="{17D7EA86-DB6E-4A9C-AD33-03C432DE627E}"/>
              </a:ext>
            </a:extLst>
          </p:cNvPr>
          <p:cNvCxnSpPr>
            <a:cxnSpLocks/>
            <a:stCxn id="6" idx="3"/>
          </p:cNvCxnSpPr>
          <p:nvPr/>
        </p:nvCxnSpPr>
        <p:spPr>
          <a:xfrm flipV="1">
            <a:off x="9703558" y="2325203"/>
            <a:ext cx="278642" cy="3375754"/>
          </a:xfrm>
          <a:prstGeom prst="curvedConnector3">
            <a:avLst>
              <a:gd name="adj1" fmla="val 547806"/>
            </a:avLst>
          </a:prstGeom>
          <a:ln w="28575">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18" name="Rounded Rectangular Callout 11">
            <a:extLst>
              <a:ext uri="{FF2B5EF4-FFF2-40B4-BE49-F238E27FC236}">
                <a16:creationId xmlns:a16="http://schemas.microsoft.com/office/drawing/2014/main" id="{F472883D-2AD6-4408-960A-34C51F0ADDC8}"/>
              </a:ext>
            </a:extLst>
          </p:cNvPr>
          <p:cNvSpPr/>
          <p:nvPr/>
        </p:nvSpPr>
        <p:spPr>
          <a:xfrm>
            <a:off x="6513206" y="1585465"/>
            <a:ext cx="3468994" cy="1479476"/>
          </a:xfrm>
          <a:prstGeom prst="wedgeRoundRectCallout">
            <a:avLst>
              <a:gd name="adj1" fmla="val 23501"/>
              <a:gd name="adj2" fmla="val 875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t>Assumption</a:t>
            </a:r>
            <a:r>
              <a:rPr lang="en-US" altLang="zh-CN" sz="2400" dirty="0"/>
              <a:t>:</a:t>
            </a:r>
            <a:r>
              <a:rPr lang="zh-CN" altLang="en-US" sz="2400" dirty="0"/>
              <a:t> </a:t>
            </a:r>
            <a:r>
              <a:rPr lang="en-US" altLang="zh-CN" sz="2400" dirty="0"/>
              <a:t>Should receive camera</a:t>
            </a:r>
            <a:r>
              <a:rPr lang="zh-CN" altLang="en-US" sz="2400" dirty="0"/>
              <a:t> </a:t>
            </a:r>
            <a:r>
              <a:rPr lang="en-US" altLang="zh-CN" sz="2400" dirty="0"/>
              <a:t>data</a:t>
            </a:r>
            <a:r>
              <a:rPr lang="zh-CN" altLang="en-US" sz="2400" dirty="0"/>
              <a:t> </a:t>
            </a:r>
            <a:r>
              <a:rPr lang="en-US" altLang="zh-CN" sz="2400" dirty="0"/>
              <a:t>in X resolution</a:t>
            </a:r>
            <a:endParaRPr lang="en-US" sz="2400" dirty="0"/>
          </a:p>
        </p:txBody>
      </p:sp>
    </p:spTree>
    <p:extLst>
      <p:ext uri="{BB962C8B-B14F-4D97-AF65-F5344CB8AC3E}">
        <p14:creationId xmlns:p14="http://schemas.microsoft.com/office/powerpoint/2010/main" val="4181475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518B-46EB-F34F-A5CF-9697532E3F46}"/>
              </a:ext>
            </a:extLst>
          </p:cNvPr>
          <p:cNvSpPr>
            <a:spLocks noGrp="1"/>
          </p:cNvSpPr>
          <p:nvPr>
            <p:ph type="title"/>
          </p:nvPr>
        </p:nvSpPr>
        <p:spPr/>
        <p:txBody>
          <a:bodyPr/>
          <a:lstStyle/>
          <a:p>
            <a:r>
              <a:rPr lang="en-US" altLang="zh-CN" dirty="0"/>
              <a:t>Problem</a:t>
            </a:r>
            <a:r>
              <a:rPr lang="zh-CN" altLang="en-US" dirty="0"/>
              <a:t> </a:t>
            </a:r>
            <a:r>
              <a:rPr lang="en-US" altLang="zh-CN" dirty="0"/>
              <a:t>Context</a:t>
            </a:r>
            <a:endParaRPr lang="en-US" dirty="0"/>
          </a:p>
        </p:txBody>
      </p:sp>
      <p:sp>
        <p:nvSpPr>
          <p:cNvPr id="3" name="Content Placeholder 2">
            <a:extLst>
              <a:ext uri="{FF2B5EF4-FFF2-40B4-BE49-F238E27FC236}">
                <a16:creationId xmlns:a16="http://schemas.microsoft.com/office/drawing/2014/main" id="{C7A8D352-84FB-9542-AE25-C13F591564BF}"/>
              </a:ext>
            </a:extLst>
          </p:cNvPr>
          <p:cNvSpPr>
            <a:spLocks noGrp="1"/>
          </p:cNvSpPr>
          <p:nvPr>
            <p:ph idx="1"/>
          </p:nvPr>
        </p:nvSpPr>
        <p:spPr/>
        <p:txBody>
          <a:bodyPr/>
          <a:lstStyle/>
          <a:p>
            <a:pPr marL="0" indent="0">
              <a:buNone/>
            </a:pPr>
            <a:r>
              <a:rPr lang="en-US" altLang="zh-CN" dirty="0"/>
              <a:t>Problem: How can we safely reconfigure (change the component-topology) a ROS-based robot system in run-time.</a:t>
            </a:r>
          </a:p>
          <a:p>
            <a:pPr marL="0" indent="0">
              <a:buNone/>
            </a:pPr>
            <a:endParaRPr lang="en-US" altLang="zh-CN" dirty="0"/>
          </a:p>
          <a:p>
            <a:pPr marL="0" indent="0">
              <a:buNone/>
            </a:pPr>
            <a:r>
              <a:rPr lang="en-US" altLang="zh-CN" dirty="0"/>
              <a:t>Key Issues:</a:t>
            </a:r>
          </a:p>
          <a:p>
            <a:r>
              <a:rPr lang="en-US" altLang="zh-CN" dirty="0"/>
              <a:t>Should</a:t>
            </a:r>
            <a:r>
              <a:rPr lang="zh-CN" altLang="en-US" dirty="0"/>
              <a:t> </a:t>
            </a:r>
            <a:r>
              <a:rPr lang="en-US" altLang="zh-CN" dirty="0"/>
              <a:t>safely</a:t>
            </a:r>
            <a:r>
              <a:rPr lang="zh-CN" altLang="en-US" b="1" dirty="0"/>
              <a:t> </a:t>
            </a:r>
            <a:r>
              <a:rPr lang="en-US" altLang="zh-CN" dirty="0"/>
              <a:t>change</a:t>
            </a:r>
            <a:r>
              <a:rPr lang="zh-CN" altLang="en-US" dirty="0"/>
              <a:t> </a:t>
            </a:r>
            <a:r>
              <a:rPr lang="en-US" altLang="zh-CN" dirty="0"/>
              <a:t>the</a:t>
            </a:r>
            <a:r>
              <a:rPr lang="zh-CN" altLang="en-US" dirty="0"/>
              <a:t> </a:t>
            </a:r>
            <a:r>
              <a:rPr lang="en-US" altLang="zh-CN" dirty="0"/>
              <a:t>configuration</a:t>
            </a:r>
            <a:r>
              <a:rPr lang="zh-CN" altLang="en-US" dirty="0"/>
              <a:t> </a:t>
            </a:r>
            <a:r>
              <a:rPr lang="en-US" altLang="zh-CN" dirty="0"/>
              <a:t>in</a:t>
            </a:r>
            <a:r>
              <a:rPr lang="zh-CN" altLang="en-US" dirty="0"/>
              <a:t> </a:t>
            </a:r>
            <a:r>
              <a:rPr lang="en-US" altLang="zh-CN" dirty="0"/>
              <a:t>run-time.</a:t>
            </a:r>
          </a:p>
          <a:p>
            <a:r>
              <a:rPr lang="en-US" altLang="zh-CN" dirty="0"/>
              <a:t>Should</a:t>
            </a:r>
            <a:r>
              <a:rPr lang="zh-CN" altLang="en-US" dirty="0"/>
              <a:t> </a:t>
            </a:r>
            <a:r>
              <a:rPr lang="en-US" altLang="zh-CN" dirty="0"/>
              <a:t>minimize</a:t>
            </a:r>
            <a:r>
              <a:rPr lang="zh-CN" altLang="en-US" dirty="0"/>
              <a:t> </a:t>
            </a:r>
            <a:r>
              <a:rPr lang="en-US" altLang="zh-CN" dirty="0"/>
              <a:t>the</a:t>
            </a:r>
            <a:r>
              <a:rPr lang="zh-CN" altLang="en-US" dirty="0"/>
              <a:t> </a:t>
            </a:r>
            <a:r>
              <a:rPr lang="en-US" altLang="zh-CN" dirty="0"/>
              <a:t>disruption</a:t>
            </a:r>
            <a:r>
              <a:rPr lang="zh-CN" altLang="en-US" dirty="0"/>
              <a:t> </a:t>
            </a:r>
            <a:r>
              <a:rPr lang="en-US" altLang="zh-CN" dirty="0"/>
              <a:t>to</a:t>
            </a:r>
            <a:r>
              <a:rPr lang="zh-CN" altLang="en-US" dirty="0"/>
              <a:t> </a:t>
            </a:r>
            <a:r>
              <a:rPr lang="en-US" altLang="zh-CN" dirty="0"/>
              <a:t>the</a:t>
            </a:r>
            <a:r>
              <a:rPr lang="zh-CN" altLang="en-US" dirty="0"/>
              <a:t> </a:t>
            </a:r>
            <a:r>
              <a:rPr lang="en-US" altLang="zh-CN" dirty="0"/>
              <a:t>system.</a:t>
            </a:r>
          </a:p>
        </p:txBody>
      </p:sp>
      <p:sp>
        <p:nvSpPr>
          <p:cNvPr id="4" name="Slide Number Placeholder 3">
            <a:extLst>
              <a:ext uri="{FF2B5EF4-FFF2-40B4-BE49-F238E27FC236}">
                <a16:creationId xmlns:a16="http://schemas.microsoft.com/office/drawing/2014/main" id="{E30D3206-0B5F-424B-927E-963A293D2D6C}"/>
              </a:ext>
            </a:extLst>
          </p:cNvPr>
          <p:cNvSpPr>
            <a:spLocks noGrp="1"/>
          </p:cNvSpPr>
          <p:nvPr>
            <p:ph type="sldNum" sz="quarter" idx="12"/>
          </p:nvPr>
        </p:nvSpPr>
        <p:spPr/>
        <p:txBody>
          <a:bodyPr/>
          <a:lstStyle/>
          <a:p>
            <a:fld id="{F839AD95-8776-F346-89D2-9ECB5E85A184}" type="slidenum">
              <a:rPr lang="en-US" smtClean="0"/>
              <a:t>2</a:t>
            </a:fld>
            <a:endParaRPr lang="en-US"/>
          </a:p>
        </p:txBody>
      </p:sp>
    </p:spTree>
    <p:extLst>
      <p:ext uri="{BB962C8B-B14F-4D97-AF65-F5344CB8AC3E}">
        <p14:creationId xmlns:p14="http://schemas.microsoft.com/office/powerpoint/2010/main" val="656547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documents.lucidchart.com/documents/96eb8dbe-6e84-4d34-a69f-6f093621b69f/pages/za9OojIc0L4d?a=4807&amp;x=563&amp;y=672&amp;w=416&amp;h=154&amp;store=1&amp;accept=image%2F*&amp;auth=LCA%2083507cee641e058f58897b12acf79e4ecb6e4368-ts%3D1553042772">
            <a:extLst>
              <a:ext uri="{FF2B5EF4-FFF2-40B4-BE49-F238E27FC236}">
                <a16:creationId xmlns:a16="http://schemas.microsoft.com/office/drawing/2014/main" id="{4B99FC2B-97D0-4DF5-9ACE-CA4C679E65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3206" y="3229719"/>
            <a:ext cx="4150541" cy="15431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14C4E57-3F34-CA4C-89C2-D1F07E115292}"/>
              </a:ext>
            </a:extLst>
          </p:cNvPr>
          <p:cNvSpPr>
            <a:spLocks noGrp="1"/>
          </p:cNvSpPr>
          <p:nvPr>
            <p:ph type="title"/>
          </p:nvPr>
        </p:nvSpPr>
        <p:spPr/>
        <p:txBody>
          <a:bodyPr/>
          <a:lstStyle/>
          <a:p>
            <a:r>
              <a:rPr lang="en-US" dirty="0"/>
              <a:t>Assumptions are satisfied by input ports</a:t>
            </a:r>
          </a:p>
        </p:txBody>
      </p:sp>
      <p:sp>
        <p:nvSpPr>
          <p:cNvPr id="3" name="Content Placeholder 2">
            <a:extLst>
              <a:ext uri="{FF2B5EF4-FFF2-40B4-BE49-F238E27FC236}">
                <a16:creationId xmlns:a16="http://schemas.microsoft.com/office/drawing/2014/main" id="{D44A2D3B-B683-774E-B1FC-E2A23A61467C}"/>
              </a:ext>
            </a:extLst>
          </p:cNvPr>
          <p:cNvSpPr>
            <a:spLocks noGrp="1"/>
          </p:cNvSpPr>
          <p:nvPr>
            <p:ph idx="1"/>
          </p:nvPr>
        </p:nvSpPr>
        <p:spPr>
          <a:xfrm>
            <a:off x="838200" y="1825625"/>
            <a:ext cx="5257800" cy="4351338"/>
          </a:xfrm>
        </p:spPr>
        <p:txBody>
          <a:bodyPr/>
          <a:lstStyle/>
          <a:p>
            <a:r>
              <a:rPr lang="en-US" dirty="0"/>
              <a:t>Developers make assumptions on the input ports.</a:t>
            </a:r>
          </a:p>
          <a:p>
            <a:r>
              <a:rPr lang="en-US" dirty="0"/>
              <a:t>The assumption of an input port can satisfy the assumption made by a functionality.</a:t>
            </a:r>
          </a:p>
        </p:txBody>
      </p:sp>
      <p:sp>
        <p:nvSpPr>
          <p:cNvPr id="6" name="Rounded Rectangular Callout 5">
            <a:extLst>
              <a:ext uri="{FF2B5EF4-FFF2-40B4-BE49-F238E27FC236}">
                <a16:creationId xmlns:a16="http://schemas.microsoft.com/office/drawing/2014/main" id="{2E779F85-A349-2047-B81C-E23C6DB89D0D}"/>
              </a:ext>
            </a:extLst>
          </p:cNvPr>
          <p:cNvSpPr/>
          <p:nvPr/>
        </p:nvSpPr>
        <p:spPr>
          <a:xfrm>
            <a:off x="6234564" y="4961219"/>
            <a:ext cx="3576186" cy="1479476"/>
          </a:xfrm>
          <a:prstGeom prst="wedgeRoundRectCallout">
            <a:avLst>
              <a:gd name="adj1" fmla="val -28427"/>
              <a:gd name="adj2" fmla="val -10245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t>Assumption</a:t>
            </a:r>
            <a:r>
              <a:rPr lang="en-US" altLang="zh-CN" sz="2400" dirty="0"/>
              <a:t>:</a:t>
            </a:r>
            <a:r>
              <a:rPr lang="zh-CN" altLang="en-US" sz="2400" dirty="0"/>
              <a:t> </a:t>
            </a:r>
            <a:r>
              <a:rPr lang="en-US" altLang="zh-CN" sz="2400" dirty="0"/>
              <a:t>Should receive obstacle info from the topic per second.</a:t>
            </a:r>
            <a:endParaRPr lang="en-US" sz="2400" dirty="0"/>
          </a:p>
        </p:txBody>
      </p:sp>
      <p:sp>
        <p:nvSpPr>
          <p:cNvPr id="11" name="TextBox 10">
            <a:extLst>
              <a:ext uri="{FF2B5EF4-FFF2-40B4-BE49-F238E27FC236}">
                <a16:creationId xmlns:a16="http://schemas.microsoft.com/office/drawing/2014/main" id="{BE4B31EB-5186-F647-959A-F1F8632D6C55}"/>
              </a:ext>
            </a:extLst>
          </p:cNvPr>
          <p:cNvSpPr txBox="1"/>
          <p:nvPr/>
        </p:nvSpPr>
        <p:spPr>
          <a:xfrm>
            <a:off x="10644960" y="3654088"/>
            <a:ext cx="1179169" cy="461665"/>
          </a:xfrm>
          <a:prstGeom prst="rect">
            <a:avLst/>
          </a:prstGeom>
          <a:noFill/>
        </p:spPr>
        <p:txBody>
          <a:bodyPr wrap="none" rtlCol="0">
            <a:spAutoFit/>
          </a:bodyPr>
          <a:lstStyle/>
          <a:p>
            <a:r>
              <a:rPr lang="en-US" sz="2400" dirty="0">
                <a:solidFill>
                  <a:srgbClr val="FF0000"/>
                </a:solidFill>
              </a:rPr>
              <a:t>satisfies</a:t>
            </a:r>
          </a:p>
        </p:txBody>
      </p:sp>
      <p:sp>
        <p:nvSpPr>
          <p:cNvPr id="4" name="Slide Number Placeholder 3">
            <a:extLst>
              <a:ext uri="{FF2B5EF4-FFF2-40B4-BE49-F238E27FC236}">
                <a16:creationId xmlns:a16="http://schemas.microsoft.com/office/drawing/2014/main" id="{2E9F671E-1F93-437B-9BD6-8555C3E123D7}"/>
              </a:ext>
            </a:extLst>
          </p:cNvPr>
          <p:cNvSpPr>
            <a:spLocks noGrp="1"/>
          </p:cNvSpPr>
          <p:nvPr>
            <p:ph type="sldNum" sz="quarter" idx="12"/>
          </p:nvPr>
        </p:nvSpPr>
        <p:spPr/>
        <p:txBody>
          <a:bodyPr/>
          <a:lstStyle/>
          <a:p>
            <a:fld id="{F839AD95-8776-F346-89D2-9ECB5E85A184}" type="slidenum">
              <a:rPr lang="en-US" smtClean="0"/>
              <a:t>20</a:t>
            </a:fld>
            <a:endParaRPr lang="en-US"/>
          </a:p>
        </p:txBody>
      </p:sp>
      <p:cxnSp>
        <p:nvCxnSpPr>
          <p:cNvPr id="7" name="Connector: Curved 6">
            <a:extLst>
              <a:ext uri="{FF2B5EF4-FFF2-40B4-BE49-F238E27FC236}">
                <a16:creationId xmlns:a16="http://schemas.microsoft.com/office/drawing/2014/main" id="{17D7EA86-DB6E-4A9C-AD33-03C432DE627E}"/>
              </a:ext>
            </a:extLst>
          </p:cNvPr>
          <p:cNvCxnSpPr>
            <a:cxnSpLocks/>
            <a:stCxn id="6" idx="3"/>
            <a:endCxn id="18" idx="3"/>
          </p:cNvCxnSpPr>
          <p:nvPr/>
        </p:nvCxnSpPr>
        <p:spPr>
          <a:xfrm flipV="1">
            <a:off x="9810750" y="2325203"/>
            <a:ext cx="171450" cy="3375754"/>
          </a:xfrm>
          <a:prstGeom prst="curvedConnector3">
            <a:avLst>
              <a:gd name="adj1" fmla="val 761111"/>
            </a:avLst>
          </a:prstGeom>
          <a:ln w="28575">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18" name="Rounded Rectangular Callout 11">
            <a:extLst>
              <a:ext uri="{FF2B5EF4-FFF2-40B4-BE49-F238E27FC236}">
                <a16:creationId xmlns:a16="http://schemas.microsoft.com/office/drawing/2014/main" id="{F472883D-2AD6-4408-960A-34C51F0ADDC8}"/>
              </a:ext>
            </a:extLst>
          </p:cNvPr>
          <p:cNvSpPr/>
          <p:nvPr/>
        </p:nvSpPr>
        <p:spPr>
          <a:xfrm>
            <a:off x="6513206" y="1585465"/>
            <a:ext cx="3468994" cy="1479476"/>
          </a:xfrm>
          <a:prstGeom prst="wedgeRoundRectCallout">
            <a:avLst>
              <a:gd name="adj1" fmla="val -13017"/>
              <a:gd name="adj2" fmla="val 9978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t>Assumption</a:t>
            </a:r>
            <a:r>
              <a:rPr lang="en-US" altLang="zh-CN" sz="2400" dirty="0"/>
              <a:t>:</a:t>
            </a:r>
            <a:r>
              <a:rPr lang="zh-CN" altLang="en-US" sz="2400" dirty="0"/>
              <a:t> </a:t>
            </a:r>
            <a:r>
              <a:rPr lang="en-US" altLang="zh-CN" sz="2400" dirty="0"/>
              <a:t>Should receive obstacle info at least every second.</a:t>
            </a:r>
            <a:endParaRPr lang="en-US" sz="2400" dirty="0"/>
          </a:p>
        </p:txBody>
      </p:sp>
    </p:spTree>
    <p:extLst>
      <p:ext uri="{BB962C8B-B14F-4D97-AF65-F5344CB8AC3E}">
        <p14:creationId xmlns:p14="http://schemas.microsoft.com/office/powerpoint/2010/main" val="4055676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documents.lucidchart.com/documents/96eb8dbe-6e84-4d34-a69f-6f093621b69f/pages/za9OojIc0L4d?a=4807&amp;x=78&amp;y=651&amp;w=924&amp;h=198&amp;store=1&amp;accept=image%2F*&amp;auth=LCA%204e79b21fe3f790d186dab1400f742ff9b26f9504-ts%3D1553042772">
            <a:extLst>
              <a:ext uri="{FF2B5EF4-FFF2-40B4-BE49-F238E27FC236}">
                <a16:creationId xmlns:a16="http://schemas.microsoft.com/office/drawing/2014/main" id="{D4BD44F0-5D8A-41F1-9197-90AB51A647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74" y="2615235"/>
            <a:ext cx="10788052" cy="23195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2D617D6-1B07-B141-8EAA-B79EB2CC19A1}"/>
              </a:ext>
            </a:extLst>
          </p:cNvPr>
          <p:cNvSpPr>
            <a:spLocks noGrp="1"/>
          </p:cNvSpPr>
          <p:nvPr>
            <p:ph type="title"/>
          </p:nvPr>
        </p:nvSpPr>
        <p:spPr/>
        <p:txBody>
          <a:bodyPr/>
          <a:lstStyle/>
          <a:p>
            <a:r>
              <a:rPr lang="en-US" dirty="0"/>
              <a:t>A Chain of Assumptions and Guarantees</a:t>
            </a:r>
          </a:p>
        </p:txBody>
      </p:sp>
      <p:sp>
        <p:nvSpPr>
          <p:cNvPr id="5" name="Rounded Rectangular Callout 4">
            <a:extLst>
              <a:ext uri="{FF2B5EF4-FFF2-40B4-BE49-F238E27FC236}">
                <a16:creationId xmlns:a16="http://schemas.microsoft.com/office/drawing/2014/main" id="{8AAC70AC-4A98-1343-8ED7-95640101BFC4}"/>
              </a:ext>
            </a:extLst>
          </p:cNvPr>
          <p:cNvSpPr/>
          <p:nvPr/>
        </p:nvSpPr>
        <p:spPr>
          <a:xfrm>
            <a:off x="2874005" y="1690688"/>
            <a:ext cx="2467146" cy="1091443"/>
          </a:xfrm>
          <a:prstGeom prst="wedgeRoundRectCallout">
            <a:avLst>
              <a:gd name="adj1" fmla="val 18596"/>
              <a:gd name="adj2" fmla="val 1093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A</a:t>
            </a:r>
            <a:r>
              <a:rPr lang="en-US" altLang="zh-CN" sz="2000" dirty="0"/>
              <a:t>:</a:t>
            </a:r>
            <a:r>
              <a:rPr lang="zh-CN" altLang="en-US" sz="2000" dirty="0"/>
              <a:t> </a:t>
            </a:r>
            <a:r>
              <a:rPr lang="en-US" altLang="zh-CN" sz="2000" dirty="0"/>
              <a:t>Should receive camera</a:t>
            </a:r>
            <a:r>
              <a:rPr lang="zh-CN" altLang="en-US" sz="2000" dirty="0"/>
              <a:t> </a:t>
            </a:r>
            <a:r>
              <a:rPr lang="en-US" altLang="zh-CN" sz="2000" dirty="0"/>
              <a:t>data</a:t>
            </a:r>
            <a:r>
              <a:rPr lang="zh-CN" altLang="en-US" sz="2000" dirty="0"/>
              <a:t> </a:t>
            </a:r>
            <a:r>
              <a:rPr lang="en-US" altLang="zh-CN" sz="2000" dirty="0"/>
              <a:t>in X resolution.</a:t>
            </a:r>
            <a:endParaRPr lang="en-US" sz="2000" dirty="0"/>
          </a:p>
        </p:txBody>
      </p:sp>
      <p:sp>
        <p:nvSpPr>
          <p:cNvPr id="7" name="Rounded Rectangular Callout 6">
            <a:extLst>
              <a:ext uri="{FF2B5EF4-FFF2-40B4-BE49-F238E27FC236}">
                <a16:creationId xmlns:a16="http://schemas.microsoft.com/office/drawing/2014/main" id="{FB34DB3C-8281-7F42-A23A-5A9AA007E6CE}"/>
              </a:ext>
            </a:extLst>
          </p:cNvPr>
          <p:cNvSpPr/>
          <p:nvPr/>
        </p:nvSpPr>
        <p:spPr>
          <a:xfrm>
            <a:off x="2874005" y="4656639"/>
            <a:ext cx="2325579" cy="1202652"/>
          </a:xfrm>
          <a:prstGeom prst="wedgeRoundRectCallout">
            <a:avLst>
              <a:gd name="adj1" fmla="val 57726"/>
              <a:gd name="adj2" fmla="val -10801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G</a:t>
            </a:r>
            <a:r>
              <a:rPr lang="en-US" altLang="zh-CN" sz="2000" dirty="0"/>
              <a:t>:</a:t>
            </a:r>
            <a:r>
              <a:rPr lang="zh-CN" altLang="en-US" sz="2000" dirty="0"/>
              <a:t> </a:t>
            </a:r>
            <a:r>
              <a:rPr lang="en-US" altLang="zh-CN" sz="2000" dirty="0"/>
              <a:t>Should</a:t>
            </a:r>
            <a:r>
              <a:rPr lang="zh-CN" altLang="en-US" sz="2000" dirty="0"/>
              <a:t> </a:t>
            </a:r>
            <a:r>
              <a:rPr lang="en-US" altLang="zh-CN" sz="2000" dirty="0"/>
              <a:t>produce</a:t>
            </a:r>
            <a:r>
              <a:rPr lang="zh-CN" altLang="en-US" sz="2000" dirty="0"/>
              <a:t> </a:t>
            </a:r>
            <a:r>
              <a:rPr lang="en-US" altLang="zh-CN" sz="2000" dirty="0"/>
              <a:t>the</a:t>
            </a:r>
            <a:r>
              <a:rPr lang="zh-CN" altLang="en-US" sz="2000" dirty="0"/>
              <a:t> </a:t>
            </a:r>
            <a:r>
              <a:rPr lang="en-US" altLang="zh-CN" sz="2000" dirty="0"/>
              <a:t>obstacle</a:t>
            </a:r>
            <a:r>
              <a:rPr lang="zh-CN" altLang="en-US" sz="2000" dirty="0"/>
              <a:t> </a:t>
            </a:r>
            <a:r>
              <a:rPr lang="en-US" altLang="zh-CN" sz="2000" dirty="0"/>
              <a:t>info</a:t>
            </a:r>
            <a:r>
              <a:rPr lang="zh-CN" altLang="en-US" sz="2000" dirty="0"/>
              <a:t> </a:t>
            </a:r>
            <a:r>
              <a:rPr lang="en-US" altLang="zh-CN" sz="2000" dirty="0"/>
              <a:t>per second.</a:t>
            </a:r>
            <a:endParaRPr lang="en-US" sz="2000" dirty="0"/>
          </a:p>
        </p:txBody>
      </p:sp>
      <p:sp>
        <p:nvSpPr>
          <p:cNvPr id="8" name="Rounded Rectangular Callout 7">
            <a:extLst>
              <a:ext uri="{FF2B5EF4-FFF2-40B4-BE49-F238E27FC236}">
                <a16:creationId xmlns:a16="http://schemas.microsoft.com/office/drawing/2014/main" id="{5C0C441B-8D6D-5E4E-AD6D-FDAFD4410A63}"/>
              </a:ext>
            </a:extLst>
          </p:cNvPr>
          <p:cNvSpPr/>
          <p:nvPr/>
        </p:nvSpPr>
        <p:spPr>
          <a:xfrm>
            <a:off x="6850849" y="1709946"/>
            <a:ext cx="2467145" cy="1091442"/>
          </a:xfrm>
          <a:prstGeom prst="wedgeRoundRectCallout">
            <a:avLst>
              <a:gd name="adj1" fmla="val -15684"/>
              <a:gd name="adj2" fmla="val 12899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A</a:t>
            </a:r>
            <a:r>
              <a:rPr lang="en-US" altLang="zh-CN" sz="2000" dirty="0"/>
              <a:t>:</a:t>
            </a:r>
            <a:r>
              <a:rPr lang="zh-CN" altLang="en-US" sz="2000" dirty="0"/>
              <a:t> </a:t>
            </a:r>
            <a:r>
              <a:rPr lang="en-US" altLang="zh-CN" sz="2000" dirty="0"/>
              <a:t>Should receive obstacle info at least every second.</a:t>
            </a:r>
            <a:endParaRPr lang="en-US" sz="2000" dirty="0"/>
          </a:p>
        </p:txBody>
      </p:sp>
      <p:sp>
        <p:nvSpPr>
          <p:cNvPr id="9" name="Rounded Rectangular Callout 8">
            <a:extLst>
              <a:ext uri="{FF2B5EF4-FFF2-40B4-BE49-F238E27FC236}">
                <a16:creationId xmlns:a16="http://schemas.microsoft.com/office/drawing/2014/main" id="{7AF85CF1-A38C-564F-979E-55CCDCD6DCE3}"/>
              </a:ext>
            </a:extLst>
          </p:cNvPr>
          <p:cNvSpPr/>
          <p:nvPr/>
        </p:nvSpPr>
        <p:spPr>
          <a:xfrm>
            <a:off x="5549465" y="4657490"/>
            <a:ext cx="2467145" cy="1182543"/>
          </a:xfrm>
          <a:prstGeom prst="wedgeRoundRectCallout">
            <a:avLst>
              <a:gd name="adj1" fmla="val 6010"/>
              <a:gd name="adj2" fmla="val -10915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A</a:t>
            </a:r>
            <a:r>
              <a:rPr lang="en-US" altLang="zh-CN" sz="2000" dirty="0"/>
              <a:t>:</a:t>
            </a:r>
            <a:r>
              <a:rPr lang="zh-CN" altLang="en-US" sz="2000" dirty="0"/>
              <a:t> </a:t>
            </a:r>
            <a:r>
              <a:rPr lang="en-US" altLang="zh-CN" sz="2000" dirty="0"/>
              <a:t>Should receive obstacle info from the topic per second.</a:t>
            </a:r>
            <a:endParaRPr lang="en-US" sz="2000" dirty="0"/>
          </a:p>
        </p:txBody>
      </p:sp>
      <p:sp>
        <p:nvSpPr>
          <p:cNvPr id="10" name="Rounded Rectangular Callout 9">
            <a:extLst>
              <a:ext uri="{FF2B5EF4-FFF2-40B4-BE49-F238E27FC236}">
                <a16:creationId xmlns:a16="http://schemas.microsoft.com/office/drawing/2014/main" id="{B8E36ADF-8ACB-294F-BA1F-E89AE2132293}"/>
              </a:ext>
            </a:extLst>
          </p:cNvPr>
          <p:cNvSpPr/>
          <p:nvPr/>
        </p:nvSpPr>
        <p:spPr>
          <a:xfrm>
            <a:off x="8250691" y="4654988"/>
            <a:ext cx="2300875" cy="1182543"/>
          </a:xfrm>
          <a:prstGeom prst="wedgeRoundRectCallout">
            <a:avLst>
              <a:gd name="adj1" fmla="val -27880"/>
              <a:gd name="adj2" fmla="val -12131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G</a:t>
            </a:r>
            <a:r>
              <a:rPr lang="en-US" altLang="zh-CN" sz="2000" dirty="0"/>
              <a:t>:</a:t>
            </a:r>
            <a:r>
              <a:rPr lang="zh-CN" altLang="en-US" sz="2000" dirty="0"/>
              <a:t> </a:t>
            </a:r>
            <a:r>
              <a:rPr lang="en-US" altLang="zh-CN" sz="2000" dirty="0"/>
              <a:t>Should set the motor to the proper speed.</a:t>
            </a:r>
            <a:r>
              <a:rPr lang="zh-CN" altLang="en-US" sz="2000" dirty="0"/>
              <a:t> </a:t>
            </a:r>
            <a:endParaRPr lang="en-US" sz="2000" dirty="0"/>
          </a:p>
        </p:txBody>
      </p:sp>
      <p:sp>
        <p:nvSpPr>
          <p:cNvPr id="11" name="Rounded Rectangular Callout 10">
            <a:extLst>
              <a:ext uri="{FF2B5EF4-FFF2-40B4-BE49-F238E27FC236}">
                <a16:creationId xmlns:a16="http://schemas.microsoft.com/office/drawing/2014/main" id="{8F231C80-16A3-144A-A882-8C451FA296FB}"/>
              </a:ext>
            </a:extLst>
          </p:cNvPr>
          <p:cNvSpPr/>
          <p:nvPr/>
        </p:nvSpPr>
        <p:spPr>
          <a:xfrm>
            <a:off x="381001" y="1690688"/>
            <a:ext cx="2354488" cy="1110699"/>
          </a:xfrm>
          <a:prstGeom prst="wedgeRoundRectCallout">
            <a:avLst>
              <a:gd name="adj1" fmla="val 30016"/>
              <a:gd name="adj2" fmla="val 10082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G</a:t>
            </a:r>
            <a:r>
              <a:rPr lang="en-US" altLang="zh-CN" sz="2000" dirty="0"/>
              <a:t>:</a:t>
            </a:r>
            <a:r>
              <a:rPr lang="zh-CN" altLang="en-US" sz="2000" dirty="0"/>
              <a:t> </a:t>
            </a:r>
            <a:r>
              <a:rPr lang="en-US" altLang="zh-CN" sz="2000" dirty="0"/>
              <a:t>Should produce camera data in X resolution.</a:t>
            </a:r>
            <a:endParaRPr lang="en-US" sz="2000" dirty="0"/>
          </a:p>
        </p:txBody>
      </p:sp>
      <p:sp>
        <p:nvSpPr>
          <p:cNvPr id="4" name="Slide Number Placeholder 3">
            <a:extLst>
              <a:ext uri="{FF2B5EF4-FFF2-40B4-BE49-F238E27FC236}">
                <a16:creationId xmlns:a16="http://schemas.microsoft.com/office/drawing/2014/main" id="{AE51D32F-A02B-4C98-B882-71F5D6BF0E8B}"/>
              </a:ext>
            </a:extLst>
          </p:cNvPr>
          <p:cNvSpPr>
            <a:spLocks noGrp="1"/>
          </p:cNvSpPr>
          <p:nvPr>
            <p:ph type="sldNum" sz="quarter" idx="12"/>
          </p:nvPr>
        </p:nvSpPr>
        <p:spPr/>
        <p:txBody>
          <a:bodyPr/>
          <a:lstStyle/>
          <a:p>
            <a:fld id="{F839AD95-8776-F346-89D2-9ECB5E85A184}" type="slidenum">
              <a:rPr lang="en-US" smtClean="0"/>
              <a:t>21</a:t>
            </a:fld>
            <a:endParaRPr lang="en-US"/>
          </a:p>
        </p:txBody>
      </p:sp>
      <p:cxnSp>
        <p:nvCxnSpPr>
          <p:cNvPr id="17" name="Connector: Curved 16">
            <a:extLst>
              <a:ext uri="{FF2B5EF4-FFF2-40B4-BE49-F238E27FC236}">
                <a16:creationId xmlns:a16="http://schemas.microsoft.com/office/drawing/2014/main" id="{03BD625E-006E-4E78-9580-A533FCF1A6FE}"/>
              </a:ext>
            </a:extLst>
          </p:cNvPr>
          <p:cNvCxnSpPr>
            <a:cxnSpLocks/>
            <a:stCxn id="11" idx="2"/>
            <a:endCxn id="5" idx="2"/>
          </p:cNvCxnSpPr>
          <p:nvPr/>
        </p:nvCxnSpPr>
        <p:spPr>
          <a:xfrm rot="5400000" flipH="1" flipV="1">
            <a:off x="2823283" y="1517092"/>
            <a:ext cx="19256" cy="2549333"/>
          </a:xfrm>
          <a:prstGeom prst="curvedConnector3">
            <a:avLst>
              <a:gd name="adj1" fmla="val -1187162"/>
            </a:avLst>
          </a:prstGeom>
          <a:ln w="28575">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21" name="Connector: Curved 20">
            <a:extLst>
              <a:ext uri="{FF2B5EF4-FFF2-40B4-BE49-F238E27FC236}">
                <a16:creationId xmlns:a16="http://schemas.microsoft.com/office/drawing/2014/main" id="{2DA33E95-D744-42D8-84FE-C39FD05E8239}"/>
              </a:ext>
            </a:extLst>
          </p:cNvPr>
          <p:cNvCxnSpPr>
            <a:cxnSpLocks/>
            <a:stCxn id="7" idx="2"/>
            <a:endCxn id="9" idx="2"/>
          </p:cNvCxnSpPr>
          <p:nvPr/>
        </p:nvCxnSpPr>
        <p:spPr>
          <a:xfrm rot="5400000" flipH="1" flipV="1">
            <a:off x="5400287" y="4476540"/>
            <a:ext cx="19258" cy="2746243"/>
          </a:xfrm>
          <a:prstGeom prst="curvedConnector3">
            <a:avLst>
              <a:gd name="adj1" fmla="val -1187039"/>
            </a:avLst>
          </a:prstGeom>
          <a:ln w="28575">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26" name="Connector: Curved 25">
            <a:extLst>
              <a:ext uri="{FF2B5EF4-FFF2-40B4-BE49-F238E27FC236}">
                <a16:creationId xmlns:a16="http://schemas.microsoft.com/office/drawing/2014/main" id="{C9E62CB5-FAB4-4FFA-A883-362FF1E99979}"/>
              </a:ext>
            </a:extLst>
          </p:cNvPr>
          <p:cNvCxnSpPr>
            <a:cxnSpLocks/>
            <a:stCxn id="9" idx="3"/>
            <a:endCxn id="8" idx="2"/>
          </p:cNvCxnSpPr>
          <p:nvPr/>
        </p:nvCxnSpPr>
        <p:spPr>
          <a:xfrm flipV="1">
            <a:off x="8016610" y="2801388"/>
            <a:ext cx="67812" cy="2447374"/>
          </a:xfrm>
          <a:prstGeom prst="curvedConnector2">
            <a:avLst/>
          </a:prstGeom>
          <a:ln w="28575">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377869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C5A58-A26C-4E68-9898-413745AA2290}"/>
              </a:ext>
            </a:extLst>
          </p:cNvPr>
          <p:cNvSpPr>
            <a:spLocks noGrp="1"/>
          </p:cNvSpPr>
          <p:nvPr>
            <p:ph type="title"/>
          </p:nvPr>
        </p:nvSpPr>
        <p:spPr/>
        <p:txBody>
          <a:bodyPr/>
          <a:lstStyle/>
          <a:p>
            <a:r>
              <a:rPr lang="en-US" altLang="zh-CN" dirty="0"/>
              <a:t>Summary of the Model</a:t>
            </a:r>
            <a:endParaRPr lang="zh-CN" altLang="en-US" dirty="0"/>
          </a:p>
        </p:txBody>
      </p:sp>
      <p:sp>
        <p:nvSpPr>
          <p:cNvPr id="5" name="Content Placeholder 4">
            <a:extLst>
              <a:ext uri="{FF2B5EF4-FFF2-40B4-BE49-F238E27FC236}">
                <a16:creationId xmlns:a16="http://schemas.microsoft.com/office/drawing/2014/main" id="{229E26B0-2FA1-4FAA-BBC7-F676A8F49440}"/>
              </a:ext>
            </a:extLst>
          </p:cNvPr>
          <p:cNvSpPr>
            <a:spLocks noGrp="1"/>
          </p:cNvSpPr>
          <p:nvPr>
            <p:ph idx="1"/>
          </p:nvPr>
        </p:nvSpPr>
        <p:spPr/>
        <p:txBody>
          <a:bodyPr>
            <a:normAutofit/>
          </a:bodyPr>
          <a:lstStyle/>
          <a:p>
            <a:r>
              <a:rPr lang="en-US" altLang="zh-CN" dirty="0"/>
              <a:t>It describes:</a:t>
            </a:r>
          </a:p>
          <a:p>
            <a:pPr lvl="1"/>
            <a:r>
              <a:rPr lang="en-US" altLang="zh-CN" dirty="0"/>
              <a:t>The indirect relationship between the inputs and outputs of a component.</a:t>
            </a:r>
          </a:p>
          <a:p>
            <a:pPr lvl="1"/>
            <a:r>
              <a:rPr lang="en-US" altLang="zh-CN" dirty="0"/>
              <a:t>The indirect relationship between a component and another.</a:t>
            </a:r>
          </a:p>
          <a:p>
            <a:r>
              <a:rPr lang="en-US" altLang="zh-CN" dirty="0"/>
              <a:t>A component do not need to have visibility to other nodes.</a:t>
            </a:r>
          </a:p>
          <a:p>
            <a:r>
              <a:rPr lang="en-US" altLang="zh-CN" dirty="0"/>
              <a:t>A component do not need to know whom it communicates with.</a:t>
            </a:r>
            <a:endParaRPr lang="zh-CN" altLang="en-US" dirty="0"/>
          </a:p>
        </p:txBody>
      </p:sp>
      <p:sp>
        <p:nvSpPr>
          <p:cNvPr id="4" name="Slide Number Placeholder 3">
            <a:extLst>
              <a:ext uri="{FF2B5EF4-FFF2-40B4-BE49-F238E27FC236}">
                <a16:creationId xmlns:a16="http://schemas.microsoft.com/office/drawing/2014/main" id="{F295CDC4-FC5D-4141-A9BF-6424FCF9BB46}"/>
              </a:ext>
            </a:extLst>
          </p:cNvPr>
          <p:cNvSpPr>
            <a:spLocks noGrp="1"/>
          </p:cNvSpPr>
          <p:nvPr>
            <p:ph type="sldNum" sz="quarter" idx="12"/>
          </p:nvPr>
        </p:nvSpPr>
        <p:spPr/>
        <p:txBody>
          <a:bodyPr/>
          <a:lstStyle/>
          <a:p>
            <a:fld id="{F839AD95-8776-F346-89D2-9ECB5E85A184}" type="slidenum">
              <a:rPr lang="en-US" smtClean="0"/>
              <a:t>22</a:t>
            </a:fld>
            <a:endParaRPr lang="en-US"/>
          </a:p>
        </p:txBody>
      </p:sp>
    </p:spTree>
    <p:extLst>
      <p:ext uri="{BB962C8B-B14F-4D97-AF65-F5344CB8AC3E}">
        <p14:creationId xmlns:p14="http://schemas.microsoft.com/office/powerpoint/2010/main" val="233859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5F0F9-4D82-4245-84E9-93E9CB28342F}"/>
              </a:ext>
            </a:extLst>
          </p:cNvPr>
          <p:cNvSpPr>
            <a:spLocks noGrp="1"/>
          </p:cNvSpPr>
          <p:nvPr>
            <p:ph type="title"/>
          </p:nvPr>
        </p:nvSpPr>
        <p:spPr/>
        <p:txBody>
          <a:bodyPr/>
          <a:lstStyle/>
          <a:p>
            <a:r>
              <a:rPr lang="en-US" altLang="zh-CN" dirty="0"/>
              <a:t>What is the property we concern?</a:t>
            </a:r>
          </a:p>
        </p:txBody>
      </p:sp>
      <p:sp>
        <p:nvSpPr>
          <p:cNvPr id="3" name="Content Placeholder 2">
            <a:extLst>
              <a:ext uri="{FF2B5EF4-FFF2-40B4-BE49-F238E27FC236}">
                <a16:creationId xmlns:a16="http://schemas.microsoft.com/office/drawing/2014/main" id="{57E9C36C-3A5D-CE4D-91C9-2ADB67DBBA42}"/>
              </a:ext>
            </a:extLst>
          </p:cNvPr>
          <p:cNvSpPr>
            <a:spLocks noGrp="1"/>
          </p:cNvSpPr>
          <p:nvPr>
            <p:ph idx="1"/>
          </p:nvPr>
        </p:nvSpPr>
        <p:spPr/>
        <p:txBody>
          <a:bodyPr>
            <a:normAutofit/>
          </a:bodyPr>
          <a:lstStyle/>
          <a:p>
            <a:r>
              <a:rPr lang="en-US" altLang="zh-CN" b="1" dirty="0"/>
              <a:t>Assume</a:t>
            </a:r>
            <a:r>
              <a:rPr lang="en-US" altLang="zh-CN" dirty="0"/>
              <a:t>: when the functionalities of all the components work normally, the system should satisfy its global invariants.</a:t>
            </a:r>
          </a:p>
          <a:p>
            <a:r>
              <a:rPr lang="en-US" altLang="zh-CN" b="1" dirty="0"/>
              <a:t>Safety</a:t>
            </a:r>
            <a:r>
              <a:rPr lang="zh-CN" altLang="en-US" b="1" dirty="0"/>
              <a:t> </a:t>
            </a:r>
            <a:r>
              <a:rPr lang="en-US" altLang="zh-CN" b="1" dirty="0"/>
              <a:t>property</a:t>
            </a:r>
            <a:r>
              <a:rPr lang="en-US" altLang="zh-CN" dirty="0"/>
              <a:t>:</a:t>
            </a:r>
            <a:r>
              <a:rPr lang="zh-CN" altLang="en-US" dirty="0"/>
              <a:t> </a:t>
            </a:r>
            <a:r>
              <a:rPr lang="en-US" altLang="zh-CN" dirty="0"/>
              <a:t>The assumptions of all the functionalities should be satisfied.</a:t>
            </a:r>
          </a:p>
          <a:p>
            <a:r>
              <a:rPr lang="en-US" altLang="zh-CN" dirty="0"/>
              <a:t>Thus, a change to the system may cause violation against the property.</a:t>
            </a:r>
          </a:p>
        </p:txBody>
      </p:sp>
      <p:sp>
        <p:nvSpPr>
          <p:cNvPr id="4" name="Slide Number Placeholder 3">
            <a:extLst>
              <a:ext uri="{FF2B5EF4-FFF2-40B4-BE49-F238E27FC236}">
                <a16:creationId xmlns:a16="http://schemas.microsoft.com/office/drawing/2014/main" id="{13C67227-FEEA-4272-B4E9-A7EDE31730E2}"/>
              </a:ext>
            </a:extLst>
          </p:cNvPr>
          <p:cNvSpPr>
            <a:spLocks noGrp="1"/>
          </p:cNvSpPr>
          <p:nvPr>
            <p:ph type="sldNum" sz="quarter" idx="12"/>
          </p:nvPr>
        </p:nvSpPr>
        <p:spPr/>
        <p:txBody>
          <a:bodyPr/>
          <a:lstStyle/>
          <a:p>
            <a:fld id="{F839AD95-8776-F346-89D2-9ECB5E85A184}" type="slidenum">
              <a:rPr lang="en-US" smtClean="0"/>
              <a:t>23</a:t>
            </a:fld>
            <a:endParaRPr lang="en-US"/>
          </a:p>
        </p:txBody>
      </p:sp>
    </p:spTree>
    <p:extLst>
      <p:ext uri="{BB962C8B-B14F-4D97-AF65-F5344CB8AC3E}">
        <p14:creationId xmlns:p14="http://schemas.microsoft.com/office/powerpoint/2010/main" val="225945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56E08-A2A6-4FCE-9447-722B587A44F6}"/>
              </a:ext>
            </a:extLst>
          </p:cNvPr>
          <p:cNvSpPr>
            <a:spLocks noGrp="1"/>
          </p:cNvSpPr>
          <p:nvPr>
            <p:ph type="title"/>
          </p:nvPr>
        </p:nvSpPr>
        <p:spPr/>
        <p:txBody>
          <a:bodyPr/>
          <a:lstStyle/>
          <a:p>
            <a:r>
              <a:rPr lang="en-US" altLang="zh-CN" dirty="0"/>
              <a:t>Which</a:t>
            </a:r>
            <a:r>
              <a:rPr lang="zh-CN" altLang="en-US" dirty="0"/>
              <a:t> </a:t>
            </a:r>
            <a:r>
              <a:rPr lang="en-US" altLang="zh-CN" dirty="0"/>
              <a:t>components</a:t>
            </a:r>
            <a:r>
              <a:rPr lang="zh-CN" altLang="en-US" dirty="0"/>
              <a:t> </a:t>
            </a:r>
            <a:r>
              <a:rPr lang="en-US" altLang="zh-CN" dirty="0"/>
              <a:t>would</a:t>
            </a:r>
            <a:r>
              <a:rPr lang="zh-CN" altLang="en-US" dirty="0"/>
              <a:t> </a:t>
            </a:r>
            <a:r>
              <a:rPr lang="en-US" altLang="zh-CN" dirty="0"/>
              <a:t>be</a:t>
            </a:r>
            <a:r>
              <a:rPr lang="zh-CN" altLang="en-US" dirty="0"/>
              <a:t> </a:t>
            </a:r>
            <a:r>
              <a:rPr lang="en-US" altLang="zh-CN" dirty="0"/>
              <a:t>affected?</a:t>
            </a:r>
            <a:endParaRPr lang="zh-CN" altLang="en-US" dirty="0"/>
          </a:p>
        </p:txBody>
      </p:sp>
      <p:sp>
        <p:nvSpPr>
          <p:cNvPr id="3" name="Content Placeholder 2">
            <a:extLst>
              <a:ext uri="{FF2B5EF4-FFF2-40B4-BE49-F238E27FC236}">
                <a16:creationId xmlns:a16="http://schemas.microsoft.com/office/drawing/2014/main" id="{A99EDEDE-AD2D-4AF4-A98F-FA2807259279}"/>
              </a:ext>
            </a:extLst>
          </p:cNvPr>
          <p:cNvSpPr>
            <a:spLocks noGrp="1"/>
          </p:cNvSpPr>
          <p:nvPr>
            <p:ph idx="1"/>
          </p:nvPr>
        </p:nvSpPr>
        <p:spPr>
          <a:xfrm>
            <a:off x="838200" y="1825625"/>
            <a:ext cx="10515600" cy="2108200"/>
          </a:xfrm>
        </p:spPr>
        <p:txBody>
          <a:bodyPr>
            <a:normAutofit fontScale="92500" lnSpcReduction="20000"/>
          </a:bodyPr>
          <a:lstStyle/>
          <a:p>
            <a:pPr marL="0" indent="0">
              <a:buNone/>
            </a:pPr>
            <a:r>
              <a:rPr lang="en-US" altLang="zh-CN" dirty="0"/>
              <a:t>If a component is removed:</a:t>
            </a:r>
          </a:p>
          <a:p>
            <a:r>
              <a:rPr lang="en-US" altLang="zh-CN" dirty="0"/>
              <a:t>Its output guarantees are removed.</a:t>
            </a:r>
          </a:p>
          <a:p>
            <a:r>
              <a:rPr lang="en-US" altLang="zh-CN" dirty="0"/>
              <a:t>The connected input ports may not be satisfied.</a:t>
            </a:r>
          </a:p>
          <a:p>
            <a:r>
              <a:rPr lang="en-US" altLang="zh-CN" dirty="0"/>
              <a:t>Functionalities relied on these inputs may not be satisfied.</a:t>
            </a:r>
          </a:p>
          <a:p>
            <a:r>
              <a:rPr lang="en-US" altLang="zh-CN" dirty="0"/>
              <a:t>Output guarantees of these functionalities are removed.</a:t>
            </a:r>
          </a:p>
        </p:txBody>
      </p:sp>
      <p:sp>
        <p:nvSpPr>
          <p:cNvPr id="4" name="Slide Number Placeholder 3">
            <a:extLst>
              <a:ext uri="{FF2B5EF4-FFF2-40B4-BE49-F238E27FC236}">
                <a16:creationId xmlns:a16="http://schemas.microsoft.com/office/drawing/2014/main" id="{7D3AE868-DBAC-448B-AE80-EF6EF8E4B826}"/>
              </a:ext>
            </a:extLst>
          </p:cNvPr>
          <p:cNvSpPr>
            <a:spLocks noGrp="1"/>
          </p:cNvSpPr>
          <p:nvPr>
            <p:ph type="sldNum" sz="quarter" idx="12"/>
          </p:nvPr>
        </p:nvSpPr>
        <p:spPr/>
        <p:txBody>
          <a:bodyPr/>
          <a:lstStyle/>
          <a:p>
            <a:fld id="{F839AD95-8776-F346-89D2-9ECB5E85A184}" type="slidenum">
              <a:rPr lang="en-US" smtClean="0"/>
              <a:t>24</a:t>
            </a:fld>
            <a:endParaRPr lang="en-US"/>
          </a:p>
        </p:txBody>
      </p:sp>
      <p:pic>
        <p:nvPicPr>
          <p:cNvPr id="5" name="Picture 2" descr="https://documents.lucidchart.com/documents/96eb8dbe-6e84-4d34-a69f-6f093621b69f/pages/za9OojIc0L4d?a=4807&amp;x=78&amp;y=651&amp;w=924&amp;h=198&amp;store=1&amp;accept=image%2F*&amp;auth=LCA%204e79b21fe3f790d186dab1400f742ff9b26f9504-ts%3D1553042772">
            <a:extLst>
              <a:ext uri="{FF2B5EF4-FFF2-40B4-BE49-F238E27FC236}">
                <a16:creationId xmlns:a16="http://schemas.microsoft.com/office/drawing/2014/main" id="{B9936D56-35D2-44DF-B354-B9F284FFB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886" y="4202112"/>
            <a:ext cx="9458227" cy="2033587"/>
          </a:xfrm>
          <a:prstGeom prst="rect">
            <a:avLst/>
          </a:prstGeom>
          <a:noFill/>
          <a:extLst>
            <a:ext uri="{909E8E84-426E-40DD-AFC4-6F175D3DCCD1}">
              <a14:hiddenFill xmlns:a14="http://schemas.microsoft.com/office/drawing/2010/main">
                <a:solidFill>
                  <a:srgbClr val="FFFFFF"/>
                </a:solidFill>
              </a14:hiddenFill>
            </a:ext>
          </a:extLst>
        </p:spPr>
      </p:pic>
      <p:sp>
        <p:nvSpPr>
          <p:cNvPr id="6" name="Multiplication Sign 5">
            <a:extLst>
              <a:ext uri="{FF2B5EF4-FFF2-40B4-BE49-F238E27FC236}">
                <a16:creationId xmlns:a16="http://schemas.microsoft.com/office/drawing/2014/main" id="{56D71B06-9D00-4A0E-814B-883851C84261}"/>
              </a:ext>
            </a:extLst>
          </p:cNvPr>
          <p:cNvSpPr/>
          <p:nvPr/>
        </p:nvSpPr>
        <p:spPr>
          <a:xfrm>
            <a:off x="4355317" y="4832953"/>
            <a:ext cx="807233" cy="70815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 name="Multiplication Sign 7">
            <a:extLst>
              <a:ext uri="{FF2B5EF4-FFF2-40B4-BE49-F238E27FC236}">
                <a16:creationId xmlns:a16="http://schemas.microsoft.com/office/drawing/2014/main" id="{0A80098A-AA7C-4956-84F1-E36EA1DD1DA4}"/>
              </a:ext>
            </a:extLst>
          </p:cNvPr>
          <p:cNvSpPr/>
          <p:nvPr/>
        </p:nvSpPr>
        <p:spPr>
          <a:xfrm>
            <a:off x="5459118" y="5043912"/>
            <a:ext cx="398950" cy="349985"/>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Multiplication Sign 8">
            <a:extLst>
              <a:ext uri="{FF2B5EF4-FFF2-40B4-BE49-F238E27FC236}">
                <a16:creationId xmlns:a16="http://schemas.microsoft.com/office/drawing/2014/main" id="{DD8B6535-0F5B-4DBF-BE2B-80F56ABA3688}"/>
              </a:ext>
            </a:extLst>
          </p:cNvPr>
          <p:cNvSpPr/>
          <p:nvPr/>
        </p:nvSpPr>
        <p:spPr>
          <a:xfrm>
            <a:off x="6554493" y="5043912"/>
            <a:ext cx="398950" cy="349985"/>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0" name="Multiplication Sign 9">
            <a:extLst>
              <a:ext uri="{FF2B5EF4-FFF2-40B4-BE49-F238E27FC236}">
                <a16:creationId xmlns:a16="http://schemas.microsoft.com/office/drawing/2014/main" id="{2C664A32-30AB-418C-8063-475BC65261CE}"/>
              </a:ext>
            </a:extLst>
          </p:cNvPr>
          <p:cNvSpPr/>
          <p:nvPr/>
        </p:nvSpPr>
        <p:spPr>
          <a:xfrm>
            <a:off x="7246252" y="4832953"/>
            <a:ext cx="807232" cy="70815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2193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5D383-B012-409F-8353-48574812820E}"/>
              </a:ext>
            </a:extLst>
          </p:cNvPr>
          <p:cNvSpPr>
            <a:spLocks noGrp="1"/>
          </p:cNvSpPr>
          <p:nvPr>
            <p:ph type="title"/>
          </p:nvPr>
        </p:nvSpPr>
        <p:spPr/>
        <p:txBody>
          <a:bodyPr/>
          <a:lstStyle/>
          <a:p>
            <a:r>
              <a:rPr lang="en-US" altLang="zh-CN" dirty="0"/>
              <a:t>How to deal with?</a:t>
            </a:r>
            <a:endParaRPr lang="zh-CN" altLang="en-US" dirty="0"/>
          </a:p>
        </p:txBody>
      </p:sp>
      <p:sp>
        <p:nvSpPr>
          <p:cNvPr id="3" name="Content Placeholder 2">
            <a:extLst>
              <a:ext uri="{FF2B5EF4-FFF2-40B4-BE49-F238E27FC236}">
                <a16:creationId xmlns:a16="http://schemas.microsoft.com/office/drawing/2014/main" id="{E02529D7-2A4B-40DF-BDE6-F2772F89B82C}"/>
              </a:ext>
            </a:extLst>
          </p:cNvPr>
          <p:cNvSpPr>
            <a:spLocks noGrp="1"/>
          </p:cNvSpPr>
          <p:nvPr>
            <p:ph idx="1"/>
          </p:nvPr>
        </p:nvSpPr>
        <p:spPr/>
        <p:txBody>
          <a:bodyPr/>
          <a:lstStyle/>
          <a:p>
            <a:r>
              <a:rPr lang="en-US" altLang="zh-CN" dirty="0"/>
              <a:t>Strategy:</a:t>
            </a:r>
          </a:p>
          <a:p>
            <a:pPr lvl="1"/>
            <a:r>
              <a:rPr lang="en-US" altLang="zh-CN" dirty="0"/>
              <a:t>Some functionalities become unsatisfied due to the change.</a:t>
            </a:r>
          </a:p>
          <a:p>
            <a:pPr lvl="1"/>
            <a:r>
              <a:rPr lang="en-US" altLang="zh-CN" dirty="0"/>
              <a:t>We can degrade these functionalities, and the degraded functionalities are satisfiable in the changed configuration.</a:t>
            </a:r>
          </a:p>
          <a:p>
            <a:r>
              <a:rPr lang="en-US" altLang="zh-CN" b="1" dirty="0"/>
              <a:t>Minimize Disruption</a:t>
            </a:r>
            <a:r>
              <a:rPr lang="en-US" altLang="zh-CN" dirty="0"/>
              <a:t>: only the unsatisfied functionalities should be degraded.</a:t>
            </a:r>
          </a:p>
          <a:p>
            <a:pPr lvl="1"/>
            <a:r>
              <a:rPr lang="en-US" altLang="zh-CN" dirty="0"/>
              <a:t>i.e., maximize the satisfied normal functionalities.</a:t>
            </a:r>
          </a:p>
          <a:p>
            <a:pPr marL="0" indent="0">
              <a:buNone/>
            </a:pPr>
            <a:endParaRPr lang="zh-CN" altLang="en-US" dirty="0"/>
          </a:p>
        </p:txBody>
      </p:sp>
      <p:sp>
        <p:nvSpPr>
          <p:cNvPr id="4" name="Slide Number Placeholder 3">
            <a:extLst>
              <a:ext uri="{FF2B5EF4-FFF2-40B4-BE49-F238E27FC236}">
                <a16:creationId xmlns:a16="http://schemas.microsoft.com/office/drawing/2014/main" id="{6FBBD78D-5907-4CED-820D-9D1F4A818FBF}"/>
              </a:ext>
            </a:extLst>
          </p:cNvPr>
          <p:cNvSpPr>
            <a:spLocks noGrp="1"/>
          </p:cNvSpPr>
          <p:nvPr>
            <p:ph type="sldNum" sz="quarter" idx="12"/>
          </p:nvPr>
        </p:nvSpPr>
        <p:spPr/>
        <p:txBody>
          <a:bodyPr/>
          <a:lstStyle/>
          <a:p>
            <a:fld id="{F839AD95-8776-F346-89D2-9ECB5E85A184}" type="slidenum">
              <a:rPr lang="en-US" smtClean="0"/>
              <a:t>25</a:t>
            </a:fld>
            <a:endParaRPr lang="en-US"/>
          </a:p>
        </p:txBody>
      </p:sp>
    </p:spTree>
    <p:extLst>
      <p:ext uri="{BB962C8B-B14F-4D97-AF65-F5344CB8AC3E}">
        <p14:creationId xmlns:p14="http://schemas.microsoft.com/office/powerpoint/2010/main" val="2441852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5D383-B012-409F-8353-48574812820E}"/>
              </a:ext>
            </a:extLst>
          </p:cNvPr>
          <p:cNvSpPr>
            <a:spLocks noGrp="1"/>
          </p:cNvSpPr>
          <p:nvPr>
            <p:ph type="title"/>
          </p:nvPr>
        </p:nvSpPr>
        <p:spPr/>
        <p:txBody>
          <a:bodyPr/>
          <a:lstStyle/>
          <a:p>
            <a:r>
              <a:rPr lang="en-US" altLang="zh-CN" dirty="0"/>
              <a:t>How to deal with?</a:t>
            </a:r>
            <a:endParaRPr lang="zh-CN" altLang="en-US" dirty="0"/>
          </a:p>
        </p:txBody>
      </p:sp>
      <p:sp>
        <p:nvSpPr>
          <p:cNvPr id="3" name="Content Placeholder 2">
            <a:extLst>
              <a:ext uri="{FF2B5EF4-FFF2-40B4-BE49-F238E27FC236}">
                <a16:creationId xmlns:a16="http://schemas.microsoft.com/office/drawing/2014/main" id="{E02529D7-2A4B-40DF-BDE6-F2772F89B82C}"/>
              </a:ext>
            </a:extLst>
          </p:cNvPr>
          <p:cNvSpPr>
            <a:spLocks noGrp="1"/>
          </p:cNvSpPr>
          <p:nvPr>
            <p:ph idx="1"/>
          </p:nvPr>
        </p:nvSpPr>
        <p:spPr/>
        <p:txBody>
          <a:bodyPr/>
          <a:lstStyle/>
          <a:p>
            <a:r>
              <a:rPr lang="en-US" altLang="zh-CN" dirty="0"/>
              <a:t>Extend the model:</a:t>
            </a:r>
          </a:p>
          <a:p>
            <a:pPr lvl="1"/>
            <a:r>
              <a:rPr lang="en-US" altLang="zh-CN" dirty="0"/>
              <a:t>Each functionality should have a </a:t>
            </a:r>
            <a:r>
              <a:rPr lang="en-US" altLang="zh-CN" b="1" dirty="0"/>
              <a:t>normal</a:t>
            </a:r>
            <a:r>
              <a:rPr lang="en-US" altLang="zh-CN" dirty="0"/>
              <a:t> mode and a </a:t>
            </a:r>
            <a:r>
              <a:rPr lang="en-US" altLang="zh-CN" b="1" dirty="0"/>
              <a:t>degraded</a:t>
            </a:r>
            <a:r>
              <a:rPr lang="en-US" altLang="zh-CN" dirty="0"/>
              <a:t> mode.</a:t>
            </a:r>
          </a:p>
          <a:p>
            <a:pPr lvl="1"/>
            <a:r>
              <a:rPr lang="en-US" altLang="zh-CN" dirty="0"/>
              <a:t>The degraded mode should not rely on any assumption.</a:t>
            </a:r>
          </a:p>
          <a:p>
            <a:pPr lvl="1"/>
            <a:r>
              <a:rPr lang="en-US" altLang="zh-CN" dirty="0"/>
              <a:t>If the guarantee in degraded mode satisfy an assumption </a:t>
            </a:r>
            <a:r>
              <a:rPr lang="en-US" altLang="zh-CN" i="1" dirty="0"/>
              <a:t>a</a:t>
            </a:r>
            <a:r>
              <a:rPr lang="en-US" altLang="zh-CN" dirty="0"/>
              <a:t>, then the guarantee in normal mode should also satisfy </a:t>
            </a:r>
            <a:r>
              <a:rPr lang="en-US" altLang="zh-CN" i="1" dirty="0"/>
              <a:t>a</a:t>
            </a:r>
            <a:r>
              <a:rPr lang="en-US" altLang="zh-CN" dirty="0"/>
              <a:t>.</a:t>
            </a:r>
          </a:p>
          <a:p>
            <a:r>
              <a:rPr lang="en-US" altLang="zh-CN" dirty="0"/>
              <a:t>A naïve solution, which can be improved to further minimize the disruption.</a:t>
            </a:r>
          </a:p>
          <a:p>
            <a:pPr marL="0" indent="0">
              <a:buNone/>
            </a:pPr>
            <a:endParaRPr lang="zh-CN" altLang="en-US" dirty="0"/>
          </a:p>
        </p:txBody>
      </p:sp>
      <p:sp>
        <p:nvSpPr>
          <p:cNvPr id="4" name="Slide Number Placeholder 3">
            <a:extLst>
              <a:ext uri="{FF2B5EF4-FFF2-40B4-BE49-F238E27FC236}">
                <a16:creationId xmlns:a16="http://schemas.microsoft.com/office/drawing/2014/main" id="{6FBBD78D-5907-4CED-820D-9D1F4A818FBF}"/>
              </a:ext>
            </a:extLst>
          </p:cNvPr>
          <p:cNvSpPr>
            <a:spLocks noGrp="1"/>
          </p:cNvSpPr>
          <p:nvPr>
            <p:ph type="sldNum" sz="quarter" idx="12"/>
          </p:nvPr>
        </p:nvSpPr>
        <p:spPr/>
        <p:txBody>
          <a:bodyPr/>
          <a:lstStyle/>
          <a:p>
            <a:fld id="{F839AD95-8776-F346-89D2-9ECB5E85A184}" type="slidenum">
              <a:rPr lang="en-US" smtClean="0"/>
              <a:t>26</a:t>
            </a:fld>
            <a:endParaRPr lang="en-US"/>
          </a:p>
        </p:txBody>
      </p:sp>
    </p:spTree>
    <p:extLst>
      <p:ext uri="{BB962C8B-B14F-4D97-AF65-F5344CB8AC3E}">
        <p14:creationId xmlns:p14="http://schemas.microsoft.com/office/powerpoint/2010/main" val="573352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5AAFA-DB80-4F54-BF88-7039E0EAC985}"/>
              </a:ext>
            </a:extLst>
          </p:cNvPr>
          <p:cNvSpPr>
            <a:spLocks noGrp="1"/>
          </p:cNvSpPr>
          <p:nvPr>
            <p:ph type="title"/>
          </p:nvPr>
        </p:nvSpPr>
        <p:spPr/>
        <p:txBody>
          <a:bodyPr/>
          <a:lstStyle/>
          <a:p>
            <a:r>
              <a:rPr lang="en-US" altLang="zh-CN" dirty="0"/>
              <a:t>When is it safe to </a:t>
            </a:r>
            <a:r>
              <a:rPr lang="en-US" altLang="zh-CN" dirty="0" err="1"/>
              <a:t>reconfig</a:t>
            </a:r>
            <a:r>
              <a:rPr lang="en-US" altLang="zh-CN" dirty="0"/>
              <a:t>?</a:t>
            </a:r>
            <a:endParaRPr lang="zh-CN" altLang="en-US" dirty="0"/>
          </a:p>
        </p:txBody>
      </p:sp>
      <p:sp>
        <p:nvSpPr>
          <p:cNvPr id="3" name="Content Placeholder 2">
            <a:extLst>
              <a:ext uri="{FF2B5EF4-FFF2-40B4-BE49-F238E27FC236}">
                <a16:creationId xmlns:a16="http://schemas.microsoft.com/office/drawing/2014/main" id="{C5D8E268-F5B8-4A94-A719-D754BF00AFA4}"/>
              </a:ext>
            </a:extLst>
          </p:cNvPr>
          <p:cNvSpPr>
            <a:spLocks noGrp="1"/>
          </p:cNvSpPr>
          <p:nvPr>
            <p:ph idx="1"/>
          </p:nvPr>
        </p:nvSpPr>
        <p:spPr>
          <a:xfrm>
            <a:off x="838200" y="1825625"/>
            <a:ext cx="10515600" cy="1494853"/>
          </a:xfrm>
        </p:spPr>
        <p:txBody>
          <a:bodyPr>
            <a:normAutofit fontScale="77500" lnSpcReduction="20000"/>
          </a:bodyPr>
          <a:lstStyle/>
          <a:p>
            <a:r>
              <a:rPr lang="en-US" altLang="zh-CN" dirty="0"/>
              <a:t>Before executing a </a:t>
            </a:r>
            <a:r>
              <a:rPr lang="en-US" altLang="zh-CN" dirty="0" err="1"/>
              <a:t>reconfig</a:t>
            </a:r>
            <a:r>
              <a:rPr lang="en-US" altLang="zh-CN" dirty="0"/>
              <a:t> action, the affected functionalities should be degraded.</a:t>
            </a:r>
          </a:p>
          <a:p>
            <a:r>
              <a:rPr lang="en-US" altLang="zh-CN" dirty="0"/>
              <a:t>Before degrading these functionalities, functionalities affected by this degrade action should be degraded.</a:t>
            </a:r>
          </a:p>
          <a:p>
            <a:r>
              <a:rPr lang="en-US" altLang="zh-CN" dirty="0"/>
              <a:t>Until no functionalities would become unsatisfied.</a:t>
            </a:r>
            <a:endParaRPr lang="zh-CN" altLang="en-US" dirty="0"/>
          </a:p>
        </p:txBody>
      </p:sp>
      <p:sp>
        <p:nvSpPr>
          <p:cNvPr id="4" name="Slide Number Placeholder 3">
            <a:extLst>
              <a:ext uri="{FF2B5EF4-FFF2-40B4-BE49-F238E27FC236}">
                <a16:creationId xmlns:a16="http://schemas.microsoft.com/office/drawing/2014/main" id="{6B8AE63D-4B8D-4B1A-87E4-17ADC751ED4A}"/>
              </a:ext>
            </a:extLst>
          </p:cNvPr>
          <p:cNvSpPr>
            <a:spLocks noGrp="1"/>
          </p:cNvSpPr>
          <p:nvPr>
            <p:ph type="sldNum" sz="quarter" idx="12"/>
          </p:nvPr>
        </p:nvSpPr>
        <p:spPr/>
        <p:txBody>
          <a:bodyPr/>
          <a:lstStyle/>
          <a:p>
            <a:fld id="{F839AD95-8776-F346-89D2-9ECB5E85A184}" type="slidenum">
              <a:rPr lang="en-US" smtClean="0"/>
              <a:t>27</a:t>
            </a:fld>
            <a:endParaRPr lang="en-US" dirty="0"/>
          </a:p>
        </p:txBody>
      </p:sp>
      <p:pic>
        <p:nvPicPr>
          <p:cNvPr id="4098" name="Picture 2" descr="https://documents.lucidchart.com/documents/96eb8dbe-6e84-4d34-a69f-6f093621b69f/pages/za9OojIc0L4d?a=4807&amp;x=78&amp;y=651&amp;w=924&amp;h=198&amp;store=1&amp;accept=image%2F*&amp;auth=LCA%204e79b21fe3f790d186dab1400f742ff9b26f9504-ts%3D1553042772">
            <a:extLst>
              <a:ext uri="{FF2B5EF4-FFF2-40B4-BE49-F238E27FC236}">
                <a16:creationId xmlns:a16="http://schemas.microsoft.com/office/drawing/2014/main" id="{3C40B389-7D2B-492F-972E-9FF480A15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 y="3927189"/>
            <a:ext cx="9458227" cy="2033587"/>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ular Callout 4">
            <a:extLst>
              <a:ext uri="{FF2B5EF4-FFF2-40B4-BE49-F238E27FC236}">
                <a16:creationId xmlns:a16="http://schemas.microsoft.com/office/drawing/2014/main" id="{AF0E784A-5FC7-473E-93A4-5C0FAAC4E0EB}"/>
              </a:ext>
            </a:extLst>
          </p:cNvPr>
          <p:cNvSpPr/>
          <p:nvPr/>
        </p:nvSpPr>
        <p:spPr>
          <a:xfrm>
            <a:off x="2176414" y="3331142"/>
            <a:ext cx="2590799" cy="717835"/>
          </a:xfrm>
          <a:prstGeom prst="wedgeRoundRectCallout">
            <a:avLst>
              <a:gd name="adj1" fmla="val 33767"/>
              <a:gd name="adj2" fmla="val 9987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t>To remove the detector</a:t>
            </a:r>
          </a:p>
        </p:txBody>
      </p:sp>
      <p:sp>
        <p:nvSpPr>
          <p:cNvPr id="7" name="Rounded Rectangular Callout 4">
            <a:extLst>
              <a:ext uri="{FF2B5EF4-FFF2-40B4-BE49-F238E27FC236}">
                <a16:creationId xmlns:a16="http://schemas.microsoft.com/office/drawing/2014/main" id="{B06E1D05-AB10-41A3-B4CC-F69C1601FAF7}"/>
              </a:ext>
            </a:extLst>
          </p:cNvPr>
          <p:cNvSpPr/>
          <p:nvPr/>
        </p:nvSpPr>
        <p:spPr>
          <a:xfrm>
            <a:off x="2833639" y="5638515"/>
            <a:ext cx="2469265" cy="717835"/>
          </a:xfrm>
          <a:prstGeom prst="wedgeRoundRectCallout">
            <a:avLst>
              <a:gd name="adj1" fmla="val 41777"/>
              <a:gd name="adj2" fmla="val -12437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t>The guarantee of this output will be removed</a:t>
            </a:r>
          </a:p>
        </p:txBody>
      </p:sp>
      <p:sp>
        <p:nvSpPr>
          <p:cNvPr id="8" name="Rounded Rectangular Callout 4">
            <a:extLst>
              <a:ext uri="{FF2B5EF4-FFF2-40B4-BE49-F238E27FC236}">
                <a16:creationId xmlns:a16="http://schemas.microsoft.com/office/drawing/2014/main" id="{E13E44DE-B52D-4714-A3FC-8762CA47AA0B}"/>
              </a:ext>
            </a:extLst>
          </p:cNvPr>
          <p:cNvSpPr/>
          <p:nvPr/>
        </p:nvSpPr>
        <p:spPr>
          <a:xfrm>
            <a:off x="5567313" y="3228169"/>
            <a:ext cx="2686051" cy="923783"/>
          </a:xfrm>
          <a:prstGeom prst="wedgeRoundRectCallout">
            <a:avLst>
              <a:gd name="adj1" fmla="val -19715"/>
              <a:gd name="adj2" fmla="val 11783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t>The assumption of this input port is not satisfied.</a:t>
            </a:r>
          </a:p>
        </p:txBody>
      </p:sp>
      <p:sp>
        <p:nvSpPr>
          <p:cNvPr id="9" name="Rounded Rectangular Callout 4">
            <a:extLst>
              <a:ext uri="{FF2B5EF4-FFF2-40B4-BE49-F238E27FC236}">
                <a16:creationId xmlns:a16="http://schemas.microsoft.com/office/drawing/2014/main" id="{0FF61F3E-C4A1-410A-A0E6-C4063C0839B6}"/>
              </a:ext>
            </a:extLst>
          </p:cNvPr>
          <p:cNvSpPr/>
          <p:nvPr/>
        </p:nvSpPr>
        <p:spPr>
          <a:xfrm>
            <a:off x="5957839" y="5464670"/>
            <a:ext cx="3267075" cy="1113999"/>
          </a:xfrm>
          <a:prstGeom prst="wedgeRoundRectCallout">
            <a:avLst>
              <a:gd name="adj1" fmla="val -15317"/>
              <a:gd name="adj2" fmla="val -8044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t>The assumption of the motor control function is not satisfied. Should degrade the function.</a:t>
            </a:r>
          </a:p>
        </p:txBody>
      </p:sp>
    </p:spTree>
    <p:extLst>
      <p:ext uri="{BB962C8B-B14F-4D97-AF65-F5344CB8AC3E}">
        <p14:creationId xmlns:p14="http://schemas.microsoft.com/office/powerpoint/2010/main" val="15037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BEB01-536A-9E46-98E9-E743AE6B9424}"/>
              </a:ext>
            </a:extLst>
          </p:cNvPr>
          <p:cNvSpPr>
            <a:spLocks noGrp="1"/>
          </p:cNvSpPr>
          <p:nvPr>
            <p:ph type="title"/>
          </p:nvPr>
        </p:nvSpPr>
        <p:spPr/>
        <p:txBody>
          <a:bodyPr/>
          <a:lstStyle/>
          <a:p>
            <a:r>
              <a:rPr lang="en-US" dirty="0"/>
              <a:t>Model Summary</a:t>
            </a:r>
          </a:p>
        </p:txBody>
      </p:sp>
      <p:sp>
        <p:nvSpPr>
          <p:cNvPr id="3" name="Content Placeholder 2">
            <a:extLst>
              <a:ext uri="{FF2B5EF4-FFF2-40B4-BE49-F238E27FC236}">
                <a16:creationId xmlns:a16="http://schemas.microsoft.com/office/drawing/2014/main" id="{36EA5BC0-3676-0B46-BEE0-49A098FAD93B}"/>
              </a:ext>
            </a:extLst>
          </p:cNvPr>
          <p:cNvSpPr>
            <a:spLocks noGrp="1"/>
          </p:cNvSpPr>
          <p:nvPr>
            <p:ph idx="1"/>
          </p:nvPr>
        </p:nvSpPr>
        <p:spPr/>
        <p:txBody>
          <a:bodyPr>
            <a:normAutofit lnSpcReduction="10000"/>
          </a:bodyPr>
          <a:lstStyle/>
          <a:p>
            <a:pPr>
              <a:lnSpc>
                <a:spcPct val="120000"/>
              </a:lnSpc>
            </a:pPr>
            <a:r>
              <a:rPr lang="en-US" altLang="zh-CN" dirty="0"/>
              <a:t>What</a:t>
            </a:r>
            <a:r>
              <a:rPr lang="zh-CN" altLang="en-US" dirty="0"/>
              <a:t> </a:t>
            </a:r>
            <a:r>
              <a:rPr lang="en-US" altLang="zh-CN" dirty="0"/>
              <a:t>property</a:t>
            </a:r>
            <a:r>
              <a:rPr lang="zh-CN" altLang="en-US" dirty="0"/>
              <a:t> </a:t>
            </a:r>
            <a:r>
              <a:rPr lang="en-US" altLang="zh-CN" dirty="0"/>
              <a:t>should</a:t>
            </a:r>
            <a:r>
              <a:rPr lang="zh-CN" altLang="en-US" dirty="0"/>
              <a:t> </a:t>
            </a:r>
            <a:r>
              <a:rPr lang="en-US" altLang="zh-CN" dirty="0"/>
              <a:t>the</a:t>
            </a:r>
            <a:r>
              <a:rPr lang="zh-CN" altLang="en-US" dirty="0"/>
              <a:t> </a:t>
            </a:r>
            <a:r>
              <a:rPr lang="en-US" altLang="zh-CN" dirty="0"/>
              <a:t>system</a:t>
            </a:r>
            <a:r>
              <a:rPr lang="zh-CN" altLang="en-US" dirty="0"/>
              <a:t> </a:t>
            </a:r>
            <a:r>
              <a:rPr lang="en-US" altLang="zh-CN" dirty="0"/>
              <a:t>satisfy?</a:t>
            </a:r>
          </a:p>
          <a:p>
            <a:pPr lvl="1">
              <a:lnSpc>
                <a:spcPct val="120000"/>
              </a:lnSpc>
            </a:pPr>
            <a:r>
              <a:rPr lang="en-US" altLang="zh-CN" i="1" dirty="0"/>
              <a:t>The assumptions of all the functionalities should be satisfied.</a:t>
            </a:r>
          </a:p>
          <a:p>
            <a:pPr>
              <a:lnSpc>
                <a:spcPct val="120000"/>
              </a:lnSpc>
            </a:pPr>
            <a:r>
              <a:rPr lang="en-US" altLang="zh-CN" dirty="0"/>
              <a:t>When</a:t>
            </a:r>
            <a:r>
              <a:rPr lang="zh-CN" altLang="en-US" dirty="0"/>
              <a:t> </a:t>
            </a:r>
            <a:r>
              <a:rPr lang="en-US" altLang="zh-CN" dirty="0"/>
              <a:t>is it safe to</a:t>
            </a:r>
            <a:r>
              <a:rPr lang="zh-CN" altLang="en-US" dirty="0"/>
              <a:t> </a:t>
            </a:r>
            <a:r>
              <a:rPr lang="en-US" altLang="zh-CN" dirty="0"/>
              <a:t>execute</a:t>
            </a:r>
            <a:r>
              <a:rPr lang="zh-CN" altLang="en-US" dirty="0"/>
              <a:t> </a:t>
            </a:r>
            <a:r>
              <a:rPr lang="en-US" altLang="zh-CN" dirty="0"/>
              <a:t>a</a:t>
            </a:r>
            <a:r>
              <a:rPr lang="zh-CN" altLang="en-US" dirty="0"/>
              <a:t> </a:t>
            </a:r>
            <a:r>
              <a:rPr lang="en-US" altLang="zh-CN" dirty="0"/>
              <a:t>reconfiguration?</a:t>
            </a:r>
          </a:p>
          <a:p>
            <a:pPr lvl="1">
              <a:lnSpc>
                <a:spcPct val="120000"/>
              </a:lnSpc>
            </a:pPr>
            <a:r>
              <a:rPr lang="en-US" altLang="zh-CN" i="1" dirty="0"/>
              <a:t>All the affected functionalities are properly degraded.</a:t>
            </a:r>
          </a:p>
          <a:p>
            <a:pPr>
              <a:lnSpc>
                <a:spcPct val="120000"/>
              </a:lnSpc>
            </a:pPr>
            <a:r>
              <a:rPr lang="en-US" altLang="zh-CN" dirty="0"/>
              <a:t>Which</a:t>
            </a:r>
            <a:r>
              <a:rPr lang="zh-CN" altLang="en-US" dirty="0"/>
              <a:t> </a:t>
            </a:r>
            <a:r>
              <a:rPr lang="en-US" altLang="zh-CN" dirty="0"/>
              <a:t>components</a:t>
            </a:r>
            <a:r>
              <a:rPr lang="zh-CN" altLang="en-US" dirty="0"/>
              <a:t> </a:t>
            </a:r>
            <a:r>
              <a:rPr lang="en-US" altLang="zh-CN" dirty="0"/>
              <a:t>would</a:t>
            </a:r>
            <a:r>
              <a:rPr lang="zh-CN" altLang="en-US" dirty="0"/>
              <a:t> </a:t>
            </a:r>
            <a:r>
              <a:rPr lang="en-US" altLang="zh-CN" dirty="0"/>
              <a:t>be</a:t>
            </a:r>
            <a:r>
              <a:rPr lang="zh-CN" altLang="en-US" dirty="0"/>
              <a:t> </a:t>
            </a:r>
            <a:r>
              <a:rPr lang="en-US" altLang="zh-CN" dirty="0"/>
              <a:t>affected?</a:t>
            </a:r>
          </a:p>
          <a:p>
            <a:pPr lvl="1">
              <a:lnSpc>
                <a:spcPct val="120000"/>
              </a:lnSpc>
            </a:pPr>
            <a:r>
              <a:rPr lang="en-US" altLang="zh-CN" i="1" dirty="0"/>
              <a:t>Starting from the node to change, find the affected components recursively.</a:t>
            </a:r>
          </a:p>
          <a:p>
            <a:pPr>
              <a:lnSpc>
                <a:spcPct val="120000"/>
              </a:lnSpc>
            </a:pPr>
            <a:r>
              <a:rPr lang="en-US" altLang="zh-CN" dirty="0"/>
              <a:t>How</a:t>
            </a:r>
            <a:r>
              <a:rPr lang="zh-CN" altLang="en-US" dirty="0"/>
              <a:t> </a:t>
            </a:r>
            <a:r>
              <a:rPr lang="en-US" altLang="zh-CN" dirty="0"/>
              <a:t>should</a:t>
            </a:r>
            <a:r>
              <a:rPr lang="zh-CN" altLang="en-US" dirty="0"/>
              <a:t> </a:t>
            </a:r>
            <a:r>
              <a:rPr lang="en-US" altLang="zh-CN" dirty="0"/>
              <a:t>we</a:t>
            </a:r>
            <a:r>
              <a:rPr lang="zh-CN" altLang="en-US" dirty="0"/>
              <a:t> </a:t>
            </a:r>
            <a:r>
              <a:rPr lang="en-US" altLang="zh-CN" dirty="0"/>
              <a:t>deal</a:t>
            </a:r>
            <a:r>
              <a:rPr lang="zh-CN" altLang="en-US" dirty="0"/>
              <a:t> </a:t>
            </a:r>
            <a:r>
              <a:rPr lang="en-US" altLang="zh-CN" dirty="0"/>
              <a:t>with</a:t>
            </a:r>
            <a:r>
              <a:rPr lang="zh-CN" altLang="en-US" dirty="0"/>
              <a:t> </a:t>
            </a:r>
            <a:r>
              <a:rPr lang="en-US" altLang="zh-CN" dirty="0"/>
              <a:t>these</a:t>
            </a:r>
            <a:r>
              <a:rPr lang="zh-CN" altLang="en-US" dirty="0"/>
              <a:t> </a:t>
            </a:r>
            <a:r>
              <a:rPr lang="en-US" altLang="zh-CN" dirty="0"/>
              <a:t>affected</a:t>
            </a:r>
            <a:r>
              <a:rPr lang="zh-CN" altLang="en-US" dirty="0"/>
              <a:t> </a:t>
            </a:r>
            <a:r>
              <a:rPr lang="en-US" altLang="zh-CN" dirty="0"/>
              <a:t>components?</a:t>
            </a:r>
          </a:p>
          <a:p>
            <a:pPr lvl="1">
              <a:lnSpc>
                <a:spcPct val="120000"/>
              </a:lnSpc>
            </a:pPr>
            <a:r>
              <a:rPr lang="en-US" altLang="zh-CN" i="1" dirty="0"/>
              <a:t>The affected functionalities of these components should be degraded.</a:t>
            </a:r>
            <a:endParaRPr lang="en-US" i="1" dirty="0"/>
          </a:p>
          <a:p>
            <a:endParaRPr lang="en-US" dirty="0"/>
          </a:p>
        </p:txBody>
      </p:sp>
      <p:sp>
        <p:nvSpPr>
          <p:cNvPr id="4" name="Slide Number Placeholder 3">
            <a:extLst>
              <a:ext uri="{FF2B5EF4-FFF2-40B4-BE49-F238E27FC236}">
                <a16:creationId xmlns:a16="http://schemas.microsoft.com/office/drawing/2014/main" id="{DB683BDE-E34A-4C02-A263-D9993071F277}"/>
              </a:ext>
            </a:extLst>
          </p:cNvPr>
          <p:cNvSpPr>
            <a:spLocks noGrp="1"/>
          </p:cNvSpPr>
          <p:nvPr>
            <p:ph type="sldNum" sz="quarter" idx="12"/>
          </p:nvPr>
        </p:nvSpPr>
        <p:spPr/>
        <p:txBody>
          <a:bodyPr/>
          <a:lstStyle/>
          <a:p>
            <a:fld id="{F839AD95-8776-F346-89D2-9ECB5E85A184}" type="slidenum">
              <a:rPr lang="en-US" smtClean="0"/>
              <a:t>28</a:t>
            </a:fld>
            <a:endParaRPr lang="en-US"/>
          </a:p>
        </p:txBody>
      </p:sp>
    </p:spTree>
    <p:extLst>
      <p:ext uri="{BB962C8B-B14F-4D97-AF65-F5344CB8AC3E}">
        <p14:creationId xmlns:p14="http://schemas.microsoft.com/office/powerpoint/2010/main" val="4088782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60AAE-39F3-C14B-BAA6-5B6779AA64CE}"/>
              </a:ext>
            </a:extLst>
          </p:cNvPr>
          <p:cNvSpPr>
            <a:spLocks noGrp="1"/>
          </p:cNvSpPr>
          <p:nvPr>
            <p:ph type="title"/>
          </p:nvPr>
        </p:nvSpPr>
        <p:spPr/>
        <p:txBody>
          <a:bodyPr/>
          <a:lstStyle/>
          <a:p>
            <a:r>
              <a:rPr lang="en-US" altLang="zh-CN" dirty="0"/>
              <a:t>Reconfigure</a:t>
            </a:r>
            <a:r>
              <a:rPr lang="zh-CN" altLang="en-US" dirty="0"/>
              <a:t> </a:t>
            </a:r>
            <a:r>
              <a:rPr lang="en-US" altLang="zh-CN" dirty="0"/>
              <a:t>Actions</a:t>
            </a:r>
            <a:r>
              <a:rPr lang="en-US" altLang="zh-CN" baseline="30000" dirty="0"/>
              <a:t>1,2</a:t>
            </a:r>
            <a:endParaRPr lang="en-US" baseline="30000" dirty="0"/>
          </a:p>
        </p:txBody>
      </p:sp>
      <p:sp>
        <p:nvSpPr>
          <p:cNvPr id="3" name="Content Placeholder 2">
            <a:extLst>
              <a:ext uri="{FF2B5EF4-FFF2-40B4-BE49-F238E27FC236}">
                <a16:creationId xmlns:a16="http://schemas.microsoft.com/office/drawing/2014/main" id="{C0F51C5B-328D-E248-BB78-A5B78EC0DF5A}"/>
              </a:ext>
            </a:extLst>
          </p:cNvPr>
          <p:cNvSpPr>
            <a:spLocks noGrp="1"/>
          </p:cNvSpPr>
          <p:nvPr>
            <p:ph idx="1"/>
          </p:nvPr>
        </p:nvSpPr>
        <p:spPr/>
        <p:txBody>
          <a:bodyPr>
            <a:normAutofit/>
          </a:bodyPr>
          <a:lstStyle/>
          <a:p>
            <a:r>
              <a:rPr lang="en-US" altLang="zh-CN" i="1" dirty="0"/>
              <a:t>Detach:</a:t>
            </a:r>
            <a:r>
              <a:rPr lang="zh-CN" altLang="en-US" i="1" dirty="0"/>
              <a:t> </a:t>
            </a:r>
            <a:r>
              <a:rPr lang="en-US" altLang="zh-CN" dirty="0"/>
              <a:t>detach</a:t>
            </a:r>
            <a:r>
              <a:rPr lang="zh-CN" altLang="en-US" dirty="0"/>
              <a:t> </a:t>
            </a:r>
            <a:r>
              <a:rPr lang="en-US" altLang="zh-CN" dirty="0"/>
              <a:t>a</a:t>
            </a:r>
            <a:r>
              <a:rPr lang="zh-CN" altLang="en-US" dirty="0"/>
              <a:t> </a:t>
            </a:r>
            <a:r>
              <a:rPr lang="en-US" altLang="zh-CN" dirty="0"/>
              <a:t>port</a:t>
            </a:r>
            <a:r>
              <a:rPr lang="zh-CN" altLang="en-US" dirty="0"/>
              <a:t> </a:t>
            </a:r>
            <a:r>
              <a:rPr lang="en-US" altLang="zh-CN" dirty="0"/>
              <a:t>from the role of</a:t>
            </a:r>
            <a:r>
              <a:rPr lang="zh-CN" altLang="en-US" dirty="0"/>
              <a:t> </a:t>
            </a:r>
            <a:r>
              <a:rPr lang="en-US" altLang="zh-CN" dirty="0"/>
              <a:t>a</a:t>
            </a:r>
            <a:r>
              <a:rPr lang="zh-CN" altLang="en-US" dirty="0"/>
              <a:t> </a:t>
            </a:r>
            <a:r>
              <a:rPr lang="en-US" altLang="zh-CN" dirty="0"/>
              <a:t>connector.</a:t>
            </a:r>
          </a:p>
          <a:p>
            <a:r>
              <a:rPr lang="en-US" altLang="zh-CN" i="1" dirty="0"/>
              <a:t>Attach:</a:t>
            </a:r>
            <a:r>
              <a:rPr lang="zh-CN" altLang="en-US" i="1" dirty="0"/>
              <a:t> </a:t>
            </a:r>
            <a:r>
              <a:rPr lang="en-US" altLang="zh-CN" dirty="0"/>
              <a:t>attach</a:t>
            </a:r>
            <a:r>
              <a:rPr lang="zh-CN" altLang="en-US" dirty="0"/>
              <a:t> </a:t>
            </a:r>
            <a:r>
              <a:rPr lang="en-US" altLang="zh-CN" dirty="0"/>
              <a:t>a</a:t>
            </a:r>
            <a:r>
              <a:rPr lang="zh-CN" altLang="en-US" dirty="0"/>
              <a:t> </a:t>
            </a:r>
            <a:r>
              <a:rPr lang="en-US" altLang="zh-CN" dirty="0"/>
              <a:t>port</a:t>
            </a:r>
            <a:r>
              <a:rPr lang="zh-CN" altLang="en-US" dirty="0"/>
              <a:t> </a:t>
            </a:r>
            <a:r>
              <a:rPr lang="en-US" altLang="zh-CN" dirty="0"/>
              <a:t>to</a:t>
            </a:r>
            <a:r>
              <a:rPr lang="zh-CN" altLang="en-US" dirty="0"/>
              <a:t> </a:t>
            </a:r>
            <a:r>
              <a:rPr lang="en-US" altLang="zh-CN" dirty="0"/>
              <a:t>the role of a</a:t>
            </a:r>
            <a:r>
              <a:rPr lang="zh-CN" altLang="en-US" dirty="0"/>
              <a:t> </a:t>
            </a:r>
            <a:r>
              <a:rPr lang="en-US" altLang="zh-CN" dirty="0"/>
              <a:t>connector.</a:t>
            </a:r>
          </a:p>
          <a:p>
            <a:r>
              <a:rPr lang="en-US" altLang="zh-CN" i="1" dirty="0"/>
              <a:t>Remove:</a:t>
            </a:r>
            <a:r>
              <a:rPr lang="zh-CN" altLang="en-US" i="1" dirty="0"/>
              <a:t> </a:t>
            </a:r>
            <a:r>
              <a:rPr lang="en-US" altLang="zh-CN" dirty="0"/>
              <a:t>remove</a:t>
            </a:r>
            <a:r>
              <a:rPr lang="zh-CN" altLang="en-US" dirty="0"/>
              <a:t> </a:t>
            </a:r>
            <a:r>
              <a:rPr lang="en-US" altLang="zh-CN" dirty="0"/>
              <a:t>a</a:t>
            </a:r>
            <a:r>
              <a:rPr lang="zh-CN" altLang="en-US" dirty="0"/>
              <a:t> </a:t>
            </a:r>
            <a:r>
              <a:rPr lang="en-US" altLang="zh-CN" dirty="0"/>
              <a:t>component</a:t>
            </a:r>
            <a:r>
              <a:rPr lang="zh-CN" altLang="en-US" dirty="0"/>
              <a:t> </a:t>
            </a:r>
            <a:r>
              <a:rPr lang="en-US" altLang="zh-CN" dirty="0"/>
              <a:t>from</a:t>
            </a:r>
            <a:r>
              <a:rPr lang="zh-CN" altLang="en-US" dirty="0"/>
              <a:t> </a:t>
            </a:r>
            <a:r>
              <a:rPr lang="en-US" altLang="zh-CN" dirty="0"/>
              <a:t>the</a:t>
            </a:r>
            <a:r>
              <a:rPr lang="zh-CN" altLang="en-US" dirty="0"/>
              <a:t> </a:t>
            </a:r>
            <a:r>
              <a:rPr lang="en-US" altLang="zh-CN" dirty="0"/>
              <a:t>system configuration.</a:t>
            </a:r>
          </a:p>
          <a:p>
            <a:r>
              <a:rPr lang="en-US" altLang="zh-CN" i="1" dirty="0"/>
              <a:t>Create:</a:t>
            </a:r>
            <a:r>
              <a:rPr lang="zh-CN" altLang="en-US" i="1" dirty="0"/>
              <a:t> </a:t>
            </a:r>
            <a:r>
              <a:rPr lang="en-US" altLang="zh-CN" dirty="0"/>
              <a:t>add</a:t>
            </a:r>
            <a:r>
              <a:rPr lang="zh-CN" altLang="en-US" dirty="0"/>
              <a:t> </a:t>
            </a:r>
            <a:r>
              <a:rPr lang="en-US" altLang="zh-CN" dirty="0"/>
              <a:t>a</a:t>
            </a:r>
            <a:r>
              <a:rPr lang="zh-CN" altLang="en-US" dirty="0"/>
              <a:t> </a:t>
            </a:r>
            <a:r>
              <a:rPr lang="en-US" altLang="zh-CN" dirty="0"/>
              <a:t>component</a:t>
            </a:r>
            <a:r>
              <a:rPr lang="zh-CN" altLang="en-US" dirty="0"/>
              <a:t> </a:t>
            </a:r>
            <a:r>
              <a:rPr lang="en-US" altLang="zh-CN" dirty="0"/>
              <a:t>to</a:t>
            </a:r>
            <a:r>
              <a:rPr lang="zh-CN" altLang="en-US" dirty="0"/>
              <a:t> </a:t>
            </a:r>
            <a:r>
              <a:rPr lang="en-US" altLang="zh-CN" dirty="0"/>
              <a:t>the</a:t>
            </a:r>
            <a:r>
              <a:rPr lang="zh-CN" altLang="en-US" dirty="0"/>
              <a:t> </a:t>
            </a:r>
            <a:r>
              <a:rPr lang="en-US" altLang="zh-CN" dirty="0"/>
              <a:t>system configuration</a:t>
            </a:r>
            <a:r>
              <a:rPr lang="zh-CN" altLang="en-US" dirty="0"/>
              <a:t> </a:t>
            </a:r>
            <a:r>
              <a:rPr lang="en-US" altLang="zh-CN" dirty="0"/>
              <a:t>(all its functionalities</a:t>
            </a:r>
            <a:r>
              <a:rPr lang="zh-CN" altLang="en-US" dirty="0"/>
              <a:t> </a:t>
            </a:r>
            <a:r>
              <a:rPr lang="en-US" altLang="zh-CN" dirty="0"/>
              <a:t>should</a:t>
            </a:r>
            <a:r>
              <a:rPr lang="zh-CN" altLang="en-US" dirty="0"/>
              <a:t> </a:t>
            </a:r>
            <a:r>
              <a:rPr lang="en-US" altLang="zh-CN" dirty="0"/>
              <a:t>be</a:t>
            </a:r>
            <a:r>
              <a:rPr lang="zh-CN" altLang="en-US" dirty="0"/>
              <a:t> </a:t>
            </a:r>
            <a:r>
              <a:rPr lang="en-US" altLang="zh-CN" dirty="0"/>
              <a:t>degraded).</a:t>
            </a:r>
          </a:p>
          <a:p>
            <a:r>
              <a:rPr lang="en-US" altLang="zh-CN" i="1" dirty="0"/>
              <a:t>Degrade:</a:t>
            </a:r>
            <a:r>
              <a:rPr lang="zh-CN" altLang="en-US" i="1" dirty="0"/>
              <a:t> </a:t>
            </a:r>
            <a:r>
              <a:rPr lang="en-US" altLang="zh-CN" dirty="0"/>
              <a:t>let a functionality enter its degraded mode.</a:t>
            </a:r>
          </a:p>
          <a:p>
            <a:r>
              <a:rPr lang="en-US" altLang="zh-CN" i="1" dirty="0"/>
              <a:t>Upgrade:</a:t>
            </a:r>
            <a:r>
              <a:rPr lang="zh-CN" altLang="en-US" i="1" dirty="0"/>
              <a:t> </a:t>
            </a:r>
            <a:r>
              <a:rPr lang="en-US" altLang="zh-CN" dirty="0"/>
              <a:t>let a functionality enter its normal mode.</a:t>
            </a:r>
          </a:p>
        </p:txBody>
      </p:sp>
      <p:sp>
        <p:nvSpPr>
          <p:cNvPr id="4" name="Slide Number Placeholder 3">
            <a:extLst>
              <a:ext uri="{FF2B5EF4-FFF2-40B4-BE49-F238E27FC236}">
                <a16:creationId xmlns:a16="http://schemas.microsoft.com/office/drawing/2014/main" id="{3E69DEED-A63D-49A8-B988-6340EB1A0568}"/>
              </a:ext>
            </a:extLst>
          </p:cNvPr>
          <p:cNvSpPr>
            <a:spLocks noGrp="1"/>
          </p:cNvSpPr>
          <p:nvPr>
            <p:ph type="sldNum" sz="quarter" idx="12"/>
          </p:nvPr>
        </p:nvSpPr>
        <p:spPr/>
        <p:txBody>
          <a:bodyPr/>
          <a:lstStyle/>
          <a:p>
            <a:fld id="{F839AD95-8776-F346-89D2-9ECB5E85A184}" type="slidenum">
              <a:rPr lang="en-US" smtClean="0"/>
              <a:t>29</a:t>
            </a:fld>
            <a:endParaRPr lang="en-US"/>
          </a:p>
        </p:txBody>
      </p:sp>
    </p:spTree>
    <p:extLst>
      <p:ext uri="{BB962C8B-B14F-4D97-AF65-F5344CB8AC3E}">
        <p14:creationId xmlns:p14="http://schemas.microsoft.com/office/powerpoint/2010/main" val="869926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5826E-69F5-5E46-85AE-3C01FF3E079C}"/>
              </a:ext>
            </a:extLst>
          </p:cNvPr>
          <p:cNvSpPr>
            <a:spLocks noGrp="1"/>
          </p:cNvSpPr>
          <p:nvPr>
            <p:ph type="title"/>
          </p:nvPr>
        </p:nvSpPr>
        <p:spPr/>
        <p:txBody>
          <a:bodyPr/>
          <a:lstStyle/>
          <a:p>
            <a:r>
              <a:rPr lang="en-US" altLang="zh-CN" dirty="0"/>
              <a:t>Problem</a:t>
            </a:r>
            <a:r>
              <a:rPr lang="zh-CN" altLang="en-US" dirty="0"/>
              <a:t> </a:t>
            </a:r>
            <a:r>
              <a:rPr lang="en-US" altLang="zh-CN" dirty="0"/>
              <a:t>Context</a:t>
            </a:r>
            <a:endParaRPr lang="en-US" dirty="0"/>
          </a:p>
        </p:txBody>
      </p:sp>
      <p:sp>
        <p:nvSpPr>
          <p:cNvPr id="3" name="Content Placeholder 2">
            <a:extLst>
              <a:ext uri="{FF2B5EF4-FFF2-40B4-BE49-F238E27FC236}">
                <a16:creationId xmlns:a16="http://schemas.microsoft.com/office/drawing/2014/main" id="{CF602039-1B6F-0043-AA0B-FC941BA8C442}"/>
              </a:ext>
            </a:extLst>
          </p:cNvPr>
          <p:cNvSpPr>
            <a:spLocks noGrp="1"/>
          </p:cNvSpPr>
          <p:nvPr>
            <p:ph idx="1"/>
          </p:nvPr>
        </p:nvSpPr>
        <p:spPr>
          <a:xfrm>
            <a:off x="838200" y="1825625"/>
            <a:ext cx="8404934" cy="4351338"/>
          </a:xfrm>
        </p:spPr>
        <p:txBody>
          <a:bodyPr/>
          <a:lstStyle/>
          <a:p>
            <a:pPr>
              <a:lnSpc>
                <a:spcPct val="200000"/>
              </a:lnSpc>
            </a:pPr>
            <a:r>
              <a:rPr lang="en-US" altLang="zh-CN" dirty="0"/>
              <a:t>What</a:t>
            </a:r>
            <a:r>
              <a:rPr lang="zh-CN" altLang="en-US" dirty="0"/>
              <a:t> </a:t>
            </a:r>
            <a:r>
              <a:rPr lang="en-US" altLang="zh-CN" dirty="0"/>
              <a:t>is the property we concern?</a:t>
            </a:r>
          </a:p>
          <a:p>
            <a:pPr>
              <a:lnSpc>
                <a:spcPct val="200000"/>
              </a:lnSpc>
            </a:pPr>
            <a:r>
              <a:rPr lang="en-US" altLang="zh-CN" dirty="0"/>
              <a:t>When is it safe to execute a</a:t>
            </a:r>
            <a:r>
              <a:rPr lang="zh-CN" altLang="en-US" dirty="0"/>
              <a:t> </a:t>
            </a:r>
            <a:r>
              <a:rPr lang="en-US" altLang="zh-CN" dirty="0"/>
              <a:t>reconfiguration?</a:t>
            </a:r>
          </a:p>
          <a:p>
            <a:pPr>
              <a:lnSpc>
                <a:spcPct val="200000"/>
              </a:lnSpc>
            </a:pPr>
            <a:r>
              <a:rPr lang="en-US" altLang="zh-CN" dirty="0"/>
              <a:t>Which</a:t>
            </a:r>
            <a:r>
              <a:rPr lang="zh-CN" altLang="en-US" dirty="0"/>
              <a:t> </a:t>
            </a:r>
            <a:r>
              <a:rPr lang="en-US" altLang="zh-CN" dirty="0"/>
              <a:t>components</a:t>
            </a:r>
            <a:r>
              <a:rPr lang="zh-CN" altLang="en-US" dirty="0"/>
              <a:t> </a:t>
            </a:r>
            <a:r>
              <a:rPr lang="en-US" altLang="zh-CN" dirty="0"/>
              <a:t>would</a:t>
            </a:r>
            <a:r>
              <a:rPr lang="zh-CN" altLang="en-US" dirty="0"/>
              <a:t> </a:t>
            </a:r>
            <a:r>
              <a:rPr lang="en-US" altLang="zh-CN" dirty="0"/>
              <a:t>be</a:t>
            </a:r>
            <a:r>
              <a:rPr lang="zh-CN" altLang="en-US" dirty="0"/>
              <a:t> </a:t>
            </a:r>
            <a:r>
              <a:rPr lang="en-US" altLang="zh-CN" dirty="0"/>
              <a:t>affected?</a:t>
            </a:r>
          </a:p>
          <a:p>
            <a:pPr>
              <a:lnSpc>
                <a:spcPct val="200000"/>
              </a:lnSpc>
            </a:pPr>
            <a:r>
              <a:rPr lang="en-US" altLang="zh-CN" dirty="0"/>
              <a:t>How</a:t>
            </a:r>
            <a:r>
              <a:rPr lang="zh-CN" altLang="en-US" dirty="0"/>
              <a:t> </a:t>
            </a:r>
            <a:r>
              <a:rPr lang="en-US" altLang="zh-CN" dirty="0"/>
              <a:t>should</a:t>
            </a:r>
            <a:r>
              <a:rPr lang="zh-CN" altLang="en-US" dirty="0"/>
              <a:t> </a:t>
            </a:r>
            <a:r>
              <a:rPr lang="en-US" altLang="zh-CN" dirty="0"/>
              <a:t>we</a:t>
            </a:r>
            <a:r>
              <a:rPr lang="zh-CN" altLang="en-US" dirty="0"/>
              <a:t> </a:t>
            </a:r>
            <a:r>
              <a:rPr lang="en-US" altLang="zh-CN" dirty="0"/>
              <a:t>deal</a:t>
            </a:r>
            <a:r>
              <a:rPr lang="zh-CN" altLang="en-US" dirty="0"/>
              <a:t> </a:t>
            </a:r>
            <a:r>
              <a:rPr lang="en-US" altLang="zh-CN" dirty="0"/>
              <a:t>with</a:t>
            </a:r>
            <a:r>
              <a:rPr lang="zh-CN" altLang="en-US" dirty="0"/>
              <a:t> </a:t>
            </a:r>
            <a:r>
              <a:rPr lang="en-US" altLang="zh-CN" dirty="0"/>
              <a:t>these</a:t>
            </a:r>
            <a:r>
              <a:rPr lang="zh-CN" altLang="en-US" dirty="0"/>
              <a:t> </a:t>
            </a:r>
            <a:r>
              <a:rPr lang="en-US" altLang="zh-CN" dirty="0"/>
              <a:t>affected</a:t>
            </a:r>
            <a:r>
              <a:rPr lang="zh-CN" altLang="en-US" dirty="0"/>
              <a:t> </a:t>
            </a:r>
            <a:r>
              <a:rPr lang="en-US" altLang="zh-CN" dirty="0"/>
              <a:t>components?</a:t>
            </a:r>
            <a:endParaRPr lang="en-US" dirty="0"/>
          </a:p>
        </p:txBody>
      </p:sp>
      <p:sp>
        <p:nvSpPr>
          <p:cNvPr id="4" name="Right Brace 3">
            <a:extLst>
              <a:ext uri="{FF2B5EF4-FFF2-40B4-BE49-F238E27FC236}">
                <a16:creationId xmlns:a16="http://schemas.microsoft.com/office/drawing/2014/main" id="{A61B7763-FB0B-4073-9F82-0CA80A7DEF19}"/>
              </a:ext>
            </a:extLst>
          </p:cNvPr>
          <p:cNvSpPr/>
          <p:nvPr/>
        </p:nvSpPr>
        <p:spPr>
          <a:xfrm>
            <a:off x="7989903" y="2281561"/>
            <a:ext cx="168676" cy="121624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 name="Right Brace 4">
            <a:extLst>
              <a:ext uri="{FF2B5EF4-FFF2-40B4-BE49-F238E27FC236}">
                <a16:creationId xmlns:a16="http://schemas.microsoft.com/office/drawing/2014/main" id="{97882DEF-000F-4399-B5B9-3B76F9D988B2}"/>
              </a:ext>
            </a:extLst>
          </p:cNvPr>
          <p:cNvSpPr/>
          <p:nvPr/>
        </p:nvSpPr>
        <p:spPr>
          <a:xfrm>
            <a:off x="9074458" y="4218373"/>
            <a:ext cx="168676" cy="121624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6" name="TextBox 5">
            <a:extLst>
              <a:ext uri="{FF2B5EF4-FFF2-40B4-BE49-F238E27FC236}">
                <a16:creationId xmlns:a16="http://schemas.microsoft.com/office/drawing/2014/main" id="{A509DBAA-590B-4733-A360-2B9CA1D6D85E}"/>
              </a:ext>
            </a:extLst>
          </p:cNvPr>
          <p:cNvSpPr txBox="1"/>
          <p:nvPr/>
        </p:nvSpPr>
        <p:spPr>
          <a:xfrm>
            <a:off x="8433786" y="2639627"/>
            <a:ext cx="2920013" cy="523220"/>
          </a:xfrm>
          <a:prstGeom prst="rect">
            <a:avLst/>
          </a:prstGeom>
          <a:noFill/>
        </p:spPr>
        <p:txBody>
          <a:bodyPr wrap="square" rtlCol="0">
            <a:spAutoFit/>
          </a:bodyPr>
          <a:lstStyle/>
          <a:p>
            <a:r>
              <a:rPr lang="en-US" altLang="zh-CN" sz="2800" dirty="0"/>
              <a:t>Ensure Safety</a:t>
            </a:r>
            <a:endParaRPr lang="zh-CN" altLang="en-US" sz="2800" dirty="0"/>
          </a:p>
        </p:txBody>
      </p:sp>
      <p:sp>
        <p:nvSpPr>
          <p:cNvPr id="7" name="TextBox 6">
            <a:extLst>
              <a:ext uri="{FF2B5EF4-FFF2-40B4-BE49-F238E27FC236}">
                <a16:creationId xmlns:a16="http://schemas.microsoft.com/office/drawing/2014/main" id="{5757DBE7-2455-41A0-9DC6-5F98534D5F18}"/>
              </a:ext>
            </a:extLst>
          </p:cNvPr>
          <p:cNvSpPr txBox="1"/>
          <p:nvPr/>
        </p:nvSpPr>
        <p:spPr>
          <a:xfrm>
            <a:off x="9428085" y="4349439"/>
            <a:ext cx="1925715" cy="954107"/>
          </a:xfrm>
          <a:prstGeom prst="rect">
            <a:avLst/>
          </a:prstGeom>
          <a:noFill/>
        </p:spPr>
        <p:txBody>
          <a:bodyPr wrap="square" rtlCol="0">
            <a:spAutoFit/>
          </a:bodyPr>
          <a:lstStyle/>
          <a:p>
            <a:r>
              <a:rPr lang="en-US" altLang="zh-CN" sz="2800" dirty="0"/>
              <a:t>Minimize Disruption</a:t>
            </a:r>
            <a:endParaRPr lang="zh-CN" altLang="en-US" sz="2800" dirty="0"/>
          </a:p>
        </p:txBody>
      </p:sp>
      <p:sp>
        <p:nvSpPr>
          <p:cNvPr id="8" name="Slide Number Placeholder 7">
            <a:extLst>
              <a:ext uri="{FF2B5EF4-FFF2-40B4-BE49-F238E27FC236}">
                <a16:creationId xmlns:a16="http://schemas.microsoft.com/office/drawing/2014/main" id="{1473DAD0-EF84-4FFD-9087-D091072CC4B6}"/>
              </a:ext>
            </a:extLst>
          </p:cNvPr>
          <p:cNvSpPr>
            <a:spLocks noGrp="1"/>
          </p:cNvSpPr>
          <p:nvPr>
            <p:ph type="sldNum" sz="quarter" idx="12"/>
          </p:nvPr>
        </p:nvSpPr>
        <p:spPr/>
        <p:txBody>
          <a:bodyPr/>
          <a:lstStyle/>
          <a:p>
            <a:fld id="{F839AD95-8776-F346-89D2-9ECB5E85A184}" type="slidenum">
              <a:rPr lang="en-US" smtClean="0"/>
              <a:t>3</a:t>
            </a:fld>
            <a:endParaRPr lang="en-US"/>
          </a:p>
        </p:txBody>
      </p:sp>
    </p:spTree>
    <p:extLst>
      <p:ext uri="{BB962C8B-B14F-4D97-AF65-F5344CB8AC3E}">
        <p14:creationId xmlns:p14="http://schemas.microsoft.com/office/powerpoint/2010/main" val="1906644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695F-0273-4600-BADB-BA8EC9AD2385}"/>
              </a:ext>
            </a:extLst>
          </p:cNvPr>
          <p:cNvSpPr>
            <a:spLocks noGrp="1"/>
          </p:cNvSpPr>
          <p:nvPr>
            <p:ph type="title"/>
          </p:nvPr>
        </p:nvSpPr>
        <p:spPr/>
        <p:txBody>
          <a:bodyPr/>
          <a:lstStyle/>
          <a:p>
            <a:r>
              <a:rPr lang="en-US" altLang="zh-CN" dirty="0"/>
              <a:t>Reconfigure</a:t>
            </a:r>
            <a:r>
              <a:rPr lang="zh-CN" altLang="en-US" dirty="0"/>
              <a:t> </a:t>
            </a:r>
            <a:r>
              <a:rPr lang="en-US" altLang="zh-CN" dirty="0"/>
              <a:t>Actions</a:t>
            </a:r>
            <a:endParaRPr lang="zh-CN" altLang="en-US" dirty="0"/>
          </a:p>
        </p:txBody>
      </p:sp>
      <p:sp>
        <p:nvSpPr>
          <p:cNvPr id="3" name="Content Placeholder 2">
            <a:extLst>
              <a:ext uri="{FF2B5EF4-FFF2-40B4-BE49-F238E27FC236}">
                <a16:creationId xmlns:a16="http://schemas.microsoft.com/office/drawing/2014/main" id="{00A067B5-BD11-4CD9-8058-CB184F2638F2}"/>
              </a:ext>
            </a:extLst>
          </p:cNvPr>
          <p:cNvSpPr>
            <a:spLocks noGrp="1"/>
          </p:cNvSpPr>
          <p:nvPr>
            <p:ph idx="1"/>
          </p:nvPr>
        </p:nvSpPr>
        <p:spPr/>
        <p:txBody>
          <a:bodyPr/>
          <a:lstStyle/>
          <a:p>
            <a:r>
              <a:rPr lang="en-US" altLang="zh-CN" dirty="0"/>
              <a:t>Each action must ensure that the system moves from one valid state to another.</a:t>
            </a:r>
          </a:p>
          <a:p>
            <a:r>
              <a:rPr lang="en-US" altLang="zh-CN" dirty="0"/>
              <a:t>Any reconfiguration process can be compiled into a sequence of these actions.</a:t>
            </a:r>
          </a:p>
          <a:p>
            <a:r>
              <a:rPr lang="en-US" altLang="zh-CN" dirty="0"/>
              <a:t>There may have multiple sequences to change from one configuration to another.</a:t>
            </a:r>
          </a:p>
          <a:p>
            <a:endParaRPr lang="zh-CN" altLang="en-US" dirty="0"/>
          </a:p>
        </p:txBody>
      </p:sp>
      <p:sp>
        <p:nvSpPr>
          <p:cNvPr id="4" name="Slide Number Placeholder 3">
            <a:extLst>
              <a:ext uri="{FF2B5EF4-FFF2-40B4-BE49-F238E27FC236}">
                <a16:creationId xmlns:a16="http://schemas.microsoft.com/office/drawing/2014/main" id="{9F22992B-56F4-4790-900A-8512AE87043B}"/>
              </a:ext>
            </a:extLst>
          </p:cNvPr>
          <p:cNvSpPr>
            <a:spLocks noGrp="1"/>
          </p:cNvSpPr>
          <p:nvPr>
            <p:ph type="sldNum" sz="quarter" idx="12"/>
          </p:nvPr>
        </p:nvSpPr>
        <p:spPr/>
        <p:txBody>
          <a:bodyPr/>
          <a:lstStyle/>
          <a:p>
            <a:fld id="{F839AD95-8776-F346-89D2-9ECB5E85A184}" type="slidenum">
              <a:rPr lang="en-US" smtClean="0"/>
              <a:t>30</a:t>
            </a:fld>
            <a:endParaRPr lang="en-US"/>
          </a:p>
        </p:txBody>
      </p:sp>
    </p:spTree>
    <p:extLst>
      <p:ext uri="{BB962C8B-B14F-4D97-AF65-F5344CB8AC3E}">
        <p14:creationId xmlns:p14="http://schemas.microsoft.com/office/powerpoint/2010/main" val="2295182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documents.lucidchart.com/documents/96eb8dbe-6e84-4d34-a69f-6f093621b69f/pages/63hPH0aZO2be?a=4861&amp;x=78&amp;y=643&amp;w=924&amp;h=374&amp;store=1&amp;accept=image%2F*&amp;auth=LCA%207614fd1d4a2a5b0096ec8ba4686112a2525ff8e3-ts%3D1553042772">
            <a:extLst>
              <a:ext uri="{FF2B5EF4-FFF2-40B4-BE49-F238E27FC236}">
                <a16:creationId xmlns:a16="http://schemas.microsoft.com/office/drawing/2014/main" id="{075CB191-D2CB-4F17-918E-08CA10E9F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740" y="2088252"/>
            <a:ext cx="9355875" cy="379365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1BF69BA-D334-6D49-9353-5B2716804C5F}"/>
              </a:ext>
            </a:extLst>
          </p:cNvPr>
          <p:cNvSpPr>
            <a:spLocks noGrp="1"/>
          </p:cNvSpPr>
          <p:nvPr>
            <p:ph type="title"/>
          </p:nvPr>
        </p:nvSpPr>
        <p:spPr/>
        <p:txBody>
          <a:bodyPr/>
          <a:lstStyle/>
          <a:p>
            <a:r>
              <a:rPr lang="en-US" altLang="zh-CN" dirty="0"/>
              <a:t>An</a:t>
            </a:r>
            <a:r>
              <a:rPr lang="zh-CN" altLang="en-US" dirty="0"/>
              <a:t> </a:t>
            </a:r>
            <a:r>
              <a:rPr lang="en-US" altLang="zh-CN" dirty="0"/>
              <a:t>example</a:t>
            </a:r>
            <a:r>
              <a:rPr lang="zh-CN" altLang="en-US" dirty="0"/>
              <a:t> </a:t>
            </a:r>
            <a:r>
              <a:rPr lang="en-US" altLang="zh-CN" dirty="0"/>
              <a:t>trace:</a:t>
            </a:r>
            <a:r>
              <a:rPr lang="zh-CN" altLang="en-US" dirty="0"/>
              <a:t> </a:t>
            </a:r>
            <a:r>
              <a:rPr lang="en-US" altLang="zh-CN" dirty="0"/>
              <a:t>Replace</a:t>
            </a:r>
            <a:endParaRPr lang="en-US" dirty="0"/>
          </a:p>
        </p:txBody>
      </p:sp>
      <p:sp>
        <p:nvSpPr>
          <p:cNvPr id="20" name="Rounded Rectangular Callout 19">
            <a:extLst>
              <a:ext uri="{FF2B5EF4-FFF2-40B4-BE49-F238E27FC236}">
                <a16:creationId xmlns:a16="http://schemas.microsoft.com/office/drawing/2014/main" id="{ECB5C315-66DA-9242-990D-CF5C9BEEB394}"/>
              </a:ext>
            </a:extLst>
          </p:cNvPr>
          <p:cNvSpPr/>
          <p:nvPr/>
        </p:nvSpPr>
        <p:spPr>
          <a:xfrm>
            <a:off x="6829694" y="1579994"/>
            <a:ext cx="2571481" cy="980131"/>
          </a:xfrm>
          <a:prstGeom prst="wedgeRoundRectCallout">
            <a:avLst>
              <a:gd name="adj1" fmla="val -20962"/>
              <a:gd name="adj2" fmla="val 8101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dirty="0"/>
              <a:t>1:</a:t>
            </a:r>
            <a:r>
              <a:rPr lang="zh-CN" altLang="en-US" sz="2000" dirty="0"/>
              <a:t> </a:t>
            </a:r>
            <a:r>
              <a:rPr lang="en-US" altLang="zh-CN" sz="2000" dirty="0"/>
              <a:t>Degrade</a:t>
            </a:r>
            <a:r>
              <a:rPr lang="zh-CN" altLang="en-US" sz="2000" dirty="0"/>
              <a:t> </a:t>
            </a:r>
            <a:r>
              <a:rPr lang="en-US" altLang="zh-CN" sz="2000" dirty="0"/>
              <a:t>the motor control functionality</a:t>
            </a:r>
          </a:p>
        </p:txBody>
      </p:sp>
      <p:sp>
        <p:nvSpPr>
          <p:cNvPr id="21" name="Rounded Rectangular Callout 20">
            <a:extLst>
              <a:ext uri="{FF2B5EF4-FFF2-40B4-BE49-F238E27FC236}">
                <a16:creationId xmlns:a16="http://schemas.microsoft.com/office/drawing/2014/main" id="{50D4E453-C8B6-1A42-9C94-4A6879771A2C}"/>
              </a:ext>
            </a:extLst>
          </p:cNvPr>
          <p:cNvSpPr/>
          <p:nvPr/>
        </p:nvSpPr>
        <p:spPr>
          <a:xfrm>
            <a:off x="6509290" y="4146530"/>
            <a:ext cx="1796510" cy="784868"/>
          </a:xfrm>
          <a:prstGeom prst="wedgeRoundRectCallout">
            <a:avLst>
              <a:gd name="adj1" fmla="val -98795"/>
              <a:gd name="adj2" fmla="val 1278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dirty="0"/>
              <a:t>5:</a:t>
            </a:r>
            <a:r>
              <a:rPr lang="zh-CN" altLang="en-US" sz="2000" dirty="0"/>
              <a:t> </a:t>
            </a:r>
            <a:r>
              <a:rPr lang="en-US" altLang="zh-CN" sz="2000" dirty="0"/>
              <a:t>Attach</a:t>
            </a:r>
            <a:r>
              <a:rPr lang="zh-CN" altLang="en-US" sz="2000" dirty="0"/>
              <a:t> </a:t>
            </a:r>
            <a:r>
              <a:rPr lang="en-US" altLang="zh-CN" sz="2000" dirty="0"/>
              <a:t>the output</a:t>
            </a:r>
          </a:p>
        </p:txBody>
      </p:sp>
      <p:sp>
        <p:nvSpPr>
          <p:cNvPr id="22" name="Rounded Rectangular Callout 21">
            <a:extLst>
              <a:ext uri="{FF2B5EF4-FFF2-40B4-BE49-F238E27FC236}">
                <a16:creationId xmlns:a16="http://schemas.microsoft.com/office/drawing/2014/main" id="{B46F4FC1-CE5C-0F42-B238-B12457A9782B}"/>
              </a:ext>
            </a:extLst>
          </p:cNvPr>
          <p:cNvSpPr/>
          <p:nvPr/>
        </p:nvSpPr>
        <p:spPr>
          <a:xfrm>
            <a:off x="4388390" y="1690688"/>
            <a:ext cx="1987010" cy="784868"/>
          </a:xfrm>
          <a:prstGeom prst="wedgeRoundRectCallout">
            <a:avLst>
              <a:gd name="adj1" fmla="val 16521"/>
              <a:gd name="adj2" fmla="val 12524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dirty="0"/>
              <a:t>2:</a:t>
            </a:r>
            <a:r>
              <a:rPr lang="zh-CN" altLang="en-US" sz="2000" dirty="0"/>
              <a:t> </a:t>
            </a:r>
            <a:r>
              <a:rPr lang="en-US" altLang="zh-CN" sz="2000" dirty="0"/>
              <a:t>Detach</a:t>
            </a:r>
            <a:r>
              <a:rPr lang="zh-CN" altLang="en-US" sz="2000" dirty="0"/>
              <a:t> </a:t>
            </a:r>
            <a:r>
              <a:rPr lang="en-US" altLang="zh-CN" sz="2000" dirty="0"/>
              <a:t>the output</a:t>
            </a:r>
          </a:p>
        </p:txBody>
      </p:sp>
      <p:sp>
        <p:nvSpPr>
          <p:cNvPr id="23" name="Rounded Rectangular Callout 22">
            <a:extLst>
              <a:ext uri="{FF2B5EF4-FFF2-40B4-BE49-F238E27FC236}">
                <a16:creationId xmlns:a16="http://schemas.microsoft.com/office/drawing/2014/main" id="{EAF572B5-E7D1-8748-B283-A2441C1C9050}"/>
              </a:ext>
            </a:extLst>
          </p:cNvPr>
          <p:cNvSpPr/>
          <p:nvPr/>
        </p:nvSpPr>
        <p:spPr>
          <a:xfrm>
            <a:off x="2070910" y="1677625"/>
            <a:ext cx="1987010" cy="784868"/>
          </a:xfrm>
          <a:prstGeom prst="wedgeRoundRectCallout">
            <a:avLst>
              <a:gd name="adj1" fmla="val 49437"/>
              <a:gd name="adj2" fmla="val 11350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dirty="0"/>
              <a:t>3:</a:t>
            </a:r>
            <a:r>
              <a:rPr lang="zh-CN" altLang="en-US" sz="2000" dirty="0"/>
              <a:t> </a:t>
            </a:r>
            <a:r>
              <a:rPr lang="en-US" altLang="zh-CN" sz="2000" dirty="0"/>
              <a:t>Remove</a:t>
            </a:r>
          </a:p>
        </p:txBody>
      </p:sp>
      <p:sp>
        <p:nvSpPr>
          <p:cNvPr id="24" name="Rounded Rectangular Callout 23">
            <a:extLst>
              <a:ext uri="{FF2B5EF4-FFF2-40B4-BE49-F238E27FC236}">
                <a16:creationId xmlns:a16="http://schemas.microsoft.com/office/drawing/2014/main" id="{CE36A769-B440-1548-B0E9-279AFAC1EF1D}"/>
              </a:ext>
            </a:extLst>
          </p:cNvPr>
          <p:cNvSpPr/>
          <p:nvPr/>
        </p:nvSpPr>
        <p:spPr>
          <a:xfrm>
            <a:off x="1553385" y="5323832"/>
            <a:ext cx="1987010" cy="784868"/>
          </a:xfrm>
          <a:prstGeom prst="wedgeRoundRectCallout">
            <a:avLst>
              <a:gd name="adj1" fmla="val 67014"/>
              <a:gd name="adj2" fmla="val -11383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dirty="0"/>
              <a:t>4:</a:t>
            </a:r>
            <a:r>
              <a:rPr lang="zh-CN" altLang="en-US" sz="2000" dirty="0"/>
              <a:t> </a:t>
            </a:r>
            <a:r>
              <a:rPr lang="en-US" altLang="zh-CN" sz="2000" dirty="0"/>
              <a:t>Create</a:t>
            </a:r>
          </a:p>
        </p:txBody>
      </p:sp>
      <p:sp>
        <p:nvSpPr>
          <p:cNvPr id="26" name="Rounded Rectangular Callout 25">
            <a:extLst>
              <a:ext uri="{FF2B5EF4-FFF2-40B4-BE49-F238E27FC236}">
                <a16:creationId xmlns:a16="http://schemas.microsoft.com/office/drawing/2014/main" id="{4A9E7A70-1D5E-7842-A5C8-A9651FAD8ECC}"/>
              </a:ext>
            </a:extLst>
          </p:cNvPr>
          <p:cNvSpPr/>
          <p:nvPr/>
        </p:nvSpPr>
        <p:spPr>
          <a:xfrm>
            <a:off x="4896929" y="5438131"/>
            <a:ext cx="2465896" cy="1054743"/>
          </a:xfrm>
          <a:prstGeom prst="wedgeRoundRectCallout">
            <a:avLst>
              <a:gd name="adj1" fmla="val -56936"/>
              <a:gd name="adj2" fmla="val -1089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dirty="0"/>
              <a:t>6:</a:t>
            </a:r>
            <a:r>
              <a:rPr lang="zh-CN" altLang="en-US" sz="2000" dirty="0"/>
              <a:t> </a:t>
            </a:r>
            <a:r>
              <a:rPr lang="en-US" altLang="zh-CN" sz="2000" dirty="0"/>
              <a:t>Upgrade</a:t>
            </a:r>
            <a:r>
              <a:rPr lang="zh-CN" altLang="en-US" sz="2000" dirty="0"/>
              <a:t> </a:t>
            </a:r>
            <a:r>
              <a:rPr lang="en-US" altLang="zh-CN" sz="2000" dirty="0"/>
              <a:t>the obstacle detection functionality</a:t>
            </a:r>
          </a:p>
        </p:txBody>
      </p:sp>
      <p:sp>
        <p:nvSpPr>
          <p:cNvPr id="27" name="Rounded Rectangular Callout 26">
            <a:extLst>
              <a:ext uri="{FF2B5EF4-FFF2-40B4-BE49-F238E27FC236}">
                <a16:creationId xmlns:a16="http://schemas.microsoft.com/office/drawing/2014/main" id="{8312A253-5D4D-1345-B6E7-40A8964ADDCC}"/>
              </a:ext>
            </a:extLst>
          </p:cNvPr>
          <p:cNvSpPr/>
          <p:nvPr/>
        </p:nvSpPr>
        <p:spPr>
          <a:xfrm>
            <a:off x="8975995" y="3895724"/>
            <a:ext cx="2571481" cy="1035673"/>
          </a:xfrm>
          <a:prstGeom prst="wedgeRoundRectCallout">
            <a:avLst>
              <a:gd name="adj1" fmla="val -93395"/>
              <a:gd name="adj2" fmla="val -8835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dirty="0"/>
              <a:t>7:</a:t>
            </a:r>
            <a:r>
              <a:rPr lang="zh-CN" altLang="en-US" sz="2000" dirty="0"/>
              <a:t> </a:t>
            </a:r>
            <a:r>
              <a:rPr lang="en-US" altLang="zh-CN" sz="2000" dirty="0"/>
              <a:t>Upgrade</a:t>
            </a:r>
            <a:r>
              <a:rPr lang="zh-CN" altLang="en-US" sz="2000" dirty="0"/>
              <a:t> </a:t>
            </a:r>
            <a:r>
              <a:rPr lang="en-US" altLang="zh-CN" sz="2000" dirty="0"/>
              <a:t>the motor control functionality</a:t>
            </a:r>
          </a:p>
        </p:txBody>
      </p:sp>
      <p:sp>
        <p:nvSpPr>
          <p:cNvPr id="3" name="Slide Number Placeholder 2">
            <a:extLst>
              <a:ext uri="{FF2B5EF4-FFF2-40B4-BE49-F238E27FC236}">
                <a16:creationId xmlns:a16="http://schemas.microsoft.com/office/drawing/2014/main" id="{66D5981B-02C5-4D58-B96C-1C72E2B4E8B9}"/>
              </a:ext>
            </a:extLst>
          </p:cNvPr>
          <p:cNvSpPr>
            <a:spLocks noGrp="1"/>
          </p:cNvSpPr>
          <p:nvPr>
            <p:ph type="sldNum" sz="quarter" idx="12"/>
          </p:nvPr>
        </p:nvSpPr>
        <p:spPr/>
        <p:txBody>
          <a:bodyPr/>
          <a:lstStyle/>
          <a:p>
            <a:fld id="{F839AD95-8776-F346-89D2-9ECB5E85A184}" type="slidenum">
              <a:rPr lang="en-US" smtClean="0"/>
              <a:t>31</a:t>
            </a:fld>
            <a:endParaRPr lang="en-US"/>
          </a:p>
        </p:txBody>
      </p:sp>
    </p:spTree>
    <p:extLst>
      <p:ext uri="{BB962C8B-B14F-4D97-AF65-F5344CB8AC3E}">
        <p14:creationId xmlns:p14="http://schemas.microsoft.com/office/powerpoint/2010/main" val="249984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6" grpId="0" animBg="1"/>
      <p:bldP spid="2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096F8-478B-D943-B3BE-FEA9386441FB}"/>
              </a:ext>
            </a:extLst>
          </p:cNvPr>
          <p:cNvSpPr>
            <a:spLocks noGrp="1"/>
          </p:cNvSpPr>
          <p:nvPr>
            <p:ph type="title"/>
          </p:nvPr>
        </p:nvSpPr>
        <p:spPr/>
        <p:txBody>
          <a:bodyPr/>
          <a:lstStyle/>
          <a:p>
            <a:r>
              <a:rPr lang="en-US" dirty="0"/>
              <a:t>A formal model in Alloy</a:t>
            </a:r>
            <a:r>
              <a:rPr lang="en-US" baseline="30000" dirty="0"/>
              <a:t>1</a:t>
            </a:r>
          </a:p>
        </p:txBody>
      </p:sp>
      <p:sp>
        <p:nvSpPr>
          <p:cNvPr id="3" name="Content Placeholder 2">
            <a:extLst>
              <a:ext uri="{FF2B5EF4-FFF2-40B4-BE49-F238E27FC236}">
                <a16:creationId xmlns:a16="http://schemas.microsoft.com/office/drawing/2014/main" id="{98F5B09E-7FC6-5D46-819F-C0D38A76F711}"/>
              </a:ext>
            </a:extLst>
          </p:cNvPr>
          <p:cNvSpPr>
            <a:spLocks noGrp="1"/>
          </p:cNvSpPr>
          <p:nvPr>
            <p:ph idx="1"/>
          </p:nvPr>
        </p:nvSpPr>
        <p:spPr/>
        <p:txBody>
          <a:bodyPr/>
          <a:lstStyle/>
          <a:p>
            <a:r>
              <a:rPr lang="en-US" altLang="zh-CN" dirty="0"/>
              <a:t>Used</a:t>
            </a:r>
            <a:r>
              <a:rPr lang="zh-CN" altLang="en-US" dirty="0"/>
              <a:t> </a:t>
            </a:r>
            <a:r>
              <a:rPr lang="en-US" altLang="zh-CN" dirty="0"/>
              <a:t>Alloy</a:t>
            </a:r>
            <a:r>
              <a:rPr lang="zh-CN" altLang="en-US" dirty="0"/>
              <a:t> </a:t>
            </a:r>
            <a:r>
              <a:rPr lang="en-US" altLang="zh-CN" dirty="0"/>
              <a:t>to</a:t>
            </a:r>
            <a:r>
              <a:rPr lang="zh-CN" altLang="en-US" dirty="0"/>
              <a:t> </a:t>
            </a:r>
            <a:r>
              <a:rPr lang="en-US" altLang="zh-CN" dirty="0"/>
              <a:t>model</a:t>
            </a:r>
            <a:r>
              <a:rPr lang="zh-CN" altLang="en-US" dirty="0"/>
              <a:t> </a:t>
            </a:r>
            <a:r>
              <a:rPr lang="en-US" altLang="zh-CN" dirty="0"/>
              <a:t>the</a:t>
            </a:r>
            <a:r>
              <a:rPr lang="zh-CN" altLang="en-US" dirty="0"/>
              <a:t> </a:t>
            </a:r>
            <a:r>
              <a:rPr lang="en-US" altLang="zh-CN" dirty="0"/>
              <a:t>semantic model</a:t>
            </a:r>
            <a:r>
              <a:rPr lang="zh-CN" altLang="en-US" dirty="0"/>
              <a:t> </a:t>
            </a:r>
            <a:r>
              <a:rPr lang="en-US" altLang="zh-CN" dirty="0"/>
              <a:t>and</a:t>
            </a:r>
            <a:r>
              <a:rPr lang="zh-CN" altLang="en-US" dirty="0"/>
              <a:t> </a:t>
            </a:r>
            <a:r>
              <a:rPr lang="en-US" altLang="zh-CN" dirty="0"/>
              <a:t>the</a:t>
            </a:r>
            <a:r>
              <a:rPr lang="zh-CN" altLang="en-US" dirty="0"/>
              <a:t> </a:t>
            </a:r>
            <a:r>
              <a:rPr lang="en-US" altLang="zh-CN" dirty="0" err="1"/>
              <a:t>reconfig</a:t>
            </a:r>
            <a:r>
              <a:rPr lang="zh-CN" altLang="en-US" dirty="0"/>
              <a:t> </a:t>
            </a:r>
            <a:r>
              <a:rPr lang="en-US" altLang="zh-CN" dirty="0"/>
              <a:t>actions.</a:t>
            </a:r>
          </a:p>
          <a:p>
            <a:r>
              <a:rPr lang="en-US" altLang="zh-CN" dirty="0"/>
              <a:t>Checked</a:t>
            </a:r>
            <a:r>
              <a:rPr lang="zh-CN" altLang="en-US" dirty="0"/>
              <a:t> </a:t>
            </a:r>
            <a:r>
              <a:rPr lang="en-US" altLang="zh-CN" dirty="0"/>
              <a:t>that</a:t>
            </a:r>
            <a:r>
              <a:rPr lang="zh-CN" altLang="en-US" dirty="0"/>
              <a:t> </a:t>
            </a:r>
            <a:r>
              <a:rPr lang="en-US" altLang="zh-CN" dirty="0"/>
              <a:t>every</a:t>
            </a:r>
            <a:r>
              <a:rPr lang="zh-CN" altLang="en-US" dirty="0"/>
              <a:t> </a:t>
            </a:r>
            <a:r>
              <a:rPr lang="en-US" altLang="zh-CN" dirty="0"/>
              <a:t>action</a:t>
            </a:r>
            <a:r>
              <a:rPr lang="zh-CN" altLang="en-US" dirty="0"/>
              <a:t> </a:t>
            </a:r>
            <a:r>
              <a:rPr lang="en-US" altLang="zh-CN" dirty="0"/>
              <a:t>won’t</a:t>
            </a:r>
            <a:r>
              <a:rPr lang="zh-CN" altLang="en-US" dirty="0"/>
              <a:t> </a:t>
            </a:r>
            <a:r>
              <a:rPr lang="en-US" altLang="zh-CN" dirty="0"/>
              <a:t>violate</a:t>
            </a:r>
            <a:r>
              <a:rPr lang="zh-CN" altLang="en-US" dirty="0"/>
              <a:t> </a:t>
            </a:r>
            <a:r>
              <a:rPr lang="en-US" altLang="zh-CN" dirty="0"/>
              <a:t>the</a:t>
            </a:r>
            <a:r>
              <a:rPr lang="zh-CN" altLang="en-US" dirty="0"/>
              <a:t> </a:t>
            </a:r>
            <a:r>
              <a:rPr lang="en-US" altLang="zh-CN" dirty="0"/>
              <a:t>safety</a:t>
            </a:r>
            <a:r>
              <a:rPr lang="zh-CN" altLang="en-US" dirty="0"/>
              <a:t> </a:t>
            </a:r>
            <a:r>
              <a:rPr lang="en-US" altLang="zh-CN" dirty="0"/>
              <a:t>property</a:t>
            </a:r>
            <a:r>
              <a:rPr lang="zh-CN" altLang="en-US" dirty="0"/>
              <a:t> </a:t>
            </a:r>
            <a:r>
              <a:rPr lang="en-US" altLang="zh-CN" dirty="0"/>
              <a:t>(no</a:t>
            </a:r>
            <a:r>
              <a:rPr lang="zh-CN" altLang="en-US" dirty="0"/>
              <a:t> </a:t>
            </a:r>
            <a:r>
              <a:rPr lang="en-US" altLang="zh-CN" dirty="0"/>
              <a:t>counterexample) in a bounded model.</a:t>
            </a:r>
          </a:p>
          <a:p>
            <a:r>
              <a:rPr lang="en-US" altLang="zh-CN" dirty="0"/>
              <a:t>Checked</a:t>
            </a:r>
            <a:r>
              <a:rPr lang="zh-CN" altLang="en-US" dirty="0"/>
              <a:t> </a:t>
            </a:r>
            <a:r>
              <a:rPr lang="en-US" altLang="zh-CN" dirty="0"/>
              <a:t>that</a:t>
            </a:r>
            <a:r>
              <a:rPr lang="zh-CN" altLang="en-US" dirty="0"/>
              <a:t> </a:t>
            </a:r>
            <a:r>
              <a:rPr lang="en-US" altLang="zh-CN" dirty="0"/>
              <a:t>every</a:t>
            </a:r>
            <a:r>
              <a:rPr lang="zh-CN" altLang="en-US" dirty="0"/>
              <a:t> </a:t>
            </a:r>
            <a:r>
              <a:rPr lang="en-US" altLang="zh-CN" dirty="0"/>
              <a:t>action</a:t>
            </a:r>
            <a:r>
              <a:rPr lang="zh-CN" altLang="en-US" dirty="0"/>
              <a:t> </a:t>
            </a:r>
            <a:r>
              <a:rPr lang="en-US" altLang="zh-CN" dirty="0"/>
              <a:t>is</a:t>
            </a:r>
            <a:r>
              <a:rPr lang="zh-CN" altLang="en-US" dirty="0"/>
              <a:t> </a:t>
            </a:r>
            <a:r>
              <a:rPr lang="en-US" altLang="zh-CN" dirty="0"/>
              <a:t>consistent</a:t>
            </a:r>
            <a:r>
              <a:rPr lang="zh-CN" altLang="en-US" dirty="0"/>
              <a:t> </a:t>
            </a:r>
            <a:r>
              <a:rPr lang="en-US" altLang="zh-CN" dirty="0"/>
              <a:t>(has</a:t>
            </a:r>
            <a:r>
              <a:rPr lang="zh-CN" altLang="en-US" dirty="0"/>
              <a:t> </a:t>
            </a:r>
            <a:r>
              <a:rPr lang="en-US" altLang="zh-CN" dirty="0"/>
              <a:t>an</a:t>
            </a:r>
            <a:r>
              <a:rPr lang="zh-CN" altLang="en-US" dirty="0"/>
              <a:t> </a:t>
            </a:r>
            <a:r>
              <a:rPr lang="en-US" altLang="zh-CN" dirty="0"/>
              <a:t>instance) in a bounded model.</a:t>
            </a:r>
          </a:p>
        </p:txBody>
      </p:sp>
      <p:sp>
        <p:nvSpPr>
          <p:cNvPr id="4" name="Slide Number Placeholder 3">
            <a:extLst>
              <a:ext uri="{FF2B5EF4-FFF2-40B4-BE49-F238E27FC236}">
                <a16:creationId xmlns:a16="http://schemas.microsoft.com/office/drawing/2014/main" id="{D48A2931-0CA7-4971-B16A-E3EBF0D67B9E}"/>
              </a:ext>
            </a:extLst>
          </p:cNvPr>
          <p:cNvSpPr>
            <a:spLocks noGrp="1"/>
          </p:cNvSpPr>
          <p:nvPr>
            <p:ph type="sldNum" sz="quarter" idx="12"/>
          </p:nvPr>
        </p:nvSpPr>
        <p:spPr/>
        <p:txBody>
          <a:bodyPr/>
          <a:lstStyle/>
          <a:p>
            <a:fld id="{F839AD95-8776-F346-89D2-9ECB5E85A184}" type="slidenum">
              <a:rPr lang="en-US" smtClean="0"/>
              <a:t>32</a:t>
            </a:fld>
            <a:endParaRPr lang="en-US"/>
          </a:p>
        </p:txBody>
      </p:sp>
    </p:spTree>
    <p:extLst>
      <p:ext uri="{BB962C8B-B14F-4D97-AF65-F5344CB8AC3E}">
        <p14:creationId xmlns:p14="http://schemas.microsoft.com/office/powerpoint/2010/main" val="2920109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D656A-164A-564C-88F3-29AA56771BB6}"/>
              </a:ext>
            </a:extLst>
          </p:cNvPr>
          <p:cNvSpPr>
            <a:spLocks noGrp="1"/>
          </p:cNvSpPr>
          <p:nvPr>
            <p:ph type="title"/>
          </p:nvPr>
        </p:nvSpPr>
        <p:spPr/>
        <p:txBody>
          <a:bodyPr/>
          <a:lstStyle/>
          <a:p>
            <a:r>
              <a:rPr lang="en-US" altLang="zh-CN" dirty="0"/>
              <a:t>A</a:t>
            </a:r>
            <a:r>
              <a:rPr lang="zh-CN" altLang="en-US" dirty="0"/>
              <a:t> </a:t>
            </a:r>
            <a:r>
              <a:rPr lang="en-US" altLang="zh-CN" dirty="0"/>
              <a:t>formal</a:t>
            </a:r>
            <a:r>
              <a:rPr lang="zh-CN" altLang="en-US" dirty="0"/>
              <a:t> </a:t>
            </a:r>
            <a:r>
              <a:rPr lang="en-US" altLang="zh-CN" dirty="0"/>
              <a:t>model</a:t>
            </a:r>
            <a:r>
              <a:rPr lang="zh-CN" altLang="en-US" dirty="0"/>
              <a:t> </a:t>
            </a:r>
            <a:r>
              <a:rPr lang="en-US" altLang="zh-CN" dirty="0"/>
              <a:t>in</a:t>
            </a:r>
            <a:r>
              <a:rPr lang="zh-CN" altLang="en-US" dirty="0"/>
              <a:t> </a:t>
            </a:r>
            <a:r>
              <a:rPr lang="en-US" altLang="zh-CN" dirty="0"/>
              <a:t>TLA+</a:t>
            </a:r>
            <a:endParaRPr lang="en-US" dirty="0"/>
          </a:p>
        </p:txBody>
      </p:sp>
      <p:sp>
        <p:nvSpPr>
          <p:cNvPr id="3" name="Content Placeholder 2">
            <a:extLst>
              <a:ext uri="{FF2B5EF4-FFF2-40B4-BE49-F238E27FC236}">
                <a16:creationId xmlns:a16="http://schemas.microsoft.com/office/drawing/2014/main" id="{D911A965-D8A3-9F43-916C-56D9246129CD}"/>
              </a:ext>
            </a:extLst>
          </p:cNvPr>
          <p:cNvSpPr>
            <a:spLocks noGrp="1"/>
          </p:cNvSpPr>
          <p:nvPr>
            <p:ph idx="1"/>
          </p:nvPr>
        </p:nvSpPr>
        <p:spPr/>
        <p:txBody>
          <a:bodyPr/>
          <a:lstStyle/>
          <a:p>
            <a:r>
              <a:rPr lang="en-US" altLang="zh-CN" dirty="0"/>
              <a:t>Modeled</a:t>
            </a:r>
            <a:r>
              <a:rPr lang="zh-CN" altLang="en-US" dirty="0"/>
              <a:t> </a:t>
            </a:r>
            <a:r>
              <a:rPr lang="en-US" altLang="zh-CN" dirty="0"/>
              <a:t>the </a:t>
            </a:r>
            <a:r>
              <a:rPr lang="en-US" altLang="zh-CN" i="1" dirty="0"/>
              <a:t>Replace</a:t>
            </a:r>
            <a:r>
              <a:rPr lang="en-US" altLang="zh-CN" dirty="0"/>
              <a:t> algorithm with TLA+/</a:t>
            </a:r>
            <a:r>
              <a:rPr lang="en-US" altLang="zh-CN" dirty="0" err="1"/>
              <a:t>PlusCal</a:t>
            </a:r>
            <a:r>
              <a:rPr lang="en-US" altLang="zh-CN" dirty="0"/>
              <a:t>.</a:t>
            </a:r>
          </a:p>
          <a:p>
            <a:r>
              <a:rPr lang="en-US" altLang="zh-CN" dirty="0"/>
              <a:t>Verified</a:t>
            </a:r>
            <a:r>
              <a:rPr lang="zh-CN" altLang="en-US" dirty="0"/>
              <a:t> </a:t>
            </a:r>
            <a:r>
              <a:rPr lang="en-US" altLang="zh-CN" dirty="0"/>
              <a:t>the</a:t>
            </a:r>
            <a:r>
              <a:rPr lang="zh-CN" altLang="en-US" dirty="0"/>
              <a:t> </a:t>
            </a:r>
            <a:r>
              <a:rPr lang="en-US" altLang="zh-CN" dirty="0"/>
              <a:t>algorithm</a:t>
            </a:r>
            <a:r>
              <a:rPr lang="zh-CN" altLang="en-US" dirty="0"/>
              <a:t> </a:t>
            </a:r>
            <a:r>
              <a:rPr lang="en-US" altLang="zh-CN" dirty="0"/>
              <a:t>with</a:t>
            </a:r>
            <a:r>
              <a:rPr lang="zh-CN" altLang="en-US" dirty="0"/>
              <a:t> </a:t>
            </a:r>
            <a:r>
              <a:rPr lang="en-US" altLang="zh-CN" dirty="0"/>
              <a:t>some</a:t>
            </a:r>
            <a:r>
              <a:rPr lang="zh-CN" altLang="en-US" dirty="0"/>
              <a:t> </a:t>
            </a:r>
            <a:r>
              <a:rPr lang="en-US" altLang="zh-CN" dirty="0"/>
              <a:t>given</a:t>
            </a:r>
            <a:r>
              <a:rPr lang="zh-CN" altLang="en-US" dirty="0"/>
              <a:t> </a:t>
            </a:r>
            <a:r>
              <a:rPr lang="en-US" altLang="zh-CN" dirty="0"/>
              <a:t>system</a:t>
            </a:r>
            <a:r>
              <a:rPr lang="zh-CN" altLang="en-US" dirty="0"/>
              <a:t> </a:t>
            </a:r>
            <a:r>
              <a:rPr lang="en-US" altLang="zh-CN" dirty="0"/>
              <a:t>configurations.</a:t>
            </a:r>
          </a:p>
          <a:p>
            <a:r>
              <a:rPr lang="en-US" altLang="zh-CN" dirty="0"/>
              <a:t>A design</a:t>
            </a:r>
            <a:r>
              <a:rPr lang="zh-CN" altLang="en-US" dirty="0"/>
              <a:t> </a:t>
            </a:r>
            <a:r>
              <a:rPr lang="en-US" altLang="zh-CN" dirty="0"/>
              <a:t>issue:</a:t>
            </a:r>
          </a:p>
          <a:p>
            <a:pPr lvl="1"/>
            <a:r>
              <a:rPr lang="en-US" altLang="zh-CN" dirty="0"/>
              <a:t>The</a:t>
            </a:r>
            <a:r>
              <a:rPr lang="zh-CN" altLang="en-US" dirty="0"/>
              <a:t> </a:t>
            </a:r>
            <a:r>
              <a:rPr lang="en-US" altLang="zh-CN" dirty="0"/>
              <a:t>algorithm</a:t>
            </a:r>
            <a:r>
              <a:rPr lang="zh-CN" altLang="en-US" dirty="0"/>
              <a:t> </a:t>
            </a:r>
            <a:r>
              <a:rPr lang="en-US" altLang="zh-CN" dirty="0"/>
              <a:t>cannot</a:t>
            </a:r>
            <a:r>
              <a:rPr lang="zh-CN" altLang="en-US" dirty="0"/>
              <a:t> </a:t>
            </a:r>
            <a:r>
              <a:rPr lang="en-US" altLang="zh-CN" dirty="0"/>
              <a:t>handle</a:t>
            </a:r>
            <a:r>
              <a:rPr lang="zh-CN" altLang="en-US" dirty="0"/>
              <a:t> </a:t>
            </a:r>
            <a:r>
              <a:rPr lang="en-US" altLang="zh-CN" dirty="0"/>
              <a:t>circular</a:t>
            </a:r>
            <a:r>
              <a:rPr lang="zh-CN" altLang="en-US" dirty="0"/>
              <a:t> </a:t>
            </a:r>
            <a:r>
              <a:rPr lang="en-US" altLang="zh-CN" dirty="0"/>
              <a:t>dependencies</a:t>
            </a:r>
            <a:r>
              <a:rPr lang="zh-CN" altLang="en-US" dirty="0"/>
              <a:t> </a:t>
            </a:r>
            <a:r>
              <a:rPr lang="en-US" altLang="zh-CN" dirty="0"/>
              <a:t>in</a:t>
            </a:r>
            <a:r>
              <a:rPr lang="zh-CN" altLang="en-US" dirty="0"/>
              <a:t> </a:t>
            </a:r>
            <a:r>
              <a:rPr lang="en-US" altLang="zh-CN" dirty="0"/>
              <a:t>the</a:t>
            </a:r>
            <a:r>
              <a:rPr lang="zh-CN" altLang="en-US" dirty="0"/>
              <a:t> </a:t>
            </a:r>
            <a:r>
              <a:rPr lang="en-US" altLang="zh-CN" dirty="0"/>
              <a:t>system.</a:t>
            </a:r>
            <a:endParaRPr lang="en-US" dirty="0"/>
          </a:p>
        </p:txBody>
      </p:sp>
      <p:sp>
        <p:nvSpPr>
          <p:cNvPr id="4" name="Slide Number Placeholder 3">
            <a:extLst>
              <a:ext uri="{FF2B5EF4-FFF2-40B4-BE49-F238E27FC236}">
                <a16:creationId xmlns:a16="http://schemas.microsoft.com/office/drawing/2014/main" id="{322F10A2-4B41-45A3-B2E3-ADBEBC6A482B}"/>
              </a:ext>
            </a:extLst>
          </p:cNvPr>
          <p:cNvSpPr>
            <a:spLocks noGrp="1"/>
          </p:cNvSpPr>
          <p:nvPr>
            <p:ph type="sldNum" sz="quarter" idx="12"/>
          </p:nvPr>
        </p:nvSpPr>
        <p:spPr/>
        <p:txBody>
          <a:bodyPr/>
          <a:lstStyle/>
          <a:p>
            <a:fld id="{F839AD95-8776-F346-89D2-9ECB5E85A184}" type="slidenum">
              <a:rPr lang="en-US" smtClean="0"/>
              <a:t>33</a:t>
            </a:fld>
            <a:endParaRPr lang="en-US"/>
          </a:p>
        </p:txBody>
      </p:sp>
    </p:spTree>
    <p:extLst>
      <p:ext uri="{BB962C8B-B14F-4D97-AF65-F5344CB8AC3E}">
        <p14:creationId xmlns:p14="http://schemas.microsoft.com/office/powerpoint/2010/main" val="19718245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D8009-7AE8-47AF-9760-2FBB84E6A598}"/>
              </a:ext>
            </a:extLst>
          </p:cNvPr>
          <p:cNvSpPr>
            <a:spLocks noGrp="1"/>
          </p:cNvSpPr>
          <p:nvPr>
            <p:ph type="title"/>
          </p:nvPr>
        </p:nvSpPr>
        <p:spPr/>
        <p:txBody>
          <a:bodyPr/>
          <a:lstStyle/>
          <a:p>
            <a:r>
              <a:rPr lang="en-US" altLang="zh-CN" dirty="0"/>
              <a:t>Apply the Model to ROS</a:t>
            </a:r>
            <a:endParaRPr lang="zh-CN" altLang="en-US" dirty="0"/>
          </a:p>
        </p:txBody>
      </p:sp>
      <p:sp>
        <p:nvSpPr>
          <p:cNvPr id="3" name="Content Placeholder 2">
            <a:extLst>
              <a:ext uri="{FF2B5EF4-FFF2-40B4-BE49-F238E27FC236}">
                <a16:creationId xmlns:a16="http://schemas.microsoft.com/office/drawing/2014/main" id="{B8086F89-47B6-43A2-9817-5C2C754ACB12}"/>
              </a:ext>
            </a:extLst>
          </p:cNvPr>
          <p:cNvSpPr>
            <a:spLocks noGrp="1"/>
          </p:cNvSpPr>
          <p:nvPr>
            <p:ph idx="1"/>
          </p:nvPr>
        </p:nvSpPr>
        <p:spPr/>
        <p:txBody>
          <a:bodyPr/>
          <a:lstStyle/>
          <a:p>
            <a:r>
              <a:rPr lang="en-US" altLang="zh-CN" dirty="0"/>
              <a:t>How to express assumptions and guarantees?</a:t>
            </a:r>
          </a:p>
          <a:p>
            <a:r>
              <a:rPr lang="en-US" altLang="zh-CN" dirty="0"/>
              <a:t>Assumptions and Guarantees are in fact predicates over the data.</a:t>
            </a:r>
          </a:p>
          <a:p>
            <a:pPr lvl="1"/>
            <a:r>
              <a:rPr lang="en-US" altLang="zh-CN" dirty="0"/>
              <a:t>Two Common Patterns in ROS: Message Types and Message Rate.</a:t>
            </a:r>
          </a:p>
          <a:p>
            <a:pPr lvl="1"/>
            <a:r>
              <a:rPr lang="en-US" altLang="zh-CN" dirty="0"/>
              <a:t>Message Type: ROS requires developers to define the type of messages for publishers and subscribers.</a:t>
            </a:r>
          </a:p>
          <a:p>
            <a:pPr lvl="1"/>
            <a:r>
              <a:rPr lang="en-US" altLang="zh-CN" dirty="0"/>
              <a:t>Message Type: Producing messages periodically is a common practice in ROS.</a:t>
            </a:r>
            <a:endParaRPr lang="zh-CN" altLang="en-US" dirty="0"/>
          </a:p>
        </p:txBody>
      </p:sp>
      <p:sp>
        <p:nvSpPr>
          <p:cNvPr id="4" name="Slide Number Placeholder 3">
            <a:extLst>
              <a:ext uri="{FF2B5EF4-FFF2-40B4-BE49-F238E27FC236}">
                <a16:creationId xmlns:a16="http://schemas.microsoft.com/office/drawing/2014/main" id="{A7BA23FD-7E1B-4EEA-8C7D-7589C1C94588}"/>
              </a:ext>
            </a:extLst>
          </p:cNvPr>
          <p:cNvSpPr>
            <a:spLocks noGrp="1"/>
          </p:cNvSpPr>
          <p:nvPr>
            <p:ph type="sldNum" sz="quarter" idx="12"/>
          </p:nvPr>
        </p:nvSpPr>
        <p:spPr/>
        <p:txBody>
          <a:bodyPr/>
          <a:lstStyle/>
          <a:p>
            <a:fld id="{F839AD95-8776-F346-89D2-9ECB5E85A184}" type="slidenum">
              <a:rPr lang="en-US" smtClean="0"/>
              <a:t>34</a:t>
            </a:fld>
            <a:endParaRPr lang="en-US"/>
          </a:p>
        </p:txBody>
      </p:sp>
    </p:spTree>
    <p:extLst>
      <p:ext uri="{BB962C8B-B14F-4D97-AF65-F5344CB8AC3E}">
        <p14:creationId xmlns:p14="http://schemas.microsoft.com/office/powerpoint/2010/main" val="8226490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27D8F-D1D2-454D-AD9A-7CA36FAD5680}"/>
              </a:ext>
            </a:extLst>
          </p:cNvPr>
          <p:cNvSpPr>
            <a:spLocks noGrp="1"/>
          </p:cNvSpPr>
          <p:nvPr>
            <p:ph type="title"/>
          </p:nvPr>
        </p:nvSpPr>
        <p:spPr/>
        <p:txBody>
          <a:bodyPr/>
          <a:lstStyle/>
          <a:p>
            <a:r>
              <a:rPr lang="en-US" altLang="zh-CN" dirty="0"/>
              <a:t>Type + Rate</a:t>
            </a:r>
            <a:endParaRPr lang="zh-CN" altLang="en-US" dirty="0"/>
          </a:p>
        </p:txBody>
      </p:sp>
      <p:sp>
        <p:nvSpPr>
          <p:cNvPr id="3" name="Content Placeholder 2">
            <a:extLst>
              <a:ext uri="{FF2B5EF4-FFF2-40B4-BE49-F238E27FC236}">
                <a16:creationId xmlns:a16="http://schemas.microsoft.com/office/drawing/2014/main" id="{E8631BF7-76A5-447F-9E16-6BFD2E84CB38}"/>
              </a:ext>
            </a:extLst>
          </p:cNvPr>
          <p:cNvSpPr>
            <a:spLocks noGrp="1"/>
          </p:cNvSpPr>
          <p:nvPr>
            <p:ph idx="1"/>
          </p:nvPr>
        </p:nvSpPr>
        <p:spPr/>
        <p:txBody>
          <a:bodyPr/>
          <a:lstStyle/>
          <a:p>
            <a:r>
              <a:rPr lang="en-US" altLang="zh-CN" dirty="0"/>
              <a:t>Use Type + Rate to define the predicates in ROS.</a:t>
            </a:r>
          </a:p>
          <a:p>
            <a:r>
              <a:rPr lang="en-US" altLang="zh-CN" dirty="0"/>
              <a:t>Example:</a:t>
            </a:r>
          </a:p>
          <a:p>
            <a:pPr lvl="1"/>
            <a:r>
              <a:rPr lang="en-US" altLang="zh-CN" dirty="0"/>
              <a:t>An output port produces nothing.</a:t>
            </a:r>
          </a:p>
          <a:p>
            <a:pPr lvl="1"/>
            <a:r>
              <a:rPr lang="en-US" altLang="zh-CN" dirty="0"/>
              <a:t>An output port produces messages with type </a:t>
            </a:r>
            <a:r>
              <a:rPr lang="en-US" altLang="zh-CN" i="1" dirty="0"/>
              <a:t>T.</a:t>
            </a:r>
          </a:p>
          <a:p>
            <a:pPr lvl="1"/>
            <a:r>
              <a:rPr lang="en-US" altLang="zh-CN" dirty="0"/>
              <a:t>An output port produces messages with type </a:t>
            </a:r>
            <a:r>
              <a:rPr lang="en-US" altLang="zh-CN" i="1" dirty="0"/>
              <a:t>T</a:t>
            </a:r>
            <a:r>
              <a:rPr lang="en-US" altLang="zh-CN" dirty="0"/>
              <a:t> at </a:t>
            </a:r>
            <a:r>
              <a:rPr lang="en-US" altLang="zh-CN" i="1" dirty="0"/>
              <a:t>x</a:t>
            </a:r>
            <a:r>
              <a:rPr lang="en-US" altLang="zh-CN" dirty="0"/>
              <a:t> Hz.</a:t>
            </a:r>
          </a:p>
          <a:p>
            <a:pPr lvl="1"/>
            <a:r>
              <a:rPr lang="en-US" altLang="zh-CN" dirty="0"/>
              <a:t>A functionality requires messages with type </a:t>
            </a:r>
            <a:r>
              <a:rPr lang="en-US" altLang="zh-CN" i="1" dirty="0"/>
              <a:t>T</a:t>
            </a:r>
            <a:r>
              <a:rPr lang="en-US" altLang="zh-CN" dirty="0"/>
              <a:t> at </a:t>
            </a:r>
            <a:r>
              <a:rPr lang="en-US" altLang="zh-CN" i="1" dirty="0"/>
              <a:t>y</a:t>
            </a:r>
            <a:r>
              <a:rPr lang="en-US" altLang="zh-CN" dirty="0"/>
              <a:t> Hz.</a:t>
            </a:r>
          </a:p>
          <a:p>
            <a:pPr lvl="1"/>
            <a:r>
              <a:rPr lang="en-US" altLang="zh-CN" dirty="0"/>
              <a:t>An input port receives messages with type </a:t>
            </a:r>
            <a:r>
              <a:rPr lang="en-US" altLang="zh-CN" i="1" dirty="0"/>
              <a:t>T</a:t>
            </a:r>
            <a:r>
              <a:rPr lang="en-US" altLang="zh-CN" dirty="0"/>
              <a:t>.</a:t>
            </a:r>
          </a:p>
          <a:p>
            <a:pPr lvl="1"/>
            <a:r>
              <a:rPr lang="en-US" altLang="zh-CN" dirty="0"/>
              <a:t>…</a:t>
            </a:r>
            <a:endParaRPr lang="zh-CN" altLang="en-US" dirty="0"/>
          </a:p>
        </p:txBody>
      </p:sp>
      <p:sp>
        <p:nvSpPr>
          <p:cNvPr id="4" name="Slide Number Placeholder 3">
            <a:extLst>
              <a:ext uri="{FF2B5EF4-FFF2-40B4-BE49-F238E27FC236}">
                <a16:creationId xmlns:a16="http://schemas.microsoft.com/office/drawing/2014/main" id="{8ADF2518-7DDF-472A-8250-EE7A22B8B26A}"/>
              </a:ext>
            </a:extLst>
          </p:cNvPr>
          <p:cNvSpPr>
            <a:spLocks noGrp="1"/>
          </p:cNvSpPr>
          <p:nvPr>
            <p:ph type="sldNum" sz="quarter" idx="12"/>
          </p:nvPr>
        </p:nvSpPr>
        <p:spPr/>
        <p:txBody>
          <a:bodyPr/>
          <a:lstStyle/>
          <a:p>
            <a:fld id="{F839AD95-8776-F346-89D2-9ECB5E85A184}" type="slidenum">
              <a:rPr lang="en-US" smtClean="0"/>
              <a:t>35</a:t>
            </a:fld>
            <a:endParaRPr lang="en-US"/>
          </a:p>
        </p:txBody>
      </p:sp>
    </p:spTree>
    <p:extLst>
      <p:ext uri="{BB962C8B-B14F-4D97-AF65-F5344CB8AC3E}">
        <p14:creationId xmlns:p14="http://schemas.microsoft.com/office/powerpoint/2010/main" val="3179197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C4715-FEED-4F86-8CD1-5B1D1F46A55F}"/>
              </a:ext>
            </a:extLst>
          </p:cNvPr>
          <p:cNvSpPr>
            <a:spLocks noGrp="1"/>
          </p:cNvSpPr>
          <p:nvPr>
            <p:ph type="title"/>
          </p:nvPr>
        </p:nvSpPr>
        <p:spPr/>
        <p:txBody>
          <a:bodyPr/>
          <a:lstStyle/>
          <a:p>
            <a:r>
              <a:rPr lang="en-US" altLang="zh-CN" dirty="0"/>
              <a:t>Satisfaction Rules</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9120CA-A5A1-4A0C-B83A-5F58F67057AF}"/>
                  </a:ext>
                </a:extLst>
              </p:cNvPr>
              <p:cNvSpPr>
                <a:spLocks noGrp="1"/>
              </p:cNvSpPr>
              <p:nvPr>
                <p:ph idx="1"/>
              </p:nvPr>
            </p:nvSpPr>
            <p:spPr/>
            <p:txBody>
              <a:bodyPr/>
              <a:lstStyle/>
              <a:p>
                <a:r>
                  <a:rPr lang="en-US" altLang="zh-CN" dirty="0"/>
                  <a:t>Then, we can build the satisfaction rules based on the types and rates.</a:t>
                </a:r>
              </a:p>
              <a:p>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𝑆𝑎𝑡𝑖𝑠𝑓𝑦</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𝑔</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e>
                    </m:d>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𝐶𝑎𝑛𝑃𝑟𝑜𝑑𝑢𝑐𝑒</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𝑔</m:t>
                        </m:r>
                      </m:e>
                    </m:d>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𝑇𝑦𝑝𝑒</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𝑔</m:t>
                        </m:r>
                      </m:e>
                    </m:d>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𝑇𝑦𝑝𝑒</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𝑎</m:t>
                        </m:r>
                      </m:e>
                    </m:d>
                    <m:r>
                      <a:rPr lang="en-US" altLang="zh-CN" i="1">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𝑅𝑎𝑡𝑒</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𝑔</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𝑅𝑎𝑡𝑒</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𝑎</m:t>
                            </m:r>
                          </m:e>
                        </m:d>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𝑅𝑎𝑡𝑒</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𝑎</m:t>
                            </m:r>
                          </m:e>
                        </m:d>
                        <m:r>
                          <a:rPr lang="en-US" altLang="zh-CN" b="0" i="1" smtClean="0">
                            <a:latin typeface="Cambria Math" panose="02040503050406030204" pitchFamily="18" charset="0"/>
                            <a:ea typeface="Cambria Math" panose="02040503050406030204" pitchFamily="18" charset="0"/>
                          </a:rPr>
                          <m:t>=0</m:t>
                        </m:r>
                      </m:e>
                    </m:d>
                  </m:oMath>
                </a14:m>
                <a:endParaRPr lang="en-US" altLang="zh-CN" b="0" dirty="0">
                  <a:ea typeface="Cambria Math" panose="02040503050406030204" pitchFamily="18" charset="0"/>
                </a:endParaRPr>
              </a:p>
              <a:p>
                <a14:m>
                  <m:oMath xmlns:m="http://schemas.openxmlformats.org/officeDocument/2006/math">
                    <m:r>
                      <a:rPr lang="zh-CN" altLang="en-US"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r>
                      <a:rPr lang="en-US" altLang="zh-CN" b="0" i="1" smtClean="0">
                        <a:latin typeface="Cambria Math" panose="02040503050406030204" pitchFamily="18" charset="0"/>
                      </a:rPr>
                      <m:t>𝐴</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𝑆𝑎𝑡𝑖𝑠𝑓𝑦</m:t>
                    </m:r>
                    <m:d>
                      <m:dPr>
                        <m:ctrlPr>
                          <a:rPr lang="en-US" altLang="zh-CN" i="1">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2</m:t>
                            </m:r>
                          </m:sub>
                        </m:sSub>
                      </m:e>
                    </m:d>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𝑇𝑦𝑝𝑒</m:t>
                    </m:r>
                    <m:d>
                      <m:dPr>
                        <m:ctrlPr>
                          <a:rPr lang="en-US" altLang="zh-CN" i="1">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1</m:t>
                            </m:r>
                          </m:sub>
                        </m:sSub>
                      </m:e>
                    </m:d>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𝑇𝑦𝑝𝑒</m:t>
                    </m:r>
                    <m:d>
                      <m:dPr>
                        <m:ctrlPr>
                          <a:rPr lang="en-US" altLang="zh-CN" i="1">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2</m:t>
                            </m:r>
                          </m:sub>
                        </m:sSub>
                      </m:e>
                    </m:d>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        </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𝑅𝑎𝑡𝑒</m:t>
                        </m:r>
                        <m:d>
                          <m:dPr>
                            <m:ctrlPr>
                              <a:rPr lang="en-US" altLang="zh-CN" i="1">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1</m:t>
                                </m:r>
                              </m:sub>
                            </m:sSub>
                          </m:e>
                        </m:d>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𝑅𝑎𝑡𝑒</m:t>
                        </m:r>
                        <m:d>
                          <m:dPr>
                            <m:ctrlPr>
                              <a:rPr lang="en-US" altLang="zh-CN" i="1">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2</m:t>
                                </m:r>
                              </m:sub>
                            </m:sSub>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𝑅𝑎𝑡𝑒</m:t>
                        </m:r>
                        <m:d>
                          <m:dPr>
                            <m:ctrlPr>
                              <a:rPr lang="en-US" altLang="zh-CN" i="1">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2</m:t>
                                </m:r>
                              </m:sub>
                            </m:sSub>
                          </m:e>
                        </m:d>
                        <m:r>
                          <a:rPr lang="en-US" altLang="zh-CN" i="1">
                            <a:latin typeface="Cambria Math" panose="02040503050406030204" pitchFamily="18" charset="0"/>
                            <a:ea typeface="Cambria Math" panose="02040503050406030204" pitchFamily="18" charset="0"/>
                          </a:rPr>
                          <m:t>=0</m:t>
                        </m:r>
                      </m:e>
                    </m:d>
                  </m:oMath>
                </a14:m>
                <a:endParaRPr lang="zh-CN" altLang="en-US" dirty="0"/>
              </a:p>
            </p:txBody>
          </p:sp>
        </mc:Choice>
        <mc:Fallback xmlns="">
          <p:sp>
            <p:nvSpPr>
              <p:cNvPr id="3" name="Content Placeholder 2">
                <a:extLst>
                  <a:ext uri="{FF2B5EF4-FFF2-40B4-BE49-F238E27FC236}">
                    <a16:creationId xmlns:a16="http://schemas.microsoft.com/office/drawing/2014/main" id="{7E9120CA-A5A1-4A0C-B83A-5F58F67057AF}"/>
                  </a:ext>
                </a:extLst>
              </p:cNvPr>
              <p:cNvSpPr>
                <a:spLocks noGrp="1" noRot="1" noChangeAspect="1" noMove="1" noResize="1" noEditPoints="1" noAdjustHandles="1" noChangeArrowheads="1" noChangeShapeType="1" noTextEdit="1"/>
              </p:cNvSpPr>
              <p:nvPr>
                <p:ph idx="1"/>
              </p:nvPr>
            </p:nvSpPr>
            <p:spPr>
              <a:blipFill>
                <a:blip r:embed="rId2"/>
                <a:stretch>
                  <a:fillRect l="-1043" t="-2241" r="-1333"/>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F755F08B-FBCA-485D-941E-43A5F95F319B}"/>
              </a:ext>
            </a:extLst>
          </p:cNvPr>
          <p:cNvSpPr>
            <a:spLocks noGrp="1"/>
          </p:cNvSpPr>
          <p:nvPr>
            <p:ph type="sldNum" sz="quarter" idx="12"/>
          </p:nvPr>
        </p:nvSpPr>
        <p:spPr/>
        <p:txBody>
          <a:bodyPr/>
          <a:lstStyle/>
          <a:p>
            <a:fld id="{F839AD95-8776-F346-89D2-9ECB5E85A184}" type="slidenum">
              <a:rPr lang="en-US" smtClean="0"/>
              <a:t>36</a:t>
            </a:fld>
            <a:endParaRPr lang="en-US"/>
          </a:p>
        </p:txBody>
      </p:sp>
    </p:spTree>
    <p:extLst>
      <p:ext uri="{BB962C8B-B14F-4D97-AF65-F5344CB8AC3E}">
        <p14:creationId xmlns:p14="http://schemas.microsoft.com/office/powerpoint/2010/main" val="1083255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FF595-03EB-4495-93A8-F78D03BBB0B8}"/>
              </a:ext>
            </a:extLst>
          </p:cNvPr>
          <p:cNvSpPr>
            <a:spLocks noGrp="1"/>
          </p:cNvSpPr>
          <p:nvPr>
            <p:ph type="title"/>
          </p:nvPr>
        </p:nvSpPr>
        <p:spPr/>
        <p:txBody>
          <a:bodyPr/>
          <a:lstStyle/>
          <a:p>
            <a:r>
              <a:rPr lang="en-US" altLang="zh-CN" dirty="0"/>
              <a:t>Build the Model in initialization</a:t>
            </a:r>
            <a:endParaRPr lang="zh-CN" altLang="en-US" dirty="0"/>
          </a:p>
        </p:txBody>
      </p:sp>
      <p:pic>
        <p:nvPicPr>
          <p:cNvPr id="4" name="Content Placeholder 3">
            <a:extLst>
              <a:ext uri="{FF2B5EF4-FFF2-40B4-BE49-F238E27FC236}">
                <a16:creationId xmlns:a16="http://schemas.microsoft.com/office/drawing/2014/main" id="{E5C4C252-8E79-48A2-8E66-787FF7B1A015}"/>
              </a:ext>
            </a:extLst>
          </p:cNvPr>
          <p:cNvPicPr>
            <a:picLocks noGrp="1" noChangeAspect="1"/>
          </p:cNvPicPr>
          <p:nvPr>
            <p:ph idx="1"/>
          </p:nvPr>
        </p:nvPicPr>
        <p:blipFill>
          <a:blip r:embed="rId3"/>
          <a:stretch>
            <a:fillRect/>
          </a:stretch>
        </p:blipFill>
        <p:spPr>
          <a:xfrm>
            <a:off x="914398" y="2104593"/>
            <a:ext cx="4933950" cy="1709785"/>
          </a:xfrm>
          <a:prstGeom prst="rect">
            <a:avLst/>
          </a:prstGeom>
        </p:spPr>
      </p:pic>
      <p:sp>
        <p:nvSpPr>
          <p:cNvPr id="6" name="TextBox 5">
            <a:extLst>
              <a:ext uri="{FF2B5EF4-FFF2-40B4-BE49-F238E27FC236}">
                <a16:creationId xmlns:a16="http://schemas.microsoft.com/office/drawing/2014/main" id="{B83CF5F1-81D1-4694-BECD-3624D08618E8}"/>
              </a:ext>
            </a:extLst>
          </p:cNvPr>
          <p:cNvSpPr txBox="1"/>
          <p:nvPr/>
        </p:nvSpPr>
        <p:spPr>
          <a:xfrm>
            <a:off x="838200" y="1612585"/>
            <a:ext cx="4933950" cy="461665"/>
          </a:xfrm>
          <a:prstGeom prst="rect">
            <a:avLst/>
          </a:prstGeom>
          <a:noFill/>
        </p:spPr>
        <p:txBody>
          <a:bodyPr wrap="square" rtlCol="0">
            <a:spAutoFit/>
          </a:bodyPr>
          <a:lstStyle/>
          <a:p>
            <a:r>
              <a:rPr lang="en-US" altLang="zh-CN" sz="2400" dirty="0"/>
              <a:t>ROS tutorial example</a:t>
            </a:r>
            <a:endParaRPr lang="zh-CN" altLang="en-US" sz="2400" dirty="0"/>
          </a:p>
        </p:txBody>
      </p:sp>
      <p:sp>
        <p:nvSpPr>
          <p:cNvPr id="7" name="TextBox 6">
            <a:extLst>
              <a:ext uri="{FF2B5EF4-FFF2-40B4-BE49-F238E27FC236}">
                <a16:creationId xmlns:a16="http://schemas.microsoft.com/office/drawing/2014/main" id="{D7AA9254-9C7D-4A94-8879-F17576AACA61}"/>
              </a:ext>
            </a:extLst>
          </p:cNvPr>
          <p:cNvSpPr txBox="1"/>
          <p:nvPr/>
        </p:nvSpPr>
        <p:spPr>
          <a:xfrm>
            <a:off x="6343652" y="1612585"/>
            <a:ext cx="4933950" cy="461665"/>
          </a:xfrm>
          <a:prstGeom prst="rect">
            <a:avLst/>
          </a:prstGeom>
          <a:noFill/>
        </p:spPr>
        <p:txBody>
          <a:bodyPr wrap="square" rtlCol="0">
            <a:spAutoFit/>
          </a:bodyPr>
          <a:lstStyle/>
          <a:p>
            <a:r>
              <a:rPr lang="en-US" altLang="zh-CN" sz="2400" dirty="0"/>
              <a:t>Refactored ROS tutorial example</a:t>
            </a:r>
            <a:endParaRPr lang="zh-CN" altLang="en-US" sz="2400" dirty="0"/>
          </a:p>
        </p:txBody>
      </p:sp>
      <p:sp>
        <p:nvSpPr>
          <p:cNvPr id="3" name="Slide Number Placeholder 2">
            <a:extLst>
              <a:ext uri="{FF2B5EF4-FFF2-40B4-BE49-F238E27FC236}">
                <a16:creationId xmlns:a16="http://schemas.microsoft.com/office/drawing/2014/main" id="{D7DBEFEF-C661-4E11-8DFA-DE1B6A77D53D}"/>
              </a:ext>
            </a:extLst>
          </p:cNvPr>
          <p:cNvSpPr>
            <a:spLocks noGrp="1"/>
          </p:cNvSpPr>
          <p:nvPr>
            <p:ph type="sldNum" sz="quarter" idx="12"/>
          </p:nvPr>
        </p:nvSpPr>
        <p:spPr/>
        <p:txBody>
          <a:bodyPr/>
          <a:lstStyle/>
          <a:p>
            <a:fld id="{F839AD95-8776-F346-89D2-9ECB5E85A184}" type="slidenum">
              <a:rPr lang="en-US" smtClean="0"/>
              <a:t>37</a:t>
            </a:fld>
            <a:endParaRPr lang="en-US"/>
          </a:p>
        </p:txBody>
      </p:sp>
      <p:pic>
        <p:nvPicPr>
          <p:cNvPr id="8" name="Picture 7">
            <a:extLst>
              <a:ext uri="{FF2B5EF4-FFF2-40B4-BE49-F238E27FC236}">
                <a16:creationId xmlns:a16="http://schemas.microsoft.com/office/drawing/2014/main" id="{62A750B3-6867-4517-AC0E-F46189F4BBCC}"/>
              </a:ext>
            </a:extLst>
          </p:cNvPr>
          <p:cNvPicPr>
            <a:picLocks noChangeAspect="1"/>
          </p:cNvPicPr>
          <p:nvPr/>
        </p:nvPicPr>
        <p:blipFill>
          <a:blip r:embed="rId4"/>
          <a:stretch>
            <a:fillRect/>
          </a:stretch>
        </p:blipFill>
        <p:spPr>
          <a:xfrm>
            <a:off x="6410854" y="2104593"/>
            <a:ext cx="5468409" cy="3321357"/>
          </a:xfrm>
          <a:prstGeom prst="rect">
            <a:avLst/>
          </a:prstGeom>
        </p:spPr>
      </p:pic>
    </p:spTree>
    <p:extLst>
      <p:ext uri="{BB962C8B-B14F-4D97-AF65-F5344CB8AC3E}">
        <p14:creationId xmlns:p14="http://schemas.microsoft.com/office/powerpoint/2010/main" val="1600879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55837-445B-4351-AA33-D391938685D5}"/>
              </a:ext>
            </a:extLst>
          </p:cNvPr>
          <p:cNvSpPr>
            <a:spLocks noGrp="1"/>
          </p:cNvSpPr>
          <p:nvPr>
            <p:ph type="title"/>
          </p:nvPr>
        </p:nvSpPr>
        <p:spPr/>
        <p:txBody>
          <a:bodyPr/>
          <a:lstStyle/>
          <a:p>
            <a:r>
              <a:rPr lang="en-US" altLang="zh-CN" dirty="0"/>
              <a:t>Build the Model in initialization</a:t>
            </a:r>
            <a:endParaRPr lang="zh-CN" altLang="en-US" dirty="0"/>
          </a:p>
        </p:txBody>
      </p:sp>
      <p:pic>
        <p:nvPicPr>
          <p:cNvPr id="4" name="Content Placeholder 3">
            <a:extLst>
              <a:ext uri="{FF2B5EF4-FFF2-40B4-BE49-F238E27FC236}">
                <a16:creationId xmlns:a16="http://schemas.microsoft.com/office/drawing/2014/main" id="{60C74780-D1FA-4200-9D8C-F7399452F474}"/>
              </a:ext>
            </a:extLst>
          </p:cNvPr>
          <p:cNvPicPr>
            <a:picLocks noGrp="1" noChangeAspect="1"/>
          </p:cNvPicPr>
          <p:nvPr>
            <p:ph idx="1"/>
          </p:nvPr>
        </p:nvPicPr>
        <p:blipFill>
          <a:blip r:embed="rId2"/>
          <a:stretch>
            <a:fillRect/>
          </a:stretch>
        </p:blipFill>
        <p:spPr>
          <a:xfrm>
            <a:off x="914398" y="2074251"/>
            <a:ext cx="4933950" cy="2475010"/>
          </a:xfrm>
          <a:prstGeom prst="rect">
            <a:avLst/>
          </a:prstGeom>
        </p:spPr>
      </p:pic>
      <p:sp>
        <p:nvSpPr>
          <p:cNvPr id="5" name="TextBox 4">
            <a:extLst>
              <a:ext uri="{FF2B5EF4-FFF2-40B4-BE49-F238E27FC236}">
                <a16:creationId xmlns:a16="http://schemas.microsoft.com/office/drawing/2014/main" id="{92D68034-DB12-4EC0-8C37-52606A9C2283}"/>
              </a:ext>
            </a:extLst>
          </p:cNvPr>
          <p:cNvSpPr txBox="1"/>
          <p:nvPr/>
        </p:nvSpPr>
        <p:spPr>
          <a:xfrm>
            <a:off x="838200" y="1612585"/>
            <a:ext cx="4933950" cy="461665"/>
          </a:xfrm>
          <a:prstGeom prst="rect">
            <a:avLst/>
          </a:prstGeom>
          <a:noFill/>
        </p:spPr>
        <p:txBody>
          <a:bodyPr wrap="square" rtlCol="0">
            <a:spAutoFit/>
          </a:bodyPr>
          <a:lstStyle/>
          <a:p>
            <a:r>
              <a:rPr lang="en-US" altLang="zh-CN" sz="2400" dirty="0"/>
              <a:t>ROS tutorial example</a:t>
            </a:r>
            <a:endParaRPr lang="zh-CN" altLang="en-US" sz="2400" dirty="0"/>
          </a:p>
        </p:txBody>
      </p:sp>
      <p:sp>
        <p:nvSpPr>
          <p:cNvPr id="6" name="TextBox 5">
            <a:extLst>
              <a:ext uri="{FF2B5EF4-FFF2-40B4-BE49-F238E27FC236}">
                <a16:creationId xmlns:a16="http://schemas.microsoft.com/office/drawing/2014/main" id="{76C09A25-44E7-440C-8046-FF3A12DF7F74}"/>
              </a:ext>
            </a:extLst>
          </p:cNvPr>
          <p:cNvSpPr txBox="1"/>
          <p:nvPr/>
        </p:nvSpPr>
        <p:spPr>
          <a:xfrm>
            <a:off x="6343652" y="1612585"/>
            <a:ext cx="4933950" cy="461665"/>
          </a:xfrm>
          <a:prstGeom prst="rect">
            <a:avLst/>
          </a:prstGeom>
          <a:noFill/>
        </p:spPr>
        <p:txBody>
          <a:bodyPr wrap="square" rtlCol="0">
            <a:spAutoFit/>
          </a:bodyPr>
          <a:lstStyle/>
          <a:p>
            <a:r>
              <a:rPr lang="en-US" altLang="zh-CN" sz="2400" dirty="0"/>
              <a:t>Refactored ROS tutorial example</a:t>
            </a:r>
            <a:endParaRPr lang="zh-CN" altLang="en-US" sz="2400" dirty="0"/>
          </a:p>
        </p:txBody>
      </p:sp>
      <p:sp>
        <p:nvSpPr>
          <p:cNvPr id="3" name="Slide Number Placeholder 2">
            <a:extLst>
              <a:ext uri="{FF2B5EF4-FFF2-40B4-BE49-F238E27FC236}">
                <a16:creationId xmlns:a16="http://schemas.microsoft.com/office/drawing/2014/main" id="{CD3C8928-4F95-45B7-88AB-FE77762C72FA}"/>
              </a:ext>
            </a:extLst>
          </p:cNvPr>
          <p:cNvSpPr>
            <a:spLocks noGrp="1"/>
          </p:cNvSpPr>
          <p:nvPr>
            <p:ph type="sldNum" sz="quarter" idx="12"/>
          </p:nvPr>
        </p:nvSpPr>
        <p:spPr/>
        <p:txBody>
          <a:bodyPr/>
          <a:lstStyle/>
          <a:p>
            <a:fld id="{F839AD95-8776-F346-89D2-9ECB5E85A184}" type="slidenum">
              <a:rPr lang="en-US" smtClean="0"/>
              <a:t>38</a:t>
            </a:fld>
            <a:endParaRPr lang="en-US"/>
          </a:p>
        </p:txBody>
      </p:sp>
      <p:pic>
        <p:nvPicPr>
          <p:cNvPr id="7" name="Picture 6">
            <a:extLst>
              <a:ext uri="{FF2B5EF4-FFF2-40B4-BE49-F238E27FC236}">
                <a16:creationId xmlns:a16="http://schemas.microsoft.com/office/drawing/2014/main" id="{54C52856-41F6-48D3-A24B-9089E7E0FB81}"/>
              </a:ext>
            </a:extLst>
          </p:cNvPr>
          <p:cNvPicPr>
            <a:picLocks noChangeAspect="1"/>
          </p:cNvPicPr>
          <p:nvPr/>
        </p:nvPicPr>
        <p:blipFill>
          <a:blip r:embed="rId3"/>
          <a:stretch>
            <a:fillRect/>
          </a:stretch>
        </p:blipFill>
        <p:spPr>
          <a:xfrm>
            <a:off x="6419850" y="2074250"/>
            <a:ext cx="5439584" cy="3075653"/>
          </a:xfrm>
          <a:prstGeom prst="rect">
            <a:avLst/>
          </a:prstGeom>
        </p:spPr>
      </p:pic>
    </p:spTree>
    <p:extLst>
      <p:ext uri="{BB962C8B-B14F-4D97-AF65-F5344CB8AC3E}">
        <p14:creationId xmlns:p14="http://schemas.microsoft.com/office/powerpoint/2010/main" val="28847980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1C063-2227-4C13-BF9A-C743A8EEDC47}"/>
              </a:ext>
            </a:extLst>
          </p:cNvPr>
          <p:cNvSpPr>
            <a:spLocks noGrp="1"/>
          </p:cNvSpPr>
          <p:nvPr>
            <p:ph type="title"/>
          </p:nvPr>
        </p:nvSpPr>
        <p:spPr/>
        <p:txBody>
          <a:bodyPr/>
          <a:lstStyle/>
          <a:p>
            <a:r>
              <a:rPr lang="en-US" altLang="zh-CN" dirty="0"/>
              <a:t>Run-time verification of </a:t>
            </a:r>
            <a:r>
              <a:rPr lang="en-US" altLang="zh-CN" dirty="0" err="1"/>
              <a:t>reconfig</a:t>
            </a:r>
            <a:r>
              <a:rPr lang="en-US" altLang="zh-CN" dirty="0"/>
              <a:t> plans</a:t>
            </a:r>
            <a:endParaRPr lang="zh-CN" altLang="en-US" dirty="0"/>
          </a:p>
        </p:txBody>
      </p:sp>
      <p:sp>
        <p:nvSpPr>
          <p:cNvPr id="3" name="Content Placeholder 2">
            <a:extLst>
              <a:ext uri="{FF2B5EF4-FFF2-40B4-BE49-F238E27FC236}">
                <a16:creationId xmlns:a16="http://schemas.microsoft.com/office/drawing/2014/main" id="{546AC0BE-4998-45A2-A7AD-329D339B021E}"/>
              </a:ext>
            </a:extLst>
          </p:cNvPr>
          <p:cNvSpPr>
            <a:spLocks noGrp="1"/>
          </p:cNvSpPr>
          <p:nvPr>
            <p:ph idx="1"/>
          </p:nvPr>
        </p:nvSpPr>
        <p:spPr/>
        <p:txBody>
          <a:bodyPr/>
          <a:lstStyle/>
          <a:p>
            <a:r>
              <a:rPr lang="en-US" altLang="zh-CN" dirty="0"/>
              <a:t>Check whether a given sequence is valid or not.</a:t>
            </a:r>
          </a:p>
          <a:p>
            <a:r>
              <a:rPr lang="en-US" altLang="zh-CN" dirty="0"/>
              <a:t>Current design:</a:t>
            </a:r>
          </a:p>
          <a:p>
            <a:pPr lvl="1"/>
            <a:r>
              <a:rPr lang="en-US" altLang="zh-CN" dirty="0"/>
              <a:t>Given a sequence of </a:t>
            </a:r>
            <a:r>
              <a:rPr lang="en-US" altLang="zh-CN" dirty="0" err="1"/>
              <a:t>reconfig</a:t>
            </a:r>
            <a:r>
              <a:rPr lang="en-US" altLang="zh-CN" dirty="0"/>
              <a:t> actions.</a:t>
            </a:r>
          </a:p>
          <a:p>
            <a:pPr lvl="1"/>
            <a:r>
              <a:rPr lang="en-US" altLang="zh-CN" dirty="0"/>
              <a:t>After each step, dump the changed configuration into an Alloy model.</a:t>
            </a:r>
          </a:p>
          <a:p>
            <a:pPr lvl="1"/>
            <a:r>
              <a:rPr lang="en-US" altLang="zh-CN" dirty="0"/>
              <a:t>Use Alloy to verify the model.</a:t>
            </a:r>
          </a:p>
          <a:p>
            <a:r>
              <a:rPr lang="en-US" altLang="zh-CN" dirty="0"/>
              <a:t>Current issue:</a:t>
            </a:r>
          </a:p>
          <a:p>
            <a:pPr lvl="1"/>
            <a:r>
              <a:rPr lang="en-US" altLang="zh-CN" dirty="0"/>
              <a:t>Performance!</a:t>
            </a:r>
          </a:p>
          <a:p>
            <a:pPr lvl="1"/>
            <a:r>
              <a:rPr lang="en-US" altLang="zh-CN" dirty="0"/>
              <a:t>The way Alloy </a:t>
            </a:r>
            <a:r>
              <a:rPr lang="en-US" altLang="zh-CN"/>
              <a:t>check integers.</a:t>
            </a:r>
            <a:endParaRPr lang="en-US" altLang="zh-CN" dirty="0"/>
          </a:p>
        </p:txBody>
      </p:sp>
      <p:sp>
        <p:nvSpPr>
          <p:cNvPr id="4" name="Slide Number Placeholder 3">
            <a:extLst>
              <a:ext uri="{FF2B5EF4-FFF2-40B4-BE49-F238E27FC236}">
                <a16:creationId xmlns:a16="http://schemas.microsoft.com/office/drawing/2014/main" id="{636F20FA-563C-4201-8730-04FFCACEA607}"/>
              </a:ext>
            </a:extLst>
          </p:cNvPr>
          <p:cNvSpPr>
            <a:spLocks noGrp="1"/>
          </p:cNvSpPr>
          <p:nvPr>
            <p:ph type="sldNum" sz="quarter" idx="12"/>
          </p:nvPr>
        </p:nvSpPr>
        <p:spPr/>
        <p:txBody>
          <a:bodyPr/>
          <a:lstStyle/>
          <a:p>
            <a:fld id="{F839AD95-8776-F346-89D2-9ECB5E85A184}" type="slidenum">
              <a:rPr lang="en-US" smtClean="0"/>
              <a:t>39</a:t>
            </a:fld>
            <a:endParaRPr lang="en-US"/>
          </a:p>
        </p:txBody>
      </p:sp>
    </p:spTree>
    <p:extLst>
      <p:ext uri="{BB962C8B-B14F-4D97-AF65-F5344CB8AC3E}">
        <p14:creationId xmlns:p14="http://schemas.microsoft.com/office/powerpoint/2010/main" val="4020333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1034-8965-934B-9739-235376BCC28E}"/>
              </a:ext>
            </a:extLst>
          </p:cNvPr>
          <p:cNvSpPr>
            <a:spLocks noGrp="1"/>
          </p:cNvSpPr>
          <p:nvPr>
            <p:ph type="title"/>
          </p:nvPr>
        </p:nvSpPr>
        <p:spPr/>
        <p:txBody>
          <a:bodyPr/>
          <a:lstStyle/>
          <a:p>
            <a:r>
              <a:rPr lang="en-US" altLang="zh-CN" dirty="0"/>
              <a:t>Related</a:t>
            </a:r>
            <a:r>
              <a:rPr lang="zh-CN" altLang="en-US" dirty="0"/>
              <a:t> </a:t>
            </a:r>
            <a:r>
              <a:rPr lang="en-US" altLang="zh-CN" dirty="0"/>
              <a:t>Work:</a:t>
            </a:r>
            <a:r>
              <a:rPr lang="zh-CN" altLang="en-US" dirty="0"/>
              <a:t> </a:t>
            </a:r>
            <a:r>
              <a:rPr lang="en-US" altLang="zh-CN" dirty="0"/>
              <a:t>Quiescence</a:t>
            </a:r>
            <a:endParaRPr lang="en-US" dirty="0"/>
          </a:p>
        </p:txBody>
      </p:sp>
      <p:sp>
        <p:nvSpPr>
          <p:cNvPr id="3" name="Content Placeholder 2">
            <a:extLst>
              <a:ext uri="{FF2B5EF4-FFF2-40B4-BE49-F238E27FC236}">
                <a16:creationId xmlns:a16="http://schemas.microsoft.com/office/drawing/2014/main" id="{743AAB32-B542-EC4D-8FEF-74EB7263226F}"/>
              </a:ext>
            </a:extLst>
          </p:cNvPr>
          <p:cNvSpPr>
            <a:spLocks noGrp="1"/>
          </p:cNvSpPr>
          <p:nvPr>
            <p:ph idx="1"/>
          </p:nvPr>
        </p:nvSpPr>
        <p:spPr>
          <a:xfrm>
            <a:off x="838200" y="1825625"/>
            <a:ext cx="10515600" cy="1603375"/>
          </a:xfrm>
        </p:spPr>
        <p:txBody>
          <a:bodyPr>
            <a:normAutofit fontScale="85000" lnSpcReduction="20000"/>
          </a:bodyPr>
          <a:lstStyle/>
          <a:p>
            <a:r>
              <a:rPr lang="en-US" altLang="zh-CN" dirty="0"/>
              <a:t>Kramer</a:t>
            </a:r>
            <a:r>
              <a:rPr lang="zh-CN" altLang="en-US" dirty="0"/>
              <a:t> </a:t>
            </a:r>
            <a:r>
              <a:rPr lang="en-US" altLang="zh-CN" dirty="0"/>
              <a:t>and</a:t>
            </a:r>
            <a:r>
              <a:rPr lang="zh-CN" altLang="en-US" dirty="0"/>
              <a:t> </a:t>
            </a:r>
            <a:r>
              <a:rPr lang="en-US" altLang="zh-CN" dirty="0"/>
              <a:t>Magee</a:t>
            </a:r>
            <a:r>
              <a:rPr lang="en-US" altLang="zh-CN" baseline="30000" dirty="0"/>
              <a:t>1</a:t>
            </a:r>
            <a:r>
              <a:rPr lang="zh-CN" altLang="en-US" dirty="0"/>
              <a:t> </a:t>
            </a:r>
            <a:r>
              <a:rPr lang="en-US" altLang="zh-CN" dirty="0"/>
              <a:t>used</a:t>
            </a:r>
            <a:r>
              <a:rPr lang="zh-CN" altLang="en-US" dirty="0"/>
              <a:t> </a:t>
            </a:r>
            <a:r>
              <a:rPr lang="en-US" altLang="zh-CN" dirty="0"/>
              <a:t>a</a:t>
            </a:r>
            <a:r>
              <a:rPr lang="zh-CN" altLang="en-US" dirty="0"/>
              <a:t> </a:t>
            </a:r>
            <a:r>
              <a:rPr lang="en-US" altLang="zh-CN" dirty="0"/>
              <a:t>transaction-based</a:t>
            </a:r>
            <a:r>
              <a:rPr lang="zh-CN" altLang="en-US" dirty="0"/>
              <a:t> </a:t>
            </a:r>
            <a:r>
              <a:rPr lang="en-US" altLang="zh-CN" dirty="0"/>
              <a:t>model.</a:t>
            </a:r>
          </a:p>
          <a:p>
            <a:r>
              <a:rPr lang="en-US" altLang="zh-CN" dirty="0"/>
              <a:t>A transaction is a sequence of message exchanges between two connected nodes.</a:t>
            </a:r>
          </a:p>
          <a:p>
            <a:r>
              <a:rPr lang="en-US" altLang="zh-CN" dirty="0"/>
              <a:t>A transaction should complete in bounded time.</a:t>
            </a:r>
          </a:p>
          <a:p>
            <a:r>
              <a:rPr lang="en-US" altLang="zh-CN" dirty="0"/>
              <a:t>In the general case, a transaction may depend on some consequent transactions.</a:t>
            </a:r>
          </a:p>
        </p:txBody>
      </p:sp>
      <p:sp>
        <p:nvSpPr>
          <p:cNvPr id="4" name="Slide Number Placeholder 3">
            <a:extLst>
              <a:ext uri="{FF2B5EF4-FFF2-40B4-BE49-F238E27FC236}">
                <a16:creationId xmlns:a16="http://schemas.microsoft.com/office/drawing/2014/main" id="{FDD969E6-7910-4F56-842C-9FB9876B02C9}"/>
              </a:ext>
            </a:extLst>
          </p:cNvPr>
          <p:cNvSpPr>
            <a:spLocks noGrp="1"/>
          </p:cNvSpPr>
          <p:nvPr>
            <p:ph type="sldNum" sz="quarter" idx="12"/>
          </p:nvPr>
        </p:nvSpPr>
        <p:spPr/>
        <p:txBody>
          <a:bodyPr/>
          <a:lstStyle/>
          <a:p>
            <a:fld id="{F839AD95-8776-F346-89D2-9ECB5E85A184}" type="slidenum">
              <a:rPr lang="en-US" smtClean="0"/>
              <a:t>4</a:t>
            </a:fld>
            <a:endParaRPr lang="en-US"/>
          </a:p>
        </p:txBody>
      </p:sp>
      <p:pic>
        <p:nvPicPr>
          <p:cNvPr id="5" name="Picture 8" descr="https://documents.lucidchart.com/documents/052383ee-4c55-4d5d-8bc5-c698baa66941/pages/mzeoV_dSh9HA?a=2048&amp;x=420&amp;y=446&amp;w=440&amp;h=308&amp;store=1&amp;accept=image%2F*&amp;auth=LCA%20b322435908203c14abe9cca5ac1b76b052f164a3-ts%3D1553024642">
            <a:extLst>
              <a:ext uri="{FF2B5EF4-FFF2-40B4-BE49-F238E27FC236}">
                <a16:creationId xmlns:a16="http://schemas.microsoft.com/office/drawing/2014/main" id="{32D085C3-1BB1-43AF-AF82-E80A0E243D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694156"/>
            <a:ext cx="3803134" cy="26621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documents.lucidchart.com/documents/052383ee-4c55-4d5d-8bc5-c698baa66941/pages/mzeoV_dSh9HA?a=2074&amp;x=860&amp;y=120&amp;w=440&amp;h=430&amp;store=1&amp;accept=image%2F*&amp;auth=LCA%205de929bfbeee8e1ef6607da4add8a07168ee7d1f-ts%3D1553024642">
            <a:extLst>
              <a:ext uri="{FF2B5EF4-FFF2-40B4-BE49-F238E27FC236}">
                <a16:creationId xmlns:a16="http://schemas.microsoft.com/office/drawing/2014/main" id="{C59E54EE-EBAA-4C10-812A-8F59CB4399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1334" y="3326628"/>
            <a:ext cx="3514192" cy="3429000"/>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ular Callout 9">
            <a:extLst>
              <a:ext uri="{FF2B5EF4-FFF2-40B4-BE49-F238E27FC236}">
                <a16:creationId xmlns:a16="http://schemas.microsoft.com/office/drawing/2014/main" id="{674D82FF-777A-4B3D-91C7-89A1C3545C67}"/>
              </a:ext>
            </a:extLst>
          </p:cNvPr>
          <p:cNvSpPr/>
          <p:nvPr/>
        </p:nvSpPr>
        <p:spPr>
          <a:xfrm>
            <a:off x="8293682" y="3544495"/>
            <a:ext cx="2921962" cy="1356510"/>
          </a:xfrm>
          <a:prstGeom prst="wedgeRoundRectCallout">
            <a:avLst>
              <a:gd name="adj1" fmla="val -66286"/>
              <a:gd name="adj2" fmla="val -2579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buFont typeface="Arial" panose="020B0604020202020204" pitchFamily="34" charset="0"/>
              <a:buChar char="•"/>
            </a:pPr>
            <a:r>
              <a:rPr lang="en-US" altLang="zh-CN" sz="2000" dirty="0"/>
              <a:t>T</a:t>
            </a:r>
            <a:r>
              <a:rPr lang="en-US" altLang="zh-CN" sz="2000" baseline="-25000" dirty="0"/>
              <a:t>AB</a:t>
            </a:r>
            <a:r>
              <a:rPr lang="en-US" altLang="zh-CN" sz="2000" dirty="0"/>
              <a:t> depends on T</a:t>
            </a:r>
            <a:r>
              <a:rPr lang="en-US" altLang="zh-CN" sz="2000" baseline="-25000" dirty="0"/>
              <a:t>BC</a:t>
            </a:r>
            <a:r>
              <a:rPr lang="en-US" altLang="zh-CN" sz="2000" dirty="0"/>
              <a:t>.</a:t>
            </a:r>
          </a:p>
          <a:p>
            <a:pPr marL="342900" indent="-342900">
              <a:buFont typeface="Arial" panose="020B0604020202020204" pitchFamily="34" charset="0"/>
              <a:buChar char="•"/>
            </a:pPr>
            <a:r>
              <a:rPr lang="en-US" altLang="zh-CN" sz="2000" dirty="0"/>
              <a:t>T</a:t>
            </a:r>
            <a:r>
              <a:rPr lang="en-US" altLang="zh-CN" sz="2000" baseline="-25000" dirty="0"/>
              <a:t>BC</a:t>
            </a:r>
            <a:r>
              <a:rPr lang="en-US" altLang="zh-CN" sz="2000" dirty="0"/>
              <a:t> is the consequent transaction of T</a:t>
            </a:r>
            <a:r>
              <a:rPr lang="en-US" altLang="zh-CN" sz="2000" baseline="-25000" dirty="0"/>
              <a:t>AB</a:t>
            </a:r>
            <a:r>
              <a:rPr lang="en-US" altLang="zh-CN" sz="2000" dirty="0"/>
              <a:t>.</a:t>
            </a:r>
          </a:p>
        </p:txBody>
      </p:sp>
    </p:spTree>
    <p:extLst>
      <p:ext uri="{BB962C8B-B14F-4D97-AF65-F5344CB8AC3E}">
        <p14:creationId xmlns:p14="http://schemas.microsoft.com/office/powerpoint/2010/main" val="1531843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8F075-BAF3-4784-8405-2556ED17AF14}"/>
              </a:ext>
            </a:extLst>
          </p:cNvPr>
          <p:cNvSpPr>
            <a:spLocks noGrp="1"/>
          </p:cNvSpPr>
          <p:nvPr>
            <p:ph type="title"/>
          </p:nvPr>
        </p:nvSpPr>
        <p:spPr/>
        <p:txBody>
          <a:bodyPr/>
          <a:lstStyle/>
          <a:p>
            <a:r>
              <a:rPr lang="en-US" altLang="zh-CN" dirty="0"/>
              <a:t>Future Work</a:t>
            </a:r>
            <a:endParaRPr lang="zh-CN" altLang="en-US" dirty="0"/>
          </a:p>
        </p:txBody>
      </p:sp>
      <p:sp>
        <p:nvSpPr>
          <p:cNvPr id="3" name="Content Placeholder 2">
            <a:extLst>
              <a:ext uri="{FF2B5EF4-FFF2-40B4-BE49-F238E27FC236}">
                <a16:creationId xmlns:a16="http://schemas.microsoft.com/office/drawing/2014/main" id="{09BB6C2C-B562-4A7D-9C33-AABE9CE9F50E}"/>
              </a:ext>
            </a:extLst>
          </p:cNvPr>
          <p:cNvSpPr>
            <a:spLocks noGrp="1"/>
          </p:cNvSpPr>
          <p:nvPr>
            <p:ph idx="1"/>
          </p:nvPr>
        </p:nvSpPr>
        <p:spPr/>
        <p:txBody>
          <a:bodyPr>
            <a:normAutofit fontScale="92500" lnSpcReduction="10000"/>
          </a:bodyPr>
          <a:lstStyle/>
          <a:p>
            <a:r>
              <a:rPr lang="en-US" altLang="zh-CN" dirty="0"/>
              <a:t>Fine-grained degraded modes which provide smaller disruption.</a:t>
            </a:r>
          </a:p>
          <a:p>
            <a:r>
              <a:rPr lang="en-US" altLang="zh-CN" dirty="0"/>
              <a:t>Extend the work to other models in ROS (e.g., services or actions).</a:t>
            </a:r>
          </a:p>
          <a:p>
            <a:r>
              <a:rPr lang="en-US" altLang="zh-CN" dirty="0"/>
              <a:t>Generate a </a:t>
            </a:r>
            <a:r>
              <a:rPr lang="en-US" altLang="zh-CN" dirty="0" err="1"/>
              <a:t>reconfig</a:t>
            </a:r>
            <a:r>
              <a:rPr lang="en-US" altLang="zh-CN" dirty="0"/>
              <a:t> plan from one configuration to another.</a:t>
            </a:r>
          </a:p>
          <a:p>
            <a:r>
              <a:rPr lang="en-US" altLang="zh-CN" dirty="0"/>
              <a:t>A more comprehensive way of defining assumptions and guarantees.</a:t>
            </a:r>
          </a:p>
          <a:p>
            <a:pPr lvl="1"/>
            <a:r>
              <a:rPr lang="en-US" altLang="zh-CN" dirty="0"/>
              <a:t>E.g., assertions over the message fields:</a:t>
            </a:r>
          </a:p>
          <a:p>
            <a:pPr lvl="2"/>
            <a:r>
              <a:rPr lang="en-US" altLang="zh-CN" dirty="0"/>
              <a:t>msg T { int a, int b }</a:t>
            </a:r>
          </a:p>
          <a:p>
            <a:pPr lvl="2"/>
            <a:r>
              <a:rPr lang="en-US" altLang="zh-CN" dirty="0"/>
              <a:t>rate = 1 Hz</a:t>
            </a:r>
          </a:p>
          <a:p>
            <a:pPr lvl="2"/>
            <a:r>
              <a:rPr lang="en-US" altLang="zh-CN" dirty="0"/>
              <a:t>a &gt; 0 and b &lt; 0</a:t>
            </a:r>
          </a:p>
          <a:p>
            <a:r>
              <a:rPr lang="en-US" altLang="zh-CN" dirty="0"/>
              <a:t>A configuration specification language.</a:t>
            </a:r>
          </a:p>
          <a:p>
            <a:r>
              <a:rPr lang="en-US" altLang="zh-CN" dirty="0"/>
              <a:t>Consider the quality impact of the system (Tobi’s work).</a:t>
            </a:r>
          </a:p>
          <a:p>
            <a:pPr lvl="1"/>
            <a:r>
              <a:rPr lang="en-US" altLang="zh-CN" dirty="0"/>
              <a:t>What if the assumptions are satisfied at different levels?</a:t>
            </a:r>
          </a:p>
        </p:txBody>
      </p:sp>
      <p:sp>
        <p:nvSpPr>
          <p:cNvPr id="4" name="Slide Number Placeholder 3">
            <a:extLst>
              <a:ext uri="{FF2B5EF4-FFF2-40B4-BE49-F238E27FC236}">
                <a16:creationId xmlns:a16="http://schemas.microsoft.com/office/drawing/2014/main" id="{393403D4-5B79-4155-A0A0-44050127EBD5}"/>
              </a:ext>
            </a:extLst>
          </p:cNvPr>
          <p:cNvSpPr>
            <a:spLocks noGrp="1"/>
          </p:cNvSpPr>
          <p:nvPr>
            <p:ph type="sldNum" sz="quarter" idx="12"/>
          </p:nvPr>
        </p:nvSpPr>
        <p:spPr/>
        <p:txBody>
          <a:bodyPr/>
          <a:lstStyle/>
          <a:p>
            <a:fld id="{F839AD95-8776-F346-89D2-9ECB5E85A184}" type="slidenum">
              <a:rPr lang="en-US" smtClean="0"/>
              <a:t>40</a:t>
            </a:fld>
            <a:endParaRPr lang="en-US"/>
          </a:p>
        </p:txBody>
      </p:sp>
    </p:spTree>
    <p:extLst>
      <p:ext uri="{BB962C8B-B14F-4D97-AF65-F5344CB8AC3E}">
        <p14:creationId xmlns:p14="http://schemas.microsoft.com/office/powerpoint/2010/main" val="19703174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3B75-01DC-ED49-B614-0CB5DA7A9F9D}"/>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26923EDD-4A54-D642-8F8F-6F90FC30EA1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9E9C72A-7FA1-4BFE-B9F5-4C24FA54EE65}"/>
              </a:ext>
            </a:extLst>
          </p:cNvPr>
          <p:cNvSpPr>
            <a:spLocks noGrp="1"/>
          </p:cNvSpPr>
          <p:nvPr>
            <p:ph type="sldNum" sz="quarter" idx="12"/>
          </p:nvPr>
        </p:nvSpPr>
        <p:spPr/>
        <p:txBody>
          <a:bodyPr/>
          <a:lstStyle/>
          <a:p>
            <a:fld id="{F839AD95-8776-F346-89D2-9ECB5E85A184}" type="slidenum">
              <a:rPr lang="en-US" smtClean="0"/>
              <a:t>41</a:t>
            </a:fld>
            <a:endParaRPr lang="en-US"/>
          </a:p>
        </p:txBody>
      </p:sp>
    </p:spTree>
    <p:extLst>
      <p:ext uri="{BB962C8B-B14F-4D97-AF65-F5344CB8AC3E}">
        <p14:creationId xmlns:p14="http://schemas.microsoft.com/office/powerpoint/2010/main" val="1149134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1034-8965-934B-9739-235376BCC28E}"/>
              </a:ext>
            </a:extLst>
          </p:cNvPr>
          <p:cNvSpPr>
            <a:spLocks noGrp="1"/>
          </p:cNvSpPr>
          <p:nvPr>
            <p:ph type="title"/>
          </p:nvPr>
        </p:nvSpPr>
        <p:spPr/>
        <p:txBody>
          <a:bodyPr/>
          <a:lstStyle/>
          <a:p>
            <a:r>
              <a:rPr lang="en-US" altLang="zh-CN" dirty="0"/>
              <a:t>Related</a:t>
            </a:r>
            <a:r>
              <a:rPr lang="zh-CN" altLang="en-US" dirty="0"/>
              <a:t> </a:t>
            </a:r>
            <a:r>
              <a:rPr lang="en-US" altLang="zh-CN" dirty="0"/>
              <a:t>Work:</a:t>
            </a:r>
            <a:r>
              <a:rPr lang="zh-CN" altLang="en-US" dirty="0"/>
              <a:t> </a:t>
            </a:r>
            <a:r>
              <a:rPr lang="en-US" altLang="zh-CN" dirty="0"/>
              <a:t>Quiescence</a:t>
            </a:r>
            <a:endParaRPr lang="en-US" dirty="0"/>
          </a:p>
        </p:txBody>
      </p:sp>
      <p:sp>
        <p:nvSpPr>
          <p:cNvPr id="3" name="Content Placeholder 2">
            <a:extLst>
              <a:ext uri="{FF2B5EF4-FFF2-40B4-BE49-F238E27FC236}">
                <a16:creationId xmlns:a16="http://schemas.microsoft.com/office/drawing/2014/main" id="{743AAB32-B542-EC4D-8FEF-74EB7263226F}"/>
              </a:ext>
            </a:extLst>
          </p:cNvPr>
          <p:cNvSpPr>
            <a:spLocks noGrp="1"/>
          </p:cNvSpPr>
          <p:nvPr>
            <p:ph idx="1"/>
          </p:nvPr>
        </p:nvSpPr>
        <p:spPr>
          <a:xfrm>
            <a:off x="838200" y="1825625"/>
            <a:ext cx="10515600" cy="1603375"/>
          </a:xfrm>
        </p:spPr>
        <p:txBody>
          <a:bodyPr>
            <a:normAutofit/>
          </a:bodyPr>
          <a:lstStyle/>
          <a:p>
            <a:pPr>
              <a:lnSpc>
                <a:spcPct val="100000"/>
              </a:lnSpc>
            </a:pPr>
            <a:r>
              <a:rPr lang="en-US" altLang="zh-CN" dirty="0"/>
              <a:t>The Most Concern: All the initiated transactions should complete!</a:t>
            </a:r>
          </a:p>
          <a:p>
            <a:pPr>
              <a:lnSpc>
                <a:spcPct val="100000"/>
              </a:lnSpc>
            </a:pPr>
            <a:r>
              <a:rPr lang="en-US" altLang="zh-CN" dirty="0"/>
              <a:t>If not, the nodes may be stuck in some intermediate states which violate the system’s global invariants</a:t>
            </a:r>
            <a:r>
              <a:rPr lang="en-US" altLang="zh-CN" baseline="30000" dirty="0"/>
              <a:t>1</a:t>
            </a:r>
            <a:r>
              <a:rPr lang="en-US" altLang="zh-CN" dirty="0"/>
              <a:t>.</a:t>
            </a:r>
          </a:p>
          <a:p>
            <a:pPr>
              <a:lnSpc>
                <a:spcPct val="100000"/>
              </a:lnSpc>
            </a:pPr>
            <a:endParaRPr lang="en-US" altLang="zh-CN" dirty="0"/>
          </a:p>
        </p:txBody>
      </p:sp>
      <p:sp>
        <p:nvSpPr>
          <p:cNvPr id="4" name="Slide Number Placeholder 3">
            <a:extLst>
              <a:ext uri="{FF2B5EF4-FFF2-40B4-BE49-F238E27FC236}">
                <a16:creationId xmlns:a16="http://schemas.microsoft.com/office/drawing/2014/main" id="{FDD969E6-7910-4F56-842C-9FB9876B02C9}"/>
              </a:ext>
            </a:extLst>
          </p:cNvPr>
          <p:cNvSpPr>
            <a:spLocks noGrp="1"/>
          </p:cNvSpPr>
          <p:nvPr>
            <p:ph type="sldNum" sz="quarter" idx="12"/>
          </p:nvPr>
        </p:nvSpPr>
        <p:spPr/>
        <p:txBody>
          <a:bodyPr/>
          <a:lstStyle/>
          <a:p>
            <a:fld id="{F839AD95-8776-F346-89D2-9ECB5E85A184}" type="slidenum">
              <a:rPr lang="en-US" smtClean="0"/>
              <a:t>5</a:t>
            </a:fld>
            <a:endParaRPr lang="en-US"/>
          </a:p>
        </p:txBody>
      </p:sp>
      <p:pic>
        <p:nvPicPr>
          <p:cNvPr id="5" name="Picture 8" descr="https://documents.lucidchart.com/documents/052383ee-4c55-4d5d-8bc5-c698baa66941/pages/mzeoV_dSh9HA?a=2048&amp;x=420&amp;y=446&amp;w=440&amp;h=308&amp;store=1&amp;accept=image%2F*&amp;auth=LCA%20b322435908203c14abe9cca5ac1b76b052f164a3-ts%3D1553024642">
            <a:extLst>
              <a:ext uri="{FF2B5EF4-FFF2-40B4-BE49-F238E27FC236}">
                <a16:creationId xmlns:a16="http://schemas.microsoft.com/office/drawing/2014/main" id="{32D085C3-1BB1-43AF-AF82-E80A0E243D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694156"/>
            <a:ext cx="3803134" cy="26621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documents.lucidchart.com/documents/052383ee-4c55-4d5d-8bc5-c698baa66941/pages/mzeoV_dSh9HA?a=2074&amp;x=860&amp;y=120&amp;w=440&amp;h=430&amp;store=1&amp;accept=image%2F*&amp;auth=LCA%205de929bfbeee8e1ef6607da4add8a07168ee7d1f-ts%3D1553024642">
            <a:extLst>
              <a:ext uri="{FF2B5EF4-FFF2-40B4-BE49-F238E27FC236}">
                <a16:creationId xmlns:a16="http://schemas.microsoft.com/office/drawing/2014/main" id="{C59E54EE-EBAA-4C10-812A-8F59CB4399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1334" y="3326628"/>
            <a:ext cx="3514192" cy="3429000"/>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ular Callout 9">
            <a:extLst>
              <a:ext uri="{FF2B5EF4-FFF2-40B4-BE49-F238E27FC236}">
                <a16:creationId xmlns:a16="http://schemas.microsoft.com/office/drawing/2014/main" id="{674D82FF-777A-4B3D-91C7-89A1C3545C67}"/>
              </a:ext>
            </a:extLst>
          </p:cNvPr>
          <p:cNvSpPr/>
          <p:nvPr/>
        </p:nvSpPr>
        <p:spPr>
          <a:xfrm>
            <a:off x="8293682" y="4214420"/>
            <a:ext cx="2921962" cy="1356510"/>
          </a:xfrm>
          <a:prstGeom prst="wedgeRoundRectCallout">
            <a:avLst>
              <a:gd name="adj1" fmla="val -72154"/>
              <a:gd name="adj2" fmla="val 580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dirty="0"/>
              <a:t>If </a:t>
            </a:r>
            <a:r>
              <a:rPr lang="en-US" altLang="zh-CN" sz="2000" i="1" dirty="0"/>
              <a:t>C</a:t>
            </a:r>
            <a:r>
              <a:rPr lang="en-US" altLang="zh-CN" sz="2000" dirty="0"/>
              <a:t> is removed, T</a:t>
            </a:r>
            <a:r>
              <a:rPr lang="en-US" altLang="zh-CN" sz="2000" baseline="-25000" dirty="0"/>
              <a:t>AB</a:t>
            </a:r>
            <a:r>
              <a:rPr lang="en-US" altLang="zh-CN" sz="2000" dirty="0"/>
              <a:t> and T</a:t>
            </a:r>
            <a:r>
              <a:rPr lang="en-US" altLang="zh-CN" sz="2000" baseline="-25000" dirty="0"/>
              <a:t>BC</a:t>
            </a:r>
            <a:r>
              <a:rPr lang="en-US" altLang="zh-CN" sz="2000" dirty="0"/>
              <a:t> cannot complete.</a:t>
            </a:r>
            <a:endParaRPr lang="en-US" altLang="zh-CN" sz="2000" baseline="-25000" dirty="0"/>
          </a:p>
        </p:txBody>
      </p:sp>
      <p:sp>
        <p:nvSpPr>
          <p:cNvPr id="7" name="Multiplication Sign 6">
            <a:extLst>
              <a:ext uri="{FF2B5EF4-FFF2-40B4-BE49-F238E27FC236}">
                <a16:creationId xmlns:a16="http://schemas.microsoft.com/office/drawing/2014/main" id="{E6E5CFAB-240C-4D8F-AC3B-5EA638EC5021}"/>
              </a:ext>
            </a:extLst>
          </p:cNvPr>
          <p:cNvSpPr/>
          <p:nvPr/>
        </p:nvSpPr>
        <p:spPr>
          <a:xfrm>
            <a:off x="7336642" y="4783144"/>
            <a:ext cx="352425" cy="30917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83560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1034-8965-934B-9739-235376BCC28E}"/>
              </a:ext>
            </a:extLst>
          </p:cNvPr>
          <p:cNvSpPr>
            <a:spLocks noGrp="1"/>
          </p:cNvSpPr>
          <p:nvPr>
            <p:ph type="title"/>
          </p:nvPr>
        </p:nvSpPr>
        <p:spPr/>
        <p:txBody>
          <a:bodyPr/>
          <a:lstStyle/>
          <a:p>
            <a:r>
              <a:rPr lang="en-US" altLang="zh-CN" dirty="0"/>
              <a:t>Related</a:t>
            </a:r>
            <a:r>
              <a:rPr lang="zh-CN" altLang="en-US" dirty="0"/>
              <a:t> </a:t>
            </a:r>
            <a:r>
              <a:rPr lang="en-US" altLang="zh-CN" dirty="0"/>
              <a:t>Work:</a:t>
            </a:r>
            <a:r>
              <a:rPr lang="zh-CN" altLang="en-US" dirty="0"/>
              <a:t> </a:t>
            </a:r>
            <a:r>
              <a:rPr lang="en-US" altLang="zh-CN" dirty="0"/>
              <a:t>Quiescence</a:t>
            </a:r>
            <a:endParaRPr lang="en-US" dirty="0"/>
          </a:p>
        </p:txBody>
      </p:sp>
      <p:sp>
        <p:nvSpPr>
          <p:cNvPr id="3" name="Content Placeholder 2">
            <a:extLst>
              <a:ext uri="{FF2B5EF4-FFF2-40B4-BE49-F238E27FC236}">
                <a16:creationId xmlns:a16="http://schemas.microsoft.com/office/drawing/2014/main" id="{743AAB32-B542-EC4D-8FEF-74EB7263226F}"/>
              </a:ext>
            </a:extLst>
          </p:cNvPr>
          <p:cNvSpPr>
            <a:spLocks noGrp="1"/>
          </p:cNvSpPr>
          <p:nvPr>
            <p:ph idx="1"/>
          </p:nvPr>
        </p:nvSpPr>
        <p:spPr>
          <a:xfrm>
            <a:off x="838200" y="1825625"/>
            <a:ext cx="10515600" cy="1736725"/>
          </a:xfrm>
        </p:spPr>
        <p:txBody>
          <a:bodyPr>
            <a:normAutofit fontScale="92500" lnSpcReduction="20000"/>
          </a:bodyPr>
          <a:lstStyle/>
          <a:p>
            <a:pPr marL="0" indent="0">
              <a:lnSpc>
                <a:spcPct val="100000"/>
              </a:lnSpc>
              <a:buNone/>
            </a:pPr>
            <a:r>
              <a:rPr lang="en-US" altLang="zh-CN" dirty="0"/>
              <a:t>Quiescence ensures that, to change node </a:t>
            </a:r>
            <a:r>
              <a:rPr lang="en-US" altLang="zh-CN" i="1" dirty="0"/>
              <a:t>C</a:t>
            </a:r>
            <a:r>
              <a:rPr lang="en-US" altLang="zh-CN" dirty="0"/>
              <a:t>:</a:t>
            </a:r>
          </a:p>
          <a:p>
            <a:pPr>
              <a:lnSpc>
                <a:spcPct val="100000"/>
              </a:lnSpc>
            </a:pPr>
            <a:r>
              <a:rPr lang="en-US" altLang="zh-CN" dirty="0"/>
              <a:t>Transactions which involve </a:t>
            </a:r>
            <a:r>
              <a:rPr lang="en-US" altLang="zh-CN" i="1" dirty="0"/>
              <a:t>C</a:t>
            </a:r>
            <a:r>
              <a:rPr lang="en-US" altLang="zh-CN" dirty="0"/>
              <a:t> should complete, and</a:t>
            </a:r>
          </a:p>
          <a:p>
            <a:pPr>
              <a:lnSpc>
                <a:spcPct val="100000"/>
              </a:lnSpc>
            </a:pPr>
            <a:r>
              <a:rPr lang="en-US" altLang="zh-CN" dirty="0"/>
              <a:t>No new transactions which involve </a:t>
            </a:r>
            <a:r>
              <a:rPr lang="en-US" altLang="zh-CN" i="1" dirty="0"/>
              <a:t>C</a:t>
            </a:r>
            <a:r>
              <a:rPr lang="en-US" altLang="zh-CN" dirty="0"/>
              <a:t> should be initiated during the reconfiguration.</a:t>
            </a:r>
          </a:p>
          <a:p>
            <a:pPr>
              <a:lnSpc>
                <a:spcPct val="100000"/>
              </a:lnSpc>
            </a:pPr>
            <a:endParaRPr lang="en-US" altLang="zh-CN" dirty="0"/>
          </a:p>
        </p:txBody>
      </p:sp>
      <p:sp>
        <p:nvSpPr>
          <p:cNvPr id="4" name="Slide Number Placeholder 3">
            <a:extLst>
              <a:ext uri="{FF2B5EF4-FFF2-40B4-BE49-F238E27FC236}">
                <a16:creationId xmlns:a16="http://schemas.microsoft.com/office/drawing/2014/main" id="{FDD969E6-7910-4F56-842C-9FB9876B02C9}"/>
              </a:ext>
            </a:extLst>
          </p:cNvPr>
          <p:cNvSpPr>
            <a:spLocks noGrp="1"/>
          </p:cNvSpPr>
          <p:nvPr>
            <p:ph type="sldNum" sz="quarter" idx="12"/>
          </p:nvPr>
        </p:nvSpPr>
        <p:spPr/>
        <p:txBody>
          <a:bodyPr/>
          <a:lstStyle/>
          <a:p>
            <a:fld id="{F839AD95-8776-F346-89D2-9ECB5E85A184}" type="slidenum">
              <a:rPr lang="en-US" smtClean="0"/>
              <a:t>6</a:t>
            </a:fld>
            <a:endParaRPr lang="en-US"/>
          </a:p>
        </p:txBody>
      </p:sp>
      <p:pic>
        <p:nvPicPr>
          <p:cNvPr id="5" name="Picture 8" descr="https://documents.lucidchart.com/documents/052383ee-4c55-4d5d-8bc5-c698baa66941/pages/mzeoV_dSh9HA?a=2048&amp;x=420&amp;y=446&amp;w=440&amp;h=308&amp;store=1&amp;accept=image%2F*&amp;auth=LCA%20b322435908203c14abe9cca5ac1b76b052f164a3-ts%3D1553024642">
            <a:extLst>
              <a:ext uri="{FF2B5EF4-FFF2-40B4-BE49-F238E27FC236}">
                <a16:creationId xmlns:a16="http://schemas.microsoft.com/office/drawing/2014/main" id="{32D085C3-1BB1-43AF-AF82-E80A0E243D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694156"/>
            <a:ext cx="3803134" cy="26621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documents.lucidchart.com/documents/052383ee-4c55-4d5d-8bc5-c698baa66941/pages/mzeoV_dSh9HA?a=2074&amp;x=860&amp;y=120&amp;w=440&amp;h=430&amp;store=1&amp;accept=image%2F*&amp;auth=LCA%205de929bfbeee8e1ef6607da4add8a07168ee7d1f-ts%3D1553024642">
            <a:extLst>
              <a:ext uri="{FF2B5EF4-FFF2-40B4-BE49-F238E27FC236}">
                <a16:creationId xmlns:a16="http://schemas.microsoft.com/office/drawing/2014/main" id="{C59E54EE-EBAA-4C10-812A-8F59CB4399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1334" y="3326628"/>
            <a:ext cx="3514192" cy="3429000"/>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ular Callout 9">
            <a:extLst>
              <a:ext uri="{FF2B5EF4-FFF2-40B4-BE49-F238E27FC236}">
                <a16:creationId xmlns:a16="http://schemas.microsoft.com/office/drawing/2014/main" id="{54E1798B-820F-4880-BEA0-3EC04C3B0824}"/>
              </a:ext>
            </a:extLst>
          </p:cNvPr>
          <p:cNvSpPr/>
          <p:nvPr/>
        </p:nvSpPr>
        <p:spPr>
          <a:xfrm>
            <a:off x="8444468" y="3233345"/>
            <a:ext cx="2921962" cy="1091005"/>
          </a:xfrm>
          <a:prstGeom prst="wedgeRoundRectCallout">
            <a:avLst>
              <a:gd name="adj1" fmla="val -69220"/>
              <a:gd name="adj2" fmla="val 2643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dirty="0"/>
              <a:t>System should first wait T</a:t>
            </a:r>
            <a:r>
              <a:rPr lang="en-US" altLang="zh-CN" sz="2000" baseline="-25000" dirty="0"/>
              <a:t>AB</a:t>
            </a:r>
            <a:r>
              <a:rPr lang="en-US" altLang="zh-CN" sz="2000" dirty="0"/>
              <a:t> and T</a:t>
            </a:r>
            <a:r>
              <a:rPr lang="en-US" altLang="zh-CN" sz="2000" baseline="-25000" dirty="0"/>
              <a:t>BC</a:t>
            </a:r>
            <a:r>
              <a:rPr lang="en-US" altLang="zh-CN" sz="2000" dirty="0"/>
              <a:t> to complete</a:t>
            </a:r>
            <a:endParaRPr lang="en-US" altLang="zh-CN" sz="2000" baseline="-25000" dirty="0"/>
          </a:p>
        </p:txBody>
      </p:sp>
      <p:sp>
        <p:nvSpPr>
          <p:cNvPr id="10" name="Rounded Rectangular Callout 9">
            <a:extLst>
              <a:ext uri="{FF2B5EF4-FFF2-40B4-BE49-F238E27FC236}">
                <a16:creationId xmlns:a16="http://schemas.microsoft.com/office/drawing/2014/main" id="{4202F426-A9FE-4D9B-A7E1-C71B01B93106}"/>
              </a:ext>
            </a:extLst>
          </p:cNvPr>
          <p:cNvSpPr/>
          <p:nvPr/>
        </p:nvSpPr>
        <p:spPr>
          <a:xfrm>
            <a:off x="8444468" y="4495625"/>
            <a:ext cx="2909332" cy="1098725"/>
          </a:xfrm>
          <a:prstGeom prst="wedgeRoundRectCallout">
            <a:avLst>
              <a:gd name="adj1" fmla="val -137711"/>
              <a:gd name="adj2" fmla="val -6000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i="1" dirty="0"/>
              <a:t>B</a:t>
            </a:r>
            <a:r>
              <a:rPr lang="en-US" altLang="zh-CN" sz="2000" dirty="0"/>
              <a:t> should not initiate T</a:t>
            </a:r>
            <a:r>
              <a:rPr lang="en-US" altLang="zh-CN" sz="2000" baseline="-25000" dirty="0"/>
              <a:t>BC</a:t>
            </a:r>
            <a:r>
              <a:rPr lang="en-US" altLang="zh-CN" sz="2000" dirty="0"/>
              <a:t>. Thus, </a:t>
            </a:r>
            <a:r>
              <a:rPr lang="en-US" altLang="zh-CN" sz="2000" i="1" dirty="0"/>
              <a:t>A</a:t>
            </a:r>
            <a:r>
              <a:rPr lang="en-US" altLang="zh-CN" sz="2000" dirty="0"/>
              <a:t> should not initiate T</a:t>
            </a:r>
            <a:r>
              <a:rPr lang="en-US" altLang="zh-CN" sz="2000" baseline="-25000" dirty="0"/>
              <a:t>AB</a:t>
            </a:r>
            <a:r>
              <a:rPr lang="en-US" altLang="zh-CN" sz="2000" dirty="0"/>
              <a:t>.</a:t>
            </a:r>
          </a:p>
        </p:txBody>
      </p:sp>
    </p:spTree>
    <p:extLst>
      <p:ext uri="{BB962C8B-B14F-4D97-AF65-F5344CB8AC3E}">
        <p14:creationId xmlns:p14="http://schemas.microsoft.com/office/powerpoint/2010/main" val="3274337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FDFB-82C7-7C47-9364-16367B2B133E}"/>
              </a:ext>
            </a:extLst>
          </p:cNvPr>
          <p:cNvSpPr>
            <a:spLocks noGrp="1"/>
          </p:cNvSpPr>
          <p:nvPr>
            <p:ph type="title"/>
          </p:nvPr>
        </p:nvSpPr>
        <p:spPr/>
        <p:txBody>
          <a:bodyPr/>
          <a:lstStyle/>
          <a:p>
            <a:r>
              <a:rPr lang="en-US" altLang="zh-CN" dirty="0"/>
              <a:t>Related</a:t>
            </a:r>
            <a:r>
              <a:rPr lang="zh-CN" altLang="en-US" dirty="0"/>
              <a:t> </a:t>
            </a:r>
            <a:r>
              <a:rPr lang="en-US" altLang="zh-CN" dirty="0"/>
              <a:t>Work:</a:t>
            </a:r>
            <a:r>
              <a:rPr lang="zh-CN" altLang="en-US" dirty="0"/>
              <a:t> </a:t>
            </a:r>
            <a:r>
              <a:rPr lang="en-US" altLang="zh-CN" dirty="0"/>
              <a:t>Quiescence</a:t>
            </a:r>
            <a:endParaRPr lang="en-US" dirty="0"/>
          </a:p>
        </p:txBody>
      </p:sp>
      <p:sp>
        <p:nvSpPr>
          <p:cNvPr id="3" name="Content Placeholder 2">
            <a:extLst>
              <a:ext uri="{FF2B5EF4-FFF2-40B4-BE49-F238E27FC236}">
                <a16:creationId xmlns:a16="http://schemas.microsoft.com/office/drawing/2014/main" id="{EB5D9F44-861C-8B43-BCCE-2AF9087138DF}"/>
              </a:ext>
            </a:extLst>
          </p:cNvPr>
          <p:cNvSpPr>
            <a:spLocks noGrp="1"/>
          </p:cNvSpPr>
          <p:nvPr>
            <p:ph idx="1"/>
          </p:nvPr>
        </p:nvSpPr>
        <p:spPr>
          <a:xfrm>
            <a:off x="3362178" y="1825625"/>
            <a:ext cx="7991621" cy="4351337"/>
          </a:xfrm>
        </p:spPr>
        <p:txBody>
          <a:bodyPr/>
          <a:lstStyle/>
          <a:p>
            <a:pPr marL="0" indent="0">
              <a:buNone/>
            </a:pPr>
            <a:r>
              <a:rPr lang="en-US" dirty="0"/>
              <a:t>Two operation modes:</a:t>
            </a:r>
          </a:p>
          <a:p>
            <a:r>
              <a:rPr lang="en-US" dirty="0"/>
              <a:t>In </a:t>
            </a:r>
            <a:r>
              <a:rPr lang="en-US" b="1" dirty="0"/>
              <a:t>active</a:t>
            </a:r>
            <a:r>
              <a:rPr lang="en-US" dirty="0"/>
              <a:t> mode, a node can initiate, accept, and service transactions.</a:t>
            </a:r>
          </a:p>
          <a:p>
            <a:r>
              <a:rPr lang="en-US" dirty="0"/>
              <a:t>In general </a:t>
            </a:r>
            <a:r>
              <a:rPr lang="en-US" b="1" dirty="0"/>
              <a:t>passive</a:t>
            </a:r>
            <a:r>
              <a:rPr lang="en-US" dirty="0"/>
              <a:t> mode, a node can accept and service transactions and initiate consequent transactions, but:</a:t>
            </a:r>
            <a:endParaRPr lang="en-US" b="0" dirty="0">
              <a:effectLst/>
            </a:endParaRPr>
          </a:p>
          <a:p>
            <a:pPr lvl="1" fontAlgn="base"/>
            <a:r>
              <a:rPr lang="en-US" dirty="0"/>
              <a:t>It is </a:t>
            </a:r>
            <a:r>
              <a:rPr lang="en-US" b="1" dirty="0"/>
              <a:t>not in </a:t>
            </a:r>
            <a:r>
              <a:rPr lang="en-US" dirty="0"/>
              <a:t>a (</a:t>
            </a:r>
            <a:r>
              <a:rPr lang="en-US" dirty="0" err="1"/>
              <a:t>nonconsequent</a:t>
            </a:r>
            <a:r>
              <a:rPr lang="en-US" dirty="0"/>
              <a:t>) transaction it initiated, and</a:t>
            </a:r>
          </a:p>
          <a:p>
            <a:pPr lvl="1" fontAlgn="base"/>
            <a:r>
              <a:rPr lang="en-US" dirty="0"/>
              <a:t>It will not </a:t>
            </a:r>
            <a:r>
              <a:rPr lang="en-US" b="1" dirty="0"/>
              <a:t>initiate</a:t>
            </a:r>
            <a:r>
              <a:rPr lang="en-US" dirty="0"/>
              <a:t> new (</a:t>
            </a:r>
            <a:r>
              <a:rPr lang="en-US" dirty="0" err="1"/>
              <a:t>nonconsequent</a:t>
            </a:r>
            <a:r>
              <a:rPr lang="en-US" dirty="0"/>
              <a:t>) transactions</a:t>
            </a:r>
          </a:p>
        </p:txBody>
      </p:sp>
      <p:pic>
        <p:nvPicPr>
          <p:cNvPr id="3076" name="Picture 4" descr="https://lh6.googleusercontent.com/AAf1XZ3J4MtDtzxelurG0gnyUym4Vac49GBvqQeiO-mJ0gugKVqR2I3OPSVkuMGl1KVVSKUoYdq20Y9lA7NiYKOWcOD5gEwwAiY53BdaqquL9UmADVHL666FXhGPAwCgZiss13x-xF0">
            <a:extLst>
              <a:ext uri="{FF2B5EF4-FFF2-40B4-BE49-F238E27FC236}">
                <a16:creationId xmlns:a16="http://schemas.microsoft.com/office/drawing/2014/main" id="{A260F997-3BC8-DD44-B4AF-71606CF9EB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628" y="2042380"/>
            <a:ext cx="2827496" cy="34580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97D7165-FB7E-4D6F-A5D5-0E857DFDC340}"/>
              </a:ext>
            </a:extLst>
          </p:cNvPr>
          <p:cNvSpPr>
            <a:spLocks noGrp="1"/>
          </p:cNvSpPr>
          <p:nvPr>
            <p:ph type="sldNum" sz="quarter" idx="12"/>
          </p:nvPr>
        </p:nvSpPr>
        <p:spPr/>
        <p:txBody>
          <a:bodyPr/>
          <a:lstStyle/>
          <a:p>
            <a:fld id="{F839AD95-8776-F346-89D2-9ECB5E85A184}" type="slidenum">
              <a:rPr lang="en-US" smtClean="0"/>
              <a:t>7</a:t>
            </a:fld>
            <a:endParaRPr lang="en-US"/>
          </a:p>
        </p:txBody>
      </p:sp>
    </p:spTree>
    <p:extLst>
      <p:ext uri="{BB962C8B-B14F-4D97-AF65-F5344CB8AC3E}">
        <p14:creationId xmlns:p14="http://schemas.microsoft.com/office/powerpoint/2010/main" val="2144467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4BFD3-86DD-DD43-A490-7AAD20E266E3}"/>
              </a:ext>
            </a:extLst>
          </p:cNvPr>
          <p:cNvSpPr>
            <a:spLocks noGrp="1"/>
          </p:cNvSpPr>
          <p:nvPr>
            <p:ph type="title"/>
          </p:nvPr>
        </p:nvSpPr>
        <p:spPr/>
        <p:txBody>
          <a:bodyPr/>
          <a:lstStyle/>
          <a:p>
            <a:r>
              <a:rPr lang="en-US" altLang="zh-CN" dirty="0"/>
              <a:t>Related</a:t>
            </a:r>
            <a:r>
              <a:rPr lang="zh-CN" altLang="en-US" dirty="0"/>
              <a:t> </a:t>
            </a:r>
            <a:r>
              <a:rPr lang="en-US" altLang="zh-CN" dirty="0"/>
              <a:t>Work:</a:t>
            </a:r>
            <a:r>
              <a:rPr lang="zh-CN" altLang="en-US" dirty="0"/>
              <a:t> </a:t>
            </a:r>
            <a:r>
              <a:rPr lang="en-US" altLang="zh-CN" dirty="0"/>
              <a:t>Quiescence</a:t>
            </a:r>
            <a:endParaRPr lang="en-US" dirty="0"/>
          </a:p>
        </p:txBody>
      </p:sp>
      <p:sp>
        <p:nvSpPr>
          <p:cNvPr id="3" name="Content Placeholder 2">
            <a:extLst>
              <a:ext uri="{FF2B5EF4-FFF2-40B4-BE49-F238E27FC236}">
                <a16:creationId xmlns:a16="http://schemas.microsoft.com/office/drawing/2014/main" id="{50361298-B4A3-264C-9F95-07A83CD29A99}"/>
              </a:ext>
            </a:extLst>
          </p:cNvPr>
          <p:cNvSpPr>
            <a:spLocks noGrp="1"/>
          </p:cNvSpPr>
          <p:nvPr>
            <p:ph idx="1"/>
          </p:nvPr>
        </p:nvSpPr>
        <p:spPr>
          <a:xfrm>
            <a:off x="838200" y="1825625"/>
            <a:ext cx="7145740" cy="4351338"/>
          </a:xfrm>
        </p:spPr>
        <p:txBody>
          <a:bodyPr>
            <a:normAutofit/>
          </a:bodyPr>
          <a:lstStyle/>
          <a:p>
            <a:pPr marL="0" indent="0">
              <a:buNone/>
            </a:pPr>
            <a:r>
              <a:rPr lang="en-US" dirty="0"/>
              <a:t>A node </a:t>
            </a:r>
            <a:r>
              <a:rPr lang="en-US" i="1" dirty="0"/>
              <a:t>N</a:t>
            </a:r>
            <a:r>
              <a:rPr lang="en-US" dirty="0"/>
              <a:t> is in </a:t>
            </a:r>
            <a:r>
              <a:rPr lang="en-US" b="1" dirty="0"/>
              <a:t>Quiescence</a:t>
            </a:r>
            <a:r>
              <a:rPr lang="en-US" dirty="0"/>
              <a:t> if:</a:t>
            </a:r>
            <a:endParaRPr lang="en-US" b="0" dirty="0">
              <a:effectLst/>
            </a:endParaRPr>
          </a:p>
          <a:p>
            <a:pPr lvl="1" fontAlgn="base"/>
            <a:r>
              <a:rPr lang="en-US" dirty="0"/>
              <a:t>it is not currently engaged in a transaction that it initiated,</a:t>
            </a:r>
          </a:p>
          <a:p>
            <a:pPr lvl="1" fontAlgn="base"/>
            <a:r>
              <a:rPr lang="en-US" dirty="0"/>
              <a:t>it will not initiate new transactions,</a:t>
            </a:r>
          </a:p>
          <a:p>
            <a:pPr lvl="1" fontAlgn="base"/>
            <a:endParaRPr lang="en-US" dirty="0"/>
          </a:p>
          <a:p>
            <a:pPr lvl="1" fontAlgn="base"/>
            <a:r>
              <a:rPr lang="en-US" dirty="0"/>
              <a:t>it is not currently engaged in servicing a transaction, and</a:t>
            </a:r>
          </a:p>
          <a:p>
            <a:pPr lvl="1" fontAlgn="base"/>
            <a:r>
              <a:rPr lang="en-US" dirty="0"/>
              <a:t>no transactions have been or will be initiated by other nodes which require service from this node.</a:t>
            </a:r>
          </a:p>
        </p:txBody>
      </p:sp>
      <p:sp>
        <p:nvSpPr>
          <p:cNvPr id="4" name="Right Brace 3">
            <a:extLst>
              <a:ext uri="{FF2B5EF4-FFF2-40B4-BE49-F238E27FC236}">
                <a16:creationId xmlns:a16="http://schemas.microsoft.com/office/drawing/2014/main" id="{B4242920-4CDA-9244-B2C6-DD6515488596}"/>
              </a:ext>
            </a:extLst>
          </p:cNvPr>
          <p:cNvSpPr/>
          <p:nvPr/>
        </p:nvSpPr>
        <p:spPr>
          <a:xfrm>
            <a:off x="7983940" y="2415654"/>
            <a:ext cx="232011" cy="83251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 name="Right Brace 4">
            <a:extLst>
              <a:ext uri="{FF2B5EF4-FFF2-40B4-BE49-F238E27FC236}">
                <a16:creationId xmlns:a16="http://schemas.microsoft.com/office/drawing/2014/main" id="{085C8A0C-2886-DF4F-9B54-9D64E8172BA8}"/>
              </a:ext>
            </a:extLst>
          </p:cNvPr>
          <p:cNvSpPr/>
          <p:nvPr/>
        </p:nvSpPr>
        <p:spPr>
          <a:xfrm>
            <a:off x="8027158" y="3973134"/>
            <a:ext cx="188794" cy="111229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6" name="TextBox 5">
            <a:extLst>
              <a:ext uri="{FF2B5EF4-FFF2-40B4-BE49-F238E27FC236}">
                <a16:creationId xmlns:a16="http://schemas.microsoft.com/office/drawing/2014/main" id="{FCC8AE1D-1461-874B-8D82-3C439088CC77}"/>
              </a:ext>
            </a:extLst>
          </p:cNvPr>
          <p:cNvSpPr txBox="1"/>
          <p:nvPr/>
        </p:nvSpPr>
        <p:spPr>
          <a:xfrm>
            <a:off x="8327409" y="2415654"/>
            <a:ext cx="2604448" cy="832514"/>
          </a:xfrm>
          <a:prstGeom prst="rect">
            <a:avLst/>
          </a:prstGeom>
          <a:noFill/>
        </p:spPr>
        <p:txBody>
          <a:bodyPr wrap="square" rtlCol="0">
            <a:spAutoFit/>
          </a:bodyPr>
          <a:lstStyle/>
          <a:p>
            <a:r>
              <a:rPr lang="en-US" sz="2400" i="1" dirty="0"/>
              <a:t>N </a:t>
            </a:r>
            <a:r>
              <a:rPr lang="en-US" sz="2400" dirty="0"/>
              <a:t>should be in passive mode</a:t>
            </a:r>
            <a:endParaRPr lang="en-US" sz="2400" i="1" dirty="0"/>
          </a:p>
        </p:txBody>
      </p:sp>
      <p:sp>
        <p:nvSpPr>
          <p:cNvPr id="7" name="TextBox 6">
            <a:extLst>
              <a:ext uri="{FF2B5EF4-FFF2-40B4-BE49-F238E27FC236}">
                <a16:creationId xmlns:a16="http://schemas.microsoft.com/office/drawing/2014/main" id="{300C6D67-7B51-3C4B-A5A6-14825DC5FB11}"/>
              </a:ext>
            </a:extLst>
          </p:cNvPr>
          <p:cNvSpPr txBox="1"/>
          <p:nvPr/>
        </p:nvSpPr>
        <p:spPr>
          <a:xfrm>
            <a:off x="8327409" y="3702449"/>
            <a:ext cx="3026391" cy="1569660"/>
          </a:xfrm>
          <a:prstGeom prst="rect">
            <a:avLst/>
          </a:prstGeom>
          <a:noFill/>
        </p:spPr>
        <p:txBody>
          <a:bodyPr wrap="square" rtlCol="0">
            <a:spAutoFit/>
          </a:bodyPr>
          <a:lstStyle/>
          <a:p>
            <a:r>
              <a:rPr lang="en-US" sz="2400" dirty="0"/>
              <a:t>Nodes which can initiate transactions involving N should also be in passive mode.</a:t>
            </a:r>
          </a:p>
        </p:txBody>
      </p:sp>
      <p:sp>
        <p:nvSpPr>
          <p:cNvPr id="8" name="Slide Number Placeholder 7">
            <a:extLst>
              <a:ext uri="{FF2B5EF4-FFF2-40B4-BE49-F238E27FC236}">
                <a16:creationId xmlns:a16="http://schemas.microsoft.com/office/drawing/2014/main" id="{3740CDD2-F9A0-4321-8562-EC05C50AA212}"/>
              </a:ext>
            </a:extLst>
          </p:cNvPr>
          <p:cNvSpPr>
            <a:spLocks noGrp="1"/>
          </p:cNvSpPr>
          <p:nvPr>
            <p:ph type="sldNum" sz="quarter" idx="12"/>
          </p:nvPr>
        </p:nvSpPr>
        <p:spPr/>
        <p:txBody>
          <a:bodyPr/>
          <a:lstStyle/>
          <a:p>
            <a:fld id="{F839AD95-8776-F346-89D2-9ECB5E85A184}" type="slidenum">
              <a:rPr lang="en-US" smtClean="0"/>
              <a:t>8</a:t>
            </a:fld>
            <a:endParaRPr lang="en-US"/>
          </a:p>
        </p:txBody>
      </p:sp>
    </p:spTree>
    <p:extLst>
      <p:ext uri="{BB962C8B-B14F-4D97-AF65-F5344CB8AC3E}">
        <p14:creationId xmlns:p14="http://schemas.microsoft.com/office/powerpoint/2010/main" val="266414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 name="Picture 2" descr="https://documents.lucidchart.com/documents/052383ee-4c55-4d5d-8bc5-c698baa66941/pages/mzeoV_dSh9HA?a=2074&amp;x=860&amp;y=120&amp;w=440&amp;h=430&amp;store=1&amp;accept=image%2F*&amp;auth=LCA%205de929bfbeee8e1ef6607da4add8a07168ee7d1f-ts%3D1553024642">
            <a:extLst>
              <a:ext uri="{FF2B5EF4-FFF2-40B4-BE49-F238E27FC236}">
                <a16:creationId xmlns:a16="http://schemas.microsoft.com/office/drawing/2014/main" id="{AC5F3B73-8113-4270-90F0-5ED1A0B2C4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458485"/>
            <a:ext cx="3196171" cy="31186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s://documents.lucidchart.com/documents/052383ee-4c55-4d5d-8bc5-c698baa66941/pages/mzeoV_dSh9HA?a=2048&amp;x=420&amp;y=446&amp;w=440&amp;h=308&amp;store=1&amp;accept=image%2F*&amp;auth=LCA%20b322435908203c14abe9cca5ac1b76b052f164a3-ts%3D1553024642">
            <a:extLst>
              <a:ext uri="{FF2B5EF4-FFF2-40B4-BE49-F238E27FC236}">
                <a16:creationId xmlns:a16="http://schemas.microsoft.com/office/drawing/2014/main" id="{2B23F0AE-1F34-4812-A7EE-3BB66367C8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354020"/>
            <a:ext cx="3006378" cy="21044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F2F42D8-768E-3A4A-98E3-E93E4617C706}"/>
              </a:ext>
            </a:extLst>
          </p:cNvPr>
          <p:cNvSpPr>
            <a:spLocks noGrp="1"/>
          </p:cNvSpPr>
          <p:nvPr>
            <p:ph type="title"/>
          </p:nvPr>
        </p:nvSpPr>
        <p:spPr/>
        <p:txBody>
          <a:bodyPr/>
          <a:lstStyle/>
          <a:p>
            <a:r>
              <a:rPr lang="en-US" altLang="zh-CN" dirty="0"/>
              <a:t>Related</a:t>
            </a:r>
            <a:r>
              <a:rPr lang="zh-CN" altLang="en-US" dirty="0"/>
              <a:t> </a:t>
            </a:r>
            <a:r>
              <a:rPr lang="en-US" altLang="zh-CN" dirty="0"/>
              <a:t>Work:</a:t>
            </a:r>
            <a:r>
              <a:rPr lang="zh-CN" altLang="en-US" dirty="0"/>
              <a:t> </a:t>
            </a:r>
            <a:r>
              <a:rPr lang="en-US" altLang="zh-CN" dirty="0"/>
              <a:t>Quiescence</a:t>
            </a:r>
            <a:endParaRPr lang="en-US" dirty="0"/>
          </a:p>
        </p:txBody>
      </p:sp>
      <p:sp>
        <p:nvSpPr>
          <p:cNvPr id="8" name="TextBox 7">
            <a:extLst>
              <a:ext uri="{FF2B5EF4-FFF2-40B4-BE49-F238E27FC236}">
                <a16:creationId xmlns:a16="http://schemas.microsoft.com/office/drawing/2014/main" id="{E037380F-E379-E44B-BF8A-BD8A8B722479}"/>
              </a:ext>
            </a:extLst>
          </p:cNvPr>
          <p:cNvSpPr txBox="1"/>
          <p:nvPr/>
        </p:nvSpPr>
        <p:spPr>
          <a:xfrm>
            <a:off x="4034370" y="1690687"/>
            <a:ext cx="7319429" cy="2677656"/>
          </a:xfrm>
          <a:prstGeom prst="rect">
            <a:avLst/>
          </a:prstGeom>
          <a:noFill/>
        </p:spPr>
        <p:txBody>
          <a:bodyPr wrap="square" rtlCol="0">
            <a:spAutoFit/>
          </a:bodyPr>
          <a:lstStyle/>
          <a:p>
            <a:r>
              <a:rPr lang="en-US" altLang="zh-CN" sz="2800" dirty="0"/>
              <a:t>To</a:t>
            </a:r>
            <a:r>
              <a:rPr lang="zh-CN" altLang="en-US" sz="2800" dirty="0"/>
              <a:t> </a:t>
            </a:r>
            <a:r>
              <a:rPr lang="en-US" altLang="zh-CN" sz="2800" dirty="0"/>
              <a:t>change</a:t>
            </a:r>
            <a:r>
              <a:rPr lang="zh-CN" altLang="en-US" sz="2800" dirty="0"/>
              <a:t> </a:t>
            </a:r>
            <a:r>
              <a:rPr lang="en-US" altLang="zh-CN" sz="2800" dirty="0"/>
              <a:t>node</a:t>
            </a:r>
            <a:r>
              <a:rPr lang="zh-CN" altLang="en-US" sz="2800" dirty="0"/>
              <a:t> </a:t>
            </a:r>
            <a:r>
              <a:rPr lang="en-US" altLang="zh-CN" sz="2800" dirty="0"/>
              <a:t>C,</a:t>
            </a:r>
          </a:p>
          <a:p>
            <a:pPr marL="457200" indent="-457200">
              <a:buFont typeface="Arial" panose="020B0604020202020204" pitchFamily="34" charset="0"/>
              <a:buChar char="•"/>
            </a:pPr>
            <a:r>
              <a:rPr lang="en-US" sz="2800" dirty="0"/>
              <a:t>C should be in passive state.</a:t>
            </a:r>
          </a:p>
          <a:p>
            <a:pPr marL="457200" indent="-457200">
              <a:buFont typeface="Arial" panose="020B0604020202020204" pitchFamily="34" charset="0"/>
              <a:buChar char="•"/>
            </a:pPr>
            <a:r>
              <a:rPr lang="en-US" sz="2800" dirty="0"/>
              <a:t>B should be in passive because T</a:t>
            </a:r>
            <a:r>
              <a:rPr lang="en-US" sz="2800" baseline="-25000" dirty="0"/>
              <a:t>BC</a:t>
            </a:r>
            <a:r>
              <a:rPr lang="en-US" sz="2800" dirty="0"/>
              <a:t>.</a:t>
            </a:r>
          </a:p>
          <a:p>
            <a:pPr marL="457200" indent="-457200">
              <a:buFont typeface="Arial" panose="020B0604020202020204" pitchFamily="34" charset="0"/>
              <a:buChar char="•"/>
            </a:pPr>
            <a:r>
              <a:rPr lang="en-US" sz="2800" dirty="0"/>
              <a:t>A should be in passive state because T</a:t>
            </a:r>
            <a:r>
              <a:rPr lang="en-US" sz="2800" baseline="-25000" dirty="0"/>
              <a:t>BC</a:t>
            </a:r>
            <a:r>
              <a:rPr lang="en-US" sz="2800" dirty="0"/>
              <a:t> is the consequent transaction of T</a:t>
            </a:r>
            <a:r>
              <a:rPr lang="en-US" sz="2800" baseline="-25000" dirty="0"/>
              <a:t>AB</a:t>
            </a:r>
            <a:r>
              <a:rPr lang="en-US" sz="2800" dirty="0"/>
              <a:t>.</a:t>
            </a:r>
          </a:p>
          <a:p>
            <a:pPr marL="457200" indent="-457200">
              <a:buFont typeface="Arial" panose="020B0604020202020204" pitchFamily="34" charset="0"/>
              <a:buChar char="•"/>
            </a:pPr>
            <a:r>
              <a:rPr lang="en-US" sz="2800" dirty="0"/>
              <a:t>Then, C is in quiescent state.</a:t>
            </a:r>
          </a:p>
        </p:txBody>
      </p:sp>
      <p:sp>
        <p:nvSpPr>
          <p:cNvPr id="3" name="Slide Number Placeholder 2">
            <a:extLst>
              <a:ext uri="{FF2B5EF4-FFF2-40B4-BE49-F238E27FC236}">
                <a16:creationId xmlns:a16="http://schemas.microsoft.com/office/drawing/2014/main" id="{0669CAD3-218C-47B4-9617-36AF34043CD4}"/>
              </a:ext>
            </a:extLst>
          </p:cNvPr>
          <p:cNvSpPr>
            <a:spLocks noGrp="1"/>
          </p:cNvSpPr>
          <p:nvPr>
            <p:ph type="sldNum" sz="quarter" idx="12"/>
          </p:nvPr>
        </p:nvSpPr>
        <p:spPr/>
        <p:txBody>
          <a:bodyPr/>
          <a:lstStyle/>
          <a:p>
            <a:fld id="{F839AD95-8776-F346-89D2-9ECB5E85A184}" type="slidenum">
              <a:rPr lang="en-US" smtClean="0"/>
              <a:t>9</a:t>
            </a:fld>
            <a:endParaRPr lang="en-US"/>
          </a:p>
        </p:txBody>
      </p:sp>
    </p:spTree>
    <p:extLst>
      <p:ext uri="{BB962C8B-B14F-4D97-AF65-F5344CB8AC3E}">
        <p14:creationId xmlns:p14="http://schemas.microsoft.com/office/powerpoint/2010/main" val="831080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13283</TotalTime>
  <Words>3479</Words>
  <Application>Microsoft Macintosh PowerPoint</Application>
  <PresentationFormat>Widescreen</PresentationFormat>
  <Paragraphs>359</Paragraphs>
  <Slides>41</Slides>
  <Notes>27</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等线</vt:lpstr>
      <vt:lpstr>Arial</vt:lpstr>
      <vt:lpstr>Calibri</vt:lpstr>
      <vt:lpstr>Calibri Light</vt:lpstr>
      <vt:lpstr>Cambria Math</vt:lpstr>
      <vt:lpstr>Office Theme</vt:lpstr>
      <vt:lpstr>ROS Reconfiguration Framework</vt:lpstr>
      <vt:lpstr>Problem Context</vt:lpstr>
      <vt:lpstr>Problem Context</vt:lpstr>
      <vt:lpstr>Related Work: Quiescence</vt:lpstr>
      <vt:lpstr>Related Work: Quiescence</vt:lpstr>
      <vt:lpstr>Related Work: Quiescence</vt:lpstr>
      <vt:lpstr>Related Work: Quiescence</vt:lpstr>
      <vt:lpstr>Related Work: Quiescence</vt:lpstr>
      <vt:lpstr>Related Work: Quiescence</vt:lpstr>
      <vt:lpstr>Related Work: Quiescence</vt:lpstr>
      <vt:lpstr>Can we apply Quiescence to ROS?</vt:lpstr>
      <vt:lpstr>Event-driven system on Pub/Sub</vt:lpstr>
      <vt:lpstr>Inspiration from Quiescence</vt:lpstr>
      <vt:lpstr>Inspiration from Quiescence</vt:lpstr>
      <vt:lpstr>Event-driven on Pub/Sub</vt:lpstr>
      <vt:lpstr>Problem Setting</vt:lpstr>
      <vt:lpstr>Component provides Functionalities</vt:lpstr>
      <vt:lpstr>Guarantees and Assumptions</vt:lpstr>
      <vt:lpstr>Assumptions are satisfied by environment</vt:lpstr>
      <vt:lpstr>Assumptions are satisfied by input ports</vt:lpstr>
      <vt:lpstr>A Chain of Assumptions and Guarantees</vt:lpstr>
      <vt:lpstr>Summary of the Model</vt:lpstr>
      <vt:lpstr>What is the property we concern?</vt:lpstr>
      <vt:lpstr>Which components would be affected?</vt:lpstr>
      <vt:lpstr>How to deal with?</vt:lpstr>
      <vt:lpstr>How to deal with?</vt:lpstr>
      <vt:lpstr>When is it safe to reconfig?</vt:lpstr>
      <vt:lpstr>Model Summary</vt:lpstr>
      <vt:lpstr>Reconfigure Actions1,2</vt:lpstr>
      <vt:lpstr>Reconfigure Actions</vt:lpstr>
      <vt:lpstr>An example trace: Replace</vt:lpstr>
      <vt:lpstr>A formal model in Alloy1</vt:lpstr>
      <vt:lpstr>A formal model in TLA+</vt:lpstr>
      <vt:lpstr>Apply the Model to ROS</vt:lpstr>
      <vt:lpstr>Type + Rate</vt:lpstr>
      <vt:lpstr>Satisfaction Rules</vt:lpstr>
      <vt:lpstr>Build the Model in initialization</vt:lpstr>
      <vt:lpstr>Build the Model in initialization</vt:lpstr>
      <vt:lpstr>Run-time verification of reconfig plans</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 Reconfig Framework</dc:title>
  <dc:creator>changjiz</dc:creator>
  <cp:lastModifiedBy>changjiz</cp:lastModifiedBy>
  <cp:revision>273</cp:revision>
  <dcterms:created xsi:type="dcterms:W3CDTF">2019-01-28T14:09:10Z</dcterms:created>
  <dcterms:modified xsi:type="dcterms:W3CDTF">2019-04-03T20:01:11Z</dcterms:modified>
</cp:coreProperties>
</file>