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2.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3.xml" ContentType="application/vnd.openxmlformats-officedocument.presentationml.tags+xml"/>
  <Override PartName="/ppt/notesSlides/notesSlide31.xml" ContentType="application/vnd.openxmlformats-officedocument.presentationml.notesSlide+xml"/>
  <Override PartName="/ppt/tags/tag4.xml" ContentType="application/vnd.openxmlformats-officedocument.presentationml.tags+xml"/>
  <Override PartName="/ppt/notesSlides/notesSlide32.xml" ContentType="application/vnd.openxmlformats-officedocument.presentationml.notesSlide+xml"/>
  <Override PartName="/ppt/tags/tag5.xml" ContentType="application/vnd.openxmlformats-officedocument.presentationml.tags+xml"/>
  <Override PartName="/ppt/notesSlides/notesSlide33.xml" ContentType="application/vnd.openxmlformats-officedocument.presentationml.notesSlide+xml"/>
  <Override PartName="/ppt/tags/tag6.xml" ContentType="application/vnd.openxmlformats-officedocument.presentationml.tags+xml"/>
  <Override PartName="/ppt/notesSlides/notesSlide34.xml" ContentType="application/vnd.openxmlformats-officedocument.presentationml.notesSlide+xml"/>
  <Override PartName="/ppt/tags/tag7.xml" ContentType="application/vnd.openxmlformats-officedocument.presentationml.tags+xml"/>
  <Override PartName="/ppt/notesSlides/notesSlide35.xml" ContentType="application/vnd.openxmlformats-officedocument.presentationml.notesSlide+xml"/>
  <Override PartName="/ppt/tags/tag8.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8"/>
  </p:notesMasterIdLst>
  <p:sldIdLst>
    <p:sldId id="256" r:id="rId2"/>
    <p:sldId id="257" r:id="rId3"/>
    <p:sldId id="258" r:id="rId4"/>
    <p:sldId id="313" r:id="rId5"/>
    <p:sldId id="261" r:id="rId6"/>
    <p:sldId id="298" r:id="rId7"/>
    <p:sldId id="263" r:id="rId8"/>
    <p:sldId id="299" r:id="rId9"/>
    <p:sldId id="317" r:id="rId10"/>
    <p:sldId id="316" r:id="rId11"/>
    <p:sldId id="319" r:id="rId12"/>
    <p:sldId id="320" r:id="rId13"/>
    <p:sldId id="315" r:id="rId14"/>
    <p:sldId id="322" r:id="rId15"/>
    <p:sldId id="270" r:id="rId16"/>
    <p:sldId id="271" r:id="rId17"/>
    <p:sldId id="280" r:id="rId18"/>
    <p:sldId id="281" r:id="rId19"/>
    <p:sldId id="272" r:id="rId20"/>
    <p:sldId id="282" r:id="rId21"/>
    <p:sldId id="283" r:id="rId22"/>
    <p:sldId id="331" r:id="rId23"/>
    <p:sldId id="305" r:id="rId24"/>
    <p:sldId id="308" r:id="rId25"/>
    <p:sldId id="311" r:id="rId26"/>
    <p:sldId id="275" r:id="rId27"/>
    <p:sldId id="293" r:id="rId28"/>
    <p:sldId id="276" r:id="rId29"/>
    <p:sldId id="278" r:id="rId30"/>
    <p:sldId id="323" r:id="rId31"/>
    <p:sldId id="277" r:id="rId32"/>
    <p:sldId id="325" r:id="rId33"/>
    <p:sldId id="332" r:id="rId34"/>
    <p:sldId id="324" r:id="rId35"/>
    <p:sldId id="333" r:id="rId36"/>
    <p:sldId id="334" r:id="rId37"/>
    <p:sldId id="279" r:id="rId38"/>
    <p:sldId id="330" r:id="rId39"/>
    <p:sldId id="286" r:id="rId40"/>
    <p:sldId id="303" r:id="rId41"/>
    <p:sldId id="294" r:id="rId42"/>
    <p:sldId id="301" r:id="rId43"/>
    <p:sldId id="304" r:id="rId44"/>
    <p:sldId id="295" r:id="rId45"/>
    <p:sldId id="296" r:id="rId46"/>
    <p:sldId id="297" r:id="rId47"/>
  </p:sldIdLst>
  <p:sldSz cx="12192000" cy="6858000"/>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panose="02020603050405020304" pitchFamily="18" charset="0"/>
        <a:ea typeface="Osaka" charset="-128"/>
        <a:cs typeface="+mn-cs"/>
      </a:defRPr>
    </a:lvl1pPr>
    <a:lvl2pPr marL="457200" algn="l" rtl="0" eaLnBrk="0" fontAlgn="base" hangingPunct="0">
      <a:spcBef>
        <a:spcPct val="0"/>
      </a:spcBef>
      <a:spcAft>
        <a:spcPct val="0"/>
      </a:spcAft>
      <a:defRPr sz="2400" kern="1200">
        <a:solidFill>
          <a:schemeClr val="tx1"/>
        </a:solidFill>
        <a:latin typeface="Times" panose="02020603050405020304" pitchFamily="18" charset="0"/>
        <a:ea typeface="Osaka" charset="-128"/>
        <a:cs typeface="+mn-cs"/>
      </a:defRPr>
    </a:lvl2pPr>
    <a:lvl3pPr marL="914400" algn="l" rtl="0" eaLnBrk="0" fontAlgn="base" hangingPunct="0">
      <a:spcBef>
        <a:spcPct val="0"/>
      </a:spcBef>
      <a:spcAft>
        <a:spcPct val="0"/>
      </a:spcAft>
      <a:defRPr sz="2400" kern="1200">
        <a:solidFill>
          <a:schemeClr val="tx1"/>
        </a:solidFill>
        <a:latin typeface="Times" panose="02020603050405020304" pitchFamily="18" charset="0"/>
        <a:ea typeface="Osaka" charset="-128"/>
        <a:cs typeface="+mn-cs"/>
      </a:defRPr>
    </a:lvl3pPr>
    <a:lvl4pPr marL="1371600" algn="l" rtl="0" eaLnBrk="0" fontAlgn="base" hangingPunct="0">
      <a:spcBef>
        <a:spcPct val="0"/>
      </a:spcBef>
      <a:spcAft>
        <a:spcPct val="0"/>
      </a:spcAft>
      <a:defRPr sz="2400" kern="1200">
        <a:solidFill>
          <a:schemeClr val="tx1"/>
        </a:solidFill>
        <a:latin typeface="Times" panose="02020603050405020304" pitchFamily="18" charset="0"/>
        <a:ea typeface="Osaka" charset="-128"/>
        <a:cs typeface="+mn-cs"/>
      </a:defRPr>
    </a:lvl4pPr>
    <a:lvl5pPr marL="1828800" algn="l" rtl="0" eaLnBrk="0" fontAlgn="base" hangingPunct="0">
      <a:spcBef>
        <a:spcPct val="0"/>
      </a:spcBef>
      <a:spcAft>
        <a:spcPct val="0"/>
      </a:spcAft>
      <a:defRPr sz="2400" kern="1200">
        <a:solidFill>
          <a:schemeClr val="tx1"/>
        </a:solidFill>
        <a:latin typeface="Times" panose="02020603050405020304" pitchFamily="18" charset="0"/>
        <a:ea typeface="Osaka" charset="-128"/>
        <a:cs typeface="+mn-cs"/>
      </a:defRPr>
    </a:lvl5pPr>
    <a:lvl6pPr marL="2286000" algn="l" defTabSz="914400" rtl="0" eaLnBrk="1" latinLnBrk="0" hangingPunct="1">
      <a:defRPr sz="2400" kern="1200">
        <a:solidFill>
          <a:schemeClr val="tx1"/>
        </a:solidFill>
        <a:latin typeface="Times" panose="02020603050405020304" pitchFamily="18" charset="0"/>
        <a:ea typeface="Osaka" charset="-128"/>
        <a:cs typeface="+mn-cs"/>
      </a:defRPr>
    </a:lvl6pPr>
    <a:lvl7pPr marL="2743200" algn="l" defTabSz="914400" rtl="0" eaLnBrk="1" latinLnBrk="0" hangingPunct="1">
      <a:defRPr sz="2400" kern="1200">
        <a:solidFill>
          <a:schemeClr val="tx1"/>
        </a:solidFill>
        <a:latin typeface="Times" panose="02020603050405020304" pitchFamily="18" charset="0"/>
        <a:ea typeface="Osaka" charset="-128"/>
        <a:cs typeface="+mn-cs"/>
      </a:defRPr>
    </a:lvl7pPr>
    <a:lvl8pPr marL="3200400" algn="l" defTabSz="914400" rtl="0" eaLnBrk="1" latinLnBrk="0" hangingPunct="1">
      <a:defRPr sz="2400" kern="1200">
        <a:solidFill>
          <a:schemeClr val="tx1"/>
        </a:solidFill>
        <a:latin typeface="Times" panose="02020603050405020304" pitchFamily="18" charset="0"/>
        <a:ea typeface="Osaka" charset="-128"/>
        <a:cs typeface="+mn-cs"/>
      </a:defRPr>
    </a:lvl8pPr>
    <a:lvl9pPr marL="3657600" algn="l" defTabSz="914400" rtl="0" eaLnBrk="1" latinLnBrk="0" hangingPunct="1">
      <a:defRPr sz="2400" kern="1200">
        <a:solidFill>
          <a:schemeClr val="tx1"/>
        </a:solidFill>
        <a:latin typeface="Times" panose="02020603050405020304" pitchFamily="18" charset="0"/>
        <a:ea typeface="Osaka"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F594"/>
    <a:srgbClr val="F7F7A7"/>
    <a:srgbClr val="F4EA94"/>
    <a:srgbClr val="FAF57A"/>
    <a:srgbClr val="FAFA7A"/>
    <a:srgbClr val="FFFF00"/>
    <a:srgbClr val="FFFF99"/>
    <a:srgbClr val="F8F193"/>
    <a:srgbClr val="F2EEA4"/>
    <a:srgbClr val="EEA12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32" autoAdjust="0"/>
    <p:restoredTop sz="82353" autoAdjust="0"/>
  </p:normalViewPr>
  <p:slideViewPr>
    <p:cSldViewPr>
      <p:cViewPr varScale="1">
        <p:scale>
          <a:sx n="101" d="100"/>
          <a:sy n="101" d="100"/>
        </p:scale>
        <p:origin x="1219" y="67"/>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AEA1EB-966E-43E8-816B-C732E011D9C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zh-CN" altLang="en-US"/>
          </a:p>
        </p:txBody>
      </p:sp>
      <p:sp>
        <p:nvSpPr>
          <p:cNvPr id="3" name="Date Placeholder 2">
            <a:extLst>
              <a:ext uri="{FF2B5EF4-FFF2-40B4-BE49-F238E27FC236}">
                <a16:creationId xmlns:a16="http://schemas.microsoft.com/office/drawing/2014/main" id="{0A8F06AC-85CE-42D0-B8F1-601BD7FC9776}"/>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smtClean="0"/>
            </a:lvl1pPr>
          </a:lstStyle>
          <a:p>
            <a:pPr>
              <a:defRPr/>
            </a:pPr>
            <a:fld id="{D81040B8-191D-4EDC-ABBE-BEE54BC55367}" type="datetimeFigureOut">
              <a:rPr lang="zh-CN" altLang="en-US"/>
              <a:pPr>
                <a:defRPr/>
              </a:pPr>
              <a:t>2022/10/31</a:t>
            </a:fld>
            <a:endParaRPr lang="zh-CN" altLang="en-US"/>
          </a:p>
        </p:txBody>
      </p:sp>
      <p:sp>
        <p:nvSpPr>
          <p:cNvPr id="4" name="Slide Image Placeholder 3">
            <a:extLst>
              <a:ext uri="{FF2B5EF4-FFF2-40B4-BE49-F238E27FC236}">
                <a16:creationId xmlns:a16="http://schemas.microsoft.com/office/drawing/2014/main" id="{087AD464-694F-42A8-9D4D-C765700D8227}"/>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Notes Placeholder 4">
            <a:extLst>
              <a:ext uri="{FF2B5EF4-FFF2-40B4-BE49-F238E27FC236}">
                <a16:creationId xmlns:a16="http://schemas.microsoft.com/office/drawing/2014/main" id="{76D31F73-73D6-4FDD-8AD5-DD45BE62E5A0}"/>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endParaRPr lang="zh-CN" altLang="en-US" noProof="0"/>
          </a:p>
        </p:txBody>
      </p:sp>
      <p:sp>
        <p:nvSpPr>
          <p:cNvPr id="6" name="Footer Placeholder 5">
            <a:extLst>
              <a:ext uri="{FF2B5EF4-FFF2-40B4-BE49-F238E27FC236}">
                <a16:creationId xmlns:a16="http://schemas.microsoft.com/office/drawing/2014/main" id="{6A6058B6-5E7C-4720-A271-896314A74363}"/>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Slide Number Placeholder 6">
            <a:extLst>
              <a:ext uri="{FF2B5EF4-FFF2-40B4-BE49-F238E27FC236}">
                <a16:creationId xmlns:a16="http://schemas.microsoft.com/office/drawing/2014/main" id="{8F54FFFE-053C-4850-B11B-21770F128663}"/>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smtClean="0"/>
            </a:lvl1pPr>
          </a:lstStyle>
          <a:p>
            <a:pPr>
              <a:defRPr/>
            </a:pPr>
            <a:fld id="{5EFD8767-E35E-4945-A2C0-347DD7642F66}"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Hello everyone, my name is CJ from Carnegie Mellon University. This presentation is about our work, A Behavioral Notion of Robustness for Software Systems. Other authors are David </a:t>
            </a:r>
            <a:r>
              <a:rPr lang="en-US" altLang="zh-CN" dirty="0" err="1"/>
              <a:t>Garlan</a:t>
            </a:r>
            <a:r>
              <a:rPr lang="en-US" altLang="zh-CN" dirty="0"/>
              <a:t> and </a:t>
            </a:r>
            <a:r>
              <a:rPr lang="en-US" altLang="zh-CN" dirty="0" err="1"/>
              <a:t>Eunsuk</a:t>
            </a:r>
            <a:r>
              <a:rPr lang="en-US" altLang="zh-CN" dirty="0"/>
              <a:t> Kang from Carnegie Mellon.</a:t>
            </a:r>
            <a:endParaRPr lang="zh-CN" altLang="en-US" dirty="0"/>
          </a:p>
        </p:txBody>
      </p:sp>
      <p:sp>
        <p:nvSpPr>
          <p:cNvPr id="4" name="Slide Number Placeholder 3"/>
          <p:cNvSpPr>
            <a:spLocks noGrp="1"/>
          </p:cNvSpPr>
          <p:nvPr>
            <p:ph type="sldNum" sz="quarter" idx="5"/>
          </p:nvPr>
        </p:nvSpPr>
        <p:spPr/>
        <p:txBody>
          <a:bodyPr/>
          <a:lstStyle/>
          <a:p>
            <a:pPr>
              <a:defRPr/>
            </a:pPr>
            <a:fld id="{5EFD8767-E35E-4945-A2C0-347DD7642F66}" type="slidenum">
              <a:rPr lang="zh-CN" altLang="en-US" smtClean="0"/>
              <a:pPr>
                <a:defRPr/>
              </a:pPr>
              <a:t>1</a:t>
            </a:fld>
            <a:endParaRPr lang="zh-CN" altLang="en-US"/>
          </a:p>
        </p:txBody>
      </p:sp>
    </p:spTree>
    <p:extLst>
      <p:ext uri="{BB962C8B-B14F-4D97-AF65-F5344CB8AC3E}">
        <p14:creationId xmlns:p14="http://schemas.microsoft.com/office/powerpoint/2010/main" val="17756140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For the interface model, it defines how a user can interact with the system. A typical use case is: the user select either Xray or electron-beam mode; then, confirm the mode; finally, fire the beam. Also, the user can use “up” to back to the previous step.</a:t>
            </a:r>
            <a:endParaRPr lang="zh-CN" altLang="en-US" dirty="0"/>
          </a:p>
        </p:txBody>
      </p:sp>
      <p:sp>
        <p:nvSpPr>
          <p:cNvPr id="4" name="Slide Number Placeholder 3"/>
          <p:cNvSpPr>
            <a:spLocks noGrp="1"/>
          </p:cNvSpPr>
          <p:nvPr>
            <p:ph type="sldNum" sz="quarter" idx="5"/>
          </p:nvPr>
        </p:nvSpPr>
        <p:spPr/>
        <p:txBody>
          <a:bodyPr/>
          <a:lstStyle/>
          <a:p>
            <a:pPr>
              <a:defRPr/>
            </a:pPr>
            <a:fld id="{5EFD8767-E35E-4945-A2C0-347DD7642F66}" type="slidenum">
              <a:rPr lang="zh-CN" altLang="en-US" smtClean="0"/>
              <a:pPr>
                <a:defRPr/>
              </a:pPr>
              <a:t>10</a:t>
            </a:fld>
            <a:endParaRPr lang="zh-CN" altLang="en-US"/>
          </a:p>
        </p:txBody>
      </p:sp>
    </p:spTree>
    <p:extLst>
      <p:ext uri="{BB962C8B-B14F-4D97-AF65-F5344CB8AC3E}">
        <p14:creationId xmlns:p14="http://schemas.microsoft.com/office/powerpoint/2010/main" val="37024017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For the mode switcher, there is a non-neglectable delay when the user switching from one mode to the other, e.g., if the system is in </a:t>
            </a:r>
            <a:r>
              <a:rPr lang="en-US" altLang="zh-CN" dirty="0" err="1"/>
              <a:t>xray</a:t>
            </a:r>
            <a:r>
              <a:rPr lang="en-US" altLang="zh-CN" dirty="0"/>
              <a:t> mode, if the user switches to the </a:t>
            </a:r>
            <a:r>
              <a:rPr lang="en-US" altLang="zh-CN" dirty="0" err="1"/>
              <a:t>Ebeam</a:t>
            </a:r>
            <a:r>
              <a:rPr lang="en-US" altLang="zh-CN" dirty="0"/>
              <a:t> mode, the system will still be in the </a:t>
            </a:r>
            <a:r>
              <a:rPr lang="en-US" altLang="zh-CN" dirty="0" err="1"/>
              <a:t>xray</a:t>
            </a:r>
            <a:r>
              <a:rPr lang="en-US" altLang="zh-CN" dirty="0"/>
              <a:t> mode until the set action has happened. And we will see that, this delay may cause overdose or underdose problems.</a:t>
            </a:r>
            <a:endParaRPr lang="zh-CN" altLang="en-US" dirty="0"/>
          </a:p>
        </p:txBody>
      </p:sp>
      <p:sp>
        <p:nvSpPr>
          <p:cNvPr id="4" name="Slide Number Placeholder 3"/>
          <p:cNvSpPr>
            <a:spLocks noGrp="1"/>
          </p:cNvSpPr>
          <p:nvPr>
            <p:ph type="sldNum" sz="quarter" idx="5"/>
          </p:nvPr>
        </p:nvSpPr>
        <p:spPr/>
        <p:txBody>
          <a:bodyPr/>
          <a:lstStyle/>
          <a:p>
            <a:pPr>
              <a:defRPr/>
            </a:pPr>
            <a:fld id="{5EFD8767-E35E-4945-A2C0-347DD7642F66}" type="slidenum">
              <a:rPr lang="zh-CN" altLang="en-US" smtClean="0"/>
              <a:pPr>
                <a:defRPr/>
              </a:pPr>
              <a:t>11</a:t>
            </a:fld>
            <a:endParaRPr lang="zh-CN" altLang="en-US"/>
          </a:p>
        </p:txBody>
      </p:sp>
    </p:spTree>
    <p:extLst>
      <p:ext uri="{BB962C8B-B14F-4D97-AF65-F5344CB8AC3E}">
        <p14:creationId xmlns:p14="http://schemas.microsoft.com/office/powerpoint/2010/main" val="6511329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A spreader is used in Xray mode to avoid overdose. The table shows the possible combinations of the states of the spreader and the radiation modes. In particular, Xray combined with spreader out-of-place will cause overdose; and </a:t>
            </a:r>
            <a:r>
              <a:rPr lang="en-US" altLang="zh-CN" dirty="0" err="1"/>
              <a:t>ebeam</a:t>
            </a:r>
            <a:r>
              <a:rPr lang="en-US" altLang="zh-CN" dirty="0"/>
              <a:t> mode combined with spreader in-place will cause underdose.</a:t>
            </a:r>
            <a:endParaRPr lang="zh-CN" altLang="en-US" dirty="0"/>
          </a:p>
        </p:txBody>
      </p:sp>
      <p:sp>
        <p:nvSpPr>
          <p:cNvPr id="4" name="Slide Number Placeholder 3"/>
          <p:cNvSpPr>
            <a:spLocks noGrp="1"/>
          </p:cNvSpPr>
          <p:nvPr>
            <p:ph type="sldNum" sz="quarter" idx="5"/>
          </p:nvPr>
        </p:nvSpPr>
        <p:spPr/>
        <p:txBody>
          <a:bodyPr/>
          <a:lstStyle/>
          <a:p>
            <a:pPr>
              <a:defRPr/>
            </a:pPr>
            <a:fld id="{5EFD8767-E35E-4945-A2C0-347DD7642F66}" type="slidenum">
              <a:rPr lang="zh-CN" altLang="en-US" smtClean="0"/>
              <a:pPr>
                <a:defRPr/>
              </a:pPr>
              <a:t>12</a:t>
            </a:fld>
            <a:endParaRPr lang="zh-CN" altLang="en-US"/>
          </a:p>
        </p:txBody>
      </p:sp>
    </p:spTree>
    <p:extLst>
      <p:ext uri="{BB962C8B-B14F-4D97-AF65-F5344CB8AC3E}">
        <p14:creationId xmlns:p14="http://schemas.microsoft.com/office/powerpoint/2010/main" val="3661600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In this example, the environment is the behavior model of a user. Here, we assume the very basic use cases of the system, i.e., the user chooses either </a:t>
            </a:r>
            <a:r>
              <a:rPr lang="en-US" altLang="zh-CN" dirty="0" err="1"/>
              <a:t>xray</a:t>
            </a:r>
            <a:r>
              <a:rPr lang="en-US" altLang="zh-CN" dirty="0"/>
              <a:t> or </a:t>
            </a:r>
            <a:r>
              <a:rPr lang="en-US" altLang="zh-CN" dirty="0" err="1"/>
              <a:t>ebeam</a:t>
            </a:r>
            <a:r>
              <a:rPr lang="en-US" altLang="zh-CN" dirty="0"/>
              <a:t> mode, and then confirm and fire. Under this operation model, we can use existing techniques such as model checking to verify that no overdose nor underdose will happen. However, a system is safe under the typical use cases does not mean it is robust. What if the operator makes a mistake?</a:t>
            </a:r>
            <a:endParaRPr lang="zh-CN" altLang="en-US" dirty="0"/>
          </a:p>
        </p:txBody>
      </p:sp>
      <p:sp>
        <p:nvSpPr>
          <p:cNvPr id="4" name="Slide Number Placeholder 3"/>
          <p:cNvSpPr>
            <a:spLocks noGrp="1"/>
          </p:cNvSpPr>
          <p:nvPr>
            <p:ph type="sldNum" sz="quarter" idx="5"/>
          </p:nvPr>
        </p:nvSpPr>
        <p:spPr/>
        <p:txBody>
          <a:bodyPr/>
          <a:lstStyle/>
          <a:p>
            <a:pPr>
              <a:defRPr/>
            </a:pPr>
            <a:fld id="{5EFD8767-E35E-4945-A2C0-347DD7642F66}" type="slidenum">
              <a:rPr lang="zh-CN" altLang="en-US" smtClean="0"/>
              <a:pPr>
                <a:defRPr/>
              </a:pPr>
              <a:t>13</a:t>
            </a:fld>
            <a:endParaRPr lang="zh-CN" altLang="en-US"/>
          </a:p>
        </p:txBody>
      </p:sp>
    </p:spTree>
    <p:extLst>
      <p:ext uri="{BB962C8B-B14F-4D97-AF65-F5344CB8AC3E}">
        <p14:creationId xmlns:p14="http://schemas.microsoft.com/office/powerpoint/2010/main" val="32757500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In fact, the system is not robust. A know overdose case is: the user selects </a:t>
            </a:r>
            <a:r>
              <a:rPr lang="en-US" altLang="zh-CN" dirty="0" err="1"/>
              <a:t>xray</a:t>
            </a:r>
            <a:r>
              <a:rPr lang="en-US" altLang="zh-CN" dirty="0"/>
              <a:t> mode, but then changes to </a:t>
            </a:r>
            <a:r>
              <a:rPr lang="en-US" altLang="zh-CN" dirty="0" err="1"/>
              <a:t>ebeam</a:t>
            </a:r>
            <a:r>
              <a:rPr lang="en-US" altLang="zh-CN" dirty="0"/>
              <a:t> mode. At this time, the spreader goes out of place, but the system is still in </a:t>
            </a:r>
            <a:r>
              <a:rPr lang="en-US" altLang="zh-CN" dirty="0" err="1"/>
              <a:t>xray</a:t>
            </a:r>
            <a:r>
              <a:rPr lang="en-US" altLang="zh-CN" dirty="0"/>
              <a:t> mode. Then, before the mode switching is complete, the user confirms and fires, which causes overdose. Thus, we say the system is not robust against this deviation. On the other hand, it implies that, a more robust system should be able to handle more deviations compared to the initially expected environment. Based on this intuition, we provide a more formal definition of robustness. </a:t>
            </a:r>
            <a:endParaRPr lang="zh-CN" altLang="en-US" dirty="0"/>
          </a:p>
        </p:txBody>
      </p:sp>
      <p:sp>
        <p:nvSpPr>
          <p:cNvPr id="4" name="Slide Number Placeholder 3"/>
          <p:cNvSpPr>
            <a:spLocks noGrp="1"/>
          </p:cNvSpPr>
          <p:nvPr>
            <p:ph type="sldNum" sz="quarter" idx="5"/>
          </p:nvPr>
        </p:nvSpPr>
        <p:spPr/>
        <p:txBody>
          <a:bodyPr/>
          <a:lstStyle/>
          <a:p>
            <a:pPr>
              <a:defRPr/>
            </a:pPr>
            <a:fld id="{5EFD8767-E35E-4945-A2C0-347DD7642F66}" type="slidenum">
              <a:rPr lang="zh-CN" altLang="en-US" smtClean="0"/>
              <a:pPr>
                <a:defRPr/>
              </a:pPr>
              <a:t>14</a:t>
            </a:fld>
            <a:endParaRPr lang="zh-CN" altLang="en-US"/>
          </a:p>
        </p:txBody>
      </p:sp>
    </p:spTree>
    <p:extLst>
      <p:ext uri="{BB962C8B-B14F-4D97-AF65-F5344CB8AC3E}">
        <p14:creationId xmlns:p14="http://schemas.microsoft.com/office/powerpoint/2010/main" val="919453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To understand our definition, let’s say we have a system model M, which is Therac-25, an environment model E, which is the operator, and a safety property, which is no overdose. Then, alpha I is the set of interface actions, they are Xray, </a:t>
            </a:r>
            <a:r>
              <a:rPr lang="en-US" altLang="zh-CN" dirty="0" err="1"/>
              <a:t>Ebeam</a:t>
            </a:r>
            <a:r>
              <a:rPr lang="en-US" altLang="zh-CN" dirty="0"/>
              <a:t>, confirm, up, and fire. Alpha I star represents all the possible traces over alpha I.</a:t>
            </a:r>
            <a:endParaRPr lang="zh-CN" altLang="en-US" dirty="0"/>
          </a:p>
        </p:txBody>
      </p:sp>
      <p:sp>
        <p:nvSpPr>
          <p:cNvPr id="4" name="Slide Number Placeholder 3"/>
          <p:cNvSpPr>
            <a:spLocks noGrp="1"/>
          </p:cNvSpPr>
          <p:nvPr>
            <p:ph type="sldNum" sz="quarter" idx="5"/>
          </p:nvPr>
        </p:nvSpPr>
        <p:spPr/>
        <p:txBody>
          <a:bodyPr/>
          <a:lstStyle/>
          <a:p>
            <a:pPr>
              <a:defRPr/>
            </a:pPr>
            <a:fld id="{5EFD8767-E35E-4945-A2C0-347DD7642F66}" type="slidenum">
              <a:rPr lang="zh-CN" altLang="en-US" smtClean="0"/>
              <a:pPr>
                <a:defRPr/>
              </a:pPr>
              <a:t>15</a:t>
            </a:fld>
            <a:endParaRPr lang="zh-CN" altLang="en-US"/>
          </a:p>
        </p:txBody>
      </p:sp>
    </p:spTree>
    <p:extLst>
      <p:ext uri="{BB962C8B-B14F-4D97-AF65-F5344CB8AC3E}">
        <p14:creationId xmlns:p14="http://schemas.microsoft.com/office/powerpoint/2010/main" val="28559152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 first circle describes all the environmental behaviors allowed by the machine. The traces could be infinite, here we pick the most critical ones, they are: the user choose </a:t>
            </a:r>
            <a:r>
              <a:rPr lang="en-US" altLang="zh-CN" dirty="0" err="1"/>
              <a:t>xray</a:t>
            </a:r>
            <a:r>
              <a:rPr lang="en-US" altLang="zh-CN" dirty="0"/>
              <a:t> or </a:t>
            </a:r>
            <a:r>
              <a:rPr lang="en-US" altLang="zh-CN" dirty="0" err="1"/>
              <a:t>ebeam</a:t>
            </a:r>
            <a:r>
              <a:rPr lang="en-US" altLang="zh-CN" dirty="0"/>
              <a:t> mode, and then confirm and fire. Or the user chooses </a:t>
            </a:r>
            <a:r>
              <a:rPr lang="en-US" altLang="zh-CN" dirty="0" err="1"/>
              <a:t>xray</a:t>
            </a:r>
            <a:r>
              <a:rPr lang="en-US" altLang="zh-CN" dirty="0"/>
              <a:t> mode or </a:t>
            </a:r>
            <a:r>
              <a:rPr lang="en-US" altLang="zh-CN" dirty="0" err="1"/>
              <a:t>ebeam</a:t>
            </a:r>
            <a:r>
              <a:rPr lang="en-US" altLang="zh-CN" dirty="0"/>
              <a:t> mode, but then changes to the other mode.</a:t>
            </a:r>
            <a:endParaRPr lang="zh-CN" altLang="en-US" dirty="0"/>
          </a:p>
        </p:txBody>
      </p:sp>
      <p:sp>
        <p:nvSpPr>
          <p:cNvPr id="4" name="Slide Number Placeholder 3"/>
          <p:cNvSpPr>
            <a:spLocks noGrp="1"/>
          </p:cNvSpPr>
          <p:nvPr>
            <p:ph type="sldNum" sz="quarter" idx="5"/>
          </p:nvPr>
        </p:nvSpPr>
        <p:spPr/>
        <p:txBody>
          <a:bodyPr/>
          <a:lstStyle/>
          <a:p>
            <a:pPr>
              <a:defRPr/>
            </a:pPr>
            <a:fld id="{5EFD8767-E35E-4945-A2C0-347DD7642F66}" type="slidenum">
              <a:rPr lang="zh-CN" altLang="en-US" smtClean="0"/>
              <a:pPr>
                <a:defRPr/>
              </a:pPr>
              <a:t>16</a:t>
            </a:fld>
            <a:endParaRPr lang="zh-CN" altLang="en-US"/>
          </a:p>
        </p:txBody>
      </p:sp>
    </p:spTree>
    <p:extLst>
      <p:ext uri="{BB962C8B-B14F-4D97-AF65-F5344CB8AC3E}">
        <p14:creationId xmlns:p14="http://schemas.microsoft.com/office/powerpoint/2010/main" val="26224126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 inner small circle describes the behaviors defined by the environment model, which captures the expected behaviors of the environment, here we have: the user chooses </a:t>
            </a:r>
            <a:r>
              <a:rPr lang="en-US" altLang="zh-CN" dirty="0" err="1"/>
              <a:t>xray</a:t>
            </a:r>
            <a:r>
              <a:rPr lang="en-US" altLang="zh-CN" dirty="0"/>
              <a:t> or </a:t>
            </a:r>
            <a:r>
              <a:rPr lang="en-US" altLang="zh-CN" dirty="0" err="1"/>
              <a:t>ebeam</a:t>
            </a:r>
            <a:r>
              <a:rPr lang="en-US" altLang="zh-CN" dirty="0"/>
              <a:t> mode, and then confirm and fire. As we know, under this environment, the property, that no overdose, is satisfied.</a:t>
            </a:r>
            <a:endParaRPr lang="zh-CN" altLang="en-US" dirty="0"/>
          </a:p>
        </p:txBody>
      </p:sp>
      <p:sp>
        <p:nvSpPr>
          <p:cNvPr id="4" name="Slide Number Placeholder 3"/>
          <p:cNvSpPr>
            <a:spLocks noGrp="1"/>
          </p:cNvSpPr>
          <p:nvPr>
            <p:ph type="sldNum" sz="quarter" idx="5"/>
          </p:nvPr>
        </p:nvSpPr>
        <p:spPr/>
        <p:txBody>
          <a:bodyPr/>
          <a:lstStyle/>
          <a:p>
            <a:pPr>
              <a:defRPr/>
            </a:pPr>
            <a:fld id="{5EFD8767-E35E-4945-A2C0-347DD7642F66}" type="slidenum">
              <a:rPr lang="zh-CN" altLang="en-US" smtClean="0"/>
              <a:pPr>
                <a:defRPr/>
              </a:pPr>
              <a:t>17</a:t>
            </a:fld>
            <a:endParaRPr lang="zh-CN" altLang="en-US"/>
          </a:p>
        </p:txBody>
      </p:sp>
    </p:spTree>
    <p:extLst>
      <p:ext uri="{BB962C8B-B14F-4D97-AF65-F5344CB8AC3E}">
        <p14:creationId xmlns:p14="http://schemas.microsoft.com/office/powerpoint/2010/main" val="8144291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Then, the gray area is the subset of behaviors that may or may not satisfy the property. Here, we have the user chooses </a:t>
            </a:r>
            <a:r>
              <a:rPr lang="en-US" altLang="zh-CN" dirty="0" err="1"/>
              <a:t>xray</a:t>
            </a:r>
            <a:r>
              <a:rPr lang="en-US" altLang="zh-CN" dirty="0"/>
              <a:t> or </a:t>
            </a:r>
            <a:r>
              <a:rPr lang="en-US" altLang="zh-CN" dirty="0" err="1"/>
              <a:t>ebeam</a:t>
            </a:r>
            <a:r>
              <a:rPr lang="en-US" altLang="zh-CN" dirty="0"/>
              <a:t> mode, but then changes to the other mode and then confirm and fire.</a:t>
            </a:r>
            <a:endParaRPr lang="zh-CN" altLang="en-US" dirty="0"/>
          </a:p>
        </p:txBody>
      </p:sp>
      <p:sp>
        <p:nvSpPr>
          <p:cNvPr id="4" name="Slide Number Placeholder 3"/>
          <p:cNvSpPr>
            <a:spLocks noGrp="1"/>
          </p:cNvSpPr>
          <p:nvPr>
            <p:ph type="sldNum" sz="quarter" idx="5"/>
          </p:nvPr>
        </p:nvSpPr>
        <p:spPr/>
        <p:txBody>
          <a:bodyPr/>
          <a:lstStyle/>
          <a:p>
            <a:pPr>
              <a:defRPr/>
            </a:pPr>
            <a:fld id="{5EFD8767-E35E-4945-A2C0-347DD7642F66}" type="slidenum">
              <a:rPr lang="zh-CN" altLang="en-US" smtClean="0"/>
              <a:pPr>
                <a:defRPr/>
              </a:pPr>
              <a:t>18</a:t>
            </a:fld>
            <a:endParaRPr lang="zh-CN" altLang="en-US"/>
          </a:p>
        </p:txBody>
      </p:sp>
    </p:spTree>
    <p:extLst>
      <p:ext uri="{BB962C8B-B14F-4D97-AF65-F5344CB8AC3E}">
        <p14:creationId xmlns:p14="http://schemas.microsoft.com/office/powerpoint/2010/main" val="25839682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We can further break it into two parts. The red area describes the subset that violates the property. As we’ve already discussed, switching from </a:t>
            </a:r>
            <a:r>
              <a:rPr lang="en-US" altLang="zh-CN" dirty="0" err="1"/>
              <a:t>xray</a:t>
            </a:r>
            <a:r>
              <a:rPr lang="en-US" altLang="zh-CN" dirty="0"/>
              <a:t> mode to </a:t>
            </a:r>
            <a:r>
              <a:rPr lang="en-US" altLang="zh-CN" dirty="0" err="1"/>
              <a:t>ebeam</a:t>
            </a:r>
            <a:r>
              <a:rPr lang="en-US" altLang="zh-CN" dirty="0"/>
              <a:t> mode may cause overdose.</a:t>
            </a:r>
          </a:p>
          <a:p>
            <a:r>
              <a:rPr lang="en-US" altLang="zh-CN" dirty="0"/>
              <a:t>The circle in the middle is the largest subset of the system behaviors that still satisfy the property, which we call the weakest assumption of the system. When we design a system, it is often hard and almost impossible to make it work under any environment. Thus, we make assumptions about the environment and try to make sure that the system should work under these assumptions. Thus, an assumption is weaker means the system is making fewer assumptions about the environment, that is the system should have more behaviors satisfying the property. Thus, the weakest assumption is the largest subset of environmental behaviors under which the system still satisfies the property.</a:t>
            </a:r>
            <a:endParaRPr lang="zh-CN" altLang="en-US" dirty="0"/>
          </a:p>
        </p:txBody>
      </p:sp>
      <p:sp>
        <p:nvSpPr>
          <p:cNvPr id="4" name="Slide Number Placeholder 3"/>
          <p:cNvSpPr>
            <a:spLocks noGrp="1"/>
          </p:cNvSpPr>
          <p:nvPr>
            <p:ph type="sldNum" sz="quarter" idx="5"/>
          </p:nvPr>
        </p:nvSpPr>
        <p:spPr/>
        <p:txBody>
          <a:bodyPr/>
          <a:lstStyle/>
          <a:p>
            <a:pPr>
              <a:defRPr/>
            </a:pPr>
            <a:fld id="{5EFD8767-E35E-4945-A2C0-347DD7642F66}" type="slidenum">
              <a:rPr lang="zh-CN" altLang="en-US" smtClean="0"/>
              <a:pPr>
                <a:defRPr/>
              </a:pPr>
              <a:t>19</a:t>
            </a:fld>
            <a:endParaRPr lang="zh-CN" altLang="en-US"/>
          </a:p>
        </p:txBody>
      </p:sp>
    </p:spTree>
    <p:extLst>
      <p:ext uri="{BB962C8B-B14F-4D97-AF65-F5344CB8AC3E}">
        <p14:creationId xmlns:p14="http://schemas.microsoft.com/office/powerpoint/2010/main" val="3352578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According to IEEE, robustness is </a:t>
            </a:r>
            <a:r>
              <a:rPr lang="en-US" altLang="zh-CN" sz="1200" dirty="0"/>
              <a:t>The degree to which a system or component can </a:t>
            </a:r>
            <a:r>
              <a:rPr lang="en-US" altLang="zh-CN" sz="1200" b="0" dirty="0"/>
              <a:t>function correctly </a:t>
            </a:r>
            <a:r>
              <a:rPr lang="en-US" altLang="zh-CN" sz="1200" dirty="0"/>
              <a:t>in the presence </a:t>
            </a:r>
            <a:r>
              <a:rPr lang="en-US" altLang="zh-CN" sz="1200" b="0" dirty="0"/>
              <a:t>of invalid inputs or stressful environmental conditions. </a:t>
            </a:r>
            <a:r>
              <a:rPr lang="en-US" altLang="zh-CN" b="0" dirty="0"/>
              <a:t>Just </a:t>
            </a:r>
            <a:r>
              <a:rPr lang="en-US" altLang="zh-CN" dirty="0"/>
              <a:t>like other quality attributes, we are interested in how to measure robustness and how we can improve the robustness of a system.</a:t>
            </a:r>
            <a:endParaRPr lang="zh-CN" altLang="en-US" dirty="0"/>
          </a:p>
        </p:txBody>
      </p:sp>
      <p:sp>
        <p:nvSpPr>
          <p:cNvPr id="4" name="Slide Number Placeholder 3"/>
          <p:cNvSpPr>
            <a:spLocks noGrp="1"/>
          </p:cNvSpPr>
          <p:nvPr>
            <p:ph type="sldNum" sz="quarter" idx="5"/>
          </p:nvPr>
        </p:nvSpPr>
        <p:spPr/>
        <p:txBody>
          <a:bodyPr/>
          <a:lstStyle/>
          <a:p>
            <a:pPr>
              <a:defRPr/>
            </a:pPr>
            <a:fld id="{5EFD8767-E35E-4945-A2C0-347DD7642F66}" type="slidenum">
              <a:rPr lang="zh-CN" altLang="en-US" smtClean="0"/>
              <a:pPr>
                <a:defRPr/>
              </a:pPr>
              <a:t>2</a:t>
            </a:fld>
            <a:endParaRPr lang="zh-CN" altLang="en-US"/>
          </a:p>
        </p:txBody>
      </p:sp>
    </p:spTree>
    <p:extLst>
      <p:ext uri="{BB962C8B-B14F-4D97-AF65-F5344CB8AC3E}">
        <p14:creationId xmlns:p14="http://schemas.microsoft.com/office/powerpoint/2010/main" val="42796758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Then, if we compute the difference between the weakest assumption and the given environment, we can get a set of deviations under which the system satisfies the property but is not defined in the given environment. For example, in this case, we have the user chooses </a:t>
            </a:r>
            <a:r>
              <a:rPr lang="en-US" altLang="zh-CN" dirty="0" err="1"/>
              <a:t>ebeam</a:t>
            </a:r>
            <a:r>
              <a:rPr lang="en-US" altLang="zh-CN" dirty="0"/>
              <a:t> mode first and then switches to </a:t>
            </a:r>
            <a:r>
              <a:rPr lang="en-US" altLang="zh-CN" dirty="0" err="1"/>
              <a:t>xray</a:t>
            </a:r>
            <a:r>
              <a:rPr lang="en-US" altLang="zh-CN" dirty="0"/>
              <a:t> mode. We know that, this is not defined in the original operation model, but will not cause overdose, even though it may cause underdose.</a:t>
            </a:r>
            <a:endParaRPr lang="zh-CN" altLang="en-US" dirty="0"/>
          </a:p>
        </p:txBody>
      </p:sp>
      <p:sp>
        <p:nvSpPr>
          <p:cNvPr id="4" name="Slide Number Placeholder 3"/>
          <p:cNvSpPr>
            <a:spLocks noGrp="1"/>
          </p:cNvSpPr>
          <p:nvPr>
            <p:ph type="sldNum" sz="quarter" idx="5"/>
          </p:nvPr>
        </p:nvSpPr>
        <p:spPr/>
        <p:txBody>
          <a:bodyPr/>
          <a:lstStyle/>
          <a:p>
            <a:pPr>
              <a:defRPr/>
            </a:pPr>
            <a:fld id="{5EFD8767-E35E-4945-A2C0-347DD7642F66}" type="slidenum">
              <a:rPr lang="zh-CN" altLang="en-US" smtClean="0"/>
              <a:pPr>
                <a:defRPr/>
              </a:pPr>
              <a:t>20</a:t>
            </a:fld>
            <a:endParaRPr lang="zh-CN" altLang="en-US"/>
          </a:p>
        </p:txBody>
      </p:sp>
    </p:spTree>
    <p:extLst>
      <p:ext uri="{BB962C8B-B14F-4D97-AF65-F5344CB8AC3E}">
        <p14:creationId xmlns:p14="http://schemas.microsoft.com/office/powerpoint/2010/main" val="4081207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In sum, more formally speaking: we measure robustness as the largest set of deviations of the environment under which the system can still satisfy the safety property, which is represented as the blue area in the diagram.</a:t>
            </a:r>
            <a:endParaRPr lang="zh-CN" altLang="en-US" dirty="0"/>
          </a:p>
        </p:txBody>
      </p:sp>
      <p:sp>
        <p:nvSpPr>
          <p:cNvPr id="4" name="Slide Number Placeholder 3"/>
          <p:cNvSpPr>
            <a:spLocks noGrp="1"/>
          </p:cNvSpPr>
          <p:nvPr>
            <p:ph type="sldNum" sz="quarter" idx="5"/>
          </p:nvPr>
        </p:nvSpPr>
        <p:spPr/>
        <p:txBody>
          <a:bodyPr/>
          <a:lstStyle/>
          <a:p>
            <a:pPr>
              <a:defRPr/>
            </a:pPr>
            <a:fld id="{5EFD8767-E35E-4945-A2C0-347DD7642F66}" type="slidenum">
              <a:rPr lang="zh-CN" altLang="en-US" smtClean="0"/>
              <a:pPr>
                <a:defRPr/>
              </a:pPr>
              <a:t>21</a:t>
            </a:fld>
            <a:endParaRPr lang="zh-CN" altLang="en-US"/>
          </a:p>
        </p:txBody>
      </p:sp>
    </p:spTree>
    <p:extLst>
      <p:ext uri="{BB962C8B-B14F-4D97-AF65-F5344CB8AC3E}">
        <p14:creationId xmlns:p14="http://schemas.microsoft.com/office/powerpoint/2010/main" val="3602149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With this definition, we can formally compute robustness. Traditionally, by given a system model, an environment model, and a safety property, a verification tool like a model checker can only tell the property is satisfied or violated by a counterexample.</a:t>
            </a:r>
            <a:endParaRPr lang="zh-CN" altLang="en-US" dirty="0"/>
          </a:p>
        </p:txBody>
      </p:sp>
      <p:sp>
        <p:nvSpPr>
          <p:cNvPr id="4" name="Slide Number Placeholder 3"/>
          <p:cNvSpPr>
            <a:spLocks noGrp="1"/>
          </p:cNvSpPr>
          <p:nvPr>
            <p:ph type="sldNum" sz="quarter" idx="5"/>
          </p:nvPr>
        </p:nvSpPr>
        <p:spPr/>
        <p:txBody>
          <a:bodyPr/>
          <a:lstStyle/>
          <a:p>
            <a:pPr>
              <a:defRPr/>
            </a:pPr>
            <a:fld id="{5EFD8767-E35E-4945-A2C0-347DD7642F66}" type="slidenum">
              <a:rPr lang="zh-CN" altLang="en-US" smtClean="0"/>
              <a:pPr>
                <a:defRPr/>
              </a:pPr>
              <a:t>22</a:t>
            </a:fld>
            <a:endParaRPr lang="zh-CN" altLang="en-US"/>
          </a:p>
        </p:txBody>
      </p:sp>
    </p:spTree>
    <p:extLst>
      <p:ext uri="{BB962C8B-B14F-4D97-AF65-F5344CB8AC3E}">
        <p14:creationId xmlns:p14="http://schemas.microsoft.com/office/powerpoint/2010/main" val="37635986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But now, our tool can compute the deviations under which the system is robust compared to the given environment with respect to the property.</a:t>
            </a:r>
            <a:endParaRPr lang="zh-CN" altLang="en-US" dirty="0"/>
          </a:p>
        </p:txBody>
      </p:sp>
      <p:sp>
        <p:nvSpPr>
          <p:cNvPr id="4" name="Slide Number Placeholder 3"/>
          <p:cNvSpPr>
            <a:spLocks noGrp="1"/>
          </p:cNvSpPr>
          <p:nvPr>
            <p:ph type="sldNum" sz="quarter" idx="5"/>
          </p:nvPr>
        </p:nvSpPr>
        <p:spPr/>
        <p:txBody>
          <a:bodyPr/>
          <a:lstStyle/>
          <a:p>
            <a:pPr>
              <a:defRPr/>
            </a:pPr>
            <a:fld id="{5EFD8767-E35E-4945-A2C0-347DD7642F66}" type="slidenum">
              <a:rPr lang="zh-CN" altLang="en-US" smtClean="0"/>
              <a:pPr>
                <a:defRPr/>
              </a:pPr>
              <a:t>23</a:t>
            </a:fld>
            <a:endParaRPr lang="zh-CN" altLang="en-US"/>
          </a:p>
        </p:txBody>
      </p:sp>
    </p:spTree>
    <p:extLst>
      <p:ext uri="{BB962C8B-B14F-4D97-AF65-F5344CB8AC3E}">
        <p14:creationId xmlns:p14="http://schemas.microsoft.com/office/powerpoint/2010/main" val="7898205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We can also compare the robustness of two designs by given two system models M1 and M2. We can compute the deviations under which M1 is robust but M2 is not and vice-versa.</a:t>
            </a:r>
            <a:endParaRPr lang="zh-CN" altLang="en-US" dirty="0"/>
          </a:p>
        </p:txBody>
      </p:sp>
      <p:sp>
        <p:nvSpPr>
          <p:cNvPr id="4" name="Slide Number Placeholder 3"/>
          <p:cNvSpPr>
            <a:spLocks noGrp="1"/>
          </p:cNvSpPr>
          <p:nvPr>
            <p:ph type="sldNum" sz="quarter" idx="5"/>
          </p:nvPr>
        </p:nvSpPr>
        <p:spPr/>
        <p:txBody>
          <a:bodyPr/>
          <a:lstStyle/>
          <a:p>
            <a:pPr>
              <a:defRPr/>
            </a:pPr>
            <a:fld id="{5EFD8767-E35E-4945-A2C0-347DD7642F66}" type="slidenum">
              <a:rPr lang="zh-CN" altLang="en-US" smtClean="0"/>
              <a:pPr>
                <a:defRPr/>
              </a:pPr>
              <a:t>24</a:t>
            </a:fld>
            <a:endParaRPr lang="zh-CN" altLang="en-US"/>
          </a:p>
        </p:txBody>
      </p:sp>
    </p:spTree>
    <p:extLst>
      <p:ext uri="{BB962C8B-B14F-4D97-AF65-F5344CB8AC3E}">
        <p14:creationId xmlns:p14="http://schemas.microsoft.com/office/powerpoint/2010/main" val="796231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Also, We can compare the robustness of one design under two properties, for instance, one is stronger, and one is weaker. We can compute the deviations under which M satisfies property 1 but not property 2 and vice-versa.</a:t>
            </a:r>
            <a:endParaRPr lang="zh-CN" altLang="en-US" dirty="0"/>
          </a:p>
        </p:txBody>
      </p:sp>
      <p:sp>
        <p:nvSpPr>
          <p:cNvPr id="4" name="Slide Number Placeholder 3"/>
          <p:cNvSpPr>
            <a:spLocks noGrp="1"/>
          </p:cNvSpPr>
          <p:nvPr>
            <p:ph type="sldNum" sz="quarter" idx="5"/>
          </p:nvPr>
        </p:nvSpPr>
        <p:spPr/>
        <p:txBody>
          <a:bodyPr/>
          <a:lstStyle/>
          <a:p>
            <a:pPr>
              <a:defRPr/>
            </a:pPr>
            <a:fld id="{5EFD8767-E35E-4945-A2C0-347DD7642F66}" type="slidenum">
              <a:rPr lang="zh-CN" altLang="en-US" smtClean="0"/>
              <a:pPr>
                <a:defRPr/>
              </a:pPr>
              <a:t>25</a:t>
            </a:fld>
            <a:endParaRPr lang="zh-CN" altLang="en-US"/>
          </a:p>
        </p:txBody>
      </p:sp>
    </p:spTree>
    <p:extLst>
      <p:ext uri="{BB962C8B-B14F-4D97-AF65-F5344CB8AC3E}">
        <p14:creationId xmlns:p14="http://schemas.microsoft.com/office/powerpoint/2010/main" val="16952820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To compute robustness, we first use an existing approach to compute the weakest assumption of a system with respect to a safety property. Then, we compute the difference between the weakest assumption and the given environment.</a:t>
            </a:r>
            <a:endParaRPr lang="zh-CN" altLang="en-US" dirty="0"/>
          </a:p>
        </p:txBody>
      </p:sp>
      <p:sp>
        <p:nvSpPr>
          <p:cNvPr id="4" name="Slide Number Placeholder 3"/>
          <p:cNvSpPr>
            <a:spLocks noGrp="1"/>
          </p:cNvSpPr>
          <p:nvPr>
            <p:ph type="sldNum" sz="quarter" idx="5"/>
          </p:nvPr>
        </p:nvSpPr>
        <p:spPr/>
        <p:txBody>
          <a:bodyPr/>
          <a:lstStyle/>
          <a:p>
            <a:pPr>
              <a:defRPr/>
            </a:pPr>
            <a:fld id="{5EFD8767-E35E-4945-A2C0-347DD7642F66}" type="slidenum">
              <a:rPr lang="zh-CN" altLang="en-US" smtClean="0"/>
              <a:pPr>
                <a:defRPr/>
              </a:pPr>
              <a:t>26</a:t>
            </a:fld>
            <a:endParaRPr lang="zh-CN" altLang="en-US"/>
          </a:p>
        </p:txBody>
      </p:sp>
    </p:spTree>
    <p:extLst>
      <p:ext uri="{BB962C8B-B14F-4D97-AF65-F5344CB8AC3E}">
        <p14:creationId xmlns:p14="http://schemas.microsoft.com/office/powerpoint/2010/main" val="1323114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altLang="zh-CN" dirty="0"/>
                  <a:t>However, there are two problems: first, the difference is a set of infinite number of traces. It is not possible for developers to go through these traces to tell how robust their system is. We need a way to extract valuable information from this infinite set of traces. Second, the trace is under the alphabet of the interface, developers cannot tell what are the errors which cause the deviations. For example, what mistakes of the operator can result in a trace like </a:t>
                </a:r>
                <a14:m>
                  <m:oMath xmlns:m="http://schemas.openxmlformats.org/officeDocument/2006/math">
                    <m:r>
                      <a:rPr lang="en-US" altLang="zh-CN" b="0" i="0" smtClean="0">
                        <a:latin typeface="Cambria Math" panose="02040503050406030204" pitchFamily="18" charset="0"/>
                      </a:rPr>
                      <m:t>&lt;</m:t>
                    </m:r>
                    <m:r>
                      <a:rPr lang="en-US" altLang="zh-CN" b="0" i="1" smtClean="0">
                        <a:latin typeface="Cambria Math" panose="02040503050406030204" pitchFamily="18" charset="0"/>
                      </a:rPr>
                      <m:t>𝐸𝑏𝑒𝑎𝑚</m:t>
                    </m:r>
                    <m:r>
                      <a:rPr lang="en-US" altLang="zh-CN" b="0" i="1" smtClean="0">
                        <a:latin typeface="Cambria Math" panose="02040503050406030204" pitchFamily="18" charset="0"/>
                      </a:rPr>
                      <m:t>,</m:t>
                    </m:r>
                    <m:r>
                      <a:rPr lang="en-US" altLang="zh-CN" b="0" i="1" smtClean="0">
                        <a:latin typeface="Cambria Math" panose="02040503050406030204" pitchFamily="18" charset="0"/>
                      </a:rPr>
                      <m:t>𝑢𝑝</m:t>
                    </m:r>
                    <m:r>
                      <a:rPr lang="en-US" altLang="zh-CN" b="0" i="1" smtClean="0">
                        <a:latin typeface="Cambria Math" panose="02040503050406030204" pitchFamily="18" charset="0"/>
                      </a:rPr>
                      <m:t>,</m:t>
                    </m:r>
                    <m:r>
                      <a:rPr lang="en-US" altLang="zh-CN" b="0" i="1" smtClean="0">
                        <a:latin typeface="Cambria Math" panose="02040503050406030204" pitchFamily="18" charset="0"/>
                      </a:rPr>
                      <m:t>𝑋𝑟𝑎𝑦</m:t>
                    </m:r>
                    <m:r>
                      <a:rPr lang="en-US" altLang="zh-CN" b="0" i="1" smtClean="0">
                        <a:latin typeface="Cambria Math" panose="02040503050406030204" pitchFamily="18" charset="0"/>
                      </a:rPr>
                      <m:t>,</m:t>
                    </m:r>
                    <m:r>
                      <a:rPr lang="en-US" altLang="zh-CN" b="0" i="1" smtClean="0">
                        <a:latin typeface="Cambria Math" panose="02040503050406030204" pitchFamily="18" charset="0"/>
                      </a:rPr>
                      <m:t>𝑐𝑜𝑛𝑓𝑖𝑟𝑚</m:t>
                    </m:r>
                    <m:r>
                      <a:rPr lang="en-US" altLang="zh-CN" b="0" i="1" smtClean="0">
                        <a:latin typeface="Cambria Math" panose="02040503050406030204" pitchFamily="18" charset="0"/>
                      </a:rPr>
                      <m:t>,</m:t>
                    </m:r>
                    <m:r>
                      <a:rPr lang="en-US" altLang="zh-CN" b="0" i="1" smtClean="0">
                        <a:latin typeface="Cambria Math" panose="02040503050406030204" pitchFamily="18" charset="0"/>
                      </a:rPr>
                      <m:t>𝑓𝑖𝑟𝑒</m:t>
                    </m:r>
                  </m:oMath>
                </a14:m>
                <a:r>
                  <a:rPr lang="en-US" altLang="zh-CN" dirty="0"/>
                  <a:t>&gt;.</a:t>
                </a:r>
                <a:r>
                  <a:rPr lang="en-US" altLang="zh-CN" baseline="0" dirty="0"/>
                  <a:t> </a:t>
                </a:r>
                <a:r>
                  <a:rPr lang="en-US" altLang="zh-CN" dirty="0"/>
                  <a:t>We believe that knowing such</a:t>
                </a:r>
                <a:r>
                  <a:rPr lang="en-US" altLang="zh-CN" baseline="0" dirty="0"/>
                  <a:t> </a:t>
                </a:r>
                <a:r>
                  <a:rPr lang="en-US" altLang="zh-CN" dirty="0"/>
                  <a:t>a trace over the alphabet of the interface is not enough, developers are more interested in what are the errors the system is robust against.</a:t>
                </a:r>
                <a:endParaRPr lang="zh-CN" altLang="en-US" dirty="0"/>
              </a:p>
            </p:txBody>
          </p:sp>
        </mc:Choice>
        <mc:Fallback xmlns="">
          <p:sp>
            <p:nvSpPr>
              <p:cNvPr id="3" name="Notes Placeholder 2"/>
              <p:cNvSpPr>
                <a:spLocks noGrp="1"/>
              </p:cNvSpPr>
              <p:nvPr>
                <p:ph type="body" idx="1"/>
              </p:nvPr>
            </p:nvSpPr>
            <p:spPr/>
            <p:txBody>
              <a:bodyPr/>
              <a:lstStyle/>
              <a:p>
                <a:r>
                  <a:rPr lang="en-US" altLang="zh-CN" dirty="0"/>
                  <a:t>However, there are two problems: first, the difference is a set of infinite number of traces. It is not possible for developers to go through these traces to tell how robust their system is. We need a way to extract valuable information from this infinite set of traces. Second, the trace is under the alphabet of the interface, developers cannot tell what are the errors which cause the deviations. For example, what mistakes of the operator can result in a trace like </a:t>
                </a:r>
                <a:r>
                  <a:rPr lang="en-US" altLang="zh-CN" b="0" i="0">
                    <a:latin typeface="Cambria Math" panose="02040503050406030204" pitchFamily="18" charset="0"/>
                  </a:rPr>
                  <a:t>&lt;𝐸𝑏𝑒𝑎𝑚,𝑢𝑝,𝑋𝑟𝑎𝑦,𝑐𝑜𝑛𝑓𝑖𝑟𝑚,𝑓𝑖𝑟𝑒</a:t>
                </a:r>
                <a:r>
                  <a:rPr lang="en-US" altLang="zh-CN" dirty="0"/>
                  <a:t>&gt;.</a:t>
                </a:r>
                <a:r>
                  <a:rPr lang="en-US" altLang="zh-CN" baseline="0" dirty="0"/>
                  <a:t> </a:t>
                </a:r>
                <a:r>
                  <a:rPr lang="en-US" altLang="zh-CN" dirty="0"/>
                  <a:t>We believe that knowing the system is robust against a trace over the interface is not enough, developers are more interested in what are the errors the system is robust against.</a:t>
                </a:r>
                <a:endParaRPr lang="zh-CN" altLang="en-US" dirty="0"/>
              </a:p>
            </p:txBody>
          </p:sp>
        </mc:Fallback>
      </mc:AlternateContent>
      <p:sp>
        <p:nvSpPr>
          <p:cNvPr id="4" name="Slide Number Placeholder 3"/>
          <p:cNvSpPr>
            <a:spLocks noGrp="1"/>
          </p:cNvSpPr>
          <p:nvPr>
            <p:ph type="sldNum" sz="quarter" idx="5"/>
          </p:nvPr>
        </p:nvSpPr>
        <p:spPr/>
        <p:txBody>
          <a:bodyPr/>
          <a:lstStyle/>
          <a:p>
            <a:pPr>
              <a:defRPr/>
            </a:pPr>
            <a:fld id="{5EFD8767-E35E-4945-A2C0-347DD7642F66}" type="slidenum">
              <a:rPr lang="zh-CN" altLang="en-US" smtClean="0"/>
              <a:pPr>
                <a:defRPr/>
              </a:pPr>
              <a:t>27</a:t>
            </a:fld>
            <a:endParaRPr lang="zh-CN" altLang="en-US"/>
          </a:p>
        </p:txBody>
      </p:sp>
    </p:spTree>
    <p:extLst>
      <p:ext uri="{BB962C8B-B14F-4D97-AF65-F5344CB8AC3E}">
        <p14:creationId xmlns:p14="http://schemas.microsoft.com/office/powerpoint/2010/main" val="41502265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For the first problem, we group the traces into a finite number of equivalence classes. For example, take &lt;</a:t>
            </a:r>
            <a:r>
              <a:rPr lang="en-US" altLang="zh-CN" dirty="0" err="1"/>
              <a:t>Ebeam</a:t>
            </a:r>
            <a:r>
              <a:rPr lang="en-US" altLang="zh-CN" dirty="0"/>
              <a:t>, confirm, fire&gt; as a reference trace, we can create a class of deviations &lt;</a:t>
            </a:r>
            <a:r>
              <a:rPr lang="en-US" altLang="zh-CN" dirty="0" err="1"/>
              <a:t>Ebeam</a:t>
            </a:r>
            <a:r>
              <a:rPr lang="en-US" altLang="zh-CN" dirty="0"/>
              <a:t>, up&gt; which represents all the deviation traces that start with &lt;</a:t>
            </a:r>
            <a:r>
              <a:rPr lang="en-US" altLang="zh-CN" dirty="0" err="1"/>
              <a:t>Ebeam</a:t>
            </a:r>
            <a:r>
              <a:rPr lang="en-US" altLang="zh-CN" dirty="0"/>
              <a:t>, up&gt;.  So each class is a common prefix to a set of deviations, and that prefix ends with the first deviation action. There are different ways to group the deviation traces, here, we choose to focus only on the first deviation action, for example, ‘up’ is the first deviation action compared to the reference trace. Our rationale is that even if we have a trace with multiple errors, since the behavior already deviates from the expected one, so it may not be important to focus on the reset errors, which might be infinite.</a:t>
            </a:r>
          </a:p>
        </p:txBody>
      </p:sp>
      <p:sp>
        <p:nvSpPr>
          <p:cNvPr id="4" name="Slide Number Placeholder 3"/>
          <p:cNvSpPr>
            <a:spLocks noGrp="1"/>
          </p:cNvSpPr>
          <p:nvPr>
            <p:ph type="sldNum" sz="quarter" idx="5"/>
          </p:nvPr>
        </p:nvSpPr>
        <p:spPr/>
        <p:txBody>
          <a:bodyPr/>
          <a:lstStyle/>
          <a:p>
            <a:pPr>
              <a:defRPr/>
            </a:pPr>
            <a:fld id="{5EFD8767-E35E-4945-A2C0-347DD7642F66}" type="slidenum">
              <a:rPr lang="zh-CN" altLang="en-US" smtClean="0"/>
              <a:pPr>
                <a:defRPr/>
              </a:pPr>
              <a:t>28</a:t>
            </a:fld>
            <a:endParaRPr lang="zh-CN" altLang="en-US"/>
          </a:p>
        </p:txBody>
      </p:sp>
    </p:spTree>
    <p:extLst>
      <p:ext uri="{BB962C8B-B14F-4D97-AF65-F5344CB8AC3E}">
        <p14:creationId xmlns:p14="http://schemas.microsoft.com/office/powerpoint/2010/main" val="4947859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For the second problem, we introduce a deviation model to generate explanations for the representative traces. We think such explanations can help developers understand what errors the system is robust against. In short, a deviation model is an environment model with error transitions. For example, in the deviation model for therac-25, we add a commission transition from confirm mode state to select mode state. A commission error means the user does something that should not be done. That is instead of doing confirm, the user does up action. Thus, we can generate an explanation for the representative trace, that is the user chooses </a:t>
            </a:r>
            <a:r>
              <a:rPr lang="en-US" altLang="zh-CN" dirty="0" err="1"/>
              <a:t>ebeam</a:t>
            </a:r>
            <a:r>
              <a:rPr lang="en-US" altLang="zh-CN" dirty="0"/>
              <a:t> mode and performs up because of a commission error. And we can conclude that the system is robust against this scenario.</a:t>
            </a:r>
          </a:p>
        </p:txBody>
      </p:sp>
      <p:sp>
        <p:nvSpPr>
          <p:cNvPr id="4" name="Slide Number Placeholder 3"/>
          <p:cNvSpPr>
            <a:spLocks noGrp="1"/>
          </p:cNvSpPr>
          <p:nvPr>
            <p:ph type="sldNum" sz="quarter" idx="5"/>
          </p:nvPr>
        </p:nvSpPr>
        <p:spPr/>
        <p:txBody>
          <a:bodyPr/>
          <a:lstStyle/>
          <a:p>
            <a:pPr>
              <a:defRPr/>
            </a:pPr>
            <a:fld id="{5EFD8767-E35E-4945-A2C0-347DD7642F66}" type="slidenum">
              <a:rPr lang="zh-CN" altLang="en-US" smtClean="0"/>
              <a:pPr>
                <a:defRPr/>
              </a:pPr>
              <a:t>29</a:t>
            </a:fld>
            <a:endParaRPr lang="zh-CN" altLang="en-US"/>
          </a:p>
        </p:txBody>
      </p:sp>
    </p:spTree>
    <p:extLst>
      <p:ext uri="{BB962C8B-B14F-4D97-AF65-F5344CB8AC3E}">
        <p14:creationId xmlns:p14="http://schemas.microsoft.com/office/powerpoint/2010/main" val="72660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Existing techniques regarding robustness focus on more on testing. For example, fuzzing testing and chaos engineering can be used to approximate the robustness of a system. Often, they use the system not crashing as the standard of correctness. Then, they use randomized inputs or fault injection to try to make a system crash. Finally, they use error rate to measure the robustness. However, error rate is not a direct metric to robustness. And more importantly, it is not applicable to design phase! However, for safety-critical or mission-critical systems, it is important to ensure that the design can guarantee some-level of robustness.</a:t>
            </a:r>
          </a:p>
        </p:txBody>
      </p:sp>
      <p:sp>
        <p:nvSpPr>
          <p:cNvPr id="4" name="Slide Number Placeholder 3"/>
          <p:cNvSpPr>
            <a:spLocks noGrp="1"/>
          </p:cNvSpPr>
          <p:nvPr>
            <p:ph type="sldNum" sz="quarter" idx="5"/>
          </p:nvPr>
        </p:nvSpPr>
        <p:spPr/>
        <p:txBody>
          <a:bodyPr/>
          <a:lstStyle/>
          <a:p>
            <a:pPr>
              <a:defRPr/>
            </a:pPr>
            <a:fld id="{5EFD8767-E35E-4945-A2C0-347DD7642F66}" type="slidenum">
              <a:rPr lang="zh-CN" altLang="en-US" smtClean="0"/>
              <a:pPr>
                <a:defRPr/>
              </a:pPr>
              <a:t>3</a:t>
            </a:fld>
            <a:endParaRPr lang="zh-CN" altLang="en-US"/>
          </a:p>
        </p:txBody>
      </p:sp>
    </p:spTree>
    <p:extLst>
      <p:ext uri="{BB962C8B-B14F-4D97-AF65-F5344CB8AC3E}">
        <p14:creationId xmlns:p14="http://schemas.microsoft.com/office/powerpoint/2010/main" val="1133784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A deviation model can be manually created by a developer or can be automatically generated from an existing model from another domain. For example, in our case study of therac-25, the environment is the behavior of the operator. In HCI study, they have this tool called enhanced operator function model (EOFM) to model a task for an operator. We won’t go into details about it. But Researchers have developed a technique to generate human mistakes with this task model. Thus, we automatically generate our deviation model from this existing technique. The advantage of doing this is that, developers are not always the experts in the corresponding domain. They could rely on inputs from other domain experts. And developers together with the domain experts can tell what environmental errors the system is robust against.</a:t>
            </a:r>
            <a:endParaRPr lang="zh-CN" altLang="en-US" dirty="0"/>
          </a:p>
        </p:txBody>
      </p:sp>
      <p:sp>
        <p:nvSpPr>
          <p:cNvPr id="4" name="Slide Number Placeholder 3"/>
          <p:cNvSpPr>
            <a:spLocks noGrp="1"/>
          </p:cNvSpPr>
          <p:nvPr>
            <p:ph type="sldNum" sz="quarter" idx="5"/>
          </p:nvPr>
        </p:nvSpPr>
        <p:spPr/>
        <p:txBody>
          <a:bodyPr/>
          <a:lstStyle/>
          <a:p>
            <a:pPr>
              <a:defRPr/>
            </a:pPr>
            <a:fld id="{5EFD8767-E35E-4945-A2C0-347DD7642F66}" type="slidenum">
              <a:rPr lang="zh-CN" altLang="en-US" smtClean="0"/>
              <a:pPr>
                <a:defRPr/>
              </a:pPr>
              <a:t>30</a:t>
            </a:fld>
            <a:endParaRPr lang="zh-CN" altLang="en-US"/>
          </a:p>
        </p:txBody>
      </p:sp>
    </p:spTree>
    <p:extLst>
      <p:ext uri="{BB962C8B-B14F-4D97-AF65-F5344CB8AC3E}">
        <p14:creationId xmlns:p14="http://schemas.microsoft.com/office/powerpoint/2010/main" val="35816045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To summarize the computation process, first, by given the model of the machine, the environment, and a safety property, we use an existing technique to compute the weakest assumption of the system. Then, we compute the difference between the weakest assumption and the given environment to get a model of robustness. With this model, we generate equivalence classes and representative traces for representing the robustness. Finally, we introduce a deviation model which is an environmental model with error actions to provide explanations for the representative traces.</a:t>
            </a:r>
            <a:endParaRPr lang="zh-CN" altLang="en-US" dirty="0"/>
          </a:p>
        </p:txBody>
      </p:sp>
      <p:sp>
        <p:nvSpPr>
          <p:cNvPr id="4" name="Slide Number Placeholder 3"/>
          <p:cNvSpPr>
            <a:spLocks noGrp="1"/>
          </p:cNvSpPr>
          <p:nvPr>
            <p:ph type="sldNum" sz="quarter" idx="5"/>
          </p:nvPr>
        </p:nvSpPr>
        <p:spPr/>
        <p:txBody>
          <a:bodyPr/>
          <a:lstStyle/>
          <a:p>
            <a:pPr>
              <a:defRPr/>
            </a:pPr>
            <a:fld id="{5EFD8767-E35E-4945-A2C0-347DD7642F66}" type="slidenum">
              <a:rPr lang="zh-CN" altLang="en-US" smtClean="0"/>
              <a:pPr>
                <a:defRPr/>
              </a:pPr>
              <a:t>31</a:t>
            </a:fld>
            <a:endParaRPr lang="zh-CN" altLang="en-US"/>
          </a:p>
        </p:txBody>
      </p:sp>
    </p:spTree>
    <p:extLst>
      <p:ext uri="{BB962C8B-B14F-4D97-AF65-F5344CB8AC3E}">
        <p14:creationId xmlns:p14="http://schemas.microsoft.com/office/powerpoint/2010/main" val="41272691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We conduct two case studies to evaluate our approach. In particular, we’d like to demonstrate that our tool for computing robustness is useful and it can be applied to different domains. In the first case study, we compare the robustness of a new design of therac-25 to the original design. Our tool shows that the overdose scenario is now addressed by the new design where we add a safety check before firing. Then, we compare the robustness of the old design under two properties, one is that there should be no overdose; another is that there should be no overdose and no underdose, which is a stronger property. Our tool shows that robustness is lower under the stronger property.</a:t>
            </a:r>
          </a:p>
          <a:p>
            <a:endParaRPr lang="en-US" altLang="zh-CN" dirty="0"/>
          </a:p>
          <a:p>
            <a:r>
              <a:rPr lang="en-US" altLang="zh-CN" dirty="0"/>
              <a:t>In the second case study, we analyze the robustness of two network protocols: one is a protocol assuming a perfect channel; another is the alternate-bit protocol, which is a simple protocol designed for unstable channels. Our tool shows that the alternate-bit protocol is more robust in the sense that it can handle message loss, message duplication, and a limited support of message corruption. More than that, we find 8 scenarios where our deviation model cannot find explanations, which means that the protocol is even more robust than we previously believe.</a:t>
            </a:r>
          </a:p>
          <a:p>
            <a:endParaRPr lang="en-US" altLang="zh-CN" dirty="0"/>
          </a:p>
          <a:p>
            <a:r>
              <a:rPr lang="en-US" altLang="zh-CN" dirty="0"/>
              <a:t>More details can be found in the paper.</a:t>
            </a:r>
            <a:endParaRPr lang="zh-CN" altLang="en-US" dirty="0"/>
          </a:p>
        </p:txBody>
      </p:sp>
      <p:sp>
        <p:nvSpPr>
          <p:cNvPr id="4" name="Slide Number Placeholder 3"/>
          <p:cNvSpPr>
            <a:spLocks noGrp="1"/>
          </p:cNvSpPr>
          <p:nvPr>
            <p:ph type="sldNum" sz="quarter" idx="5"/>
          </p:nvPr>
        </p:nvSpPr>
        <p:spPr/>
        <p:txBody>
          <a:bodyPr/>
          <a:lstStyle/>
          <a:p>
            <a:pPr>
              <a:defRPr/>
            </a:pPr>
            <a:fld id="{5EFD8767-E35E-4945-A2C0-347DD7642F66}" type="slidenum">
              <a:rPr lang="zh-CN" altLang="en-US" smtClean="0"/>
              <a:pPr>
                <a:defRPr/>
              </a:pPr>
              <a:t>32</a:t>
            </a:fld>
            <a:endParaRPr lang="zh-CN" altLang="en-US"/>
          </a:p>
        </p:txBody>
      </p:sp>
    </p:spTree>
    <p:extLst>
      <p:ext uri="{BB962C8B-B14F-4D97-AF65-F5344CB8AC3E}">
        <p14:creationId xmlns:p14="http://schemas.microsoft.com/office/powerpoint/2010/main" val="38546962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To review the robust-by-design process we are proposing, developers may often start with a design which satisfies the functional requirements under the typical environment. At the same time, a group of domain experts may analyze the potential faults in the environment and create a deviation model. Then, they can use our robustness analyzer to compute the deviations and their explanations that the system is robust against. </a:t>
            </a:r>
          </a:p>
        </p:txBody>
      </p:sp>
      <p:sp>
        <p:nvSpPr>
          <p:cNvPr id="4" name="Slide Number Placeholder 3"/>
          <p:cNvSpPr>
            <a:spLocks noGrp="1"/>
          </p:cNvSpPr>
          <p:nvPr>
            <p:ph type="sldNum" sz="quarter" idx="5"/>
          </p:nvPr>
        </p:nvSpPr>
        <p:spPr/>
        <p:txBody>
          <a:bodyPr/>
          <a:lstStyle/>
          <a:p>
            <a:pPr>
              <a:defRPr/>
            </a:pPr>
            <a:fld id="{5EFD8767-E35E-4945-A2C0-347DD7642F66}" type="slidenum">
              <a:rPr lang="zh-CN" altLang="en-US" smtClean="0"/>
              <a:pPr>
                <a:defRPr/>
              </a:pPr>
              <a:t>33</a:t>
            </a:fld>
            <a:endParaRPr lang="zh-CN" altLang="en-US"/>
          </a:p>
        </p:txBody>
      </p:sp>
    </p:spTree>
    <p:extLst>
      <p:ext uri="{BB962C8B-B14F-4D97-AF65-F5344CB8AC3E}">
        <p14:creationId xmlns:p14="http://schemas.microsoft.com/office/powerpoint/2010/main" val="40844207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In one case, the domain experts may find that some critical scenarios are missing. And the developers can work on fixing that which improve the robustness of the system.</a:t>
            </a:r>
            <a:endParaRPr lang="zh-CN" altLang="en-US" dirty="0"/>
          </a:p>
        </p:txBody>
      </p:sp>
      <p:sp>
        <p:nvSpPr>
          <p:cNvPr id="4" name="Slide Number Placeholder 3"/>
          <p:cNvSpPr>
            <a:spLocks noGrp="1"/>
          </p:cNvSpPr>
          <p:nvPr>
            <p:ph type="sldNum" sz="quarter" idx="5"/>
          </p:nvPr>
        </p:nvSpPr>
        <p:spPr/>
        <p:txBody>
          <a:bodyPr/>
          <a:lstStyle/>
          <a:p>
            <a:pPr>
              <a:defRPr/>
            </a:pPr>
            <a:fld id="{5EFD8767-E35E-4945-A2C0-347DD7642F66}" type="slidenum">
              <a:rPr lang="zh-CN" altLang="en-US" smtClean="0"/>
              <a:pPr>
                <a:defRPr/>
              </a:pPr>
              <a:t>34</a:t>
            </a:fld>
            <a:endParaRPr lang="zh-CN" altLang="en-US"/>
          </a:p>
        </p:txBody>
      </p:sp>
    </p:spTree>
    <p:extLst>
      <p:ext uri="{BB962C8B-B14F-4D97-AF65-F5344CB8AC3E}">
        <p14:creationId xmlns:p14="http://schemas.microsoft.com/office/powerpoint/2010/main" val="31063284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In another case, the domain experts may find that some unlikely scenarios are covered by the system but, on the other hand, may introduce overhead. This often happens in the case that developers are over engineering the system. Then, the project manager may jump in and emphasize that we could simplify the system to remove some checks to meet the schedule and budget.</a:t>
            </a:r>
            <a:endParaRPr lang="zh-CN" altLang="en-US" dirty="0"/>
          </a:p>
        </p:txBody>
      </p:sp>
      <p:sp>
        <p:nvSpPr>
          <p:cNvPr id="4" name="Slide Number Placeholder 3"/>
          <p:cNvSpPr>
            <a:spLocks noGrp="1"/>
          </p:cNvSpPr>
          <p:nvPr>
            <p:ph type="sldNum" sz="quarter" idx="5"/>
          </p:nvPr>
        </p:nvSpPr>
        <p:spPr/>
        <p:txBody>
          <a:bodyPr/>
          <a:lstStyle/>
          <a:p>
            <a:pPr>
              <a:defRPr/>
            </a:pPr>
            <a:fld id="{5EFD8767-E35E-4945-A2C0-347DD7642F66}" type="slidenum">
              <a:rPr lang="zh-CN" altLang="en-US" smtClean="0"/>
              <a:pPr>
                <a:defRPr/>
              </a:pPr>
              <a:t>35</a:t>
            </a:fld>
            <a:endParaRPr lang="zh-CN" altLang="en-US"/>
          </a:p>
        </p:txBody>
      </p:sp>
    </p:spTree>
    <p:extLst>
      <p:ext uri="{BB962C8B-B14F-4D97-AF65-F5344CB8AC3E}">
        <p14:creationId xmlns:p14="http://schemas.microsoft.com/office/powerpoint/2010/main" val="42295632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Finally, they may find some scenarios are not covered but with low risk. Fixing all these defects may introduce overhead or cause the project to delay or run out of budget. Then, the team may decide to leave them as technical debts and continue to implementation phase. In sum, there are many more use scenarios. compared to traditional model checking tools, our tool provides a systematic view of system robustness at design time, that is what erroneous scenarios are covered and what are not. With this information, developing teams can make more reasonable decisions regarding the robustness or overall quality of the final product.</a:t>
            </a:r>
            <a:endParaRPr lang="zh-CN" altLang="en-US" dirty="0"/>
          </a:p>
        </p:txBody>
      </p:sp>
      <p:sp>
        <p:nvSpPr>
          <p:cNvPr id="4" name="Slide Number Placeholder 3"/>
          <p:cNvSpPr>
            <a:spLocks noGrp="1"/>
          </p:cNvSpPr>
          <p:nvPr>
            <p:ph type="sldNum" sz="quarter" idx="5"/>
          </p:nvPr>
        </p:nvSpPr>
        <p:spPr/>
        <p:txBody>
          <a:bodyPr/>
          <a:lstStyle/>
          <a:p>
            <a:pPr>
              <a:defRPr/>
            </a:pPr>
            <a:fld id="{5EFD8767-E35E-4945-A2C0-347DD7642F66}" type="slidenum">
              <a:rPr lang="zh-CN" altLang="en-US" smtClean="0"/>
              <a:pPr>
                <a:defRPr/>
              </a:pPr>
              <a:t>36</a:t>
            </a:fld>
            <a:endParaRPr lang="zh-CN" altLang="en-US"/>
          </a:p>
        </p:txBody>
      </p:sp>
    </p:spTree>
    <p:extLst>
      <p:ext uri="{BB962C8B-B14F-4D97-AF65-F5344CB8AC3E}">
        <p14:creationId xmlns:p14="http://schemas.microsoft.com/office/powerpoint/2010/main" val="105914072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In the future, we’d like to work on robustness computation for non-safety properties, e.g., liveness properties. Also, we are interested in how to synthesize a new design of a system which improves its robustness. For example, by using some model repair or model transformation techniques, we can get a new design M’ such that M’ is more robust with respect to the environment E and property P.</a:t>
            </a:r>
            <a:endParaRPr lang="zh-CN" altLang="en-US" dirty="0"/>
          </a:p>
        </p:txBody>
      </p:sp>
      <p:sp>
        <p:nvSpPr>
          <p:cNvPr id="4" name="Slide Number Placeholder 3"/>
          <p:cNvSpPr>
            <a:spLocks noGrp="1"/>
          </p:cNvSpPr>
          <p:nvPr>
            <p:ph type="sldNum" sz="quarter" idx="5"/>
          </p:nvPr>
        </p:nvSpPr>
        <p:spPr/>
        <p:txBody>
          <a:bodyPr/>
          <a:lstStyle/>
          <a:p>
            <a:pPr>
              <a:defRPr/>
            </a:pPr>
            <a:fld id="{5EFD8767-E35E-4945-A2C0-347DD7642F66}" type="slidenum">
              <a:rPr lang="zh-CN" altLang="en-US" smtClean="0"/>
              <a:pPr>
                <a:defRPr/>
              </a:pPr>
              <a:t>37</a:t>
            </a:fld>
            <a:endParaRPr lang="zh-CN" altLang="en-US"/>
          </a:p>
        </p:txBody>
      </p:sp>
    </p:spTree>
    <p:extLst>
      <p:ext uri="{BB962C8B-B14F-4D97-AF65-F5344CB8AC3E}">
        <p14:creationId xmlns:p14="http://schemas.microsoft.com/office/powerpoint/2010/main" val="13543786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To conclude, in this work, we are promoting a robust-by-design process for software development. We propose a formal definition of robustness and present a technique for computing it. And we demonstrate that this tool enables the robust-by-design process. This is the end of the talk, thank you for listening!</a:t>
            </a:r>
            <a:endParaRPr lang="zh-CN" altLang="en-US" dirty="0"/>
          </a:p>
        </p:txBody>
      </p:sp>
      <p:sp>
        <p:nvSpPr>
          <p:cNvPr id="4" name="Slide Number Placeholder 3"/>
          <p:cNvSpPr>
            <a:spLocks noGrp="1"/>
          </p:cNvSpPr>
          <p:nvPr>
            <p:ph type="sldNum" sz="quarter" idx="5"/>
          </p:nvPr>
        </p:nvSpPr>
        <p:spPr/>
        <p:txBody>
          <a:bodyPr/>
          <a:lstStyle/>
          <a:p>
            <a:pPr>
              <a:defRPr/>
            </a:pPr>
            <a:fld id="{5EFD8767-E35E-4945-A2C0-347DD7642F66}" type="slidenum">
              <a:rPr lang="zh-CN" altLang="en-US" smtClean="0"/>
              <a:pPr>
                <a:defRPr/>
              </a:pPr>
              <a:t>38</a:t>
            </a:fld>
            <a:endParaRPr lang="zh-CN" altLang="en-US"/>
          </a:p>
        </p:txBody>
      </p:sp>
    </p:spTree>
    <p:extLst>
      <p:ext uri="{BB962C8B-B14F-4D97-AF65-F5344CB8AC3E}">
        <p14:creationId xmlns:p14="http://schemas.microsoft.com/office/powerpoint/2010/main" val="382615792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pPr>
              <a:defRPr/>
            </a:pPr>
            <a:fld id="{5EFD8767-E35E-4945-A2C0-347DD7642F66}" type="slidenum">
              <a:rPr lang="zh-CN" altLang="en-US" smtClean="0"/>
              <a:pPr>
                <a:defRPr/>
              </a:pPr>
              <a:t>39</a:t>
            </a:fld>
            <a:endParaRPr lang="zh-CN" altLang="en-US"/>
          </a:p>
        </p:txBody>
      </p:sp>
    </p:spTree>
    <p:extLst>
      <p:ext uri="{BB962C8B-B14F-4D97-AF65-F5344CB8AC3E}">
        <p14:creationId xmlns:p14="http://schemas.microsoft.com/office/powerpoint/2010/main" val="14806581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If we look into other disciplines, they do have methods which focus on ensuring the system robustness at design phase. For example, in aircraft engineering, or civil engineering. We cannot afford we build a bridge first and then test whether it is robust or not. However, in software engineering, such methods seem to be missing. We also need a way that can achieve robust by design, especially for those safety-critical or mission-critical systems.</a:t>
            </a:r>
            <a:endParaRPr lang="zh-CN" altLang="en-US" dirty="0"/>
          </a:p>
        </p:txBody>
      </p:sp>
      <p:sp>
        <p:nvSpPr>
          <p:cNvPr id="4" name="Slide Number Placeholder 3"/>
          <p:cNvSpPr>
            <a:spLocks noGrp="1"/>
          </p:cNvSpPr>
          <p:nvPr>
            <p:ph type="sldNum" sz="quarter" idx="5"/>
          </p:nvPr>
        </p:nvSpPr>
        <p:spPr/>
        <p:txBody>
          <a:bodyPr/>
          <a:lstStyle/>
          <a:p>
            <a:pPr>
              <a:defRPr/>
            </a:pPr>
            <a:fld id="{5EFD8767-E35E-4945-A2C0-347DD7642F66}" type="slidenum">
              <a:rPr lang="zh-CN" altLang="en-US" smtClean="0"/>
              <a:pPr>
                <a:defRPr/>
              </a:pPr>
              <a:t>4</a:t>
            </a:fld>
            <a:endParaRPr lang="zh-CN" altLang="en-US"/>
          </a:p>
        </p:txBody>
      </p:sp>
    </p:spTree>
    <p:extLst>
      <p:ext uri="{BB962C8B-B14F-4D97-AF65-F5344CB8AC3E}">
        <p14:creationId xmlns:p14="http://schemas.microsoft.com/office/powerpoint/2010/main" val="98694318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TODO: introduce ABP - ABP is a well-known simple protocol designed for message loss or duplication.</a:t>
            </a:r>
          </a:p>
          <a:p>
            <a:endParaRPr lang="en-US" altLang="zh-CN" dirty="0"/>
          </a:p>
          <a:p>
            <a:r>
              <a:rPr lang="en-US" altLang="zh-CN" dirty="0"/>
              <a:t>TODO: emphasize the novelty of our approach - People have done verification of ABP protocol before, But no one has systematically generate all the deviations that ABP can handle.</a:t>
            </a:r>
          </a:p>
        </p:txBody>
      </p:sp>
      <p:sp>
        <p:nvSpPr>
          <p:cNvPr id="4" name="Slide Number Placeholder 3"/>
          <p:cNvSpPr>
            <a:spLocks noGrp="1"/>
          </p:cNvSpPr>
          <p:nvPr>
            <p:ph type="sldNum" sz="quarter" idx="5"/>
          </p:nvPr>
        </p:nvSpPr>
        <p:spPr/>
        <p:txBody>
          <a:bodyPr/>
          <a:lstStyle/>
          <a:p>
            <a:pPr>
              <a:defRPr/>
            </a:pPr>
            <a:fld id="{5EFD8767-E35E-4945-A2C0-347DD7642F66}" type="slidenum">
              <a:rPr lang="zh-CN" altLang="en-US" smtClean="0"/>
              <a:pPr>
                <a:defRPr/>
              </a:pPr>
              <a:t>40</a:t>
            </a:fld>
            <a:endParaRPr lang="zh-CN" altLang="en-US"/>
          </a:p>
        </p:txBody>
      </p:sp>
    </p:spTree>
    <p:extLst>
      <p:ext uri="{BB962C8B-B14F-4D97-AF65-F5344CB8AC3E}">
        <p14:creationId xmlns:p14="http://schemas.microsoft.com/office/powerpoint/2010/main" val="380165820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pPr>
              <a:defRPr/>
            </a:pPr>
            <a:fld id="{5EFD8767-E35E-4945-A2C0-347DD7642F66}" type="slidenum">
              <a:rPr lang="zh-CN" altLang="en-US" smtClean="0"/>
              <a:pPr>
                <a:defRPr/>
              </a:pPr>
              <a:t>41</a:t>
            </a:fld>
            <a:endParaRPr lang="zh-CN" altLang="en-US"/>
          </a:p>
        </p:txBody>
      </p:sp>
    </p:spTree>
    <p:extLst>
      <p:ext uri="{BB962C8B-B14F-4D97-AF65-F5344CB8AC3E}">
        <p14:creationId xmlns:p14="http://schemas.microsoft.com/office/powerpoint/2010/main" val="9912029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pPr>
              <a:defRPr/>
            </a:pPr>
            <a:fld id="{5EFD8767-E35E-4945-A2C0-347DD7642F66}" type="slidenum">
              <a:rPr lang="zh-CN" altLang="en-US" smtClean="0"/>
              <a:pPr>
                <a:defRPr/>
              </a:pPr>
              <a:t>42</a:t>
            </a:fld>
            <a:endParaRPr lang="zh-CN" altLang="en-US"/>
          </a:p>
        </p:txBody>
      </p:sp>
    </p:spTree>
    <p:extLst>
      <p:ext uri="{BB962C8B-B14F-4D97-AF65-F5344CB8AC3E}">
        <p14:creationId xmlns:p14="http://schemas.microsoft.com/office/powerpoint/2010/main" val="243375599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TODO: Especially, we find</a:t>
            </a:r>
            <a:r>
              <a:rPr lang="zh-CN" altLang="en-US" dirty="0"/>
              <a:t> </a:t>
            </a:r>
            <a:r>
              <a:rPr lang="en-US" altLang="zh-CN" dirty="0"/>
              <a:t>deviations that our deviation model cannot find explanations, which means the protocol is even more robust than what we initially believe.</a:t>
            </a:r>
            <a:endParaRPr lang="zh-CN" altLang="en-US" dirty="0"/>
          </a:p>
        </p:txBody>
      </p:sp>
      <p:sp>
        <p:nvSpPr>
          <p:cNvPr id="4" name="Slide Number Placeholder 3"/>
          <p:cNvSpPr>
            <a:spLocks noGrp="1"/>
          </p:cNvSpPr>
          <p:nvPr>
            <p:ph type="sldNum" sz="quarter" idx="5"/>
          </p:nvPr>
        </p:nvSpPr>
        <p:spPr/>
        <p:txBody>
          <a:bodyPr/>
          <a:lstStyle/>
          <a:p>
            <a:pPr>
              <a:defRPr/>
            </a:pPr>
            <a:fld id="{5EFD8767-E35E-4945-A2C0-347DD7642F66}" type="slidenum">
              <a:rPr lang="zh-CN" altLang="en-US" smtClean="0"/>
              <a:pPr>
                <a:defRPr/>
              </a:pPr>
              <a:t>43</a:t>
            </a:fld>
            <a:endParaRPr lang="zh-CN" altLang="en-US"/>
          </a:p>
        </p:txBody>
      </p:sp>
    </p:spTree>
    <p:extLst>
      <p:ext uri="{BB962C8B-B14F-4D97-AF65-F5344CB8AC3E}">
        <p14:creationId xmlns:p14="http://schemas.microsoft.com/office/powerpoint/2010/main" val="166064842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TODO: combine with the running example.</a:t>
            </a:r>
          </a:p>
          <a:p>
            <a:r>
              <a:rPr lang="en-US" altLang="zh-CN" dirty="0"/>
              <a:t>TODO: maybe worth to introduce EOFM, this cross-discipline work in welcome!</a:t>
            </a:r>
          </a:p>
        </p:txBody>
      </p:sp>
      <p:sp>
        <p:nvSpPr>
          <p:cNvPr id="4" name="Slide Number Placeholder 3"/>
          <p:cNvSpPr>
            <a:spLocks noGrp="1"/>
          </p:cNvSpPr>
          <p:nvPr>
            <p:ph type="sldNum" sz="quarter" idx="5"/>
          </p:nvPr>
        </p:nvSpPr>
        <p:spPr/>
        <p:txBody>
          <a:bodyPr/>
          <a:lstStyle/>
          <a:p>
            <a:pPr>
              <a:defRPr/>
            </a:pPr>
            <a:fld id="{5EFD8767-E35E-4945-A2C0-347DD7642F66}" type="slidenum">
              <a:rPr lang="zh-CN" altLang="en-US" smtClean="0"/>
              <a:pPr>
                <a:defRPr/>
              </a:pPr>
              <a:t>44</a:t>
            </a:fld>
            <a:endParaRPr lang="zh-CN" altLang="en-US"/>
          </a:p>
        </p:txBody>
      </p:sp>
    </p:spTree>
    <p:extLst>
      <p:ext uri="{BB962C8B-B14F-4D97-AF65-F5344CB8AC3E}">
        <p14:creationId xmlns:p14="http://schemas.microsoft.com/office/powerpoint/2010/main" val="29220768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For robust-by-design, we are proposing a development process where: developers first come up with an initial design. Then, they use a tool to analyze the robustness of that design. Then, with an analysis report, developers can decide whether the design meets the desired-level of robustness. If not, they can do another iteration to improve the design; or if it does, they can go to the implementation phase.</a:t>
            </a:r>
            <a:endParaRPr lang="zh-CN" altLang="en-US" dirty="0"/>
          </a:p>
        </p:txBody>
      </p:sp>
      <p:sp>
        <p:nvSpPr>
          <p:cNvPr id="4" name="Slide Number Placeholder 3"/>
          <p:cNvSpPr>
            <a:spLocks noGrp="1"/>
          </p:cNvSpPr>
          <p:nvPr>
            <p:ph type="sldNum" sz="quarter" idx="5"/>
          </p:nvPr>
        </p:nvSpPr>
        <p:spPr/>
        <p:txBody>
          <a:bodyPr/>
          <a:lstStyle/>
          <a:p>
            <a:pPr>
              <a:defRPr/>
            </a:pPr>
            <a:fld id="{5EFD8767-E35E-4945-A2C0-347DD7642F66}" type="slidenum">
              <a:rPr lang="zh-CN" altLang="en-US" smtClean="0"/>
              <a:pPr>
                <a:defRPr/>
              </a:pPr>
              <a:t>5</a:t>
            </a:fld>
            <a:endParaRPr lang="zh-CN" altLang="en-US"/>
          </a:p>
        </p:txBody>
      </p:sp>
    </p:spTree>
    <p:extLst>
      <p:ext uri="{BB962C8B-B14F-4D97-AF65-F5344CB8AC3E}">
        <p14:creationId xmlns:p14="http://schemas.microsoft.com/office/powerpoint/2010/main" val="8917328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Therefore, the main contributions of this work are: we first provide a formal definition of software robustness. Then, we present a technique for computing and representing robustness according to our definition. Then, we demonstrate that our tool supports the proposed robust-by-design development process.</a:t>
            </a:r>
            <a:endParaRPr lang="zh-CN" altLang="en-US" dirty="0"/>
          </a:p>
        </p:txBody>
      </p:sp>
      <p:sp>
        <p:nvSpPr>
          <p:cNvPr id="4" name="Slide Number Placeholder 3"/>
          <p:cNvSpPr>
            <a:spLocks noGrp="1"/>
          </p:cNvSpPr>
          <p:nvPr>
            <p:ph type="sldNum" sz="quarter" idx="5"/>
          </p:nvPr>
        </p:nvSpPr>
        <p:spPr/>
        <p:txBody>
          <a:bodyPr/>
          <a:lstStyle/>
          <a:p>
            <a:pPr>
              <a:defRPr/>
            </a:pPr>
            <a:fld id="{5EFD8767-E35E-4945-A2C0-347DD7642F66}" type="slidenum">
              <a:rPr lang="zh-CN" altLang="en-US" smtClean="0"/>
              <a:pPr>
                <a:defRPr/>
              </a:pPr>
              <a:t>6</a:t>
            </a:fld>
            <a:endParaRPr lang="zh-CN" altLang="en-US"/>
          </a:p>
        </p:txBody>
      </p:sp>
    </p:spTree>
    <p:extLst>
      <p:ext uri="{BB962C8B-B14F-4D97-AF65-F5344CB8AC3E}">
        <p14:creationId xmlns:p14="http://schemas.microsoft.com/office/powerpoint/2010/main" val="39039584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In this work, we use labelled transition systems to model the behaviors of a system and its environment. LTS is a simple notion to model behaviors as sequences of actions. In our context, a system should ensure a safety property, i.e., intuitively, the system should not have bad behaviors. Then, in general, a system is robust if it is capable of ensuring a safety property under environmental behaviors that deviate from the norm.</a:t>
            </a:r>
            <a:endParaRPr lang="zh-CN" altLang="en-US" dirty="0"/>
          </a:p>
        </p:txBody>
      </p:sp>
      <p:sp>
        <p:nvSpPr>
          <p:cNvPr id="4" name="Slide Number Placeholder 3"/>
          <p:cNvSpPr>
            <a:spLocks noGrp="1"/>
          </p:cNvSpPr>
          <p:nvPr>
            <p:ph type="sldNum" sz="quarter" idx="5"/>
          </p:nvPr>
        </p:nvSpPr>
        <p:spPr/>
        <p:txBody>
          <a:bodyPr/>
          <a:lstStyle/>
          <a:p>
            <a:pPr>
              <a:defRPr/>
            </a:pPr>
            <a:fld id="{5EFD8767-E35E-4945-A2C0-347DD7642F66}" type="slidenum">
              <a:rPr lang="zh-CN" altLang="en-US" smtClean="0"/>
              <a:pPr>
                <a:defRPr/>
              </a:pPr>
              <a:t>7</a:t>
            </a:fld>
            <a:endParaRPr lang="zh-CN" altLang="en-US"/>
          </a:p>
        </p:txBody>
      </p:sp>
    </p:spTree>
    <p:extLst>
      <p:ext uri="{BB962C8B-B14F-4D97-AF65-F5344CB8AC3E}">
        <p14:creationId xmlns:p14="http://schemas.microsoft.com/office/powerpoint/2010/main" val="17713712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To better illustrate this idea, we use the infamous Therac-25 system as a running example. Therac-25 is a radiation therapy system which caused a few deaths. A comprehensive defects analysis has been done and it is quite complex, thus, in this talk, we will use a simplified version, and focus only on a race condition error.</a:t>
            </a:r>
            <a:endParaRPr lang="zh-CN" altLang="en-US" dirty="0"/>
          </a:p>
        </p:txBody>
      </p:sp>
      <p:sp>
        <p:nvSpPr>
          <p:cNvPr id="4" name="Slide Number Placeholder 3"/>
          <p:cNvSpPr>
            <a:spLocks noGrp="1"/>
          </p:cNvSpPr>
          <p:nvPr>
            <p:ph type="sldNum" sz="quarter" idx="5"/>
          </p:nvPr>
        </p:nvSpPr>
        <p:spPr/>
        <p:txBody>
          <a:bodyPr/>
          <a:lstStyle/>
          <a:p>
            <a:pPr>
              <a:defRPr/>
            </a:pPr>
            <a:fld id="{5EFD8767-E35E-4945-A2C0-347DD7642F66}" type="slidenum">
              <a:rPr lang="zh-CN" altLang="en-US" smtClean="0"/>
              <a:pPr>
                <a:defRPr/>
              </a:pPr>
              <a:t>8</a:t>
            </a:fld>
            <a:endParaRPr lang="zh-CN" altLang="en-US"/>
          </a:p>
        </p:txBody>
      </p:sp>
    </p:spTree>
    <p:extLst>
      <p:ext uri="{BB962C8B-B14F-4D97-AF65-F5344CB8AC3E}">
        <p14:creationId xmlns:p14="http://schemas.microsoft.com/office/powerpoint/2010/main" val="8979109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For labelled transition systems, basically, we model systems or environments as state machines. For therac-25, it has three components. A model defines its user interface. A model defines the switching of radiation modes. Therac-25 has an Xray mode and an electron-beam mode. And a model defines the switching of a spreader, which is used in Xray mode to reduce the power level to avoid over-dose.</a:t>
            </a:r>
            <a:endParaRPr lang="zh-CN" altLang="en-US" dirty="0"/>
          </a:p>
        </p:txBody>
      </p:sp>
      <p:sp>
        <p:nvSpPr>
          <p:cNvPr id="4" name="Slide Number Placeholder 3"/>
          <p:cNvSpPr>
            <a:spLocks noGrp="1"/>
          </p:cNvSpPr>
          <p:nvPr>
            <p:ph type="sldNum" sz="quarter" idx="5"/>
          </p:nvPr>
        </p:nvSpPr>
        <p:spPr/>
        <p:txBody>
          <a:bodyPr/>
          <a:lstStyle/>
          <a:p>
            <a:pPr>
              <a:defRPr/>
            </a:pPr>
            <a:fld id="{5EFD8767-E35E-4945-A2C0-347DD7642F66}" type="slidenum">
              <a:rPr lang="zh-CN" altLang="en-US" smtClean="0"/>
              <a:pPr>
                <a:defRPr/>
              </a:pPr>
              <a:t>9</a:t>
            </a:fld>
            <a:endParaRPr lang="zh-CN" altLang="en-US"/>
          </a:p>
        </p:txBody>
      </p:sp>
    </p:spTree>
    <p:extLst>
      <p:ext uri="{BB962C8B-B14F-4D97-AF65-F5344CB8AC3E}">
        <p14:creationId xmlns:p14="http://schemas.microsoft.com/office/powerpoint/2010/main" val="25838166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wordmark3r">
            <a:extLst>
              <a:ext uri="{FF2B5EF4-FFF2-40B4-BE49-F238E27FC236}">
                <a16:creationId xmlns:a16="http://schemas.microsoft.com/office/drawing/2014/main" id="{56DA1513-60C0-46F7-8F16-65FC5C294FE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03200" y="228600"/>
            <a:ext cx="1966913"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isr_logo_308_r2">
            <a:extLst>
              <a:ext uri="{FF2B5EF4-FFF2-40B4-BE49-F238E27FC236}">
                <a16:creationId xmlns:a16="http://schemas.microsoft.com/office/drawing/2014/main" id="{82A1150C-EBAF-4122-BC9D-134087C1452C}"/>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372600" y="5746062"/>
            <a:ext cx="2711450" cy="988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609600" y="3429000"/>
            <a:ext cx="11176000" cy="838200"/>
          </a:xfrm>
        </p:spPr>
        <p:txBody>
          <a:bodyPr/>
          <a:lstStyle>
            <a:lvl1pPr>
              <a:defRPr b="1">
                <a:solidFill>
                  <a:srgbClr val="005481"/>
                </a:solidFill>
              </a:defRPr>
            </a:lvl1pPr>
          </a:lstStyle>
          <a:p>
            <a:pPr lvl="0"/>
            <a:r>
              <a:rPr lang="en-US" noProof="0"/>
              <a:t>Click to edit Master title style</a:t>
            </a:r>
          </a:p>
        </p:txBody>
      </p:sp>
      <p:sp>
        <p:nvSpPr>
          <p:cNvPr id="3075" name="Rectangle 3"/>
          <p:cNvSpPr>
            <a:spLocks noGrp="1" noChangeArrowheads="1"/>
          </p:cNvSpPr>
          <p:nvPr>
            <p:ph type="subTitle" idx="1"/>
          </p:nvPr>
        </p:nvSpPr>
        <p:spPr>
          <a:xfrm>
            <a:off x="1828800" y="4343400"/>
            <a:ext cx="8534400" cy="533400"/>
          </a:xfrm>
        </p:spPr>
        <p:txBody>
          <a:bodyPr/>
          <a:lstStyle>
            <a:lvl1pPr marL="0" indent="0" algn="ctr">
              <a:buFont typeface="Times" charset="0"/>
              <a:buNone/>
              <a:defRPr sz="2500"/>
            </a:lvl1pPr>
          </a:lstStyle>
          <a:p>
            <a:pPr lvl="0"/>
            <a:r>
              <a:rPr lang="en-US" noProof="0" dirty="0"/>
              <a:t>Click to edit Master subtitle style</a:t>
            </a:r>
          </a:p>
        </p:txBody>
      </p:sp>
    </p:spTree>
    <p:extLst>
      <p:ext uri="{BB962C8B-B14F-4D97-AF65-F5344CB8AC3E}">
        <p14:creationId xmlns:p14="http://schemas.microsoft.com/office/powerpoint/2010/main" val="853665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1">
            <a:extLst>
              <a:ext uri="{FF2B5EF4-FFF2-40B4-BE49-F238E27FC236}">
                <a16:creationId xmlns:a16="http://schemas.microsoft.com/office/drawing/2014/main" id="{2BDF57B6-1CCA-4380-B21B-990802A801BA}"/>
              </a:ext>
            </a:extLst>
          </p:cNvPr>
          <p:cNvSpPr>
            <a:spLocks noGrp="1"/>
          </p:cNvSpPr>
          <p:nvPr>
            <p:ph type="sldNum" sz="quarter" idx="10"/>
          </p:nvPr>
        </p:nvSpPr>
        <p:spPr/>
        <p:txBody>
          <a:bodyPr/>
          <a:lstStyle>
            <a:lvl1pPr>
              <a:defRPr/>
            </a:lvl1pPr>
          </a:lstStyle>
          <a:p>
            <a:pPr>
              <a:defRPr/>
            </a:pPr>
            <a:fld id="{0A467D3D-10A1-40E7-A464-593B13A2D3FA}" type="slidenum">
              <a:rPr lang="zh-CN" altLang="en-US"/>
              <a:pPr>
                <a:defRPr/>
              </a:pPr>
              <a:t>‹#›</a:t>
            </a:fld>
            <a:endParaRPr lang="zh-CN" altLang="en-US" dirty="0"/>
          </a:p>
        </p:txBody>
      </p:sp>
      <p:sp>
        <p:nvSpPr>
          <p:cNvPr id="5" name="Footer Placeholder 2">
            <a:extLst>
              <a:ext uri="{FF2B5EF4-FFF2-40B4-BE49-F238E27FC236}">
                <a16:creationId xmlns:a16="http://schemas.microsoft.com/office/drawing/2014/main" id="{2B1AC508-13CF-45B9-BC50-4B3FBD1BE5A4}"/>
              </a:ext>
            </a:extLst>
          </p:cNvPr>
          <p:cNvSpPr>
            <a:spLocks noGrp="1"/>
          </p:cNvSpPr>
          <p:nvPr>
            <p:ph type="ftr" sz="quarter" idx="11"/>
          </p:nvPr>
        </p:nvSpPr>
        <p:spPr/>
        <p:txBody>
          <a:bodyPr/>
          <a:lstStyle>
            <a:lvl1pPr>
              <a:defRPr/>
            </a:lvl1pPr>
          </a:lstStyle>
          <a:p>
            <a:pPr>
              <a:defRPr/>
            </a:pPr>
            <a:endParaRPr lang="zh-CN" altLang="en-US"/>
          </a:p>
        </p:txBody>
      </p:sp>
    </p:spTree>
    <p:extLst>
      <p:ext uri="{BB962C8B-B14F-4D97-AF65-F5344CB8AC3E}">
        <p14:creationId xmlns:p14="http://schemas.microsoft.com/office/powerpoint/2010/main" val="24677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609600"/>
            <a:ext cx="2590800" cy="5410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609600"/>
            <a:ext cx="75692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1">
            <a:extLst>
              <a:ext uri="{FF2B5EF4-FFF2-40B4-BE49-F238E27FC236}">
                <a16:creationId xmlns:a16="http://schemas.microsoft.com/office/drawing/2014/main" id="{293DBE59-7577-489E-8C54-F102AEC03541}"/>
              </a:ext>
            </a:extLst>
          </p:cNvPr>
          <p:cNvSpPr>
            <a:spLocks noGrp="1"/>
          </p:cNvSpPr>
          <p:nvPr>
            <p:ph type="sldNum" sz="quarter" idx="10"/>
          </p:nvPr>
        </p:nvSpPr>
        <p:spPr/>
        <p:txBody>
          <a:bodyPr/>
          <a:lstStyle>
            <a:lvl1pPr>
              <a:defRPr/>
            </a:lvl1pPr>
          </a:lstStyle>
          <a:p>
            <a:pPr>
              <a:defRPr/>
            </a:pPr>
            <a:fld id="{4A5845DC-523E-41ED-8D27-20CB1FA51E73}" type="slidenum">
              <a:rPr lang="zh-CN" altLang="en-US"/>
              <a:pPr>
                <a:defRPr/>
              </a:pPr>
              <a:t>‹#›</a:t>
            </a:fld>
            <a:endParaRPr lang="zh-CN" altLang="en-US" dirty="0"/>
          </a:p>
        </p:txBody>
      </p:sp>
      <p:sp>
        <p:nvSpPr>
          <p:cNvPr id="5" name="Footer Placeholder 2">
            <a:extLst>
              <a:ext uri="{FF2B5EF4-FFF2-40B4-BE49-F238E27FC236}">
                <a16:creationId xmlns:a16="http://schemas.microsoft.com/office/drawing/2014/main" id="{178CA490-308F-417A-99E6-A3DECBE41A94}"/>
              </a:ext>
            </a:extLst>
          </p:cNvPr>
          <p:cNvSpPr>
            <a:spLocks noGrp="1"/>
          </p:cNvSpPr>
          <p:nvPr>
            <p:ph type="ftr" sz="quarter" idx="11"/>
          </p:nvPr>
        </p:nvSpPr>
        <p:spPr/>
        <p:txBody>
          <a:bodyPr/>
          <a:lstStyle>
            <a:lvl1pPr>
              <a:defRPr/>
            </a:lvl1pPr>
          </a:lstStyle>
          <a:p>
            <a:pPr>
              <a:defRPr/>
            </a:pPr>
            <a:endParaRPr lang="zh-CN" altLang="en-US"/>
          </a:p>
        </p:txBody>
      </p:sp>
    </p:spTree>
    <p:extLst>
      <p:ext uri="{BB962C8B-B14F-4D97-AF65-F5344CB8AC3E}">
        <p14:creationId xmlns:p14="http://schemas.microsoft.com/office/powerpoint/2010/main" val="536108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1">
            <a:extLst>
              <a:ext uri="{FF2B5EF4-FFF2-40B4-BE49-F238E27FC236}">
                <a16:creationId xmlns:a16="http://schemas.microsoft.com/office/drawing/2014/main" id="{55D27666-6C8E-4FA7-B165-78E815C400D1}"/>
              </a:ext>
            </a:extLst>
          </p:cNvPr>
          <p:cNvSpPr>
            <a:spLocks noGrp="1"/>
          </p:cNvSpPr>
          <p:nvPr>
            <p:ph type="sldNum" sz="quarter" idx="10"/>
          </p:nvPr>
        </p:nvSpPr>
        <p:spPr/>
        <p:txBody>
          <a:bodyPr/>
          <a:lstStyle>
            <a:lvl1pPr>
              <a:defRPr/>
            </a:lvl1pPr>
          </a:lstStyle>
          <a:p>
            <a:pPr>
              <a:defRPr/>
            </a:pPr>
            <a:fld id="{57DBCEAA-019C-4221-BCA5-137D87B79FCD}" type="slidenum">
              <a:rPr lang="zh-CN" altLang="en-US"/>
              <a:pPr>
                <a:defRPr/>
              </a:pPr>
              <a:t>‹#›</a:t>
            </a:fld>
            <a:endParaRPr lang="zh-CN" altLang="en-US" dirty="0"/>
          </a:p>
        </p:txBody>
      </p:sp>
      <p:sp>
        <p:nvSpPr>
          <p:cNvPr id="5" name="Footer Placeholder 2">
            <a:extLst>
              <a:ext uri="{FF2B5EF4-FFF2-40B4-BE49-F238E27FC236}">
                <a16:creationId xmlns:a16="http://schemas.microsoft.com/office/drawing/2014/main" id="{95F487D8-563E-4D4E-8AF1-7E71929D9097}"/>
              </a:ext>
            </a:extLst>
          </p:cNvPr>
          <p:cNvSpPr>
            <a:spLocks noGrp="1"/>
          </p:cNvSpPr>
          <p:nvPr>
            <p:ph type="ftr" sz="quarter" idx="11"/>
          </p:nvPr>
        </p:nvSpPr>
        <p:spPr/>
        <p:txBody>
          <a:bodyPr/>
          <a:lstStyle>
            <a:lvl1pPr>
              <a:defRPr/>
            </a:lvl1pPr>
          </a:lstStyle>
          <a:p>
            <a:pPr>
              <a:defRPr/>
            </a:pPr>
            <a:endParaRPr lang="zh-CN" altLang="en-US"/>
          </a:p>
        </p:txBody>
      </p:sp>
    </p:spTree>
    <p:extLst>
      <p:ext uri="{BB962C8B-B14F-4D97-AF65-F5344CB8AC3E}">
        <p14:creationId xmlns:p14="http://schemas.microsoft.com/office/powerpoint/2010/main" val="143645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extLst>
      <p:ext uri="{BB962C8B-B14F-4D97-AF65-F5344CB8AC3E}">
        <p14:creationId xmlns:p14="http://schemas.microsoft.com/office/powerpoint/2010/main" val="302799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1981200"/>
            <a:ext cx="50800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981200"/>
            <a:ext cx="50800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1">
            <a:extLst>
              <a:ext uri="{FF2B5EF4-FFF2-40B4-BE49-F238E27FC236}">
                <a16:creationId xmlns:a16="http://schemas.microsoft.com/office/drawing/2014/main" id="{350A4AC6-2168-406E-9D62-0FC0FE9B0023}"/>
              </a:ext>
            </a:extLst>
          </p:cNvPr>
          <p:cNvSpPr>
            <a:spLocks noGrp="1"/>
          </p:cNvSpPr>
          <p:nvPr>
            <p:ph type="sldNum" sz="quarter" idx="10"/>
          </p:nvPr>
        </p:nvSpPr>
        <p:spPr/>
        <p:txBody>
          <a:bodyPr/>
          <a:lstStyle>
            <a:lvl1pPr>
              <a:defRPr/>
            </a:lvl1pPr>
          </a:lstStyle>
          <a:p>
            <a:pPr>
              <a:defRPr/>
            </a:pPr>
            <a:fld id="{C1ADF8B7-63D3-4763-A992-6330F3F69431}" type="slidenum">
              <a:rPr lang="zh-CN" altLang="en-US"/>
              <a:pPr>
                <a:defRPr/>
              </a:pPr>
              <a:t>‹#›</a:t>
            </a:fld>
            <a:endParaRPr lang="zh-CN" altLang="en-US" dirty="0"/>
          </a:p>
        </p:txBody>
      </p:sp>
      <p:sp>
        <p:nvSpPr>
          <p:cNvPr id="6" name="Footer Placeholder 2">
            <a:extLst>
              <a:ext uri="{FF2B5EF4-FFF2-40B4-BE49-F238E27FC236}">
                <a16:creationId xmlns:a16="http://schemas.microsoft.com/office/drawing/2014/main" id="{AC9763BE-D8BA-4926-BC27-B2E0610F5ED3}"/>
              </a:ext>
            </a:extLst>
          </p:cNvPr>
          <p:cNvSpPr>
            <a:spLocks noGrp="1"/>
          </p:cNvSpPr>
          <p:nvPr>
            <p:ph type="ftr" sz="quarter" idx="11"/>
          </p:nvPr>
        </p:nvSpPr>
        <p:spPr/>
        <p:txBody>
          <a:bodyPr/>
          <a:lstStyle>
            <a:lvl1pPr>
              <a:defRPr/>
            </a:lvl1pPr>
          </a:lstStyle>
          <a:p>
            <a:pPr>
              <a:defRPr/>
            </a:pPr>
            <a:endParaRPr lang="zh-CN" altLang="en-US"/>
          </a:p>
        </p:txBody>
      </p:sp>
    </p:spTree>
    <p:extLst>
      <p:ext uri="{BB962C8B-B14F-4D97-AF65-F5344CB8AC3E}">
        <p14:creationId xmlns:p14="http://schemas.microsoft.com/office/powerpoint/2010/main" val="2204321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09851" y="1712898"/>
            <a:ext cx="5086666" cy="60410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909851" y="2395107"/>
            <a:ext cx="5086666" cy="373105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9" y="1712898"/>
            <a:ext cx="5088668" cy="60410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395107"/>
            <a:ext cx="5088666" cy="373105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84CE2DEE-26B5-40B7-8D30-F5E31FEF76CC}"/>
              </a:ext>
            </a:extLst>
          </p:cNvPr>
          <p:cNvSpPr>
            <a:spLocks noGrp="1"/>
          </p:cNvSpPr>
          <p:nvPr>
            <p:ph type="ftr" sz="quarter" idx="10"/>
          </p:nvPr>
        </p:nvSpPr>
        <p:spPr/>
        <p:txBody>
          <a:bodyPr/>
          <a:lstStyle>
            <a:lvl1pPr>
              <a:defRPr/>
            </a:lvl1pPr>
          </a:lstStyle>
          <a:p>
            <a:pPr>
              <a:defRPr/>
            </a:pPr>
            <a:endParaRPr lang="zh-CN" altLang="en-US"/>
          </a:p>
        </p:txBody>
      </p:sp>
      <p:sp>
        <p:nvSpPr>
          <p:cNvPr id="9" name="Slide Number Placeholder 9">
            <a:extLst>
              <a:ext uri="{FF2B5EF4-FFF2-40B4-BE49-F238E27FC236}">
                <a16:creationId xmlns:a16="http://schemas.microsoft.com/office/drawing/2014/main" id="{17F54CA6-0AB8-420C-9A05-FED5691AFC73}"/>
              </a:ext>
            </a:extLst>
          </p:cNvPr>
          <p:cNvSpPr>
            <a:spLocks noGrp="1"/>
          </p:cNvSpPr>
          <p:nvPr>
            <p:ph type="sldNum" sz="quarter" idx="11"/>
          </p:nvPr>
        </p:nvSpPr>
        <p:spPr/>
        <p:txBody>
          <a:bodyPr/>
          <a:lstStyle>
            <a:lvl1pPr>
              <a:defRPr/>
            </a:lvl1pPr>
          </a:lstStyle>
          <a:p>
            <a:pPr>
              <a:defRPr/>
            </a:pPr>
            <a:fld id="{0615F91E-9E69-4CEC-A574-9FFB65167BD2}" type="slidenum">
              <a:rPr lang="zh-CN" altLang="en-US"/>
              <a:pPr>
                <a:defRPr/>
              </a:pPr>
              <a:t>‹#›</a:t>
            </a:fld>
            <a:endParaRPr lang="zh-CN" altLang="en-US" dirty="0"/>
          </a:p>
        </p:txBody>
      </p:sp>
      <p:sp>
        <p:nvSpPr>
          <p:cNvPr id="17" name="Title 16">
            <a:extLst>
              <a:ext uri="{FF2B5EF4-FFF2-40B4-BE49-F238E27FC236}">
                <a16:creationId xmlns:a16="http://schemas.microsoft.com/office/drawing/2014/main" id="{7FD7A4AE-A5EF-4D5E-934F-EC667E4A1469}"/>
              </a:ext>
            </a:extLst>
          </p:cNvPr>
          <p:cNvSpPr>
            <a:spLocks noGrp="1"/>
          </p:cNvSpPr>
          <p:nvPr>
            <p:ph type="title"/>
          </p:nvPr>
        </p:nvSpPr>
        <p:spPr/>
        <p:txBody>
          <a:bodyPr/>
          <a:lstStyle/>
          <a:p>
            <a:r>
              <a:rPr lang="en-US" altLang="zh-CN" dirty="0"/>
              <a:t>Click to edit Master title style</a:t>
            </a:r>
            <a:endParaRPr lang="zh-CN" altLang="en-US" dirty="0"/>
          </a:p>
        </p:txBody>
      </p:sp>
    </p:spTree>
    <p:extLst>
      <p:ext uri="{BB962C8B-B14F-4D97-AF65-F5344CB8AC3E}">
        <p14:creationId xmlns:p14="http://schemas.microsoft.com/office/powerpoint/2010/main" val="2182012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1">
            <a:extLst>
              <a:ext uri="{FF2B5EF4-FFF2-40B4-BE49-F238E27FC236}">
                <a16:creationId xmlns:a16="http://schemas.microsoft.com/office/drawing/2014/main" id="{F9178C8B-EF72-47EF-9916-AF944ED85BFC}"/>
              </a:ext>
            </a:extLst>
          </p:cNvPr>
          <p:cNvSpPr>
            <a:spLocks noGrp="1"/>
          </p:cNvSpPr>
          <p:nvPr>
            <p:ph type="sldNum" sz="quarter" idx="10"/>
          </p:nvPr>
        </p:nvSpPr>
        <p:spPr/>
        <p:txBody>
          <a:bodyPr/>
          <a:lstStyle>
            <a:lvl1pPr>
              <a:defRPr/>
            </a:lvl1pPr>
          </a:lstStyle>
          <a:p>
            <a:pPr>
              <a:defRPr/>
            </a:pPr>
            <a:fld id="{C5C6058E-2160-4B4A-9A1E-ED612EB15280}" type="slidenum">
              <a:rPr lang="zh-CN" altLang="en-US"/>
              <a:pPr>
                <a:defRPr/>
              </a:pPr>
              <a:t>‹#›</a:t>
            </a:fld>
            <a:endParaRPr lang="zh-CN" altLang="en-US" dirty="0"/>
          </a:p>
        </p:txBody>
      </p:sp>
      <p:sp>
        <p:nvSpPr>
          <p:cNvPr id="4" name="Footer Placeholder 2">
            <a:extLst>
              <a:ext uri="{FF2B5EF4-FFF2-40B4-BE49-F238E27FC236}">
                <a16:creationId xmlns:a16="http://schemas.microsoft.com/office/drawing/2014/main" id="{47509C29-611E-4945-9311-D25833BFB803}"/>
              </a:ext>
            </a:extLst>
          </p:cNvPr>
          <p:cNvSpPr>
            <a:spLocks noGrp="1"/>
          </p:cNvSpPr>
          <p:nvPr>
            <p:ph type="ftr" sz="quarter" idx="11"/>
          </p:nvPr>
        </p:nvSpPr>
        <p:spPr/>
        <p:txBody>
          <a:bodyPr/>
          <a:lstStyle>
            <a:lvl1pPr>
              <a:defRPr/>
            </a:lvl1pPr>
          </a:lstStyle>
          <a:p>
            <a:pPr>
              <a:defRPr/>
            </a:pPr>
            <a:endParaRPr lang="zh-CN" altLang="en-US"/>
          </a:p>
        </p:txBody>
      </p:sp>
    </p:spTree>
    <p:extLst>
      <p:ext uri="{BB962C8B-B14F-4D97-AF65-F5344CB8AC3E}">
        <p14:creationId xmlns:p14="http://schemas.microsoft.com/office/powerpoint/2010/main" val="1904017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EC01F0A-9DBC-40EE-99E0-4EBC82F1B494}"/>
              </a:ext>
            </a:extLst>
          </p:cNvPr>
          <p:cNvSpPr>
            <a:spLocks noGrp="1"/>
          </p:cNvSpPr>
          <p:nvPr>
            <p:ph type="sldNum" sz="quarter" idx="10"/>
          </p:nvPr>
        </p:nvSpPr>
        <p:spPr/>
        <p:txBody>
          <a:bodyPr/>
          <a:lstStyle>
            <a:lvl1pPr>
              <a:defRPr/>
            </a:lvl1pPr>
          </a:lstStyle>
          <a:p>
            <a:pPr>
              <a:defRPr/>
            </a:pPr>
            <a:fld id="{6A1FFE25-3406-4331-A743-7FABBC7AAD03}" type="slidenum">
              <a:rPr lang="zh-CN" altLang="en-US"/>
              <a:pPr>
                <a:defRPr/>
              </a:pPr>
              <a:t>‹#›</a:t>
            </a:fld>
            <a:endParaRPr lang="zh-CN" altLang="en-US" dirty="0"/>
          </a:p>
        </p:txBody>
      </p:sp>
      <p:sp>
        <p:nvSpPr>
          <p:cNvPr id="3" name="Footer Placeholder 2">
            <a:extLst>
              <a:ext uri="{FF2B5EF4-FFF2-40B4-BE49-F238E27FC236}">
                <a16:creationId xmlns:a16="http://schemas.microsoft.com/office/drawing/2014/main" id="{E26097C5-E113-4BF8-9B55-1A936812839B}"/>
              </a:ext>
            </a:extLst>
          </p:cNvPr>
          <p:cNvSpPr>
            <a:spLocks noGrp="1"/>
          </p:cNvSpPr>
          <p:nvPr>
            <p:ph type="ftr" sz="quarter" idx="11"/>
          </p:nvPr>
        </p:nvSpPr>
        <p:spPr/>
        <p:txBody>
          <a:bodyPr/>
          <a:lstStyle>
            <a:lvl1pPr>
              <a:defRPr/>
            </a:lvl1pPr>
          </a:lstStyle>
          <a:p>
            <a:pPr>
              <a:defRPr/>
            </a:pPr>
            <a:endParaRPr lang="zh-CN" altLang="en-US"/>
          </a:p>
        </p:txBody>
      </p:sp>
    </p:spTree>
    <p:extLst>
      <p:ext uri="{BB962C8B-B14F-4D97-AF65-F5344CB8AC3E}">
        <p14:creationId xmlns:p14="http://schemas.microsoft.com/office/powerpoint/2010/main" val="1240872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0987" y="554978"/>
            <a:ext cx="3710835" cy="1075065"/>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909851" y="1786251"/>
            <a:ext cx="3710834" cy="43399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1">
            <a:extLst>
              <a:ext uri="{FF2B5EF4-FFF2-40B4-BE49-F238E27FC236}">
                <a16:creationId xmlns:a16="http://schemas.microsoft.com/office/drawing/2014/main" id="{BD81AE8D-8404-4E56-9D72-831BD85B6BD8}"/>
              </a:ext>
            </a:extLst>
          </p:cNvPr>
          <p:cNvSpPr>
            <a:spLocks noGrp="1"/>
          </p:cNvSpPr>
          <p:nvPr>
            <p:ph type="sldNum" sz="quarter" idx="10"/>
          </p:nvPr>
        </p:nvSpPr>
        <p:spPr/>
        <p:txBody>
          <a:bodyPr/>
          <a:lstStyle>
            <a:lvl1pPr>
              <a:defRPr/>
            </a:lvl1pPr>
          </a:lstStyle>
          <a:p>
            <a:pPr>
              <a:defRPr/>
            </a:pPr>
            <a:fld id="{D7E9D608-4063-4864-A15F-D6036AFBA398}" type="slidenum">
              <a:rPr lang="zh-CN" altLang="en-US"/>
              <a:pPr>
                <a:defRPr/>
              </a:pPr>
              <a:t>‹#›</a:t>
            </a:fld>
            <a:endParaRPr lang="zh-CN" altLang="en-US" dirty="0"/>
          </a:p>
        </p:txBody>
      </p:sp>
      <p:sp>
        <p:nvSpPr>
          <p:cNvPr id="6" name="Footer Placeholder 2">
            <a:extLst>
              <a:ext uri="{FF2B5EF4-FFF2-40B4-BE49-F238E27FC236}">
                <a16:creationId xmlns:a16="http://schemas.microsoft.com/office/drawing/2014/main" id="{C6E541C0-D045-466A-BAA9-193B0A38542B}"/>
              </a:ext>
            </a:extLst>
          </p:cNvPr>
          <p:cNvSpPr>
            <a:spLocks noGrp="1"/>
          </p:cNvSpPr>
          <p:nvPr>
            <p:ph type="ftr" sz="quarter" idx="11"/>
          </p:nvPr>
        </p:nvSpPr>
        <p:spPr/>
        <p:txBody>
          <a:bodyPr/>
          <a:lstStyle>
            <a:lvl1pPr>
              <a:defRPr/>
            </a:lvl1pPr>
          </a:lstStyle>
          <a:p>
            <a:pPr>
              <a:defRPr/>
            </a:pPr>
            <a:endParaRPr lang="zh-CN" altLang="en-US"/>
          </a:p>
        </p:txBody>
      </p:sp>
    </p:spTree>
    <p:extLst>
      <p:ext uri="{BB962C8B-B14F-4D97-AF65-F5344CB8AC3E}">
        <p14:creationId xmlns:p14="http://schemas.microsoft.com/office/powerpoint/2010/main" val="3347156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1">
            <a:extLst>
              <a:ext uri="{FF2B5EF4-FFF2-40B4-BE49-F238E27FC236}">
                <a16:creationId xmlns:a16="http://schemas.microsoft.com/office/drawing/2014/main" id="{4307A6E1-F73A-4F45-BC4A-2DD6ABE0C422}"/>
              </a:ext>
            </a:extLst>
          </p:cNvPr>
          <p:cNvSpPr>
            <a:spLocks noGrp="1"/>
          </p:cNvSpPr>
          <p:nvPr>
            <p:ph type="sldNum" sz="quarter" idx="10"/>
          </p:nvPr>
        </p:nvSpPr>
        <p:spPr/>
        <p:txBody>
          <a:bodyPr/>
          <a:lstStyle>
            <a:lvl1pPr>
              <a:defRPr/>
            </a:lvl1pPr>
          </a:lstStyle>
          <a:p>
            <a:pPr>
              <a:defRPr/>
            </a:pPr>
            <a:fld id="{708B6795-6FBE-4796-B076-DE971EB391FE}" type="slidenum">
              <a:rPr lang="zh-CN" altLang="en-US"/>
              <a:pPr>
                <a:defRPr/>
              </a:pPr>
              <a:t>‹#›</a:t>
            </a:fld>
            <a:endParaRPr lang="zh-CN" altLang="en-US" dirty="0"/>
          </a:p>
        </p:txBody>
      </p:sp>
      <p:sp>
        <p:nvSpPr>
          <p:cNvPr id="6" name="Footer Placeholder 2">
            <a:extLst>
              <a:ext uri="{FF2B5EF4-FFF2-40B4-BE49-F238E27FC236}">
                <a16:creationId xmlns:a16="http://schemas.microsoft.com/office/drawing/2014/main" id="{B892B1FB-2B79-4576-96AF-0F526F4D2447}"/>
              </a:ext>
            </a:extLst>
          </p:cNvPr>
          <p:cNvSpPr>
            <a:spLocks noGrp="1"/>
          </p:cNvSpPr>
          <p:nvPr>
            <p:ph type="ftr" sz="quarter" idx="11"/>
          </p:nvPr>
        </p:nvSpPr>
        <p:spPr/>
        <p:txBody>
          <a:bodyPr/>
          <a:lstStyle>
            <a:lvl1pPr>
              <a:defRPr/>
            </a:lvl1pPr>
          </a:lstStyle>
          <a:p>
            <a:pPr>
              <a:defRPr/>
            </a:pPr>
            <a:endParaRPr lang="zh-CN" altLang="en-US"/>
          </a:p>
        </p:txBody>
      </p:sp>
    </p:spTree>
    <p:extLst>
      <p:ext uri="{BB962C8B-B14F-4D97-AF65-F5344CB8AC3E}">
        <p14:creationId xmlns:p14="http://schemas.microsoft.com/office/powerpoint/2010/main" val="2845387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BAC599F7-E7A6-4A92-B191-2DC31E7CC88A}"/>
              </a:ext>
            </a:extLst>
          </p:cNvPr>
          <p:cNvSpPr>
            <a:spLocks noGrp="1" noChangeArrowheads="1"/>
          </p:cNvSpPr>
          <p:nvPr>
            <p:ph type="title"/>
          </p:nvPr>
        </p:nvSpPr>
        <p:spPr bwMode="auto">
          <a:xfrm>
            <a:off x="914400" y="609600"/>
            <a:ext cx="1036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27" name="Rectangle 3">
            <a:extLst>
              <a:ext uri="{FF2B5EF4-FFF2-40B4-BE49-F238E27FC236}">
                <a16:creationId xmlns:a16="http://schemas.microsoft.com/office/drawing/2014/main" id="{1E0C8309-9268-4AA6-87C3-A296EA6F6FC3}"/>
              </a:ext>
            </a:extLst>
          </p:cNvPr>
          <p:cNvSpPr>
            <a:spLocks noGrp="1" noChangeArrowheads="1"/>
          </p:cNvSpPr>
          <p:nvPr>
            <p:ph type="body" idx="1"/>
          </p:nvPr>
        </p:nvSpPr>
        <p:spPr bwMode="auto">
          <a:xfrm>
            <a:off x="914400" y="1981200"/>
            <a:ext cx="103632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pic>
        <p:nvPicPr>
          <p:cNvPr id="1029" name="Picture 1" descr="CMU_logo_horiz_187 red.jpg">
            <a:extLst>
              <a:ext uri="{FF2B5EF4-FFF2-40B4-BE49-F238E27FC236}">
                <a16:creationId xmlns:a16="http://schemas.microsoft.com/office/drawing/2014/main" id="{C375FAF8-28AE-453B-9C06-CC38E0E1EB2A}"/>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76200" y="76200"/>
            <a:ext cx="2709863"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745D0D65-8CE2-48EB-BB04-D02592464763}"/>
              </a:ext>
            </a:extLst>
          </p:cNvPr>
          <p:cNvSpPr>
            <a:spLocks noGrp="1"/>
          </p:cNvSpPr>
          <p:nvPr>
            <p:ph type="sldNum" sz="quarter" idx="4"/>
          </p:nvPr>
        </p:nvSpPr>
        <p:spPr>
          <a:xfrm>
            <a:off x="909638" y="6281738"/>
            <a:ext cx="842962" cy="365125"/>
          </a:xfrm>
          <a:prstGeom prst="rect">
            <a:avLst/>
          </a:prstGeom>
        </p:spPr>
        <p:txBody>
          <a:bodyPr vert="horz" lIns="91440" tIns="45720" rIns="91440" bIns="45720" rtlCol="0" anchor="ctr"/>
          <a:lstStyle>
            <a:lvl1pPr algn="l">
              <a:defRPr sz="1200" smtClean="0">
                <a:solidFill>
                  <a:schemeClr val="tx1">
                    <a:tint val="75000"/>
                  </a:schemeClr>
                </a:solidFill>
              </a:defRPr>
            </a:lvl1pPr>
          </a:lstStyle>
          <a:p>
            <a:pPr>
              <a:defRPr/>
            </a:pPr>
            <a:fld id="{C1164D94-8161-46FD-837D-6DB5A9C0B336}" type="slidenum">
              <a:rPr lang="zh-CN" altLang="en-US"/>
              <a:pPr>
                <a:defRPr/>
              </a:pPr>
              <a:t>‹#›</a:t>
            </a:fld>
            <a:endParaRPr lang="zh-CN" altLang="en-US" dirty="0"/>
          </a:p>
        </p:txBody>
      </p:sp>
      <p:sp>
        <p:nvSpPr>
          <p:cNvPr id="3" name="Footer Placeholder 2">
            <a:extLst>
              <a:ext uri="{FF2B5EF4-FFF2-40B4-BE49-F238E27FC236}">
                <a16:creationId xmlns:a16="http://schemas.microsoft.com/office/drawing/2014/main" id="{8E84BE5D-2C9A-4DF1-8E8E-5C022F83CA94}"/>
              </a:ext>
            </a:extLst>
          </p:cNvPr>
          <p:cNvSpPr>
            <a:spLocks noGrp="1"/>
          </p:cNvSpPr>
          <p:nvPr>
            <p:ph type="ftr" sz="quarter" idx="3"/>
          </p:nvPr>
        </p:nvSpPr>
        <p:spPr>
          <a:xfrm>
            <a:off x="2057400" y="6281738"/>
            <a:ext cx="8305800" cy="365125"/>
          </a:xfrm>
          <a:prstGeom prst="rect">
            <a:avLst/>
          </a:prstGeom>
        </p:spPr>
        <p:txBody>
          <a:bodyPr vert="horz" lIns="91440" tIns="45720" rIns="91440" bIns="45720" rtlCol="0" anchor="ctr"/>
          <a:lstStyle>
            <a:lvl1pPr algn="l">
              <a:defRPr sz="1200" dirty="0">
                <a:solidFill>
                  <a:schemeClr val="tx1">
                    <a:tint val="75000"/>
                  </a:schemeClr>
                </a:solidFill>
              </a:defRPr>
            </a:lvl1pPr>
          </a:lstStyle>
          <a:p>
            <a:pPr>
              <a:defRPr/>
            </a:pPr>
            <a:endParaRPr lang="zh-CN" altLang="en-US"/>
          </a:p>
        </p:txBody>
      </p:sp>
    </p:spTree>
  </p:cSld>
  <p:clrMap bg1="lt1" tx1="dk1" bg2="lt2" tx2="dk2" accent1="accent1" accent2="accent2" accent3="accent3" accent4="accent4" accent5="accent5" accent6="accent6" hlink="hlink" folHlink="folHlink"/>
  <p:sldLayoutIdLst>
    <p:sldLayoutId id="2147483683" r:id="rId1"/>
    <p:sldLayoutId id="2147483675" r:id="rId2"/>
    <p:sldLayoutId id="2147483684" r:id="rId3"/>
    <p:sldLayoutId id="2147483676" r:id="rId4"/>
    <p:sldLayoutId id="2147483685" r:id="rId5"/>
    <p:sldLayoutId id="2147483677" r:id="rId6"/>
    <p:sldLayoutId id="2147483678" r:id="rId7"/>
    <p:sldLayoutId id="2147483679" r:id="rId8"/>
    <p:sldLayoutId id="2147483680" r:id="rId9"/>
    <p:sldLayoutId id="2147483681" r:id="rId10"/>
    <p:sldLayoutId id="2147483682"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Osaka" charset="0"/>
          <a:cs typeface="Osaka" charset="0"/>
        </a:defRPr>
      </a:lvl2pPr>
      <a:lvl3pPr algn="ctr" rtl="0" eaLnBrk="0" fontAlgn="base" hangingPunct="0">
        <a:spcBef>
          <a:spcPct val="0"/>
        </a:spcBef>
        <a:spcAft>
          <a:spcPct val="0"/>
        </a:spcAft>
        <a:defRPr sz="4400">
          <a:solidFill>
            <a:schemeClr val="tx2"/>
          </a:solidFill>
          <a:latin typeface="Arial" charset="0"/>
          <a:ea typeface="Osaka" charset="0"/>
          <a:cs typeface="Osaka" charset="0"/>
        </a:defRPr>
      </a:lvl3pPr>
      <a:lvl4pPr algn="ctr" rtl="0" eaLnBrk="0" fontAlgn="base" hangingPunct="0">
        <a:spcBef>
          <a:spcPct val="0"/>
        </a:spcBef>
        <a:spcAft>
          <a:spcPct val="0"/>
        </a:spcAft>
        <a:defRPr sz="4400">
          <a:solidFill>
            <a:schemeClr val="tx2"/>
          </a:solidFill>
          <a:latin typeface="Arial" charset="0"/>
          <a:ea typeface="Osaka" charset="0"/>
          <a:cs typeface="Osaka" charset="0"/>
        </a:defRPr>
      </a:lvl4pPr>
      <a:lvl5pPr algn="ctr" rtl="0" eaLnBrk="0" fontAlgn="base" hangingPunct="0">
        <a:spcBef>
          <a:spcPct val="0"/>
        </a:spcBef>
        <a:spcAft>
          <a:spcPct val="0"/>
        </a:spcAft>
        <a:defRPr sz="4400">
          <a:solidFill>
            <a:schemeClr val="tx2"/>
          </a:solidFill>
          <a:latin typeface="Arial" charset="0"/>
          <a:ea typeface="Osaka" charset="0"/>
          <a:cs typeface="Osaka" charset="0"/>
        </a:defRPr>
      </a:lvl5pPr>
      <a:lvl6pPr marL="457200" algn="ctr" rtl="0" fontAlgn="base">
        <a:spcBef>
          <a:spcPct val="0"/>
        </a:spcBef>
        <a:spcAft>
          <a:spcPct val="0"/>
        </a:spcAft>
        <a:defRPr sz="4400">
          <a:solidFill>
            <a:schemeClr val="tx2"/>
          </a:solidFill>
          <a:latin typeface="Arial" charset="0"/>
          <a:ea typeface="Osaka" charset="0"/>
          <a:cs typeface="Osaka" charset="0"/>
        </a:defRPr>
      </a:lvl6pPr>
      <a:lvl7pPr marL="914400" algn="ctr" rtl="0" fontAlgn="base">
        <a:spcBef>
          <a:spcPct val="0"/>
        </a:spcBef>
        <a:spcAft>
          <a:spcPct val="0"/>
        </a:spcAft>
        <a:defRPr sz="4400">
          <a:solidFill>
            <a:schemeClr val="tx2"/>
          </a:solidFill>
          <a:latin typeface="Arial" charset="0"/>
          <a:ea typeface="Osaka" charset="0"/>
          <a:cs typeface="Osaka" charset="0"/>
        </a:defRPr>
      </a:lvl7pPr>
      <a:lvl8pPr marL="1371600" algn="ctr" rtl="0" fontAlgn="base">
        <a:spcBef>
          <a:spcPct val="0"/>
        </a:spcBef>
        <a:spcAft>
          <a:spcPct val="0"/>
        </a:spcAft>
        <a:defRPr sz="4400">
          <a:solidFill>
            <a:schemeClr val="tx2"/>
          </a:solidFill>
          <a:latin typeface="Arial" charset="0"/>
          <a:ea typeface="Osaka" charset="0"/>
          <a:cs typeface="Osaka" charset="0"/>
        </a:defRPr>
      </a:lvl8pPr>
      <a:lvl9pPr marL="1828800" algn="ctr" rtl="0" fontAlgn="base">
        <a:spcBef>
          <a:spcPct val="0"/>
        </a:spcBef>
        <a:spcAft>
          <a:spcPct val="0"/>
        </a:spcAft>
        <a:defRPr sz="4400">
          <a:solidFill>
            <a:schemeClr val="tx2"/>
          </a:solidFill>
          <a:latin typeface="Arial" charset="0"/>
          <a:ea typeface="Osaka" charset="0"/>
          <a:cs typeface="Osaka" charset="0"/>
        </a:defRPr>
      </a:lvl9pPr>
    </p:titleStyle>
    <p:bodyStyle>
      <a:lvl1pPr marL="342900" indent="-342900" algn="l" rtl="0" eaLnBrk="0" fontAlgn="base" hangingPunct="0">
        <a:spcBef>
          <a:spcPct val="20000"/>
        </a:spcBef>
        <a:spcAft>
          <a:spcPct val="0"/>
        </a:spcAft>
        <a:buClr>
          <a:srgbClr val="005481"/>
        </a:buClr>
        <a:buFont typeface="Times" panose="02020603050405020304" pitchFamily="18"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005481"/>
        </a:buClr>
        <a:buFont typeface="Times" panose="02020603050405020304" pitchFamily="18" charset="0"/>
        <a:buChar char="•"/>
        <a:defRPr sz="2800">
          <a:solidFill>
            <a:schemeClr val="tx1"/>
          </a:solidFill>
          <a:latin typeface="+mn-lt"/>
          <a:ea typeface="+mn-ea"/>
          <a:cs typeface="+mn-cs"/>
        </a:defRPr>
      </a:lvl2pPr>
      <a:lvl3pPr marL="1143000" indent="-228600" algn="l" rtl="0" eaLnBrk="0" fontAlgn="base" hangingPunct="0">
        <a:spcBef>
          <a:spcPct val="20000"/>
        </a:spcBef>
        <a:spcAft>
          <a:spcPct val="0"/>
        </a:spcAft>
        <a:buClr>
          <a:srgbClr val="005481"/>
        </a:buClr>
        <a:buFont typeface="Times" panose="02020603050405020304" pitchFamily="18" charset="0"/>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lr>
          <a:srgbClr val="005481"/>
        </a:buClr>
        <a:buFont typeface="Times" panose="02020603050405020304" pitchFamily="18" charset="0"/>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lr>
          <a:srgbClr val="005481"/>
        </a:buClr>
        <a:buFont typeface="Times" panose="02020603050405020304" pitchFamily="18" charset="0"/>
        <a:buChar char="•"/>
        <a:defRPr sz="2000">
          <a:solidFill>
            <a:schemeClr val="tx1"/>
          </a:solidFill>
          <a:latin typeface="+mn-lt"/>
          <a:ea typeface="+mn-ea"/>
          <a:cs typeface="+mn-cs"/>
        </a:defRPr>
      </a:lvl5pPr>
      <a:lvl6pPr marL="2514600" indent="-228600" algn="l" rtl="0" fontAlgn="base">
        <a:spcBef>
          <a:spcPct val="20000"/>
        </a:spcBef>
        <a:spcAft>
          <a:spcPct val="0"/>
        </a:spcAft>
        <a:buClr>
          <a:srgbClr val="005481"/>
        </a:buClr>
        <a:buFont typeface="Times" charset="0"/>
        <a:buChar char="•"/>
        <a:defRPr sz="2000">
          <a:solidFill>
            <a:schemeClr val="tx1"/>
          </a:solidFill>
          <a:latin typeface="+mn-lt"/>
          <a:ea typeface="+mn-ea"/>
          <a:cs typeface="+mn-cs"/>
        </a:defRPr>
      </a:lvl6pPr>
      <a:lvl7pPr marL="2971800" indent="-228600" algn="l" rtl="0" fontAlgn="base">
        <a:spcBef>
          <a:spcPct val="20000"/>
        </a:spcBef>
        <a:spcAft>
          <a:spcPct val="0"/>
        </a:spcAft>
        <a:buClr>
          <a:srgbClr val="005481"/>
        </a:buClr>
        <a:buFont typeface="Times" charset="0"/>
        <a:buChar char="•"/>
        <a:defRPr sz="2000">
          <a:solidFill>
            <a:schemeClr val="tx1"/>
          </a:solidFill>
          <a:latin typeface="+mn-lt"/>
          <a:ea typeface="+mn-ea"/>
          <a:cs typeface="+mn-cs"/>
        </a:defRPr>
      </a:lvl7pPr>
      <a:lvl8pPr marL="3429000" indent="-228600" algn="l" rtl="0" fontAlgn="base">
        <a:spcBef>
          <a:spcPct val="20000"/>
        </a:spcBef>
        <a:spcAft>
          <a:spcPct val="0"/>
        </a:spcAft>
        <a:buClr>
          <a:srgbClr val="005481"/>
        </a:buClr>
        <a:buFont typeface="Times" charset="0"/>
        <a:buChar char="•"/>
        <a:defRPr sz="2000">
          <a:solidFill>
            <a:schemeClr val="tx1"/>
          </a:solidFill>
          <a:latin typeface="+mn-lt"/>
          <a:ea typeface="+mn-ea"/>
          <a:cs typeface="+mn-cs"/>
        </a:defRPr>
      </a:lvl8pPr>
      <a:lvl9pPr marL="3886200" indent="-228600" algn="l" rtl="0" fontAlgn="base">
        <a:spcBef>
          <a:spcPct val="20000"/>
        </a:spcBef>
        <a:spcAft>
          <a:spcPct val="0"/>
        </a:spcAft>
        <a:buClr>
          <a:srgbClr val="005481"/>
        </a:buClr>
        <a:buFont typeface="Times" charset="0"/>
        <a:buChar char="•"/>
        <a:defRPr sz="20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9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2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9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20.png"/><Relationship Id="rId5" Type="http://schemas.openxmlformats.org/officeDocument/2006/relationships/image" Target="../media/image25.png"/></Relationships>
</file>

<file path=ppt/slides/_rels/slide16.xml.rels><?xml version="1.0" encoding="UTF-8" standalone="yes"?>
<Relationships xmlns="http://schemas.openxmlformats.org/package/2006/relationships"><Relationship Id="rId7" Type="http://schemas.openxmlformats.org/officeDocument/2006/relationships/image" Target="../media/image230.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20.png"/><Relationship Id="rId5" Type="http://schemas.openxmlformats.org/officeDocument/2006/relationships/image" Target="../media/image26.png"/></Relationships>
</file>

<file path=ppt/slides/_rels/slide17.xml.rels><?xml version="1.0" encoding="UTF-8" standalone="yes"?>
<Relationships xmlns="http://schemas.openxmlformats.org/package/2006/relationships"><Relationship Id="rId8" Type="http://schemas.openxmlformats.org/officeDocument/2006/relationships/image" Target="../media/image240.png"/><Relationship Id="rId7" Type="http://schemas.openxmlformats.org/officeDocument/2006/relationships/image" Target="../media/image230.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20.png"/><Relationship Id="rId5" Type="http://schemas.openxmlformats.org/officeDocument/2006/relationships/image" Target="../media/image27.png"/></Relationships>
</file>

<file path=ppt/slides/_rels/slide18.xml.rels><?xml version="1.0" encoding="UTF-8" standalone="yes"?>
<Relationships xmlns="http://schemas.openxmlformats.org/package/2006/relationships"><Relationship Id="rId8" Type="http://schemas.openxmlformats.org/officeDocument/2006/relationships/image" Target="../media/image240.png"/><Relationship Id="rId7" Type="http://schemas.openxmlformats.org/officeDocument/2006/relationships/image" Target="../media/image250.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20.png"/><Relationship Id="rId5" Type="http://schemas.openxmlformats.org/officeDocument/2006/relationships/image" Target="../media/image28.png"/></Relationships>
</file>

<file path=ppt/slides/_rels/slide19.xml.rels><?xml version="1.0" encoding="UTF-8" standalone="yes"?>
<Relationships xmlns="http://schemas.openxmlformats.org/package/2006/relationships"><Relationship Id="rId8" Type="http://schemas.openxmlformats.org/officeDocument/2006/relationships/image" Target="../media/image280.png"/><Relationship Id="rId7" Type="http://schemas.openxmlformats.org/officeDocument/2006/relationships/image" Target="../media/image270.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20.png"/><Relationship Id="rId5" Type="http://schemas.openxmlformats.org/officeDocument/2006/relationships/image" Target="../media/image140.png"/><Relationship Id="rId9" Type="http://schemas.openxmlformats.org/officeDocument/2006/relationships/image" Target="../media/image24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00.png"/><Relationship Id="rId7" Type="http://schemas.openxmlformats.org/officeDocument/2006/relationships/image" Target="../media/image270.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20.png"/><Relationship Id="rId5" Type="http://schemas.openxmlformats.org/officeDocument/2006/relationships/image" Target="../media/image30.png"/><Relationship Id="rId9" Type="http://schemas.openxmlformats.org/officeDocument/2006/relationships/image" Target="../media/image240.png"/></Relationships>
</file>

<file path=ppt/slides/_rels/slide21.xml.rels><?xml version="1.0" encoding="UTF-8" standalone="yes"?>
<Relationships xmlns="http://schemas.openxmlformats.org/package/2006/relationships"><Relationship Id="rId8" Type="http://schemas.openxmlformats.org/officeDocument/2006/relationships/image" Target="../media/image240.png"/><Relationship Id="rId7" Type="http://schemas.openxmlformats.org/officeDocument/2006/relationships/image" Target="../media/image300.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70.png"/><Relationship Id="rId5" Type="http://schemas.openxmlformats.org/officeDocument/2006/relationships/image" Target="../media/image220.png"/></Relationships>
</file>

<file path=ppt/slides/_rels/slide22.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16.png"/><Relationship Id="rId7"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17.svg"/><Relationship Id="rId9" Type="http://schemas.openxmlformats.org/officeDocument/2006/relationships/image" Target="../media/image33.png"/></Relationships>
</file>

<file path=ppt/slides/_rels/slide23.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16.png"/><Relationship Id="rId7"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6.xml"/><Relationship Id="rId10" Type="http://schemas.openxmlformats.org/officeDocument/2006/relationships/image" Target="../media/image150.png"/><Relationship Id="rId4" Type="http://schemas.openxmlformats.org/officeDocument/2006/relationships/image" Target="../media/image17.svg"/><Relationship Id="rId9" Type="http://schemas.openxmlformats.org/officeDocument/2006/relationships/image" Target="../media/image33.png"/></Relationships>
</file>

<file path=ppt/slides/_rels/slide24.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16.png"/><Relationship Id="rId7" Type="http://schemas.openxmlformats.org/officeDocument/2006/relationships/image" Target="../media/image35.png"/><Relationship Id="rId2" Type="http://schemas.openxmlformats.org/officeDocument/2006/relationships/notesSlide" Target="../notesSlides/notesSlide24.xml"/><Relationship Id="rId1" Type="http://schemas.openxmlformats.org/officeDocument/2006/relationships/slideLayout" Target="../slideLayouts/slideLayout6.xml"/><Relationship Id="rId11" Type="http://schemas.openxmlformats.org/officeDocument/2006/relationships/image" Target="../media/image39.png"/><Relationship Id="rId10" Type="http://schemas.openxmlformats.org/officeDocument/2006/relationships/image" Target="../media/image37.png"/><Relationship Id="rId4" Type="http://schemas.openxmlformats.org/officeDocument/2006/relationships/image" Target="../media/image17.svg"/><Relationship Id="rId9" Type="http://schemas.openxmlformats.org/officeDocument/2006/relationships/image" Target="../media/image160.png"/></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70.png"/><Relationship Id="rId12" Type="http://schemas.openxmlformats.org/officeDocument/2006/relationships/image" Target="../media/image44.png"/><Relationship Id="rId2" Type="http://schemas.openxmlformats.org/officeDocument/2006/relationships/notesSlide" Target="../notesSlides/notesSlide25.xml"/><Relationship Id="rId1" Type="http://schemas.openxmlformats.org/officeDocument/2006/relationships/slideLayout" Target="../slideLayouts/slideLayout6.xml"/><Relationship Id="rId11" Type="http://schemas.openxmlformats.org/officeDocument/2006/relationships/image" Target="../media/image42.png"/><Relationship Id="rId10" Type="http://schemas.openxmlformats.org/officeDocument/2006/relationships/image" Target="../media/image41.png"/><Relationship Id="rId4" Type="http://schemas.openxmlformats.org/officeDocument/2006/relationships/image" Target="../media/image17.svg"/><Relationship Id="rId9" Type="http://schemas.openxmlformats.org/officeDocument/2006/relationships/image" Target="../media/image40.png"/></Relationships>
</file>

<file path=ppt/slides/_rels/slide26.xml.rels><?xml version="1.0" encoding="UTF-8" standalone="yes"?>
<Relationships xmlns="http://schemas.openxmlformats.org/package/2006/relationships"><Relationship Id="rId8" Type="http://schemas.openxmlformats.org/officeDocument/2006/relationships/image" Target="../media/image240.png"/><Relationship Id="rId7" Type="http://schemas.openxmlformats.org/officeDocument/2006/relationships/image" Target="../media/image300.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270.png"/><Relationship Id="rId5" Type="http://schemas.openxmlformats.org/officeDocument/2006/relationships/image" Target="../media/image220.png"/></Relationships>
</file>

<file path=ppt/slides/_rels/slide27.xml.rels><?xml version="1.0" encoding="UTF-8" standalone="yes"?>
<Relationships xmlns="http://schemas.openxmlformats.org/package/2006/relationships"><Relationship Id="rId8" Type="http://schemas.openxmlformats.org/officeDocument/2006/relationships/image" Target="../media/image300.png"/><Relationship Id="rId7" Type="http://schemas.openxmlformats.org/officeDocument/2006/relationships/image" Target="../media/image270.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220.png"/><Relationship Id="rId5" Type="http://schemas.openxmlformats.org/officeDocument/2006/relationships/image" Target="../media/image180.png"/><Relationship Id="rId9" Type="http://schemas.openxmlformats.org/officeDocument/2006/relationships/image" Target="../media/image240.png"/></Relationships>
</file>

<file path=ppt/slides/_rels/slide28.xml.rels><?xml version="1.0" encoding="UTF-8" standalone="yes"?>
<Relationships xmlns="http://schemas.openxmlformats.org/package/2006/relationships"><Relationship Id="rId8" Type="http://schemas.openxmlformats.org/officeDocument/2006/relationships/image" Target="../media/image300.png"/><Relationship Id="rId7" Type="http://schemas.openxmlformats.org/officeDocument/2006/relationships/image" Target="../media/image270.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220.png"/><Relationship Id="rId5" Type="http://schemas.openxmlformats.org/officeDocument/2006/relationships/image" Target="../media/image191.png"/><Relationship Id="rId9" Type="http://schemas.openxmlformats.org/officeDocument/2006/relationships/image" Target="../media/image240.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notesSlide" Target="../notesSlides/notesSlide31.xml"/><Relationship Id="rId7" Type="http://schemas.openxmlformats.org/officeDocument/2006/relationships/image" Target="../media/image38.png"/><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34.png"/><Relationship Id="rId10" Type="http://schemas.openxmlformats.org/officeDocument/2006/relationships/image" Target="../media/image46.png"/><Relationship Id="rId9" Type="http://schemas.openxmlformats.org/officeDocument/2006/relationships/image" Target="../media/image45.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7" Type="http://schemas.openxmlformats.org/officeDocument/2006/relationships/image" Target="../media/image51.png"/><Relationship Id="rId2" Type="http://schemas.openxmlformats.org/officeDocument/2006/relationships/slideLayout" Target="../slideLayouts/slideLayout5.xml"/><Relationship Id="rId1" Type="http://schemas.openxmlformats.org/officeDocument/2006/relationships/tags" Target="../tags/tag4.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29.png"/></Relationships>
</file>

<file path=ppt/slides/_rels/slide33.xml.rels><?xml version="1.0" encoding="UTF-8" standalone="yes"?>
<Relationships xmlns="http://schemas.openxmlformats.org/package/2006/relationships"><Relationship Id="rId8" Type="http://schemas.openxmlformats.org/officeDocument/2006/relationships/image" Target="../media/image54.png"/><Relationship Id="rId13" Type="http://schemas.openxmlformats.org/officeDocument/2006/relationships/image" Target="../media/image11.svg"/><Relationship Id="rId3" Type="http://schemas.openxmlformats.org/officeDocument/2006/relationships/notesSlide" Target="../notesSlides/notesSlide33.xml"/><Relationship Id="rId7" Type="http://schemas.openxmlformats.org/officeDocument/2006/relationships/image" Target="../media/image9.svg"/><Relationship Id="rId12"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8.png"/><Relationship Id="rId11" Type="http://schemas.openxmlformats.org/officeDocument/2006/relationships/image" Target="../media/image17.svg"/><Relationship Id="rId5" Type="http://schemas.openxmlformats.org/officeDocument/2006/relationships/image" Target="../media/image53.svg"/><Relationship Id="rId10" Type="http://schemas.openxmlformats.org/officeDocument/2006/relationships/image" Target="../media/image16.png"/><Relationship Id="rId4" Type="http://schemas.openxmlformats.org/officeDocument/2006/relationships/image" Target="../media/image52.png"/><Relationship Id="rId9" Type="http://schemas.openxmlformats.org/officeDocument/2006/relationships/image" Target="../media/image55.svg"/></Relationships>
</file>

<file path=ppt/slides/_rels/slide34.xml.rels><?xml version="1.0" encoding="UTF-8" standalone="yes"?>
<Relationships xmlns="http://schemas.openxmlformats.org/package/2006/relationships"><Relationship Id="rId8" Type="http://schemas.openxmlformats.org/officeDocument/2006/relationships/image" Target="../media/image54.png"/><Relationship Id="rId13" Type="http://schemas.openxmlformats.org/officeDocument/2006/relationships/image" Target="../media/image11.svg"/><Relationship Id="rId3" Type="http://schemas.openxmlformats.org/officeDocument/2006/relationships/notesSlide" Target="../notesSlides/notesSlide34.xml"/><Relationship Id="rId7" Type="http://schemas.openxmlformats.org/officeDocument/2006/relationships/image" Target="../media/image9.svg"/><Relationship Id="rId12"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8.png"/><Relationship Id="rId11" Type="http://schemas.openxmlformats.org/officeDocument/2006/relationships/image" Target="../media/image17.svg"/><Relationship Id="rId5" Type="http://schemas.openxmlformats.org/officeDocument/2006/relationships/image" Target="../media/image53.svg"/><Relationship Id="rId10" Type="http://schemas.openxmlformats.org/officeDocument/2006/relationships/image" Target="../media/image16.png"/><Relationship Id="rId4" Type="http://schemas.openxmlformats.org/officeDocument/2006/relationships/image" Target="../media/image52.png"/><Relationship Id="rId9" Type="http://schemas.openxmlformats.org/officeDocument/2006/relationships/image" Target="../media/image55.svg"/></Relationships>
</file>

<file path=ppt/slides/_rels/slide35.xml.rels><?xml version="1.0" encoding="UTF-8" standalone="yes"?>
<Relationships xmlns="http://schemas.openxmlformats.org/package/2006/relationships"><Relationship Id="rId8" Type="http://schemas.openxmlformats.org/officeDocument/2006/relationships/image" Target="../media/image54.png"/><Relationship Id="rId13" Type="http://schemas.openxmlformats.org/officeDocument/2006/relationships/image" Target="../media/image11.svg"/><Relationship Id="rId3" Type="http://schemas.openxmlformats.org/officeDocument/2006/relationships/notesSlide" Target="../notesSlides/notesSlide35.xml"/><Relationship Id="rId7" Type="http://schemas.openxmlformats.org/officeDocument/2006/relationships/image" Target="../media/image9.svg"/><Relationship Id="rId12"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8.png"/><Relationship Id="rId11" Type="http://schemas.openxmlformats.org/officeDocument/2006/relationships/image" Target="../media/image17.svg"/><Relationship Id="rId5" Type="http://schemas.openxmlformats.org/officeDocument/2006/relationships/image" Target="../media/image53.svg"/><Relationship Id="rId15" Type="http://schemas.openxmlformats.org/officeDocument/2006/relationships/image" Target="../media/image57.svg"/><Relationship Id="rId10" Type="http://schemas.openxmlformats.org/officeDocument/2006/relationships/image" Target="../media/image16.png"/><Relationship Id="rId4" Type="http://schemas.openxmlformats.org/officeDocument/2006/relationships/image" Target="../media/image52.png"/><Relationship Id="rId9" Type="http://schemas.openxmlformats.org/officeDocument/2006/relationships/image" Target="../media/image55.svg"/><Relationship Id="rId14" Type="http://schemas.openxmlformats.org/officeDocument/2006/relationships/image" Target="../media/image56.png"/></Relationships>
</file>

<file path=ppt/slides/_rels/slide36.xml.rels><?xml version="1.0" encoding="UTF-8" standalone="yes"?>
<Relationships xmlns="http://schemas.openxmlformats.org/package/2006/relationships"><Relationship Id="rId8" Type="http://schemas.openxmlformats.org/officeDocument/2006/relationships/image" Target="../media/image54.png"/><Relationship Id="rId13" Type="http://schemas.openxmlformats.org/officeDocument/2006/relationships/image" Target="../media/image11.svg"/><Relationship Id="rId3" Type="http://schemas.openxmlformats.org/officeDocument/2006/relationships/notesSlide" Target="../notesSlides/notesSlide36.xml"/><Relationship Id="rId7" Type="http://schemas.openxmlformats.org/officeDocument/2006/relationships/image" Target="../media/image9.svg"/><Relationship Id="rId12"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8.png"/><Relationship Id="rId11" Type="http://schemas.openxmlformats.org/officeDocument/2006/relationships/image" Target="../media/image17.svg"/><Relationship Id="rId5" Type="http://schemas.openxmlformats.org/officeDocument/2006/relationships/image" Target="../media/image53.svg"/><Relationship Id="rId15" Type="http://schemas.openxmlformats.org/officeDocument/2006/relationships/image" Target="../media/image57.svg"/><Relationship Id="rId10" Type="http://schemas.openxmlformats.org/officeDocument/2006/relationships/image" Target="../media/image16.png"/><Relationship Id="rId4" Type="http://schemas.openxmlformats.org/officeDocument/2006/relationships/image" Target="../media/image52.png"/><Relationship Id="rId9" Type="http://schemas.openxmlformats.org/officeDocument/2006/relationships/image" Target="../media/image55.svg"/><Relationship Id="rId14" Type="http://schemas.openxmlformats.org/officeDocument/2006/relationships/image" Target="../media/image56.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560.png"/></Relationships>
</file>

<file path=ppt/slides/_rels/slide3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8.xml"/><Relationship Id="rId1" Type="http://schemas.openxmlformats.org/officeDocument/2006/relationships/slideLayout" Target="../slideLayouts/slideLayout7.xml"/><Relationship Id="rId5" Type="http://schemas.openxmlformats.org/officeDocument/2006/relationships/image" Target="../media/image60.png"/><Relationship Id="rId4" Type="http://schemas.openxmlformats.org/officeDocument/2006/relationships/image" Target="../media/image59.png"/></Relationships>
</file>

<file path=ppt/slides/_rels/slide3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9.xml"/><Relationship Id="rId1" Type="http://schemas.openxmlformats.org/officeDocument/2006/relationships/slideLayout" Target="../slideLayouts/slideLayout5.xml"/><Relationship Id="rId6" Type="http://schemas.openxmlformats.org/officeDocument/2006/relationships/image" Target="../media/image50.png"/><Relationship Id="rId5" Type="http://schemas.openxmlformats.org/officeDocument/2006/relationships/image" Target="../media/image62.png"/><Relationship Id="rId4" Type="http://schemas.openxmlformats.org/officeDocument/2006/relationships/image" Target="../media/image61.png"/></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gif"/><Relationship Id="rId4" Type="http://schemas.openxmlformats.org/officeDocument/2006/relationships/image" Target="../media/image6.jpg"/></Relationships>
</file>

<file path=ppt/slides/_rels/slide4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80.png"/><Relationship Id="rId2" Type="http://schemas.openxmlformats.org/officeDocument/2006/relationships/image" Target="../media/image310.png"/><Relationship Id="rId1" Type="http://schemas.openxmlformats.org/officeDocument/2006/relationships/slideLayout" Target="../slideLayouts/slideLayout2.xml"/><Relationship Id="rId5" Type="http://schemas.openxmlformats.org/officeDocument/2006/relationships/image" Target="../media/image500.png"/><Relationship Id="rId4" Type="http://schemas.openxmlformats.org/officeDocument/2006/relationships/image" Target="../media/image490.png"/></Relationships>
</file>

<file path=ppt/slides/_rels/slide46.xml.rels><?xml version="1.0" encoding="UTF-8" standalone="yes"?>
<Relationships xmlns="http://schemas.openxmlformats.org/package/2006/relationships"><Relationship Id="rId3" Type="http://schemas.openxmlformats.org/officeDocument/2006/relationships/image" Target="../media/image510.png"/><Relationship Id="rId2" Type="http://schemas.openxmlformats.org/officeDocument/2006/relationships/image" Target="../media/image310.png"/><Relationship Id="rId1" Type="http://schemas.openxmlformats.org/officeDocument/2006/relationships/slideLayout" Target="../slideLayouts/slideLayout2.xml"/><Relationship Id="rId5" Type="http://schemas.openxmlformats.org/officeDocument/2006/relationships/image" Target="../media/image68.png"/><Relationship Id="rId4" Type="http://schemas.openxmlformats.org/officeDocument/2006/relationships/image" Target="../media/image520.png"/></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svg"/><Relationship Id="rId3" Type="http://schemas.openxmlformats.org/officeDocument/2006/relationships/notesSlide" Target="../notesSlides/notesSlide5.xml"/><Relationship Id="rId7" Type="http://schemas.openxmlformats.org/officeDocument/2006/relationships/image" Target="../media/image11.svg"/><Relationship Id="rId12" Type="http://schemas.openxmlformats.org/officeDocument/2006/relationships/image" Target="../media/image16.png"/><Relationship Id="rId2" Type="http://schemas.openxmlformats.org/officeDocument/2006/relationships/slideLayout" Target="../slideLayouts/slideLayout6.xml"/><Relationship Id="rId1" Type="http://schemas.openxmlformats.org/officeDocument/2006/relationships/tags" Target="../tags/tag1.xml"/><Relationship Id="rId6" Type="http://schemas.openxmlformats.org/officeDocument/2006/relationships/image" Target="../media/image10.png"/><Relationship Id="rId11" Type="http://schemas.openxmlformats.org/officeDocument/2006/relationships/image" Target="../media/image15.svg"/><Relationship Id="rId5" Type="http://schemas.openxmlformats.org/officeDocument/2006/relationships/image" Target="../media/image9.sv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7"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85C20DC-C482-415E-9760-16A21C8ADDCB}"/>
              </a:ext>
            </a:extLst>
          </p:cNvPr>
          <p:cNvSpPr>
            <a:spLocks noGrp="1" noChangeArrowheads="1"/>
          </p:cNvSpPr>
          <p:nvPr>
            <p:ph type="ctrTitle"/>
          </p:nvPr>
        </p:nvSpPr>
        <p:spPr>
          <a:xfrm>
            <a:off x="609600" y="2438400"/>
            <a:ext cx="11176000" cy="1295400"/>
          </a:xfrm>
        </p:spPr>
        <p:txBody>
          <a:bodyPr/>
          <a:lstStyle/>
          <a:p>
            <a:pPr eaLnBrk="1" hangingPunct="1"/>
            <a:r>
              <a:rPr lang="en-US" altLang="zh-CN" dirty="0"/>
              <a:t>A Behavioral Notion of Robustness for Software Systems</a:t>
            </a:r>
          </a:p>
        </p:txBody>
      </p:sp>
      <p:sp>
        <p:nvSpPr>
          <p:cNvPr id="6147" name="Rectangle 3">
            <a:extLst>
              <a:ext uri="{FF2B5EF4-FFF2-40B4-BE49-F238E27FC236}">
                <a16:creationId xmlns:a16="http://schemas.microsoft.com/office/drawing/2014/main" id="{0F8CB956-CC28-427D-8B91-E2C8AC2B66E8}"/>
              </a:ext>
            </a:extLst>
          </p:cNvPr>
          <p:cNvSpPr>
            <a:spLocks noGrp="1" noChangeArrowheads="1"/>
          </p:cNvSpPr>
          <p:nvPr>
            <p:ph type="subTitle" idx="1"/>
          </p:nvPr>
        </p:nvSpPr>
        <p:spPr/>
        <p:txBody>
          <a:bodyPr/>
          <a:lstStyle/>
          <a:p>
            <a:pPr eaLnBrk="1" hangingPunct="1">
              <a:buFont typeface="Times" panose="02020603050405020304" pitchFamily="18" charset="0"/>
              <a:buNone/>
            </a:pPr>
            <a:r>
              <a:rPr lang="en-US" altLang="zh-CN" sz="2800" dirty="0"/>
              <a:t>Changjian (CJ) Zhang, David </a:t>
            </a:r>
            <a:r>
              <a:rPr lang="en-US" altLang="zh-CN" sz="2800" dirty="0" err="1"/>
              <a:t>Garlan</a:t>
            </a:r>
            <a:r>
              <a:rPr lang="en-US" altLang="zh-CN" sz="2800" dirty="0"/>
              <a:t>, </a:t>
            </a:r>
            <a:r>
              <a:rPr lang="en-US" altLang="zh-CN" sz="2800" dirty="0" err="1"/>
              <a:t>Eunsuk</a:t>
            </a:r>
            <a:r>
              <a:rPr lang="en-US" altLang="zh-CN" sz="2800" dirty="0"/>
              <a:t> Kang</a:t>
            </a:r>
          </a:p>
        </p:txBody>
      </p:sp>
    </p:spTree>
  </p:cSld>
  <p:clrMapOvr>
    <a:masterClrMapping/>
  </p:clrMapOvr>
  <mc:AlternateContent xmlns:mc="http://schemas.openxmlformats.org/markup-compatibility/2006" xmlns:p14="http://schemas.microsoft.com/office/powerpoint/2010/main">
    <mc:Choice Requires="p14">
      <p:transition spd="slow" p14:dur="2000" advTm="16304"/>
    </mc:Choice>
    <mc:Fallback xmlns="">
      <p:transition spd="slow" advTm="16304"/>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01251-265C-4A6E-91E7-AC7F6A0F091B}"/>
              </a:ext>
            </a:extLst>
          </p:cNvPr>
          <p:cNvSpPr>
            <a:spLocks noGrp="1"/>
          </p:cNvSpPr>
          <p:nvPr>
            <p:ph type="title"/>
          </p:nvPr>
        </p:nvSpPr>
        <p:spPr/>
        <p:txBody>
          <a:bodyPr/>
          <a:lstStyle/>
          <a:p>
            <a:r>
              <a:rPr lang="en-US" altLang="zh-CN" dirty="0"/>
              <a:t>Therac-25 System</a:t>
            </a:r>
            <a:endParaRPr lang="zh-CN" altLang="en-US" dirty="0"/>
          </a:p>
        </p:txBody>
      </p:sp>
      <p:sp>
        <p:nvSpPr>
          <p:cNvPr id="3" name="Content Placeholder 2">
            <a:extLst>
              <a:ext uri="{FF2B5EF4-FFF2-40B4-BE49-F238E27FC236}">
                <a16:creationId xmlns:a16="http://schemas.microsoft.com/office/drawing/2014/main" id="{64B830E7-E55F-4FB6-A55A-4FD3BE695D76}"/>
              </a:ext>
            </a:extLst>
          </p:cNvPr>
          <p:cNvSpPr>
            <a:spLocks noGrp="1"/>
          </p:cNvSpPr>
          <p:nvPr>
            <p:ph idx="1"/>
          </p:nvPr>
        </p:nvSpPr>
        <p:spPr>
          <a:xfrm>
            <a:off x="5029200" y="2286000"/>
            <a:ext cx="6553200" cy="4038600"/>
          </a:xfrm>
        </p:spPr>
        <p:txBody>
          <a:bodyPr/>
          <a:lstStyle/>
          <a:p>
            <a:pPr marL="0" indent="0">
              <a:buNone/>
            </a:pPr>
            <a:r>
              <a:rPr lang="en-US" altLang="zh-CN" dirty="0"/>
              <a:t>Typical/normal use case:</a:t>
            </a:r>
          </a:p>
          <a:p>
            <a:pPr marL="971550" lvl="1" indent="-514350">
              <a:buFont typeface="+mj-lt"/>
              <a:buAutoNum type="arabicPeriod"/>
            </a:pPr>
            <a:r>
              <a:rPr lang="en-US" altLang="zh-CN" dirty="0"/>
              <a:t>Select Xray/Electron-beam mode</a:t>
            </a:r>
          </a:p>
          <a:p>
            <a:pPr marL="971550" lvl="1" indent="-514350">
              <a:buFont typeface="+mj-lt"/>
              <a:buAutoNum type="arabicPeriod"/>
            </a:pPr>
            <a:r>
              <a:rPr lang="en-US" altLang="zh-CN" dirty="0"/>
              <a:t>Confirm</a:t>
            </a:r>
          </a:p>
          <a:p>
            <a:pPr marL="971550" lvl="1" indent="-514350">
              <a:buFont typeface="+mj-lt"/>
              <a:buAutoNum type="arabicPeriod"/>
            </a:pPr>
            <a:r>
              <a:rPr lang="en-US" altLang="zh-CN" dirty="0"/>
              <a:t>Fire the beam</a:t>
            </a:r>
            <a:endParaRPr lang="zh-CN" altLang="en-US" dirty="0"/>
          </a:p>
        </p:txBody>
      </p:sp>
      <p:sp>
        <p:nvSpPr>
          <p:cNvPr id="4" name="Slide Number Placeholder 3">
            <a:extLst>
              <a:ext uri="{FF2B5EF4-FFF2-40B4-BE49-F238E27FC236}">
                <a16:creationId xmlns:a16="http://schemas.microsoft.com/office/drawing/2014/main" id="{FFF85542-DDA5-4FBB-A662-F9006CCA0136}"/>
              </a:ext>
            </a:extLst>
          </p:cNvPr>
          <p:cNvSpPr>
            <a:spLocks noGrp="1"/>
          </p:cNvSpPr>
          <p:nvPr>
            <p:ph type="sldNum" sz="quarter" idx="10"/>
          </p:nvPr>
        </p:nvSpPr>
        <p:spPr/>
        <p:txBody>
          <a:bodyPr/>
          <a:lstStyle/>
          <a:p>
            <a:pPr>
              <a:defRPr/>
            </a:pPr>
            <a:fld id="{57DBCEAA-019C-4221-BCA5-137D87B79FCD}" type="slidenum">
              <a:rPr lang="zh-CN" altLang="en-US" smtClean="0"/>
              <a:pPr>
                <a:defRPr/>
              </a:pPr>
              <a:t>10</a:t>
            </a:fld>
            <a:endParaRPr lang="zh-CN" altLang="en-US" dirty="0"/>
          </a:p>
        </p:txBody>
      </p:sp>
      <p:grpSp>
        <p:nvGrpSpPr>
          <p:cNvPr id="99" name="Group 98">
            <a:extLst>
              <a:ext uri="{FF2B5EF4-FFF2-40B4-BE49-F238E27FC236}">
                <a16:creationId xmlns:a16="http://schemas.microsoft.com/office/drawing/2014/main" id="{90A84959-B45B-4756-9C4F-4C4648CBB179}"/>
              </a:ext>
            </a:extLst>
          </p:cNvPr>
          <p:cNvGrpSpPr/>
          <p:nvPr/>
        </p:nvGrpSpPr>
        <p:grpSpPr>
          <a:xfrm>
            <a:off x="655177" y="1795103"/>
            <a:ext cx="3762789" cy="4410890"/>
            <a:chOff x="655177" y="1795103"/>
            <a:chExt cx="3762789" cy="4410890"/>
          </a:xfrm>
        </p:grpSpPr>
        <p:grpSp>
          <p:nvGrpSpPr>
            <p:cNvPr id="67" name="Group 66">
              <a:extLst>
                <a:ext uri="{FF2B5EF4-FFF2-40B4-BE49-F238E27FC236}">
                  <a16:creationId xmlns:a16="http://schemas.microsoft.com/office/drawing/2014/main" id="{D34FA27A-3587-4945-94C1-0E4C05EFDCA9}"/>
                </a:ext>
              </a:extLst>
            </p:cNvPr>
            <p:cNvGrpSpPr/>
            <p:nvPr/>
          </p:nvGrpSpPr>
          <p:grpSpPr>
            <a:xfrm>
              <a:off x="655177" y="1795103"/>
              <a:ext cx="3762789" cy="3941925"/>
              <a:chOff x="381005" y="1808637"/>
              <a:chExt cx="3762789" cy="3941925"/>
            </a:xfrm>
          </p:grpSpPr>
          <p:sp>
            <p:nvSpPr>
              <p:cNvPr id="68" name="Rectangle: Rounded Corners 67">
                <a:extLst>
                  <a:ext uri="{FF2B5EF4-FFF2-40B4-BE49-F238E27FC236}">
                    <a16:creationId xmlns:a16="http://schemas.microsoft.com/office/drawing/2014/main" id="{3C2D2FF7-FF41-4F9A-BC84-9DA97A4653EC}"/>
                  </a:ext>
                </a:extLst>
              </p:cNvPr>
              <p:cNvSpPr/>
              <p:nvPr/>
            </p:nvSpPr>
            <p:spPr bwMode="auto">
              <a:xfrm>
                <a:off x="1828800" y="2239912"/>
                <a:ext cx="924564" cy="568962"/>
              </a:xfrm>
              <a:prstGeom prst="roundRect">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a:ln>
                      <a:noFill/>
                    </a:ln>
                    <a:solidFill>
                      <a:srgbClr val="000000"/>
                    </a:solidFill>
                    <a:effectLst/>
                    <a:ea typeface="Osaka" charset="0"/>
                    <a:cs typeface="Osaka" charset="0"/>
                  </a:rPr>
                  <a:t>Editing</a:t>
                </a:r>
                <a:endParaRPr kumimoji="0" lang="zh-CN" altLang="en-US" sz="1400" b="0" i="0" u="none" strike="noStrike" cap="none" normalizeH="0" baseline="0" dirty="0">
                  <a:ln>
                    <a:noFill/>
                  </a:ln>
                  <a:solidFill>
                    <a:srgbClr val="000000"/>
                  </a:solidFill>
                  <a:effectLst/>
                  <a:ea typeface="Osaka" charset="0"/>
                  <a:cs typeface="Osaka" charset="0"/>
                </a:endParaRPr>
              </a:p>
            </p:txBody>
          </p:sp>
          <p:sp>
            <p:nvSpPr>
              <p:cNvPr id="69" name="Rectangle: Rounded Corners 68">
                <a:extLst>
                  <a:ext uri="{FF2B5EF4-FFF2-40B4-BE49-F238E27FC236}">
                    <a16:creationId xmlns:a16="http://schemas.microsoft.com/office/drawing/2014/main" id="{801CD8D4-989C-42C8-9ED4-B9B27B47E024}"/>
                  </a:ext>
                </a:extLst>
              </p:cNvPr>
              <p:cNvSpPr/>
              <p:nvPr/>
            </p:nvSpPr>
            <p:spPr bwMode="auto">
              <a:xfrm>
                <a:off x="801029" y="3252554"/>
                <a:ext cx="924564" cy="568962"/>
              </a:xfrm>
              <a:prstGeom prst="roundRect">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a:ln>
                      <a:noFill/>
                    </a:ln>
                    <a:solidFill>
                      <a:srgbClr val="000000"/>
                    </a:solidFill>
                    <a:effectLst/>
                    <a:ea typeface="Osaka" charset="0"/>
                    <a:cs typeface="Osaka" charset="0"/>
                  </a:rPr>
                  <a:t>Confirm Xray</a:t>
                </a:r>
                <a:endParaRPr kumimoji="0" lang="zh-CN" altLang="en-US" sz="1400" b="0" i="0" u="none" strike="noStrike" cap="none" normalizeH="0" baseline="0" dirty="0">
                  <a:ln>
                    <a:noFill/>
                  </a:ln>
                  <a:solidFill>
                    <a:srgbClr val="000000"/>
                  </a:solidFill>
                  <a:effectLst/>
                  <a:ea typeface="Osaka" charset="0"/>
                  <a:cs typeface="Osaka" charset="0"/>
                </a:endParaRPr>
              </a:p>
            </p:txBody>
          </p:sp>
          <p:sp>
            <p:nvSpPr>
              <p:cNvPr id="70" name="Rectangle: Rounded Corners 69">
                <a:extLst>
                  <a:ext uri="{FF2B5EF4-FFF2-40B4-BE49-F238E27FC236}">
                    <a16:creationId xmlns:a16="http://schemas.microsoft.com/office/drawing/2014/main" id="{D059115C-BE0A-4E5F-B13F-A7C551721DDB}"/>
                  </a:ext>
                </a:extLst>
              </p:cNvPr>
              <p:cNvSpPr/>
              <p:nvPr/>
            </p:nvSpPr>
            <p:spPr bwMode="auto">
              <a:xfrm>
                <a:off x="2832410" y="3252554"/>
                <a:ext cx="924564" cy="568962"/>
              </a:xfrm>
              <a:prstGeom prst="roundRect">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a:ln>
                      <a:noFill/>
                    </a:ln>
                    <a:solidFill>
                      <a:srgbClr val="000000"/>
                    </a:solidFill>
                    <a:effectLst/>
                    <a:ea typeface="Osaka" charset="0"/>
                    <a:cs typeface="Osaka" charset="0"/>
                  </a:rPr>
                  <a:t>Confirm </a:t>
                </a:r>
                <a:r>
                  <a:rPr kumimoji="0" lang="en-US" altLang="zh-CN" sz="1400" b="0" i="0" u="none" strike="noStrike" cap="none" normalizeH="0" baseline="0" dirty="0" err="1">
                    <a:ln>
                      <a:noFill/>
                    </a:ln>
                    <a:solidFill>
                      <a:srgbClr val="000000"/>
                    </a:solidFill>
                    <a:effectLst/>
                    <a:ea typeface="Osaka" charset="0"/>
                    <a:cs typeface="Osaka" charset="0"/>
                  </a:rPr>
                  <a:t>Ebeam</a:t>
                </a:r>
                <a:endParaRPr kumimoji="0" lang="zh-CN" altLang="en-US" sz="1400" b="0" i="0" u="none" strike="noStrike" cap="none" normalizeH="0" baseline="0" dirty="0">
                  <a:ln>
                    <a:noFill/>
                  </a:ln>
                  <a:solidFill>
                    <a:srgbClr val="000000"/>
                  </a:solidFill>
                  <a:effectLst/>
                  <a:ea typeface="Osaka" charset="0"/>
                  <a:cs typeface="Osaka" charset="0"/>
                </a:endParaRPr>
              </a:p>
            </p:txBody>
          </p:sp>
          <p:sp>
            <p:nvSpPr>
              <p:cNvPr id="71" name="Rectangle: Rounded Corners 70">
                <a:extLst>
                  <a:ext uri="{FF2B5EF4-FFF2-40B4-BE49-F238E27FC236}">
                    <a16:creationId xmlns:a16="http://schemas.microsoft.com/office/drawing/2014/main" id="{1BAD2BBD-83F4-47B3-9A0A-CA88523A4039}"/>
                  </a:ext>
                </a:extLst>
              </p:cNvPr>
              <p:cNvSpPr/>
              <p:nvPr/>
            </p:nvSpPr>
            <p:spPr bwMode="auto">
              <a:xfrm>
                <a:off x="801029" y="4253710"/>
                <a:ext cx="924564" cy="568962"/>
              </a:xfrm>
              <a:prstGeom prst="roundRect">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a:ln>
                      <a:noFill/>
                    </a:ln>
                    <a:solidFill>
                      <a:srgbClr val="000000"/>
                    </a:solidFill>
                    <a:effectLst/>
                    <a:ea typeface="Osaka" charset="0"/>
                    <a:cs typeface="Osaka" charset="0"/>
                  </a:rPr>
                  <a:t>Xray Ready</a:t>
                </a:r>
                <a:endParaRPr kumimoji="0" lang="zh-CN" altLang="en-US" sz="1400" b="0" i="0" u="none" strike="noStrike" cap="none" normalizeH="0" baseline="0" dirty="0">
                  <a:ln>
                    <a:noFill/>
                  </a:ln>
                  <a:solidFill>
                    <a:srgbClr val="000000"/>
                  </a:solidFill>
                  <a:effectLst/>
                  <a:ea typeface="Osaka" charset="0"/>
                  <a:cs typeface="Osaka" charset="0"/>
                </a:endParaRPr>
              </a:p>
            </p:txBody>
          </p:sp>
          <p:sp>
            <p:nvSpPr>
              <p:cNvPr id="72" name="Rectangle: Rounded Corners 71">
                <a:extLst>
                  <a:ext uri="{FF2B5EF4-FFF2-40B4-BE49-F238E27FC236}">
                    <a16:creationId xmlns:a16="http://schemas.microsoft.com/office/drawing/2014/main" id="{A7220321-A283-49F3-BF9F-9705C5BF4484}"/>
                  </a:ext>
                </a:extLst>
              </p:cNvPr>
              <p:cNvSpPr/>
              <p:nvPr/>
            </p:nvSpPr>
            <p:spPr bwMode="auto">
              <a:xfrm>
                <a:off x="2832410" y="4253710"/>
                <a:ext cx="924564" cy="568962"/>
              </a:xfrm>
              <a:prstGeom prst="roundRect">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err="1">
                    <a:ln>
                      <a:noFill/>
                    </a:ln>
                    <a:solidFill>
                      <a:srgbClr val="000000"/>
                    </a:solidFill>
                    <a:effectLst/>
                    <a:ea typeface="Osaka" charset="0"/>
                    <a:cs typeface="Osaka" charset="0"/>
                  </a:rPr>
                  <a:t>Ebeam</a:t>
                </a:r>
                <a:r>
                  <a:rPr kumimoji="0" lang="en-US" altLang="zh-CN" sz="1400" b="0" i="0" u="none" strike="noStrike" cap="none" normalizeH="0" baseline="0" dirty="0">
                    <a:ln>
                      <a:noFill/>
                    </a:ln>
                    <a:solidFill>
                      <a:srgbClr val="000000"/>
                    </a:solidFill>
                    <a:effectLst/>
                    <a:ea typeface="Osaka" charset="0"/>
                    <a:cs typeface="Osaka" charset="0"/>
                  </a:rPr>
                  <a:t> Ready</a:t>
                </a:r>
                <a:endParaRPr kumimoji="0" lang="zh-CN" altLang="en-US" sz="1400" b="0" i="0" u="none" strike="noStrike" cap="none" normalizeH="0" baseline="0" dirty="0">
                  <a:ln>
                    <a:noFill/>
                  </a:ln>
                  <a:solidFill>
                    <a:srgbClr val="000000"/>
                  </a:solidFill>
                  <a:effectLst/>
                  <a:ea typeface="Osaka" charset="0"/>
                  <a:cs typeface="Osaka" charset="0"/>
                </a:endParaRPr>
              </a:p>
            </p:txBody>
          </p:sp>
          <p:sp>
            <p:nvSpPr>
              <p:cNvPr id="73" name="Flowchart: Connector 72">
                <a:extLst>
                  <a:ext uri="{FF2B5EF4-FFF2-40B4-BE49-F238E27FC236}">
                    <a16:creationId xmlns:a16="http://schemas.microsoft.com/office/drawing/2014/main" id="{9A770993-0799-4C98-A12A-11CA89E63AFB}"/>
                  </a:ext>
                </a:extLst>
              </p:cNvPr>
              <p:cNvSpPr/>
              <p:nvPr/>
            </p:nvSpPr>
            <p:spPr bwMode="auto">
              <a:xfrm>
                <a:off x="2210475" y="1808637"/>
                <a:ext cx="161213" cy="161213"/>
              </a:xfrm>
              <a:prstGeom prst="flowChartConnector">
                <a:avLst/>
              </a:prstGeom>
              <a:solidFill>
                <a:schemeClr val="tx1"/>
              </a:solidFill>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0" i="0" u="none" strike="noStrike" cap="none" normalizeH="0" baseline="0">
                  <a:ln>
                    <a:noFill/>
                  </a:ln>
                  <a:solidFill>
                    <a:srgbClr val="000000"/>
                  </a:solidFill>
                  <a:effectLst/>
                  <a:latin typeface="Times" charset="0"/>
                  <a:ea typeface="Osaka" charset="0"/>
                  <a:cs typeface="Osaka" charset="0"/>
                </a:endParaRPr>
              </a:p>
            </p:txBody>
          </p:sp>
          <p:cxnSp>
            <p:nvCxnSpPr>
              <p:cNvPr id="74" name="Straight Arrow Connector 73">
                <a:extLst>
                  <a:ext uri="{FF2B5EF4-FFF2-40B4-BE49-F238E27FC236}">
                    <a16:creationId xmlns:a16="http://schemas.microsoft.com/office/drawing/2014/main" id="{899028EA-8843-4AA6-A5B5-C8D42DBD660B}"/>
                  </a:ext>
                </a:extLst>
              </p:cNvPr>
              <p:cNvCxnSpPr>
                <a:cxnSpLocks/>
                <a:stCxn id="73" idx="4"/>
                <a:endCxn id="68" idx="0"/>
              </p:cNvCxnSpPr>
              <p:nvPr/>
            </p:nvCxnSpPr>
            <p:spPr bwMode="auto">
              <a:xfrm>
                <a:off x="2291082" y="1969850"/>
                <a:ext cx="0" cy="270062"/>
              </a:xfrm>
              <a:prstGeom prst="straightConnector1">
                <a:avLst/>
              </a:prstGeom>
              <a:ln w="12700">
                <a:headEnd type="none" w="med" len="med"/>
                <a:tailEnd type="triangle"/>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sp>
            <p:nvSpPr>
              <p:cNvPr id="75" name="Rectangle: Rounded Corners 74">
                <a:extLst>
                  <a:ext uri="{FF2B5EF4-FFF2-40B4-BE49-F238E27FC236}">
                    <a16:creationId xmlns:a16="http://schemas.microsoft.com/office/drawing/2014/main" id="{3C2F96AB-7834-4691-8E11-0F46BE6BF6A1}"/>
                  </a:ext>
                </a:extLst>
              </p:cNvPr>
              <p:cNvSpPr/>
              <p:nvPr/>
            </p:nvSpPr>
            <p:spPr bwMode="auto">
              <a:xfrm>
                <a:off x="1828800" y="5181600"/>
                <a:ext cx="924564" cy="568962"/>
              </a:xfrm>
              <a:prstGeom prst="roundRect">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CN" sz="1400" dirty="0">
                    <a:solidFill>
                      <a:srgbClr val="000000"/>
                    </a:solidFill>
                    <a:ea typeface="Osaka" charset="0"/>
                    <a:cs typeface="Osaka" charset="0"/>
                  </a:rPr>
                  <a:t>Beam Fired</a:t>
                </a:r>
                <a:endParaRPr kumimoji="0" lang="zh-CN" altLang="en-US" sz="1400" b="0" i="0" u="none" strike="noStrike" cap="none" normalizeH="0" baseline="0" dirty="0">
                  <a:ln>
                    <a:noFill/>
                  </a:ln>
                  <a:solidFill>
                    <a:srgbClr val="000000"/>
                  </a:solidFill>
                  <a:effectLst/>
                  <a:ea typeface="Osaka" charset="0"/>
                  <a:cs typeface="Osaka" charset="0"/>
                </a:endParaRPr>
              </a:p>
            </p:txBody>
          </p:sp>
          <p:cxnSp>
            <p:nvCxnSpPr>
              <p:cNvPr id="76" name="Straight Arrow Connector 75">
                <a:extLst>
                  <a:ext uri="{FF2B5EF4-FFF2-40B4-BE49-F238E27FC236}">
                    <a16:creationId xmlns:a16="http://schemas.microsoft.com/office/drawing/2014/main" id="{6E16D7A5-730E-4B90-85A1-9B2DD5D219B0}"/>
                  </a:ext>
                </a:extLst>
              </p:cNvPr>
              <p:cNvCxnSpPr>
                <a:endCxn id="69" idx="0"/>
              </p:cNvCxnSpPr>
              <p:nvPr/>
            </p:nvCxnSpPr>
            <p:spPr bwMode="auto">
              <a:xfrm flipH="1">
                <a:off x="1263311" y="2808874"/>
                <a:ext cx="641689" cy="443680"/>
              </a:xfrm>
              <a:prstGeom prst="straightConnector1">
                <a:avLst/>
              </a:prstGeom>
              <a:solidFill>
                <a:schemeClr val="accent1"/>
              </a:solidFill>
              <a:ln w="19050"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77" name="Straight Arrow Connector 76">
                <a:extLst>
                  <a:ext uri="{FF2B5EF4-FFF2-40B4-BE49-F238E27FC236}">
                    <a16:creationId xmlns:a16="http://schemas.microsoft.com/office/drawing/2014/main" id="{718C8BD7-CDB3-4FD5-ADB2-7863A81D02D7}"/>
                  </a:ext>
                </a:extLst>
              </p:cNvPr>
              <p:cNvCxnSpPr>
                <a:cxnSpLocks/>
                <a:endCxn id="70" idx="0"/>
              </p:cNvCxnSpPr>
              <p:nvPr/>
            </p:nvCxnSpPr>
            <p:spPr bwMode="auto">
              <a:xfrm>
                <a:off x="2590800" y="2808874"/>
                <a:ext cx="703892" cy="443680"/>
              </a:xfrm>
              <a:prstGeom prst="straightConnector1">
                <a:avLst/>
              </a:prstGeom>
              <a:solidFill>
                <a:schemeClr val="accent1"/>
              </a:solidFill>
              <a:ln w="19050"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78" name="Straight Arrow Connector 77">
                <a:extLst>
                  <a:ext uri="{FF2B5EF4-FFF2-40B4-BE49-F238E27FC236}">
                    <a16:creationId xmlns:a16="http://schemas.microsoft.com/office/drawing/2014/main" id="{9E477A6C-582F-4AE7-9BCB-19510B8B653C}"/>
                  </a:ext>
                </a:extLst>
              </p:cNvPr>
              <p:cNvCxnSpPr>
                <a:cxnSpLocks/>
                <a:stCxn id="69" idx="2"/>
                <a:endCxn id="71" idx="0"/>
              </p:cNvCxnSpPr>
              <p:nvPr/>
            </p:nvCxnSpPr>
            <p:spPr bwMode="auto">
              <a:xfrm>
                <a:off x="1263311" y="3821516"/>
                <a:ext cx="0" cy="432194"/>
              </a:xfrm>
              <a:prstGeom prst="straightConnector1">
                <a:avLst/>
              </a:prstGeom>
              <a:solidFill>
                <a:schemeClr val="accent1"/>
              </a:solidFill>
              <a:ln w="19050"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79" name="Straight Arrow Connector 78">
                <a:extLst>
                  <a:ext uri="{FF2B5EF4-FFF2-40B4-BE49-F238E27FC236}">
                    <a16:creationId xmlns:a16="http://schemas.microsoft.com/office/drawing/2014/main" id="{94E4BDD6-3200-4E28-80BB-D0E019A10F5B}"/>
                  </a:ext>
                </a:extLst>
              </p:cNvPr>
              <p:cNvCxnSpPr>
                <a:cxnSpLocks/>
                <a:stCxn id="71" idx="2"/>
              </p:cNvCxnSpPr>
              <p:nvPr/>
            </p:nvCxnSpPr>
            <p:spPr bwMode="auto">
              <a:xfrm>
                <a:off x="1263311" y="4822672"/>
                <a:ext cx="833521" cy="364570"/>
              </a:xfrm>
              <a:prstGeom prst="straightConnector1">
                <a:avLst/>
              </a:prstGeom>
              <a:solidFill>
                <a:schemeClr val="accent1"/>
              </a:solidFill>
              <a:ln w="19050"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80" name="Straight Arrow Connector 79">
                <a:extLst>
                  <a:ext uri="{FF2B5EF4-FFF2-40B4-BE49-F238E27FC236}">
                    <a16:creationId xmlns:a16="http://schemas.microsoft.com/office/drawing/2014/main" id="{8EA32DA7-08D6-432C-857C-B6BA9315180C}"/>
                  </a:ext>
                </a:extLst>
              </p:cNvPr>
              <p:cNvCxnSpPr>
                <a:cxnSpLocks/>
                <a:stCxn id="70" idx="2"/>
                <a:endCxn id="72" idx="0"/>
              </p:cNvCxnSpPr>
              <p:nvPr/>
            </p:nvCxnSpPr>
            <p:spPr bwMode="auto">
              <a:xfrm>
                <a:off x="3294692" y="3821516"/>
                <a:ext cx="0" cy="432194"/>
              </a:xfrm>
              <a:prstGeom prst="straightConnector1">
                <a:avLst/>
              </a:prstGeom>
              <a:solidFill>
                <a:schemeClr val="accent1"/>
              </a:solidFill>
              <a:ln w="19050"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81" name="Straight Arrow Connector 80">
                <a:extLst>
                  <a:ext uri="{FF2B5EF4-FFF2-40B4-BE49-F238E27FC236}">
                    <a16:creationId xmlns:a16="http://schemas.microsoft.com/office/drawing/2014/main" id="{38FBF2D6-579A-4DBE-A7F7-3C6E4CD26E42}"/>
                  </a:ext>
                </a:extLst>
              </p:cNvPr>
              <p:cNvCxnSpPr>
                <a:cxnSpLocks/>
                <a:stCxn id="72" idx="2"/>
              </p:cNvCxnSpPr>
              <p:nvPr/>
            </p:nvCxnSpPr>
            <p:spPr bwMode="auto">
              <a:xfrm flipH="1">
                <a:off x="2461171" y="4822672"/>
                <a:ext cx="833521" cy="358337"/>
              </a:xfrm>
              <a:prstGeom prst="straightConnector1">
                <a:avLst/>
              </a:prstGeom>
              <a:solidFill>
                <a:schemeClr val="accent1"/>
              </a:solidFill>
              <a:ln w="19050"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82" name="TextBox 81">
                <a:extLst>
                  <a:ext uri="{FF2B5EF4-FFF2-40B4-BE49-F238E27FC236}">
                    <a16:creationId xmlns:a16="http://schemas.microsoft.com/office/drawing/2014/main" id="{5AC05135-C8B1-4CFB-8DAB-5DE2C80FA185}"/>
                  </a:ext>
                </a:extLst>
              </p:cNvPr>
              <p:cNvSpPr txBox="1"/>
              <p:nvPr/>
            </p:nvSpPr>
            <p:spPr>
              <a:xfrm>
                <a:off x="1065682" y="2753429"/>
                <a:ext cx="601672" cy="338554"/>
              </a:xfrm>
              <a:prstGeom prst="rect">
                <a:avLst/>
              </a:prstGeom>
              <a:noFill/>
            </p:spPr>
            <p:txBody>
              <a:bodyPr wrap="square" rtlCol="0">
                <a:spAutoFit/>
              </a:bodyPr>
              <a:lstStyle/>
              <a:p>
                <a:r>
                  <a:rPr lang="en-US" altLang="zh-CN" sz="1600" dirty="0">
                    <a:solidFill>
                      <a:srgbClr val="FF0000"/>
                    </a:solidFill>
                    <a:latin typeface="+mn-lt"/>
                  </a:rPr>
                  <a:t>Xray</a:t>
                </a:r>
                <a:endParaRPr lang="zh-CN" altLang="en-US" dirty="0">
                  <a:solidFill>
                    <a:srgbClr val="FF0000"/>
                  </a:solidFill>
                  <a:latin typeface="+mn-lt"/>
                </a:endParaRPr>
              </a:p>
            </p:txBody>
          </p:sp>
          <p:sp>
            <p:nvSpPr>
              <p:cNvPr id="83" name="TextBox 82">
                <a:extLst>
                  <a:ext uri="{FF2B5EF4-FFF2-40B4-BE49-F238E27FC236}">
                    <a16:creationId xmlns:a16="http://schemas.microsoft.com/office/drawing/2014/main" id="{0911C8B7-4C80-4E02-AFAF-FDDA45000A3B}"/>
                  </a:ext>
                </a:extLst>
              </p:cNvPr>
              <p:cNvSpPr txBox="1"/>
              <p:nvPr/>
            </p:nvSpPr>
            <p:spPr>
              <a:xfrm>
                <a:off x="381005" y="3863754"/>
                <a:ext cx="882306" cy="338554"/>
              </a:xfrm>
              <a:prstGeom prst="rect">
                <a:avLst/>
              </a:prstGeom>
              <a:noFill/>
            </p:spPr>
            <p:txBody>
              <a:bodyPr wrap="square" rtlCol="0">
                <a:spAutoFit/>
              </a:bodyPr>
              <a:lstStyle/>
              <a:p>
                <a:r>
                  <a:rPr lang="en-US" altLang="zh-CN" sz="1600" dirty="0">
                    <a:solidFill>
                      <a:srgbClr val="FF0000"/>
                    </a:solidFill>
                    <a:latin typeface="+mn-lt"/>
                  </a:rPr>
                  <a:t>confirm</a:t>
                </a:r>
                <a:endParaRPr lang="zh-CN" altLang="en-US" dirty="0">
                  <a:solidFill>
                    <a:srgbClr val="FF0000"/>
                  </a:solidFill>
                  <a:latin typeface="+mn-lt"/>
                </a:endParaRPr>
              </a:p>
            </p:txBody>
          </p:sp>
          <p:sp>
            <p:nvSpPr>
              <p:cNvPr id="84" name="TextBox 83">
                <a:extLst>
                  <a:ext uri="{FF2B5EF4-FFF2-40B4-BE49-F238E27FC236}">
                    <a16:creationId xmlns:a16="http://schemas.microsoft.com/office/drawing/2014/main" id="{8D6D3452-68E0-4E75-93D9-B12262656E86}"/>
                  </a:ext>
                </a:extLst>
              </p:cNvPr>
              <p:cNvSpPr txBox="1"/>
              <p:nvPr/>
            </p:nvSpPr>
            <p:spPr>
              <a:xfrm>
                <a:off x="1223411" y="4958250"/>
                <a:ext cx="601672" cy="338554"/>
              </a:xfrm>
              <a:prstGeom prst="rect">
                <a:avLst/>
              </a:prstGeom>
              <a:noFill/>
            </p:spPr>
            <p:txBody>
              <a:bodyPr wrap="square" rtlCol="0">
                <a:spAutoFit/>
              </a:bodyPr>
              <a:lstStyle/>
              <a:p>
                <a:r>
                  <a:rPr lang="en-US" altLang="zh-CN" sz="1600" dirty="0">
                    <a:solidFill>
                      <a:srgbClr val="FF0000"/>
                    </a:solidFill>
                    <a:latin typeface="+mn-lt"/>
                  </a:rPr>
                  <a:t>fire</a:t>
                </a:r>
                <a:endParaRPr lang="zh-CN" altLang="en-US" dirty="0">
                  <a:solidFill>
                    <a:srgbClr val="FF0000"/>
                  </a:solidFill>
                  <a:latin typeface="+mn-lt"/>
                </a:endParaRPr>
              </a:p>
            </p:txBody>
          </p:sp>
          <p:sp>
            <p:nvSpPr>
              <p:cNvPr id="85" name="TextBox 84">
                <a:extLst>
                  <a:ext uri="{FF2B5EF4-FFF2-40B4-BE49-F238E27FC236}">
                    <a16:creationId xmlns:a16="http://schemas.microsoft.com/office/drawing/2014/main" id="{E5AECB30-8657-4B38-A369-5161B6E36B49}"/>
                  </a:ext>
                </a:extLst>
              </p:cNvPr>
              <p:cNvSpPr txBox="1"/>
              <p:nvPr/>
            </p:nvSpPr>
            <p:spPr>
              <a:xfrm>
                <a:off x="2867878" y="4958250"/>
                <a:ext cx="601672" cy="338554"/>
              </a:xfrm>
              <a:prstGeom prst="rect">
                <a:avLst/>
              </a:prstGeom>
              <a:noFill/>
            </p:spPr>
            <p:txBody>
              <a:bodyPr wrap="square" rtlCol="0">
                <a:spAutoFit/>
              </a:bodyPr>
              <a:lstStyle/>
              <a:p>
                <a:r>
                  <a:rPr lang="en-US" altLang="zh-CN" sz="1600" dirty="0">
                    <a:solidFill>
                      <a:srgbClr val="FF0000"/>
                    </a:solidFill>
                    <a:latin typeface="+mn-lt"/>
                  </a:rPr>
                  <a:t>fire</a:t>
                </a:r>
                <a:endParaRPr lang="zh-CN" altLang="en-US" dirty="0">
                  <a:solidFill>
                    <a:srgbClr val="FF0000"/>
                  </a:solidFill>
                  <a:latin typeface="+mn-lt"/>
                </a:endParaRPr>
              </a:p>
            </p:txBody>
          </p:sp>
          <p:sp>
            <p:nvSpPr>
              <p:cNvPr id="86" name="TextBox 85">
                <a:extLst>
                  <a:ext uri="{FF2B5EF4-FFF2-40B4-BE49-F238E27FC236}">
                    <a16:creationId xmlns:a16="http://schemas.microsoft.com/office/drawing/2014/main" id="{558872F4-DA36-4EDC-B52F-0B4EECC33C87}"/>
                  </a:ext>
                </a:extLst>
              </p:cNvPr>
              <p:cNvSpPr txBox="1"/>
              <p:nvPr/>
            </p:nvSpPr>
            <p:spPr>
              <a:xfrm>
                <a:off x="3261488" y="3863754"/>
                <a:ext cx="882306" cy="338554"/>
              </a:xfrm>
              <a:prstGeom prst="rect">
                <a:avLst/>
              </a:prstGeom>
              <a:noFill/>
            </p:spPr>
            <p:txBody>
              <a:bodyPr wrap="square" rtlCol="0">
                <a:spAutoFit/>
              </a:bodyPr>
              <a:lstStyle/>
              <a:p>
                <a:r>
                  <a:rPr lang="en-US" altLang="zh-CN" sz="1600" dirty="0">
                    <a:solidFill>
                      <a:srgbClr val="FF0000"/>
                    </a:solidFill>
                    <a:latin typeface="+mn-lt"/>
                  </a:rPr>
                  <a:t>confirm</a:t>
                </a:r>
                <a:endParaRPr lang="zh-CN" altLang="en-US" dirty="0">
                  <a:solidFill>
                    <a:srgbClr val="FF0000"/>
                  </a:solidFill>
                  <a:latin typeface="+mn-lt"/>
                </a:endParaRPr>
              </a:p>
            </p:txBody>
          </p:sp>
          <p:sp>
            <p:nvSpPr>
              <p:cNvPr id="87" name="TextBox 86">
                <a:extLst>
                  <a:ext uri="{FF2B5EF4-FFF2-40B4-BE49-F238E27FC236}">
                    <a16:creationId xmlns:a16="http://schemas.microsoft.com/office/drawing/2014/main" id="{44477DBC-7D8C-4C06-9D3C-03194935A602}"/>
                  </a:ext>
                </a:extLst>
              </p:cNvPr>
              <p:cNvSpPr txBox="1"/>
              <p:nvPr/>
            </p:nvSpPr>
            <p:spPr>
              <a:xfrm>
                <a:off x="2914810" y="2767486"/>
                <a:ext cx="842164" cy="338554"/>
              </a:xfrm>
              <a:prstGeom prst="rect">
                <a:avLst/>
              </a:prstGeom>
              <a:noFill/>
            </p:spPr>
            <p:txBody>
              <a:bodyPr wrap="square" rtlCol="0">
                <a:spAutoFit/>
              </a:bodyPr>
              <a:lstStyle/>
              <a:p>
                <a:r>
                  <a:rPr lang="en-US" altLang="zh-CN" sz="1600" dirty="0" err="1">
                    <a:solidFill>
                      <a:srgbClr val="FF0000"/>
                    </a:solidFill>
                    <a:latin typeface="+mn-lt"/>
                  </a:rPr>
                  <a:t>Ebeam</a:t>
                </a:r>
                <a:endParaRPr lang="zh-CN" altLang="en-US" dirty="0">
                  <a:solidFill>
                    <a:srgbClr val="FF0000"/>
                  </a:solidFill>
                  <a:latin typeface="+mn-lt"/>
                </a:endParaRPr>
              </a:p>
            </p:txBody>
          </p:sp>
          <p:cxnSp>
            <p:nvCxnSpPr>
              <p:cNvPr id="88" name="Connector: Curved 87">
                <a:extLst>
                  <a:ext uri="{FF2B5EF4-FFF2-40B4-BE49-F238E27FC236}">
                    <a16:creationId xmlns:a16="http://schemas.microsoft.com/office/drawing/2014/main" id="{D84905DB-D851-47BE-A712-0CCCEA929DB1}"/>
                  </a:ext>
                </a:extLst>
              </p:cNvPr>
              <p:cNvCxnSpPr>
                <a:cxnSpLocks/>
                <a:stCxn id="69" idx="3"/>
              </p:cNvCxnSpPr>
              <p:nvPr/>
            </p:nvCxnSpPr>
            <p:spPr bwMode="auto">
              <a:xfrm flipV="1">
                <a:off x="1725593" y="2820360"/>
                <a:ext cx="434518" cy="716675"/>
              </a:xfrm>
              <a:prstGeom prst="curvedConnector2">
                <a:avLst/>
              </a:prstGeom>
              <a:solidFill>
                <a:schemeClr val="accent1"/>
              </a:solidFill>
              <a:ln w="1905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89" name="Connector: Curved 88">
                <a:extLst>
                  <a:ext uri="{FF2B5EF4-FFF2-40B4-BE49-F238E27FC236}">
                    <a16:creationId xmlns:a16="http://schemas.microsoft.com/office/drawing/2014/main" id="{2CBCCACC-DC8F-4680-8BF4-E625B16DCFF2}"/>
                  </a:ext>
                </a:extLst>
              </p:cNvPr>
              <p:cNvCxnSpPr>
                <a:cxnSpLocks/>
                <a:stCxn id="70" idx="1"/>
              </p:cNvCxnSpPr>
              <p:nvPr/>
            </p:nvCxnSpPr>
            <p:spPr bwMode="auto">
              <a:xfrm rot="10800000">
                <a:off x="2405534" y="2807109"/>
                <a:ext cx="426876" cy="729926"/>
              </a:xfrm>
              <a:prstGeom prst="curvedConnector2">
                <a:avLst/>
              </a:prstGeom>
              <a:solidFill>
                <a:schemeClr val="accent1"/>
              </a:solidFill>
              <a:ln w="1905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90" name="Connector: Curved 89">
                <a:extLst>
                  <a:ext uri="{FF2B5EF4-FFF2-40B4-BE49-F238E27FC236}">
                    <a16:creationId xmlns:a16="http://schemas.microsoft.com/office/drawing/2014/main" id="{C7E5D86E-664A-4BC3-AFB0-F652557A5BBE}"/>
                  </a:ext>
                </a:extLst>
              </p:cNvPr>
              <p:cNvCxnSpPr>
                <a:cxnSpLocks/>
                <a:stCxn id="71" idx="3"/>
                <a:endCxn id="69" idx="3"/>
              </p:cNvCxnSpPr>
              <p:nvPr/>
            </p:nvCxnSpPr>
            <p:spPr bwMode="auto">
              <a:xfrm flipV="1">
                <a:off x="1725593" y="3537035"/>
                <a:ext cx="12700" cy="1001156"/>
              </a:xfrm>
              <a:prstGeom prst="curvedConnector3">
                <a:avLst>
                  <a:gd name="adj1" fmla="val 2970732"/>
                </a:avLst>
              </a:prstGeom>
              <a:solidFill>
                <a:schemeClr val="accent1"/>
              </a:solidFill>
              <a:ln w="1905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91" name="Connector: Curved 90">
                <a:extLst>
                  <a:ext uri="{FF2B5EF4-FFF2-40B4-BE49-F238E27FC236}">
                    <a16:creationId xmlns:a16="http://schemas.microsoft.com/office/drawing/2014/main" id="{01D06356-5A8F-4C2B-84F4-B1058EB3E37E}"/>
                  </a:ext>
                </a:extLst>
              </p:cNvPr>
              <p:cNvCxnSpPr>
                <a:cxnSpLocks/>
                <a:stCxn id="72" idx="1"/>
                <a:endCxn id="70" idx="1"/>
              </p:cNvCxnSpPr>
              <p:nvPr/>
            </p:nvCxnSpPr>
            <p:spPr bwMode="auto">
              <a:xfrm rot="10800000">
                <a:off x="2832410" y="3537035"/>
                <a:ext cx="12700" cy="1001156"/>
              </a:xfrm>
              <a:prstGeom prst="curvedConnector3">
                <a:avLst>
                  <a:gd name="adj1" fmla="val 3321953"/>
                </a:avLst>
              </a:prstGeom>
              <a:solidFill>
                <a:schemeClr val="accent1"/>
              </a:solidFill>
              <a:ln w="1905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92" name="TextBox 91">
                <a:extLst>
                  <a:ext uri="{FF2B5EF4-FFF2-40B4-BE49-F238E27FC236}">
                    <a16:creationId xmlns:a16="http://schemas.microsoft.com/office/drawing/2014/main" id="{0DCF6F6F-92DF-4D0D-A189-0073A5CAD763}"/>
                  </a:ext>
                </a:extLst>
              </p:cNvPr>
              <p:cNvSpPr txBox="1"/>
              <p:nvPr/>
            </p:nvSpPr>
            <p:spPr>
              <a:xfrm>
                <a:off x="1658194" y="2969526"/>
                <a:ext cx="457689" cy="338554"/>
              </a:xfrm>
              <a:prstGeom prst="rect">
                <a:avLst/>
              </a:prstGeom>
              <a:noFill/>
            </p:spPr>
            <p:txBody>
              <a:bodyPr wrap="square" rtlCol="0">
                <a:spAutoFit/>
              </a:bodyPr>
              <a:lstStyle/>
              <a:p>
                <a:r>
                  <a:rPr lang="en-US" altLang="zh-CN" sz="1600" dirty="0">
                    <a:latin typeface="+mn-lt"/>
                  </a:rPr>
                  <a:t>up</a:t>
                </a:r>
                <a:endParaRPr lang="zh-CN" altLang="en-US" dirty="0">
                  <a:latin typeface="+mn-lt"/>
                </a:endParaRPr>
              </a:p>
            </p:txBody>
          </p:sp>
          <p:sp>
            <p:nvSpPr>
              <p:cNvPr id="93" name="TextBox 92">
                <a:extLst>
                  <a:ext uri="{FF2B5EF4-FFF2-40B4-BE49-F238E27FC236}">
                    <a16:creationId xmlns:a16="http://schemas.microsoft.com/office/drawing/2014/main" id="{BCA177F9-33F7-4B57-9272-9CFC1B6F366F}"/>
                  </a:ext>
                </a:extLst>
              </p:cNvPr>
              <p:cNvSpPr txBox="1"/>
              <p:nvPr/>
            </p:nvSpPr>
            <p:spPr>
              <a:xfrm>
                <a:off x="2457121" y="2994365"/>
                <a:ext cx="457689" cy="338554"/>
              </a:xfrm>
              <a:prstGeom prst="rect">
                <a:avLst/>
              </a:prstGeom>
              <a:noFill/>
            </p:spPr>
            <p:txBody>
              <a:bodyPr wrap="square" rtlCol="0">
                <a:spAutoFit/>
              </a:bodyPr>
              <a:lstStyle/>
              <a:p>
                <a:r>
                  <a:rPr lang="en-US" altLang="zh-CN" sz="1600" dirty="0">
                    <a:latin typeface="+mn-lt"/>
                  </a:rPr>
                  <a:t>up</a:t>
                </a:r>
                <a:endParaRPr lang="zh-CN" altLang="en-US" dirty="0">
                  <a:latin typeface="+mn-lt"/>
                </a:endParaRPr>
              </a:p>
            </p:txBody>
          </p:sp>
          <p:sp>
            <p:nvSpPr>
              <p:cNvPr id="94" name="TextBox 93">
                <a:extLst>
                  <a:ext uri="{FF2B5EF4-FFF2-40B4-BE49-F238E27FC236}">
                    <a16:creationId xmlns:a16="http://schemas.microsoft.com/office/drawing/2014/main" id="{C76CA372-868E-4AF6-9A88-113AD6633997}"/>
                  </a:ext>
                </a:extLst>
              </p:cNvPr>
              <p:cNvSpPr txBox="1"/>
              <p:nvPr/>
            </p:nvSpPr>
            <p:spPr>
              <a:xfrm>
                <a:off x="1658193" y="3836174"/>
                <a:ext cx="457689" cy="338554"/>
              </a:xfrm>
              <a:prstGeom prst="rect">
                <a:avLst/>
              </a:prstGeom>
              <a:noFill/>
            </p:spPr>
            <p:txBody>
              <a:bodyPr wrap="square" rtlCol="0">
                <a:spAutoFit/>
              </a:bodyPr>
              <a:lstStyle/>
              <a:p>
                <a:r>
                  <a:rPr lang="en-US" altLang="zh-CN" sz="1600" dirty="0">
                    <a:latin typeface="+mn-lt"/>
                  </a:rPr>
                  <a:t>up</a:t>
                </a:r>
                <a:endParaRPr lang="zh-CN" altLang="en-US" dirty="0">
                  <a:latin typeface="+mn-lt"/>
                </a:endParaRPr>
              </a:p>
            </p:txBody>
          </p:sp>
          <p:sp>
            <p:nvSpPr>
              <p:cNvPr id="95" name="TextBox 94">
                <a:extLst>
                  <a:ext uri="{FF2B5EF4-FFF2-40B4-BE49-F238E27FC236}">
                    <a16:creationId xmlns:a16="http://schemas.microsoft.com/office/drawing/2014/main" id="{3327B80E-C462-4643-A331-04EF9A47BB79}"/>
                  </a:ext>
                </a:extLst>
              </p:cNvPr>
              <p:cNvSpPr txBox="1"/>
              <p:nvPr/>
            </p:nvSpPr>
            <p:spPr>
              <a:xfrm>
                <a:off x="2450853" y="3872918"/>
                <a:ext cx="457689" cy="338554"/>
              </a:xfrm>
              <a:prstGeom prst="rect">
                <a:avLst/>
              </a:prstGeom>
              <a:noFill/>
            </p:spPr>
            <p:txBody>
              <a:bodyPr wrap="square" rtlCol="0">
                <a:spAutoFit/>
              </a:bodyPr>
              <a:lstStyle/>
              <a:p>
                <a:r>
                  <a:rPr lang="en-US" altLang="zh-CN" sz="1600" dirty="0">
                    <a:latin typeface="+mn-lt"/>
                  </a:rPr>
                  <a:t>up</a:t>
                </a:r>
                <a:endParaRPr lang="zh-CN" altLang="en-US" dirty="0">
                  <a:latin typeface="+mn-lt"/>
                </a:endParaRPr>
              </a:p>
            </p:txBody>
          </p:sp>
        </p:grpSp>
        <mc:AlternateContent xmlns:mc="http://schemas.openxmlformats.org/markup-compatibility/2006" xmlns:a14="http://schemas.microsoft.com/office/drawing/2010/main">
          <mc:Choice Requires="a14">
            <p:sp>
              <p:nvSpPr>
                <p:cNvPr id="98" name="TextBox 97">
                  <a:extLst>
                    <a:ext uri="{FF2B5EF4-FFF2-40B4-BE49-F238E27FC236}">
                      <a16:creationId xmlns:a16="http://schemas.microsoft.com/office/drawing/2014/main" id="{0C775008-0D76-4626-BD4A-8682FC6D8862}"/>
                    </a:ext>
                  </a:extLst>
                </p:cNvPr>
                <p:cNvSpPr txBox="1"/>
                <p:nvPr/>
              </p:nvSpPr>
              <p:spPr>
                <a:xfrm>
                  <a:off x="1932365" y="5867439"/>
                  <a:ext cx="1392260" cy="338554"/>
                </a:xfrm>
                <a:prstGeom prst="rect">
                  <a:avLst/>
                </a:prstGeom>
                <a:noFill/>
              </p:spPr>
              <p:txBody>
                <a:bodyPr wrap="square" rtlCol="0">
                  <a:spAutoFit/>
                </a:bodyPr>
                <a:lstStyle/>
                <a:p>
                  <a:r>
                    <a:rPr lang="en-US" altLang="zh-CN" sz="1600" b="1" dirty="0">
                      <a:latin typeface="+mn-lt"/>
                    </a:rPr>
                    <a:t>Interface </a:t>
                  </a:r>
                  <a14:m>
                    <m:oMath xmlns:m="http://schemas.openxmlformats.org/officeDocument/2006/math">
                      <m:sSub>
                        <m:sSubPr>
                          <m:ctrlPr>
                            <a:rPr lang="en-US" altLang="zh-CN" sz="1600" b="1" i="1" smtClean="0">
                              <a:latin typeface="Cambria Math" panose="02040503050406030204" pitchFamily="18" charset="0"/>
                            </a:rPr>
                          </m:ctrlPr>
                        </m:sSubPr>
                        <m:e>
                          <m:r>
                            <a:rPr lang="en-US" altLang="zh-CN" sz="1600" b="1" i="1" smtClean="0">
                              <a:latin typeface="Cambria Math" panose="02040503050406030204" pitchFamily="18" charset="0"/>
                            </a:rPr>
                            <m:t>𝑴</m:t>
                          </m:r>
                        </m:e>
                        <m:sub>
                          <m:r>
                            <a:rPr lang="en-US" altLang="zh-CN" sz="1600" b="1" i="1" smtClean="0">
                              <a:latin typeface="Cambria Math" panose="02040503050406030204" pitchFamily="18" charset="0"/>
                            </a:rPr>
                            <m:t>𝑰</m:t>
                          </m:r>
                        </m:sub>
                      </m:sSub>
                    </m:oMath>
                  </a14:m>
                  <a:endParaRPr lang="zh-CN" altLang="en-US" sz="1600" b="1" dirty="0">
                    <a:latin typeface="+mn-lt"/>
                  </a:endParaRPr>
                </a:p>
              </p:txBody>
            </p:sp>
          </mc:Choice>
          <mc:Fallback xmlns="">
            <p:sp>
              <p:nvSpPr>
                <p:cNvPr id="98" name="TextBox 97">
                  <a:extLst>
                    <a:ext uri="{FF2B5EF4-FFF2-40B4-BE49-F238E27FC236}">
                      <a16:creationId xmlns:a16="http://schemas.microsoft.com/office/drawing/2014/main" id="{0C775008-0D76-4626-BD4A-8682FC6D8862}"/>
                    </a:ext>
                  </a:extLst>
                </p:cNvPr>
                <p:cNvSpPr txBox="1">
                  <a:spLocks noRot="1" noChangeAspect="1" noMove="1" noResize="1" noEditPoints="1" noAdjustHandles="1" noChangeArrowheads="1" noChangeShapeType="1" noTextEdit="1"/>
                </p:cNvSpPr>
                <p:nvPr/>
              </p:nvSpPr>
              <p:spPr>
                <a:xfrm>
                  <a:off x="1932365" y="5867439"/>
                  <a:ext cx="1392260" cy="338554"/>
                </a:xfrm>
                <a:prstGeom prst="rect">
                  <a:avLst/>
                </a:prstGeom>
                <a:blipFill>
                  <a:blip r:embed="rId5"/>
                  <a:stretch>
                    <a:fillRect l="-2632" t="-5455" b="-23636"/>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2546482160"/>
      </p:ext>
    </p:extLst>
  </p:cSld>
  <p:clrMapOvr>
    <a:masterClrMapping/>
  </p:clrMapOvr>
  <mc:AlternateContent xmlns:mc="http://schemas.openxmlformats.org/markup-compatibility/2006" xmlns:p14="http://schemas.microsoft.com/office/powerpoint/2010/main">
    <mc:Choice Requires="p14">
      <p:transition spd="slow" p14:dur="2000" advTm="17219"/>
    </mc:Choice>
    <mc:Fallback xmlns="">
      <p:transition spd="slow" advTm="17219"/>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01251-265C-4A6E-91E7-AC7F6A0F091B}"/>
              </a:ext>
            </a:extLst>
          </p:cNvPr>
          <p:cNvSpPr>
            <a:spLocks noGrp="1"/>
          </p:cNvSpPr>
          <p:nvPr>
            <p:ph type="title"/>
          </p:nvPr>
        </p:nvSpPr>
        <p:spPr/>
        <p:txBody>
          <a:bodyPr/>
          <a:lstStyle/>
          <a:p>
            <a:r>
              <a:rPr lang="en-US" altLang="zh-CN" dirty="0"/>
              <a:t>Therac-25 System</a:t>
            </a:r>
            <a:endParaRPr lang="zh-CN" altLang="en-US" dirty="0"/>
          </a:p>
        </p:txBody>
      </p:sp>
      <p:sp>
        <p:nvSpPr>
          <p:cNvPr id="3" name="Content Placeholder 2">
            <a:extLst>
              <a:ext uri="{FF2B5EF4-FFF2-40B4-BE49-F238E27FC236}">
                <a16:creationId xmlns:a16="http://schemas.microsoft.com/office/drawing/2014/main" id="{64B830E7-E55F-4FB6-A55A-4FD3BE695D76}"/>
              </a:ext>
            </a:extLst>
          </p:cNvPr>
          <p:cNvSpPr>
            <a:spLocks noGrp="1"/>
          </p:cNvSpPr>
          <p:nvPr>
            <p:ph idx="1"/>
          </p:nvPr>
        </p:nvSpPr>
        <p:spPr>
          <a:xfrm>
            <a:off x="4572000" y="1981200"/>
            <a:ext cx="6705599" cy="4038600"/>
          </a:xfrm>
        </p:spPr>
        <p:txBody>
          <a:bodyPr/>
          <a:lstStyle/>
          <a:p>
            <a:r>
              <a:rPr lang="en-US" altLang="zh-CN" dirty="0"/>
              <a:t>There exists a </a:t>
            </a:r>
            <a:r>
              <a:rPr lang="en-US" altLang="zh-CN" b="1" dirty="0"/>
              <a:t>non-neglectable</a:t>
            </a:r>
            <a:r>
              <a:rPr lang="en-US" altLang="zh-CN" dirty="0"/>
              <a:t> delay when switching modes.</a:t>
            </a:r>
            <a:endParaRPr lang="zh-CN" altLang="en-US" dirty="0"/>
          </a:p>
        </p:txBody>
      </p:sp>
      <p:sp>
        <p:nvSpPr>
          <p:cNvPr id="4" name="Slide Number Placeholder 3">
            <a:extLst>
              <a:ext uri="{FF2B5EF4-FFF2-40B4-BE49-F238E27FC236}">
                <a16:creationId xmlns:a16="http://schemas.microsoft.com/office/drawing/2014/main" id="{FFF85542-DDA5-4FBB-A662-F9006CCA0136}"/>
              </a:ext>
            </a:extLst>
          </p:cNvPr>
          <p:cNvSpPr>
            <a:spLocks noGrp="1"/>
          </p:cNvSpPr>
          <p:nvPr>
            <p:ph type="sldNum" sz="quarter" idx="10"/>
          </p:nvPr>
        </p:nvSpPr>
        <p:spPr/>
        <p:txBody>
          <a:bodyPr/>
          <a:lstStyle/>
          <a:p>
            <a:pPr>
              <a:defRPr/>
            </a:pPr>
            <a:fld id="{57DBCEAA-019C-4221-BCA5-137D87B79FCD}" type="slidenum">
              <a:rPr lang="zh-CN" altLang="en-US" smtClean="0"/>
              <a:pPr>
                <a:defRPr/>
              </a:pPr>
              <a:t>11</a:t>
            </a:fld>
            <a:endParaRPr lang="zh-CN" altLang="en-US" dirty="0"/>
          </a:p>
        </p:txBody>
      </p:sp>
      <p:grpSp>
        <p:nvGrpSpPr>
          <p:cNvPr id="6" name="Group 5">
            <a:extLst>
              <a:ext uri="{FF2B5EF4-FFF2-40B4-BE49-F238E27FC236}">
                <a16:creationId xmlns:a16="http://schemas.microsoft.com/office/drawing/2014/main" id="{41A8F61D-2768-4BE6-8B9A-2FF4327AC965}"/>
              </a:ext>
            </a:extLst>
          </p:cNvPr>
          <p:cNvGrpSpPr/>
          <p:nvPr/>
        </p:nvGrpSpPr>
        <p:grpSpPr>
          <a:xfrm>
            <a:off x="909638" y="1981200"/>
            <a:ext cx="3299991" cy="3298801"/>
            <a:chOff x="909638" y="1981200"/>
            <a:chExt cx="3299991" cy="3298801"/>
          </a:xfrm>
        </p:grpSpPr>
        <p:grpSp>
          <p:nvGrpSpPr>
            <p:cNvPr id="35" name="Group 34">
              <a:extLst>
                <a:ext uri="{FF2B5EF4-FFF2-40B4-BE49-F238E27FC236}">
                  <a16:creationId xmlns:a16="http://schemas.microsoft.com/office/drawing/2014/main" id="{8377755A-0FB7-4B58-8A09-8EFED05F8B48}"/>
                </a:ext>
              </a:extLst>
            </p:cNvPr>
            <p:cNvGrpSpPr/>
            <p:nvPr/>
          </p:nvGrpSpPr>
          <p:grpSpPr>
            <a:xfrm>
              <a:off x="909638" y="1981200"/>
              <a:ext cx="3299991" cy="2825819"/>
              <a:chOff x="5324954" y="2176021"/>
              <a:chExt cx="3299991" cy="2825819"/>
            </a:xfrm>
          </p:grpSpPr>
          <p:sp>
            <p:nvSpPr>
              <p:cNvPr id="36" name="Rectangle: Rounded Corners 35">
                <a:extLst>
                  <a:ext uri="{FF2B5EF4-FFF2-40B4-BE49-F238E27FC236}">
                    <a16:creationId xmlns:a16="http://schemas.microsoft.com/office/drawing/2014/main" id="{BA13E8FE-5003-454A-B9D1-1ED526BF80E5}"/>
                  </a:ext>
                </a:extLst>
              </p:cNvPr>
              <p:cNvSpPr/>
              <p:nvPr/>
            </p:nvSpPr>
            <p:spPr bwMode="auto">
              <a:xfrm>
                <a:off x="6629400" y="2607012"/>
                <a:ext cx="924564" cy="568962"/>
              </a:xfrm>
              <a:prstGeom prst="roundRect">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err="1">
                    <a:ln>
                      <a:noFill/>
                    </a:ln>
                    <a:solidFill>
                      <a:srgbClr val="000000"/>
                    </a:solidFill>
                    <a:effectLst/>
                    <a:ea typeface="Osaka" charset="0"/>
                    <a:cs typeface="Osaka" charset="0"/>
                  </a:rPr>
                  <a:t>NotSet</a:t>
                </a:r>
                <a:endParaRPr kumimoji="0" lang="zh-CN" altLang="en-US" sz="1400" b="0" i="0" u="none" strike="noStrike" cap="none" normalizeH="0" baseline="0" dirty="0">
                  <a:ln>
                    <a:noFill/>
                  </a:ln>
                  <a:solidFill>
                    <a:srgbClr val="000000"/>
                  </a:solidFill>
                  <a:effectLst/>
                  <a:ea typeface="Osaka" charset="0"/>
                  <a:cs typeface="Osaka" charset="0"/>
                </a:endParaRPr>
              </a:p>
            </p:txBody>
          </p:sp>
          <p:sp>
            <p:nvSpPr>
              <p:cNvPr id="37" name="Flowchart: Connector 36">
                <a:extLst>
                  <a:ext uri="{FF2B5EF4-FFF2-40B4-BE49-F238E27FC236}">
                    <a16:creationId xmlns:a16="http://schemas.microsoft.com/office/drawing/2014/main" id="{BAAE93E8-3CCA-4499-9852-B43E19981F8F}"/>
                  </a:ext>
                </a:extLst>
              </p:cNvPr>
              <p:cNvSpPr/>
              <p:nvPr/>
            </p:nvSpPr>
            <p:spPr bwMode="auto">
              <a:xfrm>
                <a:off x="7010400" y="2176021"/>
                <a:ext cx="161213" cy="161213"/>
              </a:xfrm>
              <a:prstGeom prst="flowChartConnector">
                <a:avLst/>
              </a:prstGeom>
              <a:solidFill>
                <a:schemeClr val="tx1"/>
              </a:solidFill>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0" i="0" u="none" strike="noStrike" cap="none" normalizeH="0" baseline="0" dirty="0">
                  <a:ln>
                    <a:noFill/>
                  </a:ln>
                  <a:solidFill>
                    <a:srgbClr val="000000"/>
                  </a:solidFill>
                  <a:effectLst/>
                  <a:latin typeface="Times" charset="0"/>
                  <a:ea typeface="Osaka" charset="0"/>
                  <a:cs typeface="Osaka" charset="0"/>
                </a:endParaRPr>
              </a:p>
            </p:txBody>
          </p:sp>
          <p:cxnSp>
            <p:nvCxnSpPr>
              <p:cNvPr id="38" name="Straight Arrow Connector 37">
                <a:extLst>
                  <a:ext uri="{FF2B5EF4-FFF2-40B4-BE49-F238E27FC236}">
                    <a16:creationId xmlns:a16="http://schemas.microsoft.com/office/drawing/2014/main" id="{832AAF53-8941-415F-97F0-ABF3CD988B46}"/>
                  </a:ext>
                </a:extLst>
              </p:cNvPr>
              <p:cNvCxnSpPr>
                <a:cxnSpLocks/>
                <a:stCxn id="37" idx="4"/>
                <a:endCxn id="36" idx="0"/>
              </p:cNvCxnSpPr>
              <p:nvPr/>
            </p:nvCxnSpPr>
            <p:spPr bwMode="auto">
              <a:xfrm>
                <a:off x="7091007" y="2337234"/>
                <a:ext cx="675" cy="269778"/>
              </a:xfrm>
              <a:prstGeom prst="straightConnector1">
                <a:avLst/>
              </a:prstGeom>
              <a:ln w="12700">
                <a:headEnd type="none" w="med" len="med"/>
                <a:tailEnd type="triangle"/>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sp>
            <p:nvSpPr>
              <p:cNvPr id="39" name="Rectangle: Rounded Corners 38">
                <a:extLst>
                  <a:ext uri="{FF2B5EF4-FFF2-40B4-BE49-F238E27FC236}">
                    <a16:creationId xmlns:a16="http://schemas.microsoft.com/office/drawing/2014/main" id="{512CC7AA-FFE9-4B1C-8D95-8710B7436718}"/>
                  </a:ext>
                </a:extLst>
              </p:cNvPr>
              <p:cNvSpPr/>
              <p:nvPr/>
            </p:nvSpPr>
            <p:spPr bwMode="auto">
              <a:xfrm>
                <a:off x="5704836" y="3485585"/>
                <a:ext cx="924564" cy="568962"/>
              </a:xfrm>
              <a:prstGeom prst="roundRect">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a:ln>
                      <a:noFill/>
                    </a:ln>
                    <a:solidFill>
                      <a:srgbClr val="000000"/>
                    </a:solidFill>
                    <a:effectLst/>
                    <a:ea typeface="Osaka" charset="0"/>
                    <a:cs typeface="Osaka" charset="0"/>
                  </a:rPr>
                  <a:t>Xray Mode</a:t>
                </a:r>
                <a:endParaRPr kumimoji="0" lang="zh-CN" altLang="en-US" sz="1400" b="0" i="0" u="none" strike="noStrike" cap="none" normalizeH="0" baseline="0" dirty="0">
                  <a:ln>
                    <a:noFill/>
                  </a:ln>
                  <a:solidFill>
                    <a:srgbClr val="000000"/>
                  </a:solidFill>
                  <a:effectLst/>
                  <a:ea typeface="Osaka" charset="0"/>
                  <a:cs typeface="Osaka" charset="0"/>
                </a:endParaRPr>
              </a:p>
            </p:txBody>
          </p:sp>
          <p:sp>
            <p:nvSpPr>
              <p:cNvPr id="40" name="Rectangle: Rounded Corners 39">
                <a:extLst>
                  <a:ext uri="{FF2B5EF4-FFF2-40B4-BE49-F238E27FC236}">
                    <a16:creationId xmlns:a16="http://schemas.microsoft.com/office/drawing/2014/main" id="{2EE261F3-17F8-405E-B5DD-989A8922A86F}"/>
                  </a:ext>
                </a:extLst>
              </p:cNvPr>
              <p:cNvSpPr/>
              <p:nvPr/>
            </p:nvSpPr>
            <p:spPr bwMode="auto">
              <a:xfrm>
                <a:off x="7553964" y="3479679"/>
                <a:ext cx="924564" cy="568962"/>
              </a:xfrm>
              <a:prstGeom prst="roundRect">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err="1">
                    <a:ln>
                      <a:noFill/>
                    </a:ln>
                    <a:solidFill>
                      <a:srgbClr val="000000"/>
                    </a:solidFill>
                    <a:effectLst/>
                    <a:ea typeface="Osaka" charset="0"/>
                    <a:cs typeface="Osaka" charset="0"/>
                  </a:rPr>
                  <a:t>Ebeam</a:t>
                </a:r>
                <a:r>
                  <a:rPr kumimoji="0" lang="en-US" altLang="zh-CN" sz="1400" b="0" i="0" u="none" strike="noStrike" cap="none" normalizeH="0" baseline="0" dirty="0">
                    <a:ln>
                      <a:noFill/>
                    </a:ln>
                    <a:solidFill>
                      <a:srgbClr val="000000"/>
                    </a:solidFill>
                    <a:effectLst/>
                    <a:ea typeface="Osaka" charset="0"/>
                    <a:cs typeface="Osaka" charset="0"/>
                  </a:rPr>
                  <a:t> Mode</a:t>
                </a:r>
                <a:endParaRPr kumimoji="0" lang="zh-CN" altLang="en-US" sz="1400" b="0" i="0" u="none" strike="noStrike" cap="none" normalizeH="0" baseline="0" dirty="0">
                  <a:ln>
                    <a:noFill/>
                  </a:ln>
                  <a:solidFill>
                    <a:srgbClr val="000000"/>
                  </a:solidFill>
                  <a:effectLst/>
                  <a:ea typeface="Osaka" charset="0"/>
                  <a:cs typeface="Osaka" charset="0"/>
                </a:endParaRPr>
              </a:p>
            </p:txBody>
          </p:sp>
          <p:sp>
            <p:nvSpPr>
              <p:cNvPr id="41" name="Rectangle: Rounded Corners 40">
                <a:extLst>
                  <a:ext uri="{FF2B5EF4-FFF2-40B4-BE49-F238E27FC236}">
                    <a16:creationId xmlns:a16="http://schemas.microsoft.com/office/drawing/2014/main" id="{B790497E-115E-4A98-9DA4-7821044BDBF2}"/>
                  </a:ext>
                </a:extLst>
              </p:cNvPr>
              <p:cNvSpPr/>
              <p:nvPr/>
            </p:nvSpPr>
            <p:spPr bwMode="auto">
              <a:xfrm>
                <a:off x="5704836" y="4432878"/>
                <a:ext cx="924564" cy="568962"/>
              </a:xfrm>
              <a:prstGeom prst="roundRect">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CN" sz="1400" dirty="0">
                    <a:solidFill>
                      <a:srgbClr val="000000"/>
                    </a:solidFill>
                    <a:ea typeface="Osaka" charset="0"/>
                    <a:cs typeface="Osaka" charset="0"/>
                  </a:rPr>
                  <a:t>To</a:t>
                </a:r>
                <a:r>
                  <a:rPr kumimoji="0" lang="en-US" altLang="zh-CN" sz="1400" b="0" i="0" u="none" strike="noStrike" cap="none" normalizeH="0" baseline="0" dirty="0">
                    <a:ln>
                      <a:noFill/>
                    </a:ln>
                    <a:solidFill>
                      <a:srgbClr val="000000"/>
                    </a:solidFill>
                    <a:effectLst/>
                    <a:ea typeface="Osaka" charset="0"/>
                    <a:cs typeface="Osaka" charset="0"/>
                  </a:rPr>
                  <a:t> </a:t>
                </a:r>
                <a:r>
                  <a:rPr kumimoji="0" lang="en-US" altLang="zh-CN" sz="1400" b="0" i="0" u="none" strike="noStrike" cap="none" normalizeH="0" baseline="0" dirty="0" err="1">
                    <a:ln>
                      <a:noFill/>
                    </a:ln>
                    <a:solidFill>
                      <a:srgbClr val="000000"/>
                    </a:solidFill>
                    <a:effectLst/>
                    <a:ea typeface="Osaka" charset="0"/>
                    <a:cs typeface="Osaka" charset="0"/>
                  </a:rPr>
                  <a:t>Ebeam</a:t>
                </a:r>
                <a:endParaRPr kumimoji="0" lang="zh-CN" altLang="en-US" sz="1400" b="0" i="0" u="none" strike="noStrike" cap="none" normalizeH="0" baseline="0" dirty="0">
                  <a:ln>
                    <a:noFill/>
                  </a:ln>
                  <a:solidFill>
                    <a:srgbClr val="000000"/>
                  </a:solidFill>
                  <a:effectLst/>
                  <a:ea typeface="Osaka" charset="0"/>
                  <a:cs typeface="Osaka" charset="0"/>
                </a:endParaRPr>
              </a:p>
            </p:txBody>
          </p:sp>
          <p:sp>
            <p:nvSpPr>
              <p:cNvPr id="42" name="Rectangle: Rounded Corners 41">
                <a:extLst>
                  <a:ext uri="{FF2B5EF4-FFF2-40B4-BE49-F238E27FC236}">
                    <a16:creationId xmlns:a16="http://schemas.microsoft.com/office/drawing/2014/main" id="{28BF0257-6439-435A-BD16-306CD705E9E4}"/>
                  </a:ext>
                </a:extLst>
              </p:cNvPr>
              <p:cNvSpPr/>
              <p:nvPr/>
            </p:nvSpPr>
            <p:spPr bwMode="auto">
              <a:xfrm>
                <a:off x="7553964" y="4432878"/>
                <a:ext cx="924564" cy="568962"/>
              </a:xfrm>
              <a:prstGeom prst="roundRect">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CN" sz="1400" dirty="0">
                    <a:solidFill>
                      <a:srgbClr val="000000"/>
                    </a:solidFill>
                    <a:ea typeface="Osaka" charset="0"/>
                    <a:cs typeface="Osaka" charset="0"/>
                  </a:rPr>
                  <a:t>To</a:t>
                </a:r>
                <a:r>
                  <a:rPr kumimoji="0" lang="en-US" altLang="zh-CN" sz="1400" b="0" i="0" u="none" strike="noStrike" cap="none" normalizeH="0" baseline="0" dirty="0">
                    <a:ln>
                      <a:noFill/>
                    </a:ln>
                    <a:solidFill>
                      <a:srgbClr val="000000"/>
                    </a:solidFill>
                    <a:effectLst/>
                    <a:ea typeface="Osaka" charset="0"/>
                    <a:cs typeface="Osaka" charset="0"/>
                  </a:rPr>
                  <a:t> Xray</a:t>
                </a:r>
                <a:endParaRPr kumimoji="0" lang="zh-CN" altLang="en-US" sz="1400" b="0" i="0" u="none" strike="noStrike" cap="none" normalizeH="0" baseline="0" dirty="0">
                  <a:ln>
                    <a:noFill/>
                  </a:ln>
                  <a:solidFill>
                    <a:srgbClr val="000000"/>
                  </a:solidFill>
                  <a:effectLst/>
                  <a:ea typeface="Osaka" charset="0"/>
                  <a:cs typeface="Osaka" charset="0"/>
                </a:endParaRPr>
              </a:p>
            </p:txBody>
          </p:sp>
          <p:cxnSp>
            <p:nvCxnSpPr>
              <p:cNvPr id="43" name="Straight Arrow Connector 42">
                <a:extLst>
                  <a:ext uri="{FF2B5EF4-FFF2-40B4-BE49-F238E27FC236}">
                    <a16:creationId xmlns:a16="http://schemas.microsoft.com/office/drawing/2014/main" id="{99C75702-8E77-46DF-9F08-95D6AD7458CB}"/>
                  </a:ext>
                </a:extLst>
              </p:cNvPr>
              <p:cNvCxnSpPr>
                <a:stCxn id="41" idx="3"/>
                <a:endCxn id="40" idx="1"/>
              </p:cNvCxnSpPr>
              <p:nvPr/>
            </p:nvCxnSpPr>
            <p:spPr bwMode="auto">
              <a:xfrm flipV="1">
                <a:off x="6629400" y="3764160"/>
                <a:ext cx="924564" cy="953199"/>
              </a:xfrm>
              <a:prstGeom prst="straightConnector1">
                <a:avLst/>
              </a:prstGeom>
              <a:solidFill>
                <a:schemeClr val="accent1"/>
              </a:solidFill>
              <a:ln w="19050"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4" name="Straight Arrow Connector 43">
                <a:extLst>
                  <a:ext uri="{FF2B5EF4-FFF2-40B4-BE49-F238E27FC236}">
                    <a16:creationId xmlns:a16="http://schemas.microsoft.com/office/drawing/2014/main" id="{262159E1-9025-4325-86E6-1D6267F400E9}"/>
                  </a:ext>
                </a:extLst>
              </p:cNvPr>
              <p:cNvCxnSpPr>
                <a:cxnSpLocks/>
                <a:stCxn id="42" idx="1"/>
                <a:endCxn id="39" idx="3"/>
              </p:cNvCxnSpPr>
              <p:nvPr/>
            </p:nvCxnSpPr>
            <p:spPr bwMode="auto">
              <a:xfrm flipH="1" flipV="1">
                <a:off x="6629400" y="3770066"/>
                <a:ext cx="924564" cy="947293"/>
              </a:xfrm>
              <a:prstGeom prst="straightConnector1">
                <a:avLst/>
              </a:prstGeom>
              <a:solidFill>
                <a:schemeClr val="accent1"/>
              </a:solidFill>
              <a:ln w="19050"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5" name="Straight Arrow Connector 44">
                <a:extLst>
                  <a:ext uri="{FF2B5EF4-FFF2-40B4-BE49-F238E27FC236}">
                    <a16:creationId xmlns:a16="http://schemas.microsoft.com/office/drawing/2014/main" id="{46584C96-B35D-4367-98E6-D6092C0DAD6B}"/>
                  </a:ext>
                </a:extLst>
              </p:cNvPr>
              <p:cNvCxnSpPr>
                <a:cxnSpLocks/>
                <a:stCxn id="39" idx="2"/>
                <a:endCxn id="41" idx="0"/>
              </p:cNvCxnSpPr>
              <p:nvPr/>
            </p:nvCxnSpPr>
            <p:spPr bwMode="auto">
              <a:xfrm>
                <a:off x="6167118" y="4054547"/>
                <a:ext cx="0" cy="378331"/>
              </a:xfrm>
              <a:prstGeom prst="straightConnector1">
                <a:avLst/>
              </a:prstGeom>
              <a:solidFill>
                <a:schemeClr val="accent1"/>
              </a:solidFill>
              <a:ln w="1905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6" name="Straight Arrow Connector 45">
                <a:extLst>
                  <a:ext uri="{FF2B5EF4-FFF2-40B4-BE49-F238E27FC236}">
                    <a16:creationId xmlns:a16="http://schemas.microsoft.com/office/drawing/2014/main" id="{8C8A572B-6B52-42B6-808D-E6F5DC2EE420}"/>
                  </a:ext>
                </a:extLst>
              </p:cNvPr>
              <p:cNvCxnSpPr>
                <a:cxnSpLocks/>
                <a:stCxn id="40" idx="2"/>
                <a:endCxn id="42" idx="0"/>
              </p:cNvCxnSpPr>
              <p:nvPr/>
            </p:nvCxnSpPr>
            <p:spPr bwMode="auto">
              <a:xfrm>
                <a:off x="8016246" y="4048641"/>
                <a:ext cx="0" cy="384237"/>
              </a:xfrm>
              <a:prstGeom prst="straightConnector1">
                <a:avLst/>
              </a:prstGeom>
              <a:solidFill>
                <a:schemeClr val="accent1"/>
              </a:solidFill>
              <a:ln w="1905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7" name="Straight Arrow Connector 46">
                <a:extLst>
                  <a:ext uri="{FF2B5EF4-FFF2-40B4-BE49-F238E27FC236}">
                    <a16:creationId xmlns:a16="http://schemas.microsoft.com/office/drawing/2014/main" id="{69C39007-B88C-4109-960A-83013A079062}"/>
                  </a:ext>
                </a:extLst>
              </p:cNvPr>
              <p:cNvCxnSpPr>
                <a:cxnSpLocks/>
                <a:endCxn id="39" idx="0"/>
              </p:cNvCxnSpPr>
              <p:nvPr/>
            </p:nvCxnSpPr>
            <p:spPr bwMode="auto">
              <a:xfrm flipH="1">
                <a:off x="6167118" y="3172072"/>
                <a:ext cx="767082" cy="313513"/>
              </a:xfrm>
              <a:prstGeom prst="straightConnector1">
                <a:avLst/>
              </a:prstGeom>
              <a:solidFill>
                <a:schemeClr val="accent1"/>
              </a:solidFill>
              <a:ln w="1905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8" name="Straight Arrow Connector 47">
                <a:extLst>
                  <a:ext uri="{FF2B5EF4-FFF2-40B4-BE49-F238E27FC236}">
                    <a16:creationId xmlns:a16="http://schemas.microsoft.com/office/drawing/2014/main" id="{BF516456-1319-4FDE-A193-7E68B2D15847}"/>
                  </a:ext>
                </a:extLst>
              </p:cNvPr>
              <p:cNvCxnSpPr>
                <a:cxnSpLocks/>
                <a:endCxn id="40" idx="0"/>
              </p:cNvCxnSpPr>
              <p:nvPr/>
            </p:nvCxnSpPr>
            <p:spPr bwMode="auto">
              <a:xfrm>
                <a:off x="7239000" y="3178697"/>
                <a:ext cx="777246" cy="300982"/>
              </a:xfrm>
              <a:prstGeom prst="straightConnector1">
                <a:avLst/>
              </a:prstGeom>
              <a:solidFill>
                <a:schemeClr val="accent1"/>
              </a:solidFill>
              <a:ln w="1905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49" name="TextBox 48">
                <a:extLst>
                  <a:ext uri="{FF2B5EF4-FFF2-40B4-BE49-F238E27FC236}">
                    <a16:creationId xmlns:a16="http://schemas.microsoft.com/office/drawing/2014/main" id="{7F46EAA0-FF8F-46EC-A2FC-3EC4F16C57A8}"/>
                  </a:ext>
                </a:extLst>
              </p:cNvPr>
              <p:cNvSpPr txBox="1"/>
              <p:nvPr/>
            </p:nvSpPr>
            <p:spPr>
              <a:xfrm>
                <a:off x="5859066" y="3044072"/>
                <a:ext cx="616105" cy="338554"/>
              </a:xfrm>
              <a:prstGeom prst="rect">
                <a:avLst/>
              </a:prstGeom>
              <a:noFill/>
            </p:spPr>
            <p:txBody>
              <a:bodyPr wrap="square" rtlCol="0">
                <a:spAutoFit/>
              </a:bodyPr>
              <a:lstStyle/>
              <a:p>
                <a:r>
                  <a:rPr lang="en-US" altLang="zh-CN" sz="1600" dirty="0">
                    <a:latin typeface="+mn-lt"/>
                  </a:rPr>
                  <a:t>Xray</a:t>
                </a:r>
                <a:endParaRPr lang="zh-CN" altLang="en-US" dirty="0">
                  <a:latin typeface="+mn-lt"/>
                </a:endParaRPr>
              </a:p>
            </p:txBody>
          </p:sp>
          <p:sp>
            <p:nvSpPr>
              <p:cNvPr id="50" name="TextBox 49">
                <a:extLst>
                  <a:ext uri="{FF2B5EF4-FFF2-40B4-BE49-F238E27FC236}">
                    <a16:creationId xmlns:a16="http://schemas.microsoft.com/office/drawing/2014/main" id="{0C547847-D8AD-4741-A625-688BD4EB5A57}"/>
                  </a:ext>
                </a:extLst>
              </p:cNvPr>
              <p:cNvSpPr txBox="1"/>
              <p:nvPr/>
            </p:nvSpPr>
            <p:spPr>
              <a:xfrm>
                <a:off x="7553964" y="3024187"/>
                <a:ext cx="842164" cy="338554"/>
              </a:xfrm>
              <a:prstGeom prst="rect">
                <a:avLst/>
              </a:prstGeom>
              <a:noFill/>
            </p:spPr>
            <p:txBody>
              <a:bodyPr wrap="square" rtlCol="0">
                <a:spAutoFit/>
              </a:bodyPr>
              <a:lstStyle/>
              <a:p>
                <a:r>
                  <a:rPr lang="en-US" altLang="zh-CN" sz="1600" dirty="0" err="1">
                    <a:latin typeface="+mn-lt"/>
                  </a:rPr>
                  <a:t>Ebeam</a:t>
                </a:r>
                <a:endParaRPr lang="zh-CN" altLang="en-US" dirty="0">
                  <a:latin typeface="+mn-lt"/>
                </a:endParaRPr>
              </a:p>
            </p:txBody>
          </p:sp>
          <p:sp>
            <p:nvSpPr>
              <p:cNvPr id="51" name="TextBox 50">
                <a:extLst>
                  <a:ext uri="{FF2B5EF4-FFF2-40B4-BE49-F238E27FC236}">
                    <a16:creationId xmlns:a16="http://schemas.microsoft.com/office/drawing/2014/main" id="{49A6B389-15CB-4B36-82C0-EA7064C5A7FA}"/>
                  </a:ext>
                </a:extLst>
              </p:cNvPr>
              <p:cNvSpPr txBox="1"/>
              <p:nvPr/>
            </p:nvSpPr>
            <p:spPr>
              <a:xfrm>
                <a:off x="5324954" y="4074435"/>
                <a:ext cx="842164" cy="338554"/>
              </a:xfrm>
              <a:prstGeom prst="rect">
                <a:avLst/>
              </a:prstGeom>
              <a:noFill/>
            </p:spPr>
            <p:txBody>
              <a:bodyPr wrap="square" rtlCol="0">
                <a:spAutoFit/>
              </a:bodyPr>
              <a:lstStyle/>
              <a:p>
                <a:r>
                  <a:rPr lang="en-US" altLang="zh-CN" sz="1600" dirty="0" err="1">
                    <a:latin typeface="+mn-lt"/>
                  </a:rPr>
                  <a:t>Ebeam</a:t>
                </a:r>
                <a:endParaRPr lang="zh-CN" altLang="en-US" dirty="0">
                  <a:latin typeface="+mn-lt"/>
                </a:endParaRPr>
              </a:p>
            </p:txBody>
          </p:sp>
          <p:sp>
            <p:nvSpPr>
              <p:cNvPr id="52" name="TextBox 51">
                <a:extLst>
                  <a:ext uri="{FF2B5EF4-FFF2-40B4-BE49-F238E27FC236}">
                    <a16:creationId xmlns:a16="http://schemas.microsoft.com/office/drawing/2014/main" id="{18C2C332-1A1D-4143-AC62-09748213876A}"/>
                  </a:ext>
                </a:extLst>
              </p:cNvPr>
              <p:cNvSpPr txBox="1"/>
              <p:nvPr/>
            </p:nvSpPr>
            <p:spPr>
              <a:xfrm>
                <a:off x="8008840" y="4084433"/>
                <a:ext cx="616105" cy="338554"/>
              </a:xfrm>
              <a:prstGeom prst="rect">
                <a:avLst/>
              </a:prstGeom>
              <a:noFill/>
            </p:spPr>
            <p:txBody>
              <a:bodyPr wrap="square" rtlCol="0">
                <a:spAutoFit/>
              </a:bodyPr>
              <a:lstStyle/>
              <a:p>
                <a:r>
                  <a:rPr lang="en-US" altLang="zh-CN" sz="1600" dirty="0">
                    <a:latin typeface="+mn-lt"/>
                  </a:rPr>
                  <a:t>Xray</a:t>
                </a:r>
                <a:endParaRPr lang="zh-CN" altLang="en-US" dirty="0">
                  <a:latin typeface="+mn-lt"/>
                </a:endParaRPr>
              </a:p>
            </p:txBody>
          </p:sp>
          <p:sp>
            <p:nvSpPr>
              <p:cNvPr id="53" name="TextBox 52">
                <a:extLst>
                  <a:ext uri="{FF2B5EF4-FFF2-40B4-BE49-F238E27FC236}">
                    <a16:creationId xmlns:a16="http://schemas.microsoft.com/office/drawing/2014/main" id="{E2560587-934F-4841-9403-0B825AD730D7}"/>
                  </a:ext>
                </a:extLst>
              </p:cNvPr>
              <p:cNvSpPr txBox="1"/>
              <p:nvPr/>
            </p:nvSpPr>
            <p:spPr>
              <a:xfrm>
                <a:off x="7238506" y="4074435"/>
                <a:ext cx="616105" cy="338554"/>
              </a:xfrm>
              <a:prstGeom prst="rect">
                <a:avLst/>
              </a:prstGeom>
              <a:noFill/>
            </p:spPr>
            <p:txBody>
              <a:bodyPr wrap="square" rtlCol="0">
                <a:spAutoFit/>
              </a:bodyPr>
              <a:lstStyle/>
              <a:p>
                <a:r>
                  <a:rPr lang="en-US" altLang="zh-CN" sz="1600" dirty="0">
                    <a:solidFill>
                      <a:srgbClr val="FF0000"/>
                    </a:solidFill>
                    <a:latin typeface="+mn-lt"/>
                  </a:rPr>
                  <a:t>set</a:t>
                </a:r>
                <a:endParaRPr lang="zh-CN" altLang="en-US" dirty="0">
                  <a:solidFill>
                    <a:srgbClr val="FF0000"/>
                  </a:solidFill>
                  <a:latin typeface="+mn-lt"/>
                </a:endParaRPr>
              </a:p>
            </p:txBody>
          </p:sp>
          <p:sp>
            <p:nvSpPr>
              <p:cNvPr id="54" name="TextBox 53">
                <a:extLst>
                  <a:ext uri="{FF2B5EF4-FFF2-40B4-BE49-F238E27FC236}">
                    <a16:creationId xmlns:a16="http://schemas.microsoft.com/office/drawing/2014/main" id="{189C14F8-0345-4999-9940-E4C3C68F4B21}"/>
                  </a:ext>
                </a:extLst>
              </p:cNvPr>
              <p:cNvSpPr txBox="1"/>
              <p:nvPr/>
            </p:nvSpPr>
            <p:spPr>
              <a:xfrm>
                <a:off x="6475577" y="4070219"/>
                <a:ext cx="616105" cy="338554"/>
              </a:xfrm>
              <a:prstGeom prst="rect">
                <a:avLst/>
              </a:prstGeom>
              <a:noFill/>
            </p:spPr>
            <p:txBody>
              <a:bodyPr wrap="square" rtlCol="0">
                <a:spAutoFit/>
              </a:bodyPr>
              <a:lstStyle/>
              <a:p>
                <a:r>
                  <a:rPr lang="en-US" altLang="zh-CN" sz="1600" dirty="0">
                    <a:solidFill>
                      <a:srgbClr val="FF0000"/>
                    </a:solidFill>
                    <a:latin typeface="+mn-lt"/>
                  </a:rPr>
                  <a:t>set</a:t>
                </a:r>
                <a:endParaRPr lang="zh-CN" altLang="en-US" dirty="0">
                  <a:solidFill>
                    <a:srgbClr val="FF0000"/>
                  </a:solidFill>
                  <a:latin typeface="+mn-lt"/>
                </a:endParaRPr>
              </a:p>
            </p:txBody>
          </p:sp>
        </p:gr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E6EF625-3A40-4788-91C3-B94DABFB0C6B}"/>
                    </a:ext>
                  </a:extLst>
                </p:cNvPr>
                <p:cNvSpPr txBox="1"/>
                <p:nvPr/>
              </p:nvSpPr>
              <p:spPr>
                <a:xfrm>
                  <a:off x="1820679" y="4941447"/>
                  <a:ext cx="1710022" cy="338554"/>
                </a:xfrm>
                <a:prstGeom prst="rect">
                  <a:avLst/>
                </a:prstGeom>
                <a:noFill/>
              </p:spPr>
              <p:txBody>
                <a:bodyPr wrap="square" rtlCol="0">
                  <a:spAutoFit/>
                </a:bodyPr>
                <a:lstStyle/>
                <a:p>
                  <a:r>
                    <a:rPr lang="en-US" altLang="zh-CN" sz="1600" b="1" dirty="0">
                      <a:latin typeface="+mn-lt"/>
                    </a:rPr>
                    <a:t>Mode Setter </a:t>
                  </a:r>
                  <a14:m>
                    <m:oMath xmlns:m="http://schemas.openxmlformats.org/officeDocument/2006/math">
                      <m:sSub>
                        <m:sSubPr>
                          <m:ctrlPr>
                            <a:rPr lang="en-US" altLang="zh-CN" sz="1600" b="1" i="1" smtClean="0">
                              <a:latin typeface="Cambria Math" panose="02040503050406030204" pitchFamily="18" charset="0"/>
                            </a:rPr>
                          </m:ctrlPr>
                        </m:sSubPr>
                        <m:e>
                          <m:r>
                            <a:rPr lang="en-US" altLang="zh-CN" sz="1600" b="1" i="1" smtClean="0">
                              <a:latin typeface="Cambria Math" panose="02040503050406030204" pitchFamily="18" charset="0"/>
                            </a:rPr>
                            <m:t>𝑴</m:t>
                          </m:r>
                        </m:e>
                        <m:sub>
                          <m:r>
                            <a:rPr lang="en-US" altLang="zh-CN" sz="1600" b="1" i="1" smtClean="0">
                              <a:latin typeface="Cambria Math" panose="02040503050406030204" pitchFamily="18" charset="0"/>
                            </a:rPr>
                            <m:t>𝑩</m:t>
                          </m:r>
                        </m:sub>
                      </m:sSub>
                    </m:oMath>
                  </a14:m>
                  <a:endParaRPr lang="zh-CN" altLang="en-US" sz="1600" b="1" dirty="0">
                    <a:latin typeface="+mn-lt"/>
                  </a:endParaRPr>
                </a:p>
              </p:txBody>
            </p:sp>
          </mc:Choice>
          <mc:Fallback xmlns="">
            <p:sp>
              <p:nvSpPr>
                <p:cNvPr id="5" name="TextBox 4">
                  <a:extLst>
                    <a:ext uri="{FF2B5EF4-FFF2-40B4-BE49-F238E27FC236}">
                      <a16:creationId xmlns:a16="http://schemas.microsoft.com/office/drawing/2014/main" id="{FE6EF625-3A40-4788-91C3-B94DABFB0C6B}"/>
                    </a:ext>
                  </a:extLst>
                </p:cNvPr>
                <p:cNvSpPr txBox="1">
                  <a:spLocks noRot="1" noChangeAspect="1" noMove="1" noResize="1" noEditPoints="1" noAdjustHandles="1" noChangeArrowheads="1" noChangeShapeType="1" noTextEdit="1"/>
                </p:cNvSpPr>
                <p:nvPr/>
              </p:nvSpPr>
              <p:spPr>
                <a:xfrm>
                  <a:off x="1820679" y="4941447"/>
                  <a:ext cx="1710022" cy="338554"/>
                </a:xfrm>
                <a:prstGeom prst="rect">
                  <a:avLst/>
                </a:prstGeom>
                <a:blipFill>
                  <a:blip r:embed="rId5"/>
                  <a:stretch>
                    <a:fillRect l="-2143" t="-5455" b="-23636"/>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3214066444"/>
      </p:ext>
    </p:extLst>
  </p:cSld>
  <p:clrMapOvr>
    <a:masterClrMapping/>
  </p:clrMapOvr>
  <mc:AlternateContent xmlns:mc="http://schemas.openxmlformats.org/markup-compatibility/2006" xmlns:p14="http://schemas.microsoft.com/office/powerpoint/2010/main">
    <mc:Choice Requires="p14">
      <p:transition spd="slow" p14:dur="2000" advTm="21957"/>
    </mc:Choice>
    <mc:Fallback xmlns="">
      <p:transition spd="slow" advTm="21957"/>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01251-265C-4A6E-91E7-AC7F6A0F091B}"/>
              </a:ext>
            </a:extLst>
          </p:cNvPr>
          <p:cNvSpPr>
            <a:spLocks noGrp="1"/>
          </p:cNvSpPr>
          <p:nvPr>
            <p:ph type="title"/>
          </p:nvPr>
        </p:nvSpPr>
        <p:spPr/>
        <p:txBody>
          <a:bodyPr/>
          <a:lstStyle/>
          <a:p>
            <a:r>
              <a:rPr lang="en-US" altLang="zh-CN" dirty="0"/>
              <a:t>Therac-25 System</a:t>
            </a:r>
            <a:endParaRPr lang="zh-CN" altLang="en-US" dirty="0"/>
          </a:p>
        </p:txBody>
      </p:sp>
      <p:sp>
        <p:nvSpPr>
          <p:cNvPr id="4" name="Slide Number Placeholder 3">
            <a:extLst>
              <a:ext uri="{FF2B5EF4-FFF2-40B4-BE49-F238E27FC236}">
                <a16:creationId xmlns:a16="http://schemas.microsoft.com/office/drawing/2014/main" id="{FFF85542-DDA5-4FBB-A662-F9006CCA0136}"/>
              </a:ext>
            </a:extLst>
          </p:cNvPr>
          <p:cNvSpPr>
            <a:spLocks noGrp="1"/>
          </p:cNvSpPr>
          <p:nvPr>
            <p:ph type="sldNum" sz="quarter" idx="10"/>
          </p:nvPr>
        </p:nvSpPr>
        <p:spPr/>
        <p:txBody>
          <a:bodyPr/>
          <a:lstStyle/>
          <a:p>
            <a:pPr>
              <a:defRPr/>
            </a:pPr>
            <a:fld id="{57DBCEAA-019C-4221-BCA5-137D87B79FCD}" type="slidenum">
              <a:rPr lang="zh-CN" altLang="en-US" smtClean="0"/>
              <a:pPr>
                <a:defRPr/>
              </a:pPr>
              <a:t>12</a:t>
            </a:fld>
            <a:endParaRPr lang="zh-CN" altLang="en-US" dirty="0"/>
          </a:p>
        </p:txBody>
      </p:sp>
      <p:grpSp>
        <p:nvGrpSpPr>
          <p:cNvPr id="26" name="Group 25">
            <a:extLst>
              <a:ext uri="{FF2B5EF4-FFF2-40B4-BE49-F238E27FC236}">
                <a16:creationId xmlns:a16="http://schemas.microsoft.com/office/drawing/2014/main" id="{99D9B27D-7EA2-4ED5-A329-5BC0420FCD3D}"/>
              </a:ext>
            </a:extLst>
          </p:cNvPr>
          <p:cNvGrpSpPr/>
          <p:nvPr/>
        </p:nvGrpSpPr>
        <p:grpSpPr>
          <a:xfrm>
            <a:off x="838200" y="2702386"/>
            <a:ext cx="2804179" cy="2611074"/>
            <a:chOff x="8473644" y="2700577"/>
            <a:chExt cx="2804179" cy="2611074"/>
          </a:xfrm>
        </p:grpSpPr>
        <p:sp>
          <p:nvSpPr>
            <p:cNvPr id="27" name="Rectangle: Rounded Corners 26">
              <a:extLst>
                <a:ext uri="{FF2B5EF4-FFF2-40B4-BE49-F238E27FC236}">
                  <a16:creationId xmlns:a16="http://schemas.microsoft.com/office/drawing/2014/main" id="{3521DACE-B0BB-438A-B87F-704CC1234CF1}"/>
                </a:ext>
              </a:extLst>
            </p:cNvPr>
            <p:cNvSpPr/>
            <p:nvPr/>
          </p:nvSpPr>
          <p:spPr bwMode="auto">
            <a:xfrm>
              <a:off x="9515166" y="3131568"/>
              <a:ext cx="924564" cy="568962"/>
            </a:xfrm>
            <a:prstGeom prst="roundRect">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a:ln>
                    <a:noFill/>
                  </a:ln>
                  <a:solidFill>
                    <a:srgbClr val="000000"/>
                  </a:solidFill>
                  <a:effectLst/>
                  <a:ea typeface="Osaka" charset="0"/>
                  <a:cs typeface="Osaka" charset="0"/>
                </a:rPr>
                <a:t>In place</a:t>
              </a:r>
              <a:endParaRPr kumimoji="0" lang="zh-CN" altLang="en-US" sz="1400" b="0" i="0" u="none" strike="noStrike" cap="none" normalizeH="0" baseline="0" dirty="0">
                <a:ln>
                  <a:noFill/>
                </a:ln>
                <a:solidFill>
                  <a:srgbClr val="000000"/>
                </a:solidFill>
                <a:effectLst/>
                <a:ea typeface="Osaka" charset="0"/>
                <a:cs typeface="Osaka" charset="0"/>
              </a:endParaRPr>
            </a:p>
          </p:txBody>
        </p:sp>
        <p:sp>
          <p:nvSpPr>
            <p:cNvPr id="28" name="Flowchart: Connector 27">
              <a:extLst>
                <a:ext uri="{FF2B5EF4-FFF2-40B4-BE49-F238E27FC236}">
                  <a16:creationId xmlns:a16="http://schemas.microsoft.com/office/drawing/2014/main" id="{B61126B6-FF54-4620-800A-F83CEBF91B18}"/>
                </a:ext>
              </a:extLst>
            </p:cNvPr>
            <p:cNvSpPr/>
            <p:nvPr/>
          </p:nvSpPr>
          <p:spPr bwMode="auto">
            <a:xfrm>
              <a:off x="9896166" y="2700577"/>
              <a:ext cx="161213" cy="161213"/>
            </a:xfrm>
            <a:prstGeom prst="flowChartConnector">
              <a:avLst/>
            </a:prstGeom>
            <a:solidFill>
              <a:schemeClr val="tx1"/>
            </a:solidFill>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0" i="0" u="none" strike="noStrike" cap="none" normalizeH="0" baseline="0" dirty="0">
                <a:ln>
                  <a:noFill/>
                </a:ln>
                <a:solidFill>
                  <a:srgbClr val="000000"/>
                </a:solidFill>
                <a:effectLst/>
                <a:latin typeface="Times" charset="0"/>
                <a:ea typeface="Osaka" charset="0"/>
                <a:cs typeface="Osaka" charset="0"/>
              </a:endParaRPr>
            </a:p>
          </p:txBody>
        </p:sp>
        <p:cxnSp>
          <p:nvCxnSpPr>
            <p:cNvPr id="29" name="Straight Arrow Connector 28">
              <a:extLst>
                <a:ext uri="{FF2B5EF4-FFF2-40B4-BE49-F238E27FC236}">
                  <a16:creationId xmlns:a16="http://schemas.microsoft.com/office/drawing/2014/main" id="{54F8E13E-E6AA-4C7B-8979-0CF5D5D772C9}"/>
                </a:ext>
              </a:extLst>
            </p:cNvPr>
            <p:cNvCxnSpPr>
              <a:cxnSpLocks/>
              <a:stCxn id="28" idx="4"/>
              <a:endCxn id="27" idx="0"/>
            </p:cNvCxnSpPr>
            <p:nvPr/>
          </p:nvCxnSpPr>
          <p:spPr bwMode="auto">
            <a:xfrm>
              <a:off x="9976773" y="2861790"/>
              <a:ext cx="675" cy="269778"/>
            </a:xfrm>
            <a:prstGeom prst="straightConnector1">
              <a:avLst/>
            </a:prstGeom>
            <a:ln w="12700">
              <a:headEnd type="none" w="med" len="med"/>
              <a:tailEnd type="triangle"/>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sp>
          <p:nvSpPr>
            <p:cNvPr id="30" name="Rectangle: Rounded Corners 29">
              <a:extLst>
                <a:ext uri="{FF2B5EF4-FFF2-40B4-BE49-F238E27FC236}">
                  <a16:creationId xmlns:a16="http://schemas.microsoft.com/office/drawing/2014/main" id="{9A2E9563-0470-4D4B-A0A6-B37590103BB5}"/>
                </a:ext>
              </a:extLst>
            </p:cNvPr>
            <p:cNvSpPr/>
            <p:nvPr/>
          </p:nvSpPr>
          <p:spPr bwMode="auto">
            <a:xfrm>
              <a:off x="9514490" y="4245481"/>
              <a:ext cx="924564" cy="568962"/>
            </a:xfrm>
            <a:prstGeom prst="roundRect">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a:ln>
                    <a:noFill/>
                  </a:ln>
                  <a:solidFill>
                    <a:srgbClr val="000000"/>
                  </a:solidFill>
                  <a:effectLst/>
                  <a:ea typeface="Osaka" charset="0"/>
                  <a:cs typeface="Osaka" charset="0"/>
                </a:rPr>
                <a:t>out of place</a:t>
              </a:r>
              <a:endParaRPr kumimoji="0" lang="zh-CN" altLang="en-US" sz="1400" b="0" i="0" u="none" strike="noStrike" cap="none" normalizeH="0" baseline="0" dirty="0">
                <a:ln>
                  <a:noFill/>
                </a:ln>
                <a:solidFill>
                  <a:srgbClr val="000000"/>
                </a:solidFill>
                <a:effectLst/>
                <a:ea typeface="Osaka" charset="0"/>
                <a:cs typeface="Osaka" charset="0"/>
              </a:endParaRPr>
            </a:p>
          </p:txBody>
        </p:sp>
        <p:cxnSp>
          <p:nvCxnSpPr>
            <p:cNvPr id="31" name="Connector: Curved 30">
              <a:extLst>
                <a:ext uri="{FF2B5EF4-FFF2-40B4-BE49-F238E27FC236}">
                  <a16:creationId xmlns:a16="http://schemas.microsoft.com/office/drawing/2014/main" id="{058A2A2F-FF30-4436-B538-D99E3B87C9AA}"/>
                </a:ext>
              </a:extLst>
            </p:cNvPr>
            <p:cNvCxnSpPr>
              <a:stCxn id="27" idx="1"/>
              <a:endCxn id="30" idx="1"/>
            </p:cNvCxnSpPr>
            <p:nvPr/>
          </p:nvCxnSpPr>
          <p:spPr bwMode="auto">
            <a:xfrm rot="10800000" flipV="1">
              <a:off x="9514490" y="3416048"/>
              <a:ext cx="676" cy="1113913"/>
            </a:xfrm>
            <a:prstGeom prst="curvedConnector3">
              <a:avLst>
                <a:gd name="adj1" fmla="val 33916568"/>
              </a:avLst>
            </a:prstGeom>
            <a:solidFill>
              <a:schemeClr val="accent1"/>
            </a:solidFill>
            <a:ln w="1905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32" name="Connector: Curved 31">
              <a:extLst>
                <a:ext uri="{FF2B5EF4-FFF2-40B4-BE49-F238E27FC236}">
                  <a16:creationId xmlns:a16="http://schemas.microsoft.com/office/drawing/2014/main" id="{2D4C725C-057C-43BC-A48B-448DDE9F60DA}"/>
                </a:ext>
              </a:extLst>
            </p:cNvPr>
            <p:cNvCxnSpPr>
              <a:cxnSpLocks/>
              <a:stCxn id="30" idx="3"/>
              <a:endCxn id="27" idx="3"/>
            </p:cNvCxnSpPr>
            <p:nvPr/>
          </p:nvCxnSpPr>
          <p:spPr bwMode="auto">
            <a:xfrm flipV="1">
              <a:off x="10439054" y="3416049"/>
              <a:ext cx="676" cy="1113913"/>
            </a:xfrm>
            <a:prstGeom prst="curvedConnector3">
              <a:avLst>
                <a:gd name="adj1" fmla="val 33916568"/>
              </a:avLst>
            </a:prstGeom>
            <a:solidFill>
              <a:schemeClr val="accent1"/>
            </a:solidFill>
            <a:ln w="1905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33" name="TextBox 32">
              <a:extLst>
                <a:ext uri="{FF2B5EF4-FFF2-40B4-BE49-F238E27FC236}">
                  <a16:creationId xmlns:a16="http://schemas.microsoft.com/office/drawing/2014/main" id="{9F2B4DBD-B55E-4201-85FC-9315205204A9}"/>
                </a:ext>
              </a:extLst>
            </p:cNvPr>
            <p:cNvSpPr txBox="1"/>
            <p:nvPr/>
          </p:nvSpPr>
          <p:spPr>
            <a:xfrm>
              <a:off x="8473644" y="3830068"/>
              <a:ext cx="842164" cy="338554"/>
            </a:xfrm>
            <a:prstGeom prst="rect">
              <a:avLst/>
            </a:prstGeom>
            <a:noFill/>
          </p:spPr>
          <p:txBody>
            <a:bodyPr wrap="square" rtlCol="0">
              <a:spAutoFit/>
            </a:bodyPr>
            <a:lstStyle/>
            <a:p>
              <a:r>
                <a:rPr lang="en-US" altLang="zh-CN" sz="1600" dirty="0" err="1">
                  <a:latin typeface="+mn-lt"/>
                </a:rPr>
                <a:t>Ebeam</a:t>
              </a:r>
              <a:endParaRPr lang="zh-CN" altLang="en-US" dirty="0">
                <a:latin typeface="+mn-lt"/>
              </a:endParaRPr>
            </a:p>
          </p:txBody>
        </p:sp>
        <p:sp>
          <p:nvSpPr>
            <p:cNvPr id="34" name="TextBox 33">
              <a:extLst>
                <a:ext uri="{FF2B5EF4-FFF2-40B4-BE49-F238E27FC236}">
                  <a16:creationId xmlns:a16="http://schemas.microsoft.com/office/drawing/2014/main" id="{8D795CBA-5F93-4A13-8204-5599F771E29A}"/>
                </a:ext>
              </a:extLst>
            </p:cNvPr>
            <p:cNvSpPr txBox="1"/>
            <p:nvPr/>
          </p:nvSpPr>
          <p:spPr>
            <a:xfrm>
              <a:off x="10661718" y="3845665"/>
              <a:ext cx="616105" cy="338554"/>
            </a:xfrm>
            <a:prstGeom prst="rect">
              <a:avLst/>
            </a:prstGeom>
            <a:noFill/>
          </p:spPr>
          <p:txBody>
            <a:bodyPr wrap="square" rtlCol="0">
              <a:spAutoFit/>
            </a:bodyPr>
            <a:lstStyle/>
            <a:p>
              <a:r>
                <a:rPr lang="en-US" altLang="zh-CN" sz="1600" dirty="0">
                  <a:latin typeface="+mn-lt"/>
                </a:rPr>
                <a:t>Xray</a:t>
              </a:r>
              <a:endParaRPr lang="zh-CN" altLang="en-US" dirty="0">
                <a:latin typeface="+mn-lt"/>
              </a:endParaRPr>
            </a:p>
          </p:txBody>
        </p: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6D0B1671-A120-4FD7-9C10-2062D695A839}"/>
                    </a:ext>
                  </a:extLst>
                </p:cNvPr>
                <p:cNvSpPr txBox="1"/>
                <p:nvPr/>
              </p:nvSpPr>
              <p:spPr>
                <a:xfrm>
                  <a:off x="9255456" y="4973097"/>
                  <a:ext cx="1442632" cy="338554"/>
                </a:xfrm>
                <a:prstGeom prst="rect">
                  <a:avLst/>
                </a:prstGeom>
                <a:noFill/>
              </p:spPr>
              <p:txBody>
                <a:bodyPr wrap="square" rtlCol="0">
                  <a:spAutoFit/>
                </a:bodyPr>
                <a:lstStyle/>
                <a:p>
                  <a:r>
                    <a:rPr lang="en-US" altLang="zh-CN" sz="1600" b="1" dirty="0">
                      <a:latin typeface="+mn-lt"/>
                    </a:rPr>
                    <a:t>Spreader </a:t>
                  </a:r>
                  <a14:m>
                    <m:oMath xmlns:m="http://schemas.openxmlformats.org/officeDocument/2006/math">
                      <m:sSub>
                        <m:sSubPr>
                          <m:ctrlPr>
                            <a:rPr lang="en-US" altLang="zh-CN" sz="1600" b="1" i="1" smtClean="0">
                              <a:latin typeface="Cambria Math" panose="02040503050406030204" pitchFamily="18" charset="0"/>
                            </a:rPr>
                          </m:ctrlPr>
                        </m:sSubPr>
                        <m:e>
                          <m:r>
                            <a:rPr lang="en-US" altLang="zh-CN" sz="1600" b="1" i="1" smtClean="0">
                              <a:latin typeface="Cambria Math" panose="02040503050406030204" pitchFamily="18" charset="0"/>
                            </a:rPr>
                            <m:t>𝑴</m:t>
                          </m:r>
                        </m:e>
                        <m:sub>
                          <m:r>
                            <a:rPr lang="en-US" altLang="zh-CN" sz="1600" b="1" i="1" smtClean="0">
                              <a:latin typeface="Cambria Math" panose="02040503050406030204" pitchFamily="18" charset="0"/>
                            </a:rPr>
                            <m:t>𝑺</m:t>
                          </m:r>
                        </m:sub>
                      </m:sSub>
                    </m:oMath>
                  </a14:m>
                  <a:endParaRPr lang="zh-CN" altLang="en-US" sz="1600" b="1" dirty="0">
                    <a:latin typeface="+mn-lt"/>
                  </a:endParaRPr>
                </a:p>
              </p:txBody>
            </p:sp>
          </mc:Choice>
          <mc:Fallback xmlns="">
            <p:sp>
              <p:nvSpPr>
                <p:cNvPr id="56" name="TextBox 55">
                  <a:extLst>
                    <a:ext uri="{FF2B5EF4-FFF2-40B4-BE49-F238E27FC236}">
                      <a16:creationId xmlns:a16="http://schemas.microsoft.com/office/drawing/2014/main" id="{6D0B1671-A120-4FD7-9C10-2062D695A839}"/>
                    </a:ext>
                  </a:extLst>
                </p:cNvPr>
                <p:cNvSpPr txBox="1">
                  <a:spLocks noRot="1" noChangeAspect="1" noMove="1" noResize="1" noEditPoints="1" noAdjustHandles="1" noChangeArrowheads="1" noChangeShapeType="1" noTextEdit="1"/>
                </p:cNvSpPr>
                <p:nvPr/>
              </p:nvSpPr>
              <p:spPr>
                <a:xfrm>
                  <a:off x="9255456" y="4973097"/>
                  <a:ext cx="1442632" cy="338554"/>
                </a:xfrm>
                <a:prstGeom prst="rect">
                  <a:avLst/>
                </a:prstGeom>
                <a:blipFill>
                  <a:blip r:embed="rId5"/>
                  <a:stretch>
                    <a:fillRect l="-2542" t="-5357" b="-21429"/>
                  </a:stretch>
                </a:blipFill>
              </p:spPr>
              <p:txBody>
                <a:bodyPr/>
                <a:lstStyle/>
                <a:p>
                  <a:r>
                    <a:rPr lang="zh-CN" altLang="en-US">
                      <a:noFill/>
                    </a:rPr>
                    <a:t> </a:t>
                  </a:r>
                </a:p>
              </p:txBody>
            </p:sp>
          </mc:Fallback>
        </mc:AlternateContent>
      </p:grpSp>
      <p:graphicFrame>
        <p:nvGraphicFramePr>
          <p:cNvPr id="5" name="Table 5">
            <a:extLst>
              <a:ext uri="{FF2B5EF4-FFF2-40B4-BE49-F238E27FC236}">
                <a16:creationId xmlns:a16="http://schemas.microsoft.com/office/drawing/2014/main" id="{DB239CBC-28A1-40F1-B2A4-5B385BECA2FF}"/>
              </a:ext>
            </a:extLst>
          </p:cNvPr>
          <p:cNvGraphicFramePr>
            <a:graphicFrameLocks noGrp="1"/>
          </p:cNvGraphicFramePr>
          <p:nvPr>
            <p:extLst>
              <p:ext uri="{D42A27DB-BD31-4B8C-83A1-F6EECF244321}">
                <p14:modId xmlns:p14="http://schemas.microsoft.com/office/powerpoint/2010/main" val="1796281781"/>
              </p:ext>
            </p:extLst>
          </p:nvPr>
        </p:nvGraphicFramePr>
        <p:xfrm>
          <a:off x="4191000" y="3053777"/>
          <a:ext cx="7159422" cy="1926783"/>
        </p:xfrm>
        <a:graphic>
          <a:graphicData uri="http://schemas.openxmlformats.org/drawingml/2006/table">
            <a:tbl>
              <a:tblPr firstRow="1" bandRow="1">
                <a:tableStyleId>{69C7853C-536D-4A76-A0AE-DD22124D55A5}</a:tableStyleId>
              </a:tblPr>
              <a:tblGrid>
                <a:gridCol w="2386474">
                  <a:extLst>
                    <a:ext uri="{9D8B030D-6E8A-4147-A177-3AD203B41FA5}">
                      <a16:colId xmlns:a16="http://schemas.microsoft.com/office/drawing/2014/main" val="625906492"/>
                    </a:ext>
                  </a:extLst>
                </a:gridCol>
                <a:gridCol w="2386474">
                  <a:extLst>
                    <a:ext uri="{9D8B030D-6E8A-4147-A177-3AD203B41FA5}">
                      <a16:colId xmlns:a16="http://schemas.microsoft.com/office/drawing/2014/main" val="72951618"/>
                    </a:ext>
                  </a:extLst>
                </a:gridCol>
                <a:gridCol w="2386474">
                  <a:extLst>
                    <a:ext uri="{9D8B030D-6E8A-4147-A177-3AD203B41FA5}">
                      <a16:colId xmlns:a16="http://schemas.microsoft.com/office/drawing/2014/main" val="1360624415"/>
                    </a:ext>
                  </a:extLst>
                </a:gridCol>
              </a:tblGrid>
              <a:tr h="642261">
                <a:tc>
                  <a:txBody>
                    <a:bodyPr/>
                    <a:lstStyle/>
                    <a:p>
                      <a:endParaRPr lang="zh-CN" altLang="en-US" sz="2400" dirty="0">
                        <a:solidFill>
                          <a:schemeClr val="tx1"/>
                        </a:solidFill>
                      </a:endParaRPr>
                    </a:p>
                  </a:txBody>
                  <a:tcPr anchor="ctr">
                    <a:lnL w="9525" cap="flat" cmpd="sng" algn="ctr">
                      <a:noFill/>
                      <a:prstDash val="solid"/>
                    </a:lnL>
                    <a:lnR w="12700" cap="flat" cmpd="sng" algn="ctr">
                      <a:solidFill>
                        <a:schemeClr val="tx1"/>
                      </a:solidFill>
                      <a:prstDash val="solid"/>
                      <a:round/>
                      <a:headEnd type="none" w="med" len="med"/>
                      <a:tailEnd type="none" w="med" len="med"/>
                    </a:lnR>
                    <a:lnT w="9525" cap="flat" cmpd="sng" algn="ctr">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400" dirty="0">
                          <a:solidFill>
                            <a:schemeClr val="tx1"/>
                          </a:solidFill>
                        </a:rPr>
                        <a:t>In-place</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400" dirty="0">
                          <a:solidFill>
                            <a:schemeClr val="tx1"/>
                          </a:solidFill>
                        </a:rPr>
                        <a:t>Out-of-place</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9525" cap="flat" cmpd="sng" algn="ctr">
                      <a:noFill/>
                      <a:prstDash val="solid"/>
                    </a:lnR>
                    <a:lnT w="9525" cap="flat" cmpd="sng" algn="ctr">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70751161"/>
                  </a:ext>
                </a:extLst>
              </a:tr>
              <a:tr h="642261">
                <a:tc>
                  <a:txBody>
                    <a:bodyPr/>
                    <a:lstStyle/>
                    <a:p>
                      <a:r>
                        <a:rPr lang="en-US" altLang="zh-CN" sz="2400" b="1" dirty="0">
                          <a:solidFill>
                            <a:schemeClr val="tx1"/>
                          </a:solidFill>
                        </a:rPr>
                        <a:t>Xray</a:t>
                      </a:r>
                      <a:endParaRPr lang="zh-CN" altLang="en-US" sz="2400" b="1" dirty="0">
                        <a:solidFill>
                          <a:schemeClr val="tx1"/>
                        </a:solidFill>
                      </a:endParaRPr>
                    </a:p>
                  </a:txBody>
                  <a:tcPr anchor="ctr">
                    <a:lnL w="9525" cap="flat" cmpd="sng" algn="ctr">
                      <a:no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400" dirty="0">
                          <a:solidFill>
                            <a:schemeClr val="tx1">
                              <a:lumMod val="50000"/>
                              <a:lumOff val="50000"/>
                            </a:schemeClr>
                          </a:solidFill>
                        </a:rPr>
                        <a:t>SAFE</a:t>
                      </a:r>
                      <a:endParaRPr lang="zh-CN" altLang="en-US" sz="2400" dirty="0">
                        <a:solidFill>
                          <a:schemeClr val="tx1">
                            <a:lumMod val="50000"/>
                            <a:lumOff val="50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400" dirty="0">
                          <a:solidFill>
                            <a:srgbClr val="FF0000"/>
                          </a:solidFill>
                        </a:rPr>
                        <a:t>Overdose</a:t>
                      </a:r>
                      <a:endParaRPr lang="zh-CN" altLang="en-US" sz="2400" dirty="0">
                        <a:solidFill>
                          <a:srgbClr val="FF0000"/>
                        </a:solidFill>
                      </a:endParaRPr>
                    </a:p>
                  </a:txBody>
                  <a:tcPr anchor="ctr">
                    <a:lnL w="12700" cap="flat" cmpd="sng" algn="ctr">
                      <a:solidFill>
                        <a:schemeClr val="tx1"/>
                      </a:solidFill>
                      <a:prstDash val="solid"/>
                      <a:round/>
                      <a:headEnd type="none" w="med" len="med"/>
                      <a:tailEnd type="none" w="med" len="med"/>
                    </a:lnL>
                    <a:lnR w="9525" cap="flat" cmpd="sng" algn="ctr">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72654855"/>
                  </a:ext>
                </a:extLst>
              </a:tr>
              <a:tr h="642261">
                <a:tc>
                  <a:txBody>
                    <a:bodyPr/>
                    <a:lstStyle/>
                    <a:p>
                      <a:r>
                        <a:rPr lang="en-US" altLang="zh-CN" sz="2400" b="1" dirty="0">
                          <a:solidFill>
                            <a:schemeClr val="tx1"/>
                          </a:solidFill>
                        </a:rPr>
                        <a:t>Electron-beam</a:t>
                      </a:r>
                      <a:endParaRPr lang="zh-CN" altLang="en-US" sz="2400" b="1" dirty="0">
                        <a:solidFill>
                          <a:schemeClr val="tx1"/>
                        </a:solidFill>
                      </a:endParaRPr>
                    </a:p>
                  </a:txBody>
                  <a:tcPr anchor="ctr">
                    <a:lnL w="9525" cap="flat" cmpd="sng" algn="ctr">
                      <a:no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noFill/>
                      <a:prstDash val="solid"/>
                    </a:lnB>
                    <a:lnTlToBr w="12700" cmpd="sng">
                      <a:noFill/>
                      <a:prstDash val="solid"/>
                    </a:lnTlToBr>
                    <a:lnBlToTr w="12700" cmpd="sng">
                      <a:noFill/>
                      <a:prstDash val="solid"/>
                    </a:lnBlToTr>
                  </a:tcPr>
                </a:tc>
                <a:tc>
                  <a:txBody>
                    <a:bodyPr/>
                    <a:lstStyle/>
                    <a:p>
                      <a:pPr algn="ctr"/>
                      <a:r>
                        <a:rPr lang="en-US" altLang="zh-CN" sz="2400" dirty="0">
                          <a:solidFill>
                            <a:srgbClr val="FF0000"/>
                          </a:solidFill>
                        </a:rPr>
                        <a:t>Underdose</a:t>
                      </a:r>
                      <a:endParaRPr lang="zh-CN" altLang="en-US" sz="24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noFill/>
                      <a:prstDash val="solid"/>
                    </a:lnB>
                    <a:lnTlToBr w="12700" cmpd="sng">
                      <a:noFill/>
                      <a:prstDash val="solid"/>
                    </a:lnTlToBr>
                    <a:lnBlToTr w="12700" cmpd="sng">
                      <a:noFill/>
                      <a:prstDash val="solid"/>
                    </a:lnBlToTr>
                  </a:tcPr>
                </a:tc>
                <a:tc>
                  <a:txBody>
                    <a:bodyPr/>
                    <a:lstStyle/>
                    <a:p>
                      <a:pPr algn="ctr"/>
                      <a:r>
                        <a:rPr lang="en-US" altLang="zh-CN" sz="2400" dirty="0">
                          <a:solidFill>
                            <a:schemeClr val="tx1">
                              <a:lumMod val="50000"/>
                              <a:lumOff val="50000"/>
                            </a:schemeClr>
                          </a:solidFill>
                        </a:rPr>
                        <a:t>SAFE</a:t>
                      </a:r>
                      <a:endParaRPr lang="zh-CN" altLang="en-US" sz="2400" dirty="0">
                        <a:solidFill>
                          <a:schemeClr val="tx1">
                            <a:lumMod val="50000"/>
                            <a:lumOff val="50000"/>
                          </a:schemeClr>
                        </a:solidFill>
                      </a:endParaRPr>
                    </a:p>
                  </a:txBody>
                  <a:tcPr anchor="ctr">
                    <a:lnL w="12700" cap="flat" cmpd="sng" algn="ctr">
                      <a:solidFill>
                        <a:schemeClr val="tx1"/>
                      </a:solidFill>
                      <a:prstDash val="solid"/>
                      <a:round/>
                      <a:headEnd type="none" w="med" len="med"/>
                      <a:tailEnd type="none" w="med" len="med"/>
                    </a:lnL>
                    <a:lnR w="9525" cap="flat" cmpd="sng" algn="ctr">
                      <a:noFill/>
                      <a:prstDash val="solid"/>
                    </a:lnR>
                    <a:lnT w="12700" cap="flat" cmpd="sng" algn="ctr">
                      <a:solidFill>
                        <a:schemeClr val="tx1"/>
                      </a:solidFill>
                      <a:prstDash val="solid"/>
                      <a:round/>
                      <a:headEnd type="none" w="med" len="med"/>
                      <a:tailEnd type="none" w="med" len="me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590278311"/>
                  </a:ext>
                </a:extLst>
              </a:tr>
            </a:tbl>
          </a:graphicData>
        </a:graphic>
      </p:graphicFrame>
    </p:spTree>
    <p:extLst>
      <p:ext uri="{BB962C8B-B14F-4D97-AF65-F5344CB8AC3E}">
        <p14:creationId xmlns:p14="http://schemas.microsoft.com/office/powerpoint/2010/main" val="2816043669"/>
      </p:ext>
    </p:extLst>
  </p:cSld>
  <p:clrMapOvr>
    <a:masterClrMapping/>
  </p:clrMapOvr>
  <mc:AlternateContent xmlns:mc="http://schemas.openxmlformats.org/markup-compatibility/2006" xmlns:p14="http://schemas.microsoft.com/office/powerpoint/2010/main">
    <mc:Choice Requires="p14">
      <p:transition spd="slow" p14:dur="2000" advTm="19039"/>
    </mc:Choice>
    <mc:Fallback xmlns="">
      <p:transition spd="slow" advTm="19039"/>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E5505-0A4F-4087-81FE-7CEABF23E177}"/>
              </a:ext>
            </a:extLst>
          </p:cNvPr>
          <p:cNvSpPr>
            <a:spLocks noGrp="1"/>
          </p:cNvSpPr>
          <p:nvPr>
            <p:ph type="title"/>
          </p:nvPr>
        </p:nvSpPr>
        <p:spPr/>
        <p:txBody>
          <a:bodyPr/>
          <a:lstStyle/>
          <a:p>
            <a:r>
              <a:rPr lang="en-US" altLang="zh-CN" dirty="0"/>
              <a:t>Therac-25 User Manual</a:t>
            </a:r>
            <a:endParaRPr lang="zh-CN" altLang="en-US" dirty="0"/>
          </a:p>
        </p:txBody>
      </p:sp>
      <p:sp>
        <p:nvSpPr>
          <p:cNvPr id="4" name="Slide Number Placeholder 3">
            <a:extLst>
              <a:ext uri="{FF2B5EF4-FFF2-40B4-BE49-F238E27FC236}">
                <a16:creationId xmlns:a16="http://schemas.microsoft.com/office/drawing/2014/main" id="{B3DE8444-976C-46CA-B459-A85CAFE38991}"/>
              </a:ext>
            </a:extLst>
          </p:cNvPr>
          <p:cNvSpPr>
            <a:spLocks noGrp="1"/>
          </p:cNvSpPr>
          <p:nvPr>
            <p:ph type="sldNum" sz="quarter" idx="10"/>
          </p:nvPr>
        </p:nvSpPr>
        <p:spPr/>
        <p:txBody>
          <a:bodyPr/>
          <a:lstStyle/>
          <a:p>
            <a:pPr>
              <a:defRPr/>
            </a:pPr>
            <a:fld id="{57DBCEAA-019C-4221-BCA5-137D87B79FCD}" type="slidenum">
              <a:rPr lang="zh-CN" altLang="en-US" smtClean="0"/>
              <a:pPr>
                <a:defRPr/>
              </a:pPr>
              <a:t>13</a:t>
            </a:fld>
            <a:endParaRPr lang="zh-CN" altLang="en-US" dirty="0"/>
          </a:p>
        </p:txBody>
      </p:sp>
      <p:sp>
        <p:nvSpPr>
          <p:cNvPr id="37" name="Content Placeholder 2">
            <a:extLst>
              <a:ext uri="{FF2B5EF4-FFF2-40B4-BE49-F238E27FC236}">
                <a16:creationId xmlns:a16="http://schemas.microsoft.com/office/drawing/2014/main" id="{76DE9898-25FE-4F08-8714-A465C6D499C8}"/>
              </a:ext>
            </a:extLst>
          </p:cNvPr>
          <p:cNvSpPr txBox="1">
            <a:spLocks/>
          </p:cNvSpPr>
          <p:nvPr/>
        </p:nvSpPr>
        <p:spPr bwMode="auto">
          <a:xfrm>
            <a:off x="4417296" y="1996355"/>
            <a:ext cx="6860304" cy="227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005481"/>
              </a:buClr>
              <a:buFont typeface="Times" panose="02020603050405020304" pitchFamily="18"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005481"/>
              </a:buClr>
              <a:buFont typeface="Times" panose="02020603050405020304" pitchFamily="18" charset="0"/>
              <a:buChar char="•"/>
              <a:defRPr sz="2800">
                <a:solidFill>
                  <a:schemeClr val="tx1"/>
                </a:solidFill>
                <a:latin typeface="+mn-lt"/>
                <a:ea typeface="+mn-ea"/>
                <a:cs typeface="+mn-cs"/>
              </a:defRPr>
            </a:lvl2pPr>
            <a:lvl3pPr marL="1143000" indent="-228600" algn="l" rtl="0" eaLnBrk="0" fontAlgn="base" hangingPunct="0">
              <a:spcBef>
                <a:spcPct val="20000"/>
              </a:spcBef>
              <a:spcAft>
                <a:spcPct val="0"/>
              </a:spcAft>
              <a:buClr>
                <a:srgbClr val="005481"/>
              </a:buClr>
              <a:buFont typeface="Times" panose="02020603050405020304" pitchFamily="18" charset="0"/>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lr>
                <a:srgbClr val="005481"/>
              </a:buClr>
              <a:buFont typeface="Times" panose="02020603050405020304" pitchFamily="18" charset="0"/>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lr>
                <a:srgbClr val="005481"/>
              </a:buClr>
              <a:buFont typeface="Times" panose="02020603050405020304" pitchFamily="18" charset="0"/>
              <a:buChar char="•"/>
              <a:defRPr sz="2000">
                <a:solidFill>
                  <a:schemeClr val="tx1"/>
                </a:solidFill>
                <a:latin typeface="+mn-lt"/>
                <a:ea typeface="+mn-ea"/>
                <a:cs typeface="+mn-cs"/>
              </a:defRPr>
            </a:lvl5pPr>
            <a:lvl6pPr marL="2514600" indent="-228600" algn="l" rtl="0" fontAlgn="base">
              <a:spcBef>
                <a:spcPct val="20000"/>
              </a:spcBef>
              <a:spcAft>
                <a:spcPct val="0"/>
              </a:spcAft>
              <a:buClr>
                <a:srgbClr val="005481"/>
              </a:buClr>
              <a:buFont typeface="Times" charset="0"/>
              <a:buChar char="•"/>
              <a:defRPr sz="2000">
                <a:solidFill>
                  <a:schemeClr val="tx1"/>
                </a:solidFill>
                <a:latin typeface="+mn-lt"/>
                <a:ea typeface="+mn-ea"/>
                <a:cs typeface="+mn-cs"/>
              </a:defRPr>
            </a:lvl6pPr>
            <a:lvl7pPr marL="2971800" indent="-228600" algn="l" rtl="0" fontAlgn="base">
              <a:spcBef>
                <a:spcPct val="20000"/>
              </a:spcBef>
              <a:spcAft>
                <a:spcPct val="0"/>
              </a:spcAft>
              <a:buClr>
                <a:srgbClr val="005481"/>
              </a:buClr>
              <a:buFont typeface="Times" charset="0"/>
              <a:buChar char="•"/>
              <a:defRPr sz="2000">
                <a:solidFill>
                  <a:schemeClr val="tx1"/>
                </a:solidFill>
                <a:latin typeface="+mn-lt"/>
                <a:ea typeface="+mn-ea"/>
                <a:cs typeface="+mn-cs"/>
              </a:defRPr>
            </a:lvl7pPr>
            <a:lvl8pPr marL="3429000" indent="-228600" algn="l" rtl="0" fontAlgn="base">
              <a:spcBef>
                <a:spcPct val="20000"/>
              </a:spcBef>
              <a:spcAft>
                <a:spcPct val="0"/>
              </a:spcAft>
              <a:buClr>
                <a:srgbClr val="005481"/>
              </a:buClr>
              <a:buFont typeface="Times" charset="0"/>
              <a:buChar char="•"/>
              <a:defRPr sz="2000">
                <a:solidFill>
                  <a:schemeClr val="tx1"/>
                </a:solidFill>
                <a:latin typeface="+mn-lt"/>
                <a:ea typeface="+mn-ea"/>
                <a:cs typeface="+mn-cs"/>
              </a:defRPr>
            </a:lvl8pPr>
            <a:lvl9pPr marL="3886200" indent="-228600" algn="l" rtl="0" fontAlgn="base">
              <a:spcBef>
                <a:spcPct val="20000"/>
              </a:spcBef>
              <a:spcAft>
                <a:spcPct val="0"/>
              </a:spcAft>
              <a:buClr>
                <a:srgbClr val="005481"/>
              </a:buClr>
              <a:buFont typeface="Times" charset="0"/>
              <a:buChar char="•"/>
              <a:defRPr sz="2000">
                <a:solidFill>
                  <a:schemeClr val="tx1"/>
                </a:solidFill>
                <a:latin typeface="+mn-lt"/>
                <a:ea typeface="+mn-ea"/>
                <a:cs typeface="+mn-cs"/>
              </a:defRPr>
            </a:lvl9pPr>
          </a:lstStyle>
          <a:p>
            <a:r>
              <a:rPr lang="en-US" altLang="zh-CN" kern="0" dirty="0"/>
              <a:t>No overdose or underdose under typical use cases.</a:t>
            </a:r>
          </a:p>
          <a:p>
            <a:r>
              <a:rPr lang="en-US" altLang="zh-CN" kern="0" dirty="0"/>
              <a:t>Can verify: System satisfies this property under this (expected) operator model.</a:t>
            </a:r>
          </a:p>
        </p:txBody>
      </p:sp>
      <p:grpSp>
        <p:nvGrpSpPr>
          <p:cNvPr id="46" name="Group 45">
            <a:extLst>
              <a:ext uri="{FF2B5EF4-FFF2-40B4-BE49-F238E27FC236}">
                <a16:creationId xmlns:a16="http://schemas.microsoft.com/office/drawing/2014/main" id="{A3CB4FBE-6157-4717-AA66-5ED694327DDD}"/>
              </a:ext>
            </a:extLst>
          </p:cNvPr>
          <p:cNvGrpSpPr/>
          <p:nvPr/>
        </p:nvGrpSpPr>
        <p:grpSpPr>
          <a:xfrm>
            <a:off x="1261709" y="1795103"/>
            <a:ext cx="2847582" cy="4445796"/>
            <a:chOff x="1261709" y="1795103"/>
            <a:chExt cx="2847582" cy="4445796"/>
          </a:xfrm>
        </p:grpSpPr>
        <p:grpSp>
          <p:nvGrpSpPr>
            <p:cNvPr id="5" name="Group 4">
              <a:extLst>
                <a:ext uri="{FF2B5EF4-FFF2-40B4-BE49-F238E27FC236}">
                  <a16:creationId xmlns:a16="http://schemas.microsoft.com/office/drawing/2014/main" id="{AFBDEEAD-238C-4FBC-B7ED-244FC4AACC85}"/>
                </a:ext>
              </a:extLst>
            </p:cNvPr>
            <p:cNvGrpSpPr/>
            <p:nvPr/>
          </p:nvGrpSpPr>
          <p:grpSpPr>
            <a:xfrm>
              <a:off x="1261709" y="1795103"/>
              <a:ext cx="2847582" cy="4445796"/>
              <a:chOff x="987537" y="1808637"/>
              <a:chExt cx="2847582" cy="4445796"/>
            </a:xfrm>
          </p:grpSpPr>
          <p:sp>
            <p:nvSpPr>
              <p:cNvPr id="6" name="Rectangle: Rounded Corners 5">
                <a:extLst>
                  <a:ext uri="{FF2B5EF4-FFF2-40B4-BE49-F238E27FC236}">
                    <a16:creationId xmlns:a16="http://schemas.microsoft.com/office/drawing/2014/main" id="{88522C83-D589-4E4B-A4DA-EFEBD7D8501E}"/>
                  </a:ext>
                </a:extLst>
              </p:cNvPr>
              <p:cNvSpPr/>
              <p:nvPr/>
            </p:nvSpPr>
            <p:spPr bwMode="auto">
              <a:xfrm>
                <a:off x="1828800" y="2239912"/>
                <a:ext cx="924564" cy="568962"/>
              </a:xfrm>
              <a:prstGeom prst="roundRect">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a:ln>
                      <a:noFill/>
                    </a:ln>
                    <a:solidFill>
                      <a:srgbClr val="000000"/>
                    </a:solidFill>
                    <a:effectLst/>
                    <a:ea typeface="Osaka" charset="0"/>
                    <a:cs typeface="Osaka" charset="0"/>
                  </a:rPr>
                  <a:t>Select Mode</a:t>
                </a:r>
                <a:endParaRPr kumimoji="0" lang="zh-CN" altLang="en-US" sz="1400" b="0" i="0" u="none" strike="noStrike" cap="none" normalizeH="0" baseline="0" dirty="0">
                  <a:ln>
                    <a:noFill/>
                  </a:ln>
                  <a:solidFill>
                    <a:srgbClr val="000000"/>
                  </a:solidFill>
                  <a:effectLst/>
                  <a:ea typeface="Osaka" charset="0"/>
                  <a:cs typeface="Osaka" charset="0"/>
                </a:endParaRPr>
              </a:p>
            </p:txBody>
          </p:sp>
          <p:sp>
            <p:nvSpPr>
              <p:cNvPr id="7" name="Rectangle: Rounded Corners 6">
                <a:extLst>
                  <a:ext uri="{FF2B5EF4-FFF2-40B4-BE49-F238E27FC236}">
                    <a16:creationId xmlns:a16="http://schemas.microsoft.com/office/drawing/2014/main" id="{F989BFAC-598C-4792-BECC-930A96DF0EE4}"/>
                  </a:ext>
                </a:extLst>
              </p:cNvPr>
              <p:cNvSpPr/>
              <p:nvPr/>
            </p:nvSpPr>
            <p:spPr bwMode="auto">
              <a:xfrm>
                <a:off x="1819820" y="3246819"/>
                <a:ext cx="924564" cy="568962"/>
              </a:xfrm>
              <a:prstGeom prst="roundRect">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a:ln>
                      <a:noFill/>
                    </a:ln>
                    <a:solidFill>
                      <a:srgbClr val="000000"/>
                    </a:solidFill>
                    <a:effectLst/>
                    <a:ea typeface="Osaka" charset="0"/>
                    <a:cs typeface="Osaka" charset="0"/>
                  </a:rPr>
                  <a:t>Confirm Mode</a:t>
                </a:r>
                <a:endParaRPr kumimoji="0" lang="zh-CN" altLang="en-US" sz="1400" b="0" i="0" u="none" strike="noStrike" cap="none" normalizeH="0" baseline="0" dirty="0">
                  <a:ln>
                    <a:noFill/>
                  </a:ln>
                  <a:solidFill>
                    <a:srgbClr val="000000"/>
                  </a:solidFill>
                  <a:effectLst/>
                  <a:ea typeface="Osaka" charset="0"/>
                  <a:cs typeface="Osaka" charset="0"/>
                </a:endParaRPr>
              </a:p>
            </p:txBody>
          </p:sp>
          <p:sp>
            <p:nvSpPr>
              <p:cNvPr id="9" name="Rectangle: Rounded Corners 8">
                <a:extLst>
                  <a:ext uri="{FF2B5EF4-FFF2-40B4-BE49-F238E27FC236}">
                    <a16:creationId xmlns:a16="http://schemas.microsoft.com/office/drawing/2014/main" id="{48486A20-60A5-422F-AE9F-8EDC2734C15C}"/>
                  </a:ext>
                </a:extLst>
              </p:cNvPr>
              <p:cNvSpPr/>
              <p:nvPr/>
            </p:nvSpPr>
            <p:spPr bwMode="auto">
              <a:xfrm>
                <a:off x="1819820" y="4265579"/>
                <a:ext cx="924564" cy="568962"/>
              </a:xfrm>
              <a:prstGeom prst="roundRect">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a:ln>
                      <a:noFill/>
                    </a:ln>
                    <a:solidFill>
                      <a:srgbClr val="000000"/>
                    </a:solidFill>
                    <a:effectLst/>
                    <a:ea typeface="Osaka" charset="0"/>
                    <a:cs typeface="Osaka" charset="0"/>
                  </a:rPr>
                  <a:t>Fire Beam</a:t>
                </a:r>
                <a:endParaRPr kumimoji="0" lang="zh-CN" altLang="en-US" sz="1400" b="0" i="0" u="none" strike="noStrike" cap="none" normalizeH="0" baseline="0" dirty="0">
                  <a:ln>
                    <a:noFill/>
                  </a:ln>
                  <a:solidFill>
                    <a:srgbClr val="000000"/>
                  </a:solidFill>
                  <a:effectLst/>
                  <a:ea typeface="Osaka" charset="0"/>
                  <a:cs typeface="Osaka" charset="0"/>
                </a:endParaRPr>
              </a:p>
            </p:txBody>
          </p:sp>
          <p:sp>
            <p:nvSpPr>
              <p:cNvPr id="11" name="Flowchart: Connector 10">
                <a:extLst>
                  <a:ext uri="{FF2B5EF4-FFF2-40B4-BE49-F238E27FC236}">
                    <a16:creationId xmlns:a16="http://schemas.microsoft.com/office/drawing/2014/main" id="{5EECB345-E374-40CE-A4DB-E237BF230E80}"/>
                  </a:ext>
                </a:extLst>
              </p:cNvPr>
              <p:cNvSpPr/>
              <p:nvPr/>
            </p:nvSpPr>
            <p:spPr bwMode="auto">
              <a:xfrm>
                <a:off x="2210475" y="1808637"/>
                <a:ext cx="161213" cy="161213"/>
              </a:xfrm>
              <a:prstGeom prst="flowChartConnector">
                <a:avLst/>
              </a:prstGeom>
              <a:solidFill>
                <a:schemeClr val="tx1"/>
              </a:solidFill>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0" i="0" u="none" strike="noStrike" cap="none" normalizeH="0" baseline="0">
                  <a:ln>
                    <a:noFill/>
                  </a:ln>
                  <a:solidFill>
                    <a:srgbClr val="000000"/>
                  </a:solidFill>
                  <a:effectLst/>
                  <a:latin typeface="Times" charset="0"/>
                  <a:ea typeface="Osaka" charset="0"/>
                  <a:cs typeface="Osaka" charset="0"/>
                </a:endParaRPr>
              </a:p>
            </p:txBody>
          </p:sp>
          <p:cxnSp>
            <p:nvCxnSpPr>
              <p:cNvPr id="12" name="Straight Arrow Connector 11">
                <a:extLst>
                  <a:ext uri="{FF2B5EF4-FFF2-40B4-BE49-F238E27FC236}">
                    <a16:creationId xmlns:a16="http://schemas.microsoft.com/office/drawing/2014/main" id="{B9729430-F388-4786-9C32-DE279F37AB04}"/>
                  </a:ext>
                </a:extLst>
              </p:cNvPr>
              <p:cNvCxnSpPr>
                <a:cxnSpLocks/>
                <a:stCxn id="11" idx="4"/>
                <a:endCxn id="6" idx="0"/>
              </p:cNvCxnSpPr>
              <p:nvPr/>
            </p:nvCxnSpPr>
            <p:spPr bwMode="auto">
              <a:xfrm>
                <a:off x="2291082" y="1969850"/>
                <a:ext cx="0" cy="270062"/>
              </a:xfrm>
              <a:prstGeom prst="straightConnector1">
                <a:avLst/>
              </a:prstGeom>
              <a:ln w="12700">
                <a:headEnd type="none" w="med" len="med"/>
                <a:tailEnd type="triangle"/>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sp>
            <p:nvSpPr>
              <p:cNvPr id="13" name="Rectangle: Rounded Corners 12">
                <a:extLst>
                  <a:ext uri="{FF2B5EF4-FFF2-40B4-BE49-F238E27FC236}">
                    <a16:creationId xmlns:a16="http://schemas.microsoft.com/office/drawing/2014/main" id="{CC8AF91A-AF4B-494F-AC4E-872B5575B4D7}"/>
                  </a:ext>
                </a:extLst>
              </p:cNvPr>
              <p:cNvSpPr/>
              <p:nvPr/>
            </p:nvSpPr>
            <p:spPr bwMode="auto">
              <a:xfrm>
                <a:off x="1828800" y="5181600"/>
                <a:ext cx="924564" cy="568962"/>
              </a:xfrm>
              <a:prstGeom prst="roundRect">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CN" sz="1400" dirty="0">
                    <a:solidFill>
                      <a:srgbClr val="000000"/>
                    </a:solidFill>
                    <a:ea typeface="Osaka" charset="0"/>
                    <a:cs typeface="Osaka" charset="0"/>
                  </a:rPr>
                  <a:t>Task Done</a:t>
                </a:r>
                <a:endParaRPr kumimoji="0" lang="zh-CN" altLang="en-US" sz="1400" b="0" i="0" u="none" strike="noStrike" cap="none" normalizeH="0" baseline="0" dirty="0">
                  <a:ln>
                    <a:noFill/>
                  </a:ln>
                  <a:solidFill>
                    <a:srgbClr val="000000"/>
                  </a:solidFill>
                  <a:effectLst/>
                  <a:ea typeface="Osaka" charset="0"/>
                  <a:cs typeface="Osaka" charset="0"/>
                </a:endParaRPr>
              </a:p>
            </p:txBody>
          </p:sp>
          <p:cxnSp>
            <p:nvCxnSpPr>
              <p:cNvPr id="16" name="Straight Arrow Connector 15">
                <a:extLst>
                  <a:ext uri="{FF2B5EF4-FFF2-40B4-BE49-F238E27FC236}">
                    <a16:creationId xmlns:a16="http://schemas.microsoft.com/office/drawing/2014/main" id="{8DA4D0C2-05BA-42E8-9EDC-07BBD78F9F8B}"/>
                  </a:ext>
                </a:extLst>
              </p:cNvPr>
              <p:cNvCxnSpPr>
                <a:cxnSpLocks/>
                <a:stCxn id="7" idx="2"/>
                <a:endCxn id="9" idx="0"/>
              </p:cNvCxnSpPr>
              <p:nvPr/>
            </p:nvCxnSpPr>
            <p:spPr bwMode="auto">
              <a:xfrm>
                <a:off x="2282102" y="3815781"/>
                <a:ext cx="0" cy="449798"/>
              </a:xfrm>
              <a:prstGeom prst="straightConnector1">
                <a:avLst/>
              </a:prstGeom>
              <a:solidFill>
                <a:schemeClr val="accent1"/>
              </a:solidFill>
              <a:ln w="1905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7" name="Straight Arrow Connector 16">
                <a:extLst>
                  <a:ext uri="{FF2B5EF4-FFF2-40B4-BE49-F238E27FC236}">
                    <a16:creationId xmlns:a16="http://schemas.microsoft.com/office/drawing/2014/main" id="{29F5F34A-103D-4D6C-8E8A-FB42462AD5C1}"/>
                  </a:ext>
                </a:extLst>
              </p:cNvPr>
              <p:cNvCxnSpPr>
                <a:cxnSpLocks/>
                <a:stCxn id="9" idx="2"/>
                <a:endCxn id="13" idx="0"/>
              </p:cNvCxnSpPr>
              <p:nvPr/>
            </p:nvCxnSpPr>
            <p:spPr bwMode="auto">
              <a:xfrm>
                <a:off x="2282102" y="4834541"/>
                <a:ext cx="8980" cy="347059"/>
              </a:xfrm>
              <a:prstGeom prst="straightConnector1">
                <a:avLst/>
              </a:prstGeom>
              <a:solidFill>
                <a:schemeClr val="accent1"/>
              </a:solidFill>
              <a:ln w="1905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0" name="TextBox 19">
                <a:extLst>
                  <a:ext uri="{FF2B5EF4-FFF2-40B4-BE49-F238E27FC236}">
                    <a16:creationId xmlns:a16="http://schemas.microsoft.com/office/drawing/2014/main" id="{8BA7AE72-5C22-4811-8B0A-53F66D3525BB}"/>
                  </a:ext>
                </a:extLst>
              </p:cNvPr>
              <p:cNvSpPr txBox="1"/>
              <p:nvPr/>
            </p:nvSpPr>
            <p:spPr>
              <a:xfrm>
                <a:off x="987537" y="2767486"/>
                <a:ext cx="601672" cy="338554"/>
              </a:xfrm>
              <a:prstGeom prst="rect">
                <a:avLst/>
              </a:prstGeom>
              <a:noFill/>
            </p:spPr>
            <p:txBody>
              <a:bodyPr wrap="square" rtlCol="0">
                <a:spAutoFit/>
              </a:bodyPr>
              <a:lstStyle/>
              <a:p>
                <a:r>
                  <a:rPr lang="en-US" altLang="zh-CN" sz="1600" dirty="0">
                    <a:latin typeface="+mn-lt"/>
                  </a:rPr>
                  <a:t>Xray</a:t>
                </a:r>
                <a:endParaRPr lang="zh-CN" altLang="en-US" dirty="0">
                  <a:latin typeface="+mn-lt"/>
                </a:endParaRPr>
              </a:p>
            </p:txBody>
          </p:sp>
          <p:sp>
            <p:nvSpPr>
              <p:cNvPr id="21" name="TextBox 20">
                <a:extLst>
                  <a:ext uri="{FF2B5EF4-FFF2-40B4-BE49-F238E27FC236}">
                    <a16:creationId xmlns:a16="http://schemas.microsoft.com/office/drawing/2014/main" id="{C96BB73B-7F05-440A-A3DC-E299E90715A3}"/>
                  </a:ext>
                </a:extLst>
              </p:cNvPr>
              <p:cNvSpPr txBox="1"/>
              <p:nvPr/>
            </p:nvSpPr>
            <p:spPr>
              <a:xfrm>
                <a:off x="1478428" y="3840339"/>
                <a:ext cx="882306" cy="338554"/>
              </a:xfrm>
              <a:prstGeom prst="rect">
                <a:avLst/>
              </a:prstGeom>
              <a:noFill/>
            </p:spPr>
            <p:txBody>
              <a:bodyPr wrap="square" rtlCol="0">
                <a:spAutoFit/>
              </a:bodyPr>
              <a:lstStyle/>
              <a:p>
                <a:r>
                  <a:rPr lang="en-US" altLang="zh-CN" sz="1600" dirty="0">
                    <a:latin typeface="+mn-lt"/>
                  </a:rPr>
                  <a:t>confirm</a:t>
                </a:r>
                <a:endParaRPr lang="zh-CN" altLang="en-US" dirty="0">
                  <a:latin typeface="+mn-lt"/>
                </a:endParaRPr>
              </a:p>
            </p:txBody>
          </p:sp>
          <p:sp>
            <p:nvSpPr>
              <p:cNvPr id="22" name="TextBox 21">
                <a:extLst>
                  <a:ext uri="{FF2B5EF4-FFF2-40B4-BE49-F238E27FC236}">
                    <a16:creationId xmlns:a16="http://schemas.microsoft.com/office/drawing/2014/main" id="{7CCFF69D-B9EE-4B8A-9EF4-840D0FB0133E}"/>
                  </a:ext>
                </a:extLst>
              </p:cNvPr>
              <p:cNvSpPr txBox="1"/>
              <p:nvPr/>
            </p:nvSpPr>
            <p:spPr>
              <a:xfrm>
                <a:off x="1618745" y="4838793"/>
                <a:ext cx="601672" cy="338554"/>
              </a:xfrm>
              <a:prstGeom prst="rect">
                <a:avLst/>
              </a:prstGeom>
              <a:noFill/>
            </p:spPr>
            <p:txBody>
              <a:bodyPr wrap="square" rtlCol="0">
                <a:spAutoFit/>
              </a:bodyPr>
              <a:lstStyle/>
              <a:p>
                <a:r>
                  <a:rPr lang="en-US" altLang="zh-CN" sz="1600" dirty="0">
                    <a:latin typeface="+mn-lt"/>
                  </a:rPr>
                  <a:t>fire</a:t>
                </a:r>
                <a:endParaRPr lang="zh-CN" altLang="en-US" dirty="0">
                  <a:latin typeface="+mn-lt"/>
                </a:endParaRPr>
              </a:p>
            </p:txBody>
          </p:sp>
          <p:sp>
            <p:nvSpPr>
              <p:cNvPr id="25" name="TextBox 24">
                <a:extLst>
                  <a:ext uri="{FF2B5EF4-FFF2-40B4-BE49-F238E27FC236}">
                    <a16:creationId xmlns:a16="http://schemas.microsoft.com/office/drawing/2014/main" id="{22B520EF-3B8D-4AC3-97BC-C3C51D15F663}"/>
                  </a:ext>
                </a:extLst>
              </p:cNvPr>
              <p:cNvSpPr txBox="1"/>
              <p:nvPr/>
            </p:nvSpPr>
            <p:spPr>
              <a:xfrm>
                <a:off x="2992955" y="2767486"/>
                <a:ext cx="842164" cy="338554"/>
              </a:xfrm>
              <a:prstGeom prst="rect">
                <a:avLst/>
              </a:prstGeom>
              <a:noFill/>
            </p:spPr>
            <p:txBody>
              <a:bodyPr wrap="square" rtlCol="0">
                <a:spAutoFit/>
              </a:bodyPr>
              <a:lstStyle/>
              <a:p>
                <a:r>
                  <a:rPr lang="en-US" altLang="zh-CN" sz="1600" dirty="0" err="1">
                    <a:latin typeface="+mn-lt"/>
                  </a:rPr>
                  <a:t>Ebeam</a:t>
                </a:r>
                <a:endParaRPr lang="zh-CN" altLang="en-US" dirty="0">
                  <a:latin typeface="+mn-lt"/>
                </a:endParaRPr>
              </a:p>
            </p:txBody>
          </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9F902FB1-9451-46A2-BD10-F47C01D32445}"/>
                      </a:ext>
                    </a:extLst>
                  </p:cNvPr>
                  <p:cNvSpPr txBox="1"/>
                  <p:nvPr/>
                </p:nvSpPr>
                <p:spPr>
                  <a:xfrm>
                    <a:off x="1414877" y="5915879"/>
                    <a:ext cx="1752407" cy="338554"/>
                  </a:xfrm>
                  <a:prstGeom prst="rect">
                    <a:avLst/>
                  </a:prstGeom>
                  <a:noFill/>
                </p:spPr>
                <p:txBody>
                  <a:bodyPr wrap="square" rtlCol="0">
                    <a:spAutoFit/>
                  </a:bodyPr>
                  <a:lstStyle/>
                  <a:p>
                    <a:r>
                      <a:rPr lang="en-US" altLang="zh-CN" sz="1600" b="1" dirty="0">
                        <a:latin typeface="+mn-lt"/>
                      </a:rPr>
                      <a:t>Operator Task </a:t>
                    </a:r>
                    <a14:m>
                      <m:oMath xmlns:m="http://schemas.openxmlformats.org/officeDocument/2006/math">
                        <m:r>
                          <a:rPr lang="en-US" altLang="zh-CN" sz="1600" b="1" i="1" smtClean="0">
                            <a:latin typeface="Cambria Math" panose="02040503050406030204" pitchFamily="18" charset="0"/>
                          </a:rPr>
                          <m:t>𝑬</m:t>
                        </m:r>
                      </m:oMath>
                    </a14:m>
                    <a:endParaRPr lang="zh-CN" altLang="en-US" sz="1600" b="1" dirty="0">
                      <a:latin typeface="+mn-lt"/>
                    </a:endParaRPr>
                  </a:p>
                </p:txBody>
              </p:sp>
            </mc:Choice>
            <mc:Fallback xmlns="">
              <p:sp>
                <p:nvSpPr>
                  <p:cNvPr id="34" name="TextBox 33">
                    <a:extLst>
                      <a:ext uri="{FF2B5EF4-FFF2-40B4-BE49-F238E27FC236}">
                        <a16:creationId xmlns:a16="http://schemas.microsoft.com/office/drawing/2014/main" id="{9F902FB1-9451-46A2-BD10-F47C01D32445}"/>
                      </a:ext>
                    </a:extLst>
                  </p:cNvPr>
                  <p:cNvSpPr txBox="1">
                    <a:spLocks noRot="1" noChangeAspect="1" noMove="1" noResize="1" noEditPoints="1" noAdjustHandles="1" noChangeArrowheads="1" noChangeShapeType="1" noTextEdit="1"/>
                  </p:cNvSpPr>
                  <p:nvPr/>
                </p:nvSpPr>
                <p:spPr>
                  <a:xfrm>
                    <a:off x="1414877" y="5915879"/>
                    <a:ext cx="1752407" cy="338554"/>
                  </a:xfrm>
                  <a:prstGeom prst="rect">
                    <a:avLst/>
                  </a:prstGeom>
                  <a:blipFill>
                    <a:blip r:embed="rId6"/>
                    <a:stretch>
                      <a:fillRect l="-1736" t="-5357" b="-21429"/>
                    </a:stretch>
                  </a:blipFill>
                </p:spPr>
                <p:txBody>
                  <a:bodyPr/>
                  <a:lstStyle/>
                  <a:p>
                    <a:r>
                      <a:rPr lang="zh-CN" altLang="en-US">
                        <a:noFill/>
                      </a:rPr>
                      <a:t> </a:t>
                    </a:r>
                  </a:p>
                </p:txBody>
              </p:sp>
            </mc:Fallback>
          </mc:AlternateContent>
        </p:grpSp>
        <p:cxnSp>
          <p:nvCxnSpPr>
            <p:cNvPr id="42" name="Connector: Curved 41">
              <a:extLst>
                <a:ext uri="{FF2B5EF4-FFF2-40B4-BE49-F238E27FC236}">
                  <a16:creationId xmlns:a16="http://schemas.microsoft.com/office/drawing/2014/main" id="{451CC865-7C16-48A7-9126-B85C5FBADB3E}"/>
                </a:ext>
              </a:extLst>
            </p:cNvPr>
            <p:cNvCxnSpPr>
              <a:stCxn id="6" idx="1"/>
              <a:endCxn id="7" idx="1"/>
            </p:cNvCxnSpPr>
            <p:nvPr/>
          </p:nvCxnSpPr>
          <p:spPr bwMode="auto">
            <a:xfrm rot="10800000" flipV="1">
              <a:off x="2093992" y="2510858"/>
              <a:ext cx="8980" cy="1006907"/>
            </a:xfrm>
            <a:prstGeom prst="curvedConnector3">
              <a:avLst>
                <a:gd name="adj1" fmla="val 2645657"/>
              </a:avLst>
            </a:prstGeom>
            <a:solidFill>
              <a:schemeClr val="accent1"/>
            </a:solidFill>
            <a:ln w="1905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3" name="Connector: Curved 42">
              <a:extLst>
                <a:ext uri="{FF2B5EF4-FFF2-40B4-BE49-F238E27FC236}">
                  <a16:creationId xmlns:a16="http://schemas.microsoft.com/office/drawing/2014/main" id="{AEB50632-3B46-4E49-9CA0-D9AE6F955EEC}"/>
                </a:ext>
              </a:extLst>
            </p:cNvPr>
            <p:cNvCxnSpPr>
              <a:cxnSpLocks/>
              <a:stCxn id="6" idx="3"/>
              <a:endCxn id="7" idx="3"/>
            </p:cNvCxnSpPr>
            <p:nvPr/>
          </p:nvCxnSpPr>
          <p:spPr bwMode="auto">
            <a:xfrm flipH="1">
              <a:off x="3018556" y="2510859"/>
              <a:ext cx="8980" cy="1006907"/>
            </a:xfrm>
            <a:prstGeom prst="curvedConnector3">
              <a:avLst>
                <a:gd name="adj1" fmla="val -2545657"/>
              </a:avLst>
            </a:prstGeom>
            <a:solidFill>
              <a:schemeClr val="accent1"/>
            </a:solidFill>
            <a:ln w="1905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sp>
        <p:nvSpPr>
          <p:cNvPr id="3" name="Content Placeholder 2">
            <a:extLst>
              <a:ext uri="{FF2B5EF4-FFF2-40B4-BE49-F238E27FC236}">
                <a16:creationId xmlns:a16="http://schemas.microsoft.com/office/drawing/2014/main" id="{DC5B8649-507A-45D5-9137-DE0ABCA9B2EF}"/>
              </a:ext>
            </a:extLst>
          </p:cNvPr>
          <p:cNvSpPr txBox="1">
            <a:spLocks/>
          </p:cNvSpPr>
          <p:nvPr/>
        </p:nvSpPr>
        <p:spPr bwMode="auto">
          <a:xfrm>
            <a:off x="4417296" y="4683145"/>
            <a:ext cx="7393704"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005481"/>
              </a:buClr>
              <a:buFont typeface="Times" panose="02020603050405020304" pitchFamily="18"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005481"/>
              </a:buClr>
              <a:buFont typeface="Times" panose="02020603050405020304" pitchFamily="18" charset="0"/>
              <a:buChar char="•"/>
              <a:defRPr sz="2800">
                <a:solidFill>
                  <a:schemeClr val="tx1"/>
                </a:solidFill>
                <a:latin typeface="+mn-lt"/>
                <a:ea typeface="+mn-ea"/>
                <a:cs typeface="+mn-cs"/>
              </a:defRPr>
            </a:lvl2pPr>
            <a:lvl3pPr marL="1143000" indent="-228600" algn="l" rtl="0" eaLnBrk="0" fontAlgn="base" hangingPunct="0">
              <a:spcBef>
                <a:spcPct val="20000"/>
              </a:spcBef>
              <a:spcAft>
                <a:spcPct val="0"/>
              </a:spcAft>
              <a:buClr>
                <a:srgbClr val="005481"/>
              </a:buClr>
              <a:buFont typeface="Times" panose="02020603050405020304" pitchFamily="18" charset="0"/>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lr>
                <a:srgbClr val="005481"/>
              </a:buClr>
              <a:buFont typeface="Times" panose="02020603050405020304" pitchFamily="18" charset="0"/>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lr>
                <a:srgbClr val="005481"/>
              </a:buClr>
              <a:buFont typeface="Times" panose="02020603050405020304" pitchFamily="18" charset="0"/>
              <a:buChar char="•"/>
              <a:defRPr sz="2000">
                <a:solidFill>
                  <a:schemeClr val="tx1"/>
                </a:solidFill>
                <a:latin typeface="+mn-lt"/>
                <a:ea typeface="+mn-ea"/>
                <a:cs typeface="+mn-cs"/>
              </a:defRPr>
            </a:lvl5pPr>
            <a:lvl6pPr marL="2514600" indent="-228600" algn="l" rtl="0" fontAlgn="base">
              <a:spcBef>
                <a:spcPct val="20000"/>
              </a:spcBef>
              <a:spcAft>
                <a:spcPct val="0"/>
              </a:spcAft>
              <a:buClr>
                <a:srgbClr val="005481"/>
              </a:buClr>
              <a:buFont typeface="Times" charset="0"/>
              <a:buChar char="•"/>
              <a:defRPr sz="2000">
                <a:solidFill>
                  <a:schemeClr val="tx1"/>
                </a:solidFill>
                <a:latin typeface="+mn-lt"/>
                <a:ea typeface="+mn-ea"/>
                <a:cs typeface="+mn-cs"/>
              </a:defRPr>
            </a:lvl6pPr>
            <a:lvl7pPr marL="2971800" indent="-228600" algn="l" rtl="0" fontAlgn="base">
              <a:spcBef>
                <a:spcPct val="20000"/>
              </a:spcBef>
              <a:spcAft>
                <a:spcPct val="0"/>
              </a:spcAft>
              <a:buClr>
                <a:srgbClr val="005481"/>
              </a:buClr>
              <a:buFont typeface="Times" charset="0"/>
              <a:buChar char="•"/>
              <a:defRPr sz="2000">
                <a:solidFill>
                  <a:schemeClr val="tx1"/>
                </a:solidFill>
                <a:latin typeface="+mn-lt"/>
                <a:ea typeface="+mn-ea"/>
                <a:cs typeface="+mn-cs"/>
              </a:defRPr>
            </a:lvl7pPr>
            <a:lvl8pPr marL="3429000" indent="-228600" algn="l" rtl="0" fontAlgn="base">
              <a:spcBef>
                <a:spcPct val="20000"/>
              </a:spcBef>
              <a:spcAft>
                <a:spcPct val="0"/>
              </a:spcAft>
              <a:buClr>
                <a:srgbClr val="005481"/>
              </a:buClr>
              <a:buFont typeface="Times" charset="0"/>
              <a:buChar char="•"/>
              <a:defRPr sz="2000">
                <a:solidFill>
                  <a:schemeClr val="tx1"/>
                </a:solidFill>
                <a:latin typeface="+mn-lt"/>
                <a:ea typeface="+mn-ea"/>
                <a:cs typeface="+mn-cs"/>
              </a:defRPr>
            </a:lvl8pPr>
            <a:lvl9pPr marL="3886200" indent="-228600" algn="l" rtl="0" fontAlgn="base">
              <a:spcBef>
                <a:spcPct val="20000"/>
              </a:spcBef>
              <a:spcAft>
                <a:spcPct val="0"/>
              </a:spcAft>
              <a:buClr>
                <a:srgbClr val="005481"/>
              </a:buClr>
              <a:buFont typeface="Times" charset="0"/>
              <a:buChar char="•"/>
              <a:defRPr sz="2000">
                <a:solidFill>
                  <a:schemeClr val="tx1"/>
                </a:solidFill>
                <a:latin typeface="+mn-lt"/>
                <a:ea typeface="+mn-ea"/>
                <a:cs typeface="+mn-cs"/>
              </a:defRPr>
            </a:lvl9pPr>
          </a:lstStyle>
          <a:p>
            <a:r>
              <a:rPr lang="en-US" altLang="zh-CN" kern="0" dirty="0">
                <a:solidFill>
                  <a:srgbClr val="FF0000"/>
                </a:solidFill>
              </a:rPr>
              <a:t>What if the operator makes a mistake?</a:t>
            </a:r>
            <a:endParaRPr lang="zh-CN" altLang="en-US" kern="0" dirty="0">
              <a:solidFill>
                <a:srgbClr val="FF0000"/>
              </a:solidFill>
            </a:endParaRPr>
          </a:p>
        </p:txBody>
      </p:sp>
    </p:spTree>
    <p:custDataLst>
      <p:tags r:id="rId1"/>
    </p:custDataLst>
    <p:extLst>
      <p:ext uri="{BB962C8B-B14F-4D97-AF65-F5344CB8AC3E}">
        <p14:creationId xmlns:p14="http://schemas.microsoft.com/office/powerpoint/2010/main" val="633855453"/>
      </p:ext>
    </p:extLst>
  </p:cSld>
  <p:clrMapOvr>
    <a:masterClrMapping/>
  </p:clrMapOvr>
  <mc:AlternateContent xmlns:mc="http://schemas.openxmlformats.org/markup-compatibility/2006" xmlns:p14="http://schemas.microsoft.com/office/powerpoint/2010/main">
    <mc:Choice Requires="p14">
      <p:transition spd="slow" p14:dur="2000" advTm="29735"/>
    </mc:Choice>
    <mc:Fallback xmlns="">
      <p:transition spd="slow" advTm="2973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0C111-08FF-40EA-906F-4C0D0D869434}"/>
              </a:ext>
            </a:extLst>
          </p:cNvPr>
          <p:cNvSpPr>
            <a:spLocks noGrp="1"/>
          </p:cNvSpPr>
          <p:nvPr>
            <p:ph type="title"/>
          </p:nvPr>
        </p:nvSpPr>
        <p:spPr/>
        <p:txBody>
          <a:bodyPr/>
          <a:lstStyle/>
          <a:p>
            <a:r>
              <a:rPr lang="en-US" altLang="zh-CN" dirty="0"/>
              <a:t>A Known Overdose Case</a:t>
            </a:r>
            <a:endParaRPr lang="zh-CN" altLang="en-US" dirty="0"/>
          </a:p>
        </p:txBody>
      </p:sp>
      <p:sp>
        <p:nvSpPr>
          <p:cNvPr id="3" name="Content Placeholder 2">
            <a:extLst>
              <a:ext uri="{FF2B5EF4-FFF2-40B4-BE49-F238E27FC236}">
                <a16:creationId xmlns:a16="http://schemas.microsoft.com/office/drawing/2014/main" id="{CBBB4314-BB64-4201-A2A2-A52F459E2CDB}"/>
              </a:ext>
            </a:extLst>
          </p:cNvPr>
          <p:cNvSpPr>
            <a:spLocks noGrp="1"/>
          </p:cNvSpPr>
          <p:nvPr>
            <p:ph idx="1"/>
          </p:nvPr>
        </p:nvSpPr>
        <p:spPr>
          <a:xfrm>
            <a:off x="5255496" y="1981200"/>
            <a:ext cx="6860304" cy="4038600"/>
          </a:xfrm>
        </p:spPr>
        <p:txBody>
          <a:bodyPr/>
          <a:lstStyle/>
          <a:p>
            <a:pPr marL="514350" indent="-514350">
              <a:buFont typeface="+mj-lt"/>
              <a:buAutoNum type="arabicPeriod"/>
            </a:pPr>
            <a:r>
              <a:rPr lang="en-US" altLang="zh-CN" dirty="0"/>
              <a:t>Select </a:t>
            </a:r>
            <a:r>
              <a:rPr lang="en-US" altLang="zh-CN" i="1" dirty="0"/>
              <a:t>Xray</a:t>
            </a:r>
            <a:r>
              <a:rPr lang="en-US" altLang="zh-CN" dirty="0"/>
              <a:t> mode</a:t>
            </a:r>
          </a:p>
          <a:p>
            <a:pPr marL="514350" indent="-514350">
              <a:buFont typeface="+mj-lt"/>
              <a:buAutoNum type="arabicPeriod"/>
            </a:pPr>
            <a:r>
              <a:rPr lang="en-US" altLang="zh-CN" i="1" dirty="0">
                <a:solidFill>
                  <a:srgbClr val="FF0000"/>
                </a:solidFill>
              </a:rPr>
              <a:t>Up</a:t>
            </a:r>
            <a:r>
              <a:rPr lang="en-US" altLang="zh-CN" dirty="0"/>
              <a:t> to change mode</a:t>
            </a:r>
          </a:p>
          <a:p>
            <a:pPr marL="514350" indent="-514350">
              <a:buFont typeface="+mj-lt"/>
              <a:buAutoNum type="arabicPeriod"/>
            </a:pPr>
            <a:r>
              <a:rPr lang="en-US" altLang="zh-CN" dirty="0"/>
              <a:t>Select </a:t>
            </a:r>
            <a:r>
              <a:rPr lang="en-US" altLang="zh-CN" i="1" dirty="0" err="1"/>
              <a:t>Ebeam</a:t>
            </a:r>
            <a:r>
              <a:rPr lang="en-US" altLang="zh-CN" dirty="0"/>
              <a:t> mode</a:t>
            </a:r>
          </a:p>
          <a:p>
            <a:pPr marL="914400" lvl="1" indent="-514350"/>
            <a:r>
              <a:rPr lang="en-US" altLang="zh-CN" dirty="0"/>
              <a:t>Spreader goes out of place</a:t>
            </a:r>
          </a:p>
          <a:p>
            <a:pPr marL="914400" lvl="1" indent="-514350"/>
            <a:r>
              <a:rPr lang="en-US" altLang="zh-CN" dirty="0"/>
              <a:t>But still in Xray mode</a:t>
            </a:r>
          </a:p>
          <a:p>
            <a:pPr marL="514350" indent="-514350">
              <a:buFont typeface="+mj-lt"/>
              <a:buAutoNum type="arabicPeriod"/>
            </a:pPr>
            <a:r>
              <a:rPr lang="en-US" altLang="zh-CN" i="1" dirty="0"/>
              <a:t>Confirm</a:t>
            </a:r>
          </a:p>
          <a:p>
            <a:pPr marL="514350" indent="-514350">
              <a:buFont typeface="+mj-lt"/>
              <a:buAutoNum type="arabicPeriod"/>
            </a:pPr>
            <a:r>
              <a:rPr lang="en-US" altLang="zh-CN" i="1" dirty="0"/>
              <a:t>Fire</a:t>
            </a:r>
            <a:r>
              <a:rPr lang="en-US" altLang="zh-CN" dirty="0"/>
              <a:t> causing overdose</a:t>
            </a:r>
          </a:p>
          <a:p>
            <a:pPr marL="514350" indent="-514350">
              <a:buFont typeface="+mj-lt"/>
              <a:buAutoNum type="arabicPeriod"/>
            </a:pPr>
            <a:endParaRPr lang="zh-CN" altLang="en-US" dirty="0"/>
          </a:p>
        </p:txBody>
      </p:sp>
      <p:sp>
        <p:nvSpPr>
          <p:cNvPr id="4" name="Slide Number Placeholder 3">
            <a:extLst>
              <a:ext uri="{FF2B5EF4-FFF2-40B4-BE49-F238E27FC236}">
                <a16:creationId xmlns:a16="http://schemas.microsoft.com/office/drawing/2014/main" id="{F7A093DD-F680-43C0-9EA7-F252155C9167}"/>
              </a:ext>
            </a:extLst>
          </p:cNvPr>
          <p:cNvSpPr>
            <a:spLocks noGrp="1"/>
          </p:cNvSpPr>
          <p:nvPr>
            <p:ph type="sldNum" sz="quarter" idx="10"/>
          </p:nvPr>
        </p:nvSpPr>
        <p:spPr/>
        <p:txBody>
          <a:bodyPr/>
          <a:lstStyle/>
          <a:p>
            <a:pPr>
              <a:defRPr/>
            </a:pPr>
            <a:fld id="{57DBCEAA-019C-4221-BCA5-137D87B79FCD}" type="slidenum">
              <a:rPr lang="zh-CN" altLang="en-US" smtClean="0"/>
              <a:pPr>
                <a:defRPr/>
              </a:pPr>
              <a:t>14</a:t>
            </a:fld>
            <a:endParaRPr lang="zh-CN" altLang="en-US" dirty="0"/>
          </a:p>
        </p:txBody>
      </p:sp>
      <p:grpSp>
        <p:nvGrpSpPr>
          <p:cNvPr id="37" name="Group 36">
            <a:extLst>
              <a:ext uri="{FF2B5EF4-FFF2-40B4-BE49-F238E27FC236}">
                <a16:creationId xmlns:a16="http://schemas.microsoft.com/office/drawing/2014/main" id="{8D5F6260-3D44-4736-8296-165882AF3186}"/>
              </a:ext>
            </a:extLst>
          </p:cNvPr>
          <p:cNvGrpSpPr/>
          <p:nvPr/>
        </p:nvGrpSpPr>
        <p:grpSpPr>
          <a:xfrm>
            <a:off x="655177" y="1795103"/>
            <a:ext cx="3762789" cy="4410890"/>
            <a:chOff x="655177" y="1795103"/>
            <a:chExt cx="3762789" cy="4410890"/>
          </a:xfrm>
        </p:grpSpPr>
        <p:grpSp>
          <p:nvGrpSpPr>
            <p:cNvPr id="5" name="Group 4">
              <a:extLst>
                <a:ext uri="{FF2B5EF4-FFF2-40B4-BE49-F238E27FC236}">
                  <a16:creationId xmlns:a16="http://schemas.microsoft.com/office/drawing/2014/main" id="{AA4382A3-6DB9-407A-9EFF-3E943DA70A56}"/>
                </a:ext>
              </a:extLst>
            </p:cNvPr>
            <p:cNvGrpSpPr/>
            <p:nvPr/>
          </p:nvGrpSpPr>
          <p:grpSpPr>
            <a:xfrm>
              <a:off x="655177" y="1795103"/>
              <a:ext cx="3762789" cy="3941925"/>
              <a:chOff x="381005" y="1808637"/>
              <a:chExt cx="3762789" cy="3941925"/>
            </a:xfrm>
          </p:grpSpPr>
          <p:sp>
            <p:nvSpPr>
              <p:cNvPr id="6" name="Rectangle: Rounded Corners 5">
                <a:extLst>
                  <a:ext uri="{FF2B5EF4-FFF2-40B4-BE49-F238E27FC236}">
                    <a16:creationId xmlns:a16="http://schemas.microsoft.com/office/drawing/2014/main" id="{78D5E9D7-4B59-4CBB-81B7-7383E1C83518}"/>
                  </a:ext>
                </a:extLst>
              </p:cNvPr>
              <p:cNvSpPr/>
              <p:nvPr/>
            </p:nvSpPr>
            <p:spPr bwMode="auto">
              <a:xfrm>
                <a:off x="1828800" y="2239912"/>
                <a:ext cx="924564" cy="568962"/>
              </a:xfrm>
              <a:prstGeom prst="roundRect">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a:ln>
                      <a:noFill/>
                    </a:ln>
                    <a:solidFill>
                      <a:srgbClr val="000000"/>
                    </a:solidFill>
                    <a:effectLst/>
                    <a:ea typeface="Osaka" charset="0"/>
                    <a:cs typeface="Osaka" charset="0"/>
                  </a:rPr>
                  <a:t>Editing</a:t>
                </a:r>
                <a:endParaRPr kumimoji="0" lang="zh-CN" altLang="en-US" sz="1400" b="0" i="0" u="none" strike="noStrike" cap="none" normalizeH="0" baseline="0" dirty="0">
                  <a:ln>
                    <a:noFill/>
                  </a:ln>
                  <a:solidFill>
                    <a:srgbClr val="000000"/>
                  </a:solidFill>
                  <a:effectLst/>
                  <a:ea typeface="Osaka" charset="0"/>
                  <a:cs typeface="Osaka" charset="0"/>
                </a:endParaRPr>
              </a:p>
            </p:txBody>
          </p:sp>
          <p:sp>
            <p:nvSpPr>
              <p:cNvPr id="7" name="Rectangle: Rounded Corners 6">
                <a:extLst>
                  <a:ext uri="{FF2B5EF4-FFF2-40B4-BE49-F238E27FC236}">
                    <a16:creationId xmlns:a16="http://schemas.microsoft.com/office/drawing/2014/main" id="{A9846EA5-A86A-4E54-9D24-2416BE171F15}"/>
                  </a:ext>
                </a:extLst>
              </p:cNvPr>
              <p:cNvSpPr/>
              <p:nvPr/>
            </p:nvSpPr>
            <p:spPr bwMode="auto">
              <a:xfrm>
                <a:off x="801029" y="3252554"/>
                <a:ext cx="924564" cy="568962"/>
              </a:xfrm>
              <a:prstGeom prst="roundRect">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a:ln>
                      <a:noFill/>
                    </a:ln>
                    <a:solidFill>
                      <a:srgbClr val="000000"/>
                    </a:solidFill>
                    <a:effectLst/>
                    <a:ea typeface="Osaka" charset="0"/>
                    <a:cs typeface="Osaka" charset="0"/>
                  </a:rPr>
                  <a:t>Confirm Xray</a:t>
                </a:r>
                <a:endParaRPr kumimoji="0" lang="zh-CN" altLang="en-US" sz="1400" b="0" i="0" u="none" strike="noStrike" cap="none" normalizeH="0" baseline="0" dirty="0">
                  <a:ln>
                    <a:noFill/>
                  </a:ln>
                  <a:solidFill>
                    <a:srgbClr val="000000"/>
                  </a:solidFill>
                  <a:effectLst/>
                  <a:ea typeface="Osaka" charset="0"/>
                  <a:cs typeface="Osaka" charset="0"/>
                </a:endParaRPr>
              </a:p>
            </p:txBody>
          </p:sp>
          <p:sp>
            <p:nvSpPr>
              <p:cNvPr id="8" name="Rectangle: Rounded Corners 7">
                <a:extLst>
                  <a:ext uri="{FF2B5EF4-FFF2-40B4-BE49-F238E27FC236}">
                    <a16:creationId xmlns:a16="http://schemas.microsoft.com/office/drawing/2014/main" id="{F68D7FED-3523-41FC-B6F3-3AC68453773A}"/>
                  </a:ext>
                </a:extLst>
              </p:cNvPr>
              <p:cNvSpPr/>
              <p:nvPr/>
            </p:nvSpPr>
            <p:spPr bwMode="auto">
              <a:xfrm>
                <a:off x="2832410" y="3252554"/>
                <a:ext cx="924564" cy="568962"/>
              </a:xfrm>
              <a:prstGeom prst="roundRect">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a:ln>
                      <a:noFill/>
                    </a:ln>
                    <a:solidFill>
                      <a:srgbClr val="000000"/>
                    </a:solidFill>
                    <a:effectLst/>
                    <a:ea typeface="Osaka" charset="0"/>
                    <a:cs typeface="Osaka" charset="0"/>
                  </a:rPr>
                  <a:t>Confirm </a:t>
                </a:r>
                <a:r>
                  <a:rPr kumimoji="0" lang="en-US" altLang="zh-CN" sz="1400" b="0" i="0" u="none" strike="noStrike" cap="none" normalizeH="0" baseline="0" dirty="0" err="1">
                    <a:ln>
                      <a:noFill/>
                    </a:ln>
                    <a:solidFill>
                      <a:srgbClr val="000000"/>
                    </a:solidFill>
                    <a:effectLst/>
                    <a:ea typeface="Osaka" charset="0"/>
                    <a:cs typeface="Osaka" charset="0"/>
                  </a:rPr>
                  <a:t>Ebeam</a:t>
                </a:r>
                <a:endParaRPr kumimoji="0" lang="zh-CN" altLang="en-US" sz="1400" b="0" i="0" u="none" strike="noStrike" cap="none" normalizeH="0" baseline="0" dirty="0">
                  <a:ln>
                    <a:noFill/>
                  </a:ln>
                  <a:solidFill>
                    <a:srgbClr val="000000"/>
                  </a:solidFill>
                  <a:effectLst/>
                  <a:ea typeface="Osaka" charset="0"/>
                  <a:cs typeface="Osaka" charset="0"/>
                </a:endParaRPr>
              </a:p>
            </p:txBody>
          </p:sp>
          <p:sp>
            <p:nvSpPr>
              <p:cNvPr id="9" name="Rectangle: Rounded Corners 8">
                <a:extLst>
                  <a:ext uri="{FF2B5EF4-FFF2-40B4-BE49-F238E27FC236}">
                    <a16:creationId xmlns:a16="http://schemas.microsoft.com/office/drawing/2014/main" id="{C3E39329-9BF4-4C72-BDE9-ACFC1B84DCC4}"/>
                  </a:ext>
                </a:extLst>
              </p:cNvPr>
              <p:cNvSpPr/>
              <p:nvPr/>
            </p:nvSpPr>
            <p:spPr bwMode="auto">
              <a:xfrm>
                <a:off x="801029" y="4253710"/>
                <a:ext cx="924564" cy="568962"/>
              </a:xfrm>
              <a:prstGeom prst="roundRect">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a:ln>
                      <a:noFill/>
                    </a:ln>
                    <a:solidFill>
                      <a:srgbClr val="000000"/>
                    </a:solidFill>
                    <a:effectLst/>
                    <a:ea typeface="Osaka" charset="0"/>
                    <a:cs typeface="Osaka" charset="0"/>
                  </a:rPr>
                  <a:t>Xray Ready</a:t>
                </a:r>
                <a:endParaRPr kumimoji="0" lang="zh-CN" altLang="en-US" sz="1400" b="0" i="0" u="none" strike="noStrike" cap="none" normalizeH="0" baseline="0" dirty="0">
                  <a:ln>
                    <a:noFill/>
                  </a:ln>
                  <a:solidFill>
                    <a:srgbClr val="000000"/>
                  </a:solidFill>
                  <a:effectLst/>
                  <a:ea typeface="Osaka" charset="0"/>
                  <a:cs typeface="Osaka" charset="0"/>
                </a:endParaRPr>
              </a:p>
            </p:txBody>
          </p:sp>
          <p:sp>
            <p:nvSpPr>
              <p:cNvPr id="10" name="Rectangle: Rounded Corners 9">
                <a:extLst>
                  <a:ext uri="{FF2B5EF4-FFF2-40B4-BE49-F238E27FC236}">
                    <a16:creationId xmlns:a16="http://schemas.microsoft.com/office/drawing/2014/main" id="{FAB67800-1173-4800-B1AC-C64E6E113866}"/>
                  </a:ext>
                </a:extLst>
              </p:cNvPr>
              <p:cNvSpPr/>
              <p:nvPr/>
            </p:nvSpPr>
            <p:spPr bwMode="auto">
              <a:xfrm>
                <a:off x="2832410" y="4253710"/>
                <a:ext cx="924564" cy="568962"/>
              </a:xfrm>
              <a:prstGeom prst="roundRect">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err="1">
                    <a:ln>
                      <a:noFill/>
                    </a:ln>
                    <a:solidFill>
                      <a:srgbClr val="000000"/>
                    </a:solidFill>
                    <a:effectLst/>
                    <a:ea typeface="Osaka" charset="0"/>
                    <a:cs typeface="Osaka" charset="0"/>
                  </a:rPr>
                  <a:t>Ebeam</a:t>
                </a:r>
                <a:r>
                  <a:rPr kumimoji="0" lang="en-US" altLang="zh-CN" sz="1400" b="0" i="0" u="none" strike="noStrike" cap="none" normalizeH="0" baseline="0" dirty="0">
                    <a:ln>
                      <a:noFill/>
                    </a:ln>
                    <a:solidFill>
                      <a:srgbClr val="000000"/>
                    </a:solidFill>
                    <a:effectLst/>
                    <a:ea typeface="Osaka" charset="0"/>
                    <a:cs typeface="Osaka" charset="0"/>
                  </a:rPr>
                  <a:t> Ready</a:t>
                </a:r>
                <a:endParaRPr kumimoji="0" lang="zh-CN" altLang="en-US" sz="1400" b="0" i="0" u="none" strike="noStrike" cap="none" normalizeH="0" baseline="0" dirty="0">
                  <a:ln>
                    <a:noFill/>
                  </a:ln>
                  <a:solidFill>
                    <a:srgbClr val="000000"/>
                  </a:solidFill>
                  <a:effectLst/>
                  <a:ea typeface="Osaka" charset="0"/>
                  <a:cs typeface="Osaka" charset="0"/>
                </a:endParaRPr>
              </a:p>
            </p:txBody>
          </p:sp>
          <p:sp>
            <p:nvSpPr>
              <p:cNvPr id="11" name="Flowchart: Connector 10">
                <a:extLst>
                  <a:ext uri="{FF2B5EF4-FFF2-40B4-BE49-F238E27FC236}">
                    <a16:creationId xmlns:a16="http://schemas.microsoft.com/office/drawing/2014/main" id="{E74BDB42-7C26-43AF-B95D-5711396F4CE6}"/>
                  </a:ext>
                </a:extLst>
              </p:cNvPr>
              <p:cNvSpPr/>
              <p:nvPr/>
            </p:nvSpPr>
            <p:spPr bwMode="auto">
              <a:xfrm>
                <a:off x="2210475" y="1808637"/>
                <a:ext cx="161213" cy="161213"/>
              </a:xfrm>
              <a:prstGeom prst="flowChartConnector">
                <a:avLst/>
              </a:prstGeom>
              <a:solidFill>
                <a:schemeClr val="tx1"/>
              </a:solidFill>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0" i="0" u="none" strike="noStrike" cap="none" normalizeH="0" baseline="0">
                  <a:ln>
                    <a:noFill/>
                  </a:ln>
                  <a:solidFill>
                    <a:srgbClr val="000000"/>
                  </a:solidFill>
                  <a:effectLst/>
                  <a:latin typeface="Times" charset="0"/>
                  <a:ea typeface="Osaka" charset="0"/>
                  <a:cs typeface="Osaka" charset="0"/>
                </a:endParaRPr>
              </a:p>
            </p:txBody>
          </p:sp>
          <p:cxnSp>
            <p:nvCxnSpPr>
              <p:cNvPr id="12" name="Straight Arrow Connector 11">
                <a:extLst>
                  <a:ext uri="{FF2B5EF4-FFF2-40B4-BE49-F238E27FC236}">
                    <a16:creationId xmlns:a16="http://schemas.microsoft.com/office/drawing/2014/main" id="{D1FF8A91-A085-4B5C-A630-2EB053053249}"/>
                  </a:ext>
                </a:extLst>
              </p:cNvPr>
              <p:cNvCxnSpPr>
                <a:cxnSpLocks/>
                <a:stCxn id="11" idx="4"/>
                <a:endCxn id="6" idx="0"/>
              </p:cNvCxnSpPr>
              <p:nvPr/>
            </p:nvCxnSpPr>
            <p:spPr bwMode="auto">
              <a:xfrm>
                <a:off x="2291082" y="1969850"/>
                <a:ext cx="0" cy="270062"/>
              </a:xfrm>
              <a:prstGeom prst="straightConnector1">
                <a:avLst/>
              </a:prstGeom>
              <a:ln w="12700">
                <a:headEnd type="none" w="med" len="med"/>
                <a:tailEnd type="triangle"/>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sp>
            <p:nvSpPr>
              <p:cNvPr id="13" name="Rectangle: Rounded Corners 12">
                <a:extLst>
                  <a:ext uri="{FF2B5EF4-FFF2-40B4-BE49-F238E27FC236}">
                    <a16:creationId xmlns:a16="http://schemas.microsoft.com/office/drawing/2014/main" id="{89010686-AB80-4B1D-8E49-04EDEA243A7A}"/>
                  </a:ext>
                </a:extLst>
              </p:cNvPr>
              <p:cNvSpPr/>
              <p:nvPr/>
            </p:nvSpPr>
            <p:spPr bwMode="auto">
              <a:xfrm>
                <a:off x="1828800" y="5181600"/>
                <a:ext cx="924564" cy="568962"/>
              </a:xfrm>
              <a:prstGeom prst="roundRect">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CN" sz="1400" dirty="0">
                    <a:solidFill>
                      <a:srgbClr val="000000"/>
                    </a:solidFill>
                    <a:ea typeface="Osaka" charset="0"/>
                    <a:cs typeface="Osaka" charset="0"/>
                  </a:rPr>
                  <a:t>Beam Fired</a:t>
                </a:r>
                <a:endParaRPr kumimoji="0" lang="zh-CN" altLang="en-US" sz="1400" b="0" i="0" u="none" strike="noStrike" cap="none" normalizeH="0" baseline="0" dirty="0">
                  <a:ln>
                    <a:noFill/>
                  </a:ln>
                  <a:solidFill>
                    <a:srgbClr val="000000"/>
                  </a:solidFill>
                  <a:effectLst/>
                  <a:ea typeface="Osaka" charset="0"/>
                  <a:cs typeface="Osaka" charset="0"/>
                </a:endParaRPr>
              </a:p>
            </p:txBody>
          </p:sp>
          <p:cxnSp>
            <p:nvCxnSpPr>
              <p:cNvPr id="14" name="Straight Arrow Connector 13">
                <a:extLst>
                  <a:ext uri="{FF2B5EF4-FFF2-40B4-BE49-F238E27FC236}">
                    <a16:creationId xmlns:a16="http://schemas.microsoft.com/office/drawing/2014/main" id="{582BDACF-7343-4DBB-BCAD-4722DB4D80AB}"/>
                  </a:ext>
                </a:extLst>
              </p:cNvPr>
              <p:cNvCxnSpPr>
                <a:endCxn id="7" idx="0"/>
              </p:cNvCxnSpPr>
              <p:nvPr/>
            </p:nvCxnSpPr>
            <p:spPr bwMode="auto">
              <a:xfrm flipH="1">
                <a:off x="1263311" y="2808874"/>
                <a:ext cx="641689" cy="443680"/>
              </a:xfrm>
              <a:prstGeom prst="straightConnector1">
                <a:avLst/>
              </a:prstGeom>
              <a:solidFill>
                <a:schemeClr val="accent1"/>
              </a:solidFill>
              <a:ln w="1905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5" name="Straight Arrow Connector 14">
                <a:extLst>
                  <a:ext uri="{FF2B5EF4-FFF2-40B4-BE49-F238E27FC236}">
                    <a16:creationId xmlns:a16="http://schemas.microsoft.com/office/drawing/2014/main" id="{B257B2F6-D434-47A4-9915-1B78D20F55BA}"/>
                  </a:ext>
                </a:extLst>
              </p:cNvPr>
              <p:cNvCxnSpPr>
                <a:cxnSpLocks/>
                <a:endCxn id="8" idx="0"/>
              </p:cNvCxnSpPr>
              <p:nvPr/>
            </p:nvCxnSpPr>
            <p:spPr bwMode="auto">
              <a:xfrm>
                <a:off x="2590800" y="2808874"/>
                <a:ext cx="703892" cy="443680"/>
              </a:xfrm>
              <a:prstGeom prst="straightConnector1">
                <a:avLst/>
              </a:prstGeom>
              <a:solidFill>
                <a:schemeClr val="accent1"/>
              </a:solidFill>
              <a:ln w="1905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6" name="Straight Arrow Connector 15">
                <a:extLst>
                  <a:ext uri="{FF2B5EF4-FFF2-40B4-BE49-F238E27FC236}">
                    <a16:creationId xmlns:a16="http://schemas.microsoft.com/office/drawing/2014/main" id="{5BF6C1EE-D5B8-4F66-B114-7382F1979056}"/>
                  </a:ext>
                </a:extLst>
              </p:cNvPr>
              <p:cNvCxnSpPr>
                <a:cxnSpLocks/>
                <a:stCxn id="7" idx="2"/>
                <a:endCxn id="9" idx="0"/>
              </p:cNvCxnSpPr>
              <p:nvPr/>
            </p:nvCxnSpPr>
            <p:spPr bwMode="auto">
              <a:xfrm>
                <a:off x="1263311" y="3821516"/>
                <a:ext cx="0" cy="432194"/>
              </a:xfrm>
              <a:prstGeom prst="straightConnector1">
                <a:avLst/>
              </a:prstGeom>
              <a:solidFill>
                <a:schemeClr val="accent1"/>
              </a:solidFill>
              <a:ln w="1905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7" name="Straight Arrow Connector 16">
                <a:extLst>
                  <a:ext uri="{FF2B5EF4-FFF2-40B4-BE49-F238E27FC236}">
                    <a16:creationId xmlns:a16="http://schemas.microsoft.com/office/drawing/2014/main" id="{3A02C65F-21D0-4107-8C5A-F6208000DF78}"/>
                  </a:ext>
                </a:extLst>
              </p:cNvPr>
              <p:cNvCxnSpPr>
                <a:cxnSpLocks/>
                <a:stCxn id="9" idx="2"/>
              </p:cNvCxnSpPr>
              <p:nvPr/>
            </p:nvCxnSpPr>
            <p:spPr bwMode="auto">
              <a:xfrm>
                <a:off x="1263311" y="4822672"/>
                <a:ext cx="833521" cy="364570"/>
              </a:xfrm>
              <a:prstGeom prst="straightConnector1">
                <a:avLst/>
              </a:prstGeom>
              <a:solidFill>
                <a:schemeClr val="accent1"/>
              </a:solidFill>
              <a:ln w="1905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8" name="Straight Arrow Connector 17">
                <a:extLst>
                  <a:ext uri="{FF2B5EF4-FFF2-40B4-BE49-F238E27FC236}">
                    <a16:creationId xmlns:a16="http://schemas.microsoft.com/office/drawing/2014/main" id="{915FF5DA-08D1-4640-B773-344FA4736FB5}"/>
                  </a:ext>
                </a:extLst>
              </p:cNvPr>
              <p:cNvCxnSpPr>
                <a:cxnSpLocks/>
                <a:stCxn id="8" idx="2"/>
                <a:endCxn id="10" idx="0"/>
              </p:cNvCxnSpPr>
              <p:nvPr/>
            </p:nvCxnSpPr>
            <p:spPr bwMode="auto">
              <a:xfrm>
                <a:off x="3294692" y="3821516"/>
                <a:ext cx="0" cy="432194"/>
              </a:xfrm>
              <a:prstGeom prst="straightConnector1">
                <a:avLst/>
              </a:prstGeom>
              <a:solidFill>
                <a:schemeClr val="accent1"/>
              </a:solidFill>
              <a:ln w="1905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9" name="Straight Arrow Connector 18">
                <a:extLst>
                  <a:ext uri="{FF2B5EF4-FFF2-40B4-BE49-F238E27FC236}">
                    <a16:creationId xmlns:a16="http://schemas.microsoft.com/office/drawing/2014/main" id="{2D884684-06DF-4045-B0D0-2FAF63771B95}"/>
                  </a:ext>
                </a:extLst>
              </p:cNvPr>
              <p:cNvCxnSpPr>
                <a:cxnSpLocks/>
                <a:stCxn id="10" idx="2"/>
              </p:cNvCxnSpPr>
              <p:nvPr/>
            </p:nvCxnSpPr>
            <p:spPr bwMode="auto">
              <a:xfrm flipH="1">
                <a:off x="2461171" y="4822672"/>
                <a:ext cx="833521" cy="358337"/>
              </a:xfrm>
              <a:prstGeom prst="straightConnector1">
                <a:avLst/>
              </a:prstGeom>
              <a:solidFill>
                <a:schemeClr val="accent1"/>
              </a:solidFill>
              <a:ln w="1905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0" name="TextBox 19">
                <a:extLst>
                  <a:ext uri="{FF2B5EF4-FFF2-40B4-BE49-F238E27FC236}">
                    <a16:creationId xmlns:a16="http://schemas.microsoft.com/office/drawing/2014/main" id="{45502694-BB73-4DA3-B78E-EB1DBD5EB69F}"/>
                  </a:ext>
                </a:extLst>
              </p:cNvPr>
              <p:cNvSpPr txBox="1"/>
              <p:nvPr/>
            </p:nvSpPr>
            <p:spPr>
              <a:xfrm>
                <a:off x="1065682" y="2753429"/>
                <a:ext cx="601672" cy="338554"/>
              </a:xfrm>
              <a:prstGeom prst="rect">
                <a:avLst/>
              </a:prstGeom>
              <a:noFill/>
            </p:spPr>
            <p:txBody>
              <a:bodyPr wrap="square" rtlCol="0">
                <a:spAutoFit/>
              </a:bodyPr>
              <a:lstStyle/>
              <a:p>
                <a:r>
                  <a:rPr lang="en-US" altLang="zh-CN" sz="1600" dirty="0">
                    <a:latin typeface="+mn-lt"/>
                  </a:rPr>
                  <a:t>Xray</a:t>
                </a:r>
                <a:endParaRPr lang="zh-CN" altLang="en-US" dirty="0">
                  <a:latin typeface="+mn-lt"/>
                </a:endParaRPr>
              </a:p>
            </p:txBody>
          </p:sp>
          <p:sp>
            <p:nvSpPr>
              <p:cNvPr id="21" name="TextBox 20">
                <a:extLst>
                  <a:ext uri="{FF2B5EF4-FFF2-40B4-BE49-F238E27FC236}">
                    <a16:creationId xmlns:a16="http://schemas.microsoft.com/office/drawing/2014/main" id="{048D4777-058D-4A76-B944-75619B34DE6A}"/>
                  </a:ext>
                </a:extLst>
              </p:cNvPr>
              <p:cNvSpPr txBox="1"/>
              <p:nvPr/>
            </p:nvSpPr>
            <p:spPr>
              <a:xfrm>
                <a:off x="381005" y="3863754"/>
                <a:ext cx="855370" cy="338554"/>
              </a:xfrm>
              <a:prstGeom prst="rect">
                <a:avLst/>
              </a:prstGeom>
              <a:noFill/>
            </p:spPr>
            <p:txBody>
              <a:bodyPr wrap="square" rtlCol="0">
                <a:spAutoFit/>
              </a:bodyPr>
              <a:lstStyle/>
              <a:p>
                <a:r>
                  <a:rPr lang="en-US" altLang="zh-CN" sz="1600" dirty="0">
                    <a:latin typeface="+mn-lt"/>
                  </a:rPr>
                  <a:t>confirm</a:t>
                </a:r>
                <a:endParaRPr lang="zh-CN" altLang="en-US" dirty="0">
                  <a:latin typeface="+mn-lt"/>
                </a:endParaRPr>
              </a:p>
            </p:txBody>
          </p:sp>
          <p:sp>
            <p:nvSpPr>
              <p:cNvPr id="22" name="TextBox 21">
                <a:extLst>
                  <a:ext uri="{FF2B5EF4-FFF2-40B4-BE49-F238E27FC236}">
                    <a16:creationId xmlns:a16="http://schemas.microsoft.com/office/drawing/2014/main" id="{F64F864A-A05A-49CC-9794-8E61C3F11947}"/>
                  </a:ext>
                </a:extLst>
              </p:cNvPr>
              <p:cNvSpPr txBox="1"/>
              <p:nvPr/>
            </p:nvSpPr>
            <p:spPr>
              <a:xfrm>
                <a:off x="1223411" y="4958250"/>
                <a:ext cx="601672" cy="338554"/>
              </a:xfrm>
              <a:prstGeom prst="rect">
                <a:avLst/>
              </a:prstGeom>
              <a:noFill/>
            </p:spPr>
            <p:txBody>
              <a:bodyPr wrap="square" rtlCol="0">
                <a:spAutoFit/>
              </a:bodyPr>
              <a:lstStyle/>
              <a:p>
                <a:r>
                  <a:rPr lang="en-US" altLang="zh-CN" sz="1600" dirty="0">
                    <a:latin typeface="+mn-lt"/>
                  </a:rPr>
                  <a:t>fire</a:t>
                </a:r>
                <a:endParaRPr lang="zh-CN" altLang="en-US" dirty="0">
                  <a:latin typeface="+mn-lt"/>
                </a:endParaRPr>
              </a:p>
            </p:txBody>
          </p:sp>
          <p:sp>
            <p:nvSpPr>
              <p:cNvPr id="23" name="TextBox 22">
                <a:extLst>
                  <a:ext uri="{FF2B5EF4-FFF2-40B4-BE49-F238E27FC236}">
                    <a16:creationId xmlns:a16="http://schemas.microsoft.com/office/drawing/2014/main" id="{455F3343-226D-4369-B0B0-0EA57D5EC992}"/>
                  </a:ext>
                </a:extLst>
              </p:cNvPr>
              <p:cNvSpPr txBox="1"/>
              <p:nvPr/>
            </p:nvSpPr>
            <p:spPr>
              <a:xfrm>
                <a:off x="2867878" y="4958250"/>
                <a:ext cx="601672" cy="338554"/>
              </a:xfrm>
              <a:prstGeom prst="rect">
                <a:avLst/>
              </a:prstGeom>
              <a:noFill/>
            </p:spPr>
            <p:txBody>
              <a:bodyPr wrap="square" rtlCol="0">
                <a:spAutoFit/>
              </a:bodyPr>
              <a:lstStyle/>
              <a:p>
                <a:r>
                  <a:rPr lang="en-US" altLang="zh-CN" sz="1600" dirty="0">
                    <a:latin typeface="+mn-lt"/>
                  </a:rPr>
                  <a:t>fire</a:t>
                </a:r>
                <a:endParaRPr lang="zh-CN" altLang="en-US" dirty="0">
                  <a:latin typeface="+mn-lt"/>
                </a:endParaRPr>
              </a:p>
            </p:txBody>
          </p:sp>
          <p:sp>
            <p:nvSpPr>
              <p:cNvPr id="24" name="TextBox 23">
                <a:extLst>
                  <a:ext uri="{FF2B5EF4-FFF2-40B4-BE49-F238E27FC236}">
                    <a16:creationId xmlns:a16="http://schemas.microsoft.com/office/drawing/2014/main" id="{E19B31BF-1E6D-4370-8BC6-5A12E960A0BE}"/>
                  </a:ext>
                </a:extLst>
              </p:cNvPr>
              <p:cNvSpPr txBox="1"/>
              <p:nvPr/>
            </p:nvSpPr>
            <p:spPr>
              <a:xfrm>
                <a:off x="3261488" y="3863754"/>
                <a:ext cx="882306" cy="338554"/>
              </a:xfrm>
              <a:prstGeom prst="rect">
                <a:avLst/>
              </a:prstGeom>
              <a:noFill/>
            </p:spPr>
            <p:txBody>
              <a:bodyPr wrap="square" rtlCol="0">
                <a:spAutoFit/>
              </a:bodyPr>
              <a:lstStyle/>
              <a:p>
                <a:r>
                  <a:rPr lang="en-US" altLang="zh-CN" sz="1600" dirty="0">
                    <a:latin typeface="+mn-lt"/>
                  </a:rPr>
                  <a:t>confirm</a:t>
                </a:r>
                <a:endParaRPr lang="zh-CN" altLang="en-US" dirty="0">
                  <a:latin typeface="+mn-lt"/>
                </a:endParaRPr>
              </a:p>
            </p:txBody>
          </p:sp>
          <p:sp>
            <p:nvSpPr>
              <p:cNvPr id="25" name="TextBox 24">
                <a:extLst>
                  <a:ext uri="{FF2B5EF4-FFF2-40B4-BE49-F238E27FC236}">
                    <a16:creationId xmlns:a16="http://schemas.microsoft.com/office/drawing/2014/main" id="{E307B3FB-2190-4FA8-B434-A9955F0BE5CC}"/>
                  </a:ext>
                </a:extLst>
              </p:cNvPr>
              <p:cNvSpPr txBox="1"/>
              <p:nvPr/>
            </p:nvSpPr>
            <p:spPr>
              <a:xfrm>
                <a:off x="2914810" y="2767486"/>
                <a:ext cx="842164" cy="338554"/>
              </a:xfrm>
              <a:prstGeom prst="rect">
                <a:avLst/>
              </a:prstGeom>
              <a:noFill/>
            </p:spPr>
            <p:txBody>
              <a:bodyPr wrap="square" rtlCol="0">
                <a:spAutoFit/>
              </a:bodyPr>
              <a:lstStyle/>
              <a:p>
                <a:r>
                  <a:rPr lang="en-US" altLang="zh-CN" sz="1600" dirty="0" err="1">
                    <a:latin typeface="+mn-lt"/>
                  </a:rPr>
                  <a:t>Ebeam</a:t>
                </a:r>
                <a:endParaRPr lang="zh-CN" altLang="en-US" dirty="0">
                  <a:latin typeface="+mn-lt"/>
                </a:endParaRPr>
              </a:p>
            </p:txBody>
          </p:sp>
          <p:cxnSp>
            <p:nvCxnSpPr>
              <p:cNvPr id="26" name="Connector: Curved 25">
                <a:extLst>
                  <a:ext uri="{FF2B5EF4-FFF2-40B4-BE49-F238E27FC236}">
                    <a16:creationId xmlns:a16="http://schemas.microsoft.com/office/drawing/2014/main" id="{DD44B9E2-109A-43EA-A49B-F0A8156112FB}"/>
                  </a:ext>
                </a:extLst>
              </p:cNvPr>
              <p:cNvCxnSpPr>
                <a:cxnSpLocks/>
                <a:stCxn id="7" idx="3"/>
              </p:cNvCxnSpPr>
              <p:nvPr/>
            </p:nvCxnSpPr>
            <p:spPr bwMode="auto">
              <a:xfrm flipV="1">
                <a:off x="1725593" y="2820360"/>
                <a:ext cx="434518" cy="716675"/>
              </a:xfrm>
              <a:prstGeom prst="curvedConnector2">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7" name="Connector: Curved 26">
                <a:extLst>
                  <a:ext uri="{FF2B5EF4-FFF2-40B4-BE49-F238E27FC236}">
                    <a16:creationId xmlns:a16="http://schemas.microsoft.com/office/drawing/2014/main" id="{BE00EF14-1440-4AC4-B8AC-9BC7E1C2FCB5}"/>
                  </a:ext>
                </a:extLst>
              </p:cNvPr>
              <p:cNvCxnSpPr>
                <a:cxnSpLocks/>
                <a:stCxn id="8" idx="1"/>
              </p:cNvCxnSpPr>
              <p:nvPr/>
            </p:nvCxnSpPr>
            <p:spPr bwMode="auto">
              <a:xfrm rot="10800000">
                <a:off x="2405534" y="2807109"/>
                <a:ext cx="426876" cy="729926"/>
              </a:xfrm>
              <a:prstGeom prst="curvedConnector2">
                <a:avLst/>
              </a:prstGeom>
              <a:solidFill>
                <a:schemeClr val="accent1"/>
              </a:solidFill>
              <a:ln w="1905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8" name="Connector: Curved 27">
                <a:extLst>
                  <a:ext uri="{FF2B5EF4-FFF2-40B4-BE49-F238E27FC236}">
                    <a16:creationId xmlns:a16="http://schemas.microsoft.com/office/drawing/2014/main" id="{BA2D89F2-1D4F-4CB6-B573-C69474AB8D58}"/>
                  </a:ext>
                </a:extLst>
              </p:cNvPr>
              <p:cNvCxnSpPr>
                <a:cxnSpLocks/>
                <a:stCxn id="9" idx="3"/>
                <a:endCxn id="7" idx="3"/>
              </p:cNvCxnSpPr>
              <p:nvPr/>
            </p:nvCxnSpPr>
            <p:spPr bwMode="auto">
              <a:xfrm flipV="1">
                <a:off x="1725593" y="3537035"/>
                <a:ext cx="12700" cy="1001156"/>
              </a:xfrm>
              <a:prstGeom prst="curvedConnector3">
                <a:avLst>
                  <a:gd name="adj1" fmla="val 2970732"/>
                </a:avLst>
              </a:prstGeom>
              <a:solidFill>
                <a:schemeClr val="accent1"/>
              </a:solidFill>
              <a:ln w="1905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9" name="Connector: Curved 28">
                <a:extLst>
                  <a:ext uri="{FF2B5EF4-FFF2-40B4-BE49-F238E27FC236}">
                    <a16:creationId xmlns:a16="http://schemas.microsoft.com/office/drawing/2014/main" id="{6ABFCFFE-BBE0-4712-AB61-2C75499F4FE1}"/>
                  </a:ext>
                </a:extLst>
              </p:cNvPr>
              <p:cNvCxnSpPr>
                <a:cxnSpLocks/>
                <a:stCxn id="10" idx="1"/>
                <a:endCxn id="8" idx="1"/>
              </p:cNvCxnSpPr>
              <p:nvPr/>
            </p:nvCxnSpPr>
            <p:spPr bwMode="auto">
              <a:xfrm rot="10800000">
                <a:off x="2832410" y="3537035"/>
                <a:ext cx="12700" cy="1001156"/>
              </a:xfrm>
              <a:prstGeom prst="curvedConnector3">
                <a:avLst>
                  <a:gd name="adj1" fmla="val 3321953"/>
                </a:avLst>
              </a:prstGeom>
              <a:solidFill>
                <a:schemeClr val="accent1"/>
              </a:solidFill>
              <a:ln w="1905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30" name="TextBox 29">
                <a:extLst>
                  <a:ext uri="{FF2B5EF4-FFF2-40B4-BE49-F238E27FC236}">
                    <a16:creationId xmlns:a16="http://schemas.microsoft.com/office/drawing/2014/main" id="{DF97ADAD-F751-4727-B48A-AF4AE6DD0D0D}"/>
                  </a:ext>
                </a:extLst>
              </p:cNvPr>
              <p:cNvSpPr txBox="1"/>
              <p:nvPr/>
            </p:nvSpPr>
            <p:spPr>
              <a:xfrm>
                <a:off x="1658194" y="2969526"/>
                <a:ext cx="457689" cy="338554"/>
              </a:xfrm>
              <a:prstGeom prst="rect">
                <a:avLst/>
              </a:prstGeom>
              <a:noFill/>
            </p:spPr>
            <p:txBody>
              <a:bodyPr wrap="square" rtlCol="0">
                <a:spAutoFit/>
              </a:bodyPr>
              <a:lstStyle/>
              <a:p>
                <a:r>
                  <a:rPr lang="en-US" altLang="zh-CN" sz="1600" b="1" dirty="0">
                    <a:solidFill>
                      <a:srgbClr val="FF0000"/>
                    </a:solidFill>
                    <a:latin typeface="+mn-lt"/>
                  </a:rPr>
                  <a:t>up</a:t>
                </a:r>
                <a:endParaRPr lang="zh-CN" altLang="en-US" b="1" dirty="0">
                  <a:solidFill>
                    <a:srgbClr val="FF0000"/>
                  </a:solidFill>
                  <a:latin typeface="+mn-lt"/>
                </a:endParaRPr>
              </a:p>
            </p:txBody>
          </p:sp>
          <p:sp>
            <p:nvSpPr>
              <p:cNvPr id="31" name="TextBox 30">
                <a:extLst>
                  <a:ext uri="{FF2B5EF4-FFF2-40B4-BE49-F238E27FC236}">
                    <a16:creationId xmlns:a16="http://schemas.microsoft.com/office/drawing/2014/main" id="{53BD3652-37F0-4E4A-849B-285502F509E4}"/>
                  </a:ext>
                </a:extLst>
              </p:cNvPr>
              <p:cNvSpPr txBox="1"/>
              <p:nvPr/>
            </p:nvSpPr>
            <p:spPr>
              <a:xfrm>
                <a:off x="2457121" y="2994365"/>
                <a:ext cx="457689" cy="338554"/>
              </a:xfrm>
              <a:prstGeom prst="rect">
                <a:avLst/>
              </a:prstGeom>
              <a:noFill/>
            </p:spPr>
            <p:txBody>
              <a:bodyPr wrap="square" rtlCol="0">
                <a:spAutoFit/>
              </a:bodyPr>
              <a:lstStyle/>
              <a:p>
                <a:r>
                  <a:rPr lang="en-US" altLang="zh-CN" sz="1600" dirty="0">
                    <a:latin typeface="+mn-lt"/>
                  </a:rPr>
                  <a:t>up</a:t>
                </a:r>
                <a:endParaRPr lang="zh-CN" altLang="en-US" dirty="0">
                  <a:latin typeface="+mn-lt"/>
                </a:endParaRPr>
              </a:p>
            </p:txBody>
          </p:sp>
          <p:sp>
            <p:nvSpPr>
              <p:cNvPr id="32" name="TextBox 31">
                <a:extLst>
                  <a:ext uri="{FF2B5EF4-FFF2-40B4-BE49-F238E27FC236}">
                    <a16:creationId xmlns:a16="http://schemas.microsoft.com/office/drawing/2014/main" id="{1B67FD61-2C1C-459B-9791-623472FB4F5C}"/>
                  </a:ext>
                </a:extLst>
              </p:cNvPr>
              <p:cNvSpPr txBox="1"/>
              <p:nvPr/>
            </p:nvSpPr>
            <p:spPr>
              <a:xfrm>
                <a:off x="1658193" y="3836174"/>
                <a:ext cx="457689" cy="338554"/>
              </a:xfrm>
              <a:prstGeom prst="rect">
                <a:avLst/>
              </a:prstGeom>
              <a:noFill/>
            </p:spPr>
            <p:txBody>
              <a:bodyPr wrap="square" rtlCol="0">
                <a:spAutoFit/>
              </a:bodyPr>
              <a:lstStyle/>
              <a:p>
                <a:r>
                  <a:rPr lang="en-US" altLang="zh-CN" sz="1600" dirty="0">
                    <a:latin typeface="+mn-lt"/>
                  </a:rPr>
                  <a:t>up</a:t>
                </a:r>
                <a:endParaRPr lang="zh-CN" altLang="en-US" dirty="0">
                  <a:latin typeface="+mn-lt"/>
                </a:endParaRPr>
              </a:p>
            </p:txBody>
          </p:sp>
          <p:sp>
            <p:nvSpPr>
              <p:cNvPr id="33" name="TextBox 32">
                <a:extLst>
                  <a:ext uri="{FF2B5EF4-FFF2-40B4-BE49-F238E27FC236}">
                    <a16:creationId xmlns:a16="http://schemas.microsoft.com/office/drawing/2014/main" id="{8B3C59A7-9F99-4ACE-AA2F-A605A6F043F6}"/>
                  </a:ext>
                </a:extLst>
              </p:cNvPr>
              <p:cNvSpPr txBox="1"/>
              <p:nvPr/>
            </p:nvSpPr>
            <p:spPr>
              <a:xfrm>
                <a:off x="2450853" y="3872918"/>
                <a:ext cx="457689" cy="338554"/>
              </a:xfrm>
              <a:prstGeom prst="rect">
                <a:avLst/>
              </a:prstGeom>
              <a:noFill/>
            </p:spPr>
            <p:txBody>
              <a:bodyPr wrap="square" rtlCol="0">
                <a:spAutoFit/>
              </a:bodyPr>
              <a:lstStyle/>
              <a:p>
                <a:r>
                  <a:rPr lang="en-US" altLang="zh-CN" sz="1600" dirty="0">
                    <a:latin typeface="+mn-lt"/>
                  </a:rPr>
                  <a:t>up</a:t>
                </a:r>
                <a:endParaRPr lang="zh-CN" altLang="en-US" dirty="0">
                  <a:latin typeface="+mn-lt"/>
                </a:endParaRPr>
              </a:p>
            </p:txBody>
          </p:sp>
        </p:gr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45160DA7-9D75-47EF-BC90-FB26C5AB044C}"/>
                    </a:ext>
                  </a:extLst>
                </p:cNvPr>
                <p:cNvSpPr txBox="1"/>
                <p:nvPr/>
              </p:nvSpPr>
              <p:spPr>
                <a:xfrm>
                  <a:off x="1932365" y="5867439"/>
                  <a:ext cx="1392260" cy="338554"/>
                </a:xfrm>
                <a:prstGeom prst="rect">
                  <a:avLst/>
                </a:prstGeom>
                <a:noFill/>
              </p:spPr>
              <p:txBody>
                <a:bodyPr wrap="square" rtlCol="0">
                  <a:spAutoFit/>
                </a:bodyPr>
                <a:lstStyle/>
                <a:p>
                  <a:r>
                    <a:rPr lang="en-US" altLang="zh-CN" sz="1600" b="1" dirty="0">
                      <a:latin typeface="+mn-lt"/>
                    </a:rPr>
                    <a:t>Interface </a:t>
                  </a:r>
                  <a14:m>
                    <m:oMath xmlns:m="http://schemas.openxmlformats.org/officeDocument/2006/math">
                      <m:sSub>
                        <m:sSubPr>
                          <m:ctrlPr>
                            <a:rPr lang="en-US" altLang="zh-CN" sz="1600" b="1" i="1" smtClean="0">
                              <a:latin typeface="Cambria Math" panose="02040503050406030204" pitchFamily="18" charset="0"/>
                            </a:rPr>
                          </m:ctrlPr>
                        </m:sSubPr>
                        <m:e>
                          <m:r>
                            <a:rPr lang="en-US" altLang="zh-CN" sz="1600" b="1" i="1" smtClean="0">
                              <a:latin typeface="Cambria Math" panose="02040503050406030204" pitchFamily="18" charset="0"/>
                            </a:rPr>
                            <m:t>𝑴</m:t>
                          </m:r>
                        </m:e>
                        <m:sub>
                          <m:r>
                            <a:rPr lang="en-US" altLang="zh-CN" sz="1600" b="1" i="1" smtClean="0">
                              <a:latin typeface="Cambria Math" panose="02040503050406030204" pitchFamily="18" charset="0"/>
                            </a:rPr>
                            <m:t>𝑰</m:t>
                          </m:r>
                        </m:sub>
                      </m:sSub>
                    </m:oMath>
                  </a14:m>
                  <a:endParaRPr lang="zh-CN" altLang="en-US" sz="1600" b="1" dirty="0">
                    <a:latin typeface="+mn-lt"/>
                  </a:endParaRPr>
                </a:p>
              </p:txBody>
            </p:sp>
          </mc:Choice>
          <mc:Fallback xmlns="">
            <p:sp>
              <p:nvSpPr>
                <p:cNvPr id="36" name="TextBox 35">
                  <a:extLst>
                    <a:ext uri="{FF2B5EF4-FFF2-40B4-BE49-F238E27FC236}">
                      <a16:creationId xmlns:a16="http://schemas.microsoft.com/office/drawing/2014/main" id="{45160DA7-9D75-47EF-BC90-FB26C5AB044C}"/>
                    </a:ext>
                  </a:extLst>
                </p:cNvPr>
                <p:cNvSpPr txBox="1">
                  <a:spLocks noRot="1" noChangeAspect="1" noMove="1" noResize="1" noEditPoints="1" noAdjustHandles="1" noChangeArrowheads="1" noChangeShapeType="1" noTextEdit="1"/>
                </p:cNvSpPr>
                <p:nvPr/>
              </p:nvSpPr>
              <p:spPr>
                <a:xfrm>
                  <a:off x="1932365" y="5867439"/>
                  <a:ext cx="1392260" cy="338554"/>
                </a:xfrm>
                <a:prstGeom prst="rect">
                  <a:avLst/>
                </a:prstGeom>
                <a:blipFill>
                  <a:blip r:embed="rId5"/>
                  <a:stretch>
                    <a:fillRect l="-2632" t="-5455" b="-23636"/>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3106529985"/>
      </p:ext>
    </p:extLst>
  </p:cSld>
  <p:clrMapOvr>
    <a:masterClrMapping/>
  </p:clrMapOvr>
  <mc:AlternateContent xmlns:mc="http://schemas.openxmlformats.org/markup-compatibility/2006" xmlns:p14="http://schemas.microsoft.com/office/powerpoint/2010/main">
    <mc:Choice Requires="p14">
      <p:transition spd="slow" p14:dur="2000" advTm="37163"/>
    </mc:Choice>
    <mc:Fallback xmlns="">
      <p:transition spd="slow" advTm="37163"/>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23B2E-869D-40FE-AC89-7632F7A02479}"/>
              </a:ext>
            </a:extLst>
          </p:cNvPr>
          <p:cNvSpPr>
            <a:spLocks noGrp="1"/>
          </p:cNvSpPr>
          <p:nvPr>
            <p:ph type="title"/>
          </p:nvPr>
        </p:nvSpPr>
        <p:spPr/>
        <p:txBody>
          <a:bodyPr/>
          <a:lstStyle/>
          <a:p>
            <a:r>
              <a:rPr lang="en-US" altLang="zh-CN" dirty="0"/>
              <a:t>Definition of Robustness</a:t>
            </a:r>
            <a:endParaRPr lang="zh-CN" alt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C7D2B98-4A0D-4717-BBB4-60E8259D57E1}"/>
                  </a:ext>
                </a:extLst>
              </p:cNvPr>
              <p:cNvSpPr>
                <a:spLocks noGrp="1"/>
              </p:cNvSpPr>
              <p:nvPr>
                <p:ph idx="1"/>
              </p:nvPr>
            </p:nvSpPr>
            <p:spPr>
              <a:xfrm>
                <a:off x="4419600" y="1981199"/>
                <a:ext cx="6858000" cy="3276601"/>
              </a:xfrm>
            </p:spPr>
            <p:txBody>
              <a:bodyPr tIns="46800"/>
              <a:lstStyle/>
              <a:p>
                <a14:m>
                  <m:oMath xmlns:m="http://schemas.openxmlformats.org/officeDocument/2006/math">
                    <m:r>
                      <a:rPr lang="en-US" altLang="zh-CN" sz="2800" b="0" i="1" smtClean="0">
                        <a:latin typeface="Cambria Math" panose="02040503050406030204" pitchFamily="18" charset="0"/>
                      </a:rPr>
                      <m:t>𝑀</m:t>
                    </m:r>
                  </m:oMath>
                </a14:m>
                <a:r>
                  <a:rPr lang="en-US" altLang="zh-CN" sz="2800" dirty="0"/>
                  <a:t>: Therac-25</a:t>
                </a:r>
              </a:p>
              <a:p>
                <a14:m>
                  <m:oMath xmlns:m="http://schemas.openxmlformats.org/officeDocument/2006/math">
                    <m:r>
                      <a:rPr lang="en-US" altLang="zh-CN" sz="2800" i="1" dirty="0" smtClean="0">
                        <a:latin typeface="Cambria Math" panose="02040503050406030204" pitchFamily="18" charset="0"/>
                      </a:rPr>
                      <m:t>𝐸</m:t>
                    </m:r>
                  </m:oMath>
                </a14:m>
                <a:r>
                  <a:rPr lang="en-US" altLang="zh-CN" sz="2800" dirty="0"/>
                  <a:t>: Operator</a:t>
                </a:r>
              </a:p>
              <a:p>
                <a14:m>
                  <m:oMath xmlns:m="http://schemas.openxmlformats.org/officeDocument/2006/math">
                    <m:r>
                      <a:rPr lang="en-US" altLang="zh-CN" sz="2800" b="0" i="1" smtClean="0">
                        <a:latin typeface="Cambria Math" panose="02040503050406030204" pitchFamily="18" charset="0"/>
                      </a:rPr>
                      <m:t>𝑃</m:t>
                    </m:r>
                  </m:oMath>
                </a14:m>
                <a:r>
                  <a:rPr lang="en-US" altLang="zh-CN" sz="2800" dirty="0"/>
                  <a:t>: No overdose</a:t>
                </a:r>
              </a:p>
              <a:p>
                <a14:m>
                  <m:oMath xmlns:m="http://schemas.openxmlformats.org/officeDocument/2006/math">
                    <m:r>
                      <a:rPr lang="en-US" altLang="zh-CN" sz="2800" b="0" i="1" smtClean="0">
                        <a:latin typeface="Cambria Math" panose="02040503050406030204" pitchFamily="18" charset="0"/>
                      </a:rPr>
                      <m:t>𝛼</m:t>
                    </m:r>
                    <m:r>
                      <a:rPr lang="en-US" altLang="zh-CN" sz="2800" b="0" i="1" smtClean="0">
                        <a:latin typeface="Cambria Math" panose="02040503050406030204" pitchFamily="18" charset="0"/>
                      </a:rPr>
                      <m:t>𝐼</m:t>
                    </m:r>
                  </m:oMath>
                </a14:m>
                <a:r>
                  <a:rPr lang="en-US" altLang="zh-CN" sz="2800" dirty="0"/>
                  <a:t>: interface actions, i.e.,</a:t>
                </a:r>
              </a:p>
              <a:p>
                <a:pPr lvl="1"/>
                <a14:m>
                  <m:oMath xmlns:m="http://schemas.openxmlformats.org/officeDocument/2006/math">
                    <m:r>
                      <a:rPr lang="en-US" altLang="zh-CN" i="1" dirty="0" smtClean="0">
                        <a:latin typeface="Cambria Math" panose="02040503050406030204" pitchFamily="18" charset="0"/>
                      </a:rPr>
                      <m:t>{</m:t>
                    </m:r>
                    <m:r>
                      <a:rPr lang="en-US" altLang="zh-CN" i="1" dirty="0" smtClean="0">
                        <a:latin typeface="Cambria Math" panose="02040503050406030204" pitchFamily="18" charset="0"/>
                      </a:rPr>
                      <m:t>𝑋𝑟𝑎𝑦</m:t>
                    </m:r>
                    <m:r>
                      <a:rPr lang="en-US" altLang="zh-CN" i="1" dirty="0" smtClean="0">
                        <a:latin typeface="Cambria Math" panose="02040503050406030204" pitchFamily="18" charset="0"/>
                      </a:rPr>
                      <m:t>, </m:t>
                    </m:r>
                    <m:r>
                      <a:rPr lang="en-US" altLang="zh-CN" i="1" dirty="0" err="1" smtClean="0">
                        <a:latin typeface="Cambria Math" panose="02040503050406030204" pitchFamily="18" charset="0"/>
                      </a:rPr>
                      <m:t>𝐸𝑏𝑒𝑎𝑚</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𝑐𝑜𝑛𝑓𝑖𝑟𝑚</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𝑢𝑝</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𝑓𝑖𝑟𝑒</m:t>
                    </m:r>
                    <m:r>
                      <a:rPr lang="en-US" altLang="zh-CN" i="1" dirty="0" smtClean="0">
                        <a:latin typeface="Cambria Math" panose="02040503050406030204" pitchFamily="18" charset="0"/>
                      </a:rPr>
                      <m:t>}</m:t>
                    </m:r>
                  </m:oMath>
                </a14:m>
                <a:endParaRPr lang="en-US" altLang="zh-CN" dirty="0"/>
              </a:p>
              <a:p>
                <a14:m>
                  <m:oMath xmlns:m="http://schemas.openxmlformats.org/officeDocument/2006/math">
                    <m:r>
                      <a:rPr lang="en-US" altLang="zh-CN" sz="2800" b="0" i="1" smtClean="0">
                        <a:latin typeface="Cambria Math" panose="02040503050406030204" pitchFamily="18" charset="0"/>
                      </a:rPr>
                      <m:t>𝛼</m:t>
                    </m:r>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𝐼</m:t>
                        </m:r>
                      </m:e>
                      <m:sup>
                        <m:r>
                          <a:rPr lang="en-US" altLang="zh-CN" sz="2800" b="0" i="1" smtClean="0">
                            <a:latin typeface="Cambria Math" panose="02040503050406030204" pitchFamily="18" charset="0"/>
                          </a:rPr>
                          <m:t>∗</m:t>
                        </m:r>
                      </m:sup>
                    </m:sSup>
                  </m:oMath>
                </a14:m>
                <a:r>
                  <a:rPr lang="en-US" altLang="zh-CN" sz="2800" dirty="0"/>
                  <a:t>: all the possible traces over </a:t>
                </a:r>
                <a14:m>
                  <m:oMath xmlns:m="http://schemas.openxmlformats.org/officeDocument/2006/math">
                    <m:r>
                      <a:rPr lang="en-US" altLang="zh-CN" sz="2800" b="0" i="1" smtClean="0">
                        <a:latin typeface="Cambria Math" panose="02040503050406030204" pitchFamily="18" charset="0"/>
                      </a:rPr>
                      <m:t>𝛼</m:t>
                    </m:r>
                    <m:r>
                      <a:rPr lang="en-US" altLang="zh-CN" sz="2800" b="0" i="1" smtClean="0">
                        <a:latin typeface="Cambria Math" panose="02040503050406030204" pitchFamily="18" charset="0"/>
                      </a:rPr>
                      <m:t>𝐼</m:t>
                    </m:r>
                  </m:oMath>
                </a14:m>
                <a:endParaRPr lang="en-US" altLang="zh-CN" sz="2800" dirty="0"/>
              </a:p>
            </p:txBody>
          </p:sp>
        </mc:Choice>
        <mc:Fallback xmlns="">
          <p:sp>
            <p:nvSpPr>
              <p:cNvPr id="3" name="Content Placeholder 2">
                <a:extLst>
                  <a:ext uri="{FF2B5EF4-FFF2-40B4-BE49-F238E27FC236}">
                    <a16:creationId xmlns:a16="http://schemas.microsoft.com/office/drawing/2014/main" id="{1C7D2B98-4A0D-4717-BBB4-60E8259D57E1}"/>
                  </a:ext>
                </a:extLst>
              </p:cNvPr>
              <p:cNvSpPr>
                <a:spLocks noGrp="1" noRot="1" noChangeAspect="1" noMove="1" noResize="1" noEditPoints="1" noAdjustHandles="1" noChangeArrowheads="1" noChangeShapeType="1" noTextEdit="1"/>
              </p:cNvSpPr>
              <p:nvPr>
                <p:ph idx="1"/>
              </p:nvPr>
            </p:nvSpPr>
            <p:spPr>
              <a:xfrm>
                <a:off x="4419600" y="1981199"/>
                <a:ext cx="6858000" cy="3276601"/>
              </a:xfrm>
              <a:blipFill>
                <a:blip r:embed="rId5"/>
                <a:stretch>
                  <a:fillRect t="-1859"/>
                </a:stretch>
              </a:blipFill>
            </p:spPr>
            <p:txBody>
              <a:bodyPr/>
              <a:lstStyle/>
              <a:p>
                <a:r>
                  <a:rPr lang="zh-CN" altLang="en-US">
                    <a:noFill/>
                  </a:rPr>
                  <a:t> </a:t>
                </a:r>
              </a:p>
            </p:txBody>
          </p:sp>
        </mc:Fallback>
      </mc:AlternateContent>
      <p:sp>
        <p:nvSpPr>
          <p:cNvPr id="4" name="Slide Number Placeholder 3">
            <a:extLst>
              <a:ext uri="{FF2B5EF4-FFF2-40B4-BE49-F238E27FC236}">
                <a16:creationId xmlns:a16="http://schemas.microsoft.com/office/drawing/2014/main" id="{7EAE2B7A-4199-403B-8600-C84E86BE650E}"/>
              </a:ext>
            </a:extLst>
          </p:cNvPr>
          <p:cNvSpPr>
            <a:spLocks noGrp="1"/>
          </p:cNvSpPr>
          <p:nvPr>
            <p:ph type="sldNum" sz="quarter" idx="10"/>
          </p:nvPr>
        </p:nvSpPr>
        <p:spPr/>
        <p:txBody>
          <a:bodyPr/>
          <a:lstStyle/>
          <a:p>
            <a:pPr>
              <a:defRPr/>
            </a:pPr>
            <a:fld id="{57DBCEAA-019C-4221-BCA5-137D87B79FCD}" type="slidenum">
              <a:rPr lang="zh-CN" altLang="en-US" smtClean="0"/>
              <a:pPr>
                <a:defRPr/>
              </a:pPr>
              <a:t>15</a:t>
            </a:fld>
            <a:endParaRPr lang="zh-CN" altLang="en-US" dirty="0"/>
          </a:p>
        </p:txBody>
      </p:sp>
      <p:grpSp>
        <p:nvGrpSpPr>
          <p:cNvPr id="7" name="Group 6">
            <a:extLst>
              <a:ext uri="{FF2B5EF4-FFF2-40B4-BE49-F238E27FC236}">
                <a16:creationId xmlns:a16="http://schemas.microsoft.com/office/drawing/2014/main" id="{02B83C4C-ED38-4703-A5C4-2D5F6C2DF780}"/>
              </a:ext>
            </a:extLst>
          </p:cNvPr>
          <p:cNvGrpSpPr/>
          <p:nvPr/>
        </p:nvGrpSpPr>
        <p:grpSpPr>
          <a:xfrm>
            <a:off x="533400" y="2627972"/>
            <a:ext cx="3810000" cy="2514600"/>
            <a:chOff x="533400" y="2627972"/>
            <a:chExt cx="3810000" cy="2514600"/>
          </a:xfrm>
        </p:grpSpPr>
        <p:sp>
          <p:nvSpPr>
            <p:cNvPr id="5" name="Rectangle: Rounded Corners 4">
              <a:extLst>
                <a:ext uri="{FF2B5EF4-FFF2-40B4-BE49-F238E27FC236}">
                  <a16:creationId xmlns:a16="http://schemas.microsoft.com/office/drawing/2014/main" id="{440AABFF-3601-4542-8177-DC9BCDBD0194}"/>
                </a:ext>
              </a:extLst>
            </p:cNvPr>
            <p:cNvSpPr/>
            <p:nvPr/>
          </p:nvSpPr>
          <p:spPr bwMode="auto">
            <a:xfrm>
              <a:off x="533400" y="2627972"/>
              <a:ext cx="3810000" cy="2514600"/>
            </a:xfrm>
            <a:prstGeom prst="roundRect">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rgbClr val="000000"/>
                </a:solidFill>
                <a:effectLst/>
                <a:latin typeface="Times" charset="0"/>
                <a:ea typeface="Osaka" charset="0"/>
                <a:cs typeface="Osaka"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8FE0419-8708-4D6B-9A65-7542FBDB65BF}"/>
                    </a:ext>
                  </a:extLst>
                </p:cNvPr>
                <p:cNvSpPr txBox="1"/>
                <p:nvPr/>
              </p:nvSpPr>
              <p:spPr>
                <a:xfrm>
                  <a:off x="566738" y="2691711"/>
                  <a:ext cx="68580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𝛼</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𝐼</m:t>
                            </m:r>
                          </m:e>
                          <m:sup>
                            <m:r>
                              <a:rPr lang="en-US" altLang="zh-CN" sz="2000" b="0" i="1" smtClean="0">
                                <a:latin typeface="Cambria Math" panose="02040503050406030204" pitchFamily="18" charset="0"/>
                              </a:rPr>
                              <m:t>∗</m:t>
                            </m:r>
                          </m:sup>
                        </m:sSup>
                      </m:oMath>
                    </m:oMathPara>
                  </a14:m>
                  <a:endParaRPr lang="zh-CN" altLang="en-US" sz="2000" dirty="0"/>
                </a:p>
              </p:txBody>
            </p:sp>
          </mc:Choice>
          <mc:Fallback xmlns="">
            <p:sp>
              <p:nvSpPr>
                <p:cNvPr id="6" name="TextBox 5">
                  <a:extLst>
                    <a:ext uri="{FF2B5EF4-FFF2-40B4-BE49-F238E27FC236}">
                      <a16:creationId xmlns:a16="http://schemas.microsoft.com/office/drawing/2014/main" id="{78FE0419-8708-4D6B-9A65-7542FBDB65BF}"/>
                    </a:ext>
                  </a:extLst>
                </p:cNvPr>
                <p:cNvSpPr txBox="1">
                  <a:spLocks noRot="1" noChangeAspect="1" noMove="1" noResize="1" noEditPoints="1" noAdjustHandles="1" noChangeArrowheads="1" noChangeShapeType="1" noTextEdit="1"/>
                </p:cNvSpPr>
                <p:nvPr/>
              </p:nvSpPr>
              <p:spPr>
                <a:xfrm>
                  <a:off x="566738" y="2691711"/>
                  <a:ext cx="685800" cy="400110"/>
                </a:xfrm>
                <a:prstGeom prst="rect">
                  <a:avLst/>
                </a:prstGeom>
                <a:blipFill>
                  <a:blip r:embed="rId6"/>
                  <a:stretch>
                    <a:fillRect/>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846242194"/>
      </p:ext>
    </p:extLst>
  </p:cSld>
  <p:clrMapOvr>
    <a:masterClrMapping/>
  </p:clrMapOvr>
  <mc:AlternateContent xmlns:mc="http://schemas.openxmlformats.org/markup-compatibility/2006" xmlns:p14="http://schemas.microsoft.com/office/powerpoint/2010/main">
    <mc:Choice Requires="p14">
      <p:transition spd="slow" p14:dur="2000" advTm="23751"/>
    </mc:Choice>
    <mc:Fallback xmlns="">
      <p:transition spd="slow" advTm="23751"/>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23B2E-869D-40FE-AC89-7632F7A02479}"/>
              </a:ext>
            </a:extLst>
          </p:cNvPr>
          <p:cNvSpPr>
            <a:spLocks noGrp="1"/>
          </p:cNvSpPr>
          <p:nvPr>
            <p:ph type="title"/>
          </p:nvPr>
        </p:nvSpPr>
        <p:spPr/>
        <p:txBody>
          <a:bodyPr/>
          <a:lstStyle/>
          <a:p>
            <a:r>
              <a:rPr lang="en-US" altLang="zh-CN" dirty="0"/>
              <a:t>Definition of Robustness</a:t>
            </a:r>
            <a:endParaRPr lang="zh-CN" alt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C7D2B98-4A0D-4717-BBB4-60E8259D57E1}"/>
                  </a:ext>
                </a:extLst>
              </p:cNvPr>
              <p:cNvSpPr>
                <a:spLocks noGrp="1"/>
              </p:cNvSpPr>
              <p:nvPr>
                <p:ph idx="1"/>
              </p:nvPr>
            </p:nvSpPr>
            <p:spPr>
              <a:xfrm>
                <a:off x="4419600" y="1981200"/>
                <a:ext cx="7315200" cy="3962400"/>
              </a:xfrm>
            </p:spPr>
            <p:txBody>
              <a:bodyPr tIns="46800"/>
              <a:lstStyle/>
              <a:p>
                <a:r>
                  <a:rPr lang="en-US" altLang="zh-CN" sz="2800" dirty="0"/>
                  <a:t>All env. behaviors allowed by the machine, e.g.,</a:t>
                </a:r>
              </a:p>
              <a:p>
                <a:pPr lvl="1"/>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𝑋𝑟𝑎𝑦</m:t>
                    </m:r>
                    <m:r>
                      <a:rPr lang="en-US" altLang="zh-CN" b="0" i="1" smtClean="0">
                        <a:latin typeface="Cambria Math" panose="02040503050406030204" pitchFamily="18" charset="0"/>
                      </a:rPr>
                      <m:t>,</m:t>
                    </m:r>
                    <m:r>
                      <a:rPr lang="en-US" altLang="zh-CN" b="0" i="1" smtClean="0">
                        <a:latin typeface="Cambria Math" panose="02040503050406030204" pitchFamily="18" charset="0"/>
                      </a:rPr>
                      <m:t>𝑐𝑜𝑛𝑓𝑖𝑟𝑚</m:t>
                    </m:r>
                    <m:r>
                      <a:rPr lang="en-US" altLang="zh-CN" b="0" i="1" smtClean="0">
                        <a:latin typeface="Cambria Math" panose="02040503050406030204" pitchFamily="18" charset="0"/>
                      </a:rPr>
                      <m:t>,</m:t>
                    </m:r>
                    <m:r>
                      <a:rPr lang="en-US" altLang="zh-CN" b="0" i="1" smtClean="0">
                        <a:latin typeface="Cambria Math" panose="02040503050406030204" pitchFamily="18" charset="0"/>
                      </a:rPr>
                      <m:t>𝑓𝑖𝑟𝑒</m:t>
                    </m:r>
                    <m:r>
                      <a:rPr lang="en-US" altLang="zh-CN" b="0" i="1" smtClean="0">
                        <a:latin typeface="Cambria Math" panose="02040503050406030204" pitchFamily="18" charset="0"/>
                      </a:rPr>
                      <m:t>⟩</m:t>
                    </m:r>
                  </m:oMath>
                </a14:m>
                <a:endParaRPr lang="en-US" altLang="zh-CN" dirty="0"/>
              </a:p>
              <a:p>
                <a:pPr lvl="1"/>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𝐸𝑏𝑒𝑎𝑚</m:t>
                    </m:r>
                    <m:r>
                      <a:rPr lang="en-US" altLang="zh-CN" b="0" i="1" smtClean="0">
                        <a:latin typeface="Cambria Math" panose="02040503050406030204" pitchFamily="18" charset="0"/>
                      </a:rPr>
                      <m:t>,</m:t>
                    </m:r>
                    <m:r>
                      <a:rPr lang="en-US" altLang="zh-CN" b="0" i="1" smtClean="0">
                        <a:latin typeface="Cambria Math" panose="02040503050406030204" pitchFamily="18" charset="0"/>
                      </a:rPr>
                      <m:t>𝑐𝑜𝑛𝑓𝑖𝑟𝑚</m:t>
                    </m:r>
                    <m:r>
                      <a:rPr lang="en-US" altLang="zh-CN" b="0" i="1" smtClean="0">
                        <a:latin typeface="Cambria Math" panose="02040503050406030204" pitchFamily="18" charset="0"/>
                      </a:rPr>
                      <m:t>,</m:t>
                    </m:r>
                    <m:r>
                      <a:rPr lang="en-US" altLang="zh-CN" b="0" i="1" smtClean="0">
                        <a:latin typeface="Cambria Math" panose="02040503050406030204" pitchFamily="18" charset="0"/>
                      </a:rPr>
                      <m:t>𝑓𝑖𝑟𝑒</m:t>
                    </m:r>
                    <m:r>
                      <a:rPr lang="en-US" altLang="zh-CN" b="0" i="1" smtClean="0">
                        <a:latin typeface="Cambria Math" panose="02040503050406030204" pitchFamily="18" charset="0"/>
                      </a:rPr>
                      <m:t>⟩</m:t>
                    </m:r>
                  </m:oMath>
                </a14:m>
                <a:endParaRPr lang="en-US" altLang="zh-CN" dirty="0"/>
              </a:p>
              <a:p>
                <a:pPr lvl="1"/>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𝑋𝑟𝑎𝑦</m:t>
                    </m:r>
                    <m:r>
                      <a:rPr lang="en-US" altLang="zh-CN" b="0" i="1" smtClean="0">
                        <a:latin typeface="Cambria Math" panose="02040503050406030204" pitchFamily="18" charset="0"/>
                      </a:rPr>
                      <m:t>,</m:t>
                    </m:r>
                    <m:r>
                      <a:rPr lang="en-US" altLang="zh-CN" b="0" i="1" smtClean="0">
                        <a:latin typeface="Cambria Math" panose="02040503050406030204" pitchFamily="18" charset="0"/>
                      </a:rPr>
                      <m:t>𝑢𝑝</m:t>
                    </m:r>
                    <m:r>
                      <a:rPr lang="en-US" altLang="zh-CN" b="0" i="1" smtClean="0">
                        <a:latin typeface="Cambria Math" panose="02040503050406030204" pitchFamily="18" charset="0"/>
                      </a:rPr>
                      <m:t>,</m:t>
                    </m:r>
                    <m:r>
                      <a:rPr lang="en-US" altLang="zh-CN" b="0" i="1" smtClean="0">
                        <a:latin typeface="Cambria Math" panose="02040503050406030204" pitchFamily="18" charset="0"/>
                      </a:rPr>
                      <m:t>𝐸𝑏𝑒𝑎𝑚</m:t>
                    </m:r>
                    <m:r>
                      <a:rPr lang="en-US" altLang="zh-CN" b="0" i="1" smtClean="0">
                        <a:latin typeface="Cambria Math" panose="02040503050406030204" pitchFamily="18" charset="0"/>
                      </a:rPr>
                      <m:t>,</m:t>
                    </m:r>
                    <m:r>
                      <a:rPr lang="en-US" altLang="zh-CN" b="0" i="1" smtClean="0">
                        <a:latin typeface="Cambria Math" panose="02040503050406030204" pitchFamily="18" charset="0"/>
                      </a:rPr>
                      <m:t>𝑐𝑜𝑛𝑓𝑖𝑟𝑚</m:t>
                    </m:r>
                    <m:r>
                      <a:rPr lang="en-US" altLang="zh-CN" b="0" i="1" smtClean="0">
                        <a:latin typeface="Cambria Math" panose="02040503050406030204" pitchFamily="18" charset="0"/>
                      </a:rPr>
                      <m:t>,</m:t>
                    </m:r>
                    <m:r>
                      <a:rPr lang="en-US" altLang="zh-CN" b="0" i="1" smtClean="0">
                        <a:latin typeface="Cambria Math" panose="02040503050406030204" pitchFamily="18" charset="0"/>
                      </a:rPr>
                      <m:t>𝑓𝑖𝑟𝑒</m:t>
                    </m:r>
                    <m:r>
                      <a:rPr lang="en-US" altLang="zh-CN" b="0" i="1" smtClean="0">
                        <a:latin typeface="Cambria Math" panose="02040503050406030204" pitchFamily="18" charset="0"/>
                      </a:rPr>
                      <m:t>⟩</m:t>
                    </m:r>
                  </m:oMath>
                </a14:m>
                <a:endParaRPr lang="en-US" altLang="zh-CN" dirty="0"/>
              </a:p>
              <a:p>
                <a:pPr lvl="1"/>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𝐸𝑏𝑒𝑎𝑚</m:t>
                    </m:r>
                    <m:r>
                      <a:rPr lang="en-US" altLang="zh-CN" b="0" i="1" smtClean="0">
                        <a:latin typeface="Cambria Math" panose="02040503050406030204" pitchFamily="18" charset="0"/>
                      </a:rPr>
                      <m:t>,</m:t>
                    </m:r>
                    <m:r>
                      <a:rPr lang="en-US" altLang="zh-CN" b="0" i="1" smtClean="0">
                        <a:latin typeface="Cambria Math" panose="02040503050406030204" pitchFamily="18" charset="0"/>
                      </a:rPr>
                      <m:t>𝑢𝑝</m:t>
                    </m:r>
                    <m:r>
                      <a:rPr lang="en-US" altLang="zh-CN" b="0" i="1" smtClean="0">
                        <a:latin typeface="Cambria Math" panose="02040503050406030204" pitchFamily="18" charset="0"/>
                      </a:rPr>
                      <m:t>,</m:t>
                    </m:r>
                    <m:r>
                      <a:rPr lang="en-US" altLang="zh-CN" b="0" i="1" smtClean="0">
                        <a:latin typeface="Cambria Math" panose="02040503050406030204" pitchFamily="18" charset="0"/>
                      </a:rPr>
                      <m:t>𝑋𝑟𝑎𝑦</m:t>
                    </m:r>
                    <m:r>
                      <a:rPr lang="en-US" altLang="zh-CN" b="0" i="1" smtClean="0">
                        <a:latin typeface="Cambria Math" panose="02040503050406030204" pitchFamily="18" charset="0"/>
                      </a:rPr>
                      <m:t>,</m:t>
                    </m:r>
                    <m:r>
                      <a:rPr lang="en-US" altLang="zh-CN" b="0" i="1" smtClean="0">
                        <a:latin typeface="Cambria Math" panose="02040503050406030204" pitchFamily="18" charset="0"/>
                      </a:rPr>
                      <m:t>𝑐𝑜𝑛𝑓𝑖𝑟𝑚</m:t>
                    </m:r>
                    <m:r>
                      <a:rPr lang="en-US" altLang="zh-CN" b="0" i="1" smtClean="0">
                        <a:latin typeface="Cambria Math" panose="02040503050406030204" pitchFamily="18" charset="0"/>
                      </a:rPr>
                      <m:t>,</m:t>
                    </m:r>
                    <m:r>
                      <a:rPr lang="en-US" altLang="zh-CN" b="0" i="1" smtClean="0">
                        <a:latin typeface="Cambria Math" panose="02040503050406030204" pitchFamily="18" charset="0"/>
                      </a:rPr>
                      <m:t>𝑓𝑖𝑟𝑒</m:t>
                    </m:r>
                    <m:r>
                      <a:rPr lang="en-US" altLang="zh-CN" b="0" i="1" smtClean="0">
                        <a:latin typeface="Cambria Math" panose="02040503050406030204" pitchFamily="18" charset="0"/>
                      </a:rPr>
                      <m:t>⟩</m:t>
                    </m:r>
                  </m:oMath>
                </a14:m>
                <a:endParaRPr lang="en-US" altLang="zh-CN" dirty="0"/>
              </a:p>
            </p:txBody>
          </p:sp>
        </mc:Choice>
        <mc:Fallback xmlns="">
          <p:sp>
            <p:nvSpPr>
              <p:cNvPr id="3" name="Content Placeholder 2">
                <a:extLst>
                  <a:ext uri="{FF2B5EF4-FFF2-40B4-BE49-F238E27FC236}">
                    <a16:creationId xmlns:a16="http://schemas.microsoft.com/office/drawing/2014/main" id="{1C7D2B98-4A0D-4717-BBB4-60E8259D57E1}"/>
                  </a:ext>
                </a:extLst>
              </p:cNvPr>
              <p:cNvSpPr>
                <a:spLocks noGrp="1" noRot="1" noChangeAspect="1" noMove="1" noResize="1" noEditPoints="1" noAdjustHandles="1" noChangeArrowheads="1" noChangeShapeType="1" noTextEdit="1"/>
              </p:cNvSpPr>
              <p:nvPr>
                <p:ph idx="1"/>
              </p:nvPr>
            </p:nvSpPr>
            <p:spPr>
              <a:xfrm>
                <a:off x="4419600" y="1981200"/>
                <a:ext cx="7315200" cy="3962400"/>
              </a:xfrm>
              <a:blipFill>
                <a:blip r:embed="rId5"/>
                <a:stretch>
                  <a:fillRect l="-1500" t="-1538" r="-2250"/>
                </a:stretch>
              </a:blipFill>
            </p:spPr>
            <p:txBody>
              <a:bodyPr/>
              <a:lstStyle/>
              <a:p>
                <a:r>
                  <a:rPr lang="zh-CN" altLang="en-US">
                    <a:noFill/>
                  </a:rPr>
                  <a:t> </a:t>
                </a:r>
              </a:p>
            </p:txBody>
          </p:sp>
        </mc:Fallback>
      </mc:AlternateContent>
      <p:sp>
        <p:nvSpPr>
          <p:cNvPr id="4" name="Slide Number Placeholder 3">
            <a:extLst>
              <a:ext uri="{FF2B5EF4-FFF2-40B4-BE49-F238E27FC236}">
                <a16:creationId xmlns:a16="http://schemas.microsoft.com/office/drawing/2014/main" id="{7EAE2B7A-4199-403B-8600-C84E86BE650E}"/>
              </a:ext>
            </a:extLst>
          </p:cNvPr>
          <p:cNvSpPr>
            <a:spLocks noGrp="1"/>
          </p:cNvSpPr>
          <p:nvPr>
            <p:ph type="sldNum" sz="quarter" idx="10"/>
          </p:nvPr>
        </p:nvSpPr>
        <p:spPr/>
        <p:txBody>
          <a:bodyPr/>
          <a:lstStyle/>
          <a:p>
            <a:pPr>
              <a:defRPr/>
            </a:pPr>
            <a:fld id="{57DBCEAA-019C-4221-BCA5-137D87B79FCD}" type="slidenum">
              <a:rPr lang="zh-CN" altLang="en-US" smtClean="0"/>
              <a:pPr>
                <a:defRPr/>
              </a:pPr>
              <a:t>16</a:t>
            </a:fld>
            <a:endParaRPr lang="zh-CN" altLang="en-US" dirty="0"/>
          </a:p>
        </p:txBody>
      </p:sp>
      <p:grpSp>
        <p:nvGrpSpPr>
          <p:cNvPr id="7" name="Group 6">
            <a:extLst>
              <a:ext uri="{FF2B5EF4-FFF2-40B4-BE49-F238E27FC236}">
                <a16:creationId xmlns:a16="http://schemas.microsoft.com/office/drawing/2014/main" id="{02B83C4C-ED38-4703-A5C4-2D5F6C2DF780}"/>
              </a:ext>
            </a:extLst>
          </p:cNvPr>
          <p:cNvGrpSpPr/>
          <p:nvPr/>
        </p:nvGrpSpPr>
        <p:grpSpPr>
          <a:xfrm>
            <a:off x="533400" y="2627972"/>
            <a:ext cx="3810000" cy="2514600"/>
            <a:chOff x="533400" y="2627972"/>
            <a:chExt cx="3810000" cy="2514600"/>
          </a:xfrm>
        </p:grpSpPr>
        <p:sp>
          <p:nvSpPr>
            <p:cNvPr id="5" name="Rectangle: Rounded Corners 4">
              <a:extLst>
                <a:ext uri="{FF2B5EF4-FFF2-40B4-BE49-F238E27FC236}">
                  <a16:creationId xmlns:a16="http://schemas.microsoft.com/office/drawing/2014/main" id="{440AABFF-3601-4542-8177-DC9BCDBD0194}"/>
                </a:ext>
              </a:extLst>
            </p:cNvPr>
            <p:cNvSpPr/>
            <p:nvPr/>
          </p:nvSpPr>
          <p:spPr bwMode="auto">
            <a:xfrm>
              <a:off x="533400" y="2627972"/>
              <a:ext cx="3810000" cy="2514600"/>
            </a:xfrm>
            <a:prstGeom prst="roundRect">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rgbClr val="000000"/>
                </a:solidFill>
                <a:effectLst/>
                <a:latin typeface="Times" charset="0"/>
                <a:ea typeface="Osaka" charset="0"/>
                <a:cs typeface="Osaka"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8FE0419-8708-4D6B-9A65-7542FBDB65BF}"/>
                    </a:ext>
                  </a:extLst>
                </p:cNvPr>
                <p:cNvSpPr txBox="1"/>
                <p:nvPr/>
              </p:nvSpPr>
              <p:spPr>
                <a:xfrm>
                  <a:off x="566738" y="2691711"/>
                  <a:ext cx="68580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𝛼</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𝐼</m:t>
                            </m:r>
                          </m:e>
                          <m:sup>
                            <m:r>
                              <a:rPr lang="en-US" altLang="zh-CN" sz="2000" b="0" i="1" smtClean="0">
                                <a:latin typeface="Cambria Math" panose="02040503050406030204" pitchFamily="18" charset="0"/>
                              </a:rPr>
                              <m:t>∗</m:t>
                            </m:r>
                          </m:sup>
                        </m:sSup>
                      </m:oMath>
                    </m:oMathPara>
                  </a14:m>
                  <a:endParaRPr lang="zh-CN" altLang="en-US" sz="2000" dirty="0"/>
                </a:p>
              </p:txBody>
            </p:sp>
          </mc:Choice>
          <mc:Fallback xmlns="">
            <p:sp>
              <p:nvSpPr>
                <p:cNvPr id="6" name="TextBox 5">
                  <a:extLst>
                    <a:ext uri="{FF2B5EF4-FFF2-40B4-BE49-F238E27FC236}">
                      <a16:creationId xmlns:a16="http://schemas.microsoft.com/office/drawing/2014/main" id="{78FE0419-8708-4D6B-9A65-7542FBDB65BF}"/>
                    </a:ext>
                  </a:extLst>
                </p:cNvPr>
                <p:cNvSpPr txBox="1">
                  <a:spLocks noRot="1" noChangeAspect="1" noMove="1" noResize="1" noEditPoints="1" noAdjustHandles="1" noChangeArrowheads="1" noChangeShapeType="1" noTextEdit="1"/>
                </p:cNvSpPr>
                <p:nvPr/>
              </p:nvSpPr>
              <p:spPr>
                <a:xfrm>
                  <a:off x="566738" y="2691711"/>
                  <a:ext cx="685800" cy="400110"/>
                </a:xfrm>
                <a:prstGeom prst="rect">
                  <a:avLst/>
                </a:prstGeom>
                <a:blipFill>
                  <a:blip r:embed="rId6"/>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B9A5177E-C7B6-4402-9CE4-0A192E828020}"/>
                  </a:ext>
                </a:extLst>
              </p:cNvPr>
              <p:cNvSpPr/>
              <p:nvPr/>
            </p:nvSpPr>
            <p:spPr bwMode="auto">
              <a:xfrm>
                <a:off x="838200" y="2895600"/>
                <a:ext cx="3205162" cy="2061234"/>
              </a:xfrm>
              <a:prstGeom prst="ellipse">
                <a:avLst/>
              </a:prstGeom>
              <a:solidFill>
                <a:schemeClr val="bg1"/>
              </a:solidFill>
              <a:ln>
                <a:solidFill>
                  <a:schemeClr val="dk1"/>
                </a:solidFill>
                <a:headEnd type="none" w="med" len="med"/>
                <a:tailEnd type="none" w="med" len="med"/>
              </a:ln>
              <a:extLst>
                <a:ext uri="{AF507438-7753-43e0-B8FC-AC1667EBCBE1}">
                  <a14:hiddenEffects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r>
                        <a:rPr kumimoji="0" lang="en-US" altLang="zh-CN" sz="2000" b="0" i="1" u="none" strike="noStrike" cap="none" normalizeH="0" baseline="0" smtClean="0">
                          <a:ln>
                            <a:noFill/>
                          </a:ln>
                          <a:solidFill>
                            <a:srgbClr val="000000"/>
                          </a:solidFill>
                          <a:effectLst/>
                          <a:latin typeface="Cambria Math" panose="02040503050406030204" pitchFamily="18" charset="0"/>
                          <a:ea typeface="Osaka" charset="0"/>
                          <a:cs typeface="Osaka" charset="0"/>
                        </a:rPr>
                        <m:t>𝑏𝑒h</m:t>
                      </m:r>
                      <m:d>
                        <m:dPr>
                          <m:ctrlPr>
                            <a:rPr kumimoji="0" lang="en-US" altLang="zh-CN" sz="2000" b="0" i="1" u="none" strike="noStrike" cap="none" normalizeH="0" baseline="0" smtClean="0">
                              <a:ln>
                                <a:noFill/>
                              </a:ln>
                              <a:solidFill>
                                <a:srgbClr val="000000"/>
                              </a:solidFill>
                              <a:effectLst/>
                              <a:latin typeface="Cambria Math" panose="02040503050406030204" pitchFamily="18" charset="0"/>
                              <a:ea typeface="Osaka" charset="0"/>
                              <a:cs typeface="Osaka" charset="0"/>
                            </a:rPr>
                          </m:ctrlPr>
                        </m:dPr>
                        <m:e>
                          <m:r>
                            <a:rPr kumimoji="0" lang="en-US" altLang="zh-CN" sz="2000" b="0" i="1" u="none" strike="noStrike" cap="none" normalizeH="0" baseline="0" smtClean="0">
                              <a:ln>
                                <a:noFill/>
                              </a:ln>
                              <a:solidFill>
                                <a:srgbClr val="000000"/>
                              </a:solidFill>
                              <a:effectLst/>
                              <a:latin typeface="Cambria Math" panose="02040503050406030204" pitchFamily="18" charset="0"/>
                              <a:ea typeface="Osaka" charset="0"/>
                              <a:cs typeface="Osaka" charset="0"/>
                            </a:rPr>
                            <m:t>𝑀</m:t>
                          </m:r>
                        </m:e>
                      </m:d>
                    </m:oMath>
                  </m:oMathPara>
                </a14:m>
                <a:endParaRPr kumimoji="0" lang="en-US" altLang="zh-CN" sz="2000" b="0" i="0" u="none" strike="noStrike" cap="none" normalizeH="0" baseline="0" dirty="0">
                  <a:ln>
                    <a:noFill/>
                  </a:ln>
                  <a:solidFill>
                    <a:srgbClr val="000000"/>
                  </a:solidFill>
                  <a:effectLst/>
                  <a:latin typeface="Times" charset="0"/>
                  <a:ea typeface="Osaka" charset="0"/>
                  <a:cs typeface="Osaka" charset="0"/>
                </a:endParaRPr>
              </a:p>
            </p:txBody>
          </p:sp>
        </mc:Choice>
        <mc:Fallback xmlns="">
          <p:sp>
            <p:nvSpPr>
              <p:cNvPr id="10" name="Oval 9">
                <a:extLst>
                  <a:ext uri="{FF2B5EF4-FFF2-40B4-BE49-F238E27FC236}">
                    <a16:creationId xmlns:a16="http://schemas.microsoft.com/office/drawing/2014/main" id="{B9A5177E-C7B6-4402-9CE4-0A192E828020}"/>
                  </a:ext>
                </a:extLst>
              </p:cNvPr>
              <p:cNvSpPr>
                <a:spLocks noRot="1" noChangeAspect="1" noMove="1" noResize="1" noEditPoints="1" noAdjustHandles="1" noChangeArrowheads="1" noChangeShapeType="1" noTextEdit="1"/>
              </p:cNvSpPr>
              <p:nvPr/>
            </p:nvSpPr>
            <p:spPr bwMode="auto">
              <a:xfrm>
                <a:off x="838200" y="2895600"/>
                <a:ext cx="3205162" cy="2061234"/>
              </a:xfrm>
              <a:prstGeom prst="ellipse">
                <a:avLst/>
              </a:prstGeom>
              <a:blipFill>
                <a:blip r:embed="rId7"/>
                <a:stretch>
                  <a:fillRect/>
                </a:stretch>
              </a:blipFill>
              <a:ln>
                <a:solidFill>
                  <a:schemeClr val="dk1"/>
                </a:solidFill>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r>
                  <a:rPr lang="zh-CN" altLang="en-US">
                    <a:noFill/>
                  </a:rPr>
                  <a:t> </a:t>
                </a:r>
              </a:p>
            </p:txBody>
          </p:sp>
        </mc:Fallback>
      </mc:AlternateContent>
      <p:cxnSp>
        <p:nvCxnSpPr>
          <p:cNvPr id="11" name="Straight Arrow Connector 10">
            <a:extLst>
              <a:ext uri="{FF2B5EF4-FFF2-40B4-BE49-F238E27FC236}">
                <a16:creationId xmlns:a16="http://schemas.microsoft.com/office/drawing/2014/main" id="{34BD5258-15DB-48B5-8A2E-0AD6BA13B05A}"/>
              </a:ext>
            </a:extLst>
          </p:cNvPr>
          <p:cNvCxnSpPr>
            <a:cxnSpLocks/>
          </p:cNvCxnSpPr>
          <p:nvPr/>
        </p:nvCxnSpPr>
        <p:spPr bwMode="auto">
          <a:xfrm flipV="1">
            <a:off x="2438400" y="2286000"/>
            <a:ext cx="2057400" cy="609600"/>
          </a:xfrm>
          <a:prstGeom prst="straightConnector1">
            <a:avLst/>
          </a:prstGeom>
          <a:ln w="19050">
            <a:headEnd type="none" w="med" len="med"/>
            <a:tailEnd type="triangle"/>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57073247"/>
      </p:ext>
    </p:extLst>
  </p:cSld>
  <p:clrMapOvr>
    <a:masterClrMapping/>
  </p:clrMapOvr>
  <mc:AlternateContent xmlns:mc="http://schemas.openxmlformats.org/markup-compatibility/2006" xmlns:p14="http://schemas.microsoft.com/office/powerpoint/2010/main">
    <mc:Choice Requires="p14">
      <p:transition spd="slow" p14:dur="2000" advTm="19935"/>
    </mc:Choice>
    <mc:Fallback xmlns="">
      <p:transition spd="slow" advTm="19935"/>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23B2E-869D-40FE-AC89-7632F7A02479}"/>
              </a:ext>
            </a:extLst>
          </p:cNvPr>
          <p:cNvSpPr>
            <a:spLocks noGrp="1"/>
          </p:cNvSpPr>
          <p:nvPr>
            <p:ph type="title"/>
          </p:nvPr>
        </p:nvSpPr>
        <p:spPr/>
        <p:txBody>
          <a:bodyPr/>
          <a:lstStyle/>
          <a:p>
            <a:r>
              <a:rPr lang="en-US" altLang="zh-CN" dirty="0"/>
              <a:t>Definition of Robustness</a:t>
            </a:r>
            <a:endParaRPr lang="zh-CN" alt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C7D2B98-4A0D-4717-BBB4-60E8259D57E1}"/>
                  </a:ext>
                </a:extLst>
              </p:cNvPr>
              <p:cNvSpPr>
                <a:spLocks noGrp="1"/>
              </p:cNvSpPr>
              <p:nvPr>
                <p:ph idx="1"/>
              </p:nvPr>
            </p:nvSpPr>
            <p:spPr>
              <a:xfrm>
                <a:off x="4419600" y="1981200"/>
                <a:ext cx="6858000" cy="3962400"/>
              </a:xfrm>
            </p:spPr>
            <p:txBody>
              <a:bodyPr tIns="46800"/>
              <a:lstStyle/>
              <a:p>
                <a:r>
                  <a:rPr lang="en-US" altLang="zh-CN" sz="2800" dirty="0"/>
                  <a:t>Environment behavior, e.g.,</a:t>
                </a:r>
              </a:p>
              <a:p>
                <a:pPr lvl="1"/>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𝑋𝑟𝑎𝑦</m:t>
                    </m:r>
                    <m:r>
                      <a:rPr lang="en-US" altLang="zh-CN" b="0" i="1" smtClean="0">
                        <a:latin typeface="Cambria Math" panose="02040503050406030204" pitchFamily="18" charset="0"/>
                      </a:rPr>
                      <m:t>,</m:t>
                    </m:r>
                    <m:r>
                      <a:rPr lang="en-US" altLang="zh-CN" b="0" i="1" smtClean="0">
                        <a:latin typeface="Cambria Math" panose="02040503050406030204" pitchFamily="18" charset="0"/>
                      </a:rPr>
                      <m:t>𝑐𝑜𝑛𝑓𝑖𝑟𝑚</m:t>
                    </m:r>
                    <m:r>
                      <a:rPr lang="en-US" altLang="zh-CN" b="0" i="1" smtClean="0">
                        <a:latin typeface="Cambria Math" panose="02040503050406030204" pitchFamily="18" charset="0"/>
                      </a:rPr>
                      <m:t>,</m:t>
                    </m:r>
                    <m:r>
                      <a:rPr lang="en-US" altLang="zh-CN" b="0" i="1" smtClean="0">
                        <a:latin typeface="Cambria Math" panose="02040503050406030204" pitchFamily="18" charset="0"/>
                      </a:rPr>
                      <m:t>𝑓𝑖𝑟𝑒</m:t>
                    </m:r>
                    <m:r>
                      <a:rPr lang="en-US" altLang="zh-CN" b="0" i="1" smtClean="0">
                        <a:latin typeface="Cambria Math" panose="02040503050406030204" pitchFamily="18" charset="0"/>
                      </a:rPr>
                      <m:t>⟩</m:t>
                    </m:r>
                  </m:oMath>
                </a14:m>
                <a:endParaRPr lang="en-US" altLang="zh-CN" dirty="0"/>
              </a:p>
              <a:p>
                <a:pPr lvl="1"/>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𝐸𝑏𝑒𝑎𝑚</m:t>
                    </m:r>
                    <m:r>
                      <a:rPr lang="en-US" altLang="zh-CN" b="0" i="1" smtClean="0">
                        <a:latin typeface="Cambria Math" panose="02040503050406030204" pitchFamily="18" charset="0"/>
                      </a:rPr>
                      <m:t>,</m:t>
                    </m:r>
                    <m:r>
                      <a:rPr lang="en-US" altLang="zh-CN" b="0" i="1" smtClean="0">
                        <a:latin typeface="Cambria Math" panose="02040503050406030204" pitchFamily="18" charset="0"/>
                      </a:rPr>
                      <m:t>𝑐𝑜𝑛𝑓𝑖𝑟𝑚</m:t>
                    </m:r>
                    <m:r>
                      <a:rPr lang="en-US" altLang="zh-CN" b="0" i="1" smtClean="0">
                        <a:latin typeface="Cambria Math" panose="02040503050406030204" pitchFamily="18" charset="0"/>
                      </a:rPr>
                      <m:t>,</m:t>
                    </m:r>
                    <m:r>
                      <a:rPr lang="en-US" altLang="zh-CN" b="0" i="1" smtClean="0">
                        <a:latin typeface="Cambria Math" panose="02040503050406030204" pitchFamily="18" charset="0"/>
                      </a:rPr>
                      <m:t>𝑓𝑖𝑟𝑒</m:t>
                    </m:r>
                    <m:r>
                      <a:rPr lang="en-US" altLang="zh-CN" b="0" i="1" smtClean="0">
                        <a:latin typeface="Cambria Math" panose="02040503050406030204" pitchFamily="18" charset="0"/>
                      </a:rPr>
                      <m:t>⟩</m:t>
                    </m:r>
                  </m:oMath>
                </a14:m>
                <a:endParaRPr lang="en-US" altLang="zh-CN" dirty="0"/>
              </a:p>
              <a:p>
                <a:endParaRPr lang="en-US" altLang="zh-CN" sz="2800" dirty="0"/>
              </a:p>
              <a:p>
                <a:r>
                  <a:rPr lang="en-US" altLang="zh-CN" sz="2800" dirty="0"/>
                  <a:t>Under which property, </a:t>
                </a:r>
                <a:r>
                  <a:rPr lang="en-US" altLang="zh-CN" sz="2800" b="1" i="1" dirty="0"/>
                  <a:t>no overdose</a:t>
                </a:r>
                <a:r>
                  <a:rPr lang="en-US" altLang="zh-CN" sz="2800" dirty="0"/>
                  <a:t>, is satisfied.</a:t>
                </a:r>
              </a:p>
              <a:p>
                <a:endParaRPr lang="zh-CN" altLang="en-US" sz="2800" dirty="0"/>
              </a:p>
            </p:txBody>
          </p:sp>
        </mc:Choice>
        <mc:Fallback xmlns="">
          <p:sp>
            <p:nvSpPr>
              <p:cNvPr id="3" name="Content Placeholder 2">
                <a:extLst>
                  <a:ext uri="{FF2B5EF4-FFF2-40B4-BE49-F238E27FC236}">
                    <a16:creationId xmlns:a16="http://schemas.microsoft.com/office/drawing/2014/main" id="{1C7D2B98-4A0D-4717-BBB4-60E8259D57E1}"/>
                  </a:ext>
                </a:extLst>
              </p:cNvPr>
              <p:cNvSpPr>
                <a:spLocks noGrp="1" noRot="1" noChangeAspect="1" noMove="1" noResize="1" noEditPoints="1" noAdjustHandles="1" noChangeArrowheads="1" noChangeShapeType="1" noTextEdit="1"/>
              </p:cNvSpPr>
              <p:nvPr>
                <p:ph idx="1"/>
              </p:nvPr>
            </p:nvSpPr>
            <p:spPr>
              <a:xfrm>
                <a:off x="4419600" y="1981200"/>
                <a:ext cx="6858000" cy="3962400"/>
              </a:xfrm>
              <a:blipFill>
                <a:blip r:embed="rId5"/>
                <a:stretch>
                  <a:fillRect l="-1600" t="-1538" r="-622"/>
                </a:stretch>
              </a:blipFill>
            </p:spPr>
            <p:txBody>
              <a:bodyPr/>
              <a:lstStyle/>
              <a:p>
                <a:r>
                  <a:rPr lang="zh-CN" altLang="en-US">
                    <a:noFill/>
                  </a:rPr>
                  <a:t> </a:t>
                </a:r>
              </a:p>
            </p:txBody>
          </p:sp>
        </mc:Fallback>
      </mc:AlternateContent>
      <p:sp>
        <p:nvSpPr>
          <p:cNvPr id="4" name="Slide Number Placeholder 3">
            <a:extLst>
              <a:ext uri="{FF2B5EF4-FFF2-40B4-BE49-F238E27FC236}">
                <a16:creationId xmlns:a16="http://schemas.microsoft.com/office/drawing/2014/main" id="{7EAE2B7A-4199-403B-8600-C84E86BE650E}"/>
              </a:ext>
            </a:extLst>
          </p:cNvPr>
          <p:cNvSpPr>
            <a:spLocks noGrp="1"/>
          </p:cNvSpPr>
          <p:nvPr>
            <p:ph type="sldNum" sz="quarter" idx="10"/>
          </p:nvPr>
        </p:nvSpPr>
        <p:spPr/>
        <p:txBody>
          <a:bodyPr/>
          <a:lstStyle/>
          <a:p>
            <a:pPr>
              <a:defRPr/>
            </a:pPr>
            <a:fld id="{57DBCEAA-019C-4221-BCA5-137D87B79FCD}" type="slidenum">
              <a:rPr lang="zh-CN" altLang="en-US" smtClean="0"/>
              <a:pPr>
                <a:defRPr/>
              </a:pPr>
              <a:t>17</a:t>
            </a:fld>
            <a:endParaRPr lang="zh-CN" altLang="en-US" dirty="0"/>
          </a:p>
        </p:txBody>
      </p:sp>
      <p:grpSp>
        <p:nvGrpSpPr>
          <p:cNvPr id="7" name="Group 6">
            <a:extLst>
              <a:ext uri="{FF2B5EF4-FFF2-40B4-BE49-F238E27FC236}">
                <a16:creationId xmlns:a16="http://schemas.microsoft.com/office/drawing/2014/main" id="{02B83C4C-ED38-4703-A5C4-2D5F6C2DF780}"/>
              </a:ext>
            </a:extLst>
          </p:cNvPr>
          <p:cNvGrpSpPr/>
          <p:nvPr/>
        </p:nvGrpSpPr>
        <p:grpSpPr>
          <a:xfrm>
            <a:off x="533400" y="2627972"/>
            <a:ext cx="3810000" cy="2514600"/>
            <a:chOff x="533400" y="2627972"/>
            <a:chExt cx="3810000" cy="2514600"/>
          </a:xfrm>
        </p:grpSpPr>
        <p:sp>
          <p:nvSpPr>
            <p:cNvPr id="5" name="Rectangle: Rounded Corners 4">
              <a:extLst>
                <a:ext uri="{FF2B5EF4-FFF2-40B4-BE49-F238E27FC236}">
                  <a16:creationId xmlns:a16="http://schemas.microsoft.com/office/drawing/2014/main" id="{440AABFF-3601-4542-8177-DC9BCDBD0194}"/>
                </a:ext>
              </a:extLst>
            </p:cNvPr>
            <p:cNvSpPr/>
            <p:nvPr/>
          </p:nvSpPr>
          <p:spPr bwMode="auto">
            <a:xfrm>
              <a:off x="533400" y="2627972"/>
              <a:ext cx="3810000" cy="2514600"/>
            </a:xfrm>
            <a:prstGeom prst="roundRect">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rgbClr val="000000"/>
                </a:solidFill>
                <a:effectLst/>
                <a:latin typeface="Times" charset="0"/>
                <a:ea typeface="Osaka" charset="0"/>
                <a:cs typeface="Osaka"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8FE0419-8708-4D6B-9A65-7542FBDB65BF}"/>
                    </a:ext>
                  </a:extLst>
                </p:cNvPr>
                <p:cNvSpPr txBox="1"/>
                <p:nvPr/>
              </p:nvSpPr>
              <p:spPr>
                <a:xfrm>
                  <a:off x="566738" y="2691711"/>
                  <a:ext cx="68580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𝛼</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𝐼</m:t>
                            </m:r>
                          </m:e>
                          <m:sup>
                            <m:r>
                              <a:rPr lang="en-US" altLang="zh-CN" sz="2000" b="0" i="1" smtClean="0">
                                <a:latin typeface="Cambria Math" panose="02040503050406030204" pitchFamily="18" charset="0"/>
                              </a:rPr>
                              <m:t>∗</m:t>
                            </m:r>
                          </m:sup>
                        </m:sSup>
                      </m:oMath>
                    </m:oMathPara>
                  </a14:m>
                  <a:endParaRPr lang="zh-CN" altLang="en-US" sz="2000" dirty="0"/>
                </a:p>
              </p:txBody>
            </p:sp>
          </mc:Choice>
          <mc:Fallback xmlns="">
            <p:sp>
              <p:nvSpPr>
                <p:cNvPr id="6" name="TextBox 5">
                  <a:extLst>
                    <a:ext uri="{FF2B5EF4-FFF2-40B4-BE49-F238E27FC236}">
                      <a16:creationId xmlns:a16="http://schemas.microsoft.com/office/drawing/2014/main" id="{78FE0419-8708-4D6B-9A65-7542FBDB65BF}"/>
                    </a:ext>
                  </a:extLst>
                </p:cNvPr>
                <p:cNvSpPr txBox="1">
                  <a:spLocks noRot="1" noChangeAspect="1" noMove="1" noResize="1" noEditPoints="1" noAdjustHandles="1" noChangeArrowheads="1" noChangeShapeType="1" noTextEdit="1"/>
                </p:cNvSpPr>
                <p:nvPr/>
              </p:nvSpPr>
              <p:spPr>
                <a:xfrm>
                  <a:off x="566738" y="2691711"/>
                  <a:ext cx="685800" cy="400110"/>
                </a:xfrm>
                <a:prstGeom prst="rect">
                  <a:avLst/>
                </a:prstGeom>
                <a:blipFill>
                  <a:blip r:embed="rId6"/>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B9A5177E-C7B6-4402-9CE4-0A192E828020}"/>
                  </a:ext>
                </a:extLst>
              </p:cNvPr>
              <p:cNvSpPr/>
              <p:nvPr/>
            </p:nvSpPr>
            <p:spPr bwMode="auto">
              <a:xfrm>
                <a:off x="838200" y="2895600"/>
                <a:ext cx="3205162" cy="2061234"/>
              </a:xfrm>
              <a:prstGeom prst="ellipse">
                <a:avLst/>
              </a:prstGeom>
              <a:solidFill>
                <a:schemeClr val="bg1"/>
              </a:solidFill>
              <a:ln>
                <a:solidFill>
                  <a:schemeClr val="dk1"/>
                </a:solidFill>
                <a:headEnd type="none" w="med" len="med"/>
                <a:tailEnd type="none" w="med" len="med"/>
              </a:ln>
              <a:extLst>
                <a:ext uri="{AF507438-7753-43e0-B8FC-AC1667EBCBE1}">
                  <a14:hiddenEffects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r>
                        <a:rPr kumimoji="0" lang="en-US" altLang="zh-CN" sz="2000" b="0" i="1" u="none" strike="noStrike" cap="none" normalizeH="0" baseline="0" smtClean="0">
                          <a:ln>
                            <a:noFill/>
                          </a:ln>
                          <a:solidFill>
                            <a:srgbClr val="000000"/>
                          </a:solidFill>
                          <a:effectLst/>
                          <a:latin typeface="Cambria Math" panose="02040503050406030204" pitchFamily="18" charset="0"/>
                          <a:ea typeface="Osaka" charset="0"/>
                          <a:cs typeface="Osaka" charset="0"/>
                        </a:rPr>
                        <m:t>𝑏𝑒h</m:t>
                      </m:r>
                      <m:d>
                        <m:dPr>
                          <m:ctrlPr>
                            <a:rPr kumimoji="0" lang="en-US" altLang="zh-CN" sz="2000" b="0" i="1" u="none" strike="noStrike" cap="none" normalizeH="0" baseline="0" smtClean="0">
                              <a:ln>
                                <a:noFill/>
                              </a:ln>
                              <a:solidFill>
                                <a:srgbClr val="000000"/>
                              </a:solidFill>
                              <a:effectLst/>
                              <a:latin typeface="Cambria Math" panose="02040503050406030204" pitchFamily="18" charset="0"/>
                              <a:ea typeface="Osaka" charset="0"/>
                              <a:cs typeface="Osaka" charset="0"/>
                            </a:rPr>
                          </m:ctrlPr>
                        </m:dPr>
                        <m:e>
                          <m:r>
                            <a:rPr kumimoji="0" lang="en-US" altLang="zh-CN" sz="2000" b="0" i="1" u="none" strike="noStrike" cap="none" normalizeH="0" baseline="0" smtClean="0">
                              <a:ln>
                                <a:noFill/>
                              </a:ln>
                              <a:solidFill>
                                <a:srgbClr val="000000"/>
                              </a:solidFill>
                              <a:effectLst/>
                              <a:latin typeface="Cambria Math" panose="02040503050406030204" pitchFamily="18" charset="0"/>
                              <a:ea typeface="Osaka" charset="0"/>
                              <a:cs typeface="Osaka" charset="0"/>
                            </a:rPr>
                            <m:t>𝑀</m:t>
                          </m:r>
                        </m:e>
                      </m:d>
                    </m:oMath>
                  </m:oMathPara>
                </a14:m>
                <a:endParaRPr kumimoji="0" lang="en-US" altLang="zh-CN" sz="2000" b="0" i="0" u="none" strike="noStrike" cap="none" normalizeH="0" baseline="0" dirty="0">
                  <a:ln>
                    <a:noFill/>
                  </a:ln>
                  <a:solidFill>
                    <a:srgbClr val="000000"/>
                  </a:solidFill>
                  <a:effectLst/>
                  <a:latin typeface="Times" charset="0"/>
                  <a:ea typeface="Osaka" charset="0"/>
                  <a:cs typeface="Osaka" charset="0"/>
                </a:endParaRPr>
              </a:p>
            </p:txBody>
          </p:sp>
        </mc:Choice>
        <mc:Fallback xmlns="">
          <p:sp>
            <p:nvSpPr>
              <p:cNvPr id="10" name="Oval 9">
                <a:extLst>
                  <a:ext uri="{FF2B5EF4-FFF2-40B4-BE49-F238E27FC236}">
                    <a16:creationId xmlns:a16="http://schemas.microsoft.com/office/drawing/2014/main" id="{B9A5177E-C7B6-4402-9CE4-0A192E828020}"/>
                  </a:ext>
                </a:extLst>
              </p:cNvPr>
              <p:cNvSpPr>
                <a:spLocks noRot="1" noChangeAspect="1" noMove="1" noResize="1" noEditPoints="1" noAdjustHandles="1" noChangeArrowheads="1" noChangeShapeType="1" noTextEdit="1"/>
              </p:cNvSpPr>
              <p:nvPr/>
            </p:nvSpPr>
            <p:spPr bwMode="auto">
              <a:xfrm>
                <a:off x="838200" y="2895600"/>
                <a:ext cx="3205162" cy="2061234"/>
              </a:xfrm>
              <a:prstGeom prst="ellipse">
                <a:avLst/>
              </a:prstGeom>
              <a:blipFill>
                <a:blip r:embed="rId7"/>
                <a:stretch>
                  <a:fillRect/>
                </a:stretch>
              </a:blipFill>
              <a:ln>
                <a:solidFill>
                  <a:schemeClr val="dk1"/>
                </a:solidFill>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0D0FC248-725B-4354-A552-20F38D988B62}"/>
                  </a:ext>
                </a:extLst>
              </p:cNvPr>
              <p:cNvSpPr/>
              <p:nvPr/>
            </p:nvSpPr>
            <p:spPr bwMode="auto">
              <a:xfrm>
                <a:off x="1752600" y="4133386"/>
                <a:ext cx="1371600" cy="609600"/>
              </a:xfrm>
              <a:prstGeom prst="ellipse">
                <a:avLst/>
              </a:prstGeom>
              <a:ln>
                <a:headEnd type="none" w="med" len="med"/>
                <a:tailEnd type="none" w="med" len="med"/>
              </a:ln>
              <a:extLst>
                <a:ext uri="{AF507438-7753-43e0-B8FC-AC1667EBCBE1}">
                  <a14:hiddenEffects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r>
                        <a:rPr kumimoji="0" lang="en-US" altLang="zh-CN" sz="2000" b="0" i="1" u="none" strike="noStrike" cap="none" normalizeH="0" baseline="0" smtClean="0">
                          <a:ln>
                            <a:noFill/>
                          </a:ln>
                          <a:solidFill>
                            <a:srgbClr val="000000"/>
                          </a:solidFill>
                          <a:effectLst/>
                          <a:latin typeface="Cambria Math" panose="02040503050406030204" pitchFamily="18" charset="0"/>
                          <a:ea typeface="Osaka" charset="0"/>
                          <a:cs typeface="Osaka" charset="0"/>
                        </a:rPr>
                        <m:t>𝑏𝑒h</m:t>
                      </m:r>
                      <m:r>
                        <a:rPr kumimoji="0" lang="en-US" altLang="zh-CN" sz="2000" b="0" i="1" u="none" strike="noStrike" cap="none" normalizeH="0" baseline="0" smtClean="0">
                          <a:ln>
                            <a:noFill/>
                          </a:ln>
                          <a:solidFill>
                            <a:srgbClr val="000000"/>
                          </a:solidFill>
                          <a:effectLst/>
                          <a:latin typeface="Cambria Math" panose="02040503050406030204" pitchFamily="18" charset="0"/>
                          <a:ea typeface="Osaka" charset="0"/>
                          <a:cs typeface="Osaka" charset="0"/>
                        </a:rPr>
                        <m:t>(</m:t>
                      </m:r>
                      <m:r>
                        <a:rPr kumimoji="0" lang="en-US" altLang="zh-CN" sz="2000" b="0" i="1" u="none" strike="noStrike" cap="none" normalizeH="0" baseline="0" smtClean="0">
                          <a:ln>
                            <a:noFill/>
                          </a:ln>
                          <a:solidFill>
                            <a:srgbClr val="000000"/>
                          </a:solidFill>
                          <a:effectLst/>
                          <a:latin typeface="Cambria Math" panose="02040503050406030204" pitchFamily="18" charset="0"/>
                          <a:ea typeface="Osaka" charset="0"/>
                          <a:cs typeface="Osaka" charset="0"/>
                        </a:rPr>
                        <m:t>𝐸</m:t>
                      </m:r>
                      <m:r>
                        <a:rPr kumimoji="0" lang="en-US" altLang="zh-CN" sz="2000" b="0" i="1" u="none" strike="noStrike" cap="none" normalizeH="0" baseline="0" smtClean="0">
                          <a:ln>
                            <a:noFill/>
                          </a:ln>
                          <a:solidFill>
                            <a:srgbClr val="000000"/>
                          </a:solidFill>
                          <a:effectLst/>
                          <a:latin typeface="Cambria Math" panose="02040503050406030204" pitchFamily="18" charset="0"/>
                          <a:ea typeface="Osaka" charset="0"/>
                          <a:cs typeface="Osaka" charset="0"/>
                        </a:rPr>
                        <m:t>)</m:t>
                      </m:r>
                    </m:oMath>
                  </m:oMathPara>
                </a14:m>
                <a:endParaRPr kumimoji="0" lang="zh-CN" altLang="en-US" sz="2000" b="0" i="0" u="none" strike="noStrike" cap="none" normalizeH="0" baseline="0" dirty="0">
                  <a:ln>
                    <a:noFill/>
                  </a:ln>
                  <a:solidFill>
                    <a:srgbClr val="000000"/>
                  </a:solidFill>
                  <a:effectLst/>
                  <a:latin typeface="Times" charset="0"/>
                  <a:ea typeface="Osaka" charset="0"/>
                  <a:cs typeface="Osaka" charset="0"/>
                </a:endParaRPr>
              </a:p>
            </p:txBody>
          </p:sp>
        </mc:Choice>
        <mc:Fallback xmlns="">
          <p:sp>
            <p:nvSpPr>
              <p:cNvPr id="8" name="Oval 7">
                <a:extLst>
                  <a:ext uri="{FF2B5EF4-FFF2-40B4-BE49-F238E27FC236}">
                    <a16:creationId xmlns:a16="http://schemas.microsoft.com/office/drawing/2014/main" id="{0D0FC248-725B-4354-A552-20F38D988B62}"/>
                  </a:ext>
                </a:extLst>
              </p:cNvPr>
              <p:cNvSpPr>
                <a:spLocks noRot="1" noChangeAspect="1" noMove="1" noResize="1" noEditPoints="1" noAdjustHandles="1" noChangeArrowheads="1" noChangeShapeType="1" noTextEdit="1"/>
              </p:cNvSpPr>
              <p:nvPr/>
            </p:nvSpPr>
            <p:spPr bwMode="auto">
              <a:xfrm>
                <a:off x="1752600" y="4133386"/>
                <a:ext cx="1371600" cy="609600"/>
              </a:xfrm>
              <a:prstGeom prst="ellipse">
                <a:avLst/>
              </a:prstGeom>
              <a:blipFill>
                <a:blip r:embed="rId8"/>
                <a:stretch>
                  <a:fillRect/>
                </a:stretch>
              </a:blipFill>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r>
                  <a:rPr lang="zh-CN" altLang="en-US">
                    <a:noFill/>
                  </a:rPr>
                  <a:t> </a:t>
                </a:r>
              </a:p>
            </p:txBody>
          </p:sp>
        </mc:Fallback>
      </mc:AlternateContent>
      <p:cxnSp>
        <p:nvCxnSpPr>
          <p:cNvPr id="11" name="Straight Arrow Connector 10">
            <a:extLst>
              <a:ext uri="{FF2B5EF4-FFF2-40B4-BE49-F238E27FC236}">
                <a16:creationId xmlns:a16="http://schemas.microsoft.com/office/drawing/2014/main" id="{34BD5258-15DB-48B5-8A2E-0AD6BA13B05A}"/>
              </a:ext>
            </a:extLst>
          </p:cNvPr>
          <p:cNvCxnSpPr>
            <a:cxnSpLocks/>
            <a:stCxn id="8" idx="7"/>
          </p:cNvCxnSpPr>
          <p:nvPr/>
        </p:nvCxnSpPr>
        <p:spPr bwMode="auto">
          <a:xfrm flipV="1">
            <a:off x="2923334" y="2286000"/>
            <a:ext cx="1572466" cy="1936660"/>
          </a:xfrm>
          <a:prstGeom prst="straightConnector1">
            <a:avLst/>
          </a:prstGeom>
          <a:ln w="19050">
            <a:headEnd type="none" w="med" len="med"/>
            <a:tailEnd type="triangle"/>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2434115"/>
      </p:ext>
    </p:extLst>
  </p:cSld>
  <p:clrMapOvr>
    <a:masterClrMapping/>
  </p:clrMapOvr>
  <mc:AlternateContent xmlns:mc="http://schemas.openxmlformats.org/markup-compatibility/2006" xmlns:p14="http://schemas.microsoft.com/office/powerpoint/2010/main">
    <mc:Choice Requires="p14">
      <p:transition spd="slow" p14:dur="2000" advTm="18604"/>
    </mc:Choice>
    <mc:Fallback xmlns="">
      <p:transition spd="slow" advTm="18604"/>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23B2E-869D-40FE-AC89-7632F7A02479}"/>
              </a:ext>
            </a:extLst>
          </p:cNvPr>
          <p:cNvSpPr>
            <a:spLocks noGrp="1"/>
          </p:cNvSpPr>
          <p:nvPr>
            <p:ph type="title"/>
          </p:nvPr>
        </p:nvSpPr>
        <p:spPr/>
        <p:txBody>
          <a:bodyPr/>
          <a:lstStyle/>
          <a:p>
            <a:r>
              <a:rPr lang="en-US" altLang="zh-CN" dirty="0"/>
              <a:t>Definition of Robustness</a:t>
            </a:r>
            <a:endParaRPr lang="zh-CN" alt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C7D2B98-4A0D-4717-BBB4-60E8259D57E1}"/>
                  </a:ext>
                </a:extLst>
              </p:cNvPr>
              <p:cNvSpPr>
                <a:spLocks noGrp="1"/>
              </p:cNvSpPr>
              <p:nvPr>
                <p:ph idx="1"/>
              </p:nvPr>
            </p:nvSpPr>
            <p:spPr>
              <a:xfrm>
                <a:off x="4419600" y="1981200"/>
                <a:ext cx="6858000" cy="3962400"/>
              </a:xfrm>
            </p:spPr>
            <p:txBody>
              <a:bodyPr tIns="46800"/>
              <a:lstStyle/>
              <a:p>
                <a:r>
                  <a:rPr lang="en-US" altLang="zh-CN" sz="2800" dirty="0"/>
                  <a:t>Behaviors may or may not satisfy the property, e.g.,</a:t>
                </a:r>
              </a:p>
              <a:p>
                <a:pPr lvl="1"/>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𝑋𝑟𝑎𝑦</m:t>
                    </m:r>
                    <m:r>
                      <a:rPr lang="en-US" altLang="zh-CN" b="0" i="1" smtClean="0">
                        <a:latin typeface="Cambria Math" panose="02040503050406030204" pitchFamily="18" charset="0"/>
                      </a:rPr>
                      <m:t>,</m:t>
                    </m:r>
                    <m:r>
                      <a:rPr lang="en-US" altLang="zh-CN" b="0" i="1" smtClean="0">
                        <a:latin typeface="Cambria Math" panose="02040503050406030204" pitchFamily="18" charset="0"/>
                      </a:rPr>
                      <m:t>𝑢𝑝</m:t>
                    </m:r>
                    <m:r>
                      <a:rPr lang="en-US" altLang="zh-CN" b="0" i="1" smtClean="0">
                        <a:latin typeface="Cambria Math" panose="02040503050406030204" pitchFamily="18" charset="0"/>
                      </a:rPr>
                      <m:t>,</m:t>
                    </m:r>
                    <m:r>
                      <a:rPr lang="en-US" altLang="zh-CN" b="0" i="1" smtClean="0">
                        <a:latin typeface="Cambria Math" panose="02040503050406030204" pitchFamily="18" charset="0"/>
                      </a:rPr>
                      <m:t>𝐸𝑏𝑒𝑎𝑚</m:t>
                    </m:r>
                    <m:r>
                      <a:rPr lang="en-US" altLang="zh-CN" b="0" i="1" smtClean="0">
                        <a:latin typeface="Cambria Math" panose="02040503050406030204" pitchFamily="18" charset="0"/>
                      </a:rPr>
                      <m:t>,</m:t>
                    </m:r>
                    <m:r>
                      <a:rPr lang="en-US" altLang="zh-CN" b="0" i="1" smtClean="0">
                        <a:latin typeface="Cambria Math" panose="02040503050406030204" pitchFamily="18" charset="0"/>
                      </a:rPr>
                      <m:t>𝑐𝑜𝑛𝑓𝑖𝑟𝑚</m:t>
                    </m:r>
                    <m:r>
                      <a:rPr lang="en-US" altLang="zh-CN" b="0" i="1" smtClean="0">
                        <a:latin typeface="Cambria Math" panose="02040503050406030204" pitchFamily="18" charset="0"/>
                      </a:rPr>
                      <m:t>,</m:t>
                    </m:r>
                    <m:r>
                      <a:rPr lang="en-US" altLang="zh-CN" b="0" i="1" smtClean="0">
                        <a:latin typeface="Cambria Math" panose="02040503050406030204" pitchFamily="18" charset="0"/>
                      </a:rPr>
                      <m:t>𝑓𝑖𝑟𝑒</m:t>
                    </m:r>
                    <m:r>
                      <a:rPr lang="en-US" altLang="zh-CN" b="0" i="1" smtClean="0">
                        <a:latin typeface="Cambria Math" panose="02040503050406030204" pitchFamily="18" charset="0"/>
                      </a:rPr>
                      <m:t>⟩</m:t>
                    </m:r>
                  </m:oMath>
                </a14:m>
                <a:endParaRPr lang="en-US" altLang="zh-CN" dirty="0"/>
              </a:p>
              <a:p>
                <a:pPr lvl="1"/>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𝐸𝑏𝑒𝑎𝑚</m:t>
                    </m:r>
                    <m:r>
                      <a:rPr lang="en-US" altLang="zh-CN" b="0" i="1" smtClean="0">
                        <a:latin typeface="Cambria Math" panose="02040503050406030204" pitchFamily="18" charset="0"/>
                      </a:rPr>
                      <m:t>,</m:t>
                    </m:r>
                    <m:r>
                      <a:rPr lang="en-US" altLang="zh-CN" b="0" i="1" smtClean="0">
                        <a:latin typeface="Cambria Math" panose="02040503050406030204" pitchFamily="18" charset="0"/>
                      </a:rPr>
                      <m:t>𝑢𝑝</m:t>
                    </m:r>
                    <m:r>
                      <a:rPr lang="en-US" altLang="zh-CN" b="0" i="1" smtClean="0">
                        <a:latin typeface="Cambria Math" panose="02040503050406030204" pitchFamily="18" charset="0"/>
                      </a:rPr>
                      <m:t>,</m:t>
                    </m:r>
                    <m:r>
                      <a:rPr lang="en-US" altLang="zh-CN" b="0" i="1" smtClean="0">
                        <a:latin typeface="Cambria Math" panose="02040503050406030204" pitchFamily="18" charset="0"/>
                      </a:rPr>
                      <m:t>𝑋𝑟𝑎𝑦</m:t>
                    </m:r>
                    <m:r>
                      <a:rPr lang="en-US" altLang="zh-CN" b="0" i="1" smtClean="0">
                        <a:latin typeface="Cambria Math" panose="02040503050406030204" pitchFamily="18" charset="0"/>
                      </a:rPr>
                      <m:t>,</m:t>
                    </m:r>
                    <m:r>
                      <a:rPr lang="en-US" altLang="zh-CN" b="0" i="1" smtClean="0">
                        <a:latin typeface="Cambria Math" panose="02040503050406030204" pitchFamily="18" charset="0"/>
                      </a:rPr>
                      <m:t>𝑐𝑜𝑛𝑓𝑖𝑟𝑚</m:t>
                    </m:r>
                    <m:r>
                      <a:rPr lang="en-US" altLang="zh-CN" b="0" i="1" smtClean="0">
                        <a:latin typeface="Cambria Math" panose="02040503050406030204" pitchFamily="18" charset="0"/>
                      </a:rPr>
                      <m:t>,</m:t>
                    </m:r>
                    <m:r>
                      <a:rPr lang="en-US" altLang="zh-CN" b="0" i="1" smtClean="0">
                        <a:latin typeface="Cambria Math" panose="02040503050406030204" pitchFamily="18" charset="0"/>
                      </a:rPr>
                      <m:t>𝑓𝑖𝑟𝑒</m:t>
                    </m:r>
                    <m:r>
                      <a:rPr lang="en-US" altLang="zh-CN" b="0" i="1" smtClean="0">
                        <a:latin typeface="Cambria Math" panose="02040503050406030204" pitchFamily="18" charset="0"/>
                      </a:rPr>
                      <m:t>⟩</m:t>
                    </m:r>
                  </m:oMath>
                </a14:m>
                <a:endParaRPr lang="en-US" altLang="zh-CN" dirty="0"/>
              </a:p>
            </p:txBody>
          </p:sp>
        </mc:Choice>
        <mc:Fallback xmlns="">
          <p:sp>
            <p:nvSpPr>
              <p:cNvPr id="3" name="Content Placeholder 2">
                <a:extLst>
                  <a:ext uri="{FF2B5EF4-FFF2-40B4-BE49-F238E27FC236}">
                    <a16:creationId xmlns:a16="http://schemas.microsoft.com/office/drawing/2014/main" id="{1C7D2B98-4A0D-4717-BBB4-60E8259D57E1}"/>
                  </a:ext>
                </a:extLst>
              </p:cNvPr>
              <p:cNvSpPr>
                <a:spLocks noGrp="1" noRot="1" noChangeAspect="1" noMove="1" noResize="1" noEditPoints="1" noAdjustHandles="1" noChangeArrowheads="1" noChangeShapeType="1" noTextEdit="1"/>
              </p:cNvSpPr>
              <p:nvPr>
                <p:ph idx="1"/>
              </p:nvPr>
            </p:nvSpPr>
            <p:spPr>
              <a:xfrm>
                <a:off x="4419600" y="1981200"/>
                <a:ext cx="6858000" cy="3962400"/>
              </a:xfrm>
              <a:blipFill>
                <a:blip r:embed="rId5"/>
                <a:stretch>
                  <a:fillRect l="-1600" t="-1538"/>
                </a:stretch>
              </a:blipFill>
            </p:spPr>
            <p:txBody>
              <a:bodyPr/>
              <a:lstStyle/>
              <a:p>
                <a:r>
                  <a:rPr lang="zh-CN" altLang="en-US">
                    <a:noFill/>
                  </a:rPr>
                  <a:t> </a:t>
                </a:r>
              </a:p>
            </p:txBody>
          </p:sp>
        </mc:Fallback>
      </mc:AlternateContent>
      <p:sp>
        <p:nvSpPr>
          <p:cNvPr id="4" name="Slide Number Placeholder 3">
            <a:extLst>
              <a:ext uri="{FF2B5EF4-FFF2-40B4-BE49-F238E27FC236}">
                <a16:creationId xmlns:a16="http://schemas.microsoft.com/office/drawing/2014/main" id="{7EAE2B7A-4199-403B-8600-C84E86BE650E}"/>
              </a:ext>
            </a:extLst>
          </p:cNvPr>
          <p:cNvSpPr>
            <a:spLocks noGrp="1"/>
          </p:cNvSpPr>
          <p:nvPr>
            <p:ph type="sldNum" sz="quarter" idx="10"/>
          </p:nvPr>
        </p:nvSpPr>
        <p:spPr/>
        <p:txBody>
          <a:bodyPr/>
          <a:lstStyle/>
          <a:p>
            <a:pPr>
              <a:defRPr/>
            </a:pPr>
            <a:fld id="{57DBCEAA-019C-4221-BCA5-137D87B79FCD}" type="slidenum">
              <a:rPr lang="zh-CN" altLang="en-US" smtClean="0"/>
              <a:pPr>
                <a:defRPr/>
              </a:pPr>
              <a:t>18</a:t>
            </a:fld>
            <a:endParaRPr lang="zh-CN" altLang="en-US" dirty="0"/>
          </a:p>
        </p:txBody>
      </p:sp>
      <p:grpSp>
        <p:nvGrpSpPr>
          <p:cNvPr id="7" name="Group 6">
            <a:extLst>
              <a:ext uri="{FF2B5EF4-FFF2-40B4-BE49-F238E27FC236}">
                <a16:creationId xmlns:a16="http://schemas.microsoft.com/office/drawing/2014/main" id="{02B83C4C-ED38-4703-A5C4-2D5F6C2DF780}"/>
              </a:ext>
            </a:extLst>
          </p:cNvPr>
          <p:cNvGrpSpPr/>
          <p:nvPr/>
        </p:nvGrpSpPr>
        <p:grpSpPr>
          <a:xfrm>
            <a:off x="533400" y="2627972"/>
            <a:ext cx="3810000" cy="2514600"/>
            <a:chOff x="533400" y="2627972"/>
            <a:chExt cx="3810000" cy="2514600"/>
          </a:xfrm>
        </p:grpSpPr>
        <p:sp>
          <p:nvSpPr>
            <p:cNvPr id="5" name="Rectangle: Rounded Corners 4">
              <a:extLst>
                <a:ext uri="{FF2B5EF4-FFF2-40B4-BE49-F238E27FC236}">
                  <a16:creationId xmlns:a16="http://schemas.microsoft.com/office/drawing/2014/main" id="{440AABFF-3601-4542-8177-DC9BCDBD0194}"/>
                </a:ext>
              </a:extLst>
            </p:cNvPr>
            <p:cNvSpPr/>
            <p:nvPr/>
          </p:nvSpPr>
          <p:spPr bwMode="auto">
            <a:xfrm>
              <a:off x="533400" y="2627972"/>
              <a:ext cx="3810000" cy="2514600"/>
            </a:xfrm>
            <a:prstGeom prst="roundRect">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rgbClr val="000000"/>
                </a:solidFill>
                <a:effectLst/>
                <a:latin typeface="Times" charset="0"/>
                <a:ea typeface="Osaka" charset="0"/>
                <a:cs typeface="Osaka"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8FE0419-8708-4D6B-9A65-7542FBDB65BF}"/>
                    </a:ext>
                  </a:extLst>
                </p:cNvPr>
                <p:cNvSpPr txBox="1"/>
                <p:nvPr/>
              </p:nvSpPr>
              <p:spPr>
                <a:xfrm>
                  <a:off x="566738" y="2691711"/>
                  <a:ext cx="68580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𝛼</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𝐼</m:t>
                            </m:r>
                          </m:e>
                          <m:sup>
                            <m:r>
                              <a:rPr lang="en-US" altLang="zh-CN" sz="2000" b="0" i="1" smtClean="0">
                                <a:latin typeface="Cambria Math" panose="02040503050406030204" pitchFamily="18" charset="0"/>
                              </a:rPr>
                              <m:t>∗</m:t>
                            </m:r>
                          </m:sup>
                        </m:sSup>
                      </m:oMath>
                    </m:oMathPara>
                  </a14:m>
                  <a:endParaRPr lang="zh-CN" altLang="en-US" sz="2000" dirty="0"/>
                </a:p>
              </p:txBody>
            </p:sp>
          </mc:Choice>
          <mc:Fallback xmlns="">
            <p:sp>
              <p:nvSpPr>
                <p:cNvPr id="6" name="TextBox 5">
                  <a:extLst>
                    <a:ext uri="{FF2B5EF4-FFF2-40B4-BE49-F238E27FC236}">
                      <a16:creationId xmlns:a16="http://schemas.microsoft.com/office/drawing/2014/main" id="{78FE0419-8708-4D6B-9A65-7542FBDB65BF}"/>
                    </a:ext>
                  </a:extLst>
                </p:cNvPr>
                <p:cNvSpPr txBox="1">
                  <a:spLocks noRot="1" noChangeAspect="1" noMove="1" noResize="1" noEditPoints="1" noAdjustHandles="1" noChangeArrowheads="1" noChangeShapeType="1" noTextEdit="1"/>
                </p:cNvSpPr>
                <p:nvPr/>
              </p:nvSpPr>
              <p:spPr>
                <a:xfrm>
                  <a:off x="566738" y="2691711"/>
                  <a:ext cx="685800" cy="400110"/>
                </a:xfrm>
                <a:prstGeom prst="rect">
                  <a:avLst/>
                </a:prstGeom>
                <a:blipFill>
                  <a:blip r:embed="rId6"/>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B9A5177E-C7B6-4402-9CE4-0A192E828020}"/>
                  </a:ext>
                </a:extLst>
              </p:cNvPr>
              <p:cNvSpPr/>
              <p:nvPr/>
            </p:nvSpPr>
            <p:spPr bwMode="auto">
              <a:xfrm>
                <a:off x="838200" y="2895600"/>
                <a:ext cx="3205162" cy="2061234"/>
              </a:xfrm>
              <a:prstGeom prst="ellipse">
                <a:avLst/>
              </a:prstGeom>
              <a:solidFill>
                <a:schemeClr val="bg1">
                  <a:lumMod val="85000"/>
                </a:schemeClr>
              </a:solidFill>
              <a:ln>
                <a:solidFill>
                  <a:schemeClr val="dk1"/>
                </a:solidFill>
                <a:headEnd type="none" w="med" len="med"/>
                <a:tailEnd type="none" w="med" len="med"/>
              </a:ln>
              <a:extLst>
                <a:ext uri="{AF507438-7753-43e0-B8FC-AC1667EBCBE1}">
                  <a14:hiddenEffects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r>
                        <a:rPr kumimoji="0" lang="en-US" altLang="zh-CN" sz="2000" b="0" i="1" u="none" strike="noStrike" cap="none" normalizeH="0" baseline="0" smtClean="0">
                          <a:ln>
                            <a:noFill/>
                          </a:ln>
                          <a:solidFill>
                            <a:srgbClr val="000000"/>
                          </a:solidFill>
                          <a:effectLst/>
                          <a:latin typeface="Cambria Math" panose="02040503050406030204" pitchFamily="18" charset="0"/>
                          <a:ea typeface="Osaka" charset="0"/>
                          <a:cs typeface="Osaka" charset="0"/>
                        </a:rPr>
                        <m:t>𝑏𝑒h</m:t>
                      </m:r>
                      <m:d>
                        <m:dPr>
                          <m:ctrlPr>
                            <a:rPr kumimoji="0" lang="en-US" altLang="zh-CN" sz="2000" b="0" i="1" u="none" strike="noStrike" cap="none" normalizeH="0" baseline="0" smtClean="0">
                              <a:ln>
                                <a:noFill/>
                              </a:ln>
                              <a:solidFill>
                                <a:srgbClr val="000000"/>
                              </a:solidFill>
                              <a:effectLst/>
                              <a:latin typeface="Cambria Math" panose="02040503050406030204" pitchFamily="18" charset="0"/>
                              <a:ea typeface="Osaka" charset="0"/>
                              <a:cs typeface="Osaka" charset="0"/>
                            </a:rPr>
                          </m:ctrlPr>
                        </m:dPr>
                        <m:e>
                          <m:r>
                            <a:rPr kumimoji="0" lang="en-US" altLang="zh-CN" sz="2000" b="0" i="1" u="none" strike="noStrike" cap="none" normalizeH="0" baseline="0" smtClean="0">
                              <a:ln>
                                <a:noFill/>
                              </a:ln>
                              <a:solidFill>
                                <a:srgbClr val="000000"/>
                              </a:solidFill>
                              <a:effectLst/>
                              <a:latin typeface="Cambria Math" panose="02040503050406030204" pitchFamily="18" charset="0"/>
                              <a:ea typeface="Osaka" charset="0"/>
                              <a:cs typeface="Osaka" charset="0"/>
                            </a:rPr>
                            <m:t>𝑀</m:t>
                          </m:r>
                        </m:e>
                      </m:d>
                    </m:oMath>
                  </m:oMathPara>
                </a14:m>
                <a:endParaRPr kumimoji="0" lang="en-US" altLang="zh-CN" sz="2000" b="0" i="0" u="none" strike="noStrike" cap="none" normalizeH="0" baseline="0" dirty="0">
                  <a:ln>
                    <a:noFill/>
                  </a:ln>
                  <a:solidFill>
                    <a:srgbClr val="000000"/>
                  </a:solidFill>
                  <a:effectLst/>
                  <a:latin typeface="Times" charset="0"/>
                  <a:ea typeface="Osaka" charset="0"/>
                  <a:cs typeface="Osaka" charset="0"/>
                </a:endParaRPr>
              </a:p>
            </p:txBody>
          </p:sp>
        </mc:Choice>
        <mc:Fallback xmlns="">
          <p:sp>
            <p:nvSpPr>
              <p:cNvPr id="10" name="Oval 9">
                <a:extLst>
                  <a:ext uri="{FF2B5EF4-FFF2-40B4-BE49-F238E27FC236}">
                    <a16:creationId xmlns:a16="http://schemas.microsoft.com/office/drawing/2014/main" id="{B9A5177E-C7B6-4402-9CE4-0A192E828020}"/>
                  </a:ext>
                </a:extLst>
              </p:cNvPr>
              <p:cNvSpPr>
                <a:spLocks noRot="1" noChangeAspect="1" noMove="1" noResize="1" noEditPoints="1" noAdjustHandles="1" noChangeArrowheads="1" noChangeShapeType="1" noTextEdit="1"/>
              </p:cNvSpPr>
              <p:nvPr/>
            </p:nvSpPr>
            <p:spPr bwMode="auto">
              <a:xfrm>
                <a:off x="838200" y="2895600"/>
                <a:ext cx="3205162" cy="2061234"/>
              </a:xfrm>
              <a:prstGeom prst="ellipse">
                <a:avLst/>
              </a:prstGeom>
              <a:blipFill>
                <a:blip r:embed="rId7"/>
                <a:stretch>
                  <a:fillRect/>
                </a:stretch>
              </a:blipFill>
              <a:ln>
                <a:solidFill>
                  <a:schemeClr val="dk1"/>
                </a:solidFill>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0D0FC248-725B-4354-A552-20F38D988B62}"/>
                  </a:ext>
                </a:extLst>
              </p:cNvPr>
              <p:cNvSpPr/>
              <p:nvPr/>
            </p:nvSpPr>
            <p:spPr bwMode="auto">
              <a:xfrm>
                <a:off x="1752600" y="4133386"/>
                <a:ext cx="1371600" cy="609600"/>
              </a:xfrm>
              <a:prstGeom prst="ellipse">
                <a:avLst/>
              </a:prstGeom>
              <a:ln>
                <a:headEnd type="none" w="med" len="med"/>
                <a:tailEnd type="none" w="med" len="med"/>
              </a:ln>
              <a:extLst>
                <a:ext uri="{AF507438-7753-43e0-B8FC-AC1667EBCBE1}">
                  <a14:hiddenEffects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r>
                        <a:rPr kumimoji="0" lang="en-US" altLang="zh-CN" sz="2000" b="0" i="1" u="none" strike="noStrike" cap="none" normalizeH="0" baseline="0" smtClean="0">
                          <a:ln>
                            <a:noFill/>
                          </a:ln>
                          <a:solidFill>
                            <a:srgbClr val="000000"/>
                          </a:solidFill>
                          <a:effectLst/>
                          <a:latin typeface="Cambria Math" panose="02040503050406030204" pitchFamily="18" charset="0"/>
                          <a:ea typeface="Osaka" charset="0"/>
                          <a:cs typeface="Osaka" charset="0"/>
                        </a:rPr>
                        <m:t>𝑏𝑒h</m:t>
                      </m:r>
                      <m:r>
                        <a:rPr kumimoji="0" lang="en-US" altLang="zh-CN" sz="2000" b="0" i="1" u="none" strike="noStrike" cap="none" normalizeH="0" baseline="0" smtClean="0">
                          <a:ln>
                            <a:noFill/>
                          </a:ln>
                          <a:solidFill>
                            <a:srgbClr val="000000"/>
                          </a:solidFill>
                          <a:effectLst/>
                          <a:latin typeface="Cambria Math" panose="02040503050406030204" pitchFamily="18" charset="0"/>
                          <a:ea typeface="Osaka" charset="0"/>
                          <a:cs typeface="Osaka" charset="0"/>
                        </a:rPr>
                        <m:t>(</m:t>
                      </m:r>
                      <m:r>
                        <a:rPr kumimoji="0" lang="en-US" altLang="zh-CN" sz="2000" b="0" i="1" u="none" strike="noStrike" cap="none" normalizeH="0" baseline="0" smtClean="0">
                          <a:ln>
                            <a:noFill/>
                          </a:ln>
                          <a:solidFill>
                            <a:srgbClr val="000000"/>
                          </a:solidFill>
                          <a:effectLst/>
                          <a:latin typeface="Cambria Math" panose="02040503050406030204" pitchFamily="18" charset="0"/>
                          <a:ea typeface="Osaka" charset="0"/>
                          <a:cs typeface="Osaka" charset="0"/>
                        </a:rPr>
                        <m:t>𝐸</m:t>
                      </m:r>
                      <m:r>
                        <a:rPr kumimoji="0" lang="en-US" altLang="zh-CN" sz="2000" b="0" i="1" u="none" strike="noStrike" cap="none" normalizeH="0" baseline="0" smtClean="0">
                          <a:ln>
                            <a:noFill/>
                          </a:ln>
                          <a:solidFill>
                            <a:srgbClr val="000000"/>
                          </a:solidFill>
                          <a:effectLst/>
                          <a:latin typeface="Cambria Math" panose="02040503050406030204" pitchFamily="18" charset="0"/>
                          <a:ea typeface="Osaka" charset="0"/>
                          <a:cs typeface="Osaka" charset="0"/>
                        </a:rPr>
                        <m:t>)</m:t>
                      </m:r>
                    </m:oMath>
                  </m:oMathPara>
                </a14:m>
                <a:endParaRPr kumimoji="0" lang="zh-CN" altLang="en-US" sz="2000" b="0" i="0" u="none" strike="noStrike" cap="none" normalizeH="0" baseline="0" dirty="0">
                  <a:ln>
                    <a:noFill/>
                  </a:ln>
                  <a:solidFill>
                    <a:srgbClr val="000000"/>
                  </a:solidFill>
                  <a:effectLst/>
                  <a:latin typeface="Times" charset="0"/>
                  <a:ea typeface="Osaka" charset="0"/>
                  <a:cs typeface="Osaka" charset="0"/>
                </a:endParaRPr>
              </a:p>
            </p:txBody>
          </p:sp>
        </mc:Choice>
        <mc:Fallback xmlns="">
          <p:sp>
            <p:nvSpPr>
              <p:cNvPr id="8" name="Oval 7">
                <a:extLst>
                  <a:ext uri="{FF2B5EF4-FFF2-40B4-BE49-F238E27FC236}">
                    <a16:creationId xmlns:a16="http://schemas.microsoft.com/office/drawing/2014/main" id="{0D0FC248-725B-4354-A552-20F38D988B62}"/>
                  </a:ext>
                </a:extLst>
              </p:cNvPr>
              <p:cNvSpPr>
                <a:spLocks noRot="1" noChangeAspect="1" noMove="1" noResize="1" noEditPoints="1" noAdjustHandles="1" noChangeArrowheads="1" noChangeShapeType="1" noTextEdit="1"/>
              </p:cNvSpPr>
              <p:nvPr/>
            </p:nvSpPr>
            <p:spPr bwMode="auto">
              <a:xfrm>
                <a:off x="1752600" y="4133386"/>
                <a:ext cx="1371600" cy="609600"/>
              </a:xfrm>
              <a:prstGeom prst="ellipse">
                <a:avLst/>
              </a:prstGeom>
              <a:blipFill>
                <a:blip r:embed="rId8"/>
                <a:stretch>
                  <a:fillRect/>
                </a:stretch>
              </a:blipFill>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r>
                  <a:rPr lang="zh-CN" altLang="en-US">
                    <a:noFill/>
                  </a:rPr>
                  <a:t> </a:t>
                </a:r>
              </a:p>
            </p:txBody>
          </p:sp>
        </mc:Fallback>
      </mc:AlternateContent>
      <p:cxnSp>
        <p:nvCxnSpPr>
          <p:cNvPr id="19" name="Straight Arrow Connector 18">
            <a:extLst>
              <a:ext uri="{FF2B5EF4-FFF2-40B4-BE49-F238E27FC236}">
                <a16:creationId xmlns:a16="http://schemas.microsoft.com/office/drawing/2014/main" id="{93234692-5336-49DF-BA01-804456334FA1}"/>
              </a:ext>
            </a:extLst>
          </p:cNvPr>
          <p:cNvCxnSpPr>
            <a:cxnSpLocks/>
          </p:cNvCxnSpPr>
          <p:nvPr/>
        </p:nvCxnSpPr>
        <p:spPr bwMode="auto">
          <a:xfrm flipV="1">
            <a:off x="3200400" y="2286000"/>
            <a:ext cx="1295400" cy="1276815"/>
          </a:xfrm>
          <a:prstGeom prst="straightConnector1">
            <a:avLst/>
          </a:prstGeom>
          <a:ln w="19050">
            <a:headEnd type="none" w="med" len="med"/>
            <a:tailEnd type="triangle"/>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4478840"/>
      </p:ext>
    </p:extLst>
  </p:cSld>
  <p:clrMapOvr>
    <a:masterClrMapping/>
  </p:clrMapOvr>
  <mc:AlternateContent xmlns:mc="http://schemas.openxmlformats.org/markup-compatibility/2006" xmlns:p14="http://schemas.microsoft.com/office/powerpoint/2010/main">
    <mc:Choice Requires="p14">
      <p:transition spd="slow" p14:dur="2000" advTm="12793"/>
    </mc:Choice>
    <mc:Fallback xmlns="">
      <p:transition spd="slow" advTm="12793"/>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23B2E-869D-40FE-AC89-7632F7A02479}"/>
              </a:ext>
            </a:extLst>
          </p:cNvPr>
          <p:cNvSpPr>
            <a:spLocks noGrp="1"/>
          </p:cNvSpPr>
          <p:nvPr>
            <p:ph type="title"/>
          </p:nvPr>
        </p:nvSpPr>
        <p:spPr/>
        <p:txBody>
          <a:bodyPr/>
          <a:lstStyle/>
          <a:p>
            <a:r>
              <a:rPr lang="en-US" altLang="zh-CN" dirty="0"/>
              <a:t>Definition of Robustness</a:t>
            </a:r>
            <a:endParaRPr lang="zh-CN" alt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C7D2B98-4A0D-4717-BBB4-60E8259D57E1}"/>
                  </a:ext>
                </a:extLst>
              </p:cNvPr>
              <p:cNvSpPr>
                <a:spLocks noGrp="1"/>
              </p:cNvSpPr>
              <p:nvPr>
                <p:ph idx="1"/>
              </p:nvPr>
            </p:nvSpPr>
            <p:spPr>
              <a:xfrm>
                <a:off x="4419600" y="1981200"/>
                <a:ext cx="6858000" cy="4300538"/>
              </a:xfrm>
            </p:spPr>
            <p:txBody>
              <a:bodyPr tIns="46800"/>
              <a:lstStyle/>
              <a:p>
                <a:r>
                  <a:rPr lang="en-US" altLang="zh-CN" sz="2800" dirty="0"/>
                  <a:t>The subset violating </a:t>
                </a:r>
                <a14:m>
                  <m:oMath xmlns:m="http://schemas.openxmlformats.org/officeDocument/2006/math">
                    <m:r>
                      <a:rPr lang="en-US" altLang="zh-CN" sz="2800" b="0" i="1" smtClean="0">
                        <a:latin typeface="Cambria Math" panose="02040503050406030204" pitchFamily="18" charset="0"/>
                      </a:rPr>
                      <m:t>𝑃</m:t>
                    </m:r>
                  </m:oMath>
                </a14:m>
                <a:r>
                  <a:rPr lang="en-US" altLang="zh-CN" sz="2800" dirty="0"/>
                  <a:t>, e.g.,</a:t>
                </a:r>
              </a:p>
              <a:p>
                <a:pPr lvl="1"/>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𝑋𝑟𝑎𝑦</m:t>
                    </m:r>
                    <m:r>
                      <a:rPr lang="en-US" altLang="zh-CN" b="0" i="1" smtClean="0">
                        <a:latin typeface="Cambria Math" panose="02040503050406030204" pitchFamily="18" charset="0"/>
                      </a:rPr>
                      <m:t>,</m:t>
                    </m:r>
                    <m:r>
                      <a:rPr lang="en-US" altLang="zh-CN" b="0" i="1" smtClean="0">
                        <a:latin typeface="Cambria Math" panose="02040503050406030204" pitchFamily="18" charset="0"/>
                      </a:rPr>
                      <m:t>𝑢𝑝</m:t>
                    </m:r>
                    <m:r>
                      <a:rPr lang="en-US" altLang="zh-CN" b="0" i="1" smtClean="0">
                        <a:latin typeface="Cambria Math" panose="02040503050406030204" pitchFamily="18" charset="0"/>
                      </a:rPr>
                      <m:t>,</m:t>
                    </m:r>
                    <m:r>
                      <a:rPr lang="en-US" altLang="zh-CN" b="0" i="1" smtClean="0">
                        <a:latin typeface="Cambria Math" panose="02040503050406030204" pitchFamily="18" charset="0"/>
                      </a:rPr>
                      <m:t>𝐸𝑏𝑒𝑎𝑚</m:t>
                    </m:r>
                    <m:r>
                      <a:rPr lang="en-US" altLang="zh-CN" b="0" i="1" smtClean="0">
                        <a:latin typeface="Cambria Math" panose="02040503050406030204" pitchFamily="18" charset="0"/>
                      </a:rPr>
                      <m:t>,</m:t>
                    </m:r>
                    <m:r>
                      <a:rPr lang="en-US" altLang="zh-CN" b="0" i="1" smtClean="0">
                        <a:latin typeface="Cambria Math" panose="02040503050406030204" pitchFamily="18" charset="0"/>
                      </a:rPr>
                      <m:t>𝑐𝑜𝑛𝑓𝑖𝑟𝑚</m:t>
                    </m:r>
                    <m:r>
                      <a:rPr lang="en-US" altLang="zh-CN" b="0" i="1" smtClean="0">
                        <a:latin typeface="Cambria Math" panose="02040503050406030204" pitchFamily="18" charset="0"/>
                      </a:rPr>
                      <m:t>,</m:t>
                    </m:r>
                    <m:r>
                      <a:rPr lang="en-US" altLang="zh-CN" b="0" i="1" smtClean="0">
                        <a:latin typeface="Cambria Math" panose="02040503050406030204" pitchFamily="18" charset="0"/>
                      </a:rPr>
                      <m:t>𝑓𝑖𝑟𝑒</m:t>
                    </m:r>
                    <m:r>
                      <a:rPr lang="en-US" altLang="zh-CN" b="0" i="1" smtClean="0">
                        <a:latin typeface="Cambria Math" panose="02040503050406030204" pitchFamily="18" charset="0"/>
                      </a:rPr>
                      <m:t>⟩</m:t>
                    </m:r>
                  </m:oMath>
                </a14:m>
                <a:endParaRPr lang="en-US" altLang="zh-CN" dirty="0"/>
              </a:p>
              <a:p>
                <a:pPr marL="457200" lvl="1" indent="0">
                  <a:buNone/>
                </a:pPr>
                <a:endParaRPr lang="en-US" altLang="zh-CN" sz="2400" i="1" dirty="0"/>
              </a:p>
              <a:p>
                <a:r>
                  <a:rPr lang="en-US" altLang="zh-CN" sz="2800" i="1" dirty="0">
                    <a:solidFill>
                      <a:srgbClr val="0070C0"/>
                    </a:solidFill>
                  </a:rPr>
                  <a:t>Weakest assumption </a:t>
                </a:r>
                <a:r>
                  <a:rPr lang="en-US" altLang="zh-CN" sz="2800" dirty="0"/>
                  <a:t>is the largest subset of allowed behaviors of a system that satisfy </a:t>
                </a:r>
                <a14:m>
                  <m:oMath xmlns:m="http://schemas.openxmlformats.org/officeDocument/2006/math">
                    <m:r>
                      <a:rPr lang="en-US" altLang="zh-CN" sz="2800" b="0" i="1" smtClean="0">
                        <a:latin typeface="Cambria Math" panose="02040503050406030204" pitchFamily="18" charset="0"/>
                      </a:rPr>
                      <m:t>𝑃</m:t>
                    </m:r>
                  </m:oMath>
                </a14:m>
                <a:r>
                  <a:rPr lang="en-US" altLang="zh-CN" sz="2800" i="1" dirty="0"/>
                  <a:t>, </a:t>
                </a:r>
                <a:r>
                  <a:rPr lang="en-US" altLang="zh-CN" sz="2800" dirty="0"/>
                  <a:t>e.g.,</a:t>
                </a:r>
              </a:p>
              <a:p>
                <a:pPr lvl="1"/>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𝑋𝑟𝑎𝑦</m:t>
                    </m:r>
                    <m:r>
                      <a:rPr lang="en-US" altLang="zh-CN" b="0" i="1" smtClean="0">
                        <a:latin typeface="Cambria Math" panose="02040503050406030204" pitchFamily="18" charset="0"/>
                      </a:rPr>
                      <m:t>,</m:t>
                    </m:r>
                    <m:r>
                      <a:rPr lang="en-US" altLang="zh-CN" b="0" i="1" smtClean="0">
                        <a:latin typeface="Cambria Math" panose="02040503050406030204" pitchFamily="18" charset="0"/>
                      </a:rPr>
                      <m:t>𝑐𝑜𝑛𝑓𝑖𝑟𝑚</m:t>
                    </m:r>
                    <m:r>
                      <a:rPr lang="en-US" altLang="zh-CN" b="0" i="1" smtClean="0">
                        <a:latin typeface="Cambria Math" panose="02040503050406030204" pitchFamily="18" charset="0"/>
                      </a:rPr>
                      <m:t>,</m:t>
                    </m:r>
                    <m:r>
                      <a:rPr lang="en-US" altLang="zh-CN" b="0" i="1" smtClean="0">
                        <a:latin typeface="Cambria Math" panose="02040503050406030204" pitchFamily="18" charset="0"/>
                      </a:rPr>
                      <m:t>𝑓𝑖𝑟𝑒</m:t>
                    </m:r>
                    <m:r>
                      <a:rPr lang="en-US" altLang="zh-CN" b="0" i="1" smtClean="0">
                        <a:latin typeface="Cambria Math" panose="02040503050406030204" pitchFamily="18" charset="0"/>
                      </a:rPr>
                      <m:t>⟩</m:t>
                    </m:r>
                  </m:oMath>
                </a14:m>
                <a:endParaRPr lang="en-US" altLang="zh-CN" dirty="0"/>
              </a:p>
              <a:p>
                <a:pPr lvl="1"/>
                <a14:m>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𝐸𝑏𝑒𝑎𝑚</m:t>
                        </m:r>
                        <m:r>
                          <a:rPr lang="en-US" altLang="zh-CN" b="0" i="1" smtClean="0">
                            <a:latin typeface="Cambria Math" panose="02040503050406030204" pitchFamily="18" charset="0"/>
                          </a:rPr>
                          <m:t>,</m:t>
                        </m:r>
                        <m:r>
                          <a:rPr lang="en-US" altLang="zh-CN" b="0" i="1" smtClean="0">
                            <a:latin typeface="Cambria Math" panose="02040503050406030204" pitchFamily="18" charset="0"/>
                          </a:rPr>
                          <m:t>𝑐𝑜𝑛𝑓𝑖𝑟𝑚</m:t>
                        </m:r>
                        <m:r>
                          <a:rPr lang="en-US" altLang="zh-CN" b="0" i="1" smtClean="0">
                            <a:latin typeface="Cambria Math" panose="02040503050406030204" pitchFamily="18" charset="0"/>
                          </a:rPr>
                          <m:t>,</m:t>
                        </m:r>
                        <m:r>
                          <a:rPr lang="en-US" altLang="zh-CN" b="0" i="1" smtClean="0">
                            <a:latin typeface="Cambria Math" panose="02040503050406030204" pitchFamily="18" charset="0"/>
                          </a:rPr>
                          <m:t>𝑓𝑖𝑟𝑒</m:t>
                        </m:r>
                      </m:e>
                    </m:d>
                  </m:oMath>
                </a14:m>
                <a:endParaRPr lang="en-US" altLang="zh-CN" b="0" i="1" dirty="0">
                  <a:latin typeface="Cambria Math" panose="02040503050406030204" pitchFamily="18" charset="0"/>
                </a:endParaRPr>
              </a:p>
              <a:p>
                <a:pPr lvl="1"/>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𝐸𝑏𝑒𝑎𝑚</m:t>
                    </m:r>
                    <m:r>
                      <a:rPr lang="en-US" altLang="zh-CN" b="0" i="1" smtClean="0">
                        <a:latin typeface="Cambria Math" panose="02040503050406030204" pitchFamily="18" charset="0"/>
                      </a:rPr>
                      <m:t>,</m:t>
                    </m:r>
                    <m:r>
                      <a:rPr lang="en-US" altLang="zh-CN" b="0" i="1" smtClean="0">
                        <a:latin typeface="Cambria Math" panose="02040503050406030204" pitchFamily="18" charset="0"/>
                      </a:rPr>
                      <m:t>𝑢𝑝</m:t>
                    </m:r>
                    <m:r>
                      <a:rPr lang="en-US" altLang="zh-CN" b="0" i="1" smtClean="0">
                        <a:latin typeface="Cambria Math" panose="02040503050406030204" pitchFamily="18" charset="0"/>
                      </a:rPr>
                      <m:t>,</m:t>
                    </m:r>
                    <m:r>
                      <a:rPr lang="en-US" altLang="zh-CN" b="0" i="1" smtClean="0">
                        <a:latin typeface="Cambria Math" panose="02040503050406030204" pitchFamily="18" charset="0"/>
                      </a:rPr>
                      <m:t>𝑋𝑟𝑎𝑦</m:t>
                    </m:r>
                    <m:r>
                      <a:rPr lang="en-US" altLang="zh-CN" b="0" i="1" smtClean="0">
                        <a:latin typeface="Cambria Math" panose="02040503050406030204" pitchFamily="18" charset="0"/>
                      </a:rPr>
                      <m:t>,</m:t>
                    </m:r>
                    <m:r>
                      <a:rPr lang="en-US" altLang="zh-CN" b="0" i="1" smtClean="0">
                        <a:latin typeface="Cambria Math" panose="02040503050406030204" pitchFamily="18" charset="0"/>
                      </a:rPr>
                      <m:t>𝑐𝑜𝑛𝑓𝑖𝑟𝑚</m:t>
                    </m:r>
                    <m:r>
                      <a:rPr lang="en-US" altLang="zh-CN" b="0" i="1" smtClean="0">
                        <a:latin typeface="Cambria Math" panose="02040503050406030204" pitchFamily="18" charset="0"/>
                      </a:rPr>
                      <m:t>,</m:t>
                    </m:r>
                    <m:r>
                      <a:rPr lang="en-US" altLang="zh-CN" b="0" i="1" smtClean="0">
                        <a:latin typeface="Cambria Math" panose="02040503050406030204" pitchFamily="18" charset="0"/>
                      </a:rPr>
                      <m:t>𝑓𝑖𝑟𝑒</m:t>
                    </m:r>
                    <m:r>
                      <a:rPr lang="en-US" altLang="zh-CN" b="0" i="1" smtClean="0">
                        <a:latin typeface="Cambria Math" panose="02040503050406030204" pitchFamily="18" charset="0"/>
                      </a:rPr>
                      <m:t>⟩</m:t>
                    </m:r>
                  </m:oMath>
                </a14:m>
                <a:endParaRPr lang="en-US" altLang="zh-CN" dirty="0"/>
              </a:p>
              <a:p>
                <a:pPr lvl="1"/>
                <a:endParaRPr lang="en-US" altLang="zh-CN" sz="2400" dirty="0"/>
              </a:p>
              <a:p>
                <a:pPr marL="0" indent="0">
                  <a:buNone/>
                </a:pPr>
                <a:endParaRPr lang="en-US" altLang="zh-CN" sz="2800" i="1" dirty="0"/>
              </a:p>
            </p:txBody>
          </p:sp>
        </mc:Choice>
        <mc:Fallback xmlns="">
          <p:sp>
            <p:nvSpPr>
              <p:cNvPr id="3" name="Content Placeholder 2">
                <a:extLst>
                  <a:ext uri="{FF2B5EF4-FFF2-40B4-BE49-F238E27FC236}">
                    <a16:creationId xmlns:a16="http://schemas.microsoft.com/office/drawing/2014/main" id="{1C7D2B98-4A0D-4717-BBB4-60E8259D57E1}"/>
                  </a:ext>
                </a:extLst>
              </p:cNvPr>
              <p:cNvSpPr>
                <a:spLocks noGrp="1" noRot="1" noChangeAspect="1" noMove="1" noResize="1" noEditPoints="1" noAdjustHandles="1" noChangeArrowheads="1" noChangeShapeType="1" noTextEdit="1"/>
              </p:cNvSpPr>
              <p:nvPr>
                <p:ph idx="1"/>
              </p:nvPr>
            </p:nvSpPr>
            <p:spPr>
              <a:xfrm>
                <a:off x="4419600" y="1981200"/>
                <a:ext cx="6858000" cy="4300538"/>
              </a:xfrm>
              <a:blipFill>
                <a:blip r:embed="rId5"/>
                <a:stretch>
                  <a:fillRect l="-1600" t="-1418" r="-2933" b="-70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EAE2B7A-4199-403B-8600-C84E86BE650E}"/>
              </a:ext>
            </a:extLst>
          </p:cNvPr>
          <p:cNvSpPr>
            <a:spLocks noGrp="1"/>
          </p:cNvSpPr>
          <p:nvPr>
            <p:ph type="sldNum" sz="quarter" idx="10"/>
          </p:nvPr>
        </p:nvSpPr>
        <p:spPr/>
        <p:txBody>
          <a:bodyPr/>
          <a:lstStyle/>
          <a:p>
            <a:pPr>
              <a:defRPr/>
            </a:pPr>
            <a:fld id="{57DBCEAA-019C-4221-BCA5-137D87B79FCD}" type="slidenum">
              <a:rPr lang="zh-CN" altLang="en-US" smtClean="0"/>
              <a:pPr>
                <a:defRPr/>
              </a:pPr>
              <a:t>19</a:t>
            </a:fld>
            <a:endParaRPr lang="zh-CN" altLang="en-US" dirty="0"/>
          </a:p>
        </p:txBody>
      </p:sp>
      <p:grpSp>
        <p:nvGrpSpPr>
          <p:cNvPr id="7" name="Group 6">
            <a:extLst>
              <a:ext uri="{FF2B5EF4-FFF2-40B4-BE49-F238E27FC236}">
                <a16:creationId xmlns:a16="http://schemas.microsoft.com/office/drawing/2014/main" id="{02B83C4C-ED38-4703-A5C4-2D5F6C2DF780}"/>
              </a:ext>
            </a:extLst>
          </p:cNvPr>
          <p:cNvGrpSpPr/>
          <p:nvPr/>
        </p:nvGrpSpPr>
        <p:grpSpPr>
          <a:xfrm>
            <a:off x="566738" y="2668917"/>
            <a:ext cx="3852862" cy="2514600"/>
            <a:chOff x="566738" y="2668917"/>
            <a:chExt cx="3852862" cy="2514600"/>
          </a:xfrm>
        </p:grpSpPr>
        <p:sp>
          <p:nvSpPr>
            <p:cNvPr id="5" name="Rectangle: Rounded Corners 4">
              <a:extLst>
                <a:ext uri="{FF2B5EF4-FFF2-40B4-BE49-F238E27FC236}">
                  <a16:creationId xmlns:a16="http://schemas.microsoft.com/office/drawing/2014/main" id="{440AABFF-3601-4542-8177-DC9BCDBD0194}"/>
                </a:ext>
              </a:extLst>
            </p:cNvPr>
            <p:cNvSpPr/>
            <p:nvPr/>
          </p:nvSpPr>
          <p:spPr bwMode="auto">
            <a:xfrm>
              <a:off x="609600" y="2668917"/>
              <a:ext cx="3810000" cy="2514600"/>
            </a:xfrm>
            <a:prstGeom prst="roundRect">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dirty="0">
                <a:ln>
                  <a:noFill/>
                </a:ln>
                <a:solidFill>
                  <a:srgbClr val="000000"/>
                </a:solidFill>
                <a:effectLst/>
                <a:latin typeface="Times" charset="0"/>
                <a:ea typeface="Osaka" charset="0"/>
                <a:cs typeface="Osaka"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8FE0419-8708-4D6B-9A65-7542FBDB65BF}"/>
                    </a:ext>
                  </a:extLst>
                </p:cNvPr>
                <p:cNvSpPr txBox="1"/>
                <p:nvPr/>
              </p:nvSpPr>
              <p:spPr>
                <a:xfrm>
                  <a:off x="566738" y="2691711"/>
                  <a:ext cx="68580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𝛼</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𝐼</m:t>
                            </m:r>
                          </m:e>
                          <m:sup>
                            <m:r>
                              <a:rPr lang="en-US" altLang="zh-CN" sz="2000" b="0" i="1" smtClean="0">
                                <a:latin typeface="Cambria Math" panose="02040503050406030204" pitchFamily="18" charset="0"/>
                              </a:rPr>
                              <m:t>∗</m:t>
                            </m:r>
                          </m:sup>
                        </m:sSup>
                      </m:oMath>
                    </m:oMathPara>
                  </a14:m>
                  <a:endParaRPr lang="zh-CN" altLang="en-US" sz="2000" dirty="0"/>
                </a:p>
              </p:txBody>
            </p:sp>
          </mc:Choice>
          <mc:Fallback xmlns="">
            <p:sp>
              <p:nvSpPr>
                <p:cNvPr id="6" name="TextBox 5">
                  <a:extLst>
                    <a:ext uri="{FF2B5EF4-FFF2-40B4-BE49-F238E27FC236}">
                      <a16:creationId xmlns:a16="http://schemas.microsoft.com/office/drawing/2014/main" id="{78FE0419-8708-4D6B-9A65-7542FBDB65BF}"/>
                    </a:ext>
                  </a:extLst>
                </p:cNvPr>
                <p:cNvSpPr txBox="1">
                  <a:spLocks noRot="1" noChangeAspect="1" noMove="1" noResize="1" noEditPoints="1" noAdjustHandles="1" noChangeArrowheads="1" noChangeShapeType="1" noTextEdit="1"/>
                </p:cNvSpPr>
                <p:nvPr/>
              </p:nvSpPr>
              <p:spPr>
                <a:xfrm>
                  <a:off x="566738" y="2691711"/>
                  <a:ext cx="685800" cy="400110"/>
                </a:xfrm>
                <a:prstGeom prst="rect">
                  <a:avLst/>
                </a:prstGeom>
                <a:blipFill>
                  <a:blip r:embed="rId6"/>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B9A5177E-C7B6-4402-9CE4-0A192E828020}"/>
                  </a:ext>
                </a:extLst>
              </p:cNvPr>
              <p:cNvSpPr/>
              <p:nvPr/>
            </p:nvSpPr>
            <p:spPr bwMode="auto">
              <a:xfrm>
                <a:off x="838200" y="2895600"/>
                <a:ext cx="3205162" cy="2061234"/>
              </a:xfrm>
              <a:prstGeom prst="ellipse">
                <a:avLst/>
              </a:prstGeom>
              <a:solidFill>
                <a:srgbClr val="FFCCCC"/>
              </a:solidFill>
              <a:ln>
                <a:solidFill>
                  <a:schemeClr val="dk1"/>
                </a:solidFill>
                <a:headEnd type="none" w="med" len="med"/>
                <a:tailEnd type="none" w="med" len="med"/>
              </a:ln>
              <a:extLst>
                <a:ext uri="{AF507438-7753-43e0-B8FC-AC1667EBCBE1}">
                  <a14:hiddenEffects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r>
                        <a:rPr kumimoji="0" lang="en-US" altLang="zh-CN" sz="2000" b="0" i="1" u="none" strike="noStrike" cap="none" normalizeH="0" baseline="0" smtClean="0">
                          <a:ln>
                            <a:noFill/>
                          </a:ln>
                          <a:solidFill>
                            <a:srgbClr val="000000"/>
                          </a:solidFill>
                          <a:effectLst/>
                          <a:latin typeface="Cambria Math" panose="02040503050406030204" pitchFamily="18" charset="0"/>
                          <a:ea typeface="Osaka" charset="0"/>
                          <a:cs typeface="Osaka" charset="0"/>
                        </a:rPr>
                        <m:t>𝑏𝑒h</m:t>
                      </m:r>
                      <m:d>
                        <m:dPr>
                          <m:ctrlPr>
                            <a:rPr kumimoji="0" lang="en-US" altLang="zh-CN" sz="2000" b="0" i="1" u="none" strike="noStrike" cap="none" normalizeH="0" baseline="0" smtClean="0">
                              <a:ln>
                                <a:noFill/>
                              </a:ln>
                              <a:solidFill>
                                <a:srgbClr val="000000"/>
                              </a:solidFill>
                              <a:effectLst/>
                              <a:latin typeface="Cambria Math" panose="02040503050406030204" pitchFamily="18" charset="0"/>
                              <a:ea typeface="Osaka" charset="0"/>
                              <a:cs typeface="Osaka" charset="0"/>
                            </a:rPr>
                          </m:ctrlPr>
                        </m:dPr>
                        <m:e>
                          <m:r>
                            <a:rPr kumimoji="0" lang="en-US" altLang="zh-CN" sz="2000" b="0" i="1" u="none" strike="noStrike" cap="none" normalizeH="0" baseline="0" smtClean="0">
                              <a:ln>
                                <a:noFill/>
                              </a:ln>
                              <a:solidFill>
                                <a:srgbClr val="000000"/>
                              </a:solidFill>
                              <a:effectLst/>
                              <a:latin typeface="Cambria Math" panose="02040503050406030204" pitchFamily="18" charset="0"/>
                              <a:ea typeface="Osaka" charset="0"/>
                              <a:cs typeface="Osaka" charset="0"/>
                            </a:rPr>
                            <m:t>𝑀</m:t>
                          </m:r>
                        </m:e>
                      </m:d>
                    </m:oMath>
                  </m:oMathPara>
                </a14:m>
                <a:endParaRPr kumimoji="0" lang="en-US" altLang="zh-CN" sz="2000" b="0" i="0" u="none" strike="noStrike" cap="none" normalizeH="0" baseline="0" dirty="0">
                  <a:ln>
                    <a:noFill/>
                  </a:ln>
                  <a:solidFill>
                    <a:srgbClr val="000000"/>
                  </a:solidFill>
                  <a:effectLst/>
                  <a:latin typeface="Times" charset="0"/>
                  <a:ea typeface="Osaka" charset="0"/>
                  <a:cs typeface="Osaka" charset="0"/>
                </a:endParaRPr>
              </a:p>
            </p:txBody>
          </p:sp>
        </mc:Choice>
        <mc:Fallback xmlns="">
          <p:sp>
            <p:nvSpPr>
              <p:cNvPr id="10" name="Oval 9">
                <a:extLst>
                  <a:ext uri="{FF2B5EF4-FFF2-40B4-BE49-F238E27FC236}">
                    <a16:creationId xmlns:a16="http://schemas.microsoft.com/office/drawing/2014/main" id="{B9A5177E-C7B6-4402-9CE4-0A192E828020}"/>
                  </a:ext>
                </a:extLst>
              </p:cNvPr>
              <p:cNvSpPr>
                <a:spLocks noRot="1" noChangeAspect="1" noMove="1" noResize="1" noEditPoints="1" noAdjustHandles="1" noChangeArrowheads="1" noChangeShapeType="1" noTextEdit="1"/>
              </p:cNvSpPr>
              <p:nvPr/>
            </p:nvSpPr>
            <p:spPr bwMode="auto">
              <a:xfrm>
                <a:off x="838200" y="2895600"/>
                <a:ext cx="3205162" cy="2061234"/>
              </a:xfrm>
              <a:prstGeom prst="ellipse">
                <a:avLst/>
              </a:prstGeom>
              <a:blipFill>
                <a:blip r:embed="rId7"/>
                <a:stretch>
                  <a:fillRect/>
                </a:stretch>
              </a:blipFill>
              <a:ln>
                <a:solidFill>
                  <a:schemeClr val="dk1"/>
                </a:solidFill>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r>
                  <a:rPr lang="zh-CN" altLang="en-US">
                    <a:noFill/>
                  </a:rPr>
                  <a:t> </a:t>
                </a:r>
              </a:p>
            </p:txBody>
          </p:sp>
        </mc:Fallback>
      </mc:AlternateContent>
      <p:cxnSp>
        <p:nvCxnSpPr>
          <p:cNvPr id="11" name="Straight Arrow Connector 10">
            <a:extLst>
              <a:ext uri="{FF2B5EF4-FFF2-40B4-BE49-F238E27FC236}">
                <a16:creationId xmlns:a16="http://schemas.microsoft.com/office/drawing/2014/main" id="{34BD5258-15DB-48B5-8A2E-0AD6BA13B05A}"/>
              </a:ext>
            </a:extLst>
          </p:cNvPr>
          <p:cNvCxnSpPr>
            <a:cxnSpLocks/>
          </p:cNvCxnSpPr>
          <p:nvPr/>
        </p:nvCxnSpPr>
        <p:spPr bwMode="auto">
          <a:xfrm flipV="1">
            <a:off x="2895600" y="2286000"/>
            <a:ext cx="1600200" cy="805821"/>
          </a:xfrm>
          <a:prstGeom prst="straightConnector1">
            <a:avLst/>
          </a:prstGeom>
          <a:ln w="19050">
            <a:headEnd type="none" w="med" len="med"/>
            <a:tailEnd type="triangle"/>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5514E4D8-342B-42DA-854E-B27BACCEB115}"/>
                  </a:ext>
                </a:extLst>
              </p:cNvPr>
              <p:cNvSpPr/>
              <p:nvPr/>
            </p:nvSpPr>
            <p:spPr bwMode="auto">
              <a:xfrm>
                <a:off x="1143000" y="3581400"/>
                <a:ext cx="2590800" cy="1283044"/>
              </a:xfrm>
              <a:prstGeom prst="ellipse">
                <a:avLst/>
              </a:prstGeom>
              <a:solidFill>
                <a:schemeClr val="bg1"/>
              </a:solidFill>
              <a:ln>
                <a:solidFill>
                  <a:schemeClr val="dk1"/>
                </a:solidFill>
                <a:headEnd type="none" w="med" len="med"/>
                <a:tailEnd type="none" w="med" len="med"/>
              </a:ln>
              <a:extLst>
                <a:ext uri="{AF507438-7753-43e0-B8FC-AC1667EBCBE1}">
                  <a14:hiddenEffects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r>
                        <a:rPr kumimoji="0" lang="en-US" altLang="zh-CN" sz="2000" b="0" i="1" u="none" strike="noStrike" cap="none" normalizeH="0" baseline="0" smtClean="0">
                          <a:ln>
                            <a:noFill/>
                          </a:ln>
                          <a:solidFill>
                            <a:srgbClr val="000000"/>
                          </a:solidFill>
                          <a:effectLst/>
                          <a:latin typeface="Cambria Math" panose="02040503050406030204" pitchFamily="18" charset="0"/>
                          <a:ea typeface="Osaka" charset="0"/>
                          <a:cs typeface="Osaka" charset="0"/>
                        </a:rPr>
                        <m:t>𝑊𝐴</m:t>
                      </m:r>
                      <m:r>
                        <a:rPr kumimoji="0" lang="en-US" altLang="zh-CN" sz="2000" b="0" i="1" u="none" strike="noStrike" cap="none" normalizeH="0" baseline="0" smtClean="0">
                          <a:ln>
                            <a:noFill/>
                          </a:ln>
                          <a:solidFill>
                            <a:srgbClr val="000000"/>
                          </a:solidFill>
                          <a:effectLst/>
                          <a:latin typeface="Cambria Math" panose="02040503050406030204" pitchFamily="18" charset="0"/>
                          <a:ea typeface="Osaka" charset="0"/>
                          <a:cs typeface="Osaka" charset="0"/>
                        </a:rPr>
                        <m:t>(</m:t>
                      </m:r>
                      <m:r>
                        <a:rPr kumimoji="0" lang="en-US" altLang="zh-CN" sz="2000" b="0" i="1" u="none" strike="noStrike" cap="none" normalizeH="0" baseline="0" smtClean="0">
                          <a:ln>
                            <a:noFill/>
                          </a:ln>
                          <a:solidFill>
                            <a:srgbClr val="000000"/>
                          </a:solidFill>
                          <a:effectLst/>
                          <a:latin typeface="Cambria Math" panose="02040503050406030204" pitchFamily="18" charset="0"/>
                          <a:ea typeface="Osaka" charset="0"/>
                          <a:cs typeface="Osaka" charset="0"/>
                        </a:rPr>
                        <m:t>𝑀</m:t>
                      </m:r>
                      <m:r>
                        <a:rPr kumimoji="0" lang="en-US" altLang="zh-CN" sz="2000" b="0" i="1" u="none" strike="noStrike" cap="none" normalizeH="0" baseline="0" smtClean="0">
                          <a:ln>
                            <a:noFill/>
                          </a:ln>
                          <a:solidFill>
                            <a:srgbClr val="000000"/>
                          </a:solidFill>
                          <a:effectLst/>
                          <a:latin typeface="Cambria Math" panose="02040503050406030204" pitchFamily="18" charset="0"/>
                          <a:ea typeface="Osaka" charset="0"/>
                          <a:cs typeface="Osaka" charset="0"/>
                        </a:rPr>
                        <m:t>,</m:t>
                      </m:r>
                      <m:r>
                        <a:rPr kumimoji="0" lang="en-US" altLang="zh-CN" sz="2000" b="0" i="1" u="none" strike="noStrike" cap="none" normalizeH="0" baseline="0" smtClean="0">
                          <a:ln>
                            <a:noFill/>
                          </a:ln>
                          <a:solidFill>
                            <a:srgbClr val="000000"/>
                          </a:solidFill>
                          <a:effectLst/>
                          <a:latin typeface="Cambria Math" panose="02040503050406030204" pitchFamily="18" charset="0"/>
                          <a:ea typeface="Osaka" charset="0"/>
                          <a:cs typeface="Osaka" charset="0"/>
                        </a:rPr>
                        <m:t>𝐸</m:t>
                      </m:r>
                      <m:r>
                        <a:rPr kumimoji="0" lang="en-US" altLang="zh-CN" sz="2000" b="0" i="1" u="none" strike="noStrike" cap="none" normalizeH="0" baseline="0" smtClean="0">
                          <a:ln>
                            <a:noFill/>
                          </a:ln>
                          <a:solidFill>
                            <a:srgbClr val="000000"/>
                          </a:solidFill>
                          <a:effectLst/>
                          <a:latin typeface="Cambria Math" panose="02040503050406030204" pitchFamily="18" charset="0"/>
                          <a:ea typeface="Osaka" charset="0"/>
                          <a:cs typeface="Osaka" charset="0"/>
                        </a:rPr>
                        <m:t>,</m:t>
                      </m:r>
                      <m:r>
                        <a:rPr kumimoji="0" lang="en-US" altLang="zh-CN" sz="2000" b="0" i="1" u="none" strike="noStrike" cap="none" normalizeH="0" baseline="0" smtClean="0">
                          <a:ln>
                            <a:noFill/>
                          </a:ln>
                          <a:solidFill>
                            <a:srgbClr val="000000"/>
                          </a:solidFill>
                          <a:effectLst/>
                          <a:latin typeface="Cambria Math" panose="02040503050406030204" pitchFamily="18" charset="0"/>
                          <a:ea typeface="Osaka" charset="0"/>
                          <a:cs typeface="Osaka" charset="0"/>
                        </a:rPr>
                        <m:t>𝑃</m:t>
                      </m:r>
                      <m:r>
                        <a:rPr kumimoji="0" lang="en-US" altLang="zh-CN" sz="2000" b="0" i="1" u="none" strike="noStrike" cap="none" normalizeH="0" baseline="0" smtClean="0">
                          <a:ln>
                            <a:noFill/>
                          </a:ln>
                          <a:solidFill>
                            <a:srgbClr val="000000"/>
                          </a:solidFill>
                          <a:effectLst/>
                          <a:latin typeface="Cambria Math" panose="02040503050406030204" pitchFamily="18" charset="0"/>
                          <a:ea typeface="Osaka" charset="0"/>
                          <a:cs typeface="Osaka" charset="0"/>
                        </a:rPr>
                        <m:t>)</m:t>
                      </m:r>
                    </m:oMath>
                  </m:oMathPara>
                </a14:m>
                <a:endParaRPr kumimoji="0" lang="en-US" altLang="zh-CN" sz="2000" b="0" i="0" u="none" strike="noStrike" cap="none" normalizeH="0" baseline="0" dirty="0">
                  <a:ln>
                    <a:noFill/>
                  </a:ln>
                  <a:solidFill>
                    <a:srgbClr val="000000"/>
                  </a:solidFill>
                  <a:effectLst/>
                  <a:latin typeface="Times" charset="0"/>
                  <a:ea typeface="Osaka" charset="0"/>
                  <a:cs typeface="Osaka" charset="0"/>
                </a:endParaRPr>
              </a:p>
            </p:txBody>
          </p:sp>
        </mc:Choice>
        <mc:Fallback xmlns="">
          <p:sp>
            <p:nvSpPr>
              <p:cNvPr id="9" name="Oval 8">
                <a:extLst>
                  <a:ext uri="{FF2B5EF4-FFF2-40B4-BE49-F238E27FC236}">
                    <a16:creationId xmlns:a16="http://schemas.microsoft.com/office/drawing/2014/main" id="{5514E4D8-342B-42DA-854E-B27BACCEB115}"/>
                  </a:ext>
                </a:extLst>
              </p:cNvPr>
              <p:cNvSpPr>
                <a:spLocks noRot="1" noChangeAspect="1" noMove="1" noResize="1" noEditPoints="1" noAdjustHandles="1" noChangeArrowheads="1" noChangeShapeType="1" noTextEdit="1"/>
              </p:cNvSpPr>
              <p:nvPr/>
            </p:nvSpPr>
            <p:spPr bwMode="auto">
              <a:xfrm>
                <a:off x="1143000" y="3581400"/>
                <a:ext cx="2590800" cy="1283044"/>
              </a:xfrm>
              <a:prstGeom prst="ellipse">
                <a:avLst/>
              </a:prstGeom>
              <a:blipFill>
                <a:blip r:embed="rId8"/>
                <a:stretch>
                  <a:fillRect/>
                </a:stretch>
              </a:blipFill>
              <a:ln>
                <a:solidFill>
                  <a:schemeClr val="dk1"/>
                </a:solidFill>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0D0FC248-725B-4354-A552-20F38D988B62}"/>
                  </a:ext>
                </a:extLst>
              </p:cNvPr>
              <p:cNvSpPr/>
              <p:nvPr/>
            </p:nvSpPr>
            <p:spPr bwMode="auto">
              <a:xfrm>
                <a:off x="1752600" y="4133386"/>
                <a:ext cx="1371600" cy="609600"/>
              </a:xfrm>
              <a:prstGeom prst="ellipse">
                <a:avLst/>
              </a:prstGeom>
              <a:ln>
                <a:headEnd type="none" w="med" len="med"/>
                <a:tailEnd type="none" w="med" len="med"/>
              </a:ln>
              <a:extLst>
                <a:ext uri="{AF507438-7753-43e0-B8FC-AC1667EBCBE1}">
                  <a14:hiddenEffects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r>
                        <a:rPr kumimoji="0" lang="en-US" altLang="zh-CN" sz="2000" b="0" i="1" u="none" strike="noStrike" cap="none" normalizeH="0" baseline="0" smtClean="0">
                          <a:ln>
                            <a:noFill/>
                          </a:ln>
                          <a:solidFill>
                            <a:srgbClr val="000000"/>
                          </a:solidFill>
                          <a:effectLst/>
                          <a:latin typeface="Cambria Math" panose="02040503050406030204" pitchFamily="18" charset="0"/>
                          <a:ea typeface="Osaka" charset="0"/>
                          <a:cs typeface="Osaka" charset="0"/>
                        </a:rPr>
                        <m:t>𝑏𝑒h</m:t>
                      </m:r>
                      <m:r>
                        <a:rPr kumimoji="0" lang="en-US" altLang="zh-CN" sz="2000" b="0" i="1" u="none" strike="noStrike" cap="none" normalizeH="0" baseline="0" smtClean="0">
                          <a:ln>
                            <a:noFill/>
                          </a:ln>
                          <a:solidFill>
                            <a:srgbClr val="000000"/>
                          </a:solidFill>
                          <a:effectLst/>
                          <a:latin typeface="Cambria Math" panose="02040503050406030204" pitchFamily="18" charset="0"/>
                          <a:ea typeface="Osaka" charset="0"/>
                          <a:cs typeface="Osaka" charset="0"/>
                        </a:rPr>
                        <m:t>(</m:t>
                      </m:r>
                      <m:r>
                        <a:rPr kumimoji="0" lang="en-US" altLang="zh-CN" sz="2000" b="0" i="1" u="none" strike="noStrike" cap="none" normalizeH="0" baseline="0" smtClean="0">
                          <a:ln>
                            <a:noFill/>
                          </a:ln>
                          <a:solidFill>
                            <a:srgbClr val="000000"/>
                          </a:solidFill>
                          <a:effectLst/>
                          <a:latin typeface="Cambria Math" panose="02040503050406030204" pitchFamily="18" charset="0"/>
                          <a:ea typeface="Osaka" charset="0"/>
                          <a:cs typeface="Osaka" charset="0"/>
                        </a:rPr>
                        <m:t>𝐸</m:t>
                      </m:r>
                      <m:r>
                        <a:rPr kumimoji="0" lang="en-US" altLang="zh-CN" sz="2000" b="0" i="1" u="none" strike="noStrike" cap="none" normalizeH="0" baseline="0" smtClean="0">
                          <a:ln>
                            <a:noFill/>
                          </a:ln>
                          <a:solidFill>
                            <a:srgbClr val="000000"/>
                          </a:solidFill>
                          <a:effectLst/>
                          <a:latin typeface="Cambria Math" panose="02040503050406030204" pitchFamily="18" charset="0"/>
                          <a:ea typeface="Osaka" charset="0"/>
                          <a:cs typeface="Osaka" charset="0"/>
                        </a:rPr>
                        <m:t>)</m:t>
                      </m:r>
                    </m:oMath>
                  </m:oMathPara>
                </a14:m>
                <a:endParaRPr kumimoji="0" lang="zh-CN" altLang="en-US" sz="2000" b="0" i="0" u="none" strike="noStrike" cap="none" normalizeH="0" baseline="0" dirty="0">
                  <a:ln>
                    <a:noFill/>
                  </a:ln>
                  <a:solidFill>
                    <a:srgbClr val="000000"/>
                  </a:solidFill>
                  <a:effectLst/>
                  <a:latin typeface="Times" charset="0"/>
                  <a:ea typeface="Osaka" charset="0"/>
                  <a:cs typeface="Osaka" charset="0"/>
                </a:endParaRPr>
              </a:p>
            </p:txBody>
          </p:sp>
        </mc:Choice>
        <mc:Fallback xmlns="">
          <p:sp>
            <p:nvSpPr>
              <p:cNvPr id="8" name="Oval 7">
                <a:extLst>
                  <a:ext uri="{FF2B5EF4-FFF2-40B4-BE49-F238E27FC236}">
                    <a16:creationId xmlns:a16="http://schemas.microsoft.com/office/drawing/2014/main" id="{0D0FC248-725B-4354-A552-20F38D988B62}"/>
                  </a:ext>
                </a:extLst>
              </p:cNvPr>
              <p:cNvSpPr>
                <a:spLocks noRot="1" noChangeAspect="1" noMove="1" noResize="1" noEditPoints="1" noAdjustHandles="1" noChangeArrowheads="1" noChangeShapeType="1" noTextEdit="1"/>
              </p:cNvSpPr>
              <p:nvPr/>
            </p:nvSpPr>
            <p:spPr bwMode="auto">
              <a:xfrm>
                <a:off x="1752600" y="4133386"/>
                <a:ext cx="1371600" cy="609600"/>
              </a:xfrm>
              <a:prstGeom prst="ellipse">
                <a:avLst/>
              </a:prstGeom>
              <a:blipFill>
                <a:blip r:embed="rId9"/>
                <a:stretch>
                  <a:fillRect/>
                </a:stretch>
              </a:blipFill>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r>
                  <a:rPr lang="zh-CN" altLang="en-US">
                    <a:noFill/>
                  </a:rPr>
                  <a:t> </a:t>
                </a:r>
              </a:p>
            </p:txBody>
          </p:sp>
        </mc:Fallback>
      </mc:AlternateContent>
      <p:cxnSp>
        <p:nvCxnSpPr>
          <p:cNvPr id="18" name="Straight Arrow Connector 17">
            <a:extLst>
              <a:ext uri="{FF2B5EF4-FFF2-40B4-BE49-F238E27FC236}">
                <a16:creationId xmlns:a16="http://schemas.microsoft.com/office/drawing/2014/main" id="{7A224FD6-F133-493C-8FDA-114474BB7D9C}"/>
              </a:ext>
            </a:extLst>
          </p:cNvPr>
          <p:cNvCxnSpPr>
            <a:cxnSpLocks/>
          </p:cNvCxnSpPr>
          <p:nvPr/>
        </p:nvCxnSpPr>
        <p:spPr bwMode="auto">
          <a:xfrm flipV="1">
            <a:off x="3048000" y="3276600"/>
            <a:ext cx="1447800" cy="381000"/>
          </a:xfrm>
          <a:prstGeom prst="straightConnector1">
            <a:avLst/>
          </a:prstGeom>
          <a:ln w="19050">
            <a:headEnd type="none" w="med" len="med"/>
            <a:tailEnd type="triangle"/>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33386647"/>
      </p:ext>
    </p:extLst>
  </p:cSld>
  <p:clrMapOvr>
    <a:masterClrMapping/>
  </p:clrMapOvr>
  <mc:AlternateContent xmlns:mc="http://schemas.openxmlformats.org/markup-compatibility/2006" xmlns:p14="http://schemas.microsoft.com/office/powerpoint/2010/main">
    <mc:Choice Requires="p14">
      <p:transition spd="slow" p14:dur="2000" advTm="50176"/>
    </mc:Choice>
    <mc:Fallback xmlns="">
      <p:transition spd="slow" advTm="50176"/>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AA589404-7055-4146-92A2-80902A4AF8D8}"/>
              </a:ext>
            </a:extLst>
          </p:cNvPr>
          <p:cNvSpPr>
            <a:spLocks noGrp="1" noChangeArrowheads="1"/>
          </p:cNvSpPr>
          <p:nvPr>
            <p:ph type="title"/>
          </p:nvPr>
        </p:nvSpPr>
        <p:spPr/>
        <p:txBody>
          <a:bodyPr/>
          <a:lstStyle/>
          <a:p>
            <a:r>
              <a:rPr lang="en-US" altLang="zh-CN" dirty="0"/>
              <a:t>Robustness for Software Systems</a:t>
            </a:r>
            <a:endParaRPr lang="zh-CN" altLang="en-US" dirty="0"/>
          </a:p>
        </p:txBody>
      </p:sp>
      <p:sp>
        <p:nvSpPr>
          <p:cNvPr id="7171" name="Content Placeholder 2">
            <a:extLst>
              <a:ext uri="{FF2B5EF4-FFF2-40B4-BE49-F238E27FC236}">
                <a16:creationId xmlns:a16="http://schemas.microsoft.com/office/drawing/2014/main" id="{D628983D-7910-4032-8917-AB0750164F54}"/>
              </a:ext>
            </a:extLst>
          </p:cNvPr>
          <p:cNvSpPr>
            <a:spLocks noGrp="1" noChangeArrowheads="1"/>
          </p:cNvSpPr>
          <p:nvPr>
            <p:ph idx="1"/>
          </p:nvPr>
        </p:nvSpPr>
        <p:spPr/>
        <p:txBody>
          <a:bodyPr/>
          <a:lstStyle/>
          <a:p>
            <a:pPr marL="0" indent="0">
              <a:spcAft>
                <a:spcPts val="1800"/>
              </a:spcAft>
              <a:buNone/>
            </a:pPr>
            <a:r>
              <a:rPr lang="en-US" altLang="zh-CN" b="1" dirty="0"/>
              <a:t>IEEE definition: </a:t>
            </a:r>
            <a:endParaRPr lang="en-US" altLang="zh-CN" sz="3200" dirty="0"/>
          </a:p>
          <a:p>
            <a:pPr marL="0" indent="0" algn="ctr">
              <a:buNone/>
            </a:pPr>
            <a:r>
              <a:rPr lang="en-US" altLang="zh-CN" sz="3200" dirty="0"/>
              <a:t>The degree to which a system or component can </a:t>
            </a:r>
            <a:r>
              <a:rPr lang="en-US" altLang="zh-CN" sz="3200" b="1" dirty="0"/>
              <a:t>function correctly </a:t>
            </a:r>
            <a:r>
              <a:rPr lang="en-US" altLang="zh-CN" sz="3200" dirty="0"/>
              <a:t>in the presence of </a:t>
            </a:r>
            <a:r>
              <a:rPr lang="en-US" altLang="zh-CN" sz="3200" b="1" dirty="0"/>
              <a:t>invalid inputs </a:t>
            </a:r>
            <a:r>
              <a:rPr lang="en-US" altLang="zh-CN" sz="3200" dirty="0"/>
              <a:t>or </a:t>
            </a:r>
            <a:r>
              <a:rPr lang="en-US" altLang="zh-CN" sz="3200" b="1" dirty="0"/>
              <a:t>stressful environmental conditions</a:t>
            </a:r>
            <a:r>
              <a:rPr lang="en-US" altLang="zh-CN" sz="3200" dirty="0"/>
              <a:t>.</a:t>
            </a:r>
            <a:endParaRPr lang="en-US" altLang="zh-CN" sz="3200" b="1" dirty="0"/>
          </a:p>
          <a:p>
            <a:pPr marL="0" indent="0">
              <a:buNone/>
            </a:pPr>
            <a:endParaRPr lang="en-US" altLang="zh-CN" dirty="0"/>
          </a:p>
        </p:txBody>
      </p:sp>
      <p:sp>
        <p:nvSpPr>
          <p:cNvPr id="4" name="Slide Number Placeholder 3">
            <a:extLst>
              <a:ext uri="{FF2B5EF4-FFF2-40B4-BE49-F238E27FC236}">
                <a16:creationId xmlns:a16="http://schemas.microsoft.com/office/drawing/2014/main" id="{039CBD22-C61D-4A83-A74B-B9373CE52567}"/>
              </a:ext>
            </a:extLst>
          </p:cNvPr>
          <p:cNvSpPr>
            <a:spLocks noGrp="1"/>
          </p:cNvSpPr>
          <p:nvPr>
            <p:ph type="sldNum" sz="quarter" idx="10"/>
          </p:nvPr>
        </p:nvSpPr>
        <p:spPr/>
        <p:txBody>
          <a:bodyPr/>
          <a:lstStyle/>
          <a:p>
            <a:pPr>
              <a:defRPr/>
            </a:pPr>
            <a:fld id="{5FF33CC8-7A73-4939-B6A7-D92252727BF6}" type="slidenum">
              <a:rPr lang="zh-CN" altLang="en-US"/>
              <a:pPr>
                <a:defRPr/>
              </a:pPr>
              <a:t>2</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17845"/>
    </mc:Choice>
    <mc:Fallback xmlns="">
      <p:transition spd="slow" advTm="17845"/>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23B2E-869D-40FE-AC89-7632F7A02479}"/>
              </a:ext>
            </a:extLst>
          </p:cNvPr>
          <p:cNvSpPr>
            <a:spLocks noGrp="1"/>
          </p:cNvSpPr>
          <p:nvPr>
            <p:ph type="title"/>
          </p:nvPr>
        </p:nvSpPr>
        <p:spPr/>
        <p:txBody>
          <a:bodyPr/>
          <a:lstStyle/>
          <a:p>
            <a:r>
              <a:rPr lang="en-US" altLang="zh-CN" dirty="0"/>
              <a:t>Definition of Robustness</a:t>
            </a:r>
            <a:endParaRPr lang="zh-CN" alt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C7D2B98-4A0D-4717-BBB4-60E8259D57E1}"/>
                  </a:ext>
                </a:extLst>
              </p:cNvPr>
              <p:cNvSpPr>
                <a:spLocks noGrp="1"/>
              </p:cNvSpPr>
              <p:nvPr>
                <p:ph idx="1"/>
              </p:nvPr>
            </p:nvSpPr>
            <p:spPr>
              <a:xfrm>
                <a:off x="4419600" y="1981200"/>
                <a:ext cx="6858000" cy="4300538"/>
              </a:xfrm>
            </p:spPr>
            <p:txBody>
              <a:bodyPr tIns="46800"/>
              <a:lstStyle/>
              <a:p>
                <a:pPr marL="0" indent="0">
                  <a:buNone/>
                </a:pPr>
                <a:endParaRPr lang="en-US" altLang="zh-CN" sz="2800" i="1" dirty="0"/>
              </a:p>
              <a:p>
                <a:r>
                  <a:rPr lang="en-US" altLang="zh-CN" sz="2800" dirty="0"/>
                  <a:t>The subset satisfies </a:t>
                </a:r>
                <a14:m>
                  <m:oMath xmlns:m="http://schemas.openxmlformats.org/officeDocument/2006/math">
                    <m:r>
                      <a:rPr lang="en-US" altLang="zh-CN" sz="2800" b="0" i="1" smtClean="0">
                        <a:latin typeface="Cambria Math" panose="02040503050406030204" pitchFamily="18" charset="0"/>
                      </a:rPr>
                      <m:t>𝑃</m:t>
                    </m:r>
                  </m:oMath>
                </a14:m>
                <a:r>
                  <a:rPr lang="zh-CN" altLang="en-US" sz="2800" dirty="0"/>
                  <a:t> </a:t>
                </a:r>
                <a:r>
                  <a:rPr lang="en-US" altLang="zh-CN" sz="2800" dirty="0"/>
                  <a:t>but not in env </a:t>
                </a:r>
                <a14:m>
                  <m:oMath xmlns:m="http://schemas.openxmlformats.org/officeDocument/2006/math">
                    <m:r>
                      <a:rPr lang="en-US" altLang="zh-CN" sz="2800" b="0" i="1" smtClean="0">
                        <a:latin typeface="Cambria Math" panose="02040503050406030204" pitchFamily="18" charset="0"/>
                      </a:rPr>
                      <m:t>𝐸</m:t>
                    </m:r>
                  </m:oMath>
                </a14:m>
                <a:r>
                  <a:rPr lang="en-US" altLang="zh-CN" sz="2800" dirty="0"/>
                  <a:t>, which captures the</a:t>
                </a:r>
                <a:r>
                  <a:rPr lang="en-US" altLang="zh-CN" sz="2800" b="1" i="1" dirty="0"/>
                  <a:t> Robustness </a:t>
                </a:r>
                <a:r>
                  <a:rPr lang="en-US" altLang="zh-CN" sz="2800" dirty="0"/>
                  <a:t>of </a:t>
                </a:r>
                <a14:m>
                  <m:oMath xmlns:m="http://schemas.openxmlformats.org/officeDocument/2006/math">
                    <m:r>
                      <a:rPr lang="en-US" altLang="zh-CN" sz="2800" i="1" dirty="0" smtClean="0">
                        <a:latin typeface="Cambria Math" panose="02040503050406030204" pitchFamily="18" charset="0"/>
                      </a:rPr>
                      <m:t>𝑀</m:t>
                    </m:r>
                  </m:oMath>
                </a14:m>
                <a:r>
                  <a:rPr lang="en-US" altLang="zh-CN" sz="2800" dirty="0"/>
                  <a:t> w.r.t </a:t>
                </a:r>
                <a14:m>
                  <m:oMath xmlns:m="http://schemas.openxmlformats.org/officeDocument/2006/math">
                    <m:r>
                      <a:rPr lang="en-US" altLang="zh-CN" sz="2800" i="1" dirty="0" smtClean="0">
                        <a:latin typeface="Cambria Math" panose="02040503050406030204" pitchFamily="18" charset="0"/>
                      </a:rPr>
                      <m:t>𝐸</m:t>
                    </m:r>
                  </m:oMath>
                </a14:m>
                <a:r>
                  <a:rPr lang="en-US" altLang="zh-CN" sz="2800" dirty="0"/>
                  <a:t>, e.g.,</a:t>
                </a:r>
              </a:p>
              <a:p>
                <a:pPr lvl="1"/>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𝐸𝑏𝑒𝑎𝑚</m:t>
                    </m:r>
                    <m:r>
                      <a:rPr lang="en-US" altLang="zh-CN" b="0" i="1" smtClean="0">
                        <a:latin typeface="Cambria Math" panose="02040503050406030204" pitchFamily="18" charset="0"/>
                      </a:rPr>
                      <m:t>,</m:t>
                    </m:r>
                    <m:r>
                      <a:rPr lang="en-US" altLang="zh-CN" b="0" i="1" smtClean="0">
                        <a:latin typeface="Cambria Math" panose="02040503050406030204" pitchFamily="18" charset="0"/>
                      </a:rPr>
                      <m:t>𝑢𝑝</m:t>
                    </m:r>
                    <m:r>
                      <a:rPr lang="en-US" altLang="zh-CN" b="0" i="1" smtClean="0">
                        <a:latin typeface="Cambria Math" panose="02040503050406030204" pitchFamily="18" charset="0"/>
                      </a:rPr>
                      <m:t>,</m:t>
                    </m:r>
                    <m:r>
                      <a:rPr lang="en-US" altLang="zh-CN" b="0" i="1" smtClean="0">
                        <a:latin typeface="Cambria Math" panose="02040503050406030204" pitchFamily="18" charset="0"/>
                      </a:rPr>
                      <m:t>𝑋𝑟𝑎𝑦</m:t>
                    </m:r>
                    <m:r>
                      <a:rPr lang="en-US" altLang="zh-CN" b="0" i="1" smtClean="0">
                        <a:latin typeface="Cambria Math" panose="02040503050406030204" pitchFamily="18" charset="0"/>
                      </a:rPr>
                      <m:t>,</m:t>
                    </m:r>
                    <m:r>
                      <a:rPr lang="en-US" altLang="zh-CN" b="0" i="1" smtClean="0">
                        <a:latin typeface="Cambria Math" panose="02040503050406030204" pitchFamily="18" charset="0"/>
                      </a:rPr>
                      <m:t>𝑐𝑜𝑛𝑓𝑖𝑟𝑚</m:t>
                    </m:r>
                    <m:r>
                      <a:rPr lang="en-US" altLang="zh-CN" b="0" i="1" smtClean="0">
                        <a:latin typeface="Cambria Math" panose="02040503050406030204" pitchFamily="18" charset="0"/>
                      </a:rPr>
                      <m:t>,</m:t>
                    </m:r>
                    <m:r>
                      <a:rPr lang="en-US" altLang="zh-CN" b="0" i="1" smtClean="0">
                        <a:latin typeface="Cambria Math" panose="02040503050406030204" pitchFamily="18" charset="0"/>
                      </a:rPr>
                      <m:t>𝑓𝑖𝑟𝑒</m:t>
                    </m:r>
                    <m:r>
                      <a:rPr lang="en-US" altLang="zh-CN" b="0" i="1" smtClean="0">
                        <a:latin typeface="Cambria Math" panose="02040503050406030204" pitchFamily="18" charset="0"/>
                      </a:rPr>
                      <m:t>⟩</m:t>
                    </m:r>
                  </m:oMath>
                </a14:m>
                <a:endParaRPr lang="en-US" altLang="zh-CN" dirty="0"/>
              </a:p>
            </p:txBody>
          </p:sp>
        </mc:Choice>
        <mc:Fallback xmlns="">
          <p:sp>
            <p:nvSpPr>
              <p:cNvPr id="3" name="Content Placeholder 2">
                <a:extLst>
                  <a:ext uri="{FF2B5EF4-FFF2-40B4-BE49-F238E27FC236}">
                    <a16:creationId xmlns:a16="http://schemas.microsoft.com/office/drawing/2014/main" id="{1C7D2B98-4A0D-4717-BBB4-60E8259D57E1}"/>
                  </a:ext>
                </a:extLst>
              </p:cNvPr>
              <p:cNvSpPr>
                <a:spLocks noGrp="1" noRot="1" noChangeAspect="1" noMove="1" noResize="1" noEditPoints="1" noAdjustHandles="1" noChangeArrowheads="1" noChangeShapeType="1" noTextEdit="1"/>
              </p:cNvSpPr>
              <p:nvPr>
                <p:ph idx="1"/>
              </p:nvPr>
            </p:nvSpPr>
            <p:spPr>
              <a:xfrm>
                <a:off x="4419600" y="1981200"/>
                <a:ext cx="6858000" cy="4300538"/>
              </a:xfrm>
              <a:blipFill>
                <a:blip r:embed="rId5"/>
                <a:stretch>
                  <a:fillRect l="-1600" r="-533"/>
                </a:stretch>
              </a:blipFill>
            </p:spPr>
            <p:txBody>
              <a:bodyPr/>
              <a:lstStyle/>
              <a:p>
                <a:r>
                  <a:rPr lang="zh-CN" altLang="en-US">
                    <a:noFill/>
                  </a:rPr>
                  <a:t> </a:t>
                </a:r>
              </a:p>
            </p:txBody>
          </p:sp>
        </mc:Fallback>
      </mc:AlternateContent>
      <p:sp>
        <p:nvSpPr>
          <p:cNvPr id="4" name="Slide Number Placeholder 3">
            <a:extLst>
              <a:ext uri="{FF2B5EF4-FFF2-40B4-BE49-F238E27FC236}">
                <a16:creationId xmlns:a16="http://schemas.microsoft.com/office/drawing/2014/main" id="{7EAE2B7A-4199-403B-8600-C84E86BE650E}"/>
              </a:ext>
            </a:extLst>
          </p:cNvPr>
          <p:cNvSpPr>
            <a:spLocks noGrp="1"/>
          </p:cNvSpPr>
          <p:nvPr>
            <p:ph type="sldNum" sz="quarter" idx="10"/>
          </p:nvPr>
        </p:nvSpPr>
        <p:spPr/>
        <p:txBody>
          <a:bodyPr/>
          <a:lstStyle/>
          <a:p>
            <a:pPr>
              <a:defRPr/>
            </a:pPr>
            <a:fld id="{57DBCEAA-019C-4221-BCA5-137D87B79FCD}" type="slidenum">
              <a:rPr lang="zh-CN" altLang="en-US" smtClean="0"/>
              <a:pPr>
                <a:defRPr/>
              </a:pPr>
              <a:t>20</a:t>
            </a:fld>
            <a:endParaRPr lang="zh-CN" altLang="en-US" dirty="0"/>
          </a:p>
        </p:txBody>
      </p:sp>
      <p:grpSp>
        <p:nvGrpSpPr>
          <p:cNvPr id="7" name="Group 6">
            <a:extLst>
              <a:ext uri="{FF2B5EF4-FFF2-40B4-BE49-F238E27FC236}">
                <a16:creationId xmlns:a16="http://schemas.microsoft.com/office/drawing/2014/main" id="{02B83C4C-ED38-4703-A5C4-2D5F6C2DF780}"/>
              </a:ext>
            </a:extLst>
          </p:cNvPr>
          <p:cNvGrpSpPr/>
          <p:nvPr/>
        </p:nvGrpSpPr>
        <p:grpSpPr>
          <a:xfrm>
            <a:off x="566738" y="2668917"/>
            <a:ext cx="3852862" cy="2514600"/>
            <a:chOff x="566738" y="2668917"/>
            <a:chExt cx="3852862" cy="2514600"/>
          </a:xfrm>
        </p:grpSpPr>
        <p:sp>
          <p:nvSpPr>
            <p:cNvPr id="5" name="Rectangle: Rounded Corners 4">
              <a:extLst>
                <a:ext uri="{FF2B5EF4-FFF2-40B4-BE49-F238E27FC236}">
                  <a16:creationId xmlns:a16="http://schemas.microsoft.com/office/drawing/2014/main" id="{440AABFF-3601-4542-8177-DC9BCDBD0194}"/>
                </a:ext>
              </a:extLst>
            </p:cNvPr>
            <p:cNvSpPr/>
            <p:nvPr/>
          </p:nvSpPr>
          <p:spPr bwMode="auto">
            <a:xfrm>
              <a:off x="609600" y="2668917"/>
              <a:ext cx="3810000" cy="2514600"/>
            </a:xfrm>
            <a:prstGeom prst="roundRect">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dirty="0">
                <a:ln>
                  <a:noFill/>
                </a:ln>
                <a:solidFill>
                  <a:srgbClr val="000000"/>
                </a:solidFill>
                <a:effectLst/>
                <a:latin typeface="Times" charset="0"/>
                <a:ea typeface="Osaka" charset="0"/>
                <a:cs typeface="Osaka"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8FE0419-8708-4D6B-9A65-7542FBDB65BF}"/>
                    </a:ext>
                  </a:extLst>
                </p:cNvPr>
                <p:cNvSpPr txBox="1"/>
                <p:nvPr/>
              </p:nvSpPr>
              <p:spPr>
                <a:xfrm>
                  <a:off x="566738" y="2691711"/>
                  <a:ext cx="68580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𝛼</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𝐼</m:t>
                            </m:r>
                          </m:e>
                          <m:sup>
                            <m:r>
                              <a:rPr lang="en-US" altLang="zh-CN" sz="2000" b="0" i="1" smtClean="0">
                                <a:latin typeface="Cambria Math" panose="02040503050406030204" pitchFamily="18" charset="0"/>
                              </a:rPr>
                              <m:t>∗</m:t>
                            </m:r>
                          </m:sup>
                        </m:sSup>
                      </m:oMath>
                    </m:oMathPara>
                  </a14:m>
                  <a:endParaRPr lang="zh-CN" altLang="en-US" sz="2000" dirty="0"/>
                </a:p>
              </p:txBody>
            </p:sp>
          </mc:Choice>
          <mc:Fallback xmlns="">
            <p:sp>
              <p:nvSpPr>
                <p:cNvPr id="6" name="TextBox 5">
                  <a:extLst>
                    <a:ext uri="{FF2B5EF4-FFF2-40B4-BE49-F238E27FC236}">
                      <a16:creationId xmlns:a16="http://schemas.microsoft.com/office/drawing/2014/main" id="{78FE0419-8708-4D6B-9A65-7542FBDB65BF}"/>
                    </a:ext>
                  </a:extLst>
                </p:cNvPr>
                <p:cNvSpPr txBox="1">
                  <a:spLocks noRot="1" noChangeAspect="1" noMove="1" noResize="1" noEditPoints="1" noAdjustHandles="1" noChangeArrowheads="1" noChangeShapeType="1" noTextEdit="1"/>
                </p:cNvSpPr>
                <p:nvPr/>
              </p:nvSpPr>
              <p:spPr>
                <a:xfrm>
                  <a:off x="566738" y="2691711"/>
                  <a:ext cx="685800" cy="400110"/>
                </a:xfrm>
                <a:prstGeom prst="rect">
                  <a:avLst/>
                </a:prstGeom>
                <a:blipFill>
                  <a:blip r:embed="rId6"/>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B9A5177E-C7B6-4402-9CE4-0A192E828020}"/>
                  </a:ext>
                </a:extLst>
              </p:cNvPr>
              <p:cNvSpPr/>
              <p:nvPr/>
            </p:nvSpPr>
            <p:spPr bwMode="auto">
              <a:xfrm>
                <a:off x="838200" y="2895600"/>
                <a:ext cx="3205162" cy="2061234"/>
              </a:xfrm>
              <a:prstGeom prst="ellipse">
                <a:avLst/>
              </a:prstGeom>
              <a:solidFill>
                <a:srgbClr val="FFCCCC"/>
              </a:solidFill>
              <a:ln>
                <a:solidFill>
                  <a:schemeClr val="dk1"/>
                </a:solidFill>
                <a:headEnd type="none" w="med" len="med"/>
                <a:tailEnd type="none" w="med" len="med"/>
              </a:ln>
              <a:extLst>
                <a:ext uri="{AF507438-7753-43e0-B8FC-AC1667EBCBE1}">
                  <a14:hiddenEffects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r>
                        <a:rPr kumimoji="0" lang="en-US" altLang="zh-CN" sz="2000" b="0" i="1" u="none" strike="noStrike" cap="none" normalizeH="0" baseline="0" smtClean="0">
                          <a:ln>
                            <a:noFill/>
                          </a:ln>
                          <a:solidFill>
                            <a:srgbClr val="000000"/>
                          </a:solidFill>
                          <a:effectLst/>
                          <a:latin typeface="Cambria Math" panose="02040503050406030204" pitchFamily="18" charset="0"/>
                          <a:ea typeface="Osaka" charset="0"/>
                          <a:cs typeface="Osaka" charset="0"/>
                        </a:rPr>
                        <m:t>𝑏𝑒h</m:t>
                      </m:r>
                      <m:d>
                        <m:dPr>
                          <m:ctrlPr>
                            <a:rPr kumimoji="0" lang="en-US" altLang="zh-CN" sz="2000" b="0" i="1" u="none" strike="noStrike" cap="none" normalizeH="0" baseline="0" smtClean="0">
                              <a:ln>
                                <a:noFill/>
                              </a:ln>
                              <a:solidFill>
                                <a:srgbClr val="000000"/>
                              </a:solidFill>
                              <a:effectLst/>
                              <a:latin typeface="Cambria Math" panose="02040503050406030204" pitchFamily="18" charset="0"/>
                              <a:ea typeface="Osaka" charset="0"/>
                              <a:cs typeface="Osaka" charset="0"/>
                            </a:rPr>
                          </m:ctrlPr>
                        </m:dPr>
                        <m:e>
                          <m:r>
                            <a:rPr kumimoji="0" lang="en-US" altLang="zh-CN" sz="2000" b="0" i="1" u="none" strike="noStrike" cap="none" normalizeH="0" baseline="0" smtClean="0">
                              <a:ln>
                                <a:noFill/>
                              </a:ln>
                              <a:solidFill>
                                <a:srgbClr val="000000"/>
                              </a:solidFill>
                              <a:effectLst/>
                              <a:latin typeface="Cambria Math" panose="02040503050406030204" pitchFamily="18" charset="0"/>
                              <a:ea typeface="Osaka" charset="0"/>
                              <a:cs typeface="Osaka" charset="0"/>
                            </a:rPr>
                            <m:t>𝑀</m:t>
                          </m:r>
                        </m:e>
                      </m:d>
                    </m:oMath>
                  </m:oMathPara>
                </a14:m>
                <a:endParaRPr kumimoji="0" lang="en-US" altLang="zh-CN" sz="2000" b="0" i="0" u="none" strike="noStrike" cap="none" normalizeH="0" baseline="0" dirty="0">
                  <a:ln>
                    <a:noFill/>
                  </a:ln>
                  <a:solidFill>
                    <a:srgbClr val="000000"/>
                  </a:solidFill>
                  <a:effectLst/>
                  <a:latin typeface="Times" charset="0"/>
                  <a:ea typeface="Osaka" charset="0"/>
                  <a:cs typeface="Osaka" charset="0"/>
                </a:endParaRPr>
              </a:p>
            </p:txBody>
          </p:sp>
        </mc:Choice>
        <mc:Fallback xmlns="">
          <p:sp>
            <p:nvSpPr>
              <p:cNvPr id="10" name="Oval 9">
                <a:extLst>
                  <a:ext uri="{FF2B5EF4-FFF2-40B4-BE49-F238E27FC236}">
                    <a16:creationId xmlns:a16="http://schemas.microsoft.com/office/drawing/2014/main" id="{B9A5177E-C7B6-4402-9CE4-0A192E828020}"/>
                  </a:ext>
                </a:extLst>
              </p:cNvPr>
              <p:cNvSpPr>
                <a:spLocks noRot="1" noChangeAspect="1" noMove="1" noResize="1" noEditPoints="1" noAdjustHandles="1" noChangeArrowheads="1" noChangeShapeType="1" noTextEdit="1"/>
              </p:cNvSpPr>
              <p:nvPr/>
            </p:nvSpPr>
            <p:spPr bwMode="auto">
              <a:xfrm>
                <a:off x="838200" y="2895600"/>
                <a:ext cx="3205162" cy="2061234"/>
              </a:xfrm>
              <a:prstGeom prst="ellipse">
                <a:avLst/>
              </a:prstGeom>
              <a:blipFill>
                <a:blip r:embed="rId7"/>
                <a:stretch>
                  <a:fillRect/>
                </a:stretch>
              </a:blipFill>
              <a:ln>
                <a:solidFill>
                  <a:schemeClr val="dk1"/>
                </a:solidFill>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5514E4D8-342B-42DA-854E-B27BACCEB115}"/>
                  </a:ext>
                </a:extLst>
              </p:cNvPr>
              <p:cNvSpPr/>
              <p:nvPr/>
            </p:nvSpPr>
            <p:spPr bwMode="auto">
              <a:xfrm>
                <a:off x="1143000" y="3581400"/>
                <a:ext cx="2590800" cy="1283044"/>
              </a:xfrm>
              <a:prstGeom prst="ellipse">
                <a:avLst/>
              </a:prstGeom>
              <a:solidFill>
                <a:schemeClr val="accent1"/>
              </a:solidFill>
              <a:ln>
                <a:solidFill>
                  <a:schemeClr val="dk1"/>
                </a:solidFill>
                <a:headEnd type="none" w="med" len="med"/>
                <a:tailEnd type="none" w="med" len="med"/>
              </a:ln>
              <a:extLst>
                <a:ext uri="{AF507438-7753-43e0-B8FC-AC1667EBCBE1}">
                  <a14:hiddenEffects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r>
                        <a:rPr kumimoji="0" lang="en-US" altLang="zh-CN" sz="2000" b="0" i="1" u="none" strike="noStrike" cap="none" normalizeH="0" baseline="0" smtClean="0">
                          <a:ln>
                            <a:noFill/>
                          </a:ln>
                          <a:solidFill>
                            <a:srgbClr val="000000"/>
                          </a:solidFill>
                          <a:effectLst/>
                          <a:latin typeface="Cambria Math" panose="02040503050406030204" pitchFamily="18" charset="0"/>
                          <a:ea typeface="Osaka" charset="0"/>
                          <a:cs typeface="Osaka" charset="0"/>
                        </a:rPr>
                        <m:t>𝑊𝐴</m:t>
                      </m:r>
                      <m:r>
                        <a:rPr kumimoji="0" lang="en-US" altLang="zh-CN" sz="2000" b="0" i="1" u="none" strike="noStrike" cap="none" normalizeH="0" baseline="0" smtClean="0">
                          <a:ln>
                            <a:noFill/>
                          </a:ln>
                          <a:solidFill>
                            <a:srgbClr val="000000"/>
                          </a:solidFill>
                          <a:effectLst/>
                          <a:latin typeface="Cambria Math" panose="02040503050406030204" pitchFamily="18" charset="0"/>
                          <a:ea typeface="Osaka" charset="0"/>
                          <a:cs typeface="Osaka" charset="0"/>
                        </a:rPr>
                        <m:t>(</m:t>
                      </m:r>
                      <m:r>
                        <a:rPr kumimoji="0" lang="en-US" altLang="zh-CN" sz="2000" b="0" i="1" u="none" strike="noStrike" cap="none" normalizeH="0" baseline="0" smtClean="0">
                          <a:ln>
                            <a:noFill/>
                          </a:ln>
                          <a:solidFill>
                            <a:srgbClr val="000000"/>
                          </a:solidFill>
                          <a:effectLst/>
                          <a:latin typeface="Cambria Math" panose="02040503050406030204" pitchFamily="18" charset="0"/>
                          <a:ea typeface="Osaka" charset="0"/>
                          <a:cs typeface="Osaka" charset="0"/>
                        </a:rPr>
                        <m:t>𝑀</m:t>
                      </m:r>
                      <m:r>
                        <a:rPr kumimoji="0" lang="en-US" altLang="zh-CN" sz="2000" b="0" i="1" u="none" strike="noStrike" cap="none" normalizeH="0" baseline="0" smtClean="0">
                          <a:ln>
                            <a:noFill/>
                          </a:ln>
                          <a:solidFill>
                            <a:srgbClr val="000000"/>
                          </a:solidFill>
                          <a:effectLst/>
                          <a:latin typeface="Cambria Math" panose="02040503050406030204" pitchFamily="18" charset="0"/>
                          <a:ea typeface="Osaka" charset="0"/>
                          <a:cs typeface="Osaka" charset="0"/>
                        </a:rPr>
                        <m:t>,</m:t>
                      </m:r>
                      <m:r>
                        <a:rPr kumimoji="0" lang="en-US" altLang="zh-CN" sz="2000" b="0" i="1" u="none" strike="noStrike" cap="none" normalizeH="0" baseline="0" smtClean="0">
                          <a:ln>
                            <a:noFill/>
                          </a:ln>
                          <a:solidFill>
                            <a:srgbClr val="000000"/>
                          </a:solidFill>
                          <a:effectLst/>
                          <a:latin typeface="Cambria Math" panose="02040503050406030204" pitchFamily="18" charset="0"/>
                          <a:ea typeface="Osaka" charset="0"/>
                          <a:cs typeface="Osaka" charset="0"/>
                        </a:rPr>
                        <m:t>𝐸</m:t>
                      </m:r>
                      <m:r>
                        <a:rPr kumimoji="0" lang="en-US" altLang="zh-CN" sz="2000" b="0" i="1" u="none" strike="noStrike" cap="none" normalizeH="0" baseline="0" smtClean="0">
                          <a:ln>
                            <a:noFill/>
                          </a:ln>
                          <a:solidFill>
                            <a:srgbClr val="000000"/>
                          </a:solidFill>
                          <a:effectLst/>
                          <a:latin typeface="Cambria Math" panose="02040503050406030204" pitchFamily="18" charset="0"/>
                          <a:ea typeface="Osaka" charset="0"/>
                          <a:cs typeface="Osaka" charset="0"/>
                        </a:rPr>
                        <m:t>,</m:t>
                      </m:r>
                      <m:r>
                        <a:rPr kumimoji="0" lang="en-US" altLang="zh-CN" sz="2000" b="0" i="1" u="none" strike="noStrike" cap="none" normalizeH="0" baseline="0" smtClean="0">
                          <a:ln>
                            <a:noFill/>
                          </a:ln>
                          <a:solidFill>
                            <a:srgbClr val="000000"/>
                          </a:solidFill>
                          <a:effectLst/>
                          <a:latin typeface="Cambria Math" panose="02040503050406030204" pitchFamily="18" charset="0"/>
                          <a:ea typeface="Osaka" charset="0"/>
                          <a:cs typeface="Osaka" charset="0"/>
                        </a:rPr>
                        <m:t>𝑃</m:t>
                      </m:r>
                      <m:r>
                        <a:rPr kumimoji="0" lang="en-US" altLang="zh-CN" sz="2000" b="0" i="1" u="none" strike="noStrike" cap="none" normalizeH="0" baseline="0" smtClean="0">
                          <a:ln>
                            <a:noFill/>
                          </a:ln>
                          <a:solidFill>
                            <a:srgbClr val="000000"/>
                          </a:solidFill>
                          <a:effectLst/>
                          <a:latin typeface="Cambria Math" panose="02040503050406030204" pitchFamily="18" charset="0"/>
                          <a:ea typeface="Osaka" charset="0"/>
                          <a:cs typeface="Osaka" charset="0"/>
                        </a:rPr>
                        <m:t>)</m:t>
                      </m:r>
                    </m:oMath>
                  </m:oMathPara>
                </a14:m>
                <a:endParaRPr kumimoji="0" lang="en-US" altLang="zh-CN" sz="2000" b="0" i="0" u="none" strike="noStrike" cap="none" normalizeH="0" baseline="0" dirty="0">
                  <a:ln>
                    <a:noFill/>
                  </a:ln>
                  <a:solidFill>
                    <a:srgbClr val="000000"/>
                  </a:solidFill>
                  <a:effectLst/>
                  <a:latin typeface="Times" charset="0"/>
                  <a:ea typeface="Osaka" charset="0"/>
                  <a:cs typeface="Osaka" charset="0"/>
                </a:endParaRPr>
              </a:p>
            </p:txBody>
          </p:sp>
        </mc:Choice>
        <mc:Fallback xmlns="">
          <p:sp>
            <p:nvSpPr>
              <p:cNvPr id="9" name="Oval 8">
                <a:extLst>
                  <a:ext uri="{FF2B5EF4-FFF2-40B4-BE49-F238E27FC236}">
                    <a16:creationId xmlns:a16="http://schemas.microsoft.com/office/drawing/2014/main" id="{5514E4D8-342B-42DA-854E-B27BACCEB115}"/>
                  </a:ext>
                </a:extLst>
              </p:cNvPr>
              <p:cNvSpPr>
                <a:spLocks noRot="1" noChangeAspect="1" noMove="1" noResize="1" noEditPoints="1" noAdjustHandles="1" noChangeArrowheads="1" noChangeShapeType="1" noTextEdit="1"/>
              </p:cNvSpPr>
              <p:nvPr/>
            </p:nvSpPr>
            <p:spPr bwMode="auto">
              <a:xfrm>
                <a:off x="1143000" y="3581400"/>
                <a:ext cx="2590800" cy="1283044"/>
              </a:xfrm>
              <a:prstGeom prst="ellipse">
                <a:avLst/>
              </a:prstGeom>
              <a:blipFill>
                <a:blip r:embed="rId8"/>
                <a:stretch>
                  <a:fillRect/>
                </a:stretch>
              </a:blipFill>
              <a:ln>
                <a:solidFill>
                  <a:schemeClr val="dk1"/>
                </a:solidFill>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0D0FC248-725B-4354-A552-20F38D988B62}"/>
                  </a:ext>
                </a:extLst>
              </p:cNvPr>
              <p:cNvSpPr/>
              <p:nvPr/>
            </p:nvSpPr>
            <p:spPr bwMode="auto">
              <a:xfrm>
                <a:off x="1752600" y="4133386"/>
                <a:ext cx="1371600" cy="609600"/>
              </a:xfrm>
              <a:prstGeom prst="ellipse">
                <a:avLst/>
              </a:prstGeom>
              <a:ln>
                <a:headEnd type="none" w="med" len="med"/>
                <a:tailEnd type="none" w="med" len="med"/>
              </a:ln>
              <a:extLst>
                <a:ext uri="{AF507438-7753-43e0-B8FC-AC1667EBCBE1}">
                  <a14:hiddenEffects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r>
                        <a:rPr kumimoji="0" lang="en-US" altLang="zh-CN" sz="2000" b="0" i="1" u="none" strike="noStrike" cap="none" normalizeH="0" baseline="0" smtClean="0">
                          <a:ln>
                            <a:noFill/>
                          </a:ln>
                          <a:solidFill>
                            <a:srgbClr val="000000"/>
                          </a:solidFill>
                          <a:effectLst/>
                          <a:latin typeface="Cambria Math" panose="02040503050406030204" pitchFamily="18" charset="0"/>
                          <a:ea typeface="Osaka" charset="0"/>
                          <a:cs typeface="Osaka" charset="0"/>
                        </a:rPr>
                        <m:t>𝑏𝑒h</m:t>
                      </m:r>
                      <m:r>
                        <a:rPr kumimoji="0" lang="en-US" altLang="zh-CN" sz="2000" b="0" i="1" u="none" strike="noStrike" cap="none" normalizeH="0" baseline="0" smtClean="0">
                          <a:ln>
                            <a:noFill/>
                          </a:ln>
                          <a:solidFill>
                            <a:srgbClr val="000000"/>
                          </a:solidFill>
                          <a:effectLst/>
                          <a:latin typeface="Cambria Math" panose="02040503050406030204" pitchFamily="18" charset="0"/>
                          <a:ea typeface="Osaka" charset="0"/>
                          <a:cs typeface="Osaka" charset="0"/>
                        </a:rPr>
                        <m:t>(</m:t>
                      </m:r>
                      <m:r>
                        <a:rPr kumimoji="0" lang="en-US" altLang="zh-CN" sz="2000" b="0" i="1" u="none" strike="noStrike" cap="none" normalizeH="0" baseline="0" smtClean="0">
                          <a:ln>
                            <a:noFill/>
                          </a:ln>
                          <a:solidFill>
                            <a:srgbClr val="000000"/>
                          </a:solidFill>
                          <a:effectLst/>
                          <a:latin typeface="Cambria Math" panose="02040503050406030204" pitchFamily="18" charset="0"/>
                          <a:ea typeface="Osaka" charset="0"/>
                          <a:cs typeface="Osaka" charset="0"/>
                        </a:rPr>
                        <m:t>𝐸</m:t>
                      </m:r>
                      <m:r>
                        <a:rPr kumimoji="0" lang="en-US" altLang="zh-CN" sz="2000" b="0" i="1" u="none" strike="noStrike" cap="none" normalizeH="0" baseline="0" smtClean="0">
                          <a:ln>
                            <a:noFill/>
                          </a:ln>
                          <a:solidFill>
                            <a:srgbClr val="000000"/>
                          </a:solidFill>
                          <a:effectLst/>
                          <a:latin typeface="Cambria Math" panose="02040503050406030204" pitchFamily="18" charset="0"/>
                          <a:ea typeface="Osaka" charset="0"/>
                          <a:cs typeface="Osaka" charset="0"/>
                        </a:rPr>
                        <m:t>)</m:t>
                      </m:r>
                    </m:oMath>
                  </m:oMathPara>
                </a14:m>
                <a:endParaRPr kumimoji="0" lang="zh-CN" altLang="en-US" sz="2000" b="0" i="0" u="none" strike="noStrike" cap="none" normalizeH="0" baseline="0" dirty="0">
                  <a:ln>
                    <a:noFill/>
                  </a:ln>
                  <a:solidFill>
                    <a:srgbClr val="000000"/>
                  </a:solidFill>
                  <a:effectLst/>
                  <a:latin typeface="Times" charset="0"/>
                  <a:ea typeface="Osaka" charset="0"/>
                  <a:cs typeface="Osaka" charset="0"/>
                </a:endParaRPr>
              </a:p>
            </p:txBody>
          </p:sp>
        </mc:Choice>
        <mc:Fallback xmlns="">
          <p:sp>
            <p:nvSpPr>
              <p:cNvPr id="8" name="Oval 7">
                <a:extLst>
                  <a:ext uri="{FF2B5EF4-FFF2-40B4-BE49-F238E27FC236}">
                    <a16:creationId xmlns:a16="http://schemas.microsoft.com/office/drawing/2014/main" id="{0D0FC248-725B-4354-A552-20F38D988B62}"/>
                  </a:ext>
                </a:extLst>
              </p:cNvPr>
              <p:cNvSpPr>
                <a:spLocks noRot="1" noChangeAspect="1" noMove="1" noResize="1" noEditPoints="1" noAdjustHandles="1" noChangeArrowheads="1" noChangeShapeType="1" noTextEdit="1"/>
              </p:cNvSpPr>
              <p:nvPr/>
            </p:nvSpPr>
            <p:spPr bwMode="auto">
              <a:xfrm>
                <a:off x="1752600" y="4133386"/>
                <a:ext cx="1371600" cy="609600"/>
              </a:xfrm>
              <a:prstGeom prst="ellipse">
                <a:avLst/>
              </a:prstGeom>
              <a:blipFill>
                <a:blip r:embed="rId9"/>
                <a:stretch>
                  <a:fillRect/>
                </a:stretch>
              </a:blipFill>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r>
                  <a:rPr lang="zh-CN" altLang="en-US">
                    <a:noFill/>
                  </a:rPr>
                  <a:t> </a:t>
                </a:r>
              </a:p>
            </p:txBody>
          </p:sp>
        </mc:Fallback>
      </mc:AlternateContent>
      <p:cxnSp>
        <p:nvCxnSpPr>
          <p:cNvPr id="21" name="Straight Arrow Connector 20">
            <a:extLst>
              <a:ext uri="{FF2B5EF4-FFF2-40B4-BE49-F238E27FC236}">
                <a16:creationId xmlns:a16="http://schemas.microsoft.com/office/drawing/2014/main" id="{B35FF4E9-9902-4C6B-A7BC-8C652F78CA75}"/>
              </a:ext>
            </a:extLst>
          </p:cNvPr>
          <p:cNvCxnSpPr>
            <a:cxnSpLocks/>
          </p:cNvCxnSpPr>
          <p:nvPr/>
        </p:nvCxnSpPr>
        <p:spPr bwMode="auto">
          <a:xfrm flipV="1">
            <a:off x="3276600" y="2819400"/>
            <a:ext cx="1219200" cy="1371600"/>
          </a:xfrm>
          <a:prstGeom prst="straightConnector1">
            <a:avLst/>
          </a:prstGeom>
          <a:ln w="19050">
            <a:headEnd type="none" w="med" len="med"/>
            <a:tailEnd type="triangle"/>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206373"/>
      </p:ext>
    </p:extLst>
  </p:cSld>
  <p:clrMapOvr>
    <a:masterClrMapping/>
  </p:clrMapOvr>
  <mc:AlternateContent xmlns:mc="http://schemas.openxmlformats.org/markup-compatibility/2006" xmlns:p14="http://schemas.microsoft.com/office/powerpoint/2010/main">
    <mc:Choice Requires="p14">
      <p:transition spd="slow" p14:dur="2000" advTm="27341"/>
    </mc:Choice>
    <mc:Fallback xmlns="">
      <p:transition spd="slow" advTm="27341"/>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23B2E-869D-40FE-AC89-7632F7A02479}"/>
              </a:ext>
            </a:extLst>
          </p:cNvPr>
          <p:cNvSpPr>
            <a:spLocks noGrp="1"/>
          </p:cNvSpPr>
          <p:nvPr>
            <p:ph type="title"/>
          </p:nvPr>
        </p:nvSpPr>
        <p:spPr/>
        <p:txBody>
          <a:bodyPr/>
          <a:lstStyle/>
          <a:p>
            <a:r>
              <a:rPr lang="en-US" altLang="zh-CN" dirty="0"/>
              <a:t>Definition of Robustness</a:t>
            </a:r>
            <a:endParaRPr lang="zh-CN" altLang="en-US" dirty="0"/>
          </a:p>
        </p:txBody>
      </p:sp>
      <p:sp>
        <p:nvSpPr>
          <p:cNvPr id="3" name="Content Placeholder 2">
            <a:extLst>
              <a:ext uri="{FF2B5EF4-FFF2-40B4-BE49-F238E27FC236}">
                <a16:creationId xmlns:a16="http://schemas.microsoft.com/office/drawing/2014/main" id="{1C7D2B98-4A0D-4717-BBB4-60E8259D57E1}"/>
              </a:ext>
            </a:extLst>
          </p:cNvPr>
          <p:cNvSpPr>
            <a:spLocks noGrp="1"/>
          </p:cNvSpPr>
          <p:nvPr>
            <p:ph idx="1"/>
          </p:nvPr>
        </p:nvSpPr>
        <p:spPr>
          <a:xfrm>
            <a:off x="4724400" y="2667000"/>
            <a:ext cx="6858000" cy="3590027"/>
          </a:xfrm>
        </p:spPr>
        <p:txBody>
          <a:bodyPr tIns="46800"/>
          <a:lstStyle/>
          <a:p>
            <a:pPr marL="0" marR="0" lvl="0" indent="0" algn="ctr" defTabSz="914400" rtl="0" eaLnBrk="0" fontAlgn="base" latinLnBrk="0" hangingPunct="0">
              <a:lnSpc>
                <a:spcPct val="100000"/>
              </a:lnSpc>
              <a:spcBef>
                <a:spcPct val="20000"/>
              </a:spcBef>
              <a:spcAft>
                <a:spcPct val="0"/>
              </a:spcAft>
              <a:buClr>
                <a:srgbClr val="005481"/>
              </a:buClr>
              <a:buSzTx/>
              <a:buFont typeface="Times" panose="02020603050405020304" pitchFamily="18" charset="0"/>
              <a:buNone/>
              <a:tabLst/>
              <a:defRPr/>
            </a:pPr>
            <a:r>
              <a:rPr kumimoji="0" lang="en-US" altLang="zh-CN" b="1" i="1" u="none" strike="noStrike" kern="0" cap="none" spc="0" normalizeH="0" baseline="0" noProof="0" dirty="0">
                <a:ln>
                  <a:noFill/>
                </a:ln>
                <a:solidFill>
                  <a:srgbClr val="000000"/>
                </a:solidFill>
                <a:effectLst/>
                <a:uLnTx/>
                <a:uFillTx/>
                <a:latin typeface="Arial"/>
                <a:ea typeface="Osaka"/>
              </a:rPr>
              <a:t>Robustness</a:t>
            </a:r>
            <a:r>
              <a:rPr kumimoji="0" lang="en-US" altLang="zh-CN" b="0" i="0" u="none" strike="noStrike" kern="0" cap="none" spc="0" normalizeH="0" baseline="0" noProof="0" dirty="0">
                <a:ln>
                  <a:noFill/>
                </a:ln>
                <a:solidFill>
                  <a:srgbClr val="000000"/>
                </a:solidFill>
                <a:effectLst/>
                <a:uLnTx/>
                <a:uFillTx/>
                <a:latin typeface="Arial"/>
                <a:ea typeface="Osaka"/>
              </a:rPr>
              <a:t> is the </a:t>
            </a:r>
            <a:r>
              <a:rPr kumimoji="0" lang="en-US" altLang="zh-CN" b="0" i="0" u="sng" strike="noStrike" kern="0" cap="none" spc="0" normalizeH="0" baseline="0" noProof="0" dirty="0">
                <a:ln>
                  <a:noFill/>
                </a:ln>
                <a:solidFill>
                  <a:srgbClr val="000000"/>
                </a:solidFill>
                <a:effectLst/>
                <a:uLnTx/>
                <a:uFillTx/>
                <a:latin typeface="Arial"/>
                <a:ea typeface="Osaka"/>
              </a:rPr>
              <a:t>largest set of deviations</a:t>
            </a:r>
            <a:r>
              <a:rPr kumimoji="0" lang="en-US" altLang="zh-CN" b="0" i="0" u="none" strike="noStrike" kern="0" cap="none" spc="0" normalizeH="0" baseline="0" noProof="0" dirty="0">
                <a:ln>
                  <a:noFill/>
                </a:ln>
                <a:solidFill>
                  <a:srgbClr val="000000"/>
                </a:solidFill>
                <a:effectLst/>
                <a:uLnTx/>
                <a:uFillTx/>
                <a:latin typeface="Arial"/>
                <a:ea typeface="Osaka"/>
              </a:rPr>
              <a:t> of the environment under which the system can still </a:t>
            </a:r>
            <a:r>
              <a:rPr kumimoji="0" lang="en-US" altLang="zh-CN" b="0" i="0" u="sng" strike="noStrike" kern="0" cap="none" spc="0" normalizeH="0" baseline="0" noProof="0" dirty="0">
                <a:ln>
                  <a:noFill/>
                </a:ln>
                <a:solidFill>
                  <a:srgbClr val="000000"/>
                </a:solidFill>
                <a:effectLst/>
                <a:uLnTx/>
                <a:uFillTx/>
                <a:latin typeface="Arial"/>
                <a:ea typeface="Osaka"/>
              </a:rPr>
              <a:t>satisfy the safety property</a:t>
            </a:r>
            <a:r>
              <a:rPr kumimoji="0" lang="en-US" altLang="zh-CN" b="0" i="0" u="none" strike="noStrike" kern="0" cap="none" spc="0" normalizeH="0" baseline="0" noProof="0" dirty="0">
                <a:ln>
                  <a:noFill/>
                </a:ln>
                <a:solidFill>
                  <a:srgbClr val="000000"/>
                </a:solidFill>
                <a:effectLst/>
                <a:uLnTx/>
                <a:uFillTx/>
                <a:latin typeface="Arial"/>
                <a:ea typeface="Osaka"/>
              </a:rPr>
              <a:t>.</a:t>
            </a:r>
            <a:endParaRPr kumimoji="0" lang="zh-CN" altLang="en-US" b="0" i="0" u="none" strike="noStrike" kern="0" cap="none" spc="0" normalizeH="0" baseline="0" noProof="0" dirty="0">
              <a:ln>
                <a:noFill/>
              </a:ln>
              <a:solidFill>
                <a:srgbClr val="000000"/>
              </a:solidFill>
              <a:effectLst/>
              <a:uLnTx/>
              <a:uFillTx/>
              <a:latin typeface="Arial"/>
            </a:endParaRPr>
          </a:p>
        </p:txBody>
      </p:sp>
      <p:sp>
        <p:nvSpPr>
          <p:cNvPr id="4" name="Slide Number Placeholder 3">
            <a:extLst>
              <a:ext uri="{FF2B5EF4-FFF2-40B4-BE49-F238E27FC236}">
                <a16:creationId xmlns:a16="http://schemas.microsoft.com/office/drawing/2014/main" id="{7EAE2B7A-4199-403B-8600-C84E86BE650E}"/>
              </a:ext>
            </a:extLst>
          </p:cNvPr>
          <p:cNvSpPr>
            <a:spLocks noGrp="1"/>
          </p:cNvSpPr>
          <p:nvPr>
            <p:ph type="sldNum" sz="quarter" idx="10"/>
          </p:nvPr>
        </p:nvSpPr>
        <p:spPr/>
        <p:txBody>
          <a:bodyPr/>
          <a:lstStyle/>
          <a:p>
            <a:pPr>
              <a:defRPr/>
            </a:pPr>
            <a:fld id="{57DBCEAA-019C-4221-BCA5-137D87B79FCD}" type="slidenum">
              <a:rPr lang="zh-CN" altLang="en-US" smtClean="0"/>
              <a:pPr>
                <a:defRPr/>
              </a:pPr>
              <a:t>21</a:t>
            </a:fld>
            <a:endParaRPr lang="zh-CN" altLang="en-US" dirty="0"/>
          </a:p>
        </p:txBody>
      </p:sp>
      <p:grpSp>
        <p:nvGrpSpPr>
          <p:cNvPr id="7" name="Group 6">
            <a:extLst>
              <a:ext uri="{FF2B5EF4-FFF2-40B4-BE49-F238E27FC236}">
                <a16:creationId xmlns:a16="http://schemas.microsoft.com/office/drawing/2014/main" id="{02B83C4C-ED38-4703-A5C4-2D5F6C2DF780}"/>
              </a:ext>
            </a:extLst>
          </p:cNvPr>
          <p:cNvGrpSpPr/>
          <p:nvPr/>
        </p:nvGrpSpPr>
        <p:grpSpPr>
          <a:xfrm>
            <a:off x="566738" y="2668917"/>
            <a:ext cx="3852862" cy="2514600"/>
            <a:chOff x="566738" y="2668917"/>
            <a:chExt cx="3852862" cy="2514600"/>
          </a:xfrm>
        </p:grpSpPr>
        <p:sp>
          <p:nvSpPr>
            <p:cNvPr id="5" name="Rectangle: Rounded Corners 4">
              <a:extLst>
                <a:ext uri="{FF2B5EF4-FFF2-40B4-BE49-F238E27FC236}">
                  <a16:creationId xmlns:a16="http://schemas.microsoft.com/office/drawing/2014/main" id="{440AABFF-3601-4542-8177-DC9BCDBD0194}"/>
                </a:ext>
              </a:extLst>
            </p:cNvPr>
            <p:cNvSpPr/>
            <p:nvPr/>
          </p:nvSpPr>
          <p:spPr bwMode="auto">
            <a:xfrm>
              <a:off x="609600" y="2668917"/>
              <a:ext cx="3810000" cy="2514600"/>
            </a:xfrm>
            <a:prstGeom prst="roundRect">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dirty="0">
                <a:ln>
                  <a:noFill/>
                </a:ln>
                <a:solidFill>
                  <a:srgbClr val="000000"/>
                </a:solidFill>
                <a:effectLst/>
                <a:latin typeface="Times" charset="0"/>
                <a:ea typeface="Osaka" charset="0"/>
                <a:cs typeface="Osaka"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8FE0419-8708-4D6B-9A65-7542FBDB65BF}"/>
                    </a:ext>
                  </a:extLst>
                </p:cNvPr>
                <p:cNvSpPr txBox="1"/>
                <p:nvPr/>
              </p:nvSpPr>
              <p:spPr>
                <a:xfrm>
                  <a:off x="566738" y="2691711"/>
                  <a:ext cx="68580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𝛼</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𝐼</m:t>
                            </m:r>
                          </m:e>
                          <m:sup>
                            <m:r>
                              <a:rPr lang="en-US" altLang="zh-CN" sz="2000" b="0" i="1" smtClean="0">
                                <a:latin typeface="Cambria Math" panose="02040503050406030204" pitchFamily="18" charset="0"/>
                              </a:rPr>
                              <m:t>∗</m:t>
                            </m:r>
                          </m:sup>
                        </m:sSup>
                      </m:oMath>
                    </m:oMathPara>
                  </a14:m>
                  <a:endParaRPr lang="zh-CN" altLang="en-US" sz="2000" dirty="0"/>
                </a:p>
              </p:txBody>
            </p:sp>
          </mc:Choice>
          <mc:Fallback xmlns="">
            <p:sp>
              <p:nvSpPr>
                <p:cNvPr id="6" name="TextBox 5">
                  <a:extLst>
                    <a:ext uri="{FF2B5EF4-FFF2-40B4-BE49-F238E27FC236}">
                      <a16:creationId xmlns:a16="http://schemas.microsoft.com/office/drawing/2014/main" id="{78FE0419-8708-4D6B-9A65-7542FBDB65BF}"/>
                    </a:ext>
                  </a:extLst>
                </p:cNvPr>
                <p:cNvSpPr txBox="1">
                  <a:spLocks noRot="1" noChangeAspect="1" noMove="1" noResize="1" noEditPoints="1" noAdjustHandles="1" noChangeArrowheads="1" noChangeShapeType="1" noTextEdit="1"/>
                </p:cNvSpPr>
                <p:nvPr/>
              </p:nvSpPr>
              <p:spPr>
                <a:xfrm>
                  <a:off x="566738" y="2691711"/>
                  <a:ext cx="685800" cy="400110"/>
                </a:xfrm>
                <a:prstGeom prst="rect">
                  <a:avLst/>
                </a:prstGeom>
                <a:blipFill>
                  <a:blip r:embed="rId5"/>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B9A5177E-C7B6-4402-9CE4-0A192E828020}"/>
                  </a:ext>
                </a:extLst>
              </p:cNvPr>
              <p:cNvSpPr/>
              <p:nvPr/>
            </p:nvSpPr>
            <p:spPr bwMode="auto">
              <a:xfrm>
                <a:off x="838200" y="2895600"/>
                <a:ext cx="3205162" cy="2061234"/>
              </a:xfrm>
              <a:prstGeom prst="ellipse">
                <a:avLst/>
              </a:prstGeom>
              <a:solidFill>
                <a:srgbClr val="FFCCCC"/>
              </a:solidFill>
              <a:ln>
                <a:solidFill>
                  <a:schemeClr val="dk1"/>
                </a:solidFill>
                <a:headEnd type="none" w="med" len="med"/>
                <a:tailEnd type="none" w="med" len="med"/>
              </a:ln>
              <a:extLst>
                <a:ext uri="{AF507438-7753-43e0-B8FC-AC1667EBCBE1}">
                  <a14:hiddenEffects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r>
                        <a:rPr kumimoji="0" lang="en-US" altLang="zh-CN" sz="2000" b="0" i="1" u="none" strike="noStrike" cap="none" normalizeH="0" baseline="0" smtClean="0">
                          <a:ln>
                            <a:noFill/>
                          </a:ln>
                          <a:solidFill>
                            <a:srgbClr val="000000"/>
                          </a:solidFill>
                          <a:effectLst/>
                          <a:latin typeface="Cambria Math" panose="02040503050406030204" pitchFamily="18" charset="0"/>
                          <a:ea typeface="Osaka" charset="0"/>
                          <a:cs typeface="Osaka" charset="0"/>
                        </a:rPr>
                        <m:t>𝑏𝑒h</m:t>
                      </m:r>
                      <m:d>
                        <m:dPr>
                          <m:ctrlPr>
                            <a:rPr kumimoji="0" lang="en-US" altLang="zh-CN" sz="2000" b="0" i="1" u="none" strike="noStrike" cap="none" normalizeH="0" baseline="0" smtClean="0">
                              <a:ln>
                                <a:noFill/>
                              </a:ln>
                              <a:solidFill>
                                <a:srgbClr val="000000"/>
                              </a:solidFill>
                              <a:effectLst/>
                              <a:latin typeface="Cambria Math" panose="02040503050406030204" pitchFamily="18" charset="0"/>
                              <a:ea typeface="Osaka" charset="0"/>
                              <a:cs typeface="Osaka" charset="0"/>
                            </a:rPr>
                          </m:ctrlPr>
                        </m:dPr>
                        <m:e>
                          <m:r>
                            <a:rPr kumimoji="0" lang="en-US" altLang="zh-CN" sz="2000" b="0" i="1" u="none" strike="noStrike" cap="none" normalizeH="0" baseline="0" smtClean="0">
                              <a:ln>
                                <a:noFill/>
                              </a:ln>
                              <a:solidFill>
                                <a:srgbClr val="000000"/>
                              </a:solidFill>
                              <a:effectLst/>
                              <a:latin typeface="Cambria Math" panose="02040503050406030204" pitchFamily="18" charset="0"/>
                              <a:ea typeface="Osaka" charset="0"/>
                              <a:cs typeface="Osaka" charset="0"/>
                            </a:rPr>
                            <m:t>𝑀</m:t>
                          </m:r>
                        </m:e>
                      </m:d>
                    </m:oMath>
                  </m:oMathPara>
                </a14:m>
                <a:endParaRPr kumimoji="0" lang="en-US" altLang="zh-CN" sz="2000" b="0" i="0" u="none" strike="noStrike" cap="none" normalizeH="0" baseline="0" dirty="0">
                  <a:ln>
                    <a:noFill/>
                  </a:ln>
                  <a:solidFill>
                    <a:srgbClr val="000000"/>
                  </a:solidFill>
                  <a:effectLst/>
                  <a:latin typeface="Times" charset="0"/>
                  <a:ea typeface="Osaka" charset="0"/>
                  <a:cs typeface="Osaka" charset="0"/>
                </a:endParaRPr>
              </a:p>
            </p:txBody>
          </p:sp>
        </mc:Choice>
        <mc:Fallback xmlns="">
          <p:sp>
            <p:nvSpPr>
              <p:cNvPr id="10" name="Oval 9">
                <a:extLst>
                  <a:ext uri="{FF2B5EF4-FFF2-40B4-BE49-F238E27FC236}">
                    <a16:creationId xmlns:a16="http://schemas.microsoft.com/office/drawing/2014/main" id="{B9A5177E-C7B6-4402-9CE4-0A192E828020}"/>
                  </a:ext>
                </a:extLst>
              </p:cNvPr>
              <p:cNvSpPr>
                <a:spLocks noRot="1" noChangeAspect="1" noMove="1" noResize="1" noEditPoints="1" noAdjustHandles="1" noChangeArrowheads="1" noChangeShapeType="1" noTextEdit="1"/>
              </p:cNvSpPr>
              <p:nvPr/>
            </p:nvSpPr>
            <p:spPr bwMode="auto">
              <a:xfrm>
                <a:off x="838200" y="2895600"/>
                <a:ext cx="3205162" cy="2061234"/>
              </a:xfrm>
              <a:prstGeom prst="ellipse">
                <a:avLst/>
              </a:prstGeom>
              <a:blipFill>
                <a:blip r:embed="rId6"/>
                <a:stretch>
                  <a:fillRect/>
                </a:stretch>
              </a:blipFill>
              <a:ln>
                <a:solidFill>
                  <a:schemeClr val="dk1"/>
                </a:solidFill>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5514E4D8-342B-42DA-854E-B27BACCEB115}"/>
                  </a:ext>
                </a:extLst>
              </p:cNvPr>
              <p:cNvSpPr/>
              <p:nvPr/>
            </p:nvSpPr>
            <p:spPr bwMode="auto">
              <a:xfrm>
                <a:off x="1143000" y="3581400"/>
                <a:ext cx="2590800" cy="1283044"/>
              </a:xfrm>
              <a:prstGeom prst="ellipse">
                <a:avLst/>
              </a:prstGeom>
              <a:solidFill>
                <a:schemeClr val="accent1"/>
              </a:solidFill>
              <a:ln>
                <a:solidFill>
                  <a:schemeClr val="tx1"/>
                </a:solidFill>
                <a:headEnd type="none" w="med" len="med"/>
                <a:tailEnd type="none" w="med" len="med"/>
              </a:ln>
              <a:extLst>
                <a:ext uri="{AF507438-7753-43e0-B8FC-AC1667EBCBE1}">
                  <a14:hiddenEffects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r>
                        <a:rPr kumimoji="0" lang="en-US" altLang="zh-CN" sz="2000" b="0" i="1" u="none" strike="noStrike" cap="none" normalizeH="0" baseline="0" smtClean="0">
                          <a:ln>
                            <a:noFill/>
                          </a:ln>
                          <a:solidFill>
                            <a:srgbClr val="000000"/>
                          </a:solidFill>
                          <a:effectLst/>
                          <a:latin typeface="Cambria Math" panose="02040503050406030204" pitchFamily="18" charset="0"/>
                          <a:ea typeface="Osaka" charset="0"/>
                          <a:cs typeface="Osaka" charset="0"/>
                        </a:rPr>
                        <m:t>𝑊𝐴</m:t>
                      </m:r>
                      <m:r>
                        <a:rPr kumimoji="0" lang="en-US" altLang="zh-CN" sz="2000" b="0" i="1" u="none" strike="noStrike" cap="none" normalizeH="0" baseline="0" smtClean="0">
                          <a:ln>
                            <a:noFill/>
                          </a:ln>
                          <a:solidFill>
                            <a:srgbClr val="000000"/>
                          </a:solidFill>
                          <a:effectLst/>
                          <a:latin typeface="Cambria Math" panose="02040503050406030204" pitchFamily="18" charset="0"/>
                          <a:ea typeface="Osaka" charset="0"/>
                          <a:cs typeface="Osaka" charset="0"/>
                        </a:rPr>
                        <m:t>(</m:t>
                      </m:r>
                      <m:r>
                        <a:rPr kumimoji="0" lang="en-US" altLang="zh-CN" sz="2000" b="0" i="1" u="none" strike="noStrike" cap="none" normalizeH="0" baseline="0" smtClean="0">
                          <a:ln>
                            <a:noFill/>
                          </a:ln>
                          <a:solidFill>
                            <a:srgbClr val="000000"/>
                          </a:solidFill>
                          <a:effectLst/>
                          <a:latin typeface="Cambria Math" panose="02040503050406030204" pitchFamily="18" charset="0"/>
                          <a:ea typeface="Osaka" charset="0"/>
                          <a:cs typeface="Osaka" charset="0"/>
                        </a:rPr>
                        <m:t>𝑀</m:t>
                      </m:r>
                      <m:r>
                        <a:rPr kumimoji="0" lang="en-US" altLang="zh-CN" sz="2000" b="0" i="1" u="none" strike="noStrike" cap="none" normalizeH="0" baseline="0" smtClean="0">
                          <a:ln>
                            <a:noFill/>
                          </a:ln>
                          <a:solidFill>
                            <a:srgbClr val="000000"/>
                          </a:solidFill>
                          <a:effectLst/>
                          <a:latin typeface="Cambria Math" panose="02040503050406030204" pitchFamily="18" charset="0"/>
                          <a:ea typeface="Osaka" charset="0"/>
                          <a:cs typeface="Osaka" charset="0"/>
                        </a:rPr>
                        <m:t>,</m:t>
                      </m:r>
                      <m:r>
                        <a:rPr kumimoji="0" lang="en-US" altLang="zh-CN" sz="2000" b="0" i="1" u="none" strike="noStrike" cap="none" normalizeH="0" baseline="0" smtClean="0">
                          <a:ln>
                            <a:noFill/>
                          </a:ln>
                          <a:solidFill>
                            <a:srgbClr val="000000"/>
                          </a:solidFill>
                          <a:effectLst/>
                          <a:latin typeface="Cambria Math" panose="02040503050406030204" pitchFamily="18" charset="0"/>
                          <a:ea typeface="Osaka" charset="0"/>
                          <a:cs typeface="Osaka" charset="0"/>
                        </a:rPr>
                        <m:t>𝐸</m:t>
                      </m:r>
                      <m:r>
                        <a:rPr kumimoji="0" lang="en-US" altLang="zh-CN" sz="2000" b="0" i="1" u="none" strike="noStrike" cap="none" normalizeH="0" baseline="0" smtClean="0">
                          <a:ln>
                            <a:noFill/>
                          </a:ln>
                          <a:solidFill>
                            <a:srgbClr val="000000"/>
                          </a:solidFill>
                          <a:effectLst/>
                          <a:latin typeface="Cambria Math" panose="02040503050406030204" pitchFamily="18" charset="0"/>
                          <a:ea typeface="Osaka" charset="0"/>
                          <a:cs typeface="Osaka" charset="0"/>
                        </a:rPr>
                        <m:t>,</m:t>
                      </m:r>
                      <m:r>
                        <a:rPr kumimoji="0" lang="en-US" altLang="zh-CN" sz="2000" b="0" i="1" u="none" strike="noStrike" cap="none" normalizeH="0" baseline="0" smtClean="0">
                          <a:ln>
                            <a:noFill/>
                          </a:ln>
                          <a:solidFill>
                            <a:srgbClr val="000000"/>
                          </a:solidFill>
                          <a:effectLst/>
                          <a:latin typeface="Cambria Math" panose="02040503050406030204" pitchFamily="18" charset="0"/>
                          <a:ea typeface="Osaka" charset="0"/>
                          <a:cs typeface="Osaka" charset="0"/>
                        </a:rPr>
                        <m:t>𝑃</m:t>
                      </m:r>
                      <m:r>
                        <a:rPr kumimoji="0" lang="en-US" altLang="zh-CN" sz="2000" b="0" i="1" u="none" strike="noStrike" cap="none" normalizeH="0" baseline="0" smtClean="0">
                          <a:ln>
                            <a:noFill/>
                          </a:ln>
                          <a:solidFill>
                            <a:srgbClr val="000000"/>
                          </a:solidFill>
                          <a:effectLst/>
                          <a:latin typeface="Cambria Math" panose="02040503050406030204" pitchFamily="18" charset="0"/>
                          <a:ea typeface="Osaka" charset="0"/>
                          <a:cs typeface="Osaka" charset="0"/>
                        </a:rPr>
                        <m:t>)</m:t>
                      </m:r>
                    </m:oMath>
                  </m:oMathPara>
                </a14:m>
                <a:endParaRPr kumimoji="0" lang="en-US" altLang="zh-CN" sz="2000" b="0" i="0" u="none" strike="noStrike" cap="none" normalizeH="0" baseline="0" dirty="0">
                  <a:ln>
                    <a:noFill/>
                  </a:ln>
                  <a:solidFill>
                    <a:srgbClr val="000000"/>
                  </a:solidFill>
                  <a:effectLst/>
                  <a:latin typeface="Times" charset="0"/>
                  <a:ea typeface="Osaka" charset="0"/>
                  <a:cs typeface="Osaka" charset="0"/>
                </a:endParaRPr>
              </a:p>
            </p:txBody>
          </p:sp>
        </mc:Choice>
        <mc:Fallback xmlns="">
          <p:sp>
            <p:nvSpPr>
              <p:cNvPr id="9" name="Oval 8">
                <a:extLst>
                  <a:ext uri="{FF2B5EF4-FFF2-40B4-BE49-F238E27FC236}">
                    <a16:creationId xmlns:a16="http://schemas.microsoft.com/office/drawing/2014/main" id="{5514E4D8-342B-42DA-854E-B27BACCEB115}"/>
                  </a:ext>
                </a:extLst>
              </p:cNvPr>
              <p:cNvSpPr>
                <a:spLocks noRot="1" noChangeAspect="1" noMove="1" noResize="1" noEditPoints="1" noAdjustHandles="1" noChangeArrowheads="1" noChangeShapeType="1" noTextEdit="1"/>
              </p:cNvSpPr>
              <p:nvPr/>
            </p:nvSpPr>
            <p:spPr bwMode="auto">
              <a:xfrm>
                <a:off x="1143000" y="3581400"/>
                <a:ext cx="2590800" cy="1283044"/>
              </a:xfrm>
              <a:prstGeom prst="ellipse">
                <a:avLst/>
              </a:prstGeom>
              <a:blipFill>
                <a:blip r:embed="rId7"/>
                <a:stretch>
                  <a:fillRect/>
                </a:stretch>
              </a:blipFill>
              <a:ln>
                <a:solidFill>
                  <a:schemeClr val="tx1"/>
                </a:solidFill>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0D0FC248-725B-4354-A552-20F38D988B62}"/>
                  </a:ext>
                </a:extLst>
              </p:cNvPr>
              <p:cNvSpPr/>
              <p:nvPr/>
            </p:nvSpPr>
            <p:spPr bwMode="auto">
              <a:xfrm>
                <a:off x="1752600" y="4133386"/>
                <a:ext cx="1371600" cy="609600"/>
              </a:xfrm>
              <a:prstGeom prst="ellipse">
                <a:avLst/>
              </a:prstGeom>
              <a:ln>
                <a:solidFill>
                  <a:schemeClr val="tx1"/>
                </a:solidFill>
                <a:headEnd type="none" w="med" len="med"/>
                <a:tailEnd type="none" w="med" len="med"/>
              </a:ln>
              <a:extLst>
                <a:ext uri="{AF507438-7753-43e0-B8FC-AC1667EBCBE1}">
                  <a14:hiddenEffects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r>
                        <a:rPr kumimoji="0" lang="en-US" altLang="zh-CN" sz="2000" b="0" i="1" u="none" strike="noStrike" cap="none" normalizeH="0" baseline="0" smtClean="0">
                          <a:ln>
                            <a:noFill/>
                          </a:ln>
                          <a:solidFill>
                            <a:srgbClr val="000000"/>
                          </a:solidFill>
                          <a:effectLst/>
                          <a:latin typeface="Cambria Math" panose="02040503050406030204" pitchFamily="18" charset="0"/>
                          <a:ea typeface="Osaka" charset="0"/>
                          <a:cs typeface="Osaka" charset="0"/>
                        </a:rPr>
                        <m:t>𝑏𝑒h</m:t>
                      </m:r>
                      <m:r>
                        <a:rPr kumimoji="0" lang="en-US" altLang="zh-CN" sz="2000" b="0" i="1" u="none" strike="noStrike" cap="none" normalizeH="0" baseline="0" smtClean="0">
                          <a:ln>
                            <a:noFill/>
                          </a:ln>
                          <a:solidFill>
                            <a:srgbClr val="000000"/>
                          </a:solidFill>
                          <a:effectLst/>
                          <a:latin typeface="Cambria Math" panose="02040503050406030204" pitchFamily="18" charset="0"/>
                          <a:ea typeface="Osaka" charset="0"/>
                          <a:cs typeface="Osaka" charset="0"/>
                        </a:rPr>
                        <m:t>(</m:t>
                      </m:r>
                      <m:r>
                        <a:rPr kumimoji="0" lang="en-US" altLang="zh-CN" sz="2000" b="0" i="1" u="none" strike="noStrike" cap="none" normalizeH="0" baseline="0" smtClean="0">
                          <a:ln>
                            <a:noFill/>
                          </a:ln>
                          <a:solidFill>
                            <a:srgbClr val="000000"/>
                          </a:solidFill>
                          <a:effectLst/>
                          <a:latin typeface="Cambria Math" panose="02040503050406030204" pitchFamily="18" charset="0"/>
                          <a:ea typeface="Osaka" charset="0"/>
                          <a:cs typeface="Osaka" charset="0"/>
                        </a:rPr>
                        <m:t>𝐸</m:t>
                      </m:r>
                      <m:r>
                        <a:rPr kumimoji="0" lang="en-US" altLang="zh-CN" sz="2000" b="0" i="1" u="none" strike="noStrike" cap="none" normalizeH="0" baseline="0" smtClean="0">
                          <a:ln>
                            <a:noFill/>
                          </a:ln>
                          <a:solidFill>
                            <a:srgbClr val="000000"/>
                          </a:solidFill>
                          <a:effectLst/>
                          <a:latin typeface="Cambria Math" panose="02040503050406030204" pitchFamily="18" charset="0"/>
                          <a:ea typeface="Osaka" charset="0"/>
                          <a:cs typeface="Osaka" charset="0"/>
                        </a:rPr>
                        <m:t>)</m:t>
                      </m:r>
                    </m:oMath>
                  </m:oMathPara>
                </a14:m>
                <a:endParaRPr kumimoji="0" lang="zh-CN" altLang="en-US" sz="2000" b="0" i="0" u="none" strike="noStrike" cap="none" normalizeH="0" baseline="0" dirty="0">
                  <a:ln>
                    <a:noFill/>
                  </a:ln>
                  <a:solidFill>
                    <a:srgbClr val="000000"/>
                  </a:solidFill>
                  <a:effectLst/>
                  <a:latin typeface="Times" charset="0"/>
                  <a:ea typeface="Osaka" charset="0"/>
                  <a:cs typeface="Osaka" charset="0"/>
                </a:endParaRPr>
              </a:p>
            </p:txBody>
          </p:sp>
        </mc:Choice>
        <mc:Fallback xmlns="">
          <p:sp>
            <p:nvSpPr>
              <p:cNvPr id="8" name="Oval 7">
                <a:extLst>
                  <a:ext uri="{FF2B5EF4-FFF2-40B4-BE49-F238E27FC236}">
                    <a16:creationId xmlns:a16="http://schemas.microsoft.com/office/drawing/2014/main" id="{0D0FC248-725B-4354-A552-20F38D988B62}"/>
                  </a:ext>
                </a:extLst>
              </p:cNvPr>
              <p:cNvSpPr>
                <a:spLocks noRot="1" noChangeAspect="1" noMove="1" noResize="1" noEditPoints="1" noAdjustHandles="1" noChangeArrowheads="1" noChangeShapeType="1" noTextEdit="1"/>
              </p:cNvSpPr>
              <p:nvPr/>
            </p:nvSpPr>
            <p:spPr bwMode="auto">
              <a:xfrm>
                <a:off x="1752600" y="4133386"/>
                <a:ext cx="1371600" cy="609600"/>
              </a:xfrm>
              <a:prstGeom prst="ellipse">
                <a:avLst/>
              </a:prstGeom>
              <a:blipFill>
                <a:blip r:embed="rId8"/>
                <a:stretch>
                  <a:fillRect/>
                </a:stretch>
              </a:blipFill>
              <a:ln>
                <a:solidFill>
                  <a:schemeClr val="tx1"/>
                </a:solidFill>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r>
                  <a:rPr lang="zh-CN" altLang="en-US">
                    <a:noFill/>
                  </a:rPr>
                  <a:t> </a:t>
                </a:r>
              </a:p>
            </p:txBody>
          </p:sp>
        </mc:Fallback>
      </mc:AlternateContent>
    </p:spTree>
    <p:extLst>
      <p:ext uri="{BB962C8B-B14F-4D97-AF65-F5344CB8AC3E}">
        <p14:creationId xmlns:p14="http://schemas.microsoft.com/office/powerpoint/2010/main" val="2756501875"/>
      </p:ext>
    </p:extLst>
  </p:cSld>
  <p:clrMapOvr>
    <a:masterClrMapping/>
  </p:clrMapOvr>
  <mc:AlternateContent xmlns:mc="http://schemas.openxmlformats.org/markup-compatibility/2006" xmlns:p14="http://schemas.microsoft.com/office/powerpoint/2010/main">
    <mc:Choice Requires="p14">
      <p:transition spd="slow" p14:dur="2000" advTm="14225"/>
    </mc:Choice>
    <mc:Fallback xmlns="">
      <p:transition spd="slow" advTm="14225"/>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D299E-7141-439D-86E0-4D55F6BFF42B}"/>
              </a:ext>
            </a:extLst>
          </p:cNvPr>
          <p:cNvSpPr>
            <a:spLocks noGrp="1"/>
          </p:cNvSpPr>
          <p:nvPr>
            <p:ph type="title"/>
          </p:nvPr>
        </p:nvSpPr>
        <p:spPr/>
        <p:txBody>
          <a:bodyPr/>
          <a:lstStyle/>
          <a:p>
            <a:r>
              <a:rPr lang="en-US" altLang="zh-CN" dirty="0"/>
              <a:t>Traditional Verification Tools</a:t>
            </a:r>
            <a:endParaRPr lang="zh-CN" altLang="en-US" dirty="0"/>
          </a:p>
        </p:txBody>
      </p:sp>
      <p:sp>
        <p:nvSpPr>
          <p:cNvPr id="3" name="Slide Number Placeholder 2">
            <a:extLst>
              <a:ext uri="{FF2B5EF4-FFF2-40B4-BE49-F238E27FC236}">
                <a16:creationId xmlns:a16="http://schemas.microsoft.com/office/drawing/2014/main" id="{47F7735A-8CBC-4F39-A02D-C1D6DFFE8EEE}"/>
              </a:ext>
            </a:extLst>
          </p:cNvPr>
          <p:cNvSpPr>
            <a:spLocks noGrp="1"/>
          </p:cNvSpPr>
          <p:nvPr>
            <p:ph type="sldNum" sz="quarter" idx="10"/>
          </p:nvPr>
        </p:nvSpPr>
        <p:spPr/>
        <p:txBody>
          <a:bodyPr/>
          <a:lstStyle/>
          <a:p>
            <a:pPr>
              <a:defRPr/>
            </a:pPr>
            <a:fld id="{C5C6058E-2160-4B4A-9A1E-ED612EB15280}" type="slidenum">
              <a:rPr lang="zh-CN" altLang="en-US" smtClean="0"/>
              <a:pPr>
                <a:defRPr/>
              </a:pPr>
              <a:t>22</a:t>
            </a:fld>
            <a:endParaRPr lang="zh-CN" altLang="en-US" dirty="0"/>
          </a:p>
        </p:txBody>
      </p:sp>
      <p:grpSp>
        <p:nvGrpSpPr>
          <p:cNvPr id="4" name="Group 3">
            <a:extLst>
              <a:ext uri="{FF2B5EF4-FFF2-40B4-BE49-F238E27FC236}">
                <a16:creationId xmlns:a16="http://schemas.microsoft.com/office/drawing/2014/main" id="{8D43C0F7-E2E0-4582-BFB2-CC4EC9DEA49E}"/>
              </a:ext>
            </a:extLst>
          </p:cNvPr>
          <p:cNvGrpSpPr/>
          <p:nvPr/>
        </p:nvGrpSpPr>
        <p:grpSpPr>
          <a:xfrm>
            <a:off x="3938239" y="2815431"/>
            <a:ext cx="2044390" cy="1993260"/>
            <a:chOff x="5334000" y="1914257"/>
            <a:chExt cx="2044390" cy="1993260"/>
          </a:xfrm>
        </p:grpSpPr>
        <p:sp>
          <p:nvSpPr>
            <p:cNvPr id="5" name="TextBox 4">
              <a:extLst>
                <a:ext uri="{FF2B5EF4-FFF2-40B4-BE49-F238E27FC236}">
                  <a16:creationId xmlns:a16="http://schemas.microsoft.com/office/drawing/2014/main" id="{BC3BEA91-A8C6-4C3E-AD6B-7DF34D0FA095}"/>
                </a:ext>
              </a:extLst>
            </p:cNvPr>
            <p:cNvSpPr txBox="1"/>
            <p:nvPr/>
          </p:nvSpPr>
          <p:spPr>
            <a:xfrm>
              <a:off x="5334000" y="1914257"/>
              <a:ext cx="2044390" cy="954107"/>
            </a:xfrm>
            <a:prstGeom prst="rect">
              <a:avLst/>
            </a:prstGeom>
            <a:noFill/>
          </p:spPr>
          <p:txBody>
            <a:bodyPr wrap="square" rtlCol="0">
              <a:spAutoFit/>
            </a:bodyPr>
            <a:lstStyle/>
            <a:p>
              <a:pPr algn="ctr"/>
              <a:r>
                <a:rPr lang="en-US" altLang="zh-CN" sz="2800" b="1" dirty="0"/>
                <a:t>Model Checker</a:t>
              </a:r>
              <a:endParaRPr lang="zh-CN" altLang="en-US" b="1" dirty="0"/>
            </a:p>
          </p:txBody>
        </p:sp>
        <p:pic>
          <p:nvPicPr>
            <p:cNvPr id="6" name="Graphic 5" descr="Cmd Terminal">
              <a:extLst>
                <a:ext uri="{FF2B5EF4-FFF2-40B4-BE49-F238E27FC236}">
                  <a16:creationId xmlns:a16="http://schemas.microsoft.com/office/drawing/2014/main" id="{A159C875-3306-46A5-8D0F-082C7E320C4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869370" y="2993117"/>
              <a:ext cx="914400" cy="914400"/>
            </a:xfrm>
            <a:prstGeom prst="rect">
              <a:avLst/>
            </a:prstGeom>
          </p:spPr>
        </p:pic>
      </p:grpSp>
      <mc:AlternateContent xmlns:mc="http://schemas.openxmlformats.org/markup-compatibility/2006" xmlns:a14="http://schemas.microsoft.com/office/drawing/2010/main">
        <mc:Choice Requires="a14">
          <p:sp>
            <p:nvSpPr>
              <p:cNvPr id="7" name="Flowchart: Document 6">
                <a:extLst>
                  <a:ext uri="{FF2B5EF4-FFF2-40B4-BE49-F238E27FC236}">
                    <a16:creationId xmlns:a16="http://schemas.microsoft.com/office/drawing/2014/main" id="{8320EBFE-14EC-4B54-B5D3-A5CF9DCA894F}"/>
                  </a:ext>
                </a:extLst>
              </p:cNvPr>
              <p:cNvSpPr/>
              <p:nvPr/>
            </p:nvSpPr>
            <p:spPr bwMode="auto">
              <a:xfrm>
                <a:off x="1219200" y="2349806"/>
                <a:ext cx="1600200" cy="702811"/>
              </a:xfrm>
              <a:prstGeom prst="flowChartDocument">
                <a:avLst/>
              </a:prstGeom>
              <a:ln>
                <a:headEnd type="none" w="med" len="med"/>
                <a:tailEnd type="none" w="med" len="med"/>
              </a:ln>
              <a:extLst>
                <a:ext uri="{AF507438-7753-43e0-B8FC-AC1667EBCBE1}">
                  <a14:hiddenEffects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r>
                        <a:rPr kumimoji="0" lang="en-US" altLang="zh-CN" sz="2400" b="0" i="1" u="none" strike="noStrike" cap="none" normalizeH="0" baseline="0" dirty="0" smtClean="0">
                          <a:ln>
                            <a:noFill/>
                          </a:ln>
                          <a:solidFill>
                            <a:srgbClr val="000000"/>
                          </a:solidFill>
                          <a:effectLst/>
                          <a:latin typeface="Cambria Math" panose="02040503050406030204" pitchFamily="18" charset="0"/>
                          <a:ea typeface="Osaka" charset="0"/>
                          <a:cs typeface="Osaka" charset="0"/>
                        </a:rPr>
                        <m:t>𝑀𝑜𝑑𝑒𝑙</m:t>
                      </m:r>
                    </m:oMath>
                  </m:oMathPara>
                </a14:m>
                <a:endParaRPr kumimoji="0" lang="zh-CN" altLang="en-US" sz="2400" b="0" i="0" u="none" strike="noStrike" cap="none" normalizeH="0" baseline="0" dirty="0">
                  <a:ln>
                    <a:noFill/>
                  </a:ln>
                  <a:solidFill>
                    <a:srgbClr val="000000"/>
                  </a:solidFill>
                  <a:effectLst/>
                  <a:latin typeface="Times" charset="0"/>
                  <a:ea typeface="Osaka" charset="0"/>
                  <a:cs typeface="Osaka" charset="0"/>
                </a:endParaRPr>
              </a:p>
            </p:txBody>
          </p:sp>
        </mc:Choice>
        <mc:Fallback xmlns="">
          <p:sp>
            <p:nvSpPr>
              <p:cNvPr id="7" name="Flowchart: Document 6">
                <a:extLst>
                  <a:ext uri="{FF2B5EF4-FFF2-40B4-BE49-F238E27FC236}">
                    <a16:creationId xmlns:a16="http://schemas.microsoft.com/office/drawing/2014/main" id="{8320EBFE-14EC-4B54-B5D3-A5CF9DCA894F}"/>
                  </a:ext>
                </a:extLst>
              </p:cNvPr>
              <p:cNvSpPr>
                <a:spLocks noRot="1" noChangeAspect="1" noMove="1" noResize="1" noEditPoints="1" noAdjustHandles="1" noChangeArrowheads="1" noChangeShapeType="1" noTextEdit="1"/>
              </p:cNvSpPr>
              <p:nvPr/>
            </p:nvSpPr>
            <p:spPr bwMode="auto">
              <a:xfrm>
                <a:off x="1219200" y="2349806"/>
                <a:ext cx="1600200" cy="702811"/>
              </a:xfrm>
              <a:prstGeom prst="flowChartDocument">
                <a:avLst/>
              </a:prstGeom>
              <a:blipFill>
                <a:blip r:embed="rId7"/>
                <a:stretch>
                  <a:fillRect/>
                </a:stretch>
              </a:blipFill>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Flowchart: Document 8">
                <a:extLst>
                  <a:ext uri="{FF2B5EF4-FFF2-40B4-BE49-F238E27FC236}">
                    <a16:creationId xmlns:a16="http://schemas.microsoft.com/office/drawing/2014/main" id="{95EEDAF5-D1D4-4CEB-953E-0D3374608C96}"/>
                  </a:ext>
                </a:extLst>
              </p:cNvPr>
              <p:cNvSpPr/>
              <p:nvPr/>
            </p:nvSpPr>
            <p:spPr bwMode="auto">
              <a:xfrm>
                <a:off x="1219200" y="3359726"/>
                <a:ext cx="1600200" cy="702812"/>
              </a:xfrm>
              <a:prstGeom prst="flowChartDocument">
                <a:avLst/>
              </a:prstGeom>
              <a:ln>
                <a:headEnd type="none" w="med" len="med"/>
                <a:tailEnd type="none" w="med" len="med"/>
              </a:ln>
              <a:extLst>
                <a:ext uri="{AF507438-7753-43e0-B8FC-AC1667EBCBE1}">
                  <a14:hiddenEffects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r>
                        <a:rPr kumimoji="0" lang="en-US" altLang="zh-CN" sz="2400" b="0" i="1" u="none" strike="noStrike" cap="none" normalizeH="0" baseline="0" smtClean="0">
                          <a:ln>
                            <a:noFill/>
                          </a:ln>
                          <a:solidFill>
                            <a:srgbClr val="000000"/>
                          </a:solidFill>
                          <a:effectLst/>
                          <a:latin typeface="Cambria Math" panose="02040503050406030204" pitchFamily="18" charset="0"/>
                          <a:ea typeface="Osaka" charset="0"/>
                          <a:cs typeface="Osaka" charset="0"/>
                        </a:rPr>
                        <m:t>𝐸𝑛𝑣</m:t>
                      </m:r>
                    </m:oMath>
                  </m:oMathPara>
                </a14:m>
                <a:endParaRPr kumimoji="0" lang="zh-CN" altLang="en-US" sz="2400" b="0" i="0" u="none" strike="noStrike" cap="none" normalizeH="0" baseline="0" dirty="0">
                  <a:ln>
                    <a:noFill/>
                  </a:ln>
                  <a:solidFill>
                    <a:srgbClr val="000000"/>
                  </a:solidFill>
                  <a:effectLst/>
                  <a:latin typeface="Times" charset="0"/>
                  <a:ea typeface="Osaka" charset="0"/>
                  <a:cs typeface="Osaka" charset="0"/>
                </a:endParaRPr>
              </a:p>
            </p:txBody>
          </p:sp>
        </mc:Choice>
        <mc:Fallback xmlns="">
          <p:sp>
            <p:nvSpPr>
              <p:cNvPr id="9" name="Flowchart: Document 8">
                <a:extLst>
                  <a:ext uri="{FF2B5EF4-FFF2-40B4-BE49-F238E27FC236}">
                    <a16:creationId xmlns:a16="http://schemas.microsoft.com/office/drawing/2014/main" id="{95EEDAF5-D1D4-4CEB-953E-0D3374608C96}"/>
                  </a:ext>
                </a:extLst>
              </p:cNvPr>
              <p:cNvSpPr>
                <a:spLocks noRot="1" noChangeAspect="1" noMove="1" noResize="1" noEditPoints="1" noAdjustHandles="1" noChangeArrowheads="1" noChangeShapeType="1" noTextEdit="1"/>
              </p:cNvSpPr>
              <p:nvPr/>
            </p:nvSpPr>
            <p:spPr bwMode="auto">
              <a:xfrm>
                <a:off x="1219200" y="3359726"/>
                <a:ext cx="1600200" cy="702812"/>
              </a:xfrm>
              <a:prstGeom prst="flowChartDocument">
                <a:avLst/>
              </a:prstGeom>
              <a:blipFill>
                <a:blip r:embed="rId8"/>
                <a:stretch>
                  <a:fillRect/>
                </a:stretch>
              </a:blipFill>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Flowchart: Document 10">
                <a:extLst>
                  <a:ext uri="{FF2B5EF4-FFF2-40B4-BE49-F238E27FC236}">
                    <a16:creationId xmlns:a16="http://schemas.microsoft.com/office/drawing/2014/main" id="{501AD28F-6C39-4A3E-996E-7A86C356865B}"/>
                  </a:ext>
                </a:extLst>
              </p:cNvPr>
              <p:cNvSpPr/>
              <p:nvPr/>
            </p:nvSpPr>
            <p:spPr bwMode="auto">
              <a:xfrm>
                <a:off x="1219200" y="4369702"/>
                <a:ext cx="1600200" cy="702757"/>
              </a:xfrm>
              <a:prstGeom prst="flowChartDocument">
                <a:avLst/>
              </a:prstGeom>
              <a:ln>
                <a:headEnd type="none" w="med" len="med"/>
                <a:tailEnd type="none" w="med" len="med"/>
              </a:ln>
              <a:extLst>
                <a:ext uri="{AF507438-7753-43e0-B8FC-AC1667EBCBE1}">
                  <a14:hiddenEffects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r>
                        <a:rPr kumimoji="0" lang="en-US" altLang="zh-CN" sz="2400" b="0" i="1" u="none" strike="noStrike" cap="none" normalizeH="0" baseline="0" dirty="0" smtClean="0">
                          <a:ln>
                            <a:noFill/>
                          </a:ln>
                          <a:solidFill>
                            <a:srgbClr val="000000"/>
                          </a:solidFill>
                          <a:effectLst/>
                          <a:latin typeface="Cambria Math" panose="02040503050406030204" pitchFamily="18" charset="0"/>
                          <a:ea typeface="Osaka" charset="0"/>
                          <a:cs typeface="Osaka" charset="0"/>
                        </a:rPr>
                        <m:t>𝑃𝑟𝑜𝑝𝑒𝑟𝑡𝑦</m:t>
                      </m:r>
                    </m:oMath>
                  </m:oMathPara>
                </a14:m>
                <a:endParaRPr kumimoji="0" lang="zh-CN" altLang="en-US" sz="2400" b="0" i="0" u="none" strike="noStrike" cap="none" normalizeH="0" baseline="0" dirty="0">
                  <a:ln>
                    <a:noFill/>
                  </a:ln>
                  <a:solidFill>
                    <a:srgbClr val="000000"/>
                  </a:solidFill>
                  <a:effectLst/>
                  <a:latin typeface="Times" charset="0"/>
                  <a:ea typeface="Osaka" charset="0"/>
                  <a:cs typeface="Osaka" charset="0"/>
                </a:endParaRPr>
              </a:p>
            </p:txBody>
          </p:sp>
        </mc:Choice>
        <mc:Fallback xmlns="">
          <p:sp>
            <p:nvSpPr>
              <p:cNvPr id="11" name="Flowchart: Document 10">
                <a:extLst>
                  <a:ext uri="{FF2B5EF4-FFF2-40B4-BE49-F238E27FC236}">
                    <a16:creationId xmlns:a16="http://schemas.microsoft.com/office/drawing/2014/main" id="{501AD28F-6C39-4A3E-996E-7A86C356865B}"/>
                  </a:ext>
                </a:extLst>
              </p:cNvPr>
              <p:cNvSpPr>
                <a:spLocks noRot="1" noChangeAspect="1" noMove="1" noResize="1" noEditPoints="1" noAdjustHandles="1" noChangeArrowheads="1" noChangeShapeType="1" noTextEdit="1"/>
              </p:cNvSpPr>
              <p:nvPr/>
            </p:nvSpPr>
            <p:spPr bwMode="auto">
              <a:xfrm>
                <a:off x="1219200" y="4369702"/>
                <a:ext cx="1600200" cy="702757"/>
              </a:xfrm>
              <a:prstGeom prst="flowChartDocument">
                <a:avLst/>
              </a:prstGeom>
              <a:blipFill>
                <a:blip r:embed="rId9"/>
                <a:stretch>
                  <a:fillRect/>
                </a:stretch>
              </a:blipFill>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r>
                  <a:rPr lang="zh-CN" altLang="en-US">
                    <a:noFill/>
                  </a:rPr>
                  <a:t> </a:t>
                </a:r>
              </a:p>
            </p:txBody>
          </p:sp>
        </mc:Fallback>
      </mc:AlternateContent>
      <p:sp>
        <p:nvSpPr>
          <p:cNvPr id="12" name="TextBox 11">
            <a:extLst>
              <a:ext uri="{FF2B5EF4-FFF2-40B4-BE49-F238E27FC236}">
                <a16:creationId xmlns:a16="http://schemas.microsoft.com/office/drawing/2014/main" id="{4D0DD1B8-89A6-44F4-9D28-A00840C9B182}"/>
              </a:ext>
            </a:extLst>
          </p:cNvPr>
          <p:cNvSpPr txBox="1"/>
          <p:nvPr/>
        </p:nvSpPr>
        <p:spPr>
          <a:xfrm>
            <a:off x="6924208" y="3480299"/>
            <a:ext cx="5267792" cy="523220"/>
          </a:xfrm>
          <a:prstGeom prst="rect">
            <a:avLst/>
          </a:prstGeom>
          <a:noFill/>
        </p:spPr>
        <p:txBody>
          <a:bodyPr wrap="square" rtlCol="0">
            <a:spAutoFit/>
          </a:bodyPr>
          <a:lstStyle/>
          <a:p>
            <a:r>
              <a:rPr lang="en-US" altLang="zh-CN" sz="2800" dirty="0">
                <a:latin typeface="+mn-lt"/>
              </a:rPr>
              <a:t>True/False or a counterexample</a:t>
            </a:r>
            <a:endParaRPr lang="zh-CN" altLang="en-US" sz="2800" dirty="0"/>
          </a:p>
        </p:txBody>
      </p:sp>
      <p:sp>
        <p:nvSpPr>
          <p:cNvPr id="19" name="Arrow: Right 18">
            <a:extLst>
              <a:ext uri="{FF2B5EF4-FFF2-40B4-BE49-F238E27FC236}">
                <a16:creationId xmlns:a16="http://schemas.microsoft.com/office/drawing/2014/main" id="{EFFB7743-B30E-475A-9ADE-D4E97E4F0311}"/>
              </a:ext>
            </a:extLst>
          </p:cNvPr>
          <p:cNvSpPr/>
          <p:nvPr/>
        </p:nvSpPr>
        <p:spPr bwMode="auto">
          <a:xfrm>
            <a:off x="6019800" y="3617137"/>
            <a:ext cx="685800" cy="304800"/>
          </a:xfrm>
          <a:prstGeom prst="rightArrow">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rgbClr val="000000"/>
              </a:solidFill>
              <a:effectLst/>
              <a:latin typeface="Times" charset="0"/>
              <a:ea typeface="Osaka" charset="0"/>
              <a:cs typeface="Osaka" charset="0"/>
            </a:endParaRPr>
          </a:p>
        </p:txBody>
      </p:sp>
      <p:sp>
        <p:nvSpPr>
          <p:cNvPr id="20" name="Arrow: Right 19">
            <a:extLst>
              <a:ext uri="{FF2B5EF4-FFF2-40B4-BE49-F238E27FC236}">
                <a16:creationId xmlns:a16="http://schemas.microsoft.com/office/drawing/2014/main" id="{70C361DC-EBF0-468E-9863-91CF248EAEEA}"/>
              </a:ext>
            </a:extLst>
          </p:cNvPr>
          <p:cNvSpPr/>
          <p:nvPr/>
        </p:nvSpPr>
        <p:spPr bwMode="auto">
          <a:xfrm rot="1670118">
            <a:off x="3063557" y="2722096"/>
            <a:ext cx="685800" cy="304800"/>
          </a:xfrm>
          <a:prstGeom prst="rightArrow">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rgbClr val="000000"/>
              </a:solidFill>
              <a:effectLst/>
              <a:latin typeface="Times" charset="0"/>
              <a:ea typeface="Osaka" charset="0"/>
              <a:cs typeface="Osaka" charset="0"/>
            </a:endParaRPr>
          </a:p>
        </p:txBody>
      </p:sp>
      <p:sp>
        <p:nvSpPr>
          <p:cNvPr id="24" name="Arrow: Right 23">
            <a:extLst>
              <a:ext uri="{FF2B5EF4-FFF2-40B4-BE49-F238E27FC236}">
                <a16:creationId xmlns:a16="http://schemas.microsoft.com/office/drawing/2014/main" id="{E225A92E-B253-43DA-9761-782568DF1BA2}"/>
              </a:ext>
            </a:extLst>
          </p:cNvPr>
          <p:cNvSpPr/>
          <p:nvPr/>
        </p:nvSpPr>
        <p:spPr bwMode="auto">
          <a:xfrm>
            <a:off x="3032072" y="3536227"/>
            <a:ext cx="685800" cy="304800"/>
          </a:xfrm>
          <a:prstGeom prst="rightArrow">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rgbClr val="000000"/>
              </a:solidFill>
              <a:effectLst/>
              <a:latin typeface="Times" charset="0"/>
              <a:ea typeface="Osaka" charset="0"/>
              <a:cs typeface="Osaka" charset="0"/>
            </a:endParaRPr>
          </a:p>
        </p:txBody>
      </p:sp>
      <p:sp>
        <p:nvSpPr>
          <p:cNvPr id="26" name="Arrow: Right 25">
            <a:extLst>
              <a:ext uri="{FF2B5EF4-FFF2-40B4-BE49-F238E27FC236}">
                <a16:creationId xmlns:a16="http://schemas.microsoft.com/office/drawing/2014/main" id="{B3C297E6-BBE5-4352-B163-EEEF68FCEC78}"/>
              </a:ext>
            </a:extLst>
          </p:cNvPr>
          <p:cNvSpPr/>
          <p:nvPr/>
        </p:nvSpPr>
        <p:spPr bwMode="auto">
          <a:xfrm rot="20069485">
            <a:off x="3062838" y="4412189"/>
            <a:ext cx="685800" cy="304800"/>
          </a:xfrm>
          <a:prstGeom prst="rightArrow">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rgbClr val="000000"/>
              </a:solidFill>
              <a:effectLst/>
              <a:latin typeface="Times" charset="0"/>
              <a:ea typeface="Osaka" charset="0"/>
              <a:cs typeface="Osaka" charset="0"/>
            </a:endParaRPr>
          </a:p>
        </p:txBody>
      </p:sp>
    </p:spTree>
    <p:extLst>
      <p:ext uri="{BB962C8B-B14F-4D97-AF65-F5344CB8AC3E}">
        <p14:creationId xmlns:p14="http://schemas.microsoft.com/office/powerpoint/2010/main" val="2066580049"/>
      </p:ext>
    </p:extLst>
  </p:cSld>
  <p:clrMapOvr>
    <a:masterClrMapping/>
  </p:clrMapOvr>
  <mc:AlternateContent xmlns:mc="http://schemas.openxmlformats.org/markup-compatibility/2006" xmlns:p14="http://schemas.microsoft.com/office/powerpoint/2010/main">
    <mc:Choice Requires="p14">
      <p:transition spd="slow" p14:dur="2000" advTm="16544"/>
    </mc:Choice>
    <mc:Fallback xmlns="">
      <p:transition spd="slow" advTm="16544"/>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D299E-7141-439D-86E0-4D55F6BFF42B}"/>
              </a:ext>
            </a:extLst>
          </p:cNvPr>
          <p:cNvSpPr>
            <a:spLocks noGrp="1"/>
          </p:cNvSpPr>
          <p:nvPr>
            <p:ph type="title"/>
          </p:nvPr>
        </p:nvSpPr>
        <p:spPr/>
        <p:txBody>
          <a:bodyPr/>
          <a:lstStyle/>
          <a:p>
            <a:r>
              <a:rPr lang="en-US" altLang="zh-CN" dirty="0"/>
              <a:t>Computing System Robustness</a:t>
            </a:r>
            <a:endParaRPr lang="zh-CN" altLang="en-US" dirty="0"/>
          </a:p>
        </p:txBody>
      </p:sp>
      <p:sp>
        <p:nvSpPr>
          <p:cNvPr id="3" name="Slide Number Placeholder 2">
            <a:extLst>
              <a:ext uri="{FF2B5EF4-FFF2-40B4-BE49-F238E27FC236}">
                <a16:creationId xmlns:a16="http://schemas.microsoft.com/office/drawing/2014/main" id="{47F7735A-8CBC-4F39-A02D-C1D6DFFE8EEE}"/>
              </a:ext>
            </a:extLst>
          </p:cNvPr>
          <p:cNvSpPr>
            <a:spLocks noGrp="1"/>
          </p:cNvSpPr>
          <p:nvPr>
            <p:ph type="sldNum" sz="quarter" idx="10"/>
          </p:nvPr>
        </p:nvSpPr>
        <p:spPr/>
        <p:txBody>
          <a:bodyPr/>
          <a:lstStyle/>
          <a:p>
            <a:pPr>
              <a:defRPr/>
            </a:pPr>
            <a:fld id="{C5C6058E-2160-4B4A-9A1E-ED612EB15280}" type="slidenum">
              <a:rPr lang="zh-CN" altLang="en-US" smtClean="0"/>
              <a:pPr>
                <a:defRPr/>
              </a:pPr>
              <a:t>23</a:t>
            </a:fld>
            <a:endParaRPr lang="zh-CN" altLang="en-US" dirty="0"/>
          </a:p>
        </p:txBody>
      </p:sp>
      <p:grpSp>
        <p:nvGrpSpPr>
          <p:cNvPr id="4" name="Group 3">
            <a:extLst>
              <a:ext uri="{FF2B5EF4-FFF2-40B4-BE49-F238E27FC236}">
                <a16:creationId xmlns:a16="http://schemas.microsoft.com/office/drawing/2014/main" id="{8D43C0F7-E2E0-4582-BFB2-CC4EC9DEA49E}"/>
              </a:ext>
            </a:extLst>
          </p:cNvPr>
          <p:cNvGrpSpPr/>
          <p:nvPr/>
        </p:nvGrpSpPr>
        <p:grpSpPr>
          <a:xfrm>
            <a:off x="3938239" y="2815431"/>
            <a:ext cx="2044390" cy="1996804"/>
            <a:chOff x="5334000" y="1914257"/>
            <a:chExt cx="2044390" cy="1996804"/>
          </a:xfrm>
        </p:grpSpPr>
        <p:sp>
          <p:nvSpPr>
            <p:cNvPr id="5" name="TextBox 4">
              <a:extLst>
                <a:ext uri="{FF2B5EF4-FFF2-40B4-BE49-F238E27FC236}">
                  <a16:creationId xmlns:a16="http://schemas.microsoft.com/office/drawing/2014/main" id="{BC3BEA91-A8C6-4C3E-AD6B-7DF34D0FA095}"/>
                </a:ext>
              </a:extLst>
            </p:cNvPr>
            <p:cNvSpPr txBox="1"/>
            <p:nvPr/>
          </p:nvSpPr>
          <p:spPr>
            <a:xfrm>
              <a:off x="5334000" y="1914257"/>
              <a:ext cx="2044390" cy="954107"/>
            </a:xfrm>
            <a:prstGeom prst="rect">
              <a:avLst/>
            </a:prstGeom>
            <a:noFill/>
          </p:spPr>
          <p:txBody>
            <a:bodyPr wrap="square" rtlCol="0">
              <a:spAutoFit/>
            </a:bodyPr>
            <a:lstStyle/>
            <a:p>
              <a:pPr algn="ctr"/>
              <a:r>
                <a:rPr lang="en-US" altLang="zh-CN" sz="2800" b="1" dirty="0"/>
                <a:t>Robustness Analyzer</a:t>
              </a:r>
              <a:endParaRPr lang="zh-CN" altLang="en-US" b="1" dirty="0"/>
            </a:p>
          </p:txBody>
        </p:sp>
        <p:pic>
          <p:nvPicPr>
            <p:cNvPr id="6" name="Graphic 5" descr="Cmd Terminal">
              <a:extLst>
                <a:ext uri="{FF2B5EF4-FFF2-40B4-BE49-F238E27FC236}">
                  <a16:creationId xmlns:a16="http://schemas.microsoft.com/office/drawing/2014/main" id="{A159C875-3306-46A5-8D0F-082C7E320C4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810365" y="2996661"/>
              <a:ext cx="914400" cy="914400"/>
            </a:xfrm>
            <a:prstGeom prst="rect">
              <a:avLst/>
            </a:prstGeom>
          </p:spPr>
        </p:pic>
      </p:grpSp>
      <mc:AlternateContent xmlns:mc="http://schemas.openxmlformats.org/markup-compatibility/2006" xmlns:a14="http://schemas.microsoft.com/office/drawing/2010/main">
        <mc:Choice Requires="a14">
          <p:sp>
            <p:nvSpPr>
              <p:cNvPr id="7" name="Flowchart: Document 6">
                <a:extLst>
                  <a:ext uri="{FF2B5EF4-FFF2-40B4-BE49-F238E27FC236}">
                    <a16:creationId xmlns:a16="http://schemas.microsoft.com/office/drawing/2014/main" id="{8320EBFE-14EC-4B54-B5D3-A5CF9DCA894F}"/>
                  </a:ext>
                </a:extLst>
              </p:cNvPr>
              <p:cNvSpPr/>
              <p:nvPr/>
            </p:nvSpPr>
            <p:spPr bwMode="auto">
              <a:xfrm>
                <a:off x="1219200" y="2349806"/>
                <a:ext cx="1600200" cy="702811"/>
              </a:xfrm>
              <a:prstGeom prst="flowChartDocument">
                <a:avLst/>
              </a:prstGeom>
              <a:ln>
                <a:headEnd type="none" w="med" len="med"/>
                <a:tailEnd type="none" w="med" len="med"/>
              </a:ln>
              <a:extLst>
                <a:ext uri="{AF507438-7753-43e0-B8FC-AC1667EBCBE1}">
                  <a14:hiddenEffects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r>
                        <a:rPr kumimoji="0" lang="en-US" altLang="zh-CN" sz="2400" b="0" i="1" u="none" strike="noStrike" cap="none" normalizeH="0" baseline="0" dirty="0" smtClean="0">
                          <a:ln>
                            <a:noFill/>
                          </a:ln>
                          <a:solidFill>
                            <a:srgbClr val="000000"/>
                          </a:solidFill>
                          <a:effectLst/>
                          <a:latin typeface="Cambria Math" panose="02040503050406030204" pitchFamily="18" charset="0"/>
                          <a:ea typeface="Osaka" charset="0"/>
                          <a:cs typeface="Osaka" charset="0"/>
                        </a:rPr>
                        <m:t>𝑀𝑜𝑑𝑒𝑙</m:t>
                      </m:r>
                    </m:oMath>
                  </m:oMathPara>
                </a14:m>
                <a:endParaRPr kumimoji="0" lang="zh-CN" altLang="en-US" sz="2400" b="0" i="0" u="none" strike="noStrike" cap="none" normalizeH="0" baseline="0" dirty="0">
                  <a:ln>
                    <a:noFill/>
                  </a:ln>
                  <a:solidFill>
                    <a:srgbClr val="000000"/>
                  </a:solidFill>
                  <a:effectLst/>
                  <a:latin typeface="Times" charset="0"/>
                  <a:ea typeface="Osaka" charset="0"/>
                  <a:cs typeface="Osaka" charset="0"/>
                </a:endParaRPr>
              </a:p>
            </p:txBody>
          </p:sp>
        </mc:Choice>
        <mc:Fallback xmlns="">
          <p:sp>
            <p:nvSpPr>
              <p:cNvPr id="7" name="Flowchart: Document 6">
                <a:extLst>
                  <a:ext uri="{FF2B5EF4-FFF2-40B4-BE49-F238E27FC236}">
                    <a16:creationId xmlns:a16="http://schemas.microsoft.com/office/drawing/2014/main" id="{8320EBFE-14EC-4B54-B5D3-A5CF9DCA894F}"/>
                  </a:ext>
                </a:extLst>
              </p:cNvPr>
              <p:cNvSpPr>
                <a:spLocks noRot="1" noChangeAspect="1" noMove="1" noResize="1" noEditPoints="1" noAdjustHandles="1" noChangeArrowheads="1" noChangeShapeType="1" noTextEdit="1"/>
              </p:cNvSpPr>
              <p:nvPr/>
            </p:nvSpPr>
            <p:spPr bwMode="auto">
              <a:xfrm>
                <a:off x="1219200" y="2349806"/>
                <a:ext cx="1600200" cy="702811"/>
              </a:xfrm>
              <a:prstGeom prst="flowChartDocument">
                <a:avLst/>
              </a:prstGeom>
              <a:blipFill>
                <a:blip r:embed="rId7"/>
                <a:stretch>
                  <a:fillRect/>
                </a:stretch>
              </a:blipFill>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Flowchart: Document 8">
                <a:extLst>
                  <a:ext uri="{FF2B5EF4-FFF2-40B4-BE49-F238E27FC236}">
                    <a16:creationId xmlns:a16="http://schemas.microsoft.com/office/drawing/2014/main" id="{95EEDAF5-D1D4-4CEB-953E-0D3374608C96}"/>
                  </a:ext>
                </a:extLst>
              </p:cNvPr>
              <p:cNvSpPr/>
              <p:nvPr/>
            </p:nvSpPr>
            <p:spPr bwMode="auto">
              <a:xfrm>
                <a:off x="1219200" y="3359726"/>
                <a:ext cx="1600200" cy="702812"/>
              </a:xfrm>
              <a:prstGeom prst="flowChartDocument">
                <a:avLst/>
              </a:prstGeom>
              <a:ln>
                <a:headEnd type="none" w="med" len="med"/>
                <a:tailEnd type="none" w="med" len="med"/>
              </a:ln>
              <a:extLst>
                <a:ext uri="{AF507438-7753-43e0-B8FC-AC1667EBCBE1}">
                  <a14:hiddenEffects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r>
                        <a:rPr kumimoji="0" lang="en-US" altLang="zh-CN" sz="2400" b="0" i="1" u="none" strike="noStrike" cap="none" normalizeH="0" baseline="0" smtClean="0">
                          <a:ln>
                            <a:noFill/>
                          </a:ln>
                          <a:solidFill>
                            <a:srgbClr val="000000"/>
                          </a:solidFill>
                          <a:effectLst/>
                          <a:latin typeface="Cambria Math" panose="02040503050406030204" pitchFamily="18" charset="0"/>
                          <a:ea typeface="Osaka" charset="0"/>
                          <a:cs typeface="Osaka" charset="0"/>
                        </a:rPr>
                        <m:t>𝐸𝑛𝑣</m:t>
                      </m:r>
                    </m:oMath>
                  </m:oMathPara>
                </a14:m>
                <a:endParaRPr kumimoji="0" lang="zh-CN" altLang="en-US" sz="2400" b="0" i="0" u="none" strike="noStrike" cap="none" normalizeH="0" baseline="0" dirty="0">
                  <a:ln>
                    <a:noFill/>
                  </a:ln>
                  <a:solidFill>
                    <a:srgbClr val="000000"/>
                  </a:solidFill>
                  <a:effectLst/>
                  <a:latin typeface="Times" charset="0"/>
                  <a:ea typeface="Osaka" charset="0"/>
                  <a:cs typeface="Osaka" charset="0"/>
                </a:endParaRPr>
              </a:p>
            </p:txBody>
          </p:sp>
        </mc:Choice>
        <mc:Fallback xmlns="">
          <p:sp>
            <p:nvSpPr>
              <p:cNvPr id="9" name="Flowchart: Document 8">
                <a:extLst>
                  <a:ext uri="{FF2B5EF4-FFF2-40B4-BE49-F238E27FC236}">
                    <a16:creationId xmlns:a16="http://schemas.microsoft.com/office/drawing/2014/main" id="{95EEDAF5-D1D4-4CEB-953E-0D3374608C96}"/>
                  </a:ext>
                </a:extLst>
              </p:cNvPr>
              <p:cNvSpPr>
                <a:spLocks noRot="1" noChangeAspect="1" noMove="1" noResize="1" noEditPoints="1" noAdjustHandles="1" noChangeArrowheads="1" noChangeShapeType="1" noTextEdit="1"/>
              </p:cNvSpPr>
              <p:nvPr/>
            </p:nvSpPr>
            <p:spPr bwMode="auto">
              <a:xfrm>
                <a:off x="1219200" y="3359726"/>
                <a:ext cx="1600200" cy="702812"/>
              </a:xfrm>
              <a:prstGeom prst="flowChartDocument">
                <a:avLst/>
              </a:prstGeom>
              <a:blipFill>
                <a:blip r:embed="rId8"/>
                <a:stretch>
                  <a:fillRect/>
                </a:stretch>
              </a:blipFill>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Flowchart: Document 10">
                <a:extLst>
                  <a:ext uri="{FF2B5EF4-FFF2-40B4-BE49-F238E27FC236}">
                    <a16:creationId xmlns:a16="http://schemas.microsoft.com/office/drawing/2014/main" id="{501AD28F-6C39-4A3E-996E-7A86C356865B}"/>
                  </a:ext>
                </a:extLst>
              </p:cNvPr>
              <p:cNvSpPr/>
              <p:nvPr/>
            </p:nvSpPr>
            <p:spPr bwMode="auto">
              <a:xfrm>
                <a:off x="1219200" y="4369702"/>
                <a:ext cx="1600200" cy="702757"/>
              </a:xfrm>
              <a:prstGeom prst="flowChartDocument">
                <a:avLst/>
              </a:prstGeom>
              <a:ln>
                <a:headEnd type="none" w="med" len="med"/>
                <a:tailEnd type="none" w="med" len="med"/>
              </a:ln>
              <a:extLst>
                <a:ext uri="{AF507438-7753-43e0-B8FC-AC1667EBCBE1}">
                  <a14:hiddenEffects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r>
                        <a:rPr kumimoji="0" lang="en-US" altLang="zh-CN" sz="2400" b="0" i="1" u="none" strike="noStrike" cap="none" normalizeH="0" baseline="0" dirty="0" smtClean="0">
                          <a:ln>
                            <a:noFill/>
                          </a:ln>
                          <a:solidFill>
                            <a:srgbClr val="000000"/>
                          </a:solidFill>
                          <a:effectLst/>
                          <a:latin typeface="Cambria Math" panose="02040503050406030204" pitchFamily="18" charset="0"/>
                          <a:ea typeface="Osaka" charset="0"/>
                          <a:cs typeface="Osaka" charset="0"/>
                        </a:rPr>
                        <m:t>𝑃𝑟𝑜𝑝𝑒𝑟𝑡𝑦</m:t>
                      </m:r>
                    </m:oMath>
                  </m:oMathPara>
                </a14:m>
                <a:endParaRPr kumimoji="0" lang="zh-CN" altLang="en-US" sz="2400" b="0" i="0" u="none" strike="noStrike" cap="none" normalizeH="0" baseline="0" dirty="0">
                  <a:ln>
                    <a:noFill/>
                  </a:ln>
                  <a:solidFill>
                    <a:srgbClr val="000000"/>
                  </a:solidFill>
                  <a:effectLst/>
                  <a:latin typeface="Times" charset="0"/>
                  <a:ea typeface="Osaka" charset="0"/>
                  <a:cs typeface="Osaka" charset="0"/>
                </a:endParaRPr>
              </a:p>
            </p:txBody>
          </p:sp>
        </mc:Choice>
        <mc:Fallback xmlns="">
          <p:sp>
            <p:nvSpPr>
              <p:cNvPr id="11" name="Flowchart: Document 10">
                <a:extLst>
                  <a:ext uri="{FF2B5EF4-FFF2-40B4-BE49-F238E27FC236}">
                    <a16:creationId xmlns:a16="http://schemas.microsoft.com/office/drawing/2014/main" id="{501AD28F-6C39-4A3E-996E-7A86C356865B}"/>
                  </a:ext>
                </a:extLst>
              </p:cNvPr>
              <p:cNvSpPr>
                <a:spLocks noRot="1" noChangeAspect="1" noMove="1" noResize="1" noEditPoints="1" noAdjustHandles="1" noChangeArrowheads="1" noChangeShapeType="1" noTextEdit="1"/>
              </p:cNvSpPr>
              <p:nvPr/>
            </p:nvSpPr>
            <p:spPr bwMode="auto">
              <a:xfrm>
                <a:off x="1219200" y="4369702"/>
                <a:ext cx="1600200" cy="702757"/>
              </a:xfrm>
              <a:prstGeom prst="flowChartDocument">
                <a:avLst/>
              </a:prstGeom>
              <a:blipFill>
                <a:blip r:embed="rId9"/>
                <a:stretch>
                  <a:fillRect/>
                </a:stretch>
              </a:blipFill>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4D0DD1B8-89A6-44F4-9D28-A00840C9B182}"/>
                  </a:ext>
                </a:extLst>
              </p:cNvPr>
              <p:cNvSpPr txBox="1"/>
              <p:nvPr/>
            </p:nvSpPr>
            <p:spPr>
              <a:xfrm>
                <a:off x="7106345" y="3169373"/>
                <a:ext cx="4323655" cy="1384995"/>
              </a:xfrm>
              <a:prstGeom prst="rect">
                <a:avLst/>
              </a:prstGeom>
              <a:noFill/>
            </p:spPr>
            <p:txBody>
              <a:bodyPr wrap="square" rtlCol="0">
                <a:spAutoFit/>
              </a:bodyPr>
              <a:lstStyle/>
              <a:p>
                <a:r>
                  <a:rPr lang="en-US" altLang="zh-CN" sz="2800" dirty="0">
                    <a:latin typeface="+mn-lt"/>
                  </a:rPr>
                  <a:t>Deviations under which the system is robust compared to </a:t>
                </a:r>
                <a14:m>
                  <m:oMath xmlns:m="http://schemas.openxmlformats.org/officeDocument/2006/math">
                    <m:r>
                      <a:rPr lang="en-US" altLang="zh-CN" sz="2800" b="0" i="1" smtClean="0">
                        <a:latin typeface="Cambria Math" panose="02040503050406030204" pitchFamily="18" charset="0"/>
                      </a:rPr>
                      <m:t>𝐸</m:t>
                    </m:r>
                    <m:r>
                      <a:rPr lang="en-US" altLang="zh-CN" sz="2800" b="0" i="1" smtClean="0">
                        <a:latin typeface="Cambria Math" panose="02040503050406030204" pitchFamily="18" charset="0"/>
                      </a:rPr>
                      <m:t>.</m:t>
                    </m:r>
                  </m:oMath>
                </a14:m>
                <a:endParaRPr lang="zh-CN" altLang="en-US" sz="2800" dirty="0"/>
              </a:p>
            </p:txBody>
          </p:sp>
        </mc:Choice>
        <mc:Fallback xmlns="">
          <p:sp>
            <p:nvSpPr>
              <p:cNvPr id="12" name="TextBox 11">
                <a:extLst>
                  <a:ext uri="{FF2B5EF4-FFF2-40B4-BE49-F238E27FC236}">
                    <a16:creationId xmlns:a16="http://schemas.microsoft.com/office/drawing/2014/main" id="{4D0DD1B8-89A6-44F4-9D28-A00840C9B182}"/>
                  </a:ext>
                </a:extLst>
              </p:cNvPr>
              <p:cNvSpPr txBox="1">
                <a:spLocks noRot="1" noChangeAspect="1" noMove="1" noResize="1" noEditPoints="1" noAdjustHandles="1" noChangeArrowheads="1" noChangeShapeType="1" noTextEdit="1"/>
              </p:cNvSpPr>
              <p:nvPr/>
            </p:nvSpPr>
            <p:spPr>
              <a:xfrm>
                <a:off x="7106345" y="3169373"/>
                <a:ext cx="4323655" cy="1384995"/>
              </a:xfrm>
              <a:prstGeom prst="rect">
                <a:avLst/>
              </a:prstGeom>
              <a:blipFill>
                <a:blip r:embed="rId10"/>
                <a:stretch>
                  <a:fillRect l="-2962" t="-4846" b="-11013"/>
                </a:stretch>
              </a:blipFill>
            </p:spPr>
            <p:txBody>
              <a:bodyPr/>
              <a:lstStyle/>
              <a:p>
                <a:r>
                  <a:rPr lang="en-US">
                    <a:noFill/>
                  </a:rPr>
                  <a:t> </a:t>
                </a:r>
              </a:p>
            </p:txBody>
          </p:sp>
        </mc:Fallback>
      </mc:AlternateContent>
      <p:sp>
        <p:nvSpPr>
          <p:cNvPr id="19" name="Arrow: Right 18">
            <a:extLst>
              <a:ext uri="{FF2B5EF4-FFF2-40B4-BE49-F238E27FC236}">
                <a16:creationId xmlns:a16="http://schemas.microsoft.com/office/drawing/2014/main" id="{EFFB7743-B30E-475A-9ADE-D4E97E4F0311}"/>
              </a:ext>
            </a:extLst>
          </p:cNvPr>
          <p:cNvSpPr/>
          <p:nvPr/>
        </p:nvSpPr>
        <p:spPr bwMode="auto">
          <a:xfrm>
            <a:off x="6140027" y="3617137"/>
            <a:ext cx="685800" cy="304800"/>
          </a:xfrm>
          <a:prstGeom prst="rightArrow">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rgbClr val="000000"/>
              </a:solidFill>
              <a:effectLst/>
              <a:latin typeface="Times" charset="0"/>
              <a:ea typeface="Osaka" charset="0"/>
              <a:cs typeface="Osaka" charset="0"/>
            </a:endParaRPr>
          </a:p>
        </p:txBody>
      </p:sp>
      <p:sp>
        <p:nvSpPr>
          <p:cNvPr id="20" name="Arrow: Right 19">
            <a:extLst>
              <a:ext uri="{FF2B5EF4-FFF2-40B4-BE49-F238E27FC236}">
                <a16:creationId xmlns:a16="http://schemas.microsoft.com/office/drawing/2014/main" id="{70C361DC-EBF0-468E-9863-91CF248EAEEA}"/>
              </a:ext>
            </a:extLst>
          </p:cNvPr>
          <p:cNvSpPr/>
          <p:nvPr/>
        </p:nvSpPr>
        <p:spPr bwMode="auto">
          <a:xfrm rot="1670118">
            <a:off x="3063557" y="2722096"/>
            <a:ext cx="685800" cy="304800"/>
          </a:xfrm>
          <a:prstGeom prst="rightArrow">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rgbClr val="000000"/>
              </a:solidFill>
              <a:effectLst/>
              <a:latin typeface="Times" charset="0"/>
              <a:ea typeface="Osaka" charset="0"/>
              <a:cs typeface="Osaka" charset="0"/>
            </a:endParaRPr>
          </a:p>
        </p:txBody>
      </p:sp>
      <p:sp>
        <p:nvSpPr>
          <p:cNvPr id="24" name="Arrow: Right 23">
            <a:extLst>
              <a:ext uri="{FF2B5EF4-FFF2-40B4-BE49-F238E27FC236}">
                <a16:creationId xmlns:a16="http://schemas.microsoft.com/office/drawing/2014/main" id="{E225A92E-B253-43DA-9761-782568DF1BA2}"/>
              </a:ext>
            </a:extLst>
          </p:cNvPr>
          <p:cNvSpPr/>
          <p:nvPr/>
        </p:nvSpPr>
        <p:spPr bwMode="auto">
          <a:xfrm>
            <a:off x="3032072" y="3536227"/>
            <a:ext cx="685800" cy="304800"/>
          </a:xfrm>
          <a:prstGeom prst="rightArrow">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rgbClr val="000000"/>
              </a:solidFill>
              <a:effectLst/>
              <a:latin typeface="Times" charset="0"/>
              <a:ea typeface="Osaka" charset="0"/>
              <a:cs typeface="Osaka" charset="0"/>
            </a:endParaRPr>
          </a:p>
        </p:txBody>
      </p:sp>
      <p:sp>
        <p:nvSpPr>
          <p:cNvPr id="26" name="Arrow: Right 25">
            <a:extLst>
              <a:ext uri="{FF2B5EF4-FFF2-40B4-BE49-F238E27FC236}">
                <a16:creationId xmlns:a16="http://schemas.microsoft.com/office/drawing/2014/main" id="{B3C297E6-BBE5-4352-B163-EEEF68FCEC78}"/>
              </a:ext>
            </a:extLst>
          </p:cNvPr>
          <p:cNvSpPr/>
          <p:nvPr/>
        </p:nvSpPr>
        <p:spPr bwMode="auto">
          <a:xfrm rot="20069485">
            <a:off x="3062838" y="4412189"/>
            <a:ext cx="685800" cy="304800"/>
          </a:xfrm>
          <a:prstGeom prst="rightArrow">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rgbClr val="000000"/>
              </a:solidFill>
              <a:effectLst/>
              <a:latin typeface="Times" charset="0"/>
              <a:ea typeface="Osaka" charset="0"/>
              <a:cs typeface="Osaka" charset="0"/>
            </a:endParaRPr>
          </a:p>
        </p:txBody>
      </p:sp>
    </p:spTree>
    <p:extLst>
      <p:ext uri="{BB962C8B-B14F-4D97-AF65-F5344CB8AC3E}">
        <p14:creationId xmlns:p14="http://schemas.microsoft.com/office/powerpoint/2010/main" val="2269746062"/>
      </p:ext>
    </p:extLst>
  </p:cSld>
  <p:clrMapOvr>
    <a:masterClrMapping/>
  </p:clrMapOvr>
  <mc:AlternateContent xmlns:mc="http://schemas.openxmlformats.org/markup-compatibility/2006" xmlns:p14="http://schemas.microsoft.com/office/powerpoint/2010/main">
    <mc:Choice Requires="p14">
      <p:transition spd="slow" p14:dur="2000" advTm="9043"/>
    </mc:Choice>
    <mc:Fallback xmlns="">
      <p:transition spd="slow" advTm="9043"/>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D299E-7141-439D-86E0-4D55F6BFF42B}"/>
              </a:ext>
            </a:extLst>
          </p:cNvPr>
          <p:cNvSpPr>
            <a:spLocks noGrp="1"/>
          </p:cNvSpPr>
          <p:nvPr>
            <p:ph type="title"/>
          </p:nvPr>
        </p:nvSpPr>
        <p:spPr/>
        <p:txBody>
          <a:bodyPr/>
          <a:lstStyle/>
          <a:p>
            <a:r>
              <a:rPr lang="en-US" altLang="zh-CN" dirty="0"/>
              <a:t>Comparing Two System Designs</a:t>
            </a:r>
            <a:endParaRPr lang="zh-CN" altLang="en-US" dirty="0"/>
          </a:p>
        </p:txBody>
      </p:sp>
      <p:sp>
        <p:nvSpPr>
          <p:cNvPr id="3" name="Slide Number Placeholder 2">
            <a:extLst>
              <a:ext uri="{FF2B5EF4-FFF2-40B4-BE49-F238E27FC236}">
                <a16:creationId xmlns:a16="http://schemas.microsoft.com/office/drawing/2014/main" id="{47F7735A-8CBC-4F39-A02D-C1D6DFFE8EEE}"/>
              </a:ext>
            </a:extLst>
          </p:cNvPr>
          <p:cNvSpPr>
            <a:spLocks noGrp="1"/>
          </p:cNvSpPr>
          <p:nvPr>
            <p:ph type="sldNum" sz="quarter" idx="10"/>
          </p:nvPr>
        </p:nvSpPr>
        <p:spPr/>
        <p:txBody>
          <a:bodyPr/>
          <a:lstStyle/>
          <a:p>
            <a:pPr>
              <a:defRPr/>
            </a:pPr>
            <a:fld id="{C5C6058E-2160-4B4A-9A1E-ED612EB15280}" type="slidenum">
              <a:rPr lang="zh-CN" altLang="en-US" smtClean="0"/>
              <a:pPr>
                <a:defRPr/>
              </a:pPr>
              <a:t>24</a:t>
            </a:fld>
            <a:endParaRPr lang="zh-CN" altLang="en-US" dirty="0"/>
          </a:p>
        </p:txBody>
      </p:sp>
      <p:grpSp>
        <p:nvGrpSpPr>
          <p:cNvPr id="4" name="Group 3">
            <a:extLst>
              <a:ext uri="{FF2B5EF4-FFF2-40B4-BE49-F238E27FC236}">
                <a16:creationId xmlns:a16="http://schemas.microsoft.com/office/drawing/2014/main" id="{8D43C0F7-E2E0-4582-BFB2-CC4EC9DEA49E}"/>
              </a:ext>
            </a:extLst>
          </p:cNvPr>
          <p:cNvGrpSpPr/>
          <p:nvPr/>
        </p:nvGrpSpPr>
        <p:grpSpPr>
          <a:xfrm>
            <a:off x="3938239" y="2815431"/>
            <a:ext cx="2044390" cy="1996804"/>
            <a:chOff x="5334000" y="1914257"/>
            <a:chExt cx="2044390" cy="1996804"/>
          </a:xfrm>
        </p:grpSpPr>
        <p:sp>
          <p:nvSpPr>
            <p:cNvPr id="5" name="TextBox 4">
              <a:extLst>
                <a:ext uri="{FF2B5EF4-FFF2-40B4-BE49-F238E27FC236}">
                  <a16:creationId xmlns:a16="http://schemas.microsoft.com/office/drawing/2014/main" id="{BC3BEA91-A8C6-4C3E-AD6B-7DF34D0FA095}"/>
                </a:ext>
              </a:extLst>
            </p:cNvPr>
            <p:cNvSpPr txBox="1"/>
            <p:nvPr/>
          </p:nvSpPr>
          <p:spPr>
            <a:xfrm>
              <a:off x="5334000" y="1914257"/>
              <a:ext cx="2044390" cy="954107"/>
            </a:xfrm>
            <a:prstGeom prst="rect">
              <a:avLst/>
            </a:prstGeom>
            <a:noFill/>
          </p:spPr>
          <p:txBody>
            <a:bodyPr wrap="square" rtlCol="0">
              <a:spAutoFit/>
            </a:bodyPr>
            <a:lstStyle/>
            <a:p>
              <a:pPr algn="ctr"/>
              <a:r>
                <a:rPr lang="en-US" altLang="zh-CN" sz="2800" b="1" dirty="0"/>
                <a:t>Robustness Analyzer</a:t>
              </a:r>
              <a:endParaRPr lang="zh-CN" altLang="en-US" b="1" dirty="0"/>
            </a:p>
          </p:txBody>
        </p:sp>
        <p:pic>
          <p:nvPicPr>
            <p:cNvPr id="6" name="Graphic 5" descr="Cmd Terminal">
              <a:extLst>
                <a:ext uri="{FF2B5EF4-FFF2-40B4-BE49-F238E27FC236}">
                  <a16:creationId xmlns:a16="http://schemas.microsoft.com/office/drawing/2014/main" id="{A159C875-3306-46A5-8D0F-082C7E320C4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810365" y="2996661"/>
              <a:ext cx="914400" cy="914400"/>
            </a:xfrm>
            <a:prstGeom prst="rect">
              <a:avLst/>
            </a:prstGeom>
          </p:spPr>
        </p:pic>
      </p:grpSp>
      <mc:AlternateContent xmlns:mc="http://schemas.openxmlformats.org/markup-compatibility/2006" xmlns:a14="http://schemas.microsoft.com/office/drawing/2010/main">
        <mc:Choice Requires="a14">
          <p:sp>
            <p:nvSpPr>
              <p:cNvPr id="9" name="Flowchart: Document 8">
                <a:extLst>
                  <a:ext uri="{FF2B5EF4-FFF2-40B4-BE49-F238E27FC236}">
                    <a16:creationId xmlns:a16="http://schemas.microsoft.com/office/drawing/2014/main" id="{95EEDAF5-D1D4-4CEB-953E-0D3374608C96}"/>
                  </a:ext>
                </a:extLst>
              </p:cNvPr>
              <p:cNvSpPr/>
              <p:nvPr/>
            </p:nvSpPr>
            <p:spPr bwMode="auto">
              <a:xfrm>
                <a:off x="1219200" y="4171679"/>
                <a:ext cx="1581613" cy="640556"/>
              </a:xfrm>
              <a:prstGeom prst="flowChartDocument">
                <a:avLst/>
              </a:prstGeom>
              <a:ln>
                <a:headEnd type="none" w="med" len="med"/>
                <a:tailEnd type="none" w="med" len="med"/>
              </a:ln>
              <a:extLst>
                <a:ext uri="{AF507438-7753-43e0-B8FC-AC1667EBCBE1}">
                  <a14:hiddenEffects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r>
                        <a:rPr kumimoji="0" lang="en-US" altLang="zh-CN" sz="2400" b="0" i="1" u="none" strike="noStrike" cap="none" normalizeH="0" baseline="0" smtClean="0">
                          <a:ln>
                            <a:noFill/>
                          </a:ln>
                          <a:solidFill>
                            <a:srgbClr val="000000"/>
                          </a:solidFill>
                          <a:effectLst/>
                          <a:latin typeface="Cambria Math" panose="02040503050406030204" pitchFamily="18" charset="0"/>
                          <a:ea typeface="Osaka" charset="0"/>
                          <a:cs typeface="Osaka" charset="0"/>
                        </a:rPr>
                        <m:t>𝐸𝑛𝑣</m:t>
                      </m:r>
                    </m:oMath>
                  </m:oMathPara>
                </a14:m>
                <a:endParaRPr kumimoji="0" lang="zh-CN" altLang="en-US" sz="2400" b="0" i="0" u="none" strike="noStrike" cap="none" normalizeH="0" baseline="0" dirty="0">
                  <a:ln>
                    <a:noFill/>
                  </a:ln>
                  <a:solidFill>
                    <a:srgbClr val="000000"/>
                  </a:solidFill>
                  <a:effectLst/>
                  <a:latin typeface="Times" charset="0"/>
                  <a:ea typeface="Osaka" charset="0"/>
                  <a:cs typeface="Osaka" charset="0"/>
                </a:endParaRPr>
              </a:p>
            </p:txBody>
          </p:sp>
        </mc:Choice>
        <mc:Fallback xmlns="">
          <p:sp>
            <p:nvSpPr>
              <p:cNvPr id="9" name="Flowchart: Document 8">
                <a:extLst>
                  <a:ext uri="{FF2B5EF4-FFF2-40B4-BE49-F238E27FC236}">
                    <a16:creationId xmlns:a16="http://schemas.microsoft.com/office/drawing/2014/main" id="{95EEDAF5-D1D4-4CEB-953E-0D3374608C96}"/>
                  </a:ext>
                </a:extLst>
              </p:cNvPr>
              <p:cNvSpPr>
                <a:spLocks noRot="1" noChangeAspect="1" noMove="1" noResize="1" noEditPoints="1" noAdjustHandles="1" noChangeArrowheads="1" noChangeShapeType="1" noTextEdit="1"/>
              </p:cNvSpPr>
              <p:nvPr/>
            </p:nvSpPr>
            <p:spPr bwMode="auto">
              <a:xfrm>
                <a:off x="1219200" y="4171679"/>
                <a:ext cx="1581613" cy="640556"/>
              </a:xfrm>
              <a:prstGeom prst="flowChartDocument">
                <a:avLst/>
              </a:prstGeom>
              <a:blipFill>
                <a:blip r:embed="rId7"/>
                <a:stretch>
                  <a:fillRect/>
                </a:stretch>
              </a:blipFill>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Flowchart: Document 10">
                <a:extLst>
                  <a:ext uri="{FF2B5EF4-FFF2-40B4-BE49-F238E27FC236}">
                    <a16:creationId xmlns:a16="http://schemas.microsoft.com/office/drawing/2014/main" id="{501AD28F-6C39-4A3E-996E-7A86C356865B}"/>
                  </a:ext>
                </a:extLst>
              </p:cNvPr>
              <p:cNvSpPr/>
              <p:nvPr/>
            </p:nvSpPr>
            <p:spPr bwMode="auto">
              <a:xfrm>
                <a:off x="1219200" y="5115051"/>
                <a:ext cx="1581613" cy="702811"/>
              </a:xfrm>
              <a:prstGeom prst="flowChartDocument">
                <a:avLst/>
              </a:prstGeom>
              <a:ln>
                <a:headEnd type="none" w="med" len="med"/>
                <a:tailEnd type="none" w="med" len="med"/>
              </a:ln>
              <a:extLst>
                <a:ext uri="{AF507438-7753-43e0-B8FC-AC1667EBCBE1}">
                  <a14:hiddenEffects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r>
                        <a:rPr kumimoji="0" lang="en-US" altLang="zh-CN" sz="2400" b="0" i="1" u="none" strike="noStrike" cap="none" normalizeH="0" baseline="0" dirty="0" smtClean="0">
                          <a:ln>
                            <a:noFill/>
                          </a:ln>
                          <a:solidFill>
                            <a:srgbClr val="000000"/>
                          </a:solidFill>
                          <a:effectLst/>
                          <a:latin typeface="Cambria Math" panose="02040503050406030204" pitchFamily="18" charset="0"/>
                          <a:ea typeface="Osaka" charset="0"/>
                          <a:cs typeface="Osaka" charset="0"/>
                        </a:rPr>
                        <m:t>𝑃𝑟𝑜𝑝𝑒𝑟𝑡𝑦</m:t>
                      </m:r>
                    </m:oMath>
                  </m:oMathPara>
                </a14:m>
                <a:endParaRPr kumimoji="0" lang="zh-CN" altLang="en-US" sz="2400" b="0" i="0" u="none" strike="noStrike" cap="none" normalizeH="0" baseline="0" dirty="0">
                  <a:ln>
                    <a:noFill/>
                  </a:ln>
                  <a:solidFill>
                    <a:srgbClr val="000000"/>
                  </a:solidFill>
                  <a:effectLst/>
                  <a:latin typeface="Times" charset="0"/>
                  <a:ea typeface="Osaka" charset="0"/>
                  <a:cs typeface="Osaka" charset="0"/>
                </a:endParaRPr>
              </a:p>
            </p:txBody>
          </p:sp>
        </mc:Choice>
        <mc:Fallback xmlns="">
          <p:sp>
            <p:nvSpPr>
              <p:cNvPr id="11" name="Flowchart: Document 10">
                <a:extLst>
                  <a:ext uri="{FF2B5EF4-FFF2-40B4-BE49-F238E27FC236}">
                    <a16:creationId xmlns:a16="http://schemas.microsoft.com/office/drawing/2014/main" id="{501AD28F-6C39-4A3E-996E-7A86C356865B}"/>
                  </a:ext>
                </a:extLst>
              </p:cNvPr>
              <p:cNvSpPr>
                <a:spLocks noRot="1" noChangeAspect="1" noMove="1" noResize="1" noEditPoints="1" noAdjustHandles="1" noChangeArrowheads="1" noChangeShapeType="1" noTextEdit="1"/>
              </p:cNvSpPr>
              <p:nvPr/>
            </p:nvSpPr>
            <p:spPr bwMode="auto">
              <a:xfrm>
                <a:off x="1219200" y="5115051"/>
                <a:ext cx="1581613" cy="702811"/>
              </a:xfrm>
              <a:prstGeom prst="flowChartDocument">
                <a:avLst/>
              </a:prstGeom>
              <a:blipFill>
                <a:blip r:embed="rId8"/>
                <a:stretch>
                  <a:fillRect/>
                </a:stretch>
              </a:blipFill>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4D0DD1B8-89A6-44F4-9D28-A00840C9B182}"/>
                  </a:ext>
                </a:extLst>
              </p:cNvPr>
              <p:cNvSpPr txBox="1"/>
              <p:nvPr/>
            </p:nvSpPr>
            <p:spPr>
              <a:xfrm>
                <a:off x="7106345" y="3162300"/>
                <a:ext cx="4171255" cy="1384995"/>
              </a:xfrm>
              <a:prstGeom prst="rect">
                <a:avLst/>
              </a:prstGeom>
              <a:noFill/>
            </p:spPr>
            <p:txBody>
              <a:bodyPr wrap="square" rtlCol="0">
                <a:spAutoFit/>
              </a:bodyPr>
              <a:lstStyle/>
              <a:p>
                <a:r>
                  <a:rPr lang="en-US" altLang="zh-CN" sz="2800" dirty="0">
                    <a:latin typeface="+mn-lt"/>
                  </a:rPr>
                  <a:t>Deviations under which </a:t>
                </a:r>
                <a14:m>
                  <m:oMath xmlns:m="http://schemas.openxmlformats.org/officeDocument/2006/math">
                    <m:sSub>
                      <m:sSubPr>
                        <m:ctrlPr>
                          <a:rPr lang="en-US" altLang="zh-CN" sz="2800" i="1" dirty="0" smtClean="0">
                            <a:latin typeface="Cambria Math" panose="02040503050406030204" pitchFamily="18" charset="0"/>
                          </a:rPr>
                        </m:ctrlPr>
                      </m:sSubPr>
                      <m:e>
                        <m:r>
                          <a:rPr lang="en-US" altLang="zh-CN" sz="2800" i="1" dirty="0" smtClean="0">
                            <a:latin typeface="Cambria Math" panose="02040503050406030204" pitchFamily="18" charset="0"/>
                          </a:rPr>
                          <m:t>𝑀</m:t>
                        </m:r>
                      </m:e>
                      <m:sub>
                        <m:r>
                          <a:rPr lang="en-US" altLang="zh-CN" sz="2800" i="1" dirty="0" smtClean="0">
                            <a:latin typeface="Cambria Math" panose="02040503050406030204" pitchFamily="18" charset="0"/>
                          </a:rPr>
                          <m:t>1</m:t>
                        </m:r>
                      </m:sub>
                    </m:sSub>
                    <m:r>
                      <a:rPr lang="en-US" altLang="zh-CN" sz="2800" i="1" dirty="0" smtClean="0">
                        <a:latin typeface="Cambria Math" panose="02040503050406030204" pitchFamily="18" charset="0"/>
                      </a:rPr>
                      <m:t> </m:t>
                    </m:r>
                  </m:oMath>
                </a14:m>
                <a:r>
                  <a:rPr lang="en-US" altLang="zh-CN" sz="2800" dirty="0">
                    <a:latin typeface="+mn-lt"/>
                  </a:rPr>
                  <a:t>is robust but </a:t>
                </a:r>
                <a14:m>
                  <m:oMath xmlns:m="http://schemas.openxmlformats.org/officeDocument/2006/math">
                    <m:sSub>
                      <m:sSubPr>
                        <m:ctrlPr>
                          <a:rPr lang="en-US" altLang="zh-CN" sz="2800" i="1" dirty="0" smtClean="0">
                            <a:latin typeface="Cambria Math" panose="02040503050406030204" pitchFamily="18" charset="0"/>
                          </a:rPr>
                        </m:ctrlPr>
                      </m:sSubPr>
                      <m:e>
                        <m:r>
                          <a:rPr lang="en-US" altLang="zh-CN" sz="2800" i="1" dirty="0" smtClean="0">
                            <a:latin typeface="Cambria Math" panose="02040503050406030204" pitchFamily="18" charset="0"/>
                          </a:rPr>
                          <m:t>𝑀</m:t>
                        </m:r>
                      </m:e>
                      <m:sub>
                        <m:r>
                          <a:rPr lang="en-US" altLang="zh-CN" sz="2800" i="1" dirty="0" smtClean="0">
                            <a:latin typeface="Cambria Math" panose="02040503050406030204" pitchFamily="18" charset="0"/>
                          </a:rPr>
                          <m:t>2</m:t>
                        </m:r>
                      </m:sub>
                    </m:sSub>
                  </m:oMath>
                </a14:m>
                <a:r>
                  <a:rPr lang="en-US" altLang="zh-CN" sz="2800" dirty="0">
                    <a:latin typeface="+mn-lt"/>
                  </a:rPr>
                  <a:t> is not, and vice-versa.</a:t>
                </a:r>
                <a:endParaRPr lang="zh-CN" altLang="en-US" sz="2800" dirty="0"/>
              </a:p>
            </p:txBody>
          </p:sp>
        </mc:Choice>
        <mc:Fallback xmlns="">
          <p:sp>
            <p:nvSpPr>
              <p:cNvPr id="12" name="TextBox 11">
                <a:extLst>
                  <a:ext uri="{FF2B5EF4-FFF2-40B4-BE49-F238E27FC236}">
                    <a16:creationId xmlns:a16="http://schemas.microsoft.com/office/drawing/2014/main" id="{4D0DD1B8-89A6-44F4-9D28-A00840C9B182}"/>
                  </a:ext>
                </a:extLst>
              </p:cNvPr>
              <p:cNvSpPr txBox="1">
                <a:spLocks noRot="1" noChangeAspect="1" noMove="1" noResize="1" noEditPoints="1" noAdjustHandles="1" noChangeArrowheads="1" noChangeShapeType="1" noTextEdit="1"/>
              </p:cNvSpPr>
              <p:nvPr/>
            </p:nvSpPr>
            <p:spPr>
              <a:xfrm>
                <a:off x="7106345" y="3162300"/>
                <a:ext cx="4171255" cy="1384995"/>
              </a:xfrm>
              <a:prstGeom prst="rect">
                <a:avLst/>
              </a:prstGeom>
              <a:blipFill>
                <a:blip r:embed="rId9"/>
                <a:stretch>
                  <a:fillRect l="-3070" t="-4846" b="-110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Flowchart: Document 12">
                <a:extLst>
                  <a:ext uri="{FF2B5EF4-FFF2-40B4-BE49-F238E27FC236}">
                    <a16:creationId xmlns:a16="http://schemas.microsoft.com/office/drawing/2014/main" id="{6AE04701-557A-47FC-9CEF-9CBE0250B674}"/>
                  </a:ext>
                </a:extLst>
              </p:cNvPr>
              <p:cNvSpPr/>
              <p:nvPr/>
            </p:nvSpPr>
            <p:spPr bwMode="auto">
              <a:xfrm>
                <a:off x="1219200" y="2152433"/>
                <a:ext cx="1619713" cy="702811"/>
              </a:xfrm>
              <a:prstGeom prst="flowChartDocument">
                <a:avLst/>
              </a:prstGeom>
              <a:ln>
                <a:headEnd type="none" w="med" len="med"/>
                <a:tailEnd type="none" w="med" len="med"/>
              </a:ln>
              <a:extLst>
                <a:ext uri="{AF507438-7753-43e0-B8FC-AC1667EBCBE1}">
                  <a14:hiddenEffects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r>
                        <a:rPr kumimoji="0" lang="en-US" altLang="zh-CN" sz="2400" b="0" i="1" u="none" strike="noStrike" cap="none" normalizeH="0" baseline="0" dirty="0" smtClean="0">
                          <a:ln>
                            <a:noFill/>
                          </a:ln>
                          <a:solidFill>
                            <a:srgbClr val="000000"/>
                          </a:solidFill>
                          <a:effectLst/>
                          <a:latin typeface="Cambria Math" panose="02040503050406030204" pitchFamily="18" charset="0"/>
                          <a:ea typeface="Osaka" charset="0"/>
                          <a:cs typeface="Osaka" charset="0"/>
                        </a:rPr>
                        <m:t>𝑀𝑜𝑑𝑒</m:t>
                      </m:r>
                      <m:sSub>
                        <m:sSubPr>
                          <m:ctrlPr>
                            <a:rPr kumimoji="0" lang="en-US" altLang="zh-CN" sz="2400" b="0" i="1" u="none" strike="noStrike" cap="none" normalizeH="0" baseline="0" dirty="0" smtClean="0">
                              <a:ln>
                                <a:noFill/>
                              </a:ln>
                              <a:solidFill>
                                <a:srgbClr val="000000"/>
                              </a:solidFill>
                              <a:effectLst/>
                              <a:latin typeface="Cambria Math" panose="02040503050406030204" pitchFamily="18" charset="0"/>
                              <a:ea typeface="Osaka" charset="0"/>
                              <a:cs typeface="Osaka" charset="0"/>
                            </a:rPr>
                          </m:ctrlPr>
                        </m:sSubPr>
                        <m:e>
                          <m:r>
                            <a:rPr kumimoji="0" lang="en-US" altLang="zh-CN" sz="2400" b="0" i="1" u="none" strike="noStrike" cap="none" normalizeH="0" baseline="0" dirty="0" smtClean="0">
                              <a:ln>
                                <a:noFill/>
                              </a:ln>
                              <a:solidFill>
                                <a:srgbClr val="000000"/>
                              </a:solidFill>
                              <a:effectLst/>
                              <a:latin typeface="Cambria Math" panose="02040503050406030204" pitchFamily="18" charset="0"/>
                              <a:ea typeface="Osaka" charset="0"/>
                              <a:cs typeface="Osaka" charset="0"/>
                            </a:rPr>
                            <m:t>𝑙</m:t>
                          </m:r>
                        </m:e>
                        <m:sub>
                          <m:r>
                            <a:rPr kumimoji="0" lang="en-US" altLang="zh-CN" sz="2400" b="0" i="1" u="none" strike="noStrike" cap="none" normalizeH="0" baseline="0" dirty="0" smtClean="0">
                              <a:ln>
                                <a:noFill/>
                              </a:ln>
                              <a:solidFill>
                                <a:srgbClr val="000000"/>
                              </a:solidFill>
                              <a:effectLst/>
                              <a:latin typeface="Cambria Math" panose="02040503050406030204" pitchFamily="18" charset="0"/>
                              <a:ea typeface="Osaka" charset="0"/>
                              <a:cs typeface="Osaka" charset="0"/>
                            </a:rPr>
                            <m:t>1</m:t>
                          </m:r>
                        </m:sub>
                      </m:sSub>
                    </m:oMath>
                  </m:oMathPara>
                </a14:m>
                <a:endParaRPr kumimoji="0" lang="zh-CN" altLang="en-US" sz="2400" b="0" i="0" u="none" strike="noStrike" cap="none" normalizeH="0" baseline="0" dirty="0">
                  <a:ln>
                    <a:noFill/>
                  </a:ln>
                  <a:solidFill>
                    <a:srgbClr val="000000"/>
                  </a:solidFill>
                  <a:effectLst/>
                  <a:latin typeface="Times" charset="0"/>
                  <a:ea typeface="Osaka" charset="0"/>
                  <a:cs typeface="Osaka" charset="0"/>
                </a:endParaRPr>
              </a:p>
            </p:txBody>
          </p:sp>
        </mc:Choice>
        <mc:Fallback xmlns="">
          <p:sp>
            <p:nvSpPr>
              <p:cNvPr id="13" name="Flowchart: Document 12">
                <a:extLst>
                  <a:ext uri="{FF2B5EF4-FFF2-40B4-BE49-F238E27FC236}">
                    <a16:creationId xmlns:a16="http://schemas.microsoft.com/office/drawing/2014/main" id="{6AE04701-557A-47FC-9CEF-9CBE0250B674}"/>
                  </a:ext>
                </a:extLst>
              </p:cNvPr>
              <p:cNvSpPr>
                <a:spLocks noRot="1" noChangeAspect="1" noMove="1" noResize="1" noEditPoints="1" noAdjustHandles="1" noChangeArrowheads="1" noChangeShapeType="1" noTextEdit="1"/>
              </p:cNvSpPr>
              <p:nvPr/>
            </p:nvSpPr>
            <p:spPr bwMode="auto">
              <a:xfrm>
                <a:off x="1219200" y="2152433"/>
                <a:ext cx="1619713" cy="702811"/>
              </a:xfrm>
              <a:prstGeom prst="flowChartDocument">
                <a:avLst/>
              </a:prstGeom>
              <a:blipFill>
                <a:blip r:embed="rId10"/>
                <a:stretch>
                  <a:fillRect/>
                </a:stretch>
              </a:blipFill>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Flowchart: Document 16">
                <a:extLst>
                  <a:ext uri="{FF2B5EF4-FFF2-40B4-BE49-F238E27FC236}">
                    <a16:creationId xmlns:a16="http://schemas.microsoft.com/office/drawing/2014/main" id="{3D772C7E-0753-4CCC-A332-7EA85540A38C}"/>
                  </a:ext>
                </a:extLst>
              </p:cNvPr>
              <p:cNvSpPr/>
              <p:nvPr/>
            </p:nvSpPr>
            <p:spPr bwMode="auto">
              <a:xfrm>
                <a:off x="1219200" y="3130875"/>
                <a:ext cx="1619713" cy="702811"/>
              </a:xfrm>
              <a:prstGeom prst="flowChartDocument">
                <a:avLst/>
              </a:prstGeom>
              <a:ln>
                <a:headEnd type="none" w="med" len="med"/>
                <a:tailEnd type="none" w="med" len="med"/>
              </a:ln>
              <a:extLst>
                <a:ext uri="{AF507438-7753-43e0-B8FC-AC1667EBCBE1}">
                  <a14:hiddenEffects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r>
                        <a:rPr kumimoji="0" lang="en-US" altLang="zh-CN" sz="2400" b="0" i="1" u="none" strike="noStrike" cap="none" normalizeH="0" baseline="0" dirty="0" smtClean="0">
                          <a:ln>
                            <a:noFill/>
                          </a:ln>
                          <a:solidFill>
                            <a:srgbClr val="000000"/>
                          </a:solidFill>
                          <a:effectLst/>
                          <a:latin typeface="Cambria Math" panose="02040503050406030204" pitchFamily="18" charset="0"/>
                          <a:ea typeface="Osaka" charset="0"/>
                          <a:cs typeface="Osaka" charset="0"/>
                        </a:rPr>
                        <m:t>𝑀𝑜𝑑𝑒</m:t>
                      </m:r>
                      <m:sSub>
                        <m:sSubPr>
                          <m:ctrlPr>
                            <a:rPr kumimoji="0" lang="en-US" altLang="zh-CN" sz="2400" b="0" i="1" u="none" strike="noStrike" cap="none" normalizeH="0" baseline="0" dirty="0" smtClean="0">
                              <a:ln>
                                <a:noFill/>
                              </a:ln>
                              <a:solidFill>
                                <a:srgbClr val="000000"/>
                              </a:solidFill>
                              <a:effectLst/>
                              <a:latin typeface="Cambria Math" panose="02040503050406030204" pitchFamily="18" charset="0"/>
                              <a:ea typeface="Osaka" charset="0"/>
                              <a:cs typeface="Osaka" charset="0"/>
                            </a:rPr>
                          </m:ctrlPr>
                        </m:sSubPr>
                        <m:e>
                          <m:r>
                            <a:rPr kumimoji="0" lang="en-US" altLang="zh-CN" sz="2400" b="0" i="1" u="none" strike="noStrike" cap="none" normalizeH="0" baseline="0" dirty="0" smtClean="0">
                              <a:ln>
                                <a:noFill/>
                              </a:ln>
                              <a:solidFill>
                                <a:srgbClr val="000000"/>
                              </a:solidFill>
                              <a:effectLst/>
                              <a:latin typeface="Cambria Math" panose="02040503050406030204" pitchFamily="18" charset="0"/>
                              <a:ea typeface="Osaka" charset="0"/>
                              <a:cs typeface="Osaka" charset="0"/>
                            </a:rPr>
                            <m:t>𝑙</m:t>
                          </m:r>
                        </m:e>
                        <m:sub>
                          <m:r>
                            <a:rPr kumimoji="0" lang="en-US" altLang="zh-CN" sz="2400" b="0" i="1" u="none" strike="noStrike" cap="none" normalizeH="0" baseline="0" dirty="0" smtClean="0">
                              <a:ln>
                                <a:noFill/>
                              </a:ln>
                              <a:solidFill>
                                <a:srgbClr val="000000"/>
                              </a:solidFill>
                              <a:effectLst/>
                              <a:latin typeface="Cambria Math" panose="02040503050406030204" pitchFamily="18" charset="0"/>
                              <a:ea typeface="Osaka" charset="0"/>
                              <a:cs typeface="Osaka" charset="0"/>
                            </a:rPr>
                            <m:t>2</m:t>
                          </m:r>
                        </m:sub>
                      </m:sSub>
                    </m:oMath>
                  </m:oMathPara>
                </a14:m>
                <a:endParaRPr kumimoji="0" lang="zh-CN" altLang="en-US" sz="2400" b="0" i="0" u="none" strike="noStrike" cap="none" normalizeH="0" baseline="0" dirty="0">
                  <a:ln>
                    <a:noFill/>
                  </a:ln>
                  <a:solidFill>
                    <a:srgbClr val="000000"/>
                  </a:solidFill>
                  <a:effectLst/>
                  <a:latin typeface="Times" charset="0"/>
                  <a:ea typeface="Osaka" charset="0"/>
                  <a:cs typeface="Osaka" charset="0"/>
                </a:endParaRPr>
              </a:p>
            </p:txBody>
          </p:sp>
        </mc:Choice>
        <mc:Fallback xmlns="">
          <p:sp>
            <p:nvSpPr>
              <p:cNvPr id="17" name="Flowchart: Document 16">
                <a:extLst>
                  <a:ext uri="{FF2B5EF4-FFF2-40B4-BE49-F238E27FC236}">
                    <a16:creationId xmlns:a16="http://schemas.microsoft.com/office/drawing/2014/main" id="{3D772C7E-0753-4CCC-A332-7EA85540A38C}"/>
                  </a:ext>
                </a:extLst>
              </p:cNvPr>
              <p:cNvSpPr>
                <a:spLocks noRot="1" noChangeAspect="1" noMove="1" noResize="1" noEditPoints="1" noAdjustHandles="1" noChangeArrowheads="1" noChangeShapeType="1" noTextEdit="1"/>
              </p:cNvSpPr>
              <p:nvPr/>
            </p:nvSpPr>
            <p:spPr bwMode="auto">
              <a:xfrm>
                <a:off x="1219200" y="3130875"/>
                <a:ext cx="1619713" cy="702811"/>
              </a:xfrm>
              <a:prstGeom prst="flowChartDocument">
                <a:avLst/>
              </a:prstGeom>
              <a:blipFill>
                <a:blip r:embed="rId11"/>
                <a:stretch>
                  <a:fillRect/>
                </a:stretch>
              </a:blipFill>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r>
                  <a:rPr lang="zh-CN" altLang="en-US">
                    <a:noFill/>
                  </a:rPr>
                  <a:t> </a:t>
                </a:r>
              </a:p>
            </p:txBody>
          </p:sp>
        </mc:Fallback>
      </mc:AlternateContent>
      <p:sp>
        <p:nvSpPr>
          <p:cNvPr id="42" name="Arrow: Right 41">
            <a:extLst>
              <a:ext uri="{FF2B5EF4-FFF2-40B4-BE49-F238E27FC236}">
                <a16:creationId xmlns:a16="http://schemas.microsoft.com/office/drawing/2014/main" id="{D034595E-CD40-4494-8B25-85FBBF0D0B3D}"/>
              </a:ext>
            </a:extLst>
          </p:cNvPr>
          <p:cNvSpPr/>
          <p:nvPr/>
        </p:nvSpPr>
        <p:spPr bwMode="auto">
          <a:xfrm>
            <a:off x="6125387" y="3617138"/>
            <a:ext cx="685800" cy="304800"/>
          </a:xfrm>
          <a:prstGeom prst="rightArrow">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rgbClr val="000000"/>
              </a:solidFill>
              <a:effectLst/>
              <a:latin typeface="Times" charset="0"/>
              <a:ea typeface="Osaka" charset="0"/>
              <a:cs typeface="Osaka" charset="0"/>
            </a:endParaRPr>
          </a:p>
        </p:txBody>
      </p:sp>
      <p:sp>
        <p:nvSpPr>
          <p:cNvPr id="44" name="Arrow: Right 43">
            <a:extLst>
              <a:ext uri="{FF2B5EF4-FFF2-40B4-BE49-F238E27FC236}">
                <a16:creationId xmlns:a16="http://schemas.microsoft.com/office/drawing/2014/main" id="{51C386D9-6919-4690-8DD6-583B6931ED6E}"/>
              </a:ext>
            </a:extLst>
          </p:cNvPr>
          <p:cNvSpPr/>
          <p:nvPr/>
        </p:nvSpPr>
        <p:spPr bwMode="auto">
          <a:xfrm rot="19635555">
            <a:off x="3075947" y="5028294"/>
            <a:ext cx="685800" cy="304800"/>
          </a:xfrm>
          <a:prstGeom prst="rightArrow">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rgbClr val="000000"/>
              </a:solidFill>
              <a:effectLst/>
              <a:latin typeface="Times" charset="0"/>
              <a:ea typeface="Osaka" charset="0"/>
              <a:cs typeface="Osaka" charset="0"/>
            </a:endParaRPr>
          </a:p>
        </p:txBody>
      </p:sp>
      <p:sp>
        <p:nvSpPr>
          <p:cNvPr id="46" name="Arrow: Right 45">
            <a:extLst>
              <a:ext uri="{FF2B5EF4-FFF2-40B4-BE49-F238E27FC236}">
                <a16:creationId xmlns:a16="http://schemas.microsoft.com/office/drawing/2014/main" id="{F5252928-E34B-4861-845F-5BC3E1571693}"/>
              </a:ext>
            </a:extLst>
          </p:cNvPr>
          <p:cNvSpPr/>
          <p:nvPr/>
        </p:nvSpPr>
        <p:spPr bwMode="auto">
          <a:xfrm>
            <a:off x="3075947" y="4267200"/>
            <a:ext cx="685800" cy="304800"/>
          </a:xfrm>
          <a:prstGeom prst="rightArrow">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rgbClr val="000000"/>
              </a:solidFill>
              <a:effectLst/>
              <a:latin typeface="Times" charset="0"/>
              <a:ea typeface="Osaka" charset="0"/>
              <a:cs typeface="Osaka" charset="0"/>
            </a:endParaRPr>
          </a:p>
        </p:txBody>
      </p:sp>
      <p:sp>
        <p:nvSpPr>
          <p:cNvPr id="48" name="Arrow: Right 47">
            <a:extLst>
              <a:ext uri="{FF2B5EF4-FFF2-40B4-BE49-F238E27FC236}">
                <a16:creationId xmlns:a16="http://schemas.microsoft.com/office/drawing/2014/main" id="{1ACAA1E6-A8B6-4CA2-B199-51EA43715934}"/>
              </a:ext>
            </a:extLst>
          </p:cNvPr>
          <p:cNvSpPr/>
          <p:nvPr/>
        </p:nvSpPr>
        <p:spPr bwMode="auto">
          <a:xfrm>
            <a:off x="3080173" y="3329880"/>
            <a:ext cx="685800" cy="304800"/>
          </a:xfrm>
          <a:prstGeom prst="rightArrow">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rgbClr val="000000"/>
              </a:solidFill>
              <a:effectLst/>
              <a:latin typeface="Times" charset="0"/>
              <a:ea typeface="Osaka" charset="0"/>
              <a:cs typeface="Osaka" charset="0"/>
            </a:endParaRPr>
          </a:p>
        </p:txBody>
      </p:sp>
      <p:sp>
        <p:nvSpPr>
          <p:cNvPr id="50" name="Arrow: Right 49">
            <a:extLst>
              <a:ext uri="{FF2B5EF4-FFF2-40B4-BE49-F238E27FC236}">
                <a16:creationId xmlns:a16="http://schemas.microsoft.com/office/drawing/2014/main" id="{E29EF521-9E61-4B1C-8E7E-76D2DC92E350}"/>
              </a:ext>
            </a:extLst>
          </p:cNvPr>
          <p:cNvSpPr/>
          <p:nvPr/>
        </p:nvSpPr>
        <p:spPr bwMode="auto">
          <a:xfrm rot="1404177">
            <a:off x="3063276" y="2493827"/>
            <a:ext cx="685800" cy="304800"/>
          </a:xfrm>
          <a:prstGeom prst="rightArrow">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rgbClr val="000000"/>
              </a:solidFill>
              <a:effectLst/>
              <a:latin typeface="Times" charset="0"/>
              <a:ea typeface="Osaka" charset="0"/>
              <a:cs typeface="Osaka" charset="0"/>
            </a:endParaRPr>
          </a:p>
        </p:txBody>
      </p:sp>
    </p:spTree>
    <p:extLst>
      <p:ext uri="{BB962C8B-B14F-4D97-AF65-F5344CB8AC3E}">
        <p14:creationId xmlns:p14="http://schemas.microsoft.com/office/powerpoint/2010/main" val="1594385523"/>
      </p:ext>
    </p:extLst>
  </p:cSld>
  <p:clrMapOvr>
    <a:masterClrMapping/>
  </p:clrMapOvr>
  <mc:AlternateContent xmlns:mc="http://schemas.openxmlformats.org/markup-compatibility/2006" xmlns:p14="http://schemas.microsoft.com/office/powerpoint/2010/main">
    <mc:Choice Requires="p14">
      <p:transition spd="slow" p14:dur="2000" advTm="12875"/>
    </mc:Choice>
    <mc:Fallback xmlns="">
      <p:transition spd="slow" advTm="12875"/>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D299E-7141-439D-86E0-4D55F6BFF42B}"/>
              </a:ext>
            </a:extLst>
          </p:cNvPr>
          <p:cNvSpPr>
            <a:spLocks noGrp="1"/>
          </p:cNvSpPr>
          <p:nvPr>
            <p:ph type="title"/>
          </p:nvPr>
        </p:nvSpPr>
        <p:spPr/>
        <p:txBody>
          <a:bodyPr/>
          <a:lstStyle/>
          <a:p>
            <a:r>
              <a:rPr lang="en-US" altLang="zh-CN" dirty="0"/>
              <a:t>Comparing Under Two Properties</a:t>
            </a:r>
            <a:endParaRPr lang="zh-CN" altLang="en-US" dirty="0"/>
          </a:p>
        </p:txBody>
      </p:sp>
      <p:sp>
        <p:nvSpPr>
          <p:cNvPr id="3" name="Slide Number Placeholder 2">
            <a:extLst>
              <a:ext uri="{FF2B5EF4-FFF2-40B4-BE49-F238E27FC236}">
                <a16:creationId xmlns:a16="http://schemas.microsoft.com/office/drawing/2014/main" id="{47F7735A-8CBC-4F39-A02D-C1D6DFFE8EEE}"/>
              </a:ext>
            </a:extLst>
          </p:cNvPr>
          <p:cNvSpPr>
            <a:spLocks noGrp="1"/>
          </p:cNvSpPr>
          <p:nvPr>
            <p:ph type="sldNum" sz="quarter" idx="10"/>
          </p:nvPr>
        </p:nvSpPr>
        <p:spPr/>
        <p:txBody>
          <a:bodyPr/>
          <a:lstStyle/>
          <a:p>
            <a:pPr>
              <a:defRPr/>
            </a:pPr>
            <a:fld id="{C5C6058E-2160-4B4A-9A1E-ED612EB15280}" type="slidenum">
              <a:rPr lang="zh-CN" altLang="en-US" smtClean="0"/>
              <a:pPr>
                <a:defRPr/>
              </a:pPr>
              <a:t>25</a:t>
            </a:fld>
            <a:endParaRPr lang="zh-CN" altLang="en-US" dirty="0"/>
          </a:p>
        </p:txBody>
      </p:sp>
      <p:grpSp>
        <p:nvGrpSpPr>
          <p:cNvPr id="4" name="Group 3">
            <a:extLst>
              <a:ext uri="{FF2B5EF4-FFF2-40B4-BE49-F238E27FC236}">
                <a16:creationId xmlns:a16="http://schemas.microsoft.com/office/drawing/2014/main" id="{8D43C0F7-E2E0-4582-BFB2-CC4EC9DEA49E}"/>
              </a:ext>
            </a:extLst>
          </p:cNvPr>
          <p:cNvGrpSpPr/>
          <p:nvPr/>
        </p:nvGrpSpPr>
        <p:grpSpPr>
          <a:xfrm>
            <a:off x="3938239" y="2815431"/>
            <a:ext cx="2044390" cy="1996804"/>
            <a:chOff x="5334000" y="1914257"/>
            <a:chExt cx="2044390" cy="1996804"/>
          </a:xfrm>
        </p:grpSpPr>
        <p:sp>
          <p:nvSpPr>
            <p:cNvPr id="5" name="TextBox 4">
              <a:extLst>
                <a:ext uri="{FF2B5EF4-FFF2-40B4-BE49-F238E27FC236}">
                  <a16:creationId xmlns:a16="http://schemas.microsoft.com/office/drawing/2014/main" id="{BC3BEA91-A8C6-4C3E-AD6B-7DF34D0FA095}"/>
                </a:ext>
              </a:extLst>
            </p:cNvPr>
            <p:cNvSpPr txBox="1"/>
            <p:nvPr/>
          </p:nvSpPr>
          <p:spPr>
            <a:xfrm>
              <a:off x="5334000" y="1914257"/>
              <a:ext cx="2044390" cy="954107"/>
            </a:xfrm>
            <a:prstGeom prst="rect">
              <a:avLst/>
            </a:prstGeom>
            <a:noFill/>
          </p:spPr>
          <p:txBody>
            <a:bodyPr wrap="square" rtlCol="0">
              <a:spAutoFit/>
            </a:bodyPr>
            <a:lstStyle/>
            <a:p>
              <a:pPr algn="ctr"/>
              <a:r>
                <a:rPr lang="en-US" altLang="zh-CN" sz="2800" b="1" dirty="0"/>
                <a:t>Robustness Analyzer</a:t>
              </a:r>
              <a:endParaRPr lang="zh-CN" altLang="en-US" b="1" dirty="0"/>
            </a:p>
          </p:txBody>
        </p:sp>
        <p:pic>
          <p:nvPicPr>
            <p:cNvPr id="6" name="Graphic 5" descr="Cmd Terminal">
              <a:extLst>
                <a:ext uri="{FF2B5EF4-FFF2-40B4-BE49-F238E27FC236}">
                  <a16:creationId xmlns:a16="http://schemas.microsoft.com/office/drawing/2014/main" id="{A159C875-3306-46A5-8D0F-082C7E320C4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810365" y="2996661"/>
              <a:ext cx="914400" cy="914400"/>
            </a:xfrm>
            <a:prstGeom prst="rect">
              <a:avLst/>
            </a:prstGeom>
          </p:spPr>
        </p:pic>
      </p:gr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4D0DD1B8-89A6-44F4-9D28-A00840C9B182}"/>
                  </a:ext>
                </a:extLst>
              </p:cNvPr>
              <p:cNvSpPr txBox="1"/>
              <p:nvPr/>
            </p:nvSpPr>
            <p:spPr>
              <a:xfrm>
                <a:off x="7106345" y="3162300"/>
                <a:ext cx="4857055" cy="1384995"/>
              </a:xfrm>
              <a:prstGeom prst="rect">
                <a:avLst/>
              </a:prstGeom>
              <a:noFill/>
            </p:spPr>
            <p:txBody>
              <a:bodyPr wrap="square" rtlCol="0">
                <a:spAutoFit/>
              </a:bodyPr>
              <a:lstStyle/>
              <a:p>
                <a:r>
                  <a:rPr lang="en-US" altLang="zh-CN" sz="2800" dirty="0">
                    <a:latin typeface="+mn-lt"/>
                  </a:rPr>
                  <a:t>Deviations under which </a:t>
                </a:r>
                <a14:m>
                  <m:oMath xmlns:m="http://schemas.openxmlformats.org/officeDocument/2006/math">
                    <m:r>
                      <a:rPr lang="en-US" altLang="zh-CN" sz="2800" b="0" i="1" dirty="0" smtClean="0">
                        <a:latin typeface="Cambria Math" panose="02040503050406030204" pitchFamily="18" charset="0"/>
                      </a:rPr>
                      <m:t>𝑀</m:t>
                    </m:r>
                  </m:oMath>
                </a14:m>
                <a:r>
                  <a:rPr lang="zh-CN" altLang="en-US" sz="2800" dirty="0"/>
                  <a:t> </a:t>
                </a:r>
                <a:r>
                  <a:rPr lang="en-US" altLang="zh-CN" sz="2800" dirty="0">
                    <a:latin typeface="+mn-lt"/>
                  </a:rPr>
                  <a:t>satisfies </a:t>
                </a:r>
                <a14:m>
                  <m:oMath xmlns:m="http://schemas.openxmlformats.org/officeDocument/2006/math">
                    <m:sSub>
                      <m:sSubPr>
                        <m:ctrlPr>
                          <a:rPr lang="en-US" altLang="zh-CN" sz="2800" i="1" dirty="0" smtClean="0">
                            <a:latin typeface="Cambria Math" panose="02040503050406030204" pitchFamily="18" charset="0"/>
                          </a:rPr>
                        </m:ctrlPr>
                      </m:sSubPr>
                      <m:e>
                        <m:r>
                          <a:rPr lang="en-US" altLang="zh-CN" sz="2800" i="1" dirty="0" smtClean="0">
                            <a:latin typeface="Cambria Math" panose="02040503050406030204" pitchFamily="18" charset="0"/>
                          </a:rPr>
                          <m:t>𝑃</m:t>
                        </m:r>
                      </m:e>
                      <m:sub>
                        <m:r>
                          <a:rPr lang="en-US" altLang="zh-CN" sz="2800" i="1" dirty="0" smtClean="0">
                            <a:latin typeface="Cambria Math" panose="02040503050406030204" pitchFamily="18" charset="0"/>
                          </a:rPr>
                          <m:t>1</m:t>
                        </m:r>
                      </m:sub>
                    </m:sSub>
                  </m:oMath>
                </a14:m>
                <a:r>
                  <a:rPr lang="en-US" altLang="zh-CN" sz="2800" dirty="0">
                    <a:latin typeface="+mn-lt"/>
                  </a:rPr>
                  <a:t> but not </a:t>
                </a:r>
                <a14:m>
                  <m:oMath xmlns:m="http://schemas.openxmlformats.org/officeDocument/2006/math">
                    <m:sSub>
                      <m:sSubPr>
                        <m:ctrlPr>
                          <a:rPr lang="en-US" altLang="zh-CN" sz="2800" i="1" dirty="0" smtClean="0">
                            <a:latin typeface="Cambria Math" panose="02040503050406030204" pitchFamily="18" charset="0"/>
                          </a:rPr>
                        </m:ctrlPr>
                      </m:sSubPr>
                      <m:e>
                        <m:r>
                          <a:rPr lang="en-US" altLang="zh-CN" sz="2800" i="1" dirty="0" smtClean="0">
                            <a:latin typeface="Cambria Math" panose="02040503050406030204" pitchFamily="18" charset="0"/>
                          </a:rPr>
                          <m:t>𝑃</m:t>
                        </m:r>
                      </m:e>
                      <m:sub>
                        <m:r>
                          <a:rPr lang="en-US" altLang="zh-CN" sz="2800" i="1" dirty="0" smtClean="0">
                            <a:latin typeface="Cambria Math" panose="02040503050406030204" pitchFamily="18" charset="0"/>
                          </a:rPr>
                          <m:t>2</m:t>
                        </m:r>
                      </m:sub>
                    </m:sSub>
                  </m:oMath>
                </a14:m>
                <a:r>
                  <a:rPr lang="en-US" altLang="zh-CN" sz="2800" dirty="0">
                    <a:latin typeface="+mn-lt"/>
                  </a:rPr>
                  <a:t>, and vice-versa.</a:t>
                </a:r>
                <a:endParaRPr lang="zh-CN" altLang="en-US" sz="2800" dirty="0"/>
              </a:p>
            </p:txBody>
          </p:sp>
        </mc:Choice>
        <mc:Fallback xmlns="">
          <p:sp>
            <p:nvSpPr>
              <p:cNvPr id="12" name="TextBox 11">
                <a:extLst>
                  <a:ext uri="{FF2B5EF4-FFF2-40B4-BE49-F238E27FC236}">
                    <a16:creationId xmlns:a16="http://schemas.microsoft.com/office/drawing/2014/main" id="{4D0DD1B8-89A6-44F4-9D28-A00840C9B182}"/>
                  </a:ext>
                </a:extLst>
              </p:cNvPr>
              <p:cNvSpPr txBox="1">
                <a:spLocks noRot="1" noChangeAspect="1" noMove="1" noResize="1" noEditPoints="1" noAdjustHandles="1" noChangeArrowheads="1" noChangeShapeType="1" noTextEdit="1"/>
              </p:cNvSpPr>
              <p:nvPr/>
            </p:nvSpPr>
            <p:spPr>
              <a:xfrm>
                <a:off x="7106345" y="3162300"/>
                <a:ext cx="4857055" cy="1384995"/>
              </a:xfrm>
              <a:prstGeom prst="rect">
                <a:avLst/>
              </a:prstGeom>
              <a:blipFill>
                <a:blip r:embed="rId7"/>
                <a:stretch>
                  <a:fillRect l="-2635" t="-5286" b="-110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Flowchart: Document 9">
                <a:extLst>
                  <a:ext uri="{FF2B5EF4-FFF2-40B4-BE49-F238E27FC236}">
                    <a16:creationId xmlns:a16="http://schemas.microsoft.com/office/drawing/2014/main" id="{08ABFCD9-C1CD-4F7A-8539-36CA3C6224D2}"/>
                  </a:ext>
                </a:extLst>
              </p:cNvPr>
              <p:cNvSpPr/>
              <p:nvPr/>
            </p:nvSpPr>
            <p:spPr bwMode="auto">
              <a:xfrm>
                <a:off x="1219200" y="4162802"/>
                <a:ext cx="1581613" cy="649433"/>
              </a:xfrm>
              <a:prstGeom prst="flowChartDocument">
                <a:avLst/>
              </a:prstGeom>
              <a:ln>
                <a:headEnd type="none" w="med" len="med"/>
                <a:tailEnd type="none" w="med" len="med"/>
              </a:ln>
              <a:extLst>
                <a:ext uri="{AF507438-7753-43e0-B8FC-AC1667EBCBE1}">
                  <a14:hiddenEffects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r>
                        <a:rPr kumimoji="0" lang="en-US" altLang="zh-CN" sz="2400" b="0" i="1" u="none" strike="noStrike" cap="none" normalizeH="0" baseline="0" smtClean="0">
                          <a:ln>
                            <a:noFill/>
                          </a:ln>
                          <a:solidFill>
                            <a:srgbClr val="000000"/>
                          </a:solidFill>
                          <a:effectLst/>
                          <a:latin typeface="Cambria Math" panose="02040503050406030204" pitchFamily="18" charset="0"/>
                          <a:ea typeface="Osaka" charset="0"/>
                          <a:cs typeface="Osaka" charset="0"/>
                        </a:rPr>
                        <m:t>𝑃𝑟𝑜𝑝𝑒𝑟𝑡</m:t>
                      </m:r>
                      <m:sSub>
                        <m:sSubPr>
                          <m:ctrlPr>
                            <a:rPr kumimoji="0" lang="en-US" altLang="zh-CN" sz="2400" b="0" i="1" u="none" strike="noStrike" cap="none" normalizeH="0" baseline="0" smtClean="0">
                              <a:ln>
                                <a:noFill/>
                              </a:ln>
                              <a:solidFill>
                                <a:srgbClr val="000000"/>
                              </a:solidFill>
                              <a:effectLst/>
                              <a:latin typeface="Cambria Math" panose="02040503050406030204" pitchFamily="18" charset="0"/>
                              <a:ea typeface="Osaka" charset="0"/>
                              <a:cs typeface="Osaka" charset="0"/>
                            </a:rPr>
                          </m:ctrlPr>
                        </m:sSubPr>
                        <m:e>
                          <m:r>
                            <a:rPr kumimoji="0" lang="en-US" altLang="zh-CN" sz="2400" b="0" i="1" u="none" strike="noStrike" cap="none" normalizeH="0" baseline="0" smtClean="0">
                              <a:ln>
                                <a:noFill/>
                              </a:ln>
                              <a:solidFill>
                                <a:srgbClr val="000000"/>
                              </a:solidFill>
                              <a:effectLst/>
                              <a:latin typeface="Cambria Math" panose="02040503050406030204" pitchFamily="18" charset="0"/>
                              <a:ea typeface="Osaka" charset="0"/>
                              <a:cs typeface="Osaka" charset="0"/>
                            </a:rPr>
                            <m:t>𝑦</m:t>
                          </m:r>
                        </m:e>
                        <m:sub>
                          <m:r>
                            <a:rPr kumimoji="0" lang="en-US" altLang="zh-CN" sz="2400" b="0" i="1" u="none" strike="noStrike" cap="none" normalizeH="0" baseline="0" smtClean="0">
                              <a:ln>
                                <a:noFill/>
                              </a:ln>
                              <a:solidFill>
                                <a:srgbClr val="000000"/>
                              </a:solidFill>
                              <a:effectLst/>
                              <a:latin typeface="Cambria Math" panose="02040503050406030204" pitchFamily="18" charset="0"/>
                              <a:ea typeface="Osaka" charset="0"/>
                              <a:cs typeface="Osaka" charset="0"/>
                            </a:rPr>
                            <m:t>1</m:t>
                          </m:r>
                        </m:sub>
                      </m:sSub>
                    </m:oMath>
                  </m:oMathPara>
                </a14:m>
                <a:endParaRPr kumimoji="0" lang="zh-CN" altLang="en-US" sz="2400" b="0" i="0" u="none" strike="noStrike" cap="none" normalizeH="0" baseline="0" dirty="0">
                  <a:ln>
                    <a:noFill/>
                  </a:ln>
                  <a:solidFill>
                    <a:srgbClr val="000000"/>
                  </a:solidFill>
                  <a:effectLst/>
                  <a:latin typeface="Times" charset="0"/>
                  <a:ea typeface="Osaka" charset="0"/>
                  <a:cs typeface="Osaka" charset="0"/>
                </a:endParaRPr>
              </a:p>
            </p:txBody>
          </p:sp>
        </mc:Choice>
        <mc:Fallback xmlns="">
          <p:sp>
            <p:nvSpPr>
              <p:cNvPr id="10" name="Flowchart: Document 9">
                <a:extLst>
                  <a:ext uri="{FF2B5EF4-FFF2-40B4-BE49-F238E27FC236}">
                    <a16:creationId xmlns:a16="http://schemas.microsoft.com/office/drawing/2014/main" id="{08ABFCD9-C1CD-4F7A-8539-36CA3C6224D2}"/>
                  </a:ext>
                </a:extLst>
              </p:cNvPr>
              <p:cNvSpPr>
                <a:spLocks noRot="1" noChangeAspect="1" noMove="1" noResize="1" noEditPoints="1" noAdjustHandles="1" noChangeArrowheads="1" noChangeShapeType="1" noTextEdit="1"/>
              </p:cNvSpPr>
              <p:nvPr/>
            </p:nvSpPr>
            <p:spPr bwMode="auto">
              <a:xfrm>
                <a:off x="1219200" y="4162802"/>
                <a:ext cx="1581613" cy="649433"/>
              </a:xfrm>
              <a:prstGeom prst="flowChartDocument">
                <a:avLst/>
              </a:prstGeom>
              <a:blipFill>
                <a:blip r:embed="rId9"/>
                <a:stretch>
                  <a:fillRect l="-4183"/>
                </a:stretch>
              </a:blipFill>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Flowchart: Document 12">
                <a:extLst>
                  <a:ext uri="{FF2B5EF4-FFF2-40B4-BE49-F238E27FC236}">
                    <a16:creationId xmlns:a16="http://schemas.microsoft.com/office/drawing/2014/main" id="{64AE40DD-49C6-4462-A1F2-E84A89653D15}"/>
                  </a:ext>
                </a:extLst>
              </p:cNvPr>
              <p:cNvSpPr/>
              <p:nvPr/>
            </p:nvSpPr>
            <p:spPr bwMode="auto">
              <a:xfrm>
                <a:off x="1219200" y="5141244"/>
                <a:ext cx="1581613" cy="676617"/>
              </a:xfrm>
              <a:prstGeom prst="flowChartDocument">
                <a:avLst/>
              </a:prstGeom>
              <a:ln>
                <a:headEnd type="none" w="med" len="med"/>
                <a:tailEnd type="none" w="med" len="med"/>
              </a:ln>
              <a:extLst>
                <a:ext uri="{AF507438-7753-43e0-B8FC-AC1667EBCBE1}">
                  <a14:hiddenEffects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r>
                        <a:rPr kumimoji="0" lang="en-US" altLang="zh-CN" sz="2400" b="0" i="1" u="none" strike="noStrike" cap="none" normalizeH="0" baseline="0" dirty="0" smtClean="0">
                          <a:ln>
                            <a:noFill/>
                          </a:ln>
                          <a:solidFill>
                            <a:srgbClr val="000000"/>
                          </a:solidFill>
                          <a:effectLst/>
                          <a:latin typeface="Cambria Math" panose="02040503050406030204" pitchFamily="18" charset="0"/>
                          <a:ea typeface="Osaka" charset="0"/>
                          <a:cs typeface="Osaka" charset="0"/>
                        </a:rPr>
                        <m:t>𝑃𝑟𝑜𝑝𝑒𝑟𝑡</m:t>
                      </m:r>
                      <m:sSub>
                        <m:sSubPr>
                          <m:ctrlPr>
                            <a:rPr kumimoji="0" lang="en-US" altLang="zh-CN" sz="2400" b="0" i="1" u="none" strike="noStrike" cap="none" normalizeH="0" baseline="0" dirty="0" smtClean="0">
                              <a:ln>
                                <a:noFill/>
                              </a:ln>
                              <a:solidFill>
                                <a:srgbClr val="000000"/>
                              </a:solidFill>
                              <a:effectLst/>
                              <a:latin typeface="Cambria Math" panose="02040503050406030204" pitchFamily="18" charset="0"/>
                              <a:ea typeface="Osaka" charset="0"/>
                              <a:cs typeface="Osaka" charset="0"/>
                            </a:rPr>
                          </m:ctrlPr>
                        </m:sSubPr>
                        <m:e>
                          <m:r>
                            <a:rPr kumimoji="0" lang="en-US" altLang="zh-CN" sz="2400" b="0" i="1" u="none" strike="noStrike" cap="none" normalizeH="0" baseline="0" dirty="0" smtClean="0">
                              <a:ln>
                                <a:noFill/>
                              </a:ln>
                              <a:solidFill>
                                <a:srgbClr val="000000"/>
                              </a:solidFill>
                              <a:effectLst/>
                              <a:latin typeface="Cambria Math" panose="02040503050406030204" pitchFamily="18" charset="0"/>
                              <a:ea typeface="Osaka" charset="0"/>
                              <a:cs typeface="Osaka" charset="0"/>
                            </a:rPr>
                            <m:t>𝑦</m:t>
                          </m:r>
                        </m:e>
                        <m:sub>
                          <m:r>
                            <a:rPr kumimoji="0" lang="en-US" altLang="zh-CN" sz="2400" b="0" i="1" u="none" strike="noStrike" cap="none" normalizeH="0" baseline="0" dirty="0" smtClean="0">
                              <a:ln>
                                <a:noFill/>
                              </a:ln>
                              <a:solidFill>
                                <a:srgbClr val="000000"/>
                              </a:solidFill>
                              <a:effectLst/>
                              <a:latin typeface="Cambria Math" panose="02040503050406030204" pitchFamily="18" charset="0"/>
                              <a:ea typeface="Osaka" charset="0"/>
                              <a:cs typeface="Osaka" charset="0"/>
                            </a:rPr>
                            <m:t>2</m:t>
                          </m:r>
                        </m:sub>
                      </m:sSub>
                    </m:oMath>
                  </m:oMathPara>
                </a14:m>
                <a:endParaRPr kumimoji="0" lang="zh-CN" altLang="en-US" sz="2400" b="0" i="0" u="none" strike="noStrike" cap="none" normalizeH="0" baseline="0" dirty="0">
                  <a:ln>
                    <a:noFill/>
                  </a:ln>
                  <a:solidFill>
                    <a:srgbClr val="000000"/>
                  </a:solidFill>
                  <a:effectLst/>
                  <a:latin typeface="Times" charset="0"/>
                  <a:ea typeface="Osaka" charset="0"/>
                  <a:cs typeface="Osaka" charset="0"/>
                </a:endParaRPr>
              </a:p>
            </p:txBody>
          </p:sp>
        </mc:Choice>
        <mc:Fallback xmlns="">
          <p:sp>
            <p:nvSpPr>
              <p:cNvPr id="13" name="Flowchart: Document 12">
                <a:extLst>
                  <a:ext uri="{FF2B5EF4-FFF2-40B4-BE49-F238E27FC236}">
                    <a16:creationId xmlns:a16="http://schemas.microsoft.com/office/drawing/2014/main" id="{64AE40DD-49C6-4462-A1F2-E84A89653D15}"/>
                  </a:ext>
                </a:extLst>
              </p:cNvPr>
              <p:cNvSpPr>
                <a:spLocks noRot="1" noChangeAspect="1" noMove="1" noResize="1" noEditPoints="1" noAdjustHandles="1" noChangeArrowheads="1" noChangeShapeType="1" noTextEdit="1"/>
              </p:cNvSpPr>
              <p:nvPr/>
            </p:nvSpPr>
            <p:spPr bwMode="auto">
              <a:xfrm>
                <a:off x="1219200" y="5141244"/>
                <a:ext cx="1581613" cy="676617"/>
              </a:xfrm>
              <a:prstGeom prst="flowChartDocument">
                <a:avLst/>
              </a:prstGeom>
              <a:blipFill>
                <a:blip r:embed="rId10"/>
                <a:stretch>
                  <a:fillRect l="-4183"/>
                </a:stretch>
              </a:blipFill>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Flowchart: Document 15">
                <a:extLst>
                  <a:ext uri="{FF2B5EF4-FFF2-40B4-BE49-F238E27FC236}">
                    <a16:creationId xmlns:a16="http://schemas.microsoft.com/office/drawing/2014/main" id="{AC94B9D1-DA32-4837-8D31-C40DBB540779}"/>
                  </a:ext>
                </a:extLst>
              </p:cNvPr>
              <p:cNvSpPr/>
              <p:nvPr/>
            </p:nvSpPr>
            <p:spPr bwMode="auto">
              <a:xfrm>
                <a:off x="1219200" y="2152433"/>
                <a:ext cx="1619713" cy="702811"/>
              </a:xfrm>
              <a:prstGeom prst="flowChartDocument">
                <a:avLst/>
              </a:prstGeom>
              <a:ln>
                <a:headEnd type="none" w="med" len="med"/>
                <a:tailEnd type="none" w="med" len="med"/>
              </a:ln>
              <a:extLst>
                <a:ext uri="{AF507438-7753-43e0-B8FC-AC1667EBCBE1}">
                  <a14:hiddenEffects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r>
                        <a:rPr kumimoji="0" lang="en-US" altLang="zh-CN" sz="2400" b="0" i="1" u="none" strike="noStrike" cap="none" normalizeH="0" baseline="0" dirty="0" smtClean="0">
                          <a:ln>
                            <a:noFill/>
                          </a:ln>
                          <a:solidFill>
                            <a:srgbClr val="000000"/>
                          </a:solidFill>
                          <a:effectLst/>
                          <a:latin typeface="Cambria Math" panose="02040503050406030204" pitchFamily="18" charset="0"/>
                          <a:ea typeface="Osaka" charset="0"/>
                          <a:cs typeface="Osaka" charset="0"/>
                        </a:rPr>
                        <m:t>𝑀𝑜𝑑𝑒𝑙</m:t>
                      </m:r>
                    </m:oMath>
                  </m:oMathPara>
                </a14:m>
                <a:endParaRPr kumimoji="0" lang="zh-CN" altLang="en-US" sz="2400" b="0" i="0" u="none" strike="noStrike" cap="none" normalizeH="0" baseline="0" dirty="0">
                  <a:ln>
                    <a:noFill/>
                  </a:ln>
                  <a:solidFill>
                    <a:srgbClr val="000000"/>
                  </a:solidFill>
                  <a:effectLst/>
                  <a:latin typeface="Times" charset="0"/>
                  <a:ea typeface="Osaka" charset="0"/>
                  <a:cs typeface="Osaka" charset="0"/>
                </a:endParaRPr>
              </a:p>
            </p:txBody>
          </p:sp>
        </mc:Choice>
        <mc:Fallback xmlns="">
          <p:sp>
            <p:nvSpPr>
              <p:cNvPr id="16" name="Flowchart: Document 15">
                <a:extLst>
                  <a:ext uri="{FF2B5EF4-FFF2-40B4-BE49-F238E27FC236}">
                    <a16:creationId xmlns:a16="http://schemas.microsoft.com/office/drawing/2014/main" id="{AC94B9D1-DA32-4837-8D31-C40DBB540779}"/>
                  </a:ext>
                </a:extLst>
              </p:cNvPr>
              <p:cNvSpPr>
                <a:spLocks noRot="1" noChangeAspect="1" noMove="1" noResize="1" noEditPoints="1" noAdjustHandles="1" noChangeArrowheads="1" noChangeShapeType="1" noTextEdit="1"/>
              </p:cNvSpPr>
              <p:nvPr/>
            </p:nvSpPr>
            <p:spPr bwMode="auto">
              <a:xfrm>
                <a:off x="1219200" y="2152433"/>
                <a:ext cx="1619713" cy="702811"/>
              </a:xfrm>
              <a:prstGeom prst="flowChartDocument">
                <a:avLst/>
              </a:prstGeom>
              <a:blipFill>
                <a:blip r:embed="rId11"/>
                <a:stretch>
                  <a:fillRect/>
                </a:stretch>
              </a:blipFill>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Flowchart: Document 23">
                <a:extLst>
                  <a:ext uri="{FF2B5EF4-FFF2-40B4-BE49-F238E27FC236}">
                    <a16:creationId xmlns:a16="http://schemas.microsoft.com/office/drawing/2014/main" id="{3EDE722E-8206-4EAB-A38B-AB529D54A54D}"/>
                  </a:ext>
                </a:extLst>
              </p:cNvPr>
              <p:cNvSpPr/>
              <p:nvPr/>
            </p:nvSpPr>
            <p:spPr bwMode="auto">
              <a:xfrm>
                <a:off x="1219200" y="3184253"/>
                <a:ext cx="1619713" cy="649433"/>
              </a:xfrm>
              <a:prstGeom prst="flowChartDocument">
                <a:avLst/>
              </a:prstGeom>
              <a:ln>
                <a:headEnd type="none" w="med" len="med"/>
                <a:tailEnd type="none" w="med" len="med"/>
              </a:ln>
              <a:extLst>
                <a:ext uri="{AF507438-7753-43e0-B8FC-AC1667EBCBE1}">
                  <a14:hiddenEffects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r>
                        <a:rPr kumimoji="0" lang="en-US" altLang="zh-CN" sz="2400" b="0" i="1" u="none" strike="noStrike" cap="none" normalizeH="0" baseline="0" dirty="0" smtClean="0">
                          <a:ln>
                            <a:noFill/>
                          </a:ln>
                          <a:solidFill>
                            <a:srgbClr val="000000"/>
                          </a:solidFill>
                          <a:effectLst/>
                          <a:latin typeface="Cambria Math" panose="02040503050406030204" pitchFamily="18" charset="0"/>
                          <a:ea typeface="Osaka" charset="0"/>
                          <a:cs typeface="Osaka" charset="0"/>
                        </a:rPr>
                        <m:t>𝐸𝑛𝑣</m:t>
                      </m:r>
                    </m:oMath>
                  </m:oMathPara>
                </a14:m>
                <a:endParaRPr kumimoji="0" lang="zh-CN" altLang="en-US" sz="2400" b="0" i="0" u="none" strike="noStrike" cap="none" normalizeH="0" baseline="0" dirty="0">
                  <a:ln>
                    <a:noFill/>
                  </a:ln>
                  <a:solidFill>
                    <a:srgbClr val="000000"/>
                  </a:solidFill>
                  <a:effectLst/>
                  <a:latin typeface="Times" charset="0"/>
                  <a:ea typeface="Osaka" charset="0"/>
                  <a:cs typeface="Osaka" charset="0"/>
                </a:endParaRPr>
              </a:p>
            </p:txBody>
          </p:sp>
        </mc:Choice>
        <mc:Fallback xmlns="">
          <p:sp>
            <p:nvSpPr>
              <p:cNvPr id="24" name="Flowchart: Document 23">
                <a:extLst>
                  <a:ext uri="{FF2B5EF4-FFF2-40B4-BE49-F238E27FC236}">
                    <a16:creationId xmlns:a16="http://schemas.microsoft.com/office/drawing/2014/main" id="{3EDE722E-8206-4EAB-A38B-AB529D54A54D}"/>
                  </a:ext>
                </a:extLst>
              </p:cNvPr>
              <p:cNvSpPr>
                <a:spLocks noRot="1" noChangeAspect="1" noMove="1" noResize="1" noEditPoints="1" noAdjustHandles="1" noChangeArrowheads="1" noChangeShapeType="1" noTextEdit="1"/>
              </p:cNvSpPr>
              <p:nvPr/>
            </p:nvSpPr>
            <p:spPr bwMode="auto">
              <a:xfrm>
                <a:off x="1219200" y="3184253"/>
                <a:ext cx="1619713" cy="649433"/>
              </a:xfrm>
              <a:prstGeom prst="flowChartDocument">
                <a:avLst/>
              </a:prstGeom>
              <a:blipFill>
                <a:blip r:embed="rId12"/>
                <a:stretch>
                  <a:fillRect/>
                </a:stretch>
              </a:blipFill>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r>
                  <a:rPr lang="zh-CN" altLang="en-US">
                    <a:noFill/>
                  </a:rPr>
                  <a:t> </a:t>
                </a:r>
              </a:p>
            </p:txBody>
          </p:sp>
        </mc:Fallback>
      </mc:AlternateContent>
      <p:sp>
        <p:nvSpPr>
          <p:cNvPr id="46" name="Arrow: Right 45">
            <a:extLst>
              <a:ext uri="{FF2B5EF4-FFF2-40B4-BE49-F238E27FC236}">
                <a16:creationId xmlns:a16="http://schemas.microsoft.com/office/drawing/2014/main" id="{43337F2C-3644-47F0-A033-C710E33A4375}"/>
              </a:ext>
            </a:extLst>
          </p:cNvPr>
          <p:cNvSpPr/>
          <p:nvPr/>
        </p:nvSpPr>
        <p:spPr bwMode="auto">
          <a:xfrm>
            <a:off x="6125387" y="3617138"/>
            <a:ext cx="685800" cy="304800"/>
          </a:xfrm>
          <a:prstGeom prst="rightArrow">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rgbClr val="000000"/>
              </a:solidFill>
              <a:effectLst/>
              <a:latin typeface="Times" charset="0"/>
              <a:ea typeface="Osaka" charset="0"/>
              <a:cs typeface="Osaka" charset="0"/>
            </a:endParaRPr>
          </a:p>
        </p:txBody>
      </p:sp>
      <p:sp>
        <p:nvSpPr>
          <p:cNvPr id="48" name="Arrow: Right 47">
            <a:extLst>
              <a:ext uri="{FF2B5EF4-FFF2-40B4-BE49-F238E27FC236}">
                <a16:creationId xmlns:a16="http://schemas.microsoft.com/office/drawing/2014/main" id="{DBA4DEE1-0360-4DE6-A442-C86AD642D6B3}"/>
              </a:ext>
            </a:extLst>
          </p:cNvPr>
          <p:cNvSpPr/>
          <p:nvPr/>
        </p:nvSpPr>
        <p:spPr bwMode="auto">
          <a:xfrm rot="19635555">
            <a:off x="3075947" y="5028294"/>
            <a:ext cx="685800" cy="304800"/>
          </a:xfrm>
          <a:prstGeom prst="rightArrow">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rgbClr val="000000"/>
              </a:solidFill>
              <a:effectLst/>
              <a:latin typeface="Times" charset="0"/>
              <a:ea typeface="Osaka" charset="0"/>
              <a:cs typeface="Osaka" charset="0"/>
            </a:endParaRPr>
          </a:p>
        </p:txBody>
      </p:sp>
      <p:sp>
        <p:nvSpPr>
          <p:cNvPr id="50" name="Arrow: Right 49">
            <a:extLst>
              <a:ext uri="{FF2B5EF4-FFF2-40B4-BE49-F238E27FC236}">
                <a16:creationId xmlns:a16="http://schemas.microsoft.com/office/drawing/2014/main" id="{8B2182F4-FDDC-4FBB-BA2A-F12813AAE561}"/>
              </a:ext>
            </a:extLst>
          </p:cNvPr>
          <p:cNvSpPr/>
          <p:nvPr/>
        </p:nvSpPr>
        <p:spPr bwMode="auto">
          <a:xfrm>
            <a:off x="3075947" y="4267200"/>
            <a:ext cx="685800" cy="304800"/>
          </a:xfrm>
          <a:prstGeom prst="rightArrow">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rgbClr val="000000"/>
              </a:solidFill>
              <a:effectLst/>
              <a:latin typeface="Times" charset="0"/>
              <a:ea typeface="Osaka" charset="0"/>
              <a:cs typeface="Osaka" charset="0"/>
            </a:endParaRPr>
          </a:p>
        </p:txBody>
      </p:sp>
      <p:sp>
        <p:nvSpPr>
          <p:cNvPr id="52" name="Arrow: Right 51">
            <a:extLst>
              <a:ext uri="{FF2B5EF4-FFF2-40B4-BE49-F238E27FC236}">
                <a16:creationId xmlns:a16="http://schemas.microsoft.com/office/drawing/2014/main" id="{36A4D172-0EAD-4875-BECC-6E138D65F747}"/>
              </a:ext>
            </a:extLst>
          </p:cNvPr>
          <p:cNvSpPr/>
          <p:nvPr/>
        </p:nvSpPr>
        <p:spPr bwMode="auto">
          <a:xfrm>
            <a:off x="3080173" y="3329880"/>
            <a:ext cx="685800" cy="304800"/>
          </a:xfrm>
          <a:prstGeom prst="rightArrow">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rgbClr val="000000"/>
              </a:solidFill>
              <a:effectLst/>
              <a:latin typeface="Times" charset="0"/>
              <a:ea typeface="Osaka" charset="0"/>
              <a:cs typeface="Osaka" charset="0"/>
            </a:endParaRPr>
          </a:p>
        </p:txBody>
      </p:sp>
      <p:sp>
        <p:nvSpPr>
          <p:cNvPr id="54" name="Arrow: Right 53">
            <a:extLst>
              <a:ext uri="{FF2B5EF4-FFF2-40B4-BE49-F238E27FC236}">
                <a16:creationId xmlns:a16="http://schemas.microsoft.com/office/drawing/2014/main" id="{A18614D3-507C-4128-9540-8EF7C614A649}"/>
              </a:ext>
            </a:extLst>
          </p:cNvPr>
          <p:cNvSpPr/>
          <p:nvPr/>
        </p:nvSpPr>
        <p:spPr bwMode="auto">
          <a:xfrm rot="1404177">
            <a:off x="3063276" y="2493827"/>
            <a:ext cx="685800" cy="304800"/>
          </a:xfrm>
          <a:prstGeom prst="rightArrow">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rgbClr val="000000"/>
              </a:solidFill>
              <a:effectLst/>
              <a:latin typeface="Times" charset="0"/>
              <a:ea typeface="Osaka" charset="0"/>
              <a:cs typeface="Osaka" charset="0"/>
            </a:endParaRPr>
          </a:p>
        </p:txBody>
      </p:sp>
    </p:spTree>
    <p:extLst>
      <p:ext uri="{BB962C8B-B14F-4D97-AF65-F5344CB8AC3E}">
        <p14:creationId xmlns:p14="http://schemas.microsoft.com/office/powerpoint/2010/main" val="815286231"/>
      </p:ext>
    </p:extLst>
  </p:cSld>
  <p:clrMapOvr>
    <a:masterClrMapping/>
  </p:clrMapOvr>
  <mc:AlternateContent xmlns:mc="http://schemas.openxmlformats.org/markup-compatibility/2006" xmlns:p14="http://schemas.microsoft.com/office/powerpoint/2010/main">
    <mc:Choice Requires="p14">
      <p:transition spd="slow" p14:dur="2000" advTm="15337"/>
    </mc:Choice>
    <mc:Fallback xmlns="">
      <p:transition spd="slow" advTm="15337"/>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23B2E-869D-40FE-AC89-7632F7A02479}"/>
              </a:ext>
            </a:extLst>
          </p:cNvPr>
          <p:cNvSpPr>
            <a:spLocks noGrp="1"/>
          </p:cNvSpPr>
          <p:nvPr>
            <p:ph type="title"/>
          </p:nvPr>
        </p:nvSpPr>
        <p:spPr/>
        <p:txBody>
          <a:bodyPr/>
          <a:lstStyle/>
          <a:p>
            <a:r>
              <a:rPr lang="en-US" altLang="zh-CN" dirty="0"/>
              <a:t>Computation of Robustness</a:t>
            </a:r>
            <a:endParaRPr lang="zh-CN" altLang="en-US" dirty="0"/>
          </a:p>
        </p:txBody>
      </p:sp>
      <p:sp>
        <p:nvSpPr>
          <p:cNvPr id="3" name="Content Placeholder 2">
            <a:extLst>
              <a:ext uri="{FF2B5EF4-FFF2-40B4-BE49-F238E27FC236}">
                <a16:creationId xmlns:a16="http://schemas.microsoft.com/office/drawing/2014/main" id="{1C7D2B98-4A0D-4717-BBB4-60E8259D57E1}"/>
              </a:ext>
            </a:extLst>
          </p:cNvPr>
          <p:cNvSpPr>
            <a:spLocks noGrp="1"/>
          </p:cNvSpPr>
          <p:nvPr>
            <p:ph idx="1"/>
          </p:nvPr>
        </p:nvSpPr>
        <p:spPr>
          <a:xfrm>
            <a:off x="4419600" y="1981200"/>
            <a:ext cx="6858000" cy="4038600"/>
          </a:xfrm>
        </p:spPr>
        <p:txBody>
          <a:bodyPr tIns="46800"/>
          <a:lstStyle/>
          <a:p>
            <a:r>
              <a:rPr lang="en-US" altLang="zh-CN" dirty="0"/>
              <a:t>An existing weakest assumption generation technique for safety properties</a:t>
            </a:r>
          </a:p>
          <a:p>
            <a:endParaRPr lang="en-US" altLang="zh-CN" dirty="0"/>
          </a:p>
          <a:p>
            <a:r>
              <a:rPr lang="en-US" altLang="zh-CN" dirty="0"/>
              <a:t>Compute the difference</a:t>
            </a:r>
          </a:p>
        </p:txBody>
      </p:sp>
      <p:sp>
        <p:nvSpPr>
          <p:cNvPr id="4" name="Slide Number Placeholder 3">
            <a:extLst>
              <a:ext uri="{FF2B5EF4-FFF2-40B4-BE49-F238E27FC236}">
                <a16:creationId xmlns:a16="http://schemas.microsoft.com/office/drawing/2014/main" id="{7EAE2B7A-4199-403B-8600-C84E86BE650E}"/>
              </a:ext>
            </a:extLst>
          </p:cNvPr>
          <p:cNvSpPr>
            <a:spLocks noGrp="1"/>
          </p:cNvSpPr>
          <p:nvPr>
            <p:ph type="sldNum" sz="quarter" idx="10"/>
          </p:nvPr>
        </p:nvSpPr>
        <p:spPr/>
        <p:txBody>
          <a:bodyPr/>
          <a:lstStyle/>
          <a:p>
            <a:pPr>
              <a:defRPr/>
            </a:pPr>
            <a:fld id="{57DBCEAA-019C-4221-BCA5-137D87B79FCD}" type="slidenum">
              <a:rPr lang="zh-CN" altLang="en-US" smtClean="0"/>
              <a:pPr>
                <a:defRPr/>
              </a:pPr>
              <a:t>26</a:t>
            </a:fld>
            <a:endParaRPr lang="zh-CN" altLang="en-US" dirty="0"/>
          </a:p>
        </p:txBody>
      </p:sp>
      <p:grpSp>
        <p:nvGrpSpPr>
          <p:cNvPr id="7" name="Group 6">
            <a:extLst>
              <a:ext uri="{FF2B5EF4-FFF2-40B4-BE49-F238E27FC236}">
                <a16:creationId xmlns:a16="http://schemas.microsoft.com/office/drawing/2014/main" id="{02B83C4C-ED38-4703-A5C4-2D5F6C2DF780}"/>
              </a:ext>
            </a:extLst>
          </p:cNvPr>
          <p:cNvGrpSpPr/>
          <p:nvPr/>
        </p:nvGrpSpPr>
        <p:grpSpPr>
          <a:xfrm>
            <a:off x="566738" y="2668917"/>
            <a:ext cx="3852862" cy="2514600"/>
            <a:chOff x="566738" y="2668917"/>
            <a:chExt cx="3852862" cy="2514600"/>
          </a:xfrm>
        </p:grpSpPr>
        <p:sp>
          <p:nvSpPr>
            <p:cNvPr id="5" name="Rectangle: Rounded Corners 4">
              <a:extLst>
                <a:ext uri="{FF2B5EF4-FFF2-40B4-BE49-F238E27FC236}">
                  <a16:creationId xmlns:a16="http://schemas.microsoft.com/office/drawing/2014/main" id="{440AABFF-3601-4542-8177-DC9BCDBD0194}"/>
                </a:ext>
              </a:extLst>
            </p:cNvPr>
            <p:cNvSpPr/>
            <p:nvPr/>
          </p:nvSpPr>
          <p:spPr bwMode="auto">
            <a:xfrm>
              <a:off x="609600" y="2668917"/>
              <a:ext cx="3810000" cy="2514600"/>
            </a:xfrm>
            <a:prstGeom prst="roundRect">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dirty="0">
                <a:ln>
                  <a:noFill/>
                </a:ln>
                <a:solidFill>
                  <a:srgbClr val="000000"/>
                </a:solidFill>
                <a:effectLst/>
                <a:latin typeface="Times" charset="0"/>
                <a:ea typeface="Osaka" charset="0"/>
                <a:cs typeface="Osaka"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8FE0419-8708-4D6B-9A65-7542FBDB65BF}"/>
                    </a:ext>
                  </a:extLst>
                </p:cNvPr>
                <p:cNvSpPr txBox="1"/>
                <p:nvPr/>
              </p:nvSpPr>
              <p:spPr>
                <a:xfrm>
                  <a:off x="566738" y="2691711"/>
                  <a:ext cx="68580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𝛼</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𝐼</m:t>
                            </m:r>
                          </m:e>
                          <m:sup>
                            <m:r>
                              <a:rPr lang="en-US" altLang="zh-CN" sz="2000" b="0" i="1" smtClean="0">
                                <a:latin typeface="Cambria Math" panose="02040503050406030204" pitchFamily="18" charset="0"/>
                              </a:rPr>
                              <m:t>∗</m:t>
                            </m:r>
                          </m:sup>
                        </m:sSup>
                      </m:oMath>
                    </m:oMathPara>
                  </a14:m>
                  <a:endParaRPr lang="zh-CN" altLang="en-US" sz="2000" dirty="0"/>
                </a:p>
              </p:txBody>
            </p:sp>
          </mc:Choice>
          <mc:Fallback xmlns="">
            <p:sp>
              <p:nvSpPr>
                <p:cNvPr id="6" name="TextBox 5">
                  <a:extLst>
                    <a:ext uri="{FF2B5EF4-FFF2-40B4-BE49-F238E27FC236}">
                      <a16:creationId xmlns:a16="http://schemas.microsoft.com/office/drawing/2014/main" id="{78FE0419-8708-4D6B-9A65-7542FBDB65BF}"/>
                    </a:ext>
                  </a:extLst>
                </p:cNvPr>
                <p:cNvSpPr txBox="1">
                  <a:spLocks noRot="1" noChangeAspect="1" noMove="1" noResize="1" noEditPoints="1" noAdjustHandles="1" noChangeArrowheads="1" noChangeShapeType="1" noTextEdit="1"/>
                </p:cNvSpPr>
                <p:nvPr/>
              </p:nvSpPr>
              <p:spPr>
                <a:xfrm>
                  <a:off x="566738" y="2691711"/>
                  <a:ext cx="685800" cy="400110"/>
                </a:xfrm>
                <a:prstGeom prst="rect">
                  <a:avLst/>
                </a:prstGeom>
                <a:blipFill>
                  <a:blip r:embed="rId5"/>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B9A5177E-C7B6-4402-9CE4-0A192E828020}"/>
                  </a:ext>
                </a:extLst>
              </p:cNvPr>
              <p:cNvSpPr/>
              <p:nvPr/>
            </p:nvSpPr>
            <p:spPr bwMode="auto">
              <a:xfrm>
                <a:off x="838200" y="2895600"/>
                <a:ext cx="3205162" cy="2061234"/>
              </a:xfrm>
              <a:prstGeom prst="ellipse">
                <a:avLst/>
              </a:prstGeom>
              <a:solidFill>
                <a:srgbClr val="FFCCCC"/>
              </a:solidFill>
              <a:ln>
                <a:solidFill>
                  <a:schemeClr val="dk1"/>
                </a:solidFill>
                <a:headEnd type="none" w="med" len="med"/>
                <a:tailEnd type="none" w="med" len="med"/>
              </a:ln>
              <a:extLst>
                <a:ext uri="{AF507438-7753-43e0-B8FC-AC1667EBCBE1}">
                  <a14:hiddenEffects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r>
                        <a:rPr kumimoji="0" lang="en-US" altLang="zh-CN" sz="2000" b="0" i="1" u="none" strike="noStrike" cap="none" normalizeH="0" baseline="0" smtClean="0">
                          <a:ln>
                            <a:noFill/>
                          </a:ln>
                          <a:solidFill>
                            <a:srgbClr val="000000"/>
                          </a:solidFill>
                          <a:effectLst/>
                          <a:latin typeface="Cambria Math" panose="02040503050406030204" pitchFamily="18" charset="0"/>
                          <a:ea typeface="Osaka" charset="0"/>
                          <a:cs typeface="Osaka" charset="0"/>
                        </a:rPr>
                        <m:t>𝑏𝑒h</m:t>
                      </m:r>
                      <m:d>
                        <m:dPr>
                          <m:ctrlPr>
                            <a:rPr kumimoji="0" lang="en-US" altLang="zh-CN" sz="2000" b="0" i="1" u="none" strike="noStrike" cap="none" normalizeH="0" baseline="0" smtClean="0">
                              <a:ln>
                                <a:noFill/>
                              </a:ln>
                              <a:solidFill>
                                <a:srgbClr val="000000"/>
                              </a:solidFill>
                              <a:effectLst/>
                              <a:latin typeface="Cambria Math" panose="02040503050406030204" pitchFamily="18" charset="0"/>
                              <a:ea typeface="Osaka" charset="0"/>
                              <a:cs typeface="Osaka" charset="0"/>
                            </a:rPr>
                          </m:ctrlPr>
                        </m:dPr>
                        <m:e>
                          <m:r>
                            <a:rPr kumimoji="0" lang="en-US" altLang="zh-CN" sz="2000" b="0" i="1" u="none" strike="noStrike" cap="none" normalizeH="0" baseline="0" smtClean="0">
                              <a:ln>
                                <a:noFill/>
                              </a:ln>
                              <a:solidFill>
                                <a:srgbClr val="000000"/>
                              </a:solidFill>
                              <a:effectLst/>
                              <a:latin typeface="Cambria Math" panose="02040503050406030204" pitchFamily="18" charset="0"/>
                              <a:ea typeface="Osaka" charset="0"/>
                              <a:cs typeface="Osaka" charset="0"/>
                            </a:rPr>
                            <m:t>𝑀</m:t>
                          </m:r>
                        </m:e>
                      </m:d>
                    </m:oMath>
                  </m:oMathPara>
                </a14:m>
                <a:endParaRPr kumimoji="0" lang="en-US" altLang="zh-CN" sz="2000" b="0" i="0" u="none" strike="noStrike" cap="none" normalizeH="0" baseline="0" dirty="0">
                  <a:ln>
                    <a:noFill/>
                  </a:ln>
                  <a:solidFill>
                    <a:srgbClr val="000000"/>
                  </a:solidFill>
                  <a:effectLst/>
                  <a:latin typeface="Times" charset="0"/>
                  <a:ea typeface="Osaka" charset="0"/>
                  <a:cs typeface="Osaka" charset="0"/>
                </a:endParaRPr>
              </a:p>
            </p:txBody>
          </p:sp>
        </mc:Choice>
        <mc:Fallback xmlns="">
          <p:sp>
            <p:nvSpPr>
              <p:cNvPr id="10" name="Oval 9">
                <a:extLst>
                  <a:ext uri="{FF2B5EF4-FFF2-40B4-BE49-F238E27FC236}">
                    <a16:creationId xmlns:a16="http://schemas.microsoft.com/office/drawing/2014/main" id="{B9A5177E-C7B6-4402-9CE4-0A192E828020}"/>
                  </a:ext>
                </a:extLst>
              </p:cNvPr>
              <p:cNvSpPr>
                <a:spLocks noRot="1" noChangeAspect="1" noMove="1" noResize="1" noEditPoints="1" noAdjustHandles="1" noChangeArrowheads="1" noChangeShapeType="1" noTextEdit="1"/>
              </p:cNvSpPr>
              <p:nvPr/>
            </p:nvSpPr>
            <p:spPr bwMode="auto">
              <a:xfrm>
                <a:off x="838200" y="2895600"/>
                <a:ext cx="3205162" cy="2061234"/>
              </a:xfrm>
              <a:prstGeom prst="ellipse">
                <a:avLst/>
              </a:prstGeom>
              <a:blipFill>
                <a:blip r:embed="rId6"/>
                <a:stretch>
                  <a:fillRect/>
                </a:stretch>
              </a:blipFill>
              <a:ln>
                <a:solidFill>
                  <a:schemeClr val="dk1"/>
                </a:solidFill>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5514E4D8-342B-42DA-854E-B27BACCEB115}"/>
                  </a:ext>
                </a:extLst>
              </p:cNvPr>
              <p:cNvSpPr/>
              <p:nvPr/>
            </p:nvSpPr>
            <p:spPr bwMode="auto">
              <a:xfrm>
                <a:off x="1143000" y="3581400"/>
                <a:ext cx="2590800" cy="1283044"/>
              </a:xfrm>
              <a:prstGeom prst="ellipse">
                <a:avLst/>
              </a:prstGeom>
              <a:solidFill>
                <a:schemeClr val="accent1"/>
              </a:solidFill>
              <a:ln>
                <a:solidFill>
                  <a:schemeClr val="dk1"/>
                </a:solidFill>
                <a:headEnd type="none" w="med" len="med"/>
                <a:tailEnd type="none" w="med" len="med"/>
              </a:ln>
              <a:extLst>
                <a:ext uri="{AF507438-7753-43e0-B8FC-AC1667EBCBE1}">
                  <a14:hiddenEffects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r>
                        <a:rPr kumimoji="0" lang="en-US" altLang="zh-CN" sz="2000" b="0" i="1" u="none" strike="noStrike" cap="none" normalizeH="0" baseline="0" smtClean="0">
                          <a:ln>
                            <a:noFill/>
                          </a:ln>
                          <a:solidFill>
                            <a:srgbClr val="000000"/>
                          </a:solidFill>
                          <a:effectLst/>
                          <a:latin typeface="Cambria Math" panose="02040503050406030204" pitchFamily="18" charset="0"/>
                          <a:ea typeface="Osaka" charset="0"/>
                          <a:cs typeface="Osaka" charset="0"/>
                        </a:rPr>
                        <m:t>𝑊𝐴</m:t>
                      </m:r>
                      <m:r>
                        <a:rPr kumimoji="0" lang="en-US" altLang="zh-CN" sz="2000" b="0" i="1" u="none" strike="noStrike" cap="none" normalizeH="0" baseline="0" smtClean="0">
                          <a:ln>
                            <a:noFill/>
                          </a:ln>
                          <a:solidFill>
                            <a:srgbClr val="000000"/>
                          </a:solidFill>
                          <a:effectLst/>
                          <a:latin typeface="Cambria Math" panose="02040503050406030204" pitchFamily="18" charset="0"/>
                          <a:ea typeface="Osaka" charset="0"/>
                          <a:cs typeface="Osaka" charset="0"/>
                        </a:rPr>
                        <m:t>(</m:t>
                      </m:r>
                      <m:r>
                        <a:rPr kumimoji="0" lang="en-US" altLang="zh-CN" sz="2000" b="0" i="1" u="none" strike="noStrike" cap="none" normalizeH="0" baseline="0" smtClean="0">
                          <a:ln>
                            <a:noFill/>
                          </a:ln>
                          <a:solidFill>
                            <a:srgbClr val="000000"/>
                          </a:solidFill>
                          <a:effectLst/>
                          <a:latin typeface="Cambria Math" panose="02040503050406030204" pitchFamily="18" charset="0"/>
                          <a:ea typeface="Osaka" charset="0"/>
                          <a:cs typeface="Osaka" charset="0"/>
                        </a:rPr>
                        <m:t>𝑀</m:t>
                      </m:r>
                      <m:r>
                        <a:rPr kumimoji="0" lang="en-US" altLang="zh-CN" sz="2000" b="0" i="1" u="none" strike="noStrike" cap="none" normalizeH="0" baseline="0" smtClean="0">
                          <a:ln>
                            <a:noFill/>
                          </a:ln>
                          <a:solidFill>
                            <a:srgbClr val="000000"/>
                          </a:solidFill>
                          <a:effectLst/>
                          <a:latin typeface="Cambria Math" panose="02040503050406030204" pitchFamily="18" charset="0"/>
                          <a:ea typeface="Osaka" charset="0"/>
                          <a:cs typeface="Osaka" charset="0"/>
                        </a:rPr>
                        <m:t>,</m:t>
                      </m:r>
                      <m:r>
                        <a:rPr kumimoji="0" lang="en-US" altLang="zh-CN" sz="2000" b="0" i="1" u="none" strike="noStrike" cap="none" normalizeH="0" baseline="0" smtClean="0">
                          <a:ln>
                            <a:noFill/>
                          </a:ln>
                          <a:solidFill>
                            <a:srgbClr val="000000"/>
                          </a:solidFill>
                          <a:effectLst/>
                          <a:latin typeface="Cambria Math" panose="02040503050406030204" pitchFamily="18" charset="0"/>
                          <a:ea typeface="Osaka" charset="0"/>
                          <a:cs typeface="Osaka" charset="0"/>
                        </a:rPr>
                        <m:t>𝐸</m:t>
                      </m:r>
                      <m:r>
                        <a:rPr kumimoji="0" lang="en-US" altLang="zh-CN" sz="2000" b="0" i="1" u="none" strike="noStrike" cap="none" normalizeH="0" baseline="0" smtClean="0">
                          <a:ln>
                            <a:noFill/>
                          </a:ln>
                          <a:solidFill>
                            <a:srgbClr val="000000"/>
                          </a:solidFill>
                          <a:effectLst/>
                          <a:latin typeface="Cambria Math" panose="02040503050406030204" pitchFamily="18" charset="0"/>
                          <a:ea typeface="Osaka" charset="0"/>
                          <a:cs typeface="Osaka" charset="0"/>
                        </a:rPr>
                        <m:t>,</m:t>
                      </m:r>
                      <m:r>
                        <a:rPr kumimoji="0" lang="en-US" altLang="zh-CN" sz="2000" b="0" i="1" u="none" strike="noStrike" cap="none" normalizeH="0" baseline="0" smtClean="0">
                          <a:ln>
                            <a:noFill/>
                          </a:ln>
                          <a:solidFill>
                            <a:srgbClr val="000000"/>
                          </a:solidFill>
                          <a:effectLst/>
                          <a:latin typeface="Cambria Math" panose="02040503050406030204" pitchFamily="18" charset="0"/>
                          <a:ea typeface="Osaka" charset="0"/>
                          <a:cs typeface="Osaka" charset="0"/>
                        </a:rPr>
                        <m:t>𝑃</m:t>
                      </m:r>
                      <m:r>
                        <a:rPr kumimoji="0" lang="en-US" altLang="zh-CN" sz="2000" b="0" i="1" u="none" strike="noStrike" cap="none" normalizeH="0" baseline="0" smtClean="0">
                          <a:ln>
                            <a:noFill/>
                          </a:ln>
                          <a:solidFill>
                            <a:srgbClr val="000000"/>
                          </a:solidFill>
                          <a:effectLst/>
                          <a:latin typeface="Cambria Math" panose="02040503050406030204" pitchFamily="18" charset="0"/>
                          <a:ea typeface="Osaka" charset="0"/>
                          <a:cs typeface="Osaka" charset="0"/>
                        </a:rPr>
                        <m:t>)</m:t>
                      </m:r>
                    </m:oMath>
                  </m:oMathPara>
                </a14:m>
                <a:endParaRPr kumimoji="0" lang="en-US" altLang="zh-CN" sz="2000" b="0" i="0" u="none" strike="noStrike" cap="none" normalizeH="0" baseline="0" dirty="0">
                  <a:ln>
                    <a:noFill/>
                  </a:ln>
                  <a:solidFill>
                    <a:srgbClr val="000000"/>
                  </a:solidFill>
                  <a:effectLst/>
                  <a:latin typeface="Times" charset="0"/>
                  <a:ea typeface="Osaka" charset="0"/>
                  <a:cs typeface="Osaka" charset="0"/>
                </a:endParaRPr>
              </a:p>
            </p:txBody>
          </p:sp>
        </mc:Choice>
        <mc:Fallback xmlns="">
          <p:sp>
            <p:nvSpPr>
              <p:cNvPr id="9" name="Oval 8">
                <a:extLst>
                  <a:ext uri="{FF2B5EF4-FFF2-40B4-BE49-F238E27FC236}">
                    <a16:creationId xmlns:a16="http://schemas.microsoft.com/office/drawing/2014/main" id="{5514E4D8-342B-42DA-854E-B27BACCEB115}"/>
                  </a:ext>
                </a:extLst>
              </p:cNvPr>
              <p:cNvSpPr>
                <a:spLocks noRot="1" noChangeAspect="1" noMove="1" noResize="1" noEditPoints="1" noAdjustHandles="1" noChangeArrowheads="1" noChangeShapeType="1" noTextEdit="1"/>
              </p:cNvSpPr>
              <p:nvPr/>
            </p:nvSpPr>
            <p:spPr bwMode="auto">
              <a:xfrm>
                <a:off x="1143000" y="3581400"/>
                <a:ext cx="2590800" cy="1283044"/>
              </a:xfrm>
              <a:prstGeom prst="ellipse">
                <a:avLst/>
              </a:prstGeom>
              <a:blipFill>
                <a:blip r:embed="rId7"/>
                <a:stretch>
                  <a:fillRect/>
                </a:stretch>
              </a:blipFill>
              <a:ln>
                <a:solidFill>
                  <a:schemeClr val="dk1"/>
                </a:solidFill>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0D0FC248-725B-4354-A552-20F38D988B62}"/>
                  </a:ext>
                </a:extLst>
              </p:cNvPr>
              <p:cNvSpPr/>
              <p:nvPr/>
            </p:nvSpPr>
            <p:spPr bwMode="auto">
              <a:xfrm>
                <a:off x="1752600" y="4133386"/>
                <a:ext cx="1371600" cy="609600"/>
              </a:xfrm>
              <a:prstGeom prst="ellipse">
                <a:avLst/>
              </a:prstGeom>
              <a:ln>
                <a:headEnd type="none" w="med" len="med"/>
                <a:tailEnd type="none" w="med" len="med"/>
              </a:ln>
              <a:extLst>
                <a:ext uri="{AF507438-7753-43e0-B8FC-AC1667EBCBE1}">
                  <a14:hiddenEffects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r>
                        <a:rPr kumimoji="0" lang="en-US" altLang="zh-CN" sz="2000" b="0" i="1" u="none" strike="noStrike" cap="none" normalizeH="0" baseline="0" smtClean="0">
                          <a:ln>
                            <a:noFill/>
                          </a:ln>
                          <a:solidFill>
                            <a:srgbClr val="000000"/>
                          </a:solidFill>
                          <a:effectLst/>
                          <a:latin typeface="Cambria Math" panose="02040503050406030204" pitchFamily="18" charset="0"/>
                          <a:ea typeface="Osaka" charset="0"/>
                          <a:cs typeface="Osaka" charset="0"/>
                        </a:rPr>
                        <m:t>𝑏𝑒h</m:t>
                      </m:r>
                      <m:r>
                        <a:rPr kumimoji="0" lang="en-US" altLang="zh-CN" sz="2000" b="0" i="1" u="none" strike="noStrike" cap="none" normalizeH="0" baseline="0" smtClean="0">
                          <a:ln>
                            <a:noFill/>
                          </a:ln>
                          <a:solidFill>
                            <a:srgbClr val="000000"/>
                          </a:solidFill>
                          <a:effectLst/>
                          <a:latin typeface="Cambria Math" panose="02040503050406030204" pitchFamily="18" charset="0"/>
                          <a:ea typeface="Osaka" charset="0"/>
                          <a:cs typeface="Osaka" charset="0"/>
                        </a:rPr>
                        <m:t>(</m:t>
                      </m:r>
                      <m:r>
                        <a:rPr kumimoji="0" lang="en-US" altLang="zh-CN" sz="2000" b="0" i="1" u="none" strike="noStrike" cap="none" normalizeH="0" baseline="0" smtClean="0">
                          <a:ln>
                            <a:noFill/>
                          </a:ln>
                          <a:solidFill>
                            <a:srgbClr val="000000"/>
                          </a:solidFill>
                          <a:effectLst/>
                          <a:latin typeface="Cambria Math" panose="02040503050406030204" pitchFamily="18" charset="0"/>
                          <a:ea typeface="Osaka" charset="0"/>
                          <a:cs typeface="Osaka" charset="0"/>
                        </a:rPr>
                        <m:t>𝐸</m:t>
                      </m:r>
                      <m:r>
                        <a:rPr kumimoji="0" lang="en-US" altLang="zh-CN" sz="2000" b="0" i="1" u="none" strike="noStrike" cap="none" normalizeH="0" baseline="0" smtClean="0">
                          <a:ln>
                            <a:noFill/>
                          </a:ln>
                          <a:solidFill>
                            <a:srgbClr val="000000"/>
                          </a:solidFill>
                          <a:effectLst/>
                          <a:latin typeface="Cambria Math" panose="02040503050406030204" pitchFamily="18" charset="0"/>
                          <a:ea typeface="Osaka" charset="0"/>
                          <a:cs typeface="Osaka" charset="0"/>
                        </a:rPr>
                        <m:t>)</m:t>
                      </m:r>
                    </m:oMath>
                  </m:oMathPara>
                </a14:m>
                <a:endParaRPr kumimoji="0" lang="zh-CN" altLang="en-US" sz="2000" b="0" i="0" u="none" strike="noStrike" cap="none" normalizeH="0" baseline="0" dirty="0">
                  <a:ln>
                    <a:noFill/>
                  </a:ln>
                  <a:solidFill>
                    <a:srgbClr val="000000"/>
                  </a:solidFill>
                  <a:effectLst/>
                  <a:latin typeface="Times" charset="0"/>
                  <a:ea typeface="Osaka" charset="0"/>
                  <a:cs typeface="Osaka" charset="0"/>
                </a:endParaRPr>
              </a:p>
            </p:txBody>
          </p:sp>
        </mc:Choice>
        <mc:Fallback xmlns="">
          <p:sp>
            <p:nvSpPr>
              <p:cNvPr id="8" name="Oval 7">
                <a:extLst>
                  <a:ext uri="{FF2B5EF4-FFF2-40B4-BE49-F238E27FC236}">
                    <a16:creationId xmlns:a16="http://schemas.microsoft.com/office/drawing/2014/main" id="{0D0FC248-725B-4354-A552-20F38D988B62}"/>
                  </a:ext>
                </a:extLst>
              </p:cNvPr>
              <p:cNvSpPr>
                <a:spLocks noRot="1" noChangeAspect="1" noMove="1" noResize="1" noEditPoints="1" noAdjustHandles="1" noChangeArrowheads="1" noChangeShapeType="1" noTextEdit="1"/>
              </p:cNvSpPr>
              <p:nvPr/>
            </p:nvSpPr>
            <p:spPr bwMode="auto">
              <a:xfrm>
                <a:off x="1752600" y="4133386"/>
                <a:ext cx="1371600" cy="609600"/>
              </a:xfrm>
              <a:prstGeom prst="ellipse">
                <a:avLst/>
              </a:prstGeom>
              <a:blipFill>
                <a:blip r:embed="rId8"/>
                <a:stretch>
                  <a:fillRect/>
                </a:stretch>
              </a:blipFill>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r>
                  <a:rPr lang="zh-CN" altLang="en-US">
                    <a:noFill/>
                  </a:rPr>
                  <a:t> </a:t>
                </a:r>
              </a:p>
            </p:txBody>
          </p:sp>
        </mc:Fallback>
      </mc:AlternateContent>
      <p:cxnSp>
        <p:nvCxnSpPr>
          <p:cNvPr id="14" name="Straight Arrow Connector 13">
            <a:extLst>
              <a:ext uri="{FF2B5EF4-FFF2-40B4-BE49-F238E27FC236}">
                <a16:creationId xmlns:a16="http://schemas.microsoft.com/office/drawing/2014/main" id="{5B169F4B-3D87-4387-A561-7DD78C6F9CA6}"/>
              </a:ext>
            </a:extLst>
          </p:cNvPr>
          <p:cNvCxnSpPr>
            <a:cxnSpLocks/>
            <a:stCxn id="9" idx="7"/>
          </p:cNvCxnSpPr>
          <p:nvPr/>
        </p:nvCxnSpPr>
        <p:spPr bwMode="auto">
          <a:xfrm flipV="1">
            <a:off x="3354386" y="2362203"/>
            <a:ext cx="1141414" cy="1407094"/>
          </a:xfrm>
          <a:prstGeom prst="straightConnector1">
            <a:avLst/>
          </a:prstGeom>
          <a:ln w="19050">
            <a:headEnd type="none" w="med" len="med"/>
            <a:tailEnd type="triangle"/>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EC9DBB9C-E58F-4862-85AA-BC05824F39E2}"/>
              </a:ext>
            </a:extLst>
          </p:cNvPr>
          <p:cNvCxnSpPr>
            <a:cxnSpLocks/>
          </p:cNvCxnSpPr>
          <p:nvPr/>
        </p:nvCxnSpPr>
        <p:spPr bwMode="auto">
          <a:xfrm>
            <a:off x="3391693" y="4267200"/>
            <a:ext cx="1180307" cy="152400"/>
          </a:xfrm>
          <a:prstGeom prst="straightConnector1">
            <a:avLst/>
          </a:prstGeom>
          <a:ln w="19050">
            <a:headEnd type="none" w="med" len="med"/>
            <a:tailEnd type="triangle"/>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17325130"/>
      </p:ext>
    </p:extLst>
  </p:cSld>
  <p:clrMapOvr>
    <a:masterClrMapping/>
  </p:clrMapOvr>
  <mc:AlternateContent xmlns:mc="http://schemas.openxmlformats.org/markup-compatibility/2006" xmlns:p14="http://schemas.microsoft.com/office/powerpoint/2010/main">
    <mc:Choice Requires="p14">
      <p:transition spd="slow" p14:dur="2000" advTm="13073"/>
    </mc:Choice>
    <mc:Fallback xmlns="">
      <p:transition spd="slow" advTm="13073"/>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23B2E-869D-40FE-AC89-7632F7A02479}"/>
              </a:ext>
            </a:extLst>
          </p:cNvPr>
          <p:cNvSpPr>
            <a:spLocks noGrp="1"/>
          </p:cNvSpPr>
          <p:nvPr>
            <p:ph type="title"/>
          </p:nvPr>
        </p:nvSpPr>
        <p:spPr/>
        <p:txBody>
          <a:bodyPr/>
          <a:lstStyle/>
          <a:p>
            <a:r>
              <a:rPr lang="en-US" altLang="zh-CN" dirty="0"/>
              <a:t>Representation and Explanation</a:t>
            </a:r>
            <a:endParaRPr lang="zh-CN" alt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C7D2B98-4A0D-4717-BBB4-60E8259D57E1}"/>
                  </a:ext>
                </a:extLst>
              </p:cNvPr>
              <p:cNvSpPr>
                <a:spLocks noGrp="1"/>
              </p:cNvSpPr>
              <p:nvPr>
                <p:ph idx="1"/>
              </p:nvPr>
            </p:nvSpPr>
            <p:spPr>
              <a:xfrm>
                <a:off x="4572000" y="1981200"/>
                <a:ext cx="6858000" cy="4038600"/>
              </a:xfrm>
            </p:spPr>
            <p:txBody>
              <a:bodyPr tIns="46800"/>
              <a:lstStyle/>
              <a:p>
                <a:pPr marL="0" indent="0">
                  <a:buNone/>
                </a:pPr>
                <a:r>
                  <a:rPr lang="en-US" altLang="zh-CN" dirty="0"/>
                  <a:t>Problems:</a:t>
                </a:r>
              </a:p>
              <a:p>
                <a:pPr lvl="1"/>
                <a:r>
                  <a:rPr lang="en-US" altLang="zh-CN" dirty="0"/>
                  <a:t>A set of infinite number of traces.</a:t>
                </a:r>
              </a:p>
              <a:p>
                <a:pPr lvl="1"/>
                <a:r>
                  <a:rPr lang="en-US" altLang="zh-CN" dirty="0"/>
                  <a:t>A trace in </a:t>
                </a:r>
                <a14:m>
                  <m:oMath xmlns:m="http://schemas.openxmlformats.org/officeDocument/2006/math">
                    <m:r>
                      <a:rPr lang="en-US" altLang="zh-CN" b="0" i="1" smtClean="0">
                        <a:latin typeface="Cambria Math" panose="02040503050406030204" pitchFamily="18" charset="0"/>
                      </a:rPr>
                      <m:t>𝛼</m:t>
                    </m:r>
                    <m:r>
                      <a:rPr lang="en-US" altLang="zh-CN" b="0" i="1" smtClean="0">
                        <a:latin typeface="Cambria Math" panose="02040503050406030204" pitchFamily="18" charset="0"/>
                      </a:rPr>
                      <m:t>𝐼</m:t>
                    </m:r>
                  </m:oMath>
                </a14:m>
                <a:r>
                  <a:rPr lang="zh-CN" altLang="en-US" dirty="0"/>
                  <a:t> </a:t>
                </a:r>
                <a:r>
                  <a:rPr lang="en-US" altLang="zh-CN" dirty="0"/>
                  <a:t>is not self-explainable:</a:t>
                </a:r>
              </a:p>
              <a:p>
                <a:pPr lvl="2"/>
                <a:r>
                  <a:rPr lang="en-US" altLang="zh-CN" dirty="0"/>
                  <a:t>What errors cause the deviation</a:t>
                </a:r>
              </a:p>
              <a:p>
                <a:pPr lvl="2"/>
                <a:r>
                  <a:rPr lang="en-US" altLang="zh-CN" dirty="0"/>
                  <a:t>From: </a:t>
                </a:r>
                <a14:m>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𝑋𝑟𝑎𝑦</m:t>
                        </m:r>
                        <m:r>
                          <a:rPr lang="en-US" altLang="zh-CN" b="0" i="1" smtClean="0">
                            <a:latin typeface="Cambria Math" panose="02040503050406030204" pitchFamily="18" charset="0"/>
                          </a:rPr>
                          <m:t>,</m:t>
                        </m:r>
                        <m:r>
                          <a:rPr lang="en-US" altLang="zh-CN" b="0" i="1" smtClean="0">
                            <a:latin typeface="Cambria Math" panose="02040503050406030204" pitchFamily="18" charset="0"/>
                          </a:rPr>
                          <m:t>𝑐𝑜𝑛𝑓𝑖𝑟𝑚</m:t>
                        </m:r>
                        <m:r>
                          <a:rPr lang="en-US" altLang="zh-CN" b="0" i="1" smtClean="0">
                            <a:latin typeface="Cambria Math" panose="02040503050406030204" pitchFamily="18" charset="0"/>
                          </a:rPr>
                          <m:t>,</m:t>
                        </m:r>
                        <m:r>
                          <a:rPr lang="en-US" altLang="zh-CN" b="0" i="1" smtClean="0">
                            <a:latin typeface="Cambria Math" panose="02040503050406030204" pitchFamily="18" charset="0"/>
                          </a:rPr>
                          <m:t>𝑓𝑖𝑟𝑒</m:t>
                        </m:r>
                      </m:e>
                    </m:d>
                  </m:oMath>
                </a14:m>
                <a:r>
                  <a:rPr lang="en-US" altLang="zh-CN" b="0" i="1" dirty="0">
                    <a:latin typeface="Cambria Math" panose="02040503050406030204" pitchFamily="18" charset="0"/>
                  </a:rPr>
                  <a:t> </a:t>
                </a:r>
                <a:r>
                  <a:rPr lang="en-US" altLang="zh-CN" dirty="0"/>
                  <a:t>or </a:t>
                </a:r>
                <a14:m>
                  <m:oMath xmlns:m="http://schemas.openxmlformats.org/officeDocument/2006/math">
                    <m:d>
                      <m:dPr>
                        <m:begChr m:val="⟨"/>
                        <m:endChr m:val="⟩"/>
                        <m:ctrlPr>
                          <a:rPr lang="en-US" altLang="zh-CN" i="1">
                            <a:latin typeface="Cambria Math" panose="02040503050406030204" pitchFamily="18" charset="0"/>
                          </a:rPr>
                        </m:ctrlPr>
                      </m:dPr>
                      <m:e>
                        <m:r>
                          <a:rPr lang="en-US" altLang="zh-CN" b="0" i="1" smtClean="0">
                            <a:latin typeface="Cambria Math" panose="02040503050406030204" pitchFamily="18" charset="0"/>
                          </a:rPr>
                          <m:t>𝐸𝑏𝑒𝑎𝑚</m:t>
                        </m:r>
                        <m:r>
                          <a:rPr lang="en-US" altLang="zh-CN" i="1">
                            <a:latin typeface="Cambria Math" panose="02040503050406030204" pitchFamily="18" charset="0"/>
                          </a:rPr>
                          <m:t>,</m:t>
                        </m:r>
                        <m:r>
                          <a:rPr lang="en-US" altLang="zh-CN" i="1">
                            <a:latin typeface="Cambria Math" panose="02040503050406030204" pitchFamily="18" charset="0"/>
                          </a:rPr>
                          <m:t>𝑐𝑜𝑛𝑓𝑖𝑟𝑚</m:t>
                        </m:r>
                        <m:r>
                          <a:rPr lang="en-US" altLang="zh-CN" i="1">
                            <a:latin typeface="Cambria Math" panose="02040503050406030204" pitchFamily="18" charset="0"/>
                          </a:rPr>
                          <m:t>,</m:t>
                        </m:r>
                        <m:r>
                          <a:rPr lang="en-US" altLang="zh-CN" i="1">
                            <a:latin typeface="Cambria Math" panose="02040503050406030204" pitchFamily="18" charset="0"/>
                          </a:rPr>
                          <m:t>𝑓𝑖𝑟𝑒</m:t>
                        </m:r>
                      </m:e>
                    </m:d>
                  </m:oMath>
                </a14:m>
                <a:endParaRPr lang="en-US" altLang="zh-CN" dirty="0"/>
              </a:p>
              <a:p>
                <a:pPr lvl="2"/>
                <a:r>
                  <a:rPr lang="en-US" altLang="zh-CN" dirty="0"/>
                  <a:t>To: </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𝐸𝑏𝑒𝑎𝑚</m:t>
                    </m:r>
                    <m:r>
                      <a:rPr lang="en-US" altLang="zh-CN" b="0" i="1" smtClean="0">
                        <a:latin typeface="Cambria Math" panose="02040503050406030204" pitchFamily="18" charset="0"/>
                      </a:rPr>
                      <m:t>,</m:t>
                    </m:r>
                    <m:r>
                      <a:rPr lang="en-US" altLang="zh-CN" b="0" i="1" smtClean="0">
                        <a:latin typeface="Cambria Math" panose="02040503050406030204" pitchFamily="18" charset="0"/>
                      </a:rPr>
                      <m:t>𝑢𝑝</m:t>
                    </m:r>
                    <m:r>
                      <a:rPr lang="en-US" altLang="zh-CN" b="0" i="1" smtClean="0">
                        <a:latin typeface="Cambria Math" panose="02040503050406030204" pitchFamily="18" charset="0"/>
                      </a:rPr>
                      <m:t>,</m:t>
                    </m:r>
                    <m:r>
                      <a:rPr lang="en-US" altLang="zh-CN" b="0" i="1" smtClean="0">
                        <a:latin typeface="Cambria Math" panose="02040503050406030204" pitchFamily="18" charset="0"/>
                      </a:rPr>
                      <m:t>𝑋𝑟𝑎𝑦</m:t>
                    </m:r>
                    <m:r>
                      <a:rPr lang="en-US" altLang="zh-CN" b="0" i="1" smtClean="0">
                        <a:latin typeface="Cambria Math" panose="02040503050406030204" pitchFamily="18" charset="0"/>
                      </a:rPr>
                      <m:t>,</m:t>
                    </m:r>
                    <m:r>
                      <a:rPr lang="en-US" altLang="zh-CN" b="0" i="1" smtClean="0">
                        <a:latin typeface="Cambria Math" panose="02040503050406030204" pitchFamily="18" charset="0"/>
                      </a:rPr>
                      <m:t>𝑐𝑜𝑛𝑓𝑖𝑟𝑚</m:t>
                    </m:r>
                    <m:r>
                      <a:rPr lang="en-US" altLang="zh-CN" b="0" i="1" smtClean="0">
                        <a:latin typeface="Cambria Math" panose="02040503050406030204" pitchFamily="18" charset="0"/>
                      </a:rPr>
                      <m:t>,</m:t>
                    </m:r>
                    <m:r>
                      <a:rPr lang="en-US" altLang="zh-CN" b="0" i="1" smtClean="0">
                        <a:latin typeface="Cambria Math" panose="02040503050406030204" pitchFamily="18" charset="0"/>
                      </a:rPr>
                      <m:t>𝑓𝑖𝑟𝑒</m:t>
                    </m:r>
                    <m:r>
                      <a:rPr lang="en-US" altLang="zh-CN" b="0" i="1" smtClean="0">
                        <a:latin typeface="Cambria Math" panose="02040503050406030204" pitchFamily="18" charset="0"/>
                      </a:rPr>
                      <m:t>⟩</m:t>
                    </m:r>
                  </m:oMath>
                </a14:m>
                <a:endParaRPr lang="en-US" altLang="zh-CN" dirty="0"/>
              </a:p>
              <a:p>
                <a:pPr lvl="2"/>
                <a:endParaRPr lang="zh-CN" altLang="en-US" dirty="0"/>
              </a:p>
            </p:txBody>
          </p:sp>
        </mc:Choice>
        <mc:Fallback xmlns="">
          <p:sp>
            <p:nvSpPr>
              <p:cNvPr id="3" name="Content Placeholder 2">
                <a:extLst>
                  <a:ext uri="{FF2B5EF4-FFF2-40B4-BE49-F238E27FC236}">
                    <a16:creationId xmlns:a16="http://schemas.microsoft.com/office/drawing/2014/main" id="{1C7D2B98-4A0D-4717-BBB4-60E8259D57E1}"/>
                  </a:ext>
                </a:extLst>
              </p:cNvPr>
              <p:cNvSpPr>
                <a:spLocks noGrp="1" noRot="1" noChangeAspect="1" noMove="1" noResize="1" noEditPoints="1" noAdjustHandles="1" noChangeArrowheads="1" noChangeShapeType="1" noTextEdit="1"/>
              </p:cNvSpPr>
              <p:nvPr>
                <p:ph idx="1"/>
              </p:nvPr>
            </p:nvSpPr>
            <p:spPr>
              <a:xfrm>
                <a:off x="4572000" y="1981200"/>
                <a:ext cx="6858000" cy="4038600"/>
              </a:xfrm>
              <a:blipFill>
                <a:blip r:embed="rId5"/>
                <a:stretch>
                  <a:fillRect l="-2222" t="-196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EAE2B7A-4199-403B-8600-C84E86BE650E}"/>
              </a:ext>
            </a:extLst>
          </p:cNvPr>
          <p:cNvSpPr>
            <a:spLocks noGrp="1"/>
          </p:cNvSpPr>
          <p:nvPr>
            <p:ph type="sldNum" sz="quarter" idx="10"/>
          </p:nvPr>
        </p:nvSpPr>
        <p:spPr/>
        <p:txBody>
          <a:bodyPr/>
          <a:lstStyle/>
          <a:p>
            <a:pPr>
              <a:defRPr/>
            </a:pPr>
            <a:fld id="{57DBCEAA-019C-4221-BCA5-137D87B79FCD}" type="slidenum">
              <a:rPr lang="zh-CN" altLang="en-US" smtClean="0"/>
              <a:pPr>
                <a:defRPr/>
              </a:pPr>
              <a:t>27</a:t>
            </a:fld>
            <a:endParaRPr lang="zh-CN" altLang="en-US" dirty="0"/>
          </a:p>
        </p:txBody>
      </p:sp>
      <p:grpSp>
        <p:nvGrpSpPr>
          <p:cNvPr id="7" name="Group 6">
            <a:extLst>
              <a:ext uri="{FF2B5EF4-FFF2-40B4-BE49-F238E27FC236}">
                <a16:creationId xmlns:a16="http://schemas.microsoft.com/office/drawing/2014/main" id="{02B83C4C-ED38-4703-A5C4-2D5F6C2DF780}"/>
              </a:ext>
            </a:extLst>
          </p:cNvPr>
          <p:cNvGrpSpPr/>
          <p:nvPr/>
        </p:nvGrpSpPr>
        <p:grpSpPr>
          <a:xfrm>
            <a:off x="566738" y="2668917"/>
            <a:ext cx="3852862" cy="2514600"/>
            <a:chOff x="566738" y="2668917"/>
            <a:chExt cx="3852862" cy="2514600"/>
          </a:xfrm>
        </p:grpSpPr>
        <p:sp>
          <p:nvSpPr>
            <p:cNvPr id="5" name="Rectangle: Rounded Corners 4">
              <a:extLst>
                <a:ext uri="{FF2B5EF4-FFF2-40B4-BE49-F238E27FC236}">
                  <a16:creationId xmlns:a16="http://schemas.microsoft.com/office/drawing/2014/main" id="{440AABFF-3601-4542-8177-DC9BCDBD0194}"/>
                </a:ext>
              </a:extLst>
            </p:cNvPr>
            <p:cNvSpPr/>
            <p:nvPr/>
          </p:nvSpPr>
          <p:spPr bwMode="auto">
            <a:xfrm>
              <a:off x="609600" y="2668917"/>
              <a:ext cx="3810000" cy="2514600"/>
            </a:xfrm>
            <a:prstGeom prst="roundRect">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dirty="0">
                <a:ln>
                  <a:noFill/>
                </a:ln>
                <a:solidFill>
                  <a:srgbClr val="000000"/>
                </a:solidFill>
                <a:effectLst/>
                <a:latin typeface="Times" charset="0"/>
                <a:ea typeface="Osaka" charset="0"/>
                <a:cs typeface="Osaka"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8FE0419-8708-4D6B-9A65-7542FBDB65BF}"/>
                    </a:ext>
                  </a:extLst>
                </p:cNvPr>
                <p:cNvSpPr txBox="1"/>
                <p:nvPr/>
              </p:nvSpPr>
              <p:spPr>
                <a:xfrm>
                  <a:off x="566738" y="2691711"/>
                  <a:ext cx="68580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𝛼</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𝐼</m:t>
                            </m:r>
                          </m:e>
                          <m:sup>
                            <m:r>
                              <a:rPr lang="en-US" altLang="zh-CN" sz="2000" b="0" i="1" smtClean="0">
                                <a:latin typeface="Cambria Math" panose="02040503050406030204" pitchFamily="18" charset="0"/>
                              </a:rPr>
                              <m:t>∗</m:t>
                            </m:r>
                          </m:sup>
                        </m:sSup>
                      </m:oMath>
                    </m:oMathPara>
                  </a14:m>
                  <a:endParaRPr lang="zh-CN" altLang="en-US" sz="2000" dirty="0"/>
                </a:p>
              </p:txBody>
            </p:sp>
          </mc:Choice>
          <mc:Fallback xmlns="">
            <p:sp>
              <p:nvSpPr>
                <p:cNvPr id="6" name="TextBox 5">
                  <a:extLst>
                    <a:ext uri="{FF2B5EF4-FFF2-40B4-BE49-F238E27FC236}">
                      <a16:creationId xmlns:a16="http://schemas.microsoft.com/office/drawing/2014/main" id="{78FE0419-8708-4D6B-9A65-7542FBDB65BF}"/>
                    </a:ext>
                  </a:extLst>
                </p:cNvPr>
                <p:cNvSpPr txBox="1">
                  <a:spLocks noRot="1" noChangeAspect="1" noMove="1" noResize="1" noEditPoints="1" noAdjustHandles="1" noChangeArrowheads="1" noChangeShapeType="1" noTextEdit="1"/>
                </p:cNvSpPr>
                <p:nvPr/>
              </p:nvSpPr>
              <p:spPr>
                <a:xfrm>
                  <a:off x="566738" y="2691711"/>
                  <a:ext cx="685800" cy="400110"/>
                </a:xfrm>
                <a:prstGeom prst="rect">
                  <a:avLst/>
                </a:prstGeom>
                <a:blipFill>
                  <a:blip r:embed="rId6"/>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B9A5177E-C7B6-4402-9CE4-0A192E828020}"/>
                  </a:ext>
                </a:extLst>
              </p:cNvPr>
              <p:cNvSpPr/>
              <p:nvPr/>
            </p:nvSpPr>
            <p:spPr bwMode="auto">
              <a:xfrm>
                <a:off x="838200" y="2895600"/>
                <a:ext cx="3205162" cy="2061234"/>
              </a:xfrm>
              <a:prstGeom prst="ellipse">
                <a:avLst/>
              </a:prstGeom>
              <a:solidFill>
                <a:srgbClr val="FFCCCC"/>
              </a:solidFill>
              <a:ln>
                <a:solidFill>
                  <a:schemeClr val="dk1"/>
                </a:solidFill>
                <a:headEnd type="none" w="med" len="med"/>
                <a:tailEnd type="none" w="med" len="med"/>
              </a:ln>
              <a:extLst>
                <a:ext uri="{AF507438-7753-43e0-B8FC-AC1667EBCBE1}">
                  <a14:hiddenEffects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r>
                        <a:rPr kumimoji="0" lang="en-US" altLang="zh-CN" sz="2000" b="0" i="1" u="none" strike="noStrike" cap="none" normalizeH="0" baseline="0" smtClean="0">
                          <a:ln>
                            <a:noFill/>
                          </a:ln>
                          <a:solidFill>
                            <a:srgbClr val="000000"/>
                          </a:solidFill>
                          <a:effectLst/>
                          <a:latin typeface="Cambria Math" panose="02040503050406030204" pitchFamily="18" charset="0"/>
                          <a:ea typeface="Osaka" charset="0"/>
                          <a:cs typeface="Osaka" charset="0"/>
                        </a:rPr>
                        <m:t>𝑏𝑒h</m:t>
                      </m:r>
                      <m:d>
                        <m:dPr>
                          <m:ctrlPr>
                            <a:rPr kumimoji="0" lang="en-US" altLang="zh-CN" sz="2000" b="0" i="1" u="none" strike="noStrike" cap="none" normalizeH="0" baseline="0" smtClean="0">
                              <a:ln>
                                <a:noFill/>
                              </a:ln>
                              <a:solidFill>
                                <a:srgbClr val="000000"/>
                              </a:solidFill>
                              <a:effectLst/>
                              <a:latin typeface="Cambria Math" panose="02040503050406030204" pitchFamily="18" charset="0"/>
                              <a:ea typeface="Osaka" charset="0"/>
                              <a:cs typeface="Osaka" charset="0"/>
                            </a:rPr>
                          </m:ctrlPr>
                        </m:dPr>
                        <m:e>
                          <m:r>
                            <a:rPr kumimoji="0" lang="en-US" altLang="zh-CN" sz="2000" b="0" i="1" u="none" strike="noStrike" cap="none" normalizeH="0" baseline="0" smtClean="0">
                              <a:ln>
                                <a:noFill/>
                              </a:ln>
                              <a:solidFill>
                                <a:srgbClr val="000000"/>
                              </a:solidFill>
                              <a:effectLst/>
                              <a:latin typeface="Cambria Math" panose="02040503050406030204" pitchFamily="18" charset="0"/>
                              <a:ea typeface="Osaka" charset="0"/>
                              <a:cs typeface="Osaka" charset="0"/>
                            </a:rPr>
                            <m:t>𝑀</m:t>
                          </m:r>
                        </m:e>
                      </m:d>
                    </m:oMath>
                  </m:oMathPara>
                </a14:m>
                <a:endParaRPr kumimoji="0" lang="en-US" altLang="zh-CN" sz="2000" b="0" i="0" u="none" strike="noStrike" cap="none" normalizeH="0" baseline="0" dirty="0">
                  <a:ln>
                    <a:noFill/>
                  </a:ln>
                  <a:solidFill>
                    <a:srgbClr val="000000"/>
                  </a:solidFill>
                  <a:effectLst/>
                  <a:latin typeface="Times" charset="0"/>
                  <a:ea typeface="Osaka" charset="0"/>
                  <a:cs typeface="Osaka" charset="0"/>
                </a:endParaRPr>
              </a:p>
            </p:txBody>
          </p:sp>
        </mc:Choice>
        <mc:Fallback xmlns="">
          <p:sp>
            <p:nvSpPr>
              <p:cNvPr id="10" name="Oval 9">
                <a:extLst>
                  <a:ext uri="{FF2B5EF4-FFF2-40B4-BE49-F238E27FC236}">
                    <a16:creationId xmlns:a16="http://schemas.microsoft.com/office/drawing/2014/main" id="{B9A5177E-C7B6-4402-9CE4-0A192E828020}"/>
                  </a:ext>
                </a:extLst>
              </p:cNvPr>
              <p:cNvSpPr>
                <a:spLocks noRot="1" noChangeAspect="1" noMove="1" noResize="1" noEditPoints="1" noAdjustHandles="1" noChangeArrowheads="1" noChangeShapeType="1" noTextEdit="1"/>
              </p:cNvSpPr>
              <p:nvPr/>
            </p:nvSpPr>
            <p:spPr bwMode="auto">
              <a:xfrm>
                <a:off x="838200" y="2895600"/>
                <a:ext cx="3205162" cy="2061234"/>
              </a:xfrm>
              <a:prstGeom prst="ellipse">
                <a:avLst/>
              </a:prstGeom>
              <a:blipFill>
                <a:blip r:embed="rId7"/>
                <a:stretch>
                  <a:fillRect/>
                </a:stretch>
              </a:blipFill>
              <a:ln>
                <a:solidFill>
                  <a:schemeClr val="dk1"/>
                </a:solidFill>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5514E4D8-342B-42DA-854E-B27BACCEB115}"/>
                  </a:ext>
                </a:extLst>
              </p:cNvPr>
              <p:cNvSpPr/>
              <p:nvPr/>
            </p:nvSpPr>
            <p:spPr bwMode="auto">
              <a:xfrm>
                <a:off x="1143000" y="3581400"/>
                <a:ext cx="2590800" cy="1283044"/>
              </a:xfrm>
              <a:prstGeom prst="ellipse">
                <a:avLst/>
              </a:prstGeom>
              <a:solidFill>
                <a:schemeClr val="accent1"/>
              </a:solidFill>
              <a:ln>
                <a:solidFill>
                  <a:schemeClr val="dk1"/>
                </a:solidFill>
                <a:headEnd type="none" w="med" len="med"/>
                <a:tailEnd type="none" w="med" len="med"/>
              </a:ln>
              <a:extLst>
                <a:ext uri="{AF507438-7753-43e0-B8FC-AC1667EBCBE1}">
                  <a14:hiddenEffects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r>
                        <a:rPr kumimoji="0" lang="en-US" altLang="zh-CN" sz="2000" b="0" i="1" u="none" strike="noStrike" cap="none" normalizeH="0" baseline="0" smtClean="0">
                          <a:ln>
                            <a:noFill/>
                          </a:ln>
                          <a:solidFill>
                            <a:srgbClr val="000000"/>
                          </a:solidFill>
                          <a:effectLst/>
                          <a:latin typeface="Cambria Math" panose="02040503050406030204" pitchFamily="18" charset="0"/>
                          <a:ea typeface="Osaka" charset="0"/>
                          <a:cs typeface="Osaka" charset="0"/>
                        </a:rPr>
                        <m:t>𝑊𝐴</m:t>
                      </m:r>
                      <m:r>
                        <a:rPr kumimoji="0" lang="en-US" altLang="zh-CN" sz="2000" b="0" i="1" u="none" strike="noStrike" cap="none" normalizeH="0" baseline="0" smtClean="0">
                          <a:ln>
                            <a:noFill/>
                          </a:ln>
                          <a:solidFill>
                            <a:srgbClr val="000000"/>
                          </a:solidFill>
                          <a:effectLst/>
                          <a:latin typeface="Cambria Math" panose="02040503050406030204" pitchFamily="18" charset="0"/>
                          <a:ea typeface="Osaka" charset="0"/>
                          <a:cs typeface="Osaka" charset="0"/>
                        </a:rPr>
                        <m:t>(</m:t>
                      </m:r>
                      <m:r>
                        <a:rPr kumimoji="0" lang="en-US" altLang="zh-CN" sz="2000" b="0" i="1" u="none" strike="noStrike" cap="none" normalizeH="0" baseline="0" smtClean="0">
                          <a:ln>
                            <a:noFill/>
                          </a:ln>
                          <a:solidFill>
                            <a:srgbClr val="000000"/>
                          </a:solidFill>
                          <a:effectLst/>
                          <a:latin typeface="Cambria Math" panose="02040503050406030204" pitchFamily="18" charset="0"/>
                          <a:ea typeface="Osaka" charset="0"/>
                          <a:cs typeface="Osaka" charset="0"/>
                        </a:rPr>
                        <m:t>𝑀</m:t>
                      </m:r>
                      <m:r>
                        <a:rPr kumimoji="0" lang="en-US" altLang="zh-CN" sz="2000" b="0" i="1" u="none" strike="noStrike" cap="none" normalizeH="0" baseline="0" smtClean="0">
                          <a:ln>
                            <a:noFill/>
                          </a:ln>
                          <a:solidFill>
                            <a:srgbClr val="000000"/>
                          </a:solidFill>
                          <a:effectLst/>
                          <a:latin typeface="Cambria Math" panose="02040503050406030204" pitchFamily="18" charset="0"/>
                          <a:ea typeface="Osaka" charset="0"/>
                          <a:cs typeface="Osaka" charset="0"/>
                        </a:rPr>
                        <m:t>,</m:t>
                      </m:r>
                      <m:r>
                        <a:rPr kumimoji="0" lang="en-US" altLang="zh-CN" sz="2000" b="0" i="1" u="none" strike="noStrike" cap="none" normalizeH="0" baseline="0" smtClean="0">
                          <a:ln>
                            <a:noFill/>
                          </a:ln>
                          <a:solidFill>
                            <a:srgbClr val="000000"/>
                          </a:solidFill>
                          <a:effectLst/>
                          <a:latin typeface="Cambria Math" panose="02040503050406030204" pitchFamily="18" charset="0"/>
                          <a:ea typeface="Osaka" charset="0"/>
                          <a:cs typeface="Osaka" charset="0"/>
                        </a:rPr>
                        <m:t>𝐸</m:t>
                      </m:r>
                      <m:r>
                        <a:rPr kumimoji="0" lang="en-US" altLang="zh-CN" sz="2000" b="0" i="1" u="none" strike="noStrike" cap="none" normalizeH="0" baseline="0" smtClean="0">
                          <a:ln>
                            <a:noFill/>
                          </a:ln>
                          <a:solidFill>
                            <a:srgbClr val="000000"/>
                          </a:solidFill>
                          <a:effectLst/>
                          <a:latin typeface="Cambria Math" panose="02040503050406030204" pitchFamily="18" charset="0"/>
                          <a:ea typeface="Osaka" charset="0"/>
                          <a:cs typeface="Osaka" charset="0"/>
                        </a:rPr>
                        <m:t>,</m:t>
                      </m:r>
                      <m:r>
                        <a:rPr kumimoji="0" lang="en-US" altLang="zh-CN" sz="2000" b="0" i="1" u="none" strike="noStrike" cap="none" normalizeH="0" baseline="0" smtClean="0">
                          <a:ln>
                            <a:noFill/>
                          </a:ln>
                          <a:solidFill>
                            <a:srgbClr val="000000"/>
                          </a:solidFill>
                          <a:effectLst/>
                          <a:latin typeface="Cambria Math" panose="02040503050406030204" pitchFamily="18" charset="0"/>
                          <a:ea typeface="Osaka" charset="0"/>
                          <a:cs typeface="Osaka" charset="0"/>
                        </a:rPr>
                        <m:t>𝑃</m:t>
                      </m:r>
                      <m:r>
                        <a:rPr kumimoji="0" lang="en-US" altLang="zh-CN" sz="2000" b="0" i="1" u="none" strike="noStrike" cap="none" normalizeH="0" baseline="0" smtClean="0">
                          <a:ln>
                            <a:noFill/>
                          </a:ln>
                          <a:solidFill>
                            <a:srgbClr val="000000"/>
                          </a:solidFill>
                          <a:effectLst/>
                          <a:latin typeface="Cambria Math" panose="02040503050406030204" pitchFamily="18" charset="0"/>
                          <a:ea typeface="Osaka" charset="0"/>
                          <a:cs typeface="Osaka" charset="0"/>
                        </a:rPr>
                        <m:t>)</m:t>
                      </m:r>
                    </m:oMath>
                  </m:oMathPara>
                </a14:m>
                <a:endParaRPr kumimoji="0" lang="en-US" altLang="zh-CN" sz="2000" b="0" i="0" u="none" strike="noStrike" cap="none" normalizeH="0" baseline="0" dirty="0">
                  <a:ln>
                    <a:noFill/>
                  </a:ln>
                  <a:solidFill>
                    <a:srgbClr val="000000"/>
                  </a:solidFill>
                  <a:effectLst/>
                  <a:latin typeface="Times" charset="0"/>
                  <a:ea typeface="Osaka" charset="0"/>
                  <a:cs typeface="Osaka" charset="0"/>
                </a:endParaRPr>
              </a:p>
            </p:txBody>
          </p:sp>
        </mc:Choice>
        <mc:Fallback xmlns="">
          <p:sp>
            <p:nvSpPr>
              <p:cNvPr id="9" name="Oval 8">
                <a:extLst>
                  <a:ext uri="{FF2B5EF4-FFF2-40B4-BE49-F238E27FC236}">
                    <a16:creationId xmlns:a16="http://schemas.microsoft.com/office/drawing/2014/main" id="{5514E4D8-342B-42DA-854E-B27BACCEB115}"/>
                  </a:ext>
                </a:extLst>
              </p:cNvPr>
              <p:cNvSpPr>
                <a:spLocks noRot="1" noChangeAspect="1" noMove="1" noResize="1" noEditPoints="1" noAdjustHandles="1" noChangeArrowheads="1" noChangeShapeType="1" noTextEdit="1"/>
              </p:cNvSpPr>
              <p:nvPr/>
            </p:nvSpPr>
            <p:spPr bwMode="auto">
              <a:xfrm>
                <a:off x="1143000" y="3581400"/>
                <a:ext cx="2590800" cy="1283044"/>
              </a:xfrm>
              <a:prstGeom prst="ellipse">
                <a:avLst/>
              </a:prstGeom>
              <a:blipFill>
                <a:blip r:embed="rId8"/>
                <a:stretch>
                  <a:fillRect/>
                </a:stretch>
              </a:blipFill>
              <a:ln>
                <a:solidFill>
                  <a:schemeClr val="dk1"/>
                </a:solidFill>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0D0FC248-725B-4354-A552-20F38D988B62}"/>
                  </a:ext>
                </a:extLst>
              </p:cNvPr>
              <p:cNvSpPr/>
              <p:nvPr/>
            </p:nvSpPr>
            <p:spPr bwMode="auto">
              <a:xfrm>
                <a:off x="1752600" y="4133386"/>
                <a:ext cx="1371600" cy="609600"/>
              </a:xfrm>
              <a:prstGeom prst="ellipse">
                <a:avLst/>
              </a:prstGeom>
              <a:ln>
                <a:headEnd type="none" w="med" len="med"/>
                <a:tailEnd type="none" w="med" len="med"/>
              </a:ln>
              <a:extLst>
                <a:ext uri="{AF507438-7753-43e0-B8FC-AC1667EBCBE1}">
                  <a14:hiddenEffects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r>
                        <a:rPr kumimoji="0" lang="en-US" altLang="zh-CN" sz="2000" b="0" i="1" u="none" strike="noStrike" cap="none" normalizeH="0" baseline="0" smtClean="0">
                          <a:ln>
                            <a:noFill/>
                          </a:ln>
                          <a:solidFill>
                            <a:srgbClr val="000000"/>
                          </a:solidFill>
                          <a:effectLst/>
                          <a:latin typeface="Cambria Math" panose="02040503050406030204" pitchFamily="18" charset="0"/>
                          <a:ea typeface="Osaka" charset="0"/>
                          <a:cs typeface="Osaka" charset="0"/>
                        </a:rPr>
                        <m:t>𝑏𝑒h</m:t>
                      </m:r>
                      <m:r>
                        <a:rPr kumimoji="0" lang="en-US" altLang="zh-CN" sz="2000" b="0" i="1" u="none" strike="noStrike" cap="none" normalizeH="0" baseline="0" smtClean="0">
                          <a:ln>
                            <a:noFill/>
                          </a:ln>
                          <a:solidFill>
                            <a:srgbClr val="000000"/>
                          </a:solidFill>
                          <a:effectLst/>
                          <a:latin typeface="Cambria Math" panose="02040503050406030204" pitchFamily="18" charset="0"/>
                          <a:ea typeface="Osaka" charset="0"/>
                          <a:cs typeface="Osaka" charset="0"/>
                        </a:rPr>
                        <m:t>(</m:t>
                      </m:r>
                      <m:r>
                        <a:rPr kumimoji="0" lang="en-US" altLang="zh-CN" sz="2000" b="0" i="1" u="none" strike="noStrike" cap="none" normalizeH="0" baseline="0" smtClean="0">
                          <a:ln>
                            <a:noFill/>
                          </a:ln>
                          <a:solidFill>
                            <a:srgbClr val="000000"/>
                          </a:solidFill>
                          <a:effectLst/>
                          <a:latin typeface="Cambria Math" panose="02040503050406030204" pitchFamily="18" charset="0"/>
                          <a:ea typeface="Osaka" charset="0"/>
                          <a:cs typeface="Osaka" charset="0"/>
                        </a:rPr>
                        <m:t>𝐸</m:t>
                      </m:r>
                      <m:r>
                        <a:rPr kumimoji="0" lang="en-US" altLang="zh-CN" sz="2000" b="0" i="1" u="none" strike="noStrike" cap="none" normalizeH="0" baseline="0" smtClean="0">
                          <a:ln>
                            <a:noFill/>
                          </a:ln>
                          <a:solidFill>
                            <a:srgbClr val="000000"/>
                          </a:solidFill>
                          <a:effectLst/>
                          <a:latin typeface="Cambria Math" panose="02040503050406030204" pitchFamily="18" charset="0"/>
                          <a:ea typeface="Osaka" charset="0"/>
                          <a:cs typeface="Osaka" charset="0"/>
                        </a:rPr>
                        <m:t>)</m:t>
                      </m:r>
                    </m:oMath>
                  </m:oMathPara>
                </a14:m>
                <a:endParaRPr kumimoji="0" lang="zh-CN" altLang="en-US" sz="2000" b="0" i="0" u="none" strike="noStrike" cap="none" normalizeH="0" baseline="0" dirty="0">
                  <a:ln>
                    <a:noFill/>
                  </a:ln>
                  <a:solidFill>
                    <a:srgbClr val="000000"/>
                  </a:solidFill>
                  <a:effectLst/>
                  <a:latin typeface="Times" charset="0"/>
                  <a:ea typeface="Osaka" charset="0"/>
                  <a:cs typeface="Osaka" charset="0"/>
                </a:endParaRPr>
              </a:p>
            </p:txBody>
          </p:sp>
        </mc:Choice>
        <mc:Fallback xmlns="">
          <p:sp>
            <p:nvSpPr>
              <p:cNvPr id="8" name="Oval 7">
                <a:extLst>
                  <a:ext uri="{FF2B5EF4-FFF2-40B4-BE49-F238E27FC236}">
                    <a16:creationId xmlns:a16="http://schemas.microsoft.com/office/drawing/2014/main" id="{0D0FC248-725B-4354-A552-20F38D988B62}"/>
                  </a:ext>
                </a:extLst>
              </p:cNvPr>
              <p:cNvSpPr>
                <a:spLocks noRot="1" noChangeAspect="1" noMove="1" noResize="1" noEditPoints="1" noAdjustHandles="1" noChangeArrowheads="1" noChangeShapeType="1" noTextEdit="1"/>
              </p:cNvSpPr>
              <p:nvPr/>
            </p:nvSpPr>
            <p:spPr bwMode="auto">
              <a:xfrm>
                <a:off x="1752600" y="4133386"/>
                <a:ext cx="1371600" cy="609600"/>
              </a:xfrm>
              <a:prstGeom prst="ellipse">
                <a:avLst/>
              </a:prstGeom>
              <a:blipFill>
                <a:blip r:embed="rId9"/>
                <a:stretch>
                  <a:fillRect/>
                </a:stretch>
              </a:blipFill>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r>
                  <a:rPr lang="zh-CN" altLang="en-US">
                    <a:noFill/>
                  </a:rPr>
                  <a:t> </a:t>
                </a:r>
              </a:p>
            </p:txBody>
          </p:sp>
        </mc:Fallback>
      </mc:AlternateContent>
      <p:cxnSp>
        <p:nvCxnSpPr>
          <p:cNvPr id="14" name="Straight Arrow Connector 13">
            <a:extLst>
              <a:ext uri="{FF2B5EF4-FFF2-40B4-BE49-F238E27FC236}">
                <a16:creationId xmlns:a16="http://schemas.microsoft.com/office/drawing/2014/main" id="{5B169F4B-3D87-4387-A561-7DD78C6F9CA6}"/>
              </a:ext>
            </a:extLst>
          </p:cNvPr>
          <p:cNvCxnSpPr>
            <a:cxnSpLocks/>
          </p:cNvCxnSpPr>
          <p:nvPr/>
        </p:nvCxnSpPr>
        <p:spPr bwMode="auto">
          <a:xfrm flipV="1">
            <a:off x="2895600" y="4267200"/>
            <a:ext cx="2514600" cy="76200"/>
          </a:xfrm>
          <a:prstGeom prst="straightConnector1">
            <a:avLst/>
          </a:prstGeom>
          <a:ln w="19050">
            <a:headEnd type="none" w="med" len="med"/>
            <a:tailEnd type="triangle"/>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77562C98-58BD-4652-BD6D-4FB9CB7456E0}"/>
              </a:ext>
            </a:extLst>
          </p:cNvPr>
          <p:cNvCxnSpPr>
            <a:cxnSpLocks/>
          </p:cNvCxnSpPr>
          <p:nvPr/>
        </p:nvCxnSpPr>
        <p:spPr bwMode="auto">
          <a:xfrm>
            <a:off x="3276600" y="4572000"/>
            <a:ext cx="2133600" cy="457200"/>
          </a:xfrm>
          <a:prstGeom prst="straightConnector1">
            <a:avLst/>
          </a:prstGeom>
          <a:ln w="19050">
            <a:headEnd type="none" w="med" len="med"/>
            <a:tailEnd type="triangle"/>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sp>
        <p:nvSpPr>
          <p:cNvPr id="18" name="Oval 17">
            <a:extLst>
              <a:ext uri="{FF2B5EF4-FFF2-40B4-BE49-F238E27FC236}">
                <a16:creationId xmlns:a16="http://schemas.microsoft.com/office/drawing/2014/main" id="{EE51D018-772A-4B9F-9518-CD7D41E662FF}"/>
              </a:ext>
            </a:extLst>
          </p:cNvPr>
          <p:cNvSpPr/>
          <p:nvPr/>
        </p:nvSpPr>
        <p:spPr bwMode="auto">
          <a:xfrm>
            <a:off x="2848207" y="4294809"/>
            <a:ext cx="94786" cy="94786"/>
          </a:xfrm>
          <a:prstGeom prst="ellipse">
            <a:avLst/>
          </a:prstGeom>
          <a:solidFill>
            <a:schemeClr val="tx1"/>
          </a:solidFill>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rgbClr val="000000"/>
              </a:solidFill>
              <a:effectLst/>
              <a:latin typeface="Times" charset="0"/>
              <a:ea typeface="Osaka" charset="0"/>
              <a:cs typeface="Osaka" charset="0"/>
            </a:endParaRPr>
          </a:p>
        </p:txBody>
      </p:sp>
      <p:sp>
        <p:nvSpPr>
          <p:cNvPr id="20" name="Oval 19">
            <a:extLst>
              <a:ext uri="{FF2B5EF4-FFF2-40B4-BE49-F238E27FC236}">
                <a16:creationId xmlns:a16="http://schemas.microsoft.com/office/drawing/2014/main" id="{2F8D2944-C2A2-4272-A872-BA9CE0848E6F}"/>
              </a:ext>
            </a:extLst>
          </p:cNvPr>
          <p:cNvSpPr/>
          <p:nvPr/>
        </p:nvSpPr>
        <p:spPr bwMode="auto">
          <a:xfrm>
            <a:off x="3184195" y="4515314"/>
            <a:ext cx="94786" cy="94786"/>
          </a:xfrm>
          <a:prstGeom prst="ellipse">
            <a:avLst/>
          </a:prstGeom>
          <a:solidFill>
            <a:schemeClr val="tx1"/>
          </a:solidFill>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rgbClr val="000000"/>
              </a:solidFill>
              <a:effectLst/>
              <a:latin typeface="Times" charset="0"/>
              <a:ea typeface="Osaka" charset="0"/>
              <a:cs typeface="Osaka" charset="0"/>
            </a:endParaRPr>
          </a:p>
        </p:txBody>
      </p:sp>
    </p:spTree>
    <p:extLst>
      <p:ext uri="{BB962C8B-B14F-4D97-AF65-F5344CB8AC3E}">
        <p14:creationId xmlns:p14="http://schemas.microsoft.com/office/powerpoint/2010/main" val="259059476"/>
      </p:ext>
    </p:extLst>
  </p:cSld>
  <p:clrMapOvr>
    <a:masterClrMapping/>
  </p:clrMapOvr>
  <mc:AlternateContent xmlns:mc="http://schemas.openxmlformats.org/markup-compatibility/2006" xmlns:p14="http://schemas.microsoft.com/office/powerpoint/2010/main">
    <mc:Choice Requires="p14">
      <p:transition spd="slow" p14:dur="2000" advTm="43279"/>
    </mc:Choice>
    <mc:Fallback xmlns="">
      <p:transition spd="slow" advTm="43279"/>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77F6C-88E7-49F0-9BD2-DC3C6E57F033}"/>
              </a:ext>
            </a:extLst>
          </p:cNvPr>
          <p:cNvSpPr>
            <a:spLocks noGrp="1"/>
          </p:cNvSpPr>
          <p:nvPr>
            <p:ph type="title"/>
          </p:nvPr>
        </p:nvSpPr>
        <p:spPr/>
        <p:txBody>
          <a:bodyPr/>
          <a:lstStyle/>
          <a:p>
            <a:r>
              <a:rPr lang="en-US" altLang="zh-CN" dirty="0"/>
              <a:t>Representative Traces</a:t>
            </a:r>
            <a:endParaRPr lang="zh-CN" alt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EE58722-4260-4314-A5EB-67D9E57DC0EB}"/>
                  </a:ext>
                </a:extLst>
              </p:cNvPr>
              <p:cNvSpPr>
                <a:spLocks noGrp="1"/>
              </p:cNvSpPr>
              <p:nvPr>
                <p:ph idx="1"/>
              </p:nvPr>
            </p:nvSpPr>
            <p:spPr>
              <a:xfrm>
                <a:off x="4419600" y="1981200"/>
                <a:ext cx="6858000" cy="4038600"/>
              </a:xfrm>
            </p:spPr>
            <p:txBody>
              <a:bodyPr/>
              <a:lstStyle/>
              <a:p>
                <a:r>
                  <a:rPr lang="en-US" altLang="zh-CN" sz="2800" dirty="0"/>
                  <a:t>Group into a finite number of equivalence classes:</a:t>
                </a:r>
              </a:p>
              <a:p>
                <a:pPr lvl="1"/>
                <a:r>
                  <a:rPr lang="en-US" altLang="zh-CN" sz="2400" dirty="0"/>
                  <a:t>Expected: </a:t>
                </a:r>
                <a14:m>
                  <m:oMath xmlns:m="http://schemas.openxmlformats.org/officeDocument/2006/math">
                    <m:r>
                      <a:rPr lang="en-US" altLang="zh-CN" sz="2400" b="0" i="1" smtClean="0">
                        <a:latin typeface="Cambria Math" panose="02040503050406030204" pitchFamily="18" charset="0"/>
                      </a:rPr>
                      <m:t>⟨</m:t>
                    </m:r>
                    <m:r>
                      <a:rPr lang="en-US" altLang="zh-CN" sz="2400" i="1">
                        <a:latin typeface="Cambria Math" panose="02040503050406030204" pitchFamily="18" charset="0"/>
                      </a:rPr>
                      <m:t>𝐸𝑏𝑒𝑎𝑚</m:t>
                    </m:r>
                    <m:r>
                      <a:rPr lang="en-US" altLang="zh-CN" sz="2400" i="1">
                        <a:latin typeface="Cambria Math" panose="02040503050406030204" pitchFamily="18" charset="0"/>
                      </a:rPr>
                      <m:t>,</m:t>
                    </m:r>
                    <m:r>
                      <a:rPr lang="en-US" altLang="zh-CN" sz="2400" i="1">
                        <a:latin typeface="Cambria Math" panose="02040503050406030204" pitchFamily="18" charset="0"/>
                      </a:rPr>
                      <m:t>𝑐𝑜𝑛𝑓𝑖𝑟𝑚</m:t>
                    </m:r>
                    <m:r>
                      <a:rPr lang="en-US" altLang="zh-CN" sz="2400" i="1">
                        <a:latin typeface="Cambria Math" panose="02040503050406030204" pitchFamily="18" charset="0"/>
                      </a:rPr>
                      <m:t>,</m:t>
                    </m:r>
                    <m:r>
                      <a:rPr lang="en-US" altLang="zh-CN" sz="2400" i="1">
                        <a:latin typeface="Cambria Math" panose="02040503050406030204" pitchFamily="18" charset="0"/>
                      </a:rPr>
                      <m:t>𝑓𝑖𝑟𝑒</m:t>
                    </m:r>
                    <m:r>
                      <a:rPr lang="en-US" altLang="zh-CN" sz="2400" b="0" i="1" smtClean="0">
                        <a:latin typeface="Cambria Math" panose="02040503050406030204" pitchFamily="18" charset="0"/>
                      </a:rPr>
                      <m:t>⟩</m:t>
                    </m:r>
                  </m:oMath>
                </a14:m>
                <a:endParaRPr lang="en-US" altLang="zh-CN" sz="2400" dirty="0"/>
              </a:p>
              <a:p>
                <a:pPr lvl="1"/>
                <a:r>
                  <a:rPr lang="en-US" altLang="zh-CN" sz="2400" dirty="0"/>
                  <a:t>Deviation: </a:t>
                </a:r>
                <a14:m>
                  <m:oMath xmlns:m="http://schemas.openxmlformats.org/officeDocument/2006/math">
                    <m:r>
                      <a:rPr lang="en-US" altLang="zh-CN" sz="2400">
                        <a:latin typeface="Cambria Math" panose="02040503050406030204" pitchFamily="18" charset="0"/>
                      </a:rPr>
                      <m:t>⟨</m:t>
                    </m:r>
                    <m:r>
                      <a:rPr lang="en-US" altLang="zh-CN" sz="2400">
                        <a:latin typeface="Cambria Math" panose="02040503050406030204" pitchFamily="18" charset="0"/>
                      </a:rPr>
                      <m:t>𝐸𝑏𝑒𝑎𝑚</m:t>
                    </m:r>
                    <m:r>
                      <a:rPr lang="en-US" altLang="zh-CN" sz="2400">
                        <a:latin typeface="Cambria Math" panose="02040503050406030204" pitchFamily="18" charset="0"/>
                      </a:rPr>
                      <m:t>,</m:t>
                    </m:r>
                    <m:r>
                      <a:rPr lang="en-US" altLang="zh-CN" sz="2400">
                        <a:latin typeface="Cambria Math" panose="02040503050406030204" pitchFamily="18" charset="0"/>
                      </a:rPr>
                      <m:t>𝑢𝑝</m:t>
                    </m:r>
                    <m:r>
                      <a:rPr lang="en-US" altLang="zh-CN" sz="2400">
                        <a:latin typeface="Cambria Math" panose="02040503050406030204" pitchFamily="18" charset="0"/>
                      </a:rPr>
                      <m:t>,</m:t>
                    </m:r>
                    <m:r>
                      <a:rPr lang="en-US" altLang="zh-CN" sz="2400">
                        <a:latin typeface="Cambria Math" panose="02040503050406030204" pitchFamily="18" charset="0"/>
                      </a:rPr>
                      <m:t>𝑋𝑟𝑎𝑦</m:t>
                    </m:r>
                    <m:r>
                      <a:rPr lang="en-US" altLang="zh-CN" sz="2400">
                        <a:latin typeface="Cambria Math" panose="02040503050406030204" pitchFamily="18" charset="0"/>
                      </a:rPr>
                      <m:t>,</m:t>
                    </m:r>
                    <m:r>
                      <a:rPr lang="en-US" altLang="zh-CN" sz="2400">
                        <a:latin typeface="Cambria Math" panose="02040503050406030204" pitchFamily="18" charset="0"/>
                      </a:rPr>
                      <m:t>𝑐𝑜𝑛𝑓𝑖𝑟𝑚</m:t>
                    </m:r>
                    <m:r>
                      <a:rPr lang="en-US" altLang="zh-CN" sz="2400">
                        <a:latin typeface="Cambria Math" panose="02040503050406030204" pitchFamily="18" charset="0"/>
                      </a:rPr>
                      <m:t>,</m:t>
                    </m:r>
                    <m:r>
                      <a:rPr lang="en-US" altLang="zh-CN" sz="2400">
                        <a:latin typeface="Cambria Math" panose="02040503050406030204" pitchFamily="18" charset="0"/>
                      </a:rPr>
                      <m:t>𝑓𝑖𝑟𝑒</m:t>
                    </m:r>
                    <m:r>
                      <a:rPr lang="en-US" altLang="zh-CN" sz="2400">
                        <a:latin typeface="Cambria Math" panose="02040503050406030204" pitchFamily="18" charset="0"/>
                      </a:rPr>
                      <m:t>⟩</m:t>
                    </m:r>
                  </m:oMath>
                </a14:m>
                <a:endParaRPr lang="en-US" altLang="zh-CN" sz="2400" dirty="0"/>
              </a:p>
              <a:p>
                <a:pPr lvl="1"/>
                <a:r>
                  <a:rPr lang="en-US" altLang="zh-CN" sz="2400" b="0" dirty="0"/>
                  <a:t>Class: </a:t>
                </a:r>
                <a14:m>
                  <m:oMath xmlns:m="http://schemas.openxmlformats.org/officeDocument/2006/math">
                    <m:d>
                      <m:dPr>
                        <m:begChr m:val="⟨"/>
                        <m:end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𝐸𝑏𝑒𝑎𝑚</m:t>
                        </m:r>
                        <m:r>
                          <a:rPr lang="en-US" altLang="zh-CN" sz="2400" b="0" i="1" smtClean="0">
                            <a:latin typeface="Cambria Math" panose="02040503050406030204" pitchFamily="18" charset="0"/>
                          </a:rPr>
                          <m:t>,</m:t>
                        </m:r>
                        <m:r>
                          <a:rPr lang="en-US" altLang="zh-CN" sz="2400" b="0" i="1" smtClean="0">
                            <a:solidFill>
                              <a:srgbClr val="FF0000"/>
                            </a:solidFill>
                            <a:latin typeface="Cambria Math" panose="02040503050406030204" pitchFamily="18" charset="0"/>
                          </a:rPr>
                          <m:t>𝑢𝑝</m:t>
                        </m:r>
                      </m:e>
                    </m:d>
                  </m:oMath>
                </a14:m>
                <a:endParaRPr lang="en-US" altLang="zh-CN" sz="2400" dirty="0"/>
              </a:p>
              <a:p>
                <a:r>
                  <a:rPr lang="en-US" altLang="zh-CN" sz="2800" dirty="0"/>
                  <a:t>Each class defined by:</a:t>
                </a:r>
              </a:p>
              <a:p>
                <a:pPr lvl="1"/>
                <a:r>
                  <a:rPr lang="en-US" altLang="zh-CN" sz="2400" dirty="0"/>
                  <a:t>A common prefix to a set of deviations</a:t>
                </a:r>
              </a:p>
              <a:p>
                <a:pPr lvl="1"/>
                <a:r>
                  <a:rPr lang="en-US" altLang="zh-CN" sz="2400" dirty="0"/>
                  <a:t>Ending with the first deviation action</a:t>
                </a:r>
              </a:p>
            </p:txBody>
          </p:sp>
        </mc:Choice>
        <mc:Fallback xmlns="">
          <p:sp>
            <p:nvSpPr>
              <p:cNvPr id="3" name="Content Placeholder 2">
                <a:extLst>
                  <a:ext uri="{FF2B5EF4-FFF2-40B4-BE49-F238E27FC236}">
                    <a16:creationId xmlns:a16="http://schemas.microsoft.com/office/drawing/2014/main" id="{FEE58722-4260-4314-A5EB-67D9E57DC0EB}"/>
                  </a:ext>
                </a:extLst>
              </p:cNvPr>
              <p:cNvSpPr>
                <a:spLocks noGrp="1" noRot="1" noChangeAspect="1" noMove="1" noResize="1" noEditPoints="1" noAdjustHandles="1" noChangeArrowheads="1" noChangeShapeType="1" noTextEdit="1"/>
              </p:cNvSpPr>
              <p:nvPr>
                <p:ph idx="1"/>
              </p:nvPr>
            </p:nvSpPr>
            <p:spPr>
              <a:xfrm>
                <a:off x="4419600" y="1981200"/>
                <a:ext cx="6858000" cy="4038600"/>
              </a:xfrm>
              <a:blipFill>
                <a:blip r:embed="rId5"/>
                <a:stretch>
                  <a:fillRect l="-1600" t="-150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EEE880D-7A33-4983-8307-3A142B560EE8}"/>
              </a:ext>
            </a:extLst>
          </p:cNvPr>
          <p:cNvSpPr>
            <a:spLocks noGrp="1"/>
          </p:cNvSpPr>
          <p:nvPr>
            <p:ph type="sldNum" sz="quarter" idx="10"/>
          </p:nvPr>
        </p:nvSpPr>
        <p:spPr/>
        <p:txBody>
          <a:bodyPr/>
          <a:lstStyle/>
          <a:p>
            <a:pPr>
              <a:defRPr/>
            </a:pPr>
            <a:fld id="{57DBCEAA-019C-4221-BCA5-137D87B79FCD}" type="slidenum">
              <a:rPr lang="zh-CN" altLang="en-US" smtClean="0"/>
              <a:pPr>
                <a:defRPr/>
              </a:pPr>
              <a:t>28</a:t>
            </a:fld>
            <a:endParaRPr lang="zh-CN" altLang="en-US" dirty="0"/>
          </a:p>
        </p:txBody>
      </p:sp>
      <p:grpSp>
        <p:nvGrpSpPr>
          <p:cNvPr id="5" name="Group 4">
            <a:extLst>
              <a:ext uri="{FF2B5EF4-FFF2-40B4-BE49-F238E27FC236}">
                <a16:creationId xmlns:a16="http://schemas.microsoft.com/office/drawing/2014/main" id="{0F7ABB6E-BAC1-47E3-AF68-18C51F9DDBCB}"/>
              </a:ext>
            </a:extLst>
          </p:cNvPr>
          <p:cNvGrpSpPr/>
          <p:nvPr/>
        </p:nvGrpSpPr>
        <p:grpSpPr>
          <a:xfrm>
            <a:off x="566738" y="2668917"/>
            <a:ext cx="3852862" cy="2514600"/>
            <a:chOff x="566738" y="2668917"/>
            <a:chExt cx="3852862" cy="2514600"/>
          </a:xfrm>
        </p:grpSpPr>
        <p:sp>
          <p:nvSpPr>
            <p:cNvPr id="6" name="Rectangle: Rounded Corners 5">
              <a:extLst>
                <a:ext uri="{FF2B5EF4-FFF2-40B4-BE49-F238E27FC236}">
                  <a16:creationId xmlns:a16="http://schemas.microsoft.com/office/drawing/2014/main" id="{4A7981E9-F2F6-46D0-BCA8-6E0A0617B990}"/>
                </a:ext>
              </a:extLst>
            </p:cNvPr>
            <p:cNvSpPr/>
            <p:nvPr/>
          </p:nvSpPr>
          <p:spPr bwMode="auto">
            <a:xfrm>
              <a:off x="609600" y="2668917"/>
              <a:ext cx="3810000" cy="2514600"/>
            </a:xfrm>
            <a:prstGeom prst="roundRect">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dirty="0">
                <a:ln>
                  <a:noFill/>
                </a:ln>
                <a:solidFill>
                  <a:srgbClr val="000000"/>
                </a:solidFill>
                <a:effectLst/>
                <a:latin typeface="Times" charset="0"/>
                <a:ea typeface="Osaka" charset="0"/>
                <a:cs typeface="Osaka" charset="0"/>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8AA572E-B6C2-432D-9C91-1B4B72058C54}"/>
                    </a:ext>
                  </a:extLst>
                </p:cNvPr>
                <p:cNvSpPr txBox="1"/>
                <p:nvPr/>
              </p:nvSpPr>
              <p:spPr>
                <a:xfrm>
                  <a:off x="566738" y="2691711"/>
                  <a:ext cx="68580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𝛼</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𝐼</m:t>
                            </m:r>
                          </m:e>
                          <m:sup>
                            <m:r>
                              <a:rPr lang="en-US" altLang="zh-CN" sz="2000" b="0" i="1" smtClean="0">
                                <a:latin typeface="Cambria Math" panose="02040503050406030204" pitchFamily="18" charset="0"/>
                              </a:rPr>
                              <m:t>∗</m:t>
                            </m:r>
                          </m:sup>
                        </m:sSup>
                      </m:oMath>
                    </m:oMathPara>
                  </a14:m>
                  <a:endParaRPr lang="zh-CN" altLang="en-US" sz="2000" dirty="0"/>
                </a:p>
              </p:txBody>
            </p:sp>
          </mc:Choice>
          <mc:Fallback xmlns="">
            <p:sp>
              <p:nvSpPr>
                <p:cNvPr id="7" name="TextBox 6">
                  <a:extLst>
                    <a:ext uri="{FF2B5EF4-FFF2-40B4-BE49-F238E27FC236}">
                      <a16:creationId xmlns:a16="http://schemas.microsoft.com/office/drawing/2014/main" id="{68AA572E-B6C2-432D-9C91-1B4B72058C54}"/>
                    </a:ext>
                  </a:extLst>
                </p:cNvPr>
                <p:cNvSpPr txBox="1">
                  <a:spLocks noRot="1" noChangeAspect="1" noMove="1" noResize="1" noEditPoints="1" noAdjustHandles="1" noChangeArrowheads="1" noChangeShapeType="1" noTextEdit="1"/>
                </p:cNvSpPr>
                <p:nvPr/>
              </p:nvSpPr>
              <p:spPr>
                <a:xfrm>
                  <a:off x="566738" y="2691711"/>
                  <a:ext cx="685800" cy="400110"/>
                </a:xfrm>
                <a:prstGeom prst="rect">
                  <a:avLst/>
                </a:prstGeom>
                <a:blipFill>
                  <a:blip r:embed="rId6"/>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D25E359E-D071-4420-A44C-F06BDB7FBB60}"/>
                  </a:ext>
                </a:extLst>
              </p:cNvPr>
              <p:cNvSpPr/>
              <p:nvPr/>
            </p:nvSpPr>
            <p:spPr bwMode="auto">
              <a:xfrm>
                <a:off x="838200" y="2895600"/>
                <a:ext cx="3205162" cy="2061234"/>
              </a:xfrm>
              <a:prstGeom prst="ellipse">
                <a:avLst/>
              </a:prstGeom>
              <a:solidFill>
                <a:srgbClr val="FFCCCC"/>
              </a:solidFill>
              <a:ln>
                <a:solidFill>
                  <a:schemeClr val="dk1"/>
                </a:solidFill>
                <a:headEnd type="none" w="med" len="med"/>
                <a:tailEnd type="none" w="med" len="med"/>
              </a:ln>
              <a:extLst>
                <a:ext uri="{AF507438-7753-43e0-B8FC-AC1667EBCBE1}">
                  <a14:hiddenEffects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r>
                        <a:rPr kumimoji="0" lang="en-US" altLang="zh-CN" sz="2000" b="0" i="1" u="none" strike="noStrike" cap="none" normalizeH="0" baseline="0" smtClean="0">
                          <a:ln>
                            <a:noFill/>
                          </a:ln>
                          <a:solidFill>
                            <a:srgbClr val="000000"/>
                          </a:solidFill>
                          <a:effectLst/>
                          <a:latin typeface="Cambria Math" panose="02040503050406030204" pitchFamily="18" charset="0"/>
                          <a:ea typeface="Osaka" charset="0"/>
                          <a:cs typeface="Osaka" charset="0"/>
                        </a:rPr>
                        <m:t>𝑏𝑒h</m:t>
                      </m:r>
                      <m:d>
                        <m:dPr>
                          <m:ctrlPr>
                            <a:rPr kumimoji="0" lang="en-US" altLang="zh-CN" sz="2000" b="0" i="1" u="none" strike="noStrike" cap="none" normalizeH="0" baseline="0" smtClean="0">
                              <a:ln>
                                <a:noFill/>
                              </a:ln>
                              <a:solidFill>
                                <a:srgbClr val="000000"/>
                              </a:solidFill>
                              <a:effectLst/>
                              <a:latin typeface="Cambria Math" panose="02040503050406030204" pitchFamily="18" charset="0"/>
                              <a:ea typeface="Osaka" charset="0"/>
                              <a:cs typeface="Osaka" charset="0"/>
                            </a:rPr>
                          </m:ctrlPr>
                        </m:dPr>
                        <m:e>
                          <m:r>
                            <a:rPr kumimoji="0" lang="en-US" altLang="zh-CN" sz="2000" b="0" i="1" u="none" strike="noStrike" cap="none" normalizeH="0" baseline="0" smtClean="0">
                              <a:ln>
                                <a:noFill/>
                              </a:ln>
                              <a:solidFill>
                                <a:srgbClr val="000000"/>
                              </a:solidFill>
                              <a:effectLst/>
                              <a:latin typeface="Cambria Math" panose="02040503050406030204" pitchFamily="18" charset="0"/>
                              <a:ea typeface="Osaka" charset="0"/>
                              <a:cs typeface="Osaka" charset="0"/>
                            </a:rPr>
                            <m:t>𝑀</m:t>
                          </m:r>
                        </m:e>
                      </m:d>
                    </m:oMath>
                  </m:oMathPara>
                </a14:m>
                <a:endParaRPr kumimoji="0" lang="en-US" altLang="zh-CN" sz="2000" b="0" i="0" u="none" strike="noStrike" cap="none" normalizeH="0" baseline="0" dirty="0">
                  <a:ln>
                    <a:noFill/>
                  </a:ln>
                  <a:solidFill>
                    <a:srgbClr val="000000"/>
                  </a:solidFill>
                  <a:effectLst/>
                  <a:latin typeface="Times" charset="0"/>
                  <a:ea typeface="Osaka" charset="0"/>
                  <a:cs typeface="Osaka" charset="0"/>
                </a:endParaRPr>
              </a:p>
            </p:txBody>
          </p:sp>
        </mc:Choice>
        <mc:Fallback xmlns="">
          <p:sp>
            <p:nvSpPr>
              <p:cNvPr id="8" name="Oval 7">
                <a:extLst>
                  <a:ext uri="{FF2B5EF4-FFF2-40B4-BE49-F238E27FC236}">
                    <a16:creationId xmlns:a16="http://schemas.microsoft.com/office/drawing/2014/main" id="{D25E359E-D071-4420-A44C-F06BDB7FBB60}"/>
                  </a:ext>
                </a:extLst>
              </p:cNvPr>
              <p:cNvSpPr>
                <a:spLocks noRot="1" noChangeAspect="1" noMove="1" noResize="1" noEditPoints="1" noAdjustHandles="1" noChangeArrowheads="1" noChangeShapeType="1" noTextEdit="1"/>
              </p:cNvSpPr>
              <p:nvPr/>
            </p:nvSpPr>
            <p:spPr bwMode="auto">
              <a:xfrm>
                <a:off x="838200" y="2895600"/>
                <a:ext cx="3205162" cy="2061234"/>
              </a:xfrm>
              <a:prstGeom prst="ellipse">
                <a:avLst/>
              </a:prstGeom>
              <a:blipFill>
                <a:blip r:embed="rId7"/>
                <a:stretch>
                  <a:fillRect/>
                </a:stretch>
              </a:blipFill>
              <a:ln>
                <a:solidFill>
                  <a:schemeClr val="dk1"/>
                </a:solidFill>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0EBA1514-881B-4CEC-B395-2717A9999272}"/>
                  </a:ext>
                </a:extLst>
              </p:cNvPr>
              <p:cNvSpPr/>
              <p:nvPr/>
            </p:nvSpPr>
            <p:spPr bwMode="auto">
              <a:xfrm>
                <a:off x="1143000" y="3581400"/>
                <a:ext cx="2590800" cy="1283044"/>
              </a:xfrm>
              <a:prstGeom prst="ellipse">
                <a:avLst/>
              </a:prstGeom>
              <a:solidFill>
                <a:schemeClr val="accent1"/>
              </a:solidFill>
              <a:ln>
                <a:solidFill>
                  <a:schemeClr val="dk1"/>
                </a:solidFill>
                <a:headEnd type="none" w="med" len="med"/>
                <a:tailEnd type="none" w="med" len="med"/>
              </a:ln>
              <a:extLst>
                <a:ext uri="{AF507438-7753-43e0-B8FC-AC1667EBCBE1}">
                  <a14:hiddenEffects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r>
                        <a:rPr kumimoji="0" lang="en-US" altLang="zh-CN" sz="2000" b="0" i="1" u="none" strike="noStrike" cap="none" normalizeH="0" baseline="0" smtClean="0">
                          <a:ln>
                            <a:noFill/>
                          </a:ln>
                          <a:solidFill>
                            <a:srgbClr val="000000"/>
                          </a:solidFill>
                          <a:effectLst/>
                          <a:latin typeface="Cambria Math" panose="02040503050406030204" pitchFamily="18" charset="0"/>
                          <a:ea typeface="Osaka" charset="0"/>
                          <a:cs typeface="Osaka" charset="0"/>
                        </a:rPr>
                        <m:t>𝑊𝐴</m:t>
                      </m:r>
                      <m:r>
                        <a:rPr kumimoji="0" lang="en-US" altLang="zh-CN" sz="2000" b="0" i="1" u="none" strike="noStrike" cap="none" normalizeH="0" baseline="0" smtClean="0">
                          <a:ln>
                            <a:noFill/>
                          </a:ln>
                          <a:solidFill>
                            <a:srgbClr val="000000"/>
                          </a:solidFill>
                          <a:effectLst/>
                          <a:latin typeface="Cambria Math" panose="02040503050406030204" pitchFamily="18" charset="0"/>
                          <a:ea typeface="Osaka" charset="0"/>
                          <a:cs typeface="Osaka" charset="0"/>
                        </a:rPr>
                        <m:t>(</m:t>
                      </m:r>
                      <m:r>
                        <a:rPr kumimoji="0" lang="en-US" altLang="zh-CN" sz="2000" b="0" i="1" u="none" strike="noStrike" cap="none" normalizeH="0" baseline="0" smtClean="0">
                          <a:ln>
                            <a:noFill/>
                          </a:ln>
                          <a:solidFill>
                            <a:srgbClr val="000000"/>
                          </a:solidFill>
                          <a:effectLst/>
                          <a:latin typeface="Cambria Math" panose="02040503050406030204" pitchFamily="18" charset="0"/>
                          <a:ea typeface="Osaka" charset="0"/>
                          <a:cs typeface="Osaka" charset="0"/>
                        </a:rPr>
                        <m:t>𝑀</m:t>
                      </m:r>
                      <m:r>
                        <a:rPr kumimoji="0" lang="en-US" altLang="zh-CN" sz="2000" b="0" i="1" u="none" strike="noStrike" cap="none" normalizeH="0" baseline="0" smtClean="0">
                          <a:ln>
                            <a:noFill/>
                          </a:ln>
                          <a:solidFill>
                            <a:srgbClr val="000000"/>
                          </a:solidFill>
                          <a:effectLst/>
                          <a:latin typeface="Cambria Math" panose="02040503050406030204" pitchFamily="18" charset="0"/>
                          <a:ea typeface="Osaka" charset="0"/>
                          <a:cs typeface="Osaka" charset="0"/>
                        </a:rPr>
                        <m:t>,</m:t>
                      </m:r>
                      <m:r>
                        <a:rPr kumimoji="0" lang="en-US" altLang="zh-CN" sz="2000" b="0" i="1" u="none" strike="noStrike" cap="none" normalizeH="0" baseline="0" smtClean="0">
                          <a:ln>
                            <a:noFill/>
                          </a:ln>
                          <a:solidFill>
                            <a:srgbClr val="000000"/>
                          </a:solidFill>
                          <a:effectLst/>
                          <a:latin typeface="Cambria Math" panose="02040503050406030204" pitchFamily="18" charset="0"/>
                          <a:ea typeface="Osaka" charset="0"/>
                          <a:cs typeface="Osaka" charset="0"/>
                        </a:rPr>
                        <m:t>𝐸</m:t>
                      </m:r>
                      <m:r>
                        <a:rPr kumimoji="0" lang="en-US" altLang="zh-CN" sz="2000" b="0" i="1" u="none" strike="noStrike" cap="none" normalizeH="0" baseline="0" smtClean="0">
                          <a:ln>
                            <a:noFill/>
                          </a:ln>
                          <a:solidFill>
                            <a:srgbClr val="000000"/>
                          </a:solidFill>
                          <a:effectLst/>
                          <a:latin typeface="Cambria Math" panose="02040503050406030204" pitchFamily="18" charset="0"/>
                          <a:ea typeface="Osaka" charset="0"/>
                          <a:cs typeface="Osaka" charset="0"/>
                        </a:rPr>
                        <m:t>,</m:t>
                      </m:r>
                      <m:r>
                        <a:rPr kumimoji="0" lang="en-US" altLang="zh-CN" sz="2000" b="0" i="1" u="none" strike="noStrike" cap="none" normalizeH="0" baseline="0" smtClean="0">
                          <a:ln>
                            <a:noFill/>
                          </a:ln>
                          <a:solidFill>
                            <a:srgbClr val="000000"/>
                          </a:solidFill>
                          <a:effectLst/>
                          <a:latin typeface="Cambria Math" panose="02040503050406030204" pitchFamily="18" charset="0"/>
                          <a:ea typeface="Osaka" charset="0"/>
                          <a:cs typeface="Osaka" charset="0"/>
                        </a:rPr>
                        <m:t>𝑃</m:t>
                      </m:r>
                      <m:r>
                        <a:rPr kumimoji="0" lang="en-US" altLang="zh-CN" sz="2000" b="0" i="1" u="none" strike="noStrike" cap="none" normalizeH="0" baseline="0" smtClean="0">
                          <a:ln>
                            <a:noFill/>
                          </a:ln>
                          <a:solidFill>
                            <a:srgbClr val="000000"/>
                          </a:solidFill>
                          <a:effectLst/>
                          <a:latin typeface="Cambria Math" panose="02040503050406030204" pitchFamily="18" charset="0"/>
                          <a:ea typeface="Osaka" charset="0"/>
                          <a:cs typeface="Osaka" charset="0"/>
                        </a:rPr>
                        <m:t>)</m:t>
                      </m:r>
                    </m:oMath>
                  </m:oMathPara>
                </a14:m>
                <a:endParaRPr kumimoji="0" lang="en-US" altLang="zh-CN" sz="2000" b="0" i="0" u="none" strike="noStrike" cap="none" normalizeH="0" baseline="0" dirty="0">
                  <a:ln>
                    <a:noFill/>
                  </a:ln>
                  <a:solidFill>
                    <a:srgbClr val="000000"/>
                  </a:solidFill>
                  <a:effectLst/>
                  <a:latin typeface="Times" charset="0"/>
                  <a:ea typeface="Osaka" charset="0"/>
                  <a:cs typeface="Osaka" charset="0"/>
                </a:endParaRPr>
              </a:p>
            </p:txBody>
          </p:sp>
        </mc:Choice>
        <mc:Fallback xmlns="">
          <p:sp>
            <p:nvSpPr>
              <p:cNvPr id="9" name="Oval 8">
                <a:extLst>
                  <a:ext uri="{FF2B5EF4-FFF2-40B4-BE49-F238E27FC236}">
                    <a16:creationId xmlns:a16="http://schemas.microsoft.com/office/drawing/2014/main" id="{0EBA1514-881B-4CEC-B395-2717A9999272}"/>
                  </a:ext>
                </a:extLst>
              </p:cNvPr>
              <p:cNvSpPr>
                <a:spLocks noRot="1" noChangeAspect="1" noMove="1" noResize="1" noEditPoints="1" noAdjustHandles="1" noChangeArrowheads="1" noChangeShapeType="1" noTextEdit="1"/>
              </p:cNvSpPr>
              <p:nvPr/>
            </p:nvSpPr>
            <p:spPr bwMode="auto">
              <a:xfrm>
                <a:off x="1143000" y="3581400"/>
                <a:ext cx="2590800" cy="1283044"/>
              </a:xfrm>
              <a:prstGeom prst="ellipse">
                <a:avLst/>
              </a:prstGeom>
              <a:blipFill>
                <a:blip r:embed="rId8"/>
                <a:stretch>
                  <a:fillRect/>
                </a:stretch>
              </a:blipFill>
              <a:ln>
                <a:solidFill>
                  <a:schemeClr val="dk1"/>
                </a:solidFill>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B8B28E23-EA26-44EC-A15F-792F6D2B4C3D}"/>
                  </a:ext>
                </a:extLst>
              </p:cNvPr>
              <p:cNvSpPr/>
              <p:nvPr/>
            </p:nvSpPr>
            <p:spPr bwMode="auto">
              <a:xfrm>
                <a:off x="1752600" y="4133386"/>
                <a:ext cx="1371600" cy="609600"/>
              </a:xfrm>
              <a:prstGeom prst="ellipse">
                <a:avLst/>
              </a:prstGeom>
              <a:ln>
                <a:headEnd type="none" w="med" len="med"/>
                <a:tailEnd type="none" w="med" len="med"/>
              </a:ln>
              <a:extLst>
                <a:ext uri="{AF507438-7753-43e0-B8FC-AC1667EBCBE1}">
                  <a14:hiddenEffects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r>
                        <a:rPr kumimoji="0" lang="en-US" altLang="zh-CN" sz="2000" b="0" i="1" u="none" strike="noStrike" cap="none" normalizeH="0" baseline="0" smtClean="0">
                          <a:ln>
                            <a:noFill/>
                          </a:ln>
                          <a:solidFill>
                            <a:srgbClr val="000000"/>
                          </a:solidFill>
                          <a:effectLst/>
                          <a:latin typeface="Cambria Math" panose="02040503050406030204" pitchFamily="18" charset="0"/>
                          <a:ea typeface="Osaka" charset="0"/>
                          <a:cs typeface="Osaka" charset="0"/>
                        </a:rPr>
                        <m:t>𝑏𝑒h</m:t>
                      </m:r>
                      <m:r>
                        <a:rPr kumimoji="0" lang="en-US" altLang="zh-CN" sz="2000" b="0" i="1" u="none" strike="noStrike" cap="none" normalizeH="0" baseline="0" smtClean="0">
                          <a:ln>
                            <a:noFill/>
                          </a:ln>
                          <a:solidFill>
                            <a:srgbClr val="000000"/>
                          </a:solidFill>
                          <a:effectLst/>
                          <a:latin typeface="Cambria Math" panose="02040503050406030204" pitchFamily="18" charset="0"/>
                          <a:ea typeface="Osaka" charset="0"/>
                          <a:cs typeface="Osaka" charset="0"/>
                        </a:rPr>
                        <m:t>(</m:t>
                      </m:r>
                      <m:r>
                        <a:rPr kumimoji="0" lang="en-US" altLang="zh-CN" sz="2000" b="0" i="1" u="none" strike="noStrike" cap="none" normalizeH="0" baseline="0" smtClean="0">
                          <a:ln>
                            <a:noFill/>
                          </a:ln>
                          <a:solidFill>
                            <a:srgbClr val="000000"/>
                          </a:solidFill>
                          <a:effectLst/>
                          <a:latin typeface="Cambria Math" panose="02040503050406030204" pitchFamily="18" charset="0"/>
                          <a:ea typeface="Osaka" charset="0"/>
                          <a:cs typeface="Osaka" charset="0"/>
                        </a:rPr>
                        <m:t>𝐸</m:t>
                      </m:r>
                      <m:r>
                        <a:rPr kumimoji="0" lang="en-US" altLang="zh-CN" sz="2000" b="0" i="1" u="none" strike="noStrike" cap="none" normalizeH="0" baseline="0" smtClean="0">
                          <a:ln>
                            <a:noFill/>
                          </a:ln>
                          <a:solidFill>
                            <a:srgbClr val="000000"/>
                          </a:solidFill>
                          <a:effectLst/>
                          <a:latin typeface="Cambria Math" panose="02040503050406030204" pitchFamily="18" charset="0"/>
                          <a:ea typeface="Osaka" charset="0"/>
                          <a:cs typeface="Osaka" charset="0"/>
                        </a:rPr>
                        <m:t>)</m:t>
                      </m:r>
                    </m:oMath>
                  </m:oMathPara>
                </a14:m>
                <a:endParaRPr kumimoji="0" lang="zh-CN" altLang="en-US" sz="2000" b="0" i="0" u="none" strike="noStrike" cap="none" normalizeH="0" baseline="0" dirty="0">
                  <a:ln>
                    <a:noFill/>
                  </a:ln>
                  <a:solidFill>
                    <a:srgbClr val="000000"/>
                  </a:solidFill>
                  <a:effectLst/>
                  <a:latin typeface="Times" charset="0"/>
                  <a:ea typeface="Osaka" charset="0"/>
                  <a:cs typeface="Osaka" charset="0"/>
                </a:endParaRPr>
              </a:p>
            </p:txBody>
          </p:sp>
        </mc:Choice>
        <mc:Fallback xmlns="">
          <p:sp>
            <p:nvSpPr>
              <p:cNvPr id="10" name="Oval 9">
                <a:extLst>
                  <a:ext uri="{FF2B5EF4-FFF2-40B4-BE49-F238E27FC236}">
                    <a16:creationId xmlns:a16="http://schemas.microsoft.com/office/drawing/2014/main" id="{B8B28E23-EA26-44EC-A15F-792F6D2B4C3D}"/>
                  </a:ext>
                </a:extLst>
              </p:cNvPr>
              <p:cNvSpPr>
                <a:spLocks noRot="1" noChangeAspect="1" noMove="1" noResize="1" noEditPoints="1" noAdjustHandles="1" noChangeArrowheads="1" noChangeShapeType="1" noTextEdit="1"/>
              </p:cNvSpPr>
              <p:nvPr/>
            </p:nvSpPr>
            <p:spPr bwMode="auto">
              <a:xfrm>
                <a:off x="1752600" y="4133386"/>
                <a:ext cx="1371600" cy="609600"/>
              </a:xfrm>
              <a:prstGeom prst="ellipse">
                <a:avLst/>
              </a:prstGeom>
              <a:blipFill>
                <a:blip r:embed="rId9"/>
                <a:stretch>
                  <a:fillRect/>
                </a:stretch>
              </a:blipFill>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r>
                  <a:rPr lang="zh-CN" altLang="en-US">
                    <a:noFill/>
                  </a:rPr>
                  <a:t> </a:t>
                </a:r>
              </a:p>
            </p:txBody>
          </p:sp>
        </mc:Fallback>
      </mc:AlternateContent>
      <p:cxnSp>
        <p:nvCxnSpPr>
          <p:cNvPr id="12" name="Straight Connector 11">
            <a:extLst>
              <a:ext uri="{FF2B5EF4-FFF2-40B4-BE49-F238E27FC236}">
                <a16:creationId xmlns:a16="http://schemas.microsoft.com/office/drawing/2014/main" id="{417A895F-2583-4688-9F41-4CED84A66BD7}"/>
              </a:ext>
            </a:extLst>
          </p:cNvPr>
          <p:cNvCxnSpPr>
            <a:stCxn id="9" idx="2"/>
            <a:endCxn id="10" idx="2"/>
          </p:cNvCxnSpPr>
          <p:nvPr/>
        </p:nvCxnSpPr>
        <p:spPr bwMode="auto">
          <a:xfrm>
            <a:off x="1143000" y="4222922"/>
            <a:ext cx="609600" cy="215264"/>
          </a:xfrm>
          <a:prstGeom prst="line">
            <a:avLst/>
          </a:prstGeom>
          <a:solidFill>
            <a:schemeClr val="accent1"/>
          </a:solidFill>
          <a:ln w="19050" cap="flat" cmpd="sng" algn="ctr">
            <a:solidFill>
              <a:schemeClr val="tx1"/>
            </a:solidFill>
            <a:prstDash val="dash"/>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3" name="Straight Connector 12">
            <a:extLst>
              <a:ext uri="{FF2B5EF4-FFF2-40B4-BE49-F238E27FC236}">
                <a16:creationId xmlns:a16="http://schemas.microsoft.com/office/drawing/2014/main" id="{515A3BB2-F710-4900-AA05-D3B63BC50BAA}"/>
              </a:ext>
            </a:extLst>
          </p:cNvPr>
          <p:cNvCxnSpPr>
            <a:cxnSpLocks/>
            <a:stCxn id="9" idx="1"/>
            <a:endCxn id="10" idx="1"/>
          </p:cNvCxnSpPr>
          <p:nvPr/>
        </p:nvCxnSpPr>
        <p:spPr bwMode="auto">
          <a:xfrm>
            <a:off x="1522414" y="3769297"/>
            <a:ext cx="431052" cy="453363"/>
          </a:xfrm>
          <a:prstGeom prst="line">
            <a:avLst/>
          </a:prstGeom>
          <a:solidFill>
            <a:schemeClr val="accent1"/>
          </a:solidFill>
          <a:ln w="19050" cap="flat" cmpd="sng" algn="ctr">
            <a:solidFill>
              <a:schemeClr val="tx1"/>
            </a:solidFill>
            <a:prstDash val="dash"/>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9" name="Straight Connector 18">
            <a:extLst>
              <a:ext uri="{FF2B5EF4-FFF2-40B4-BE49-F238E27FC236}">
                <a16:creationId xmlns:a16="http://schemas.microsoft.com/office/drawing/2014/main" id="{83F59A12-0A8A-4D1F-A69D-AD98BDE7D66A}"/>
              </a:ext>
            </a:extLst>
          </p:cNvPr>
          <p:cNvCxnSpPr>
            <a:cxnSpLocks/>
            <a:stCxn id="9" idx="7"/>
            <a:endCxn id="10" idx="7"/>
          </p:cNvCxnSpPr>
          <p:nvPr/>
        </p:nvCxnSpPr>
        <p:spPr bwMode="auto">
          <a:xfrm flipH="1">
            <a:off x="2923334" y="3769297"/>
            <a:ext cx="431052" cy="453363"/>
          </a:xfrm>
          <a:prstGeom prst="line">
            <a:avLst/>
          </a:prstGeom>
          <a:solidFill>
            <a:schemeClr val="accent1"/>
          </a:solidFill>
          <a:ln w="19050" cap="flat" cmpd="sng" algn="ctr">
            <a:solidFill>
              <a:schemeClr val="tx1"/>
            </a:solidFill>
            <a:prstDash val="dash"/>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2" name="Straight Connector 21">
            <a:extLst>
              <a:ext uri="{FF2B5EF4-FFF2-40B4-BE49-F238E27FC236}">
                <a16:creationId xmlns:a16="http://schemas.microsoft.com/office/drawing/2014/main" id="{44D3A3A2-8AB8-4274-9DAA-8EF5C941D092}"/>
              </a:ext>
            </a:extLst>
          </p:cNvPr>
          <p:cNvCxnSpPr>
            <a:cxnSpLocks/>
            <a:stCxn id="9" idx="6"/>
            <a:endCxn id="10" idx="6"/>
          </p:cNvCxnSpPr>
          <p:nvPr/>
        </p:nvCxnSpPr>
        <p:spPr bwMode="auto">
          <a:xfrm flipH="1">
            <a:off x="3124200" y="4222922"/>
            <a:ext cx="609600" cy="215264"/>
          </a:xfrm>
          <a:prstGeom prst="line">
            <a:avLst/>
          </a:prstGeom>
          <a:solidFill>
            <a:schemeClr val="accent1"/>
          </a:solidFill>
          <a:ln w="19050" cap="flat" cmpd="sng" algn="ctr">
            <a:solidFill>
              <a:schemeClr val="tx1"/>
            </a:solidFill>
            <a:prstDash val="dash"/>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722525466"/>
      </p:ext>
    </p:extLst>
  </p:cSld>
  <p:clrMapOvr>
    <a:masterClrMapping/>
  </p:clrMapOvr>
  <mc:AlternateContent xmlns:mc="http://schemas.openxmlformats.org/markup-compatibility/2006" xmlns:p14="http://schemas.microsoft.com/office/powerpoint/2010/main">
    <mc:Choice Requires="p14">
      <p:transition spd="slow" p14:dur="2000" advTm="48452"/>
    </mc:Choice>
    <mc:Fallback xmlns="">
      <p:transition spd="slow" advTm="48452"/>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77F6C-88E7-49F0-9BD2-DC3C6E57F033}"/>
              </a:ext>
            </a:extLst>
          </p:cNvPr>
          <p:cNvSpPr>
            <a:spLocks noGrp="1"/>
          </p:cNvSpPr>
          <p:nvPr>
            <p:ph type="title"/>
          </p:nvPr>
        </p:nvSpPr>
        <p:spPr/>
        <p:txBody>
          <a:bodyPr/>
          <a:lstStyle/>
          <a:p>
            <a:r>
              <a:rPr lang="en-US" altLang="zh-CN" dirty="0"/>
              <a:t>Explanation</a:t>
            </a:r>
            <a:endParaRPr lang="zh-CN" alt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EE58722-4260-4314-A5EB-67D9E57DC0EB}"/>
                  </a:ext>
                </a:extLst>
              </p:cNvPr>
              <p:cNvSpPr>
                <a:spLocks noGrp="1"/>
              </p:cNvSpPr>
              <p:nvPr>
                <p:ph idx="1"/>
              </p:nvPr>
            </p:nvSpPr>
            <p:spPr>
              <a:xfrm>
                <a:off x="4419600" y="1981200"/>
                <a:ext cx="6858000" cy="4038600"/>
              </a:xfrm>
            </p:spPr>
            <p:txBody>
              <a:bodyPr/>
              <a:lstStyle/>
              <a:p>
                <a:r>
                  <a:rPr lang="en-US" altLang="zh-CN" sz="2800" dirty="0"/>
                  <a:t>Deviation model: an env model with error actions</a:t>
                </a:r>
              </a:p>
              <a:p>
                <a:r>
                  <a:rPr lang="en-US" altLang="zh-CN" sz="2800" dirty="0"/>
                  <a:t>Representative trace: </a:t>
                </a:r>
                <a14:m>
                  <m:oMath xmlns:m="http://schemas.openxmlformats.org/officeDocument/2006/math">
                    <m:d>
                      <m:dPr>
                        <m:begChr m:val="⟨"/>
                        <m:endChr m:val="⟩"/>
                        <m:ctrlPr>
                          <a:rPr lang="en-US" altLang="zh-CN" sz="2800" b="0" i="1" smtClean="0">
                            <a:latin typeface="Cambria Math" panose="02040503050406030204" pitchFamily="18" charset="0"/>
                          </a:rPr>
                        </m:ctrlPr>
                      </m:dPr>
                      <m:e>
                        <m:r>
                          <a:rPr lang="en-US" altLang="zh-CN" sz="2800" i="1">
                            <a:latin typeface="Cambria Math" panose="02040503050406030204" pitchFamily="18" charset="0"/>
                          </a:rPr>
                          <m:t>𝐸𝑏𝑒𝑎𝑚</m:t>
                        </m:r>
                        <m:r>
                          <a:rPr lang="en-US" altLang="zh-CN" sz="2800" i="1">
                            <a:latin typeface="Cambria Math" panose="02040503050406030204" pitchFamily="18" charset="0"/>
                          </a:rPr>
                          <m:t>,</m:t>
                        </m:r>
                        <m:r>
                          <a:rPr lang="en-US" altLang="zh-CN" sz="2800" i="1" smtClean="0">
                            <a:solidFill>
                              <a:schemeClr val="tx1"/>
                            </a:solidFill>
                            <a:latin typeface="Cambria Math" panose="02040503050406030204" pitchFamily="18" charset="0"/>
                          </a:rPr>
                          <m:t>𝑢𝑝</m:t>
                        </m:r>
                      </m:e>
                    </m:d>
                  </m:oMath>
                </a14:m>
                <a:endParaRPr lang="en-US" altLang="zh-CN" sz="2800" dirty="0"/>
              </a:p>
              <a:p>
                <a:r>
                  <a:rPr lang="en-US" altLang="zh-CN" sz="2800" dirty="0"/>
                  <a:t>Explanation: </a:t>
                </a:r>
                <a14:m>
                  <m:oMath xmlns:m="http://schemas.openxmlformats.org/officeDocument/2006/math">
                    <m:d>
                      <m:dPr>
                        <m:begChr m:val="⟨"/>
                        <m:endChr m:val="⟩"/>
                        <m:ctrlPr>
                          <a:rPr lang="en-US" altLang="zh-CN" sz="2800" b="0" i="1" smtClean="0">
                            <a:latin typeface="Cambria Math" panose="02040503050406030204" pitchFamily="18" charset="0"/>
                          </a:rPr>
                        </m:ctrlPr>
                      </m:dPr>
                      <m:e>
                        <m:r>
                          <a:rPr lang="en-US" altLang="zh-CN" sz="2800" i="1">
                            <a:latin typeface="Cambria Math" panose="02040503050406030204" pitchFamily="18" charset="0"/>
                          </a:rPr>
                          <m:t>𝐸𝑏𝑒𝑎𝑚</m:t>
                        </m:r>
                        <m:r>
                          <a:rPr lang="en-US" altLang="zh-CN" sz="2800" b="0" i="1" smtClean="0">
                            <a:latin typeface="Cambria Math" panose="02040503050406030204" pitchFamily="18" charset="0"/>
                          </a:rPr>
                          <m:t>,</m:t>
                        </m:r>
                        <m:r>
                          <a:rPr lang="en-US" altLang="zh-CN" sz="2800" b="0" i="1" smtClean="0">
                            <a:solidFill>
                              <a:srgbClr val="FF0000"/>
                            </a:solidFill>
                            <a:latin typeface="Cambria Math" panose="02040503050406030204" pitchFamily="18" charset="0"/>
                          </a:rPr>
                          <m:t>𝑐𝑜𝑚𝑚𝑖𝑠𝑠𝑖𝑜𝑛</m:t>
                        </m:r>
                        <m:r>
                          <a:rPr lang="en-US" altLang="zh-CN" sz="2800" i="1">
                            <a:latin typeface="Cambria Math" panose="02040503050406030204" pitchFamily="18" charset="0"/>
                          </a:rPr>
                          <m:t>,</m:t>
                        </m:r>
                        <m:r>
                          <a:rPr lang="en-US" altLang="zh-CN" sz="2800" i="1" smtClean="0">
                            <a:solidFill>
                              <a:schemeClr val="tx1"/>
                            </a:solidFill>
                            <a:latin typeface="Cambria Math" panose="02040503050406030204" pitchFamily="18" charset="0"/>
                          </a:rPr>
                          <m:t>𝑢𝑝</m:t>
                        </m:r>
                      </m:e>
                    </m:d>
                  </m:oMath>
                </a14:m>
                <a:endParaRPr lang="zh-CN" altLang="en-US" sz="2800" dirty="0"/>
              </a:p>
            </p:txBody>
          </p:sp>
        </mc:Choice>
        <mc:Fallback xmlns="">
          <p:sp>
            <p:nvSpPr>
              <p:cNvPr id="3" name="Content Placeholder 2">
                <a:extLst>
                  <a:ext uri="{FF2B5EF4-FFF2-40B4-BE49-F238E27FC236}">
                    <a16:creationId xmlns:a16="http://schemas.microsoft.com/office/drawing/2014/main" id="{FEE58722-4260-4314-A5EB-67D9E57DC0EB}"/>
                  </a:ext>
                </a:extLst>
              </p:cNvPr>
              <p:cNvSpPr>
                <a:spLocks noGrp="1" noRot="1" noChangeAspect="1" noMove="1" noResize="1" noEditPoints="1" noAdjustHandles="1" noChangeArrowheads="1" noChangeShapeType="1" noTextEdit="1"/>
              </p:cNvSpPr>
              <p:nvPr>
                <p:ph idx="1"/>
              </p:nvPr>
            </p:nvSpPr>
            <p:spPr>
              <a:xfrm>
                <a:off x="4419600" y="1981200"/>
                <a:ext cx="6858000" cy="4038600"/>
              </a:xfrm>
              <a:blipFill>
                <a:blip r:embed="rId5"/>
                <a:stretch>
                  <a:fillRect l="-1600" t="-1508"/>
                </a:stretch>
              </a:blipFill>
            </p:spPr>
            <p:txBody>
              <a:bodyPr/>
              <a:lstStyle/>
              <a:p>
                <a:r>
                  <a:rPr lang="zh-CN" altLang="en-US">
                    <a:noFill/>
                  </a:rPr>
                  <a:t> </a:t>
                </a:r>
              </a:p>
            </p:txBody>
          </p:sp>
        </mc:Fallback>
      </mc:AlternateContent>
      <p:sp>
        <p:nvSpPr>
          <p:cNvPr id="4" name="Slide Number Placeholder 3">
            <a:extLst>
              <a:ext uri="{FF2B5EF4-FFF2-40B4-BE49-F238E27FC236}">
                <a16:creationId xmlns:a16="http://schemas.microsoft.com/office/drawing/2014/main" id="{EEEE880D-7A33-4983-8307-3A142B560EE8}"/>
              </a:ext>
            </a:extLst>
          </p:cNvPr>
          <p:cNvSpPr>
            <a:spLocks noGrp="1"/>
          </p:cNvSpPr>
          <p:nvPr>
            <p:ph type="sldNum" sz="quarter" idx="10"/>
          </p:nvPr>
        </p:nvSpPr>
        <p:spPr/>
        <p:txBody>
          <a:bodyPr/>
          <a:lstStyle/>
          <a:p>
            <a:pPr>
              <a:defRPr/>
            </a:pPr>
            <a:fld id="{57DBCEAA-019C-4221-BCA5-137D87B79FCD}" type="slidenum">
              <a:rPr lang="zh-CN" altLang="en-US" smtClean="0"/>
              <a:pPr>
                <a:defRPr/>
              </a:pPr>
              <a:t>29</a:t>
            </a:fld>
            <a:endParaRPr lang="zh-CN" altLang="en-US" dirty="0"/>
          </a:p>
        </p:txBody>
      </p:sp>
      <p:grpSp>
        <p:nvGrpSpPr>
          <p:cNvPr id="11" name="Group 10">
            <a:extLst>
              <a:ext uri="{FF2B5EF4-FFF2-40B4-BE49-F238E27FC236}">
                <a16:creationId xmlns:a16="http://schemas.microsoft.com/office/drawing/2014/main" id="{A5EBE7FD-C838-44BF-B0D4-2C4A9AFE0A2A}"/>
              </a:ext>
            </a:extLst>
          </p:cNvPr>
          <p:cNvGrpSpPr/>
          <p:nvPr/>
        </p:nvGrpSpPr>
        <p:grpSpPr>
          <a:xfrm>
            <a:off x="242551" y="1795103"/>
            <a:ext cx="3866740" cy="4445796"/>
            <a:chOff x="242551" y="1795103"/>
            <a:chExt cx="3866740" cy="4445796"/>
          </a:xfrm>
        </p:grpSpPr>
        <p:sp>
          <p:nvSpPr>
            <p:cNvPr id="79" name="TextBox 78">
              <a:extLst>
                <a:ext uri="{FF2B5EF4-FFF2-40B4-BE49-F238E27FC236}">
                  <a16:creationId xmlns:a16="http://schemas.microsoft.com/office/drawing/2014/main" id="{B567C986-7909-413F-9AAA-7C6DCDD4C098}"/>
                </a:ext>
              </a:extLst>
            </p:cNvPr>
            <p:cNvSpPr txBox="1"/>
            <p:nvPr/>
          </p:nvSpPr>
          <p:spPr>
            <a:xfrm>
              <a:off x="304805" y="3557720"/>
              <a:ext cx="1447795" cy="369332"/>
            </a:xfrm>
            <a:prstGeom prst="rect">
              <a:avLst/>
            </a:prstGeom>
            <a:noFill/>
          </p:spPr>
          <p:txBody>
            <a:bodyPr wrap="square" rtlCol="0">
              <a:spAutoFit/>
            </a:bodyPr>
            <a:lstStyle/>
            <a:p>
              <a:r>
                <a:rPr lang="en-US" altLang="zh-CN" sz="1800" dirty="0">
                  <a:solidFill>
                    <a:srgbClr val="FF0000"/>
                  </a:solidFill>
                  <a:latin typeface="+mn-lt"/>
                </a:rPr>
                <a:t>commission</a:t>
              </a:r>
              <a:endParaRPr lang="zh-CN" altLang="en-US" dirty="0">
                <a:solidFill>
                  <a:srgbClr val="FF0000"/>
                </a:solidFill>
                <a:latin typeface="+mn-lt"/>
              </a:endParaRPr>
            </a:p>
          </p:txBody>
        </p:sp>
        <p:grpSp>
          <p:nvGrpSpPr>
            <p:cNvPr id="81" name="Group 80">
              <a:extLst>
                <a:ext uri="{FF2B5EF4-FFF2-40B4-BE49-F238E27FC236}">
                  <a16:creationId xmlns:a16="http://schemas.microsoft.com/office/drawing/2014/main" id="{65A470A3-C272-43AB-949A-5903A1B0A5BF}"/>
                </a:ext>
              </a:extLst>
            </p:cNvPr>
            <p:cNvGrpSpPr/>
            <p:nvPr/>
          </p:nvGrpSpPr>
          <p:grpSpPr>
            <a:xfrm>
              <a:off x="1261709" y="1795103"/>
              <a:ext cx="2847582" cy="4445796"/>
              <a:chOff x="1261709" y="1795103"/>
              <a:chExt cx="2847582" cy="4445796"/>
            </a:xfrm>
          </p:grpSpPr>
          <p:grpSp>
            <p:nvGrpSpPr>
              <p:cNvPr id="82" name="Group 81">
                <a:extLst>
                  <a:ext uri="{FF2B5EF4-FFF2-40B4-BE49-F238E27FC236}">
                    <a16:creationId xmlns:a16="http://schemas.microsoft.com/office/drawing/2014/main" id="{0325B776-AD98-4D99-9E85-AFF0E17A1BA9}"/>
                  </a:ext>
                </a:extLst>
              </p:cNvPr>
              <p:cNvGrpSpPr/>
              <p:nvPr/>
            </p:nvGrpSpPr>
            <p:grpSpPr>
              <a:xfrm>
                <a:off x="1261709" y="1795103"/>
                <a:ext cx="2847582" cy="4445796"/>
                <a:chOff x="987537" y="1808637"/>
                <a:chExt cx="2847582" cy="4445796"/>
              </a:xfrm>
            </p:grpSpPr>
            <p:sp>
              <p:nvSpPr>
                <p:cNvPr id="85" name="Rectangle: Rounded Corners 84">
                  <a:extLst>
                    <a:ext uri="{FF2B5EF4-FFF2-40B4-BE49-F238E27FC236}">
                      <a16:creationId xmlns:a16="http://schemas.microsoft.com/office/drawing/2014/main" id="{A5AB8463-9FC2-4C67-ACFE-69E1362E0152}"/>
                    </a:ext>
                  </a:extLst>
                </p:cNvPr>
                <p:cNvSpPr/>
                <p:nvPr/>
              </p:nvSpPr>
              <p:spPr bwMode="auto">
                <a:xfrm>
                  <a:off x="1828800" y="2239912"/>
                  <a:ext cx="924564" cy="568962"/>
                </a:xfrm>
                <a:prstGeom prst="roundRect">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a:ln>
                        <a:noFill/>
                      </a:ln>
                      <a:solidFill>
                        <a:srgbClr val="000000"/>
                      </a:solidFill>
                      <a:effectLst/>
                      <a:ea typeface="Osaka" charset="0"/>
                      <a:cs typeface="Osaka" charset="0"/>
                    </a:rPr>
                    <a:t>Select Mode</a:t>
                  </a:r>
                  <a:endParaRPr kumimoji="0" lang="zh-CN" altLang="en-US" sz="1400" b="0" i="0" u="none" strike="noStrike" cap="none" normalizeH="0" baseline="0" dirty="0">
                    <a:ln>
                      <a:noFill/>
                    </a:ln>
                    <a:solidFill>
                      <a:srgbClr val="000000"/>
                    </a:solidFill>
                    <a:effectLst/>
                    <a:ea typeface="Osaka" charset="0"/>
                    <a:cs typeface="Osaka" charset="0"/>
                  </a:endParaRPr>
                </a:p>
              </p:txBody>
            </p:sp>
            <p:sp>
              <p:nvSpPr>
                <p:cNvPr id="86" name="Rectangle: Rounded Corners 85">
                  <a:extLst>
                    <a:ext uri="{FF2B5EF4-FFF2-40B4-BE49-F238E27FC236}">
                      <a16:creationId xmlns:a16="http://schemas.microsoft.com/office/drawing/2014/main" id="{29F22BAE-AD13-4B27-B9AB-F77AC52A0197}"/>
                    </a:ext>
                  </a:extLst>
                </p:cNvPr>
                <p:cNvSpPr/>
                <p:nvPr/>
              </p:nvSpPr>
              <p:spPr bwMode="auto">
                <a:xfrm>
                  <a:off x="1819820" y="3246819"/>
                  <a:ext cx="924564" cy="568962"/>
                </a:xfrm>
                <a:prstGeom prst="roundRect">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a:ln>
                        <a:noFill/>
                      </a:ln>
                      <a:solidFill>
                        <a:srgbClr val="000000"/>
                      </a:solidFill>
                      <a:effectLst/>
                      <a:ea typeface="Osaka" charset="0"/>
                      <a:cs typeface="Osaka" charset="0"/>
                    </a:rPr>
                    <a:t>Confirm Mode</a:t>
                  </a:r>
                  <a:endParaRPr kumimoji="0" lang="zh-CN" altLang="en-US" sz="1400" b="0" i="0" u="none" strike="noStrike" cap="none" normalizeH="0" baseline="0" dirty="0">
                    <a:ln>
                      <a:noFill/>
                    </a:ln>
                    <a:solidFill>
                      <a:srgbClr val="000000"/>
                    </a:solidFill>
                    <a:effectLst/>
                    <a:ea typeface="Osaka" charset="0"/>
                    <a:cs typeface="Osaka" charset="0"/>
                  </a:endParaRPr>
                </a:p>
              </p:txBody>
            </p:sp>
            <p:sp>
              <p:nvSpPr>
                <p:cNvPr id="87" name="Rectangle: Rounded Corners 86">
                  <a:extLst>
                    <a:ext uri="{FF2B5EF4-FFF2-40B4-BE49-F238E27FC236}">
                      <a16:creationId xmlns:a16="http://schemas.microsoft.com/office/drawing/2014/main" id="{AC22DFC9-38A9-4AAF-B784-BCF50521C3B0}"/>
                    </a:ext>
                  </a:extLst>
                </p:cNvPr>
                <p:cNvSpPr/>
                <p:nvPr/>
              </p:nvSpPr>
              <p:spPr bwMode="auto">
                <a:xfrm>
                  <a:off x="1819820" y="4265579"/>
                  <a:ext cx="924564" cy="568962"/>
                </a:xfrm>
                <a:prstGeom prst="roundRect">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a:ln>
                        <a:noFill/>
                      </a:ln>
                      <a:solidFill>
                        <a:srgbClr val="000000"/>
                      </a:solidFill>
                      <a:effectLst/>
                      <a:ea typeface="Osaka" charset="0"/>
                      <a:cs typeface="Osaka" charset="0"/>
                    </a:rPr>
                    <a:t>Fire Beam</a:t>
                  </a:r>
                  <a:endParaRPr kumimoji="0" lang="zh-CN" altLang="en-US" sz="1400" b="0" i="0" u="none" strike="noStrike" cap="none" normalizeH="0" baseline="0" dirty="0">
                    <a:ln>
                      <a:noFill/>
                    </a:ln>
                    <a:solidFill>
                      <a:srgbClr val="000000"/>
                    </a:solidFill>
                    <a:effectLst/>
                    <a:ea typeface="Osaka" charset="0"/>
                    <a:cs typeface="Osaka" charset="0"/>
                  </a:endParaRPr>
                </a:p>
              </p:txBody>
            </p:sp>
            <p:sp>
              <p:nvSpPr>
                <p:cNvPr id="88" name="Flowchart: Connector 87">
                  <a:extLst>
                    <a:ext uri="{FF2B5EF4-FFF2-40B4-BE49-F238E27FC236}">
                      <a16:creationId xmlns:a16="http://schemas.microsoft.com/office/drawing/2014/main" id="{EE27B594-544D-4008-972D-143D91AF18EC}"/>
                    </a:ext>
                  </a:extLst>
                </p:cNvPr>
                <p:cNvSpPr/>
                <p:nvPr/>
              </p:nvSpPr>
              <p:spPr bwMode="auto">
                <a:xfrm>
                  <a:off x="2210475" y="1808637"/>
                  <a:ext cx="161213" cy="161213"/>
                </a:xfrm>
                <a:prstGeom prst="flowChartConnector">
                  <a:avLst/>
                </a:prstGeom>
                <a:solidFill>
                  <a:schemeClr val="tx1"/>
                </a:solidFill>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0" i="0" u="none" strike="noStrike" cap="none" normalizeH="0" baseline="0">
                    <a:ln>
                      <a:noFill/>
                    </a:ln>
                    <a:solidFill>
                      <a:srgbClr val="000000"/>
                    </a:solidFill>
                    <a:effectLst/>
                    <a:latin typeface="Times" charset="0"/>
                    <a:ea typeface="Osaka" charset="0"/>
                    <a:cs typeface="Osaka" charset="0"/>
                  </a:endParaRPr>
                </a:p>
              </p:txBody>
            </p:sp>
            <p:cxnSp>
              <p:nvCxnSpPr>
                <p:cNvPr id="89" name="Straight Arrow Connector 88">
                  <a:extLst>
                    <a:ext uri="{FF2B5EF4-FFF2-40B4-BE49-F238E27FC236}">
                      <a16:creationId xmlns:a16="http://schemas.microsoft.com/office/drawing/2014/main" id="{1D736240-B021-4D03-810F-0FA79D662E0B}"/>
                    </a:ext>
                  </a:extLst>
                </p:cNvPr>
                <p:cNvCxnSpPr>
                  <a:cxnSpLocks/>
                  <a:stCxn id="88" idx="4"/>
                  <a:endCxn id="85" idx="0"/>
                </p:cNvCxnSpPr>
                <p:nvPr/>
              </p:nvCxnSpPr>
              <p:spPr bwMode="auto">
                <a:xfrm>
                  <a:off x="2291082" y="1969850"/>
                  <a:ext cx="0" cy="270062"/>
                </a:xfrm>
                <a:prstGeom prst="straightConnector1">
                  <a:avLst/>
                </a:prstGeom>
                <a:ln w="12700">
                  <a:headEnd type="none" w="med" len="med"/>
                  <a:tailEnd type="triangle"/>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sp>
              <p:nvSpPr>
                <p:cNvPr id="90" name="Rectangle: Rounded Corners 89">
                  <a:extLst>
                    <a:ext uri="{FF2B5EF4-FFF2-40B4-BE49-F238E27FC236}">
                      <a16:creationId xmlns:a16="http://schemas.microsoft.com/office/drawing/2014/main" id="{9B95A6BE-09F3-4981-B3FC-A6EC6363F6AE}"/>
                    </a:ext>
                  </a:extLst>
                </p:cNvPr>
                <p:cNvSpPr/>
                <p:nvPr/>
              </p:nvSpPr>
              <p:spPr bwMode="auto">
                <a:xfrm>
                  <a:off x="1828800" y="5181600"/>
                  <a:ext cx="924564" cy="568962"/>
                </a:xfrm>
                <a:prstGeom prst="roundRect">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CN" sz="1400" dirty="0">
                      <a:solidFill>
                        <a:srgbClr val="000000"/>
                      </a:solidFill>
                      <a:ea typeface="Osaka" charset="0"/>
                      <a:cs typeface="Osaka" charset="0"/>
                    </a:rPr>
                    <a:t>Task Done</a:t>
                  </a:r>
                  <a:endParaRPr kumimoji="0" lang="zh-CN" altLang="en-US" sz="1400" b="0" i="0" u="none" strike="noStrike" cap="none" normalizeH="0" baseline="0" dirty="0">
                    <a:ln>
                      <a:noFill/>
                    </a:ln>
                    <a:solidFill>
                      <a:srgbClr val="000000"/>
                    </a:solidFill>
                    <a:effectLst/>
                    <a:ea typeface="Osaka" charset="0"/>
                    <a:cs typeface="Osaka" charset="0"/>
                  </a:endParaRPr>
                </a:p>
              </p:txBody>
            </p:sp>
            <p:cxnSp>
              <p:nvCxnSpPr>
                <p:cNvPr id="91" name="Straight Arrow Connector 90">
                  <a:extLst>
                    <a:ext uri="{FF2B5EF4-FFF2-40B4-BE49-F238E27FC236}">
                      <a16:creationId xmlns:a16="http://schemas.microsoft.com/office/drawing/2014/main" id="{C2230EFA-80A7-4F46-862E-B51FFD0DFECC}"/>
                    </a:ext>
                  </a:extLst>
                </p:cNvPr>
                <p:cNvCxnSpPr>
                  <a:cxnSpLocks/>
                  <a:stCxn id="86" idx="2"/>
                  <a:endCxn id="87" idx="0"/>
                </p:cNvCxnSpPr>
                <p:nvPr/>
              </p:nvCxnSpPr>
              <p:spPr bwMode="auto">
                <a:xfrm>
                  <a:off x="2282102" y="3815781"/>
                  <a:ext cx="0" cy="449798"/>
                </a:xfrm>
                <a:prstGeom prst="straightConnector1">
                  <a:avLst/>
                </a:prstGeom>
                <a:solidFill>
                  <a:schemeClr val="accent1"/>
                </a:solidFill>
                <a:ln w="1905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92" name="Straight Arrow Connector 91">
                  <a:extLst>
                    <a:ext uri="{FF2B5EF4-FFF2-40B4-BE49-F238E27FC236}">
                      <a16:creationId xmlns:a16="http://schemas.microsoft.com/office/drawing/2014/main" id="{7027C1B1-FCD5-4D25-B8C5-6C0C4D93315A}"/>
                    </a:ext>
                  </a:extLst>
                </p:cNvPr>
                <p:cNvCxnSpPr>
                  <a:cxnSpLocks/>
                  <a:stCxn id="87" idx="2"/>
                  <a:endCxn id="90" idx="0"/>
                </p:cNvCxnSpPr>
                <p:nvPr/>
              </p:nvCxnSpPr>
              <p:spPr bwMode="auto">
                <a:xfrm>
                  <a:off x="2282102" y="4834541"/>
                  <a:ext cx="8980" cy="347059"/>
                </a:xfrm>
                <a:prstGeom prst="straightConnector1">
                  <a:avLst/>
                </a:prstGeom>
                <a:solidFill>
                  <a:schemeClr val="accent1"/>
                </a:solidFill>
                <a:ln w="1905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93" name="TextBox 92">
                  <a:extLst>
                    <a:ext uri="{FF2B5EF4-FFF2-40B4-BE49-F238E27FC236}">
                      <a16:creationId xmlns:a16="http://schemas.microsoft.com/office/drawing/2014/main" id="{C824BE99-8C8C-4971-8AA3-D9122DD1BE61}"/>
                    </a:ext>
                  </a:extLst>
                </p:cNvPr>
                <p:cNvSpPr txBox="1"/>
                <p:nvPr/>
              </p:nvSpPr>
              <p:spPr>
                <a:xfrm>
                  <a:off x="987537" y="2767486"/>
                  <a:ext cx="601672" cy="338554"/>
                </a:xfrm>
                <a:prstGeom prst="rect">
                  <a:avLst/>
                </a:prstGeom>
                <a:noFill/>
              </p:spPr>
              <p:txBody>
                <a:bodyPr wrap="square" rtlCol="0">
                  <a:spAutoFit/>
                </a:bodyPr>
                <a:lstStyle/>
                <a:p>
                  <a:r>
                    <a:rPr lang="en-US" altLang="zh-CN" sz="1600" dirty="0">
                      <a:latin typeface="+mn-lt"/>
                    </a:rPr>
                    <a:t>Xray</a:t>
                  </a:r>
                  <a:endParaRPr lang="zh-CN" altLang="en-US" dirty="0">
                    <a:latin typeface="+mn-lt"/>
                  </a:endParaRPr>
                </a:p>
              </p:txBody>
            </p:sp>
            <p:sp>
              <p:nvSpPr>
                <p:cNvPr id="94" name="TextBox 93">
                  <a:extLst>
                    <a:ext uri="{FF2B5EF4-FFF2-40B4-BE49-F238E27FC236}">
                      <a16:creationId xmlns:a16="http://schemas.microsoft.com/office/drawing/2014/main" id="{3160E2BD-F45C-4276-8669-36A51A9895CA}"/>
                    </a:ext>
                  </a:extLst>
                </p:cNvPr>
                <p:cNvSpPr txBox="1"/>
                <p:nvPr/>
              </p:nvSpPr>
              <p:spPr>
                <a:xfrm>
                  <a:off x="1478428" y="3840339"/>
                  <a:ext cx="882306" cy="338554"/>
                </a:xfrm>
                <a:prstGeom prst="rect">
                  <a:avLst/>
                </a:prstGeom>
                <a:noFill/>
              </p:spPr>
              <p:txBody>
                <a:bodyPr wrap="square" rtlCol="0">
                  <a:spAutoFit/>
                </a:bodyPr>
                <a:lstStyle/>
                <a:p>
                  <a:r>
                    <a:rPr lang="en-US" altLang="zh-CN" sz="1600" dirty="0">
                      <a:latin typeface="+mn-lt"/>
                    </a:rPr>
                    <a:t>confirm</a:t>
                  </a:r>
                  <a:endParaRPr lang="zh-CN" altLang="en-US" dirty="0">
                    <a:latin typeface="+mn-lt"/>
                  </a:endParaRPr>
                </a:p>
              </p:txBody>
            </p:sp>
            <p:sp>
              <p:nvSpPr>
                <p:cNvPr id="95" name="TextBox 94">
                  <a:extLst>
                    <a:ext uri="{FF2B5EF4-FFF2-40B4-BE49-F238E27FC236}">
                      <a16:creationId xmlns:a16="http://schemas.microsoft.com/office/drawing/2014/main" id="{4910E9A4-3D45-496A-B705-4B24B44E3DA1}"/>
                    </a:ext>
                  </a:extLst>
                </p:cNvPr>
                <p:cNvSpPr txBox="1"/>
                <p:nvPr/>
              </p:nvSpPr>
              <p:spPr>
                <a:xfrm>
                  <a:off x="1618745" y="4838793"/>
                  <a:ext cx="601672" cy="338554"/>
                </a:xfrm>
                <a:prstGeom prst="rect">
                  <a:avLst/>
                </a:prstGeom>
                <a:noFill/>
              </p:spPr>
              <p:txBody>
                <a:bodyPr wrap="square" rtlCol="0">
                  <a:spAutoFit/>
                </a:bodyPr>
                <a:lstStyle/>
                <a:p>
                  <a:r>
                    <a:rPr lang="en-US" altLang="zh-CN" sz="1600" dirty="0">
                      <a:latin typeface="+mn-lt"/>
                    </a:rPr>
                    <a:t>fire</a:t>
                  </a:r>
                  <a:endParaRPr lang="zh-CN" altLang="en-US" dirty="0">
                    <a:latin typeface="+mn-lt"/>
                  </a:endParaRPr>
                </a:p>
              </p:txBody>
            </p:sp>
            <p:sp>
              <p:nvSpPr>
                <p:cNvPr id="96" name="TextBox 95">
                  <a:extLst>
                    <a:ext uri="{FF2B5EF4-FFF2-40B4-BE49-F238E27FC236}">
                      <a16:creationId xmlns:a16="http://schemas.microsoft.com/office/drawing/2014/main" id="{D50E8D4E-3DB8-4E03-856A-FB3702BBCCEE}"/>
                    </a:ext>
                  </a:extLst>
                </p:cNvPr>
                <p:cNvSpPr txBox="1"/>
                <p:nvPr/>
              </p:nvSpPr>
              <p:spPr>
                <a:xfrm>
                  <a:off x="2992955" y="2767486"/>
                  <a:ext cx="842164" cy="338554"/>
                </a:xfrm>
                <a:prstGeom prst="rect">
                  <a:avLst/>
                </a:prstGeom>
                <a:noFill/>
              </p:spPr>
              <p:txBody>
                <a:bodyPr wrap="square" rtlCol="0">
                  <a:spAutoFit/>
                </a:bodyPr>
                <a:lstStyle/>
                <a:p>
                  <a:r>
                    <a:rPr lang="en-US" altLang="zh-CN" sz="1600" dirty="0" err="1">
                      <a:latin typeface="+mn-lt"/>
                    </a:rPr>
                    <a:t>Ebeam</a:t>
                  </a:r>
                  <a:endParaRPr lang="zh-CN" altLang="en-US" dirty="0">
                    <a:latin typeface="+mn-lt"/>
                  </a:endParaRPr>
                </a:p>
              </p:txBody>
            </p:sp>
            <mc:AlternateContent xmlns:mc="http://schemas.openxmlformats.org/markup-compatibility/2006" xmlns:a14="http://schemas.microsoft.com/office/drawing/2010/main">
              <mc:Choice Requires="a14">
                <p:sp>
                  <p:nvSpPr>
                    <p:cNvPr id="97" name="TextBox 96">
                      <a:extLst>
                        <a:ext uri="{FF2B5EF4-FFF2-40B4-BE49-F238E27FC236}">
                          <a16:creationId xmlns:a16="http://schemas.microsoft.com/office/drawing/2014/main" id="{77C59029-D897-46E8-8DD3-9D4D707750AA}"/>
                        </a:ext>
                      </a:extLst>
                    </p:cNvPr>
                    <p:cNvSpPr txBox="1"/>
                    <p:nvPr/>
                  </p:nvSpPr>
                  <p:spPr>
                    <a:xfrm>
                      <a:off x="1326029" y="5915879"/>
                      <a:ext cx="1988784" cy="338554"/>
                    </a:xfrm>
                    <a:prstGeom prst="rect">
                      <a:avLst/>
                    </a:prstGeom>
                    <a:noFill/>
                  </p:spPr>
                  <p:txBody>
                    <a:bodyPr wrap="square" rtlCol="0">
                      <a:spAutoFit/>
                    </a:bodyPr>
                    <a:lstStyle/>
                    <a:p>
                      <a:r>
                        <a:rPr lang="en-US" altLang="zh-CN" sz="1600" b="1" dirty="0">
                          <a:latin typeface="+mn-lt"/>
                        </a:rPr>
                        <a:t>Deviation model </a:t>
                      </a:r>
                      <a14:m>
                        <m:oMath xmlns:m="http://schemas.openxmlformats.org/officeDocument/2006/math">
                          <m:r>
                            <a:rPr lang="en-US" altLang="zh-CN" sz="1600" b="1" i="1" smtClean="0">
                              <a:latin typeface="Cambria Math" panose="02040503050406030204" pitchFamily="18" charset="0"/>
                            </a:rPr>
                            <m:t>𝑫</m:t>
                          </m:r>
                        </m:oMath>
                      </a14:m>
                      <a:endParaRPr lang="zh-CN" altLang="en-US" sz="1600" b="1" dirty="0">
                        <a:latin typeface="+mn-lt"/>
                      </a:endParaRPr>
                    </a:p>
                  </p:txBody>
                </p:sp>
              </mc:Choice>
              <mc:Fallback xmlns="">
                <p:sp>
                  <p:nvSpPr>
                    <p:cNvPr id="97" name="TextBox 96">
                      <a:extLst>
                        <a:ext uri="{FF2B5EF4-FFF2-40B4-BE49-F238E27FC236}">
                          <a16:creationId xmlns:a16="http://schemas.microsoft.com/office/drawing/2014/main" id="{77C59029-D897-46E8-8DD3-9D4D707750AA}"/>
                        </a:ext>
                      </a:extLst>
                    </p:cNvPr>
                    <p:cNvSpPr txBox="1">
                      <a:spLocks noRot="1" noChangeAspect="1" noMove="1" noResize="1" noEditPoints="1" noAdjustHandles="1" noChangeArrowheads="1" noChangeShapeType="1" noTextEdit="1"/>
                    </p:cNvSpPr>
                    <p:nvPr/>
                  </p:nvSpPr>
                  <p:spPr>
                    <a:xfrm>
                      <a:off x="1326029" y="5915879"/>
                      <a:ext cx="1988784" cy="338554"/>
                    </a:xfrm>
                    <a:prstGeom prst="rect">
                      <a:avLst/>
                    </a:prstGeom>
                    <a:blipFill>
                      <a:blip r:embed="rId6"/>
                      <a:stretch>
                        <a:fillRect l="-1840" t="-5357" b="-21429"/>
                      </a:stretch>
                    </a:blipFill>
                  </p:spPr>
                  <p:txBody>
                    <a:bodyPr/>
                    <a:lstStyle/>
                    <a:p>
                      <a:r>
                        <a:rPr lang="zh-CN" altLang="en-US">
                          <a:noFill/>
                        </a:rPr>
                        <a:t> </a:t>
                      </a:r>
                    </a:p>
                  </p:txBody>
                </p:sp>
              </mc:Fallback>
            </mc:AlternateContent>
          </p:grpSp>
          <p:cxnSp>
            <p:nvCxnSpPr>
              <p:cNvPr id="83" name="Connector: Curved 82">
                <a:extLst>
                  <a:ext uri="{FF2B5EF4-FFF2-40B4-BE49-F238E27FC236}">
                    <a16:creationId xmlns:a16="http://schemas.microsoft.com/office/drawing/2014/main" id="{08F7C768-D9F3-4E3C-A93C-0B87A44E3F99}"/>
                  </a:ext>
                </a:extLst>
              </p:cNvPr>
              <p:cNvCxnSpPr>
                <a:stCxn id="85" idx="1"/>
                <a:endCxn id="86" idx="1"/>
              </p:cNvCxnSpPr>
              <p:nvPr/>
            </p:nvCxnSpPr>
            <p:spPr bwMode="auto">
              <a:xfrm rot="10800000" flipV="1">
                <a:off x="2093992" y="2510858"/>
                <a:ext cx="8980" cy="1006907"/>
              </a:xfrm>
              <a:prstGeom prst="curvedConnector3">
                <a:avLst>
                  <a:gd name="adj1" fmla="val 2645657"/>
                </a:avLst>
              </a:prstGeom>
              <a:solidFill>
                <a:schemeClr val="accent1"/>
              </a:solidFill>
              <a:ln w="1905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84" name="Connector: Curved 83">
                <a:extLst>
                  <a:ext uri="{FF2B5EF4-FFF2-40B4-BE49-F238E27FC236}">
                    <a16:creationId xmlns:a16="http://schemas.microsoft.com/office/drawing/2014/main" id="{B0C25709-CAFA-45AB-87AC-DB784B3105B8}"/>
                  </a:ext>
                </a:extLst>
              </p:cNvPr>
              <p:cNvCxnSpPr>
                <a:cxnSpLocks/>
                <a:stCxn id="85" idx="3"/>
                <a:endCxn id="86" idx="3"/>
              </p:cNvCxnSpPr>
              <p:nvPr/>
            </p:nvCxnSpPr>
            <p:spPr bwMode="auto">
              <a:xfrm flipH="1">
                <a:off x="3018556" y="2510859"/>
                <a:ext cx="8980" cy="1006907"/>
              </a:xfrm>
              <a:prstGeom prst="curvedConnector3">
                <a:avLst>
                  <a:gd name="adj1" fmla="val -2545657"/>
                </a:avLst>
              </a:prstGeom>
              <a:solidFill>
                <a:schemeClr val="accent1"/>
              </a:solidFill>
              <a:ln w="1905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sp>
          <p:nvSpPr>
            <p:cNvPr id="5" name="Rectangle: Rounded Corners 4">
              <a:extLst>
                <a:ext uri="{FF2B5EF4-FFF2-40B4-BE49-F238E27FC236}">
                  <a16:creationId xmlns:a16="http://schemas.microsoft.com/office/drawing/2014/main" id="{3DC9F033-3CC8-4E76-A00B-29B9E4364027}"/>
                </a:ext>
              </a:extLst>
            </p:cNvPr>
            <p:cNvSpPr/>
            <p:nvPr/>
          </p:nvSpPr>
          <p:spPr bwMode="auto">
            <a:xfrm>
              <a:off x="242551" y="2690806"/>
              <a:ext cx="924564" cy="568962"/>
            </a:xfrm>
            <a:prstGeom prst="roundRect">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a:ln>
                    <a:noFill/>
                  </a:ln>
                  <a:solidFill>
                    <a:srgbClr val="000000"/>
                  </a:solidFill>
                  <a:effectLst/>
                  <a:ea typeface="Osaka" charset="0"/>
                  <a:cs typeface="Osaka" charset="0"/>
                </a:rPr>
                <a:t>Back</a:t>
              </a:r>
              <a:endParaRPr kumimoji="0" lang="zh-CN" altLang="en-US" sz="1400" b="0" i="0" u="none" strike="noStrike" cap="none" normalizeH="0" baseline="0" dirty="0">
                <a:ln>
                  <a:noFill/>
                </a:ln>
                <a:solidFill>
                  <a:srgbClr val="000000"/>
                </a:solidFill>
                <a:effectLst/>
                <a:ea typeface="Osaka" charset="0"/>
                <a:cs typeface="Osaka" charset="0"/>
              </a:endParaRPr>
            </a:p>
          </p:txBody>
        </p:sp>
        <p:cxnSp>
          <p:nvCxnSpPr>
            <p:cNvPr id="7" name="Connector: Curved 6">
              <a:extLst>
                <a:ext uri="{FF2B5EF4-FFF2-40B4-BE49-F238E27FC236}">
                  <a16:creationId xmlns:a16="http://schemas.microsoft.com/office/drawing/2014/main" id="{94982A55-427C-468E-8C24-9F934CEDFF0C}"/>
                </a:ext>
              </a:extLst>
            </p:cNvPr>
            <p:cNvCxnSpPr>
              <a:endCxn id="5" idx="2"/>
            </p:cNvCxnSpPr>
            <p:nvPr/>
          </p:nvCxnSpPr>
          <p:spPr bwMode="auto">
            <a:xfrm rot="10800000">
              <a:off x="704834" y="3259768"/>
              <a:ext cx="1389157" cy="397832"/>
            </a:xfrm>
            <a:prstGeom prst="curvedConnector2">
              <a:avLst/>
            </a:prstGeom>
            <a:solidFill>
              <a:schemeClr val="accent1"/>
            </a:solidFill>
            <a:ln w="1905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9" name="Connector: Curved 8">
              <a:extLst>
                <a:ext uri="{FF2B5EF4-FFF2-40B4-BE49-F238E27FC236}">
                  <a16:creationId xmlns:a16="http://schemas.microsoft.com/office/drawing/2014/main" id="{4E2C31B9-4618-4311-B2AF-0ED6C9B8F214}"/>
                </a:ext>
              </a:extLst>
            </p:cNvPr>
            <p:cNvCxnSpPr>
              <a:stCxn id="5" idx="0"/>
            </p:cNvCxnSpPr>
            <p:nvPr/>
          </p:nvCxnSpPr>
          <p:spPr bwMode="auto">
            <a:xfrm rot="5400000" flipH="1" flipV="1">
              <a:off x="1246714" y="1828707"/>
              <a:ext cx="320219" cy="1403980"/>
            </a:xfrm>
            <a:prstGeom prst="curvedConnector2">
              <a:avLst/>
            </a:prstGeom>
            <a:solidFill>
              <a:schemeClr val="accent1"/>
            </a:solidFill>
            <a:ln w="1905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0" name="TextBox 9">
              <a:extLst>
                <a:ext uri="{FF2B5EF4-FFF2-40B4-BE49-F238E27FC236}">
                  <a16:creationId xmlns:a16="http://schemas.microsoft.com/office/drawing/2014/main" id="{DCD5B95F-8666-43F8-8E2A-B0FEF2969DDD}"/>
                </a:ext>
              </a:extLst>
            </p:cNvPr>
            <p:cNvSpPr txBox="1"/>
            <p:nvPr/>
          </p:nvSpPr>
          <p:spPr>
            <a:xfrm>
              <a:off x="1049603" y="2091347"/>
              <a:ext cx="486922" cy="338554"/>
            </a:xfrm>
            <a:prstGeom prst="rect">
              <a:avLst/>
            </a:prstGeom>
            <a:noFill/>
          </p:spPr>
          <p:txBody>
            <a:bodyPr wrap="square" rtlCol="0">
              <a:spAutoFit/>
            </a:bodyPr>
            <a:lstStyle/>
            <a:p>
              <a:r>
                <a:rPr lang="en-US" altLang="zh-CN" sz="1600" dirty="0">
                  <a:latin typeface="+mn-lt"/>
                </a:rPr>
                <a:t>up</a:t>
              </a:r>
              <a:endParaRPr lang="zh-CN" altLang="en-US" dirty="0">
                <a:latin typeface="+mn-lt"/>
              </a:endParaRPr>
            </a:p>
          </p:txBody>
        </p:sp>
      </p:grpSp>
    </p:spTree>
    <p:extLst>
      <p:ext uri="{BB962C8B-B14F-4D97-AF65-F5344CB8AC3E}">
        <p14:creationId xmlns:p14="http://schemas.microsoft.com/office/powerpoint/2010/main" val="2194665815"/>
      </p:ext>
    </p:extLst>
  </p:cSld>
  <p:clrMapOvr>
    <a:masterClrMapping/>
  </p:clrMapOvr>
  <mc:AlternateContent xmlns:mc="http://schemas.openxmlformats.org/markup-compatibility/2006" xmlns:p14="http://schemas.microsoft.com/office/powerpoint/2010/main">
    <mc:Choice Requires="p14">
      <p:transition spd="slow" p14:dur="2000" advTm="48109"/>
    </mc:Choice>
    <mc:Fallback xmlns="">
      <p:transition spd="slow" advTm="48109"/>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F7753-4EC5-4A17-9809-DA4A871126A8}"/>
              </a:ext>
            </a:extLst>
          </p:cNvPr>
          <p:cNvSpPr>
            <a:spLocks noGrp="1"/>
          </p:cNvSpPr>
          <p:nvPr>
            <p:ph type="title"/>
          </p:nvPr>
        </p:nvSpPr>
        <p:spPr>
          <a:xfrm>
            <a:off x="914400" y="609600"/>
            <a:ext cx="10363200" cy="1143000"/>
          </a:xfrm>
        </p:spPr>
        <p:txBody>
          <a:bodyPr wrap="square" anchor="ctr">
            <a:normAutofit/>
          </a:bodyPr>
          <a:lstStyle/>
          <a:p>
            <a:r>
              <a:rPr lang="en-US" altLang="zh-CN" dirty="0"/>
              <a:t>Existing Techniques</a:t>
            </a:r>
            <a:endParaRPr lang="zh-CN" altLang="en-US" dirty="0"/>
          </a:p>
        </p:txBody>
      </p:sp>
      <p:sp>
        <p:nvSpPr>
          <p:cNvPr id="3" name="Content Placeholder 2">
            <a:extLst>
              <a:ext uri="{FF2B5EF4-FFF2-40B4-BE49-F238E27FC236}">
                <a16:creationId xmlns:a16="http://schemas.microsoft.com/office/drawing/2014/main" id="{21382ED5-6EBA-4029-BE6D-B0862D45BCEB}"/>
              </a:ext>
            </a:extLst>
          </p:cNvPr>
          <p:cNvSpPr>
            <a:spLocks noGrp="1"/>
          </p:cNvSpPr>
          <p:nvPr>
            <p:ph sz="half" idx="1"/>
          </p:nvPr>
        </p:nvSpPr>
        <p:spPr>
          <a:xfrm>
            <a:off x="304800" y="1981200"/>
            <a:ext cx="5689600" cy="4038600"/>
          </a:xfrm>
        </p:spPr>
        <p:txBody>
          <a:bodyPr wrap="square" anchor="t">
            <a:normAutofit/>
          </a:bodyPr>
          <a:lstStyle/>
          <a:p>
            <a:pPr marL="0" indent="0">
              <a:buNone/>
            </a:pPr>
            <a:r>
              <a:rPr lang="en-US" altLang="zh-CN" sz="3200" dirty="0"/>
              <a:t>Testing: Fuzzing, Chaos Eng.</a:t>
            </a:r>
          </a:p>
          <a:p>
            <a:pPr lvl="1"/>
            <a:r>
              <a:rPr lang="en-US" altLang="zh-CN" sz="2800" dirty="0"/>
              <a:t>No crash</a:t>
            </a:r>
          </a:p>
          <a:p>
            <a:pPr lvl="1"/>
            <a:r>
              <a:rPr lang="en-US" altLang="zh-CN" sz="2800" dirty="0"/>
              <a:t>Randomized input/Fault injection</a:t>
            </a:r>
          </a:p>
          <a:p>
            <a:pPr lvl="1"/>
            <a:r>
              <a:rPr lang="en-US" altLang="zh-CN" sz="2800" dirty="0"/>
              <a:t>Error rate</a:t>
            </a:r>
          </a:p>
          <a:p>
            <a:pPr lvl="1"/>
            <a:r>
              <a:rPr lang="en-US" altLang="zh-CN" sz="2800" b="1" dirty="0"/>
              <a:t>Approximation of robustness</a:t>
            </a:r>
          </a:p>
        </p:txBody>
      </p:sp>
      <p:pic>
        <p:nvPicPr>
          <p:cNvPr id="8" name="Picture 7" descr="Graphical user interface, diagram&#10;&#10;Description automatically generated">
            <a:extLst>
              <a:ext uri="{FF2B5EF4-FFF2-40B4-BE49-F238E27FC236}">
                <a16:creationId xmlns:a16="http://schemas.microsoft.com/office/drawing/2014/main" id="{933F4EFA-7199-4319-A778-9409DFEC409A}"/>
              </a:ext>
            </a:extLst>
          </p:cNvPr>
          <p:cNvPicPr>
            <a:picLocks noChangeAspect="1"/>
          </p:cNvPicPr>
          <p:nvPr/>
        </p:nvPicPr>
        <p:blipFill>
          <a:blip r:embed="rId3"/>
          <a:stretch>
            <a:fillRect/>
          </a:stretch>
        </p:blipFill>
        <p:spPr>
          <a:xfrm>
            <a:off x="5994400" y="2362200"/>
            <a:ext cx="5825067" cy="3276600"/>
          </a:xfrm>
          <a:prstGeom prst="rect">
            <a:avLst/>
          </a:prstGeom>
          <a:noFill/>
        </p:spPr>
      </p:pic>
      <p:sp>
        <p:nvSpPr>
          <p:cNvPr id="4" name="Slide Number Placeholder 3">
            <a:extLst>
              <a:ext uri="{FF2B5EF4-FFF2-40B4-BE49-F238E27FC236}">
                <a16:creationId xmlns:a16="http://schemas.microsoft.com/office/drawing/2014/main" id="{C5622A25-D5A3-4108-ACA0-0E6723FB9372}"/>
              </a:ext>
            </a:extLst>
          </p:cNvPr>
          <p:cNvSpPr>
            <a:spLocks noGrp="1"/>
          </p:cNvSpPr>
          <p:nvPr>
            <p:ph type="sldNum" sz="quarter" idx="10"/>
          </p:nvPr>
        </p:nvSpPr>
        <p:spPr>
          <a:xfrm>
            <a:off x="909638" y="6281738"/>
            <a:ext cx="842962" cy="365125"/>
          </a:xfrm>
        </p:spPr>
        <p:txBody>
          <a:bodyPr anchor="ctr">
            <a:normAutofit/>
          </a:bodyPr>
          <a:lstStyle/>
          <a:p>
            <a:pPr>
              <a:spcAft>
                <a:spcPts val="600"/>
              </a:spcAft>
              <a:defRPr/>
            </a:pPr>
            <a:fld id="{57DBCEAA-019C-4221-BCA5-137D87B79FCD}" type="slidenum">
              <a:rPr lang="zh-CN" altLang="en-US" smtClean="0"/>
              <a:pPr>
                <a:spcAft>
                  <a:spcPts val="600"/>
                </a:spcAft>
                <a:defRPr/>
              </a:pPr>
              <a:t>3</a:t>
            </a:fld>
            <a:endParaRPr lang="zh-CN" altLang="en-US"/>
          </a:p>
        </p:txBody>
      </p:sp>
    </p:spTree>
    <p:extLst>
      <p:ext uri="{BB962C8B-B14F-4D97-AF65-F5344CB8AC3E}">
        <p14:creationId xmlns:p14="http://schemas.microsoft.com/office/powerpoint/2010/main" val="4211524552"/>
      </p:ext>
    </p:extLst>
  </p:cSld>
  <p:clrMapOvr>
    <a:masterClrMapping/>
  </p:clrMapOvr>
  <mc:AlternateContent xmlns:mc="http://schemas.openxmlformats.org/markup-compatibility/2006" xmlns:p14="http://schemas.microsoft.com/office/powerpoint/2010/main">
    <mc:Choice Requires="p14">
      <p:transition spd="slow" p14:dur="2000" advTm="38304"/>
    </mc:Choice>
    <mc:Fallback xmlns="">
      <p:transition spd="slow" advTm="38304"/>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ext Placeholder 75">
            <a:extLst>
              <a:ext uri="{FF2B5EF4-FFF2-40B4-BE49-F238E27FC236}">
                <a16:creationId xmlns:a16="http://schemas.microsoft.com/office/drawing/2014/main" id="{C3977C22-2BA2-4E8F-AA87-086BBF3A48D0}"/>
              </a:ext>
            </a:extLst>
          </p:cNvPr>
          <p:cNvSpPr>
            <a:spLocks noGrp="1"/>
          </p:cNvSpPr>
          <p:nvPr>
            <p:ph type="body" idx="1"/>
          </p:nvPr>
        </p:nvSpPr>
        <p:spPr>
          <a:xfrm>
            <a:off x="237790" y="1712897"/>
            <a:ext cx="5086666" cy="604104"/>
          </a:xfrm>
        </p:spPr>
        <p:txBody>
          <a:bodyPr/>
          <a:lstStyle/>
          <a:p>
            <a:pPr algn="ctr"/>
            <a:r>
              <a:rPr lang="en-US" altLang="zh-CN" dirty="0"/>
              <a:t>Human Behavior Model (EOFM)</a:t>
            </a:r>
            <a:endParaRPr lang="zh-CN" altLang="en-US" dirty="0"/>
          </a:p>
        </p:txBody>
      </p:sp>
      <p:pic>
        <p:nvPicPr>
          <p:cNvPr id="7" name="Content Placeholder 6">
            <a:extLst>
              <a:ext uri="{FF2B5EF4-FFF2-40B4-BE49-F238E27FC236}">
                <a16:creationId xmlns:a16="http://schemas.microsoft.com/office/drawing/2014/main" id="{F3CB7827-F8F7-4086-A1B0-767FE92C95A1}"/>
              </a:ext>
            </a:extLst>
          </p:cNvPr>
          <p:cNvPicPr>
            <a:picLocks noGrp="1" noChangeAspect="1"/>
          </p:cNvPicPr>
          <p:nvPr>
            <p:ph sz="half" idx="2"/>
          </p:nvPr>
        </p:nvPicPr>
        <p:blipFill>
          <a:blip r:embed="rId3"/>
          <a:stretch>
            <a:fillRect/>
          </a:stretch>
        </p:blipFill>
        <p:spPr>
          <a:xfrm>
            <a:off x="790271" y="2514663"/>
            <a:ext cx="3787149" cy="3730625"/>
          </a:xfrm>
          <a:prstGeom prst="rect">
            <a:avLst/>
          </a:prstGeom>
        </p:spPr>
      </p:pic>
      <p:sp>
        <p:nvSpPr>
          <p:cNvPr id="77" name="Text Placeholder 76">
            <a:extLst>
              <a:ext uri="{FF2B5EF4-FFF2-40B4-BE49-F238E27FC236}">
                <a16:creationId xmlns:a16="http://schemas.microsoft.com/office/drawing/2014/main" id="{2FEF8447-18E7-4CCA-BE8D-F08A7C5DEC5E}"/>
              </a:ext>
            </a:extLst>
          </p:cNvPr>
          <p:cNvSpPr>
            <a:spLocks noGrp="1"/>
          </p:cNvSpPr>
          <p:nvPr>
            <p:ph type="body" sz="quarter" idx="3"/>
          </p:nvPr>
        </p:nvSpPr>
        <p:spPr>
          <a:xfrm>
            <a:off x="7315252" y="1711691"/>
            <a:ext cx="4766728" cy="604104"/>
          </a:xfrm>
        </p:spPr>
        <p:txBody>
          <a:bodyPr/>
          <a:lstStyle/>
          <a:p>
            <a:pPr algn="ctr"/>
            <a:r>
              <a:rPr lang="en-US" altLang="zh-CN" dirty="0"/>
              <a:t>Deviation Model</a:t>
            </a:r>
            <a:endParaRPr lang="zh-CN" altLang="en-US" dirty="0"/>
          </a:p>
        </p:txBody>
      </p:sp>
      <p:sp>
        <p:nvSpPr>
          <p:cNvPr id="4" name="Slide Number Placeholder 3">
            <a:extLst>
              <a:ext uri="{FF2B5EF4-FFF2-40B4-BE49-F238E27FC236}">
                <a16:creationId xmlns:a16="http://schemas.microsoft.com/office/drawing/2014/main" id="{6F6CF72F-3AB8-4CB0-853C-58D9FF503E48}"/>
              </a:ext>
            </a:extLst>
          </p:cNvPr>
          <p:cNvSpPr>
            <a:spLocks noGrp="1"/>
          </p:cNvSpPr>
          <p:nvPr>
            <p:ph type="sldNum" sz="quarter" idx="11"/>
          </p:nvPr>
        </p:nvSpPr>
        <p:spPr/>
        <p:txBody>
          <a:bodyPr/>
          <a:lstStyle/>
          <a:p>
            <a:pPr>
              <a:defRPr/>
            </a:pPr>
            <a:fld id="{57DBCEAA-019C-4221-BCA5-137D87B79FCD}" type="slidenum">
              <a:rPr lang="zh-CN" altLang="en-US" smtClean="0"/>
              <a:pPr>
                <a:defRPr/>
              </a:pPr>
              <a:t>30</a:t>
            </a:fld>
            <a:endParaRPr lang="zh-CN" altLang="en-US" dirty="0"/>
          </a:p>
        </p:txBody>
      </p:sp>
      <p:sp>
        <p:nvSpPr>
          <p:cNvPr id="2" name="Title 1">
            <a:extLst>
              <a:ext uri="{FF2B5EF4-FFF2-40B4-BE49-F238E27FC236}">
                <a16:creationId xmlns:a16="http://schemas.microsoft.com/office/drawing/2014/main" id="{FC1AB0CB-D58F-4EF5-A6C2-84AB25BF4BBF}"/>
              </a:ext>
            </a:extLst>
          </p:cNvPr>
          <p:cNvSpPr>
            <a:spLocks noGrp="1"/>
          </p:cNvSpPr>
          <p:nvPr>
            <p:ph type="title"/>
          </p:nvPr>
        </p:nvSpPr>
        <p:spPr/>
        <p:txBody>
          <a:bodyPr/>
          <a:lstStyle/>
          <a:p>
            <a:r>
              <a:rPr lang="en-US" altLang="zh-CN" dirty="0"/>
              <a:t>Deviation Model</a:t>
            </a:r>
            <a:endParaRPr lang="zh-CN" altLang="en-US" dirty="0"/>
          </a:p>
        </p:txBody>
      </p:sp>
      <p:grpSp>
        <p:nvGrpSpPr>
          <p:cNvPr id="30" name="Group 29">
            <a:extLst>
              <a:ext uri="{FF2B5EF4-FFF2-40B4-BE49-F238E27FC236}">
                <a16:creationId xmlns:a16="http://schemas.microsoft.com/office/drawing/2014/main" id="{848E7E74-A7CF-4C32-A350-70608BAE553A}"/>
              </a:ext>
            </a:extLst>
          </p:cNvPr>
          <p:cNvGrpSpPr/>
          <p:nvPr/>
        </p:nvGrpSpPr>
        <p:grpSpPr>
          <a:xfrm>
            <a:off x="7841449" y="2434057"/>
            <a:ext cx="3866740" cy="3941925"/>
            <a:chOff x="242551" y="1795103"/>
            <a:chExt cx="3866740" cy="3941925"/>
          </a:xfrm>
        </p:grpSpPr>
        <p:sp>
          <p:nvSpPr>
            <p:cNvPr id="31" name="TextBox 30">
              <a:extLst>
                <a:ext uri="{FF2B5EF4-FFF2-40B4-BE49-F238E27FC236}">
                  <a16:creationId xmlns:a16="http://schemas.microsoft.com/office/drawing/2014/main" id="{53FC4BFA-4645-48A1-9E3F-B25598CFDE37}"/>
                </a:ext>
              </a:extLst>
            </p:cNvPr>
            <p:cNvSpPr txBox="1"/>
            <p:nvPr/>
          </p:nvSpPr>
          <p:spPr>
            <a:xfrm>
              <a:off x="304805" y="3557720"/>
              <a:ext cx="1447795" cy="369332"/>
            </a:xfrm>
            <a:prstGeom prst="rect">
              <a:avLst/>
            </a:prstGeom>
            <a:noFill/>
          </p:spPr>
          <p:txBody>
            <a:bodyPr wrap="square" rtlCol="0">
              <a:spAutoFit/>
            </a:bodyPr>
            <a:lstStyle/>
            <a:p>
              <a:r>
                <a:rPr lang="en-US" altLang="zh-CN" sz="1800" dirty="0">
                  <a:solidFill>
                    <a:srgbClr val="FF0000"/>
                  </a:solidFill>
                  <a:latin typeface="+mn-lt"/>
                </a:rPr>
                <a:t>commission</a:t>
              </a:r>
              <a:endParaRPr lang="zh-CN" altLang="en-US" dirty="0">
                <a:solidFill>
                  <a:srgbClr val="FF0000"/>
                </a:solidFill>
                <a:latin typeface="+mn-lt"/>
              </a:endParaRPr>
            </a:p>
          </p:txBody>
        </p:sp>
        <p:grpSp>
          <p:nvGrpSpPr>
            <p:cNvPr id="32" name="Group 31">
              <a:extLst>
                <a:ext uri="{FF2B5EF4-FFF2-40B4-BE49-F238E27FC236}">
                  <a16:creationId xmlns:a16="http://schemas.microsoft.com/office/drawing/2014/main" id="{A4EB7B35-BB92-4C96-9787-667E2DAD3007}"/>
                </a:ext>
              </a:extLst>
            </p:cNvPr>
            <p:cNvGrpSpPr/>
            <p:nvPr/>
          </p:nvGrpSpPr>
          <p:grpSpPr>
            <a:xfrm>
              <a:off x="1261709" y="1795103"/>
              <a:ext cx="2847582" cy="3941925"/>
              <a:chOff x="1261709" y="1795103"/>
              <a:chExt cx="2847582" cy="3941925"/>
            </a:xfrm>
          </p:grpSpPr>
          <p:grpSp>
            <p:nvGrpSpPr>
              <p:cNvPr id="37" name="Group 36">
                <a:extLst>
                  <a:ext uri="{FF2B5EF4-FFF2-40B4-BE49-F238E27FC236}">
                    <a16:creationId xmlns:a16="http://schemas.microsoft.com/office/drawing/2014/main" id="{11456A00-03E1-4D29-9ABF-4CCA34934C40}"/>
                  </a:ext>
                </a:extLst>
              </p:cNvPr>
              <p:cNvGrpSpPr/>
              <p:nvPr/>
            </p:nvGrpSpPr>
            <p:grpSpPr>
              <a:xfrm>
                <a:off x="1261709" y="1795103"/>
                <a:ext cx="2847582" cy="3941925"/>
                <a:chOff x="987537" y="1808637"/>
                <a:chExt cx="2847582" cy="3941925"/>
              </a:xfrm>
            </p:grpSpPr>
            <p:sp>
              <p:nvSpPr>
                <p:cNvPr id="40" name="Rectangle: Rounded Corners 39">
                  <a:extLst>
                    <a:ext uri="{FF2B5EF4-FFF2-40B4-BE49-F238E27FC236}">
                      <a16:creationId xmlns:a16="http://schemas.microsoft.com/office/drawing/2014/main" id="{378EDC21-CDD3-4FAC-9E21-822B41D98F7E}"/>
                    </a:ext>
                  </a:extLst>
                </p:cNvPr>
                <p:cNvSpPr/>
                <p:nvPr/>
              </p:nvSpPr>
              <p:spPr bwMode="auto">
                <a:xfrm>
                  <a:off x="1828800" y="2239912"/>
                  <a:ext cx="924564" cy="568962"/>
                </a:xfrm>
                <a:prstGeom prst="roundRect">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a:ln>
                        <a:noFill/>
                      </a:ln>
                      <a:solidFill>
                        <a:srgbClr val="000000"/>
                      </a:solidFill>
                      <a:effectLst/>
                      <a:ea typeface="Osaka" charset="0"/>
                      <a:cs typeface="Osaka" charset="0"/>
                    </a:rPr>
                    <a:t>Select Mode</a:t>
                  </a:r>
                  <a:endParaRPr kumimoji="0" lang="zh-CN" altLang="en-US" sz="1400" b="0" i="0" u="none" strike="noStrike" cap="none" normalizeH="0" baseline="0" dirty="0">
                    <a:ln>
                      <a:noFill/>
                    </a:ln>
                    <a:solidFill>
                      <a:srgbClr val="000000"/>
                    </a:solidFill>
                    <a:effectLst/>
                    <a:ea typeface="Osaka" charset="0"/>
                    <a:cs typeface="Osaka" charset="0"/>
                  </a:endParaRPr>
                </a:p>
              </p:txBody>
            </p:sp>
            <p:sp>
              <p:nvSpPr>
                <p:cNvPr id="41" name="Rectangle: Rounded Corners 40">
                  <a:extLst>
                    <a:ext uri="{FF2B5EF4-FFF2-40B4-BE49-F238E27FC236}">
                      <a16:creationId xmlns:a16="http://schemas.microsoft.com/office/drawing/2014/main" id="{3B7E54BB-5A01-4A9A-AFD1-00C65CA28B4A}"/>
                    </a:ext>
                  </a:extLst>
                </p:cNvPr>
                <p:cNvSpPr/>
                <p:nvPr/>
              </p:nvSpPr>
              <p:spPr bwMode="auto">
                <a:xfrm>
                  <a:off x="1819820" y="3246819"/>
                  <a:ext cx="924564" cy="568962"/>
                </a:xfrm>
                <a:prstGeom prst="roundRect">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a:ln>
                        <a:noFill/>
                      </a:ln>
                      <a:solidFill>
                        <a:srgbClr val="000000"/>
                      </a:solidFill>
                      <a:effectLst/>
                      <a:ea typeface="Osaka" charset="0"/>
                      <a:cs typeface="Osaka" charset="0"/>
                    </a:rPr>
                    <a:t>Confirm Mode</a:t>
                  </a:r>
                  <a:endParaRPr kumimoji="0" lang="zh-CN" altLang="en-US" sz="1400" b="0" i="0" u="none" strike="noStrike" cap="none" normalizeH="0" baseline="0" dirty="0">
                    <a:ln>
                      <a:noFill/>
                    </a:ln>
                    <a:solidFill>
                      <a:srgbClr val="000000"/>
                    </a:solidFill>
                    <a:effectLst/>
                    <a:ea typeface="Osaka" charset="0"/>
                    <a:cs typeface="Osaka" charset="0"/>
                  </a:endParaRPr>
                </a:p>
              </p:txBody>
            </p:sp>
            <p:sp>
              <p:nvSpPr>
                <p:cNvPr id="42" name="Rectangle: Rounded Corners 41">
                  <a:extLst>
                    <a:ext uri="{FF2B5EF4-FFF2-40B4-BE49-F238E27FC236}">
                      <a16:creationId xmlns:a16="http://schemas.microsoft.com/office/drawing/2014/main" id="{EBC7449C-69E2-4731-981F-3A7B7974539E}"/>
                    </a:ext>
                  </a:extLst>
                </p:cNvPr>
                <p:cNvSpPr/>
                <p:nvPr/>
              </p:nvSpPr>
              <p:spPr bwMode="auto">
                <a:xfrm>
                  <a:off x="1819820" y="4265579"/>
                  <a:ext cx="924564" cy="568962"/>
                </a:xfrm>
                <a:prstGeom prst="roundRect">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a:ln>
                        <a:noFill/>
                      </a:ln>
                      <a:solidFill>
                        <a:srgbClr val="000000"/>
                      </a:solidFill>
                      <a:effectLst/>
                      <a:ea typeface="Osaka" charset="0"/>
                      <a:cs typeface="Osaka" charset="0"/>
                    </a:rPr>
                    <a:t>Fire Beam</a:t>
                  </a:r>
                  <a:endParaRPr kumimoji="0" lang="zh-CN" altLang="en-US" sz="1400" b="0" i="0" u="none" strike="noStrike" cap="none" normalizeH="0" baseline="0" dirty="0">
                    <a:ln>
                      <a:noFill/>
                    </a:ln>
                    <a:solidFill>
                      <a:srgbClr val="000000"/>
                    </a:solidFill>
                    <a:effectLst/>
                    <a:ea typeface="Osaka" charset="0"/>
                    <a:cs typeface="Osaka" charset="0"/>
                  </a:endParaRPr>
                </a:p>
              </p:txBody>
            </p:sp>
            <p:sp>
              <p:nvSpPr>
                <p:cNvPr id="43" name="Flowchart: Connector 42">
                  <a:extLst>
                    <a:ext uri="{FF2B5EF4-FFF2-40B4-BE49-F238E27FC236}">
                      <a16:creationId xmlns:a16="http://schemas.microsoft.com/office/drawing/2014/main" id="{46C861F1-7350-4C4F-8F2F-DC008236A28C}"/>
                    </a:ext>
                  </a:extLst>
                </p:cNvPr>
                <p:cNvSpPr/>
                <p:nvPr/>
              </p:nvSpPr>
              <p:spPr bwMode="auto">
                <a:xfrm>
                  <a:off x="2210475" y="1808637"/>
                  <a:ext cx="161213" cy="161213"/>
                </a:xfrm>
                <a:prstGeom prst="flowChartConnector">
                  <a:avLst/>
                </a:prstGeom>
                <a:solidFill>
                  <a:schemeClr val="tx1"/>
                </a:solidFill>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0" i="0" u="none" strike="noStrike" cap="none" normalizeH="0" baseline="0">
                    <a:ln>
                      <a:noFill/>
                    </a:ln>
                    <a:solidFill>
                      <a:srgbClr val="000000"/>
                    </a:solidFill>
                    <a:effectLst/>
                    <a:latin typeface="Times" charset="0"/>
                    <a:ea typeface="Osaka" charset="0"/>
                    <a:cs typeface="Osaka" charset="0"/>
                  </a:endParaRPr>
                </a:p>
              </p:txBody>
            </p:sp>
            <p:cxnSp>
              <p:nvCxnSpPr>
                <p:cNvPr id="44" name="Straight Arrow Connector 43">
                  <a:extLst>
                    <a:ext uri="{FF2B5EF4-FFF2-40B4-BE49-F238E27FC236}">
                      <a16:creationId xmlns:a16="http://schemas.microsoft.com/office/drawing/2014/main" id="{F830314C-65D3-4FD5-BA3A-C98CE1CAA677}"/>
                    </a:ext>
                  </a:extLst>
                </p:cNvPr>
                <p:cNvCxnSpPr>
                  <a:cxnSpLocks/>
                  <a:stCxn id="43" idx="4"/>
                  <a:endCxn id="40" idx="0"/>
                </p:cNvCxnSpPr>
                <p:nvPr/>
              </p:nvCxnSpPr>
              <p:spPr bwMode="auto">
                <a:xfrm>
                  <a:off x="2291082" y="1969850"/>
                  <a:ext cx="0" cy="270062"/>
                </a:xfrm>
                <a:prstGeom prst="straightConnector1">
                  <a:avLst/>
                </a:prstGeom>
                <a:ln w="12700">
                  <a:headEnd type="none" w="med" len="med"/>
                  <a:tailEnd type="triangle"/>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sp>
              <p:nvSpPr>
                <p:cNvPr id="45" name="Rectangle: Rounded Corners 44">
                  <a:extLst>
                    <a:ext uri="{FF2B5EF4-FFF2-40B4-BE49-F238E27FC236}">
                      <a16:creationId xmlns:a16="http://schemas.microsoft.com/office/drawing/2014/main" id="{A7D3E5F1-7D13-47DE-A2F0-C6503FBB6581}"/>
                    </a:ext>
                  </a:extLst>
                </p:cNvPr>
                <p:cNvSpPr/>
                <p:nvPr/>
              </p:nvSpPr>
              <p:spPr bwMode="auto">
                <a:xfrm>
                  <a:off x="1828800" y="5181600"/>
                  <a:ext cx="924564" cy="568962"/>
                </a:xfrm>
                <a:prstGeom prst="roundRect">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CN" sz="1400" dirty="0">
                      <a:solidFill>
                        <a:srgbClr val="000000"/>
                      </a:solidFill>
                      <a:ea typeface="Osaka" charset="0"/>
                      <a:cs typeface="Osaka" charset="0"/>
                    </a:rPr>
                    <a:t>Task Done</a:t>
                  </a:r>
                  <a:endParaRPr kumimoji="0" lang="zh-CN" altLang="en-US" sz="1400" b="0" i="0" u="none" strike="noStrike" cap="none" normalizeH="0" baseline="0" dirty="0">
                    <a:ln>
                      <a:noFill/>
                    </a:ln>
                    <a:solidFill>
                      <a:srgbClr val="000000"/>
                    </a:solidFill>
                    <a:effectLst/>
                    <a:ea typeface="Osaka" charset="0"/>
                    <a:cs typeface="Osaka" charset="0"/>
                  </a:endParaRPr>
                </a:p>
              </p:txBody>
            </p:sp>
            <p:cxnSp>
              <p:nvCxnSpPr>
                <p:cNvPr id="46" name="Straight Arrow Connector 45">
                  <a:extLst>
                    <a:ext uri="{FF2B5EF4-FFF2-40B4-BE49-F238E27FC236}">
                      <a16:creationId xmlns:a16="http://schemas.microsoft.com/office/drawing/2014/main" id="{955470F4-80FE-43B9-9799-27A3E78CF5C7}"/>
                    </a:ext>
                  </a:extLst>
                </p:cNvPr>
                <p:cNvCxnSpPr>
                  <a:cxnSpLocks/>
                  <a:stCxn id="41" idx="2"/>
                  <a:endCxn id="42" idx="0"/>
                </p:cNvCxnSpPr>
                <p:nvPr/>
              </p:nvCxnSpPr>
              <p:spPr bwMode="auto">
                <a:xfrm>
                  <a:off x="2282102" y="3815781"/>
                  <a:ext cx="0" cy="449798"/>
                </a:xfrm>
                <a:prstGeom prst="straightConnector1">
                  <a:avLst/>
                </a:prstGeom>
                <a:solidFill>
                  <a:schemeClr val="accent1"/>
                </a:solidFill>
                <a:ln w="1905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7" name="Straight Arrow Connector 46">
                  <a:extLst>
                    <a:ext uri="{FF2B5EF4-FFF2-40B4-BE49-F238E27FC236}">
                      <a16:creationId xmlns:a16="http://schemas.microsoft.com/office/drawing/2014/main" id="{6E965078-51FD-40AE-BA49-91D3CF8F6E59}"/>
                    </a:ext>
                  </a:extLst>
                </p:cNvPr>
                <p:cNvCxnSpPr>
                  <a:cxnSpLocks/>
                  <a:stCxn id="42" idx="2"/>
                  <a:endCxn id="45" idx="0"/>
                </p:cNvCxnSpPr>
                <p:nvPr/>
              </p:nvCxnSpPr>
              <p:spPr bwMode="auto">
                <a:xfrm>
                  <a:off x="2282102" y="4834541"/>
                  <a:ext cx="8980" cy="347059"/>
                </a:xfrm>
                <a:prstGeom prst="straightConnector1">
                  <a:avLst/>
                </a:prstGeom>
                <a:solidFill>
                  <a:schemeClr val="accent1"/>
                </a:solidFill>
                <a:ln w="1905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48" name="TextBox 47">
                  <a:extLst>
                    <a:ext uri="{FF2B5EF4-FFF2-40B4-BE49-F238E27FC236}">
                      <a16:creationId xmlns:a16="http://schemas.microsoft.com/office/drawing/2014/main" id="{ED47C780-CFB8-4E59-AB93-70E7AF0A87CE}"/>
                    </a:ext>
                  </a:extLst>
                </p:cNvPr>
                <p:cNvSpPr txBox="1"/>
                <p:nvPr/>
              </p:nvSpPr>
              <p:spPr>
                <a:xfrm>
                  <a:off x="987537" y="2767486"/>
                  <a:ext cx="601672" cy="338554"/>
                </a:xfrm>
                <a:prstGeom prst="rect">
                  <a:avLst/>
                </a:prstGeom>
                <a:noFill/>
              </p:spPr>
              <p:txBody>
                <a:bodyPr wrap="square" rtlCol="0">
                  <a:spAutoFit/>
                </a:bodyPr>
                <a:lstStyle/>
                <a:p>
                  <a:r>
                    <a:rPr lang="en-US" altLang="zh-CN" sz="1600" dirty="0">
                      <a:latin typeface="+mn-lt"/>
                    </a:rPr>
                    <a:t>Xray</a:t>
                  </a:r>
                  <a:endParaRPr lang="zh-CN" altLang="en-US" dirty="0">
                    <a:latin typeface="+mn-lt"/>
                  </a:endParaRPr>
                </a:p>
              </p:txBody>
            </p:sp>
            <p:sp>
              <p:nvSpPr>
                <p:cNvPr id="49" name="TextBox 48">
                  <a:extLst>
                    <a:ext uri="{FF2B5EF4-FFF2-40B4-BE49-F238E27FC236}">
                      <a16:creationId xmlns:a16="http://schemas.microsoft.com/office/drawing/2014/main" id="{2A5B1223-E834-4D17-BEC1-0BDD414A2EC8}"/>
                    </a:ext>
                  </a:extLst>
                </p:cNvPr>
                <p:cNvSpPr txBox="1"/>
                <p:nvPr/>
              </p:nvSpPr>
              <p:spPr>
                <a:xfrm>
                  <a:off x="1478428" y="3840339"/>
                  <a:ext cx="882306" cy="338554"/>
                </a:xfrm>
                <a:prstGeom prst="rect">
                  <a:avLst/>
                </a:prstGeom>
                <a:noFill/>
              </p:spPr>
              <p:txBody>
                <a:bodyPr wrap="square" rtlCol="0">
                  <a:spAutoFit/>
                </a:bodyPr>
                <a:lstStyle/>
                <a:p>
                  <a:r>
                    <a:rPr lang="en-US" altLang="zh-CN" sz="1600" dirty="0">
                      <a:latin typeface="+mn-lt"/>
                    </a:rPr>
                    <a:t>confirm</a:t>
                  </a:r>
                  <a:endParaRPr lang="zh-CN" altLang="en-US" dirty="0">
                    <a:latin typeface="+mn-lt"/>
                  </a:endParaRPr>
                </a:p>
              </p:txBody>
            </p:sp>
            <p:sp>
              <p:nvSpPr>
                <p:cNvPr id="50" name="TextBox 49">
                  <a:extLst>
                    <a:ext uri="{FF2B5EF4-FFF2-40B4-BE49-F238E27FC236}">
                      <a16:creationId xmlns:a16="http://schemas.microsoft.com/office/drawing/2014/main" id="{68ABD261-109F-4BB7-9972-07F65155B606}"/>
                    </a:ext>
                  </a:extLst>
                </p:cNvPr>
                <p:cNvSpPr txBox="1"/>
                <p:nvPr/>
              </p:nvSpPr>
              <p:spPr>
                <a:xfrm>
                  <a:off x="1618745" y="4838793"/>
                  <a:ext cx="601672" cy="338554"/>
                </a:xfrm>
                <a:prstGeom prst="rect">
                  <a:avLst/>
                </a:prstGeom>
                <a:noFill/>
              </p:spPr>
              <p:txBody>
                <a:bodyPr wrap="square" rtlCol="0">
                  <a:spAutoFit/>
                </a:bodyPr>
                <a:lstStyle/>
                <a:p>
                  <a:r>
                    <a:rPr lang="en-US" altLang="zh-CN" sz="1600" dirty="0">
                      <a:latin typeface="+mn-lt"/>
                    </a:rPr>
                    <a:t>fire</a:t>
                  </a:r>
                  <a:endParaRPr lang="zh-CN" altLang="en-US" dirty="0">
                    <a:latin typeface="+mn-lt"/>
                  </a:endParaRPr>
                </a:p>
              </p:txBody>
            </p:sp>
            <p:sp>
              <p:nvSpPr>
                <p:cNvPr id="51" name="TextBox 50">
                  <a:extLst>
                    <a:ext uri="{FF2B5EF4-FFF2-40B4-BE49-F238E27FC236}">
                      <a16:creationId xmlns:a16="http://schemas.microsoft.com/office/drawing/2014/main" id="{07978275-07D2-4434-8663-554B3D4AC5A8}"/>
                    </a:ext>
                  </a:extLst>
                </p:cNvPr>
                <p:cNvSpPr txBox="1"/>
                <p:nvPr/>
              </p:nvSpPr>
              <p:spPr>
                <a:xfrm>
                  <a:off x="2992955" y="2767486"/>
                  <a:ext cx="842164" cy="338554"/>
                </a:xfrm>
                <a:prstGeom prst="rect">
                  <a:avLst/>
                </a:prstGeom>
                <a:noFill/>
              </p:spPr>
              <p:txBody>
                <a:bodyPr wrap="square" rtlCol="0">
                  <a:spAutoFit/>
                </a:bodyPr>
                <a:lstStyle/>
                <a:p>
                  <a:r>
                    <a:rPr lang="en-US" altLang="zh-CN" sz="1600" dirty="0" err="1">
                      <a:latin typeface="+mn-lt"/>
                    </a:rPr>
                    <a:t>Ebeam</a:t>
                  </a:r>
                  <a:endParaRPr lang="zh-CN" altLang="en-US" dirty="0">
                    <a:latin typeface="+mn-lt"/>
                  </a:endParaRPr>
                </a:p>
              </p:txBody>
            </p:sp>
          </p:grpSp>
          <p:cxnSp>
            <p:nvCxnSpPr>
              <p:cNvPr id="38" name="Connector: Curved 37">
                <a:extLst>
                  <a:ext uri="{FF2B5EF4-FFF2-40B4-BE49-F238E27FC236}">
                    <a16:creationId xmlns:a16="http://schemas.microsoft.com/office/drawing/2014/main" id="{2BC2EE87-9D0A-4EDA-B6C5-83D8B58E4499}"/>
                  </a:ext>
                </a:extLst>
              </p:cNvPr>
              <p:cNvCxnSpPr>
                <a:stCxn id="40" idx="1"/>
                <a:endCxn id="41" idx="1"/>
              </p:cNvCxnSpPr>
              <p:nvPr/>
            </p:nvCxnSpPr>
            <p:spPr bwMode="auto">
              <a:xfrm rot="10800000" flipV="1">
                <a:off x="2093992" y="2510858"/>
                <a:ext cx="8980" cy="1006907"/>
              </a:xfrm>
              <a:prstGeom prst="curvedConnector3">
                <a:avLst>
                  <a:gd name="adj1" fmla="val 2645657"/>
                </a:avLst>
              </a:prstGeom>
              <a:solidFill>
                <a:schemeClr val="accent1"/>
              </a:solidFill>
              <a:ln w="1905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39" name="Connector: Curved 38">
                <a:extLst>
                  <a:ext uri="{FF2B5EF4-FFF2-40B4-BE49-F238E27FC236}">
                    <a16:creationId xmlns:a16="http://schemas.microsoft.com/office/drawing/2014/main" id="{5E668A23-2164-4433-A64E-233BD4828917}"/>
                  </a:ext>
                </a:extLst>
              </p:cNvPr>
              <p:cNvCxnSpPr>
                <a:cxnSpLocks/>
                <a:stCxn id="40" idx="3"/>
                <a:endCxn id="41" idx="3"/>
              </p:cNvCxnSpPr>
              <p:nvPr/>
            </p:nvCxnSpPr>
            <p:spPr bwMode="auto">
              <a:xfrm flipH="1">
                <a:off x="3018556" y="2510859"/>
                <a:ext cx="8980" cy="1006907"/>
              </a:xfrm>
              <a:prstGeom prst="curvedConnector3">
                <a:avLst>
                  <a:gd name="adj1" fmla="val -2545657"/>
                </a:avLst>
              </a:prstGeom>
              <a:solidFill>
                <a:schemeClr val="accent1"/>
              </a:solidFill>
              <a:ln w="1905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sp>
          <p:nvSpPr>
            <p:cNvPr id="33" name="Rectangle: Rounded Corners 32">
              <a:extLst>
                <a:ext uri="{FF2B5EF4-FFF2-40B4-BE49-F238E27FC236}">
                  <a16:creationId xmlns:a16="http://schemas.microsoft.com/office/drawing/2014/main" id="{0336E6F5-4D07-41A8-82D5-9763B0EA33C3}"/>
                </a:ext>
              </a:extLst>
            </p:cNvPr>
            <p:cNvSpPr/>
            <p:nvPr/>
          </p:nvSpPr>
          <p:spPr bwMode="auto">
            <a:xfrm>
              <a:off x="242551" y="2690806"/>
              <a:ext cx="924564" cy="568962"/>
            </a:xfrm>
            <a:prstGeom prst="roundRect">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a:ln>
                    <a:noFill/>
                  </a:ln>
                  <a:solidFill>
                    <a:srgbClr val="000000"/>
                  </a:solidFill>
                  <a:effectLst/>
                  <a:ea typeface="Osaka" charset="0"/>
                  <a:cs typeface="Osaka" charset="0"/>
                </a:rPr>
                <a:t>Back</a:t>
              </a:r>
              <a:endParaRPr kumimoji="0" lang="zh-CN" altLang="en-US" sz="1400" b="0" i="0" u="none" strike="noStrike" cap="none" normalizeH="0" baseline="0" dirty="0">
                <a:ln>
                  <a:noFill/>
                </a:ln>
                <a:solidFill>
                  <a:srgbClr val="000000"/>
                </a:solidFill>
                <a:effectLst/>
                <a:ea typeface="Osaka" charset="0"/>
                <a:cs typeface="Osaka" charset="0"/>
              </a:endParaRPr>
            </a:p>
          </p:txBody>
        </p:sp>
        <p:cxnSp>
          <p:nvCxnSpPr>
            <p:cNvPr id="34" name="Connector: Curved 33">
              <a:extLst>
                <a:ext uri="{FF2B5EF4-FFF2-40B4-BE49-F238E27FC236}">
                  <a16:creationId xmlns:a16="http://schemas.microsoft.com/office/drawing/2014/main" id="{848F3E26-406D-4534-A6C1-8B0A34F250BA}"/>
                </a:ext>
              </a:extLst>
            </p:cNvPr>
            <p:cNvCxnSpPr>
              <a:endCxn id="33" idx="2"/>
            </p:cNvCxnSpPr>
            <p:nvPr/>
          </p:nvCxnSpPr>
          <p:spPr bwMode="auto">
            <a:xfrm rot="10800000">
              <a:off x="704834" y="3259768"/>
              <a:ext cx="1389157" cy="397832"/>
            </a:xfrm>
            <a:prstGeom prst="curvedConnector2">
              <a:avLst/>
            </a:prstGeom>
            <a:solidFill>
              <a:schemeClr val="accent1"/>
            </a:solidFill>
            <a:ln w="1905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35" name="Connector: Curved 34">
              <a:extLst>
                <a:ext uri="{FF2B5EF4-FFF2-40B4-BE49-F238E27FC236}">
                  <a16:creationId xmlns:a16="http://schemas.microsoft.com/office/drawing/2014/main" id="{4A4B4084-3974-4705-A335-E3E6A463CB74}"/>
                </a:ext>
              </a:extLst>
            </p:cNvPr>
            <p:cNvCxnSpPr>
              <a:stCxn id="33" idx="0"/>
            </p:cNvCxnSpPr>
            <p:nvPr/>
          </p:nvCxnSpPr>
          <p:spPr bwMode="auto">
            <a:xfrm rot="5400000" flipH="1" flipV="1">
              <a:off x="1246714" y="1828707"/>
              <a:ext cx="320219" cy="1403980"/>
            </a:xfrm>
            <a:prstGeom prst="curvedConnector2">
              <a:avLst/>
            </a:prstGeom>
            <a:solidFill>
              <a:schemeClr val="accent1"/>
            </a:solidFill>
            <a:ln w="1905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36" name="TextBox 35">
              <a:extLst>
                <a:ext uri="{FF2B5EF4-FFF2-40B4-BE49-F238E27FC236}">
                  <a16:creationId xmlns:a16="http://schemas.microsoft.com/office/drawing/2014/main" id="{55EDBA99-492F-457D-BDC8-70F7C5FED8FA}"/>
                </a:ext>
              </a:extLst>
            </p:cNvPr>
            <p:cNvSpPr txBox="1"/>
            <p:nvPr/>
          </p:nvSpPr>
          <p:spPr>
            <a:xfrm>
              <a:off x="1049603" y="2091347"/>
              <a:ext cx="486922" cy="338554"/>
            </a:xfrm>
            <a:prstGeom prst="rect">
              <a:avLst/>
            </a:prstGeom>
            <a:noFill/>
          </p:spPr>
          <p:txBody>
            <a:bodyPr wrap="square" rtlCol="0">
              <a:spAutoFit/>
            </a:bodyPr>
            <a:lstStyle/>
            <a:p>
              <a:r>
                <a:rPr lang="en-US" altLang="zh-CN" sz="1600" dirty="0">
                  <a:latin typeface="+mn-lt"/>
                </a:rPr>
                <a:t>up</a:t>
              </a:r>
              <a:endParaRPr lang="zh-CN" altLang="en-US" dirty="0">
                <a:latin typeface="+mn-lt"/>
              </a:endParaRPr>
            </a:p>
          </p:txBody>
        </p:sp>
      </p:grpSp>
      <p:sp>
        <p:nvSpPr>
          <p:cNvPr id="80" name="Arrow: Right 79">
            <a:extLst>
              <a:ext uri="{FF2B5EF4-FFF2-40B4-BE49-F238E27FC236}">
                <a16:creationId xmlns:a16="http://schemas.microsoft.com/office/drawing/2014/main" id="{3BA4142B-4C41-48CB-892F-692033F754CC}"/>
              </a:ext>
            </a:extLst>
          </p:cNvPr>
          <p:cNvSpPr/>
          <p:nvPr/>
        </p:nvSpPr>
        <p:spPr bwMode="auto">
          <a:xfrm>
            <a:off x="4682448" y="3854667"/>
            <a:ext cx="2623825" cy="604104"/>
          </a:xfrm>
          <a:prstGeom prst="rightArrow">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rgbClr val="000000"/>
              </a:solidFill>
              <a:effectLst/>
              <a:latin typeface="Times" charset="0"/>
              <a:ea typeface="Osaka" charset="0"/>
              <a:cs typeface="Osaka" charset="0"/>
            </a:endParaRPr>
          </a:p>
        </p:txBody>
      </p:sp>
      <p:sp>
        <p:nvSpPr>
          <p:cNvPr id="3" name="TextBox 2">
            <a:extLst>
              <a:ext uri="{FF2B5EF4-FFF2-40B4-BE49-F238E27FC236}">
                <a16:creationId xmlns:a16="http://schemas.microsoft.com/office/drawing/2014/main" id="{1E69BE02-E7E6-4A2B-8DE5-A5698AE1FB6D}"/>
              </a:ext>
            </a:extLst>
          </p:cNvPr>
          <p:cNvSpPr txBox="1"/>
          <p:nvPr/>
        </p:nvSpPr>
        <p:spPr>
          <a:xfrm>
            <a:off x="5198687" y="3067725"/>
            <a:ext cx="1794625" cy="830997"/>
          </a:xfrm>
          <a:prstGeom prst="rect">
            <a:avLst/>
          </a:prstGeom>
          <a:noFill/>
        </p:spPr>
        <p:txBody>
          <a:bodyPr wrap="square" rtlCol="0">
            <a:spAutoFit/>
          </a:bodyPr>
          <a:lstStyle/>
          <a:p>
            <a:r>
              <a:rPr lang="en-US" altLang="zh-CN" dirty="0">
                <a:latin typeface="+mn-lt"/>
              </a:rPr>
              <a:t>automatic translation</a:t>
            </a:r>
            <a:endParaRPr lang="zh-CN" altLang="en-US" dirty="0">
              <a:latin typeface="+mn-lt"/>
            </a:endParaRPr>
          </a:p>
        </p:txBody>
      </p:sp>
    </p:spTree>
    <p:extLst>
      <p:ext uri="{BB962C8B-B14F-4D97-AF65-F5344CB8AC3E}">
        <p14:creationId xmlns:p14="http://schemas.microsoft.com/office/powerpoint/2010/main" val="2779057931"/>
      </p:ext>
    </p:extLst>
  </p:cSld>
  <p:clrMapOvr>
    <a:masterClrMapping/>
  </p:clrMapOvr>
  <mc:AlternateContent xmlns:mc="http://schemas.openxmlformats.org/markup-compatibility/2006" xmlns:p14="http://schemas.microsoft.com/office/powerpoint/2010/main">
    <mc:Choice Requires="p14">
      <p:transition spd="slow" p14:dur="2000" advTm="51101"/>
    </mc:Choice>
    <mc:Fallback xmlns="">
      <p:transition spd="slow" advTm="51101"/>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A3C14-A4E9-40D2-97FD-36627166CD8B}"/>
              </a:ext>
            </a:extLst>
          </p:cNvPr>
          <p:cNvSpPr>
            <a:spLocks noGrp="1"/>
          </p:cNvSpPr>
          <p:nvPr>
            <p:ph type="title"/>
          </p:nvPr>
        </p:nvSpPr>
        <p:spPr/>
        <p:txBody>
          <a:bodyPr/>
          <a:lstStyle/>
          <a:p>
            <a:r>
              <a:rPr lang="en-US" altLang="zh-CN" dirty="0"/>
              <a:t>Computation of Robustness</a:t>
            </a:r>
            <a:endParaRPr lang="zh-CN" altLang="en-US" dirty="0"/>
          </a:p>
        </p:txBody>
      </p:sp>
      <p:sp>
        <p:nvSpPr>
          <p:cNvPr id="4" name="Slide Number Placeholder 3">
            <a:extLst>
              <a:ext uri="{FF2B5EF4-FFF2-40B4-BE49-F238E27FC236}">
                <a16:creationId xmlns:a16="http://schemas.microsoft.com/office/drawing/2014/main" id="{FE2C3D7A-9C8C-4CA6-AFF0-B1AA41C97FE4}"/>
              </a:ext>
            </a:extLst>
          </p:cNvPr>
          <p:cNvSpPr>
            <a:spLocks noGrp="1"/>
          </p:cNvSpPr>
          <p:nvPr>
            <p:ph type="sldNum" sz="quarter" idx="10"/>
          </p:nvPr>
        </p:nvSpPr>
        <p:spPr/>
        <p:txBody>
          <a:bodyPr/>
          <a:lstStyle/>
          <a:p>
            <a:pPr>
              <a:defRPr/>
            </a:pPr>
            <a:fld id="{57DBCEAA-019C-4221-BCA5-137D87B79FCD}" type="slidenum">
              <a:rPr lang="zh-CN" altLang="en-US" smtClean="0"/>
              <a:pPr>
                <a:defRPr/>
              </a:pPr>
              <a:t>31</a:t>
            </a:fld>
            <a:endParaRPr lang="zh-CN" altLang="en-US" dirty="0"/>
          </a:p>
        </p:txBody>
      </p:sp>
      <mc:AlternateContent xmlns:mc="http://schemas.openxmlformats.org/markup-compatibility/2006" xmlns:a14="http://schemas.microsoft.com/office/drawing/2010/main">
        <mc:Choice Requires="a14">
          <p:sp>
            <p:nvSpPr>
              <p:cNvPr id="5" name="Flowchart: Document 4">
                <a:extLst>
                  <a:ext uri="{FF2B5EF4-FFF2-40B4-BE49-F238E27FC236}">
                    <a16:creationId xmlns:a16="http://schemas.microsoft.com/office/drawing/2014/main" id="{947C8B34-AC09-4DE5-8F71-3CFBDA930E9D}"/>
                  </a:ext>
                </a:extLst>
              </p:cNvPr>
              <p:cNvSpPr/>
              <p:nvPr/>
            </p:nvSpPr>
            <p:spPr bwMode="auto">
              <a:xfrm>
                <a:off x="762242" y="1751825"/>
                <a:ext cx="1295887" cy="762775"/>
              </a:xfrm>
              <a:prstGeom prst="flowChartDocument">
                <a:avLst/>
              </a:prstGeom>
              <a:solidFill>
                <a:schemeClr val="bg1">
                  <a:lumMod val="75000"/>
                </a:schemeClr>
              </a:solidFill>
              <a:ln>
                <a:noFill/>
              </a:ln>
              <a:extLst>
                <a:ext uri="{AF507438-7753-43e0-B8FC-AC1667EBCBE1}">
                  <a14:hiddenEffects xmlns="">
                    <a:effectLst>
                      <a:outerShdw blurRad="63500" dist="38099" dir="2700000" algn="ctr" rotWithShape="0">
                        <a:schemeClr val="bg2">
                          <a:alpha val="74998"/>
                        </a:schemeClr>
                      </a:outerShdw>
                    </a:effectLst>
                  </a14:hiddenEffects>
                </a:ext>
              </a:extLst>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000000"/>
                    </a:solidFill>
                    <a:effectLst/>
                    <a:ea typeface="Osaka" charset="0"/>
                    <a:cs typeface="Osaka" charset="0"/>
                  </a:rPr>
                  <a:t>Input: </a:t>
                </a:r>
                <a14:m>
                  <m:oMath xmlns:m="http://schemas.openxmlformats.org/officeDocument/2006/math">
                    <m:r>
                      <a:rPr kumimoji="0" lang="en-US" altLang="zh-CN" sz="2000" b="0" i="1" u="none" strike="noStrike" cap="none" normalizeH="0" baseline="0" smtClean="0">
                        <a:ln>
                          <a:noFill/>
                        </a:ln>
                        <a:solidFill>
                          <a:srgbClr val="000000"/>
                        </a:solidFill>
                        <a:effectLst/>
                        <a:latin typeface="Cambria Math" panose="02040503050406030204" pitchFamily="18" charset="0"/>
                        <a:ea typeface="Osaka" charset="0"/>
                        <a:cs typeface="Osaka" charset="0"/>
                      </a:rPr>
                      <m:t>𝑀</m:t>
                    </m:r>
                    <m:r>
                      <a:rPr kumimoji="0" lang="en-US" altLang="zh-CN" sz="2000" b="0" i="1" u="none" strike="noStrike" cap="none" normalizeH="0" baseline="0" smtClean="0">
                        <a:ln>
                          <a:noFill/>
                        </a:ln>
                        <a:solidFill>
                          <a:srgbClr val="000000"/>
                        </a:solidFill>
                        <a:effectLst/>
                        <a:latin typeface="Cambria Math" panose="02040503050406030204" pitchFamily="18" charset="0"/>
                        <a:ea typeface="Osaka" charset="0"/>
                        <a:cs typeface="Osaka" charset="0"/>
                      </a:rPr>
                      <m:t>,</m:t>
                    </m:r>
                    <m:r>
                      <a:rPr kumimoji="0" lang="en-US" altLang="zh-CN" sz="2000" b="0" i="1" u="none" strike="noStrike" cap="none" normalizeH="0" baseline="0" smtClean="0">
                        <a:ln>
                          <a:noFill/>
                        </a:ln>
                        <a:solidFill>
                          <a:srgbClr val="000000"/>
                        </a:solidFill>
                        <a:effectLst/>
                        <a:latin typeface="Cambria Math" panose="02040503050406030204" pitchFamily="18" charset="0"/>
                        <a:ea typeface="Osaka" charset="0"/>
                        <a:cs typeface="Osaka" charset="0"/>
                      </a:rPr>
                      <m:t>𝐸</m:t>
                    </m:r>
                    <m:r>
                      <a:rPr kumimoji="0" lang="en-US" altLang="zh-CN" sz="2000" b="0" i="1" u="none" strike="noStrike" cap="none" normalizeH="0" baseline="0" smtClean="0">
                        <a:ln>
                          <a:noFill/>
                        </a:ln>
                        <a:solidFill>
                          <a:srgbClr val="000000"/>
                        </a:solidFill>
                        <a:effectLst/>
                        <a:latin typeface="Cambria Math" panose="02040503050406030204" pitchFamily="18" charset="0"/>
                        <a:ea typeface="Osaka" charset="0"/>
                        <a:cs typeface="Osaka" charset="0"/>
                      </a:rPr>
                      <m:t>,</m:t>
                    </m:r>
                    <m:r>
                      <a:rPr kumimoji="0" lang="en-US" altLang="zh-CN" sz="2000" b="0" i="1" u="none" strike="noStrike" cap="none" normalizeH="0" baseline="0" smtClean="0">
                        <a:ln>
                          <a:noFill/>
                        </a:ln>
                        <a:solidFill>
                          <a:srgbClr val="000000"/>
                        </a:solidFill>
                        <a:effectLst/>
                        <a:latin typeface="Cambria Math" panose="02040503050406030204" pitchFamily="18" charset="0"/>
                        <a:ea typeface="Osaka" charset="0"/>
                        <a:cs typeface="Osaka" charset="0"/>
                      </a:rPr>
                      <m:t>𝑃</m:t>
                    </m:r>
                  </m:oMath>
                </a14:m>
                <a:endParaRPr kumimoji="0" lang="zh-CN" altLang="en-US" sz="2000" b="0" i="0" u="none" strike="noStrike" cap="none" normalizeH="0" baseline="0" dirty="0">
                  <a:ln>
                    <a:noFill/>
                  </a:ln>
                  <a:solidFill>
                    <a:srgbClr val="000000"/>
                  </a:solidFill>
                  <a:effectLst/>
                  <a:ea typeface="Osaka" charset="0"/>
                  <a:cs typeface="Osaka" charset="0"/>
                </a:endParaRPr>
              </a:p>
            </p:txBody>
          </p:sp>
        </mc:Choice>
        <mc:Fallback xmlns="">
          <p:sp>
            <p:nvSpPr>
              <p:cNvPr id="5" name="Flowchart: Document 4">
                <a:extLst>
                  <a:ext uri="{FF2B5EF4-FFF2-40B4-BE49-F238E27FC236}">
                    <a16:creationId xmlns:a16="http://schemas.microsoft.com/office/drawing/2014/main" id="{947C8B34-AC09-4DE5-8F71-3CFBDA930E9D}"/>
                  </a:ext>
                </a:extLst>
              </p:cNvPr>
              <p:cNvSpPr>
                <a:spLocks noRot="1" noChangeAspect="1" noMove="1" noResize="1" noEditPoints="1" noAdjustHandles="1" noChangeArrowheads="1" noChangeShapeType="1" noTextEdit="1"/>
              </p:cNvSpPr>
              <p:nvPr/>
            </p:nvSpPr>
            <p:spPr bwMode="auto">
              <a:xfrm>
                <a:off x="762242" y="1751825"/>
                <a:ext cx="1295887" cy="762775"/>
              </a:xfrm>
              <a:prstGeom prst="flowChartDocument">
                <a:avLst/>
              </a:prstGeom>
              <a:blipFill>
                <a:blip r:embed="rId6"/>
                <a:stretch>
                  <a:fillRect t="-8800"/>
                </a:stretch>
              </a:blipFill>
              <a:ln>
                <a:noFill/>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r>
                  <a:rPr lang="zh-CN" altLang="en-US">
                    <a:noFill/>
                  </a:rPr>
                  <a:t> </a:t>
                </a:r>
              </a:p>
            </p:txBody>
          </p:sp>
        </mc:Fallback>
      </mc:AlternateContent>
      <p:sp>
        <p:nvSpPr>
          <p:cNvPr id="6" name="Rectangle 5">
            <a:extLst>
              <a:ext uri="{FF2B5EF4-FFF2-40B4-BE49-F238E27FC236}">
                <a16:creationId xmlns:a16="http://schemas.microsoft.com/office/drawing/2014/main" id="{214CC83A-138F-445F-8E9F-5BFB1D28E5BC}"/>
              </a:ext>
            </a:extLst>
          </p:cNvPr>
          <p:cNvSpPr/>
          <p:nvPr/>
        </p:nvSpPr>
        <p:spPr bwMode="auto">
          <a:xfrm>
            <a:off x="685800" y="3124200"/>
            <a:ext cx="1448773" cy="990600"/>
          </a:xfrm>
          <a:prstGeom prst="rect">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CN" sz="1800" dirty="0">
                <a:solidFill>
                  <a:srgbClr val="000000"/>
                </a:solidFill>
                <a:latin typeface="+mj-lt"/>
                <a:ea typeface="Osaka" charset="0"/>
                <a:cs typeface="Osaka" charset="0"/>
              </a:rPr>
              <a:t>Compute Weakest Assumption</a:t>
            </a:r>
            <a:endParaRPr kumimoji="0" lang="zh-CN" altLang="en-US" sz="1800" b="0" i="0" u="none" strike="noStrike" cap="none" normalizeH="0" baseline="0" dirty="0">
              <a:ln>
                <a:noFill/>
              </a:ln>
              <a:solidFill>
                <a:srgbClr val="000000"/>
              </a:solidFill>
              <a:effectLst/>
              <a:latin typeface="+mj-lt"/>
              <a:ea typeface="Osaka" charset="0"/>
              <a:cs typeface="Osaka" charset="0"/>
            </a:endParaRPr>
          </a:p>
        </p:txBody>
      </p:sp>
      <mc:AlternateContent xmlns:mc="http://schemas.openxmlformats.org/markup-compatibility/2006" xmlns:a14="http://schemas.microsoft.com/office/drawing/2010/main">
        <mc:Choice Requires="a14">
          <p:sp>
            <p:nvSpPr>
              <p:cNvPr id="8" name="Flowchart: Document 7">
                <a:extLst>
                  <a:ext uri="{FF2B5EF4-FFF2-40B4-BE49-F238E27FC236}">
                    <a16:creationId xmlns:a16="http://schemas.microsoft.com/office/drawing/2014/main" id="{F3BFF51F-BD6F-4364-B714-C234DB3CEC74}"/>
                  </a:ext>
                </a:extLst>
              </p:cNvPr>
              <p:cNvSpPr/>
              <p:nvPr/>
            </p:nvSpPr>
            <p:spPr bwMode="auto">
              <a:xfrm>
                <a:off x="685800" y="4724400"/>
                <a:ext cx="1460416" cy="876300"/>
              </a:xfrm>
              <a:prstGeom prst="flowChartDocument">
                <a:avLst/>
              </a:prstGeom>
              <a:solidFill>
                <a:schemeClr val="bg1">
                  <a:lumMod val="75000"/>
                </a:schemeClr>
              </a:solidFill>
              <a:ln>
                <a:noFill/>
              </a:ln>
              <a:extLst>
                <a:ext uri="{AF507438-7753-43e0-B8FC-AC1667EBCBE1}">
                  <a14:hiddenEffects xmlns="">
                    <a:effectLst>
                      <a:outerShdw blurRad="63500" dist="38099" dir="2700000" algn="ctr" rotWithShape="0">
                        <a:schemeClr val="bg2">
                          <a:alpha val="74998"/>
                        </a:schemeClr>
                      </a:outerShdw>
                    </a:effectLst>
                  </a14:hiddenEffects>
                </a:ext>
              </a:extLst>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000000"/>
                    </a:solidFill>
                    <a:effectLst/>
                    <a:ea typeface="Osaka" charset="0"/>
                    <a:cs typeface="Osaka" charset="0"/>
                  </a:rPr>
                  <a:t>Output:</a:t>
                </a:r>
              </a:p>
              <a:p>
                <a:pPr marL="0" marR="0" indent="0" algn="ctr" defTabSz="914400" rtl="0" eaLnBrk="0" fontAlgn="base" latinLnBrk="0" hangingPunct="0">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r>
                        <a:rPr kumimoji="0" lang="en-US" altLang="zh-CN" sz="1800" b="0" i="1" u="none" strike="noStrike" cap="none" normalizeH="0" baseline="0" smtClean="0">
                          <a:ln>
                            <a:noFill/>
                          </a:ln>
                          <a:solidFill>
                            <a:srgbClr val="000000"/>
                          </a:solidFill>
                          <a:effectLst/>
                          <a:latin typeface="Cambria Math" panose="02040503050406030204" pitchFamily="18" charset="0"/>
                          <a:ea typeface="Osaka" charset="0"/>
                          <a:cs typeface="Osaka" charset="0"/>
                        </a:rPr>
                        <m:t>𝑊𝐴</m:t>
                      </m:r>
                      <m:r>
                        <a:rPr kumimoji="0" lang="en-US" altLang="zh-CN" sz="1800" b="0" i="1" u="none" strike="noStrike" cap="none" normalizeH="0" baseline="0" smtClean="0">
                          <a:ln>
                            <a:noFill/>
                          </a:ln>
                          <a:solidFill>
                            <a:srgbClr val="000000"/>
                          </a:solidFill>
                          <a:effectLst/>
                          <a:latin typeface="Cambria Math" panose="02040503050406030204" pitchFamily="18" charset="0"/>
                          <a:ea typeface="Osaka" charset="0"/>
                          <a:cs typeface="Osaka" charset="0"/>
                        </a:rPr>
                        <m:t>(</m:t>
                      </m:r>
                      <m:r>
                        <a:rPr kumimoji="0" lang="en-US" altLang="zh-CN" sz="1800" b="0" i="1" u="none" strike="noStrike" cap="none" normalizeH="0" baseline="0" smtClean="0">
                          <a:ln>
                            <a:noFill/>
                          </a:ln>
                          <a:solidFill>
                            <a:srgbClr val="000000"/>
                          </a:solidFill>
                          <a:effectLst/>
                          <a:latin typeface="Cambria Math" panose="02040503050406030204" pitchFamily="18" charset="0"/>
                          <a:ea typeface="Osaka" charset="0"/>
                          <a:cs typeface="Osaka" charset="0"/>
                        </a:rPr>
                        <m:t>𝑀</m:t>
                      </m:r>
                      <m:r>
                        <a:rPr kumimoji="0" lang="en-US" altLang="zh-CN" sz="1800" b="0" i="1" u="none" strike="noStrike" cap="none" normalizeH="0" baseline="0" smtClean="0">
                          <a:ln>
                            <a:noFill/>
                          </a:ln>
                          <a:solidFill>
                            <a:srgbClr val="000000"/>
                          </a:solidFill>
                          <a:effectLst/>
                          <a:latin typeface="Cambria Math" panose="02040503050406030204" pitchFamily="18" charset="0"/>
                          <a:ea typeface="Osaka" charset="0"/>
                          <a:cs typeface="Osaka" charset="0"/>
                        </a:rPr>
                        <m:t>,</m:t>
                      </m:r>
                      <m:r>
                        <a:rPr kumimoji="0" lang="en-US" altLang="zh-CN" sz="1800" b="0" i="1" u="none" strike="noStrike" cap="none" normalizeH="0" baseline="0" smtClean="0">
                          <a:ln>
                            <a:noFill/>
                          </a:ln>
                          <a:solidFill>
                            <a:srgbClr val="000000"/>
                          </a:solidFill>
                          <a:effectLst/>
                          <a:latin typeface="Cambria Math" panose="02040503050406030204" pitchFamily="18" charset="0"/>
                          <a:ea typeface="Osaka" charset="0"/>
                          <a:cs typeface="Osaka" charset="0"/>
                        </a:rPr>
                        <m:t>𝐸</m:t>
                      </m:r>
                      <m:r>
                        <a:rPr kumimoji="0" lang="en-US" altLang="zh-CN" sz="1800" b="0" i="1" u="none" strike="noStrike" cap="none" normalizeH="0" baseline="0" smtClean="0">
                          <a:ln>
                            <a:noFill/>
                          </a:ln>
                          <a:solidFill>
                            <a:srgbClr val="000000"/>
                          </a:solidFill>
                          <a:effectLst/>
                          <a:latin typeface="Cambria Math" panose="02040503050406030204" pitchFamily="18" charset="0"/>
                          <a:ea typeface="Osaka" charset="0"/>
                          <a:cs typeface="Osaka" charset="0"/>
                        </a:rPr>
                        <m:t>,</m:t>
                      </m:r>
                      <m:r>
                        <a:rPr kumimoji="0" lang="en-US" altLang="zh-CN" sz="1800" b="0" i="1" u="none" strike="noStrike" cap="none" normalizeH="0" baseline="0" smtClean="0">
                          <a:ln>
                            <a:noFill/>
                          </a:ln>
                          <a:solidFill>
                            <a:srgbClr val="000000"/>
                          </a:solidFill>
                          <a:effectLst/>
                          <a:latin typeface="Cambria Math" panose="02040503050406030204" pitchFamily="18" charset="0"/>
                          <a:ea typeface="Osaka" charset="0"/>
                          <a:cs typeface="Osaka" charset="0"/>
                        </a:rPr>
                        <m:t>𝑃</m:t>
                      </m:r>
                      <m:r>
                        <a:rPr kumimoji="0" lang="en-US" altLang="zh-CN" sz="1800" b="0" i="1" u="none" strike="noStrike" cap="none" normalizeH="0" baseline="0" smtClean="0">
                          <a:ln>
                            <a:noFill/>
                          </a:ln>
                          <a:solidFill>
                            <a:srgbClr val="000000"/>
                          </a:solidFill>
                          <a:effectLst/>
                          <a:latin typeface="Cambria Math" panose="02040503050406030204" pitchFamily="18" charset="0"/>
                          <a:ea typeface="Osaka" charset="0"/>
                          <a:cs typeface="Osaka" charset="0"/>
                        </a:rPr>
                        <m:t>)</m:t>
                      </m:r>
                    </m:oMath>
                  </m:oMathPara>
                </a14:m>
                <a:endParaRPr kumimoji="0" lang="zh-CN" altLang="en-US" sz="1800" b="0" i="0" u="none" strike="noStrike" cap="none" normalizeH="0" baseline="0" dirty="0">
                  <a:ln>
                    <a:noFill/>
                  </a:ln>
                  <a:solidFill>
                    <a:srgbClr val="000000"/>
                  </a:solidFill>
                  <a:effectLst/>
                  <a:ea typeface="Osaka" charset="0"/>
                  <a:cs typeface="Osaka" charset="0"/>
                </a:endParaRPr>
              </a:p>
            </p:txBody>
          </p:sp>
        </mc:Choice>
        <mc:Fallback xmlns="">
          <p:sp>
            <p:nvSpPr>
              <p:cNvPr id="8" name="Flowchart: Document 7">
                <a:extLst>
                  <a:ext uri="{FF2B5EF4-FFF2-40B4-BE49-F238E27FC236}">
                    <a16:creationId xmlns:a16="http://schemas.microsoft.com/office/drawing/2014/main" id="{F3BFF51F-BD6F-4364-B714-C234DB3CEC74}"/>
                  </a:ext>
                </a:extLst>
              </p:cNvPr>
              <p:cNvSpPr>
                <a:spLocks noRot="1" noChangeAspect="1" noMove="1" noResize="1" noEditPoints="1" noAdjustHandles="1" noChangeArrowheads="1" noChangeShapeType="1" noTextEdit="1"/>
              </p:cNvSpPr>
              <p:nvPr/>
            </p:nvSpPr>
            <p:spPr bwMode="auto">
              <a:xfrm>
                <a:off x="685800" y="4724400"/>
                <a:ext cx="1460416" cy="876300"/>
              </a:xfrm>
              <a:prstGeom prst="flowChartDocument">
                <a:avLst/>
              </a:prstGeom>
              <a:blipFill>
                <a:blip r:embed="rId7"/>
                <a:stretch>
                  <a:fillRect/>
                </a:stretch>
              </a:blipFill>
              <a:ln>
                <a:noFill/>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C86A6ED4-256B-4941-81E6-0BDFDE420A16}"/>
                  </a:ext>
                </a:extLst>
              </p:cNvPr>
              <p:cNvSpPr/>
              <p:nvPr/>
            </p:nvSpPr>
            <p:spPr bwMode="auto">
              <a:xfrm>
                <a:off x="2931119" y="4610100"/>
                <a:ext cx="1508655" cy="1104900"/>
              </a:xfrm>
              <a:prstGeom prst="rect">
                <a:avLst/>
              </a:prstGeom>
              <a:ln>
                <a:headEnd type="none" w="med" len="med"/>
                <a:tailEnd type="none" w="med" len="med"/>
              </a:ln>
              <a:extLst>
                <a:ext uri="{AF507438-7753-43e0-B8FC-AC1667EBCBE1}">
                  <a14:hiddenEffects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CN" sz="1800" dirty="0">
                    <a:solidFill>
                      <a:srgbClr val="000000"/>
                    </a:solidFill>
                    <a:latin typeface="+mj-lt"/>
                    <a:ea typeface="Osaka" charset="0"/>
                    <a:cs typeface="Osaka" charset="0"/>
                  </a:rPr>
                  <a:t>Compute Robustness w.r.t </a:t>
                </a:r>
                <a14:m>
                  <m:oMath xmlns:m="http://schemas.openxmlformats.org/officeDocument/2006/math">
                    <m:r>
                      <a:rPr lang="en-US" altLang="zh-CN" sz="1800" b="0" i="1" smtClean="0">
                        <a:solidFill>
                          <a:srgbClr val="000000"/>
                        </a:solidFill>
                        <a:latin typeface="Cambria Math" panose="02040503050406030204" pitchFamily="18" charset="0"/>
                        <a:ea typeface="Osaka" charset="0"/>
                        <a:cs typeface="Osaka" charset="0"/>
                      </a:rPr>
                      <m:t>𝐸</m:t>
                    </m:r>
                  </m:oMath>
                </a14:m>
                <a:endParaRPr kumimoji="0" lang="zh-CN" altLang="en-US" sz="1800" b="0" i="0" u="none" strike="noStrike" cap="none" normalizeH="0" baseline="0" dirty="0">
                  <a:ln>
                    <a:noFill/>
                  </a:ln>
                  <a:solidFill>
                    <a:srgbClr val="000000"/>
                  </a:solidFill>
                  <a:effectLst/>
                  <a:latin typeface="+mj-lt"/>
                  <a:ea typeface="Osaka" charset="0"/>
                  <a:cs typeface="Osaka" charset="0"/>
                </a:endParaRPr>
              </a:p>
            </p:txBody>
          </p:sp>
        </mc:Choice>
        <mc:Fallback xmlns="">
          <p:sp>
            <p:nvSpPr>
              <p:cNvPr id="10" name="Rectangle 9">
                <a:extLst>
                  <a:ext uri="{FF2B5EF4-FFF2-40B4-BE49-F238E27FC236}">
                    <a16:creationId xmlns:a16="http://schemas.microsoft.com/office/drawing/2014/main" id="{C86A6ED4-256B-4941-81E6-0BDFDE420A16}"/>
                  </a:ext>
                </a:extLst>
              </p:cNvPr>
              <p:cNvSpPr>
                <a:spLocks noRot="1" noChangeAspect="1" noMove="1" noResize="1" noEditPoints="1" noAdjustHandles="1" noChangeArrowheads="1" noChangeShapeType="1" noTextEdit="1"/>
              </p:cNvSpPr>
              <p:nvPr/>
            </p:nvSpPr>
            <p:spPr bwMode="auto">
              <a:xfrm>
                <a:off x="2931119" y="4610100"/>
                <a:ext cx="1508655" cy="1104900"/>
              </a:xfrm>
              <a:prstGeom prst="rect">
                <a:avLst/>
              </a:prstGeom>
              <a:blipFill>
                <a:blip r:embed="rId8"/>
                <a:stretch>
                  <a:fillRect r="-2390"/>
                </a:stretch>
              </a:blipFill>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r>
                  <a:rPr lang="zh-CN" altLang="en-US">
                    <a:noFill/>
                  </a:rPr>
                  <a:t> </a:t>
                </a:r>
              </a:p>
            </p:txBody>
          </p:sp>
        </mc:Fallback>
      </mc:AlternateContent>
      <p:sp>
        <p:nvSpPr>
          <p:cNvPr id="12" name="Flowchart: Document 11">
            <a:extLst>
              <a:ext uri="{FF2B5EF4-FFF2-40B4-BE49-F238E27FC236}">
                <a16:creationId xmlns:a16="http://schemas.microsoft.com/office/drawing/2014/main" id="{AF63E25C-4C8F-4145-A6BD-A563D3E58476}"/>
              </a:ext>
            </a:extLst>
          </p:cNvPr>
          <p:cNvSpPr/>
          <p:nvPr/>
        </p:nvSpPr>
        <p:spPr bwMode="auto">
          <a:xfrm>
            <a:off x="2870333" y="3124200"/>
            <a:ext cx="1630226" cy="876300"/>
          </a:xfrm>
          <a:prstGeom prst="flowChartDocument">
            <a:avLst/>
          </a:prstGeom>
          <a:solidFill>
            <a:schemeClr val="bg1">
              <a:lumMod val="75000"/>
            </a:schemeClr>
          </a:solidFill>
          <a:ln>
            <a:noFill/>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000000"/>
                </a:solidFill>
                <a:effectLst/>
                <a:ea typeface="Osaka" charset="0"/>
                <a:cs typeface="Osaka" charset="0"/>
              </a:rPr>
              <a:t>Output:</a:t>
            </a:r>
            <a:r>
              <a:rPr kumimoji="0" lang="en-US" altLang="zh-CN" sz="1800" b="0" i="0" u="none" strike="noStrike" cap="none" normalizeH="0" dirty="0">
                <a:ln>
                  <a:noFill/>
                </a:ln>
                <a:solidFill>
                  <a:srgbClr val="000000"/>
                </a:solidFill>
                <a:effectLst/>
                <a:ea typeface="Osaka" charset="0"/>
                <a:cs typeface="Osaka" charset="0"/>
              </a:rPr>
              <a:t> Model of robustness</a:t>
            </a:r>
            <a:endParaRPr kumimoji="0" lang="en-US" altLang="zh-CN" sz="1800" b="0" i="0" u="none" strike="noStrike" cap="none" normalizeH="0" baseline="0" dirty="0">
              <a:ln>
                <a:noFill/>
              </a:ln>
              <a:solidFill>
                <a:srgbClr val="000000"/>
              </a:solidFill>
              <a:effectLst/>
              <a:ea typeface="Osaka" charset="0"/>
              <a:cs typeface="Osaka" charset="0"/>
            </a:endParaRPr>
          </a:p>
        </p:txBody>
      </p:sp>
      <p:sp>
        <p:nvSpPr>
          <p:cNvPr id="14" name="Rectangle 13">
            <a:extLst>
              <a:ext uri="{FF2B5EF4-FFF2-40B4-BE49-F238E27FC236}">
                <a16:creationId xmlns:a16="http://schemas.microsoft.com/office/drawing/2014/main" id="{F99E8C0B-6902-4603-A047-9B41D5CAF716}"/>
              </a:ext>
            </a:extLst>
          </p:cNvPr>
          <p:cNvSpPr/>
          <p:nvPr/>
        </p:nvSpPr>
        <p:spPr bwMode="auto">
          <a:xfrm>
            <a:off x="5176436" y="2990850"/>
            <a:ext cx="1746947" cy="1143000"/>
          </a:xfrm>
          <a:prstGeom prst="rect">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CN" sz="1800" dirty="0">
                <a:solidFill>
                  <a:srgbClr val="000000"/>
                </a:solidFill>
                <a:latin typeface="+mj-lt"/>
                <a:ea typeface="Osaka" charset="0"/>
                <a:cs typeface="Osaka" charset="0"/>
              </a:rPr>
              <a:t>Generate Equiv. Classes and Rep. Traces</a:t>
            </a:r>
            <a:endParaRPr kumimoji="0" lang="zh-CN" altLang="en-US" sz="1800" b="0" i="0" u="none" strike="noStrike" cap="none" normalizeH="0" baseline="0" dirty="0">
              <a:ln>
                <a:noFill/>
              </a:ln>
              <a:solidFill>
                <a:srgbClr val="000000"/>
              </a:solidFill>
              <a:effectLst/>
              <a:latin typeface="+mj-lt"/>
              <a:ea typeface="Osaka" charset="0"/>
              <a:cs typeface="Osaka" charset="0"/>
            </a:endParaRPr>
          </a:p>
        </p:txBody>
      </p:sp>
      <mc:AlternateContent xmlns:mc="http://schemas.openxmlformats.org/markup-compatibility/2006" xmlns:a14="http://schemas.microsoft.com/office/drawing/2010/main">
        <mc:Choice Requires="a14">
          <p:sp>
            <p:nvSpPr>
              <p:cNvPr id="16" name="Flowchart: Document 15">
                <a:extLst>
                  <a:ext uri="{FF2B5EF4-FFF2-40B4-BE49-F238E27FC236}">
                    <a16:creationId xmlns:a16="http://schemas.microsoft.com/office/drawing/2014/main" id="{7FA410EF-1429-494C-95B2-34B09DD293EE}"/>
                  </a:ext>
                </a:extLst>
              </p:cNvPr>
              <p:cNvSpPr/>
              <p:nvPr/>
            </p:nvSpPr>
            <p:spPr bwMode="auto">
              <a:xfrm>
                <a:off x="9506437" y="1676418"/>
                <a:ext cx="1988554" cy="837408"/>
              </a:xfrm>
              <a:prstGeom prst="flowChartDocument">
                <a:avLst/>
              </a:prstGeom>
              <a:solidFill>
                <a:schemeClr val="bg1">
                  <a:lumMod val="75000"/>
                </a:schemeClr>
              </a:solidFill>
              <a:ln>
                <a:noFill/>
              </a:ln>
              <a:extLst>
                <a:ext uri="{AF507438-7753-43e0-B8FC-AC1667EBCBE1}">
                  <a14:hiddenEffects xmlns="">
                    <a:effectLst>
                      <a:outerShdw blurRad="63500" dist="38099" dir="2700000" algn="ctr" rotWithShape="0">
                        <a:schemeClr val="bg2">
                          <a:alpha val="74998"/>
                        </a:schemeClr>
                      </a:outerShdw>
                    </a:effectLst>
                  </a14:hiddenEffects>
                </a:ext>
              </a:extLst>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000000"/>
                    </a:solidFill>
                    <a:effectLst/>
                    <a:ea typeface="Osaka" charset="0"/>
                    <a:cs typeface="Osaka" charset="0"/>
                  </a:rPr>
                  <a:t>Input: Deviation Model </a:t>
                </a:r>
                <a14:m>
                  <m:oMath xmlns:m="http://schemas.openxmlformats.org/officeDocument/2006/math">
                    <m:r>
                      <a:rPr kumimoji="0" lang="en-US" altLang="zh-CN" sz="2000" b="0" i="1" u="none" strike="noStrike" cap="none" normalizeH="0" baseline="0" smtClean="0">
                        <a:ln>
                          <a:noFill/>
                        </a:ln>
                        <a:solidFill>
                          <a:srgbClr val="000000"/>
                        </a:solidFill>
                        <a:effectLst/>
                        <a:latin typeface="Cambria Math" panose="02040503050406030204" pitchFamily="18" charset="0"/>
                        <a:ea typeface="Osaka" charset="0"/>
                        <a:cs typeface="Osaka" charset="0"/>
                      </a:rPr>
                      <m:t>𝐷</m:t>
                    </m:r>
                  </m:oMath>
                </a14:m>
                <a:endParaRPr kumimoji="0" lang="zh-CN" altLang="en-US" sz="2000" b="0" i="0" u="none" strike="noStrike" cap="none" normalizeH="0" baseline="0" dirty="0">
                  <a:ln>
                    <a:noFill/>
                  </a:ln>
                  <a:solidFill>
                    <a:srgbClr val="000000"/>
                  </a:solidFill>
                  <a:effectLst/>
                  <a:ea typeface="Osaka" charset="0"/>
                  <a:cs typeface="Osaka" charset="0"/>
                </a:endParaRPr>
              </a:p>
            </p:txBody>
          </p:sp>
        </mc:Choice>
        <mc:Fallback xmlns="">
          <p:sp>
            <p:nvSpPr>
              <p:cNvPr id="16" name="Flowchart: Document 15">
                <a:extLst>
                  <a:ext uri="{FF2B5EF4-FFF2-40B4-BE49-F238E27FC236}">
                    <a16:creationId xmlns:a16="http://schemas.microsoft.com/office/drawing/2014/main" id="{7FA410EF-1429-494C-95B2-34B09DD293EE}"/>
                  </a:ext>
                </a:extLst>
              </p:cNvPr>
              <p:cNvSpPr>
                <a:spLocks noRot="1" noChangeAspect="1" noMove="1" noResize="1" noEditPoints="1" noAdjustHandles="1" noChangeArrowheads="1" noChangeShapeType="1" noTextEdit="1"/>
              </p:cNvSpPr>
              <p:nvPr/>
            </p:nvSpPr>
            <p:spPr bwMode="auto">
              <a:xfrm>
                <a:off x="9506437" y="1676418"/>
                <a:ext cx="1988554" cy="837408"/>
              </a:xfrm>
              <a:prstGeom prst="flowChartDocument">
                <a:avLst/>
              </a:prstGeom>
              <a:blipFill>
                <a:blip r:embed="rId9"/>
                <a:stretch>
                  <a:fillRect l="-2446" t="-5147" r="-5199"/>
                </a:stretch>
              </a:blipFill>
              <a:ln>
                <a:noFill/>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Flowchart: Document 17">
                <a:extLst>
                  <a:ext uri="{FF2B5EF4-FFF2-40B4-BE49-F238E27FC236}">
                    <a16:creationId xmlns:a16="http://schemas.microsoft.com/office/drawing/2014/main" id="{33EB640A-7EDF-4572-809F-1E588275142E}"/>
                  </a:ext>
                </a:extLst>
              </p:cNvPr>
              <p:cNvSpPr/>
              <p:nvPr/>
            </p:nvSpPr>
            <p:spPr bwMode="auto">
              <a:xfrm>
                <a:off x="9517645" y="4724399"/>
                <a:ext cx="1977345" cy="837387"/>
              </a:xfrm>
              <a:prstGeom prst="flowChartDocument">
                <a:avLst/>
              </a:prstGeom>
              <a:solidFill>
                <a:schemeClr val="bg1">
                  <a:lumMod val="75000"/>
                </a:schemeClr>
              </a:solidFill>
              <a:ln>
                <a:noFill/>
              </a:ln>
              <a:extLst>
                <a:ext uri="{AF507438-7753-43e0-B8FC-AC1667EBCBE1}">
                  <a14:hiddenEffects xmlns="">
                    <a:effectLst>
                      <a:outerShdw blurRad="63500" dist="38099" dir="2700000" algn="ctr" rotWithShape="0">
                        <a:schemeClr val="bg2">
                          <a:alpha val="74998"/>
                        </a:schemeClr>
                      </a:outerShdw>
                    </a:effectLst>
                  </a14:hiddenEffects>
                </a:ext>
              </a:extLst>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000000"/>
                    </a:solidFill>
                    <a:effectLst/>
                    <a:ea typeface="Osaka" charset="0"/>
                    <a:cs typeface="Osaka" charset="0"/>
                  </a:rPr>
                  <a:t>Output: </a:t>
                </a:r>
                <a14:m>
                  <m:oMath xmlns:m="http://schemas.openxmlformats.org/officeDocument/2006/math">
                    <m:r>
                      <a:rPr kumimoji="0" lang="en-US" altLang="zh-CN" sz="2000" b="0" i="1" u="none" strike="noStrike" cap="none" normalizeH="0" baseline="0" smtClean="0">
                        <a:ln>
                          <a:noFill/>
                        </a:ln>
                        <a:solidFill>
                          <a:srgbClr val="000000"/>
                        </a:solidFill>
                        <a:effectLst/>
                        <a:latin typeface="Cambria Math" panose="02040503050406030204" pitchFamily="18" charset="0"/>
                        <a:ea typeface="Osaka" charset="0"/>
                        <a:cs typeface="Osaka" charset="0"/>
                      </a:rPr>
                      <m:t>⟨</m:t>
                    </m:r>
                    <m:r>
                      <a:rPr kumimoji="0" lang="en-US" altLang="zh-CN" sz="2000" b="0" i="1" u="none" strike="noStrike" cap="none" normalizeH="0" baseline="0" smtClean="0">
                        <a:ln>
                          <a:noFill/>
                        </a:ln>
                        <a:solidFill>
                          <a:srgbClr val="000000"/>
                        </a:solidFill>
                        <a:effectLst/>
                        <a:latin typeface="Cambria Math" panose="02040503050406030204" pitchFamily="18" charset="0"/>
                        <a:ea typeface="Osaka" charset="0"/>
                        <a:cs typeface="Osaka" charset="0"/>
                      </a:rPr>
                      <m:t>𝑅𝑒𝑝</m:t>
                    </m:r>
                    <m:r>
                      <a:rPr kumimoji="0" lang="en-US" altLang="zh-CN" sz="2000" b="0" i="1" u="none" strike="noStrike" cap="none" normalizeH="0" baseline="0" smtClean="0">
                        <a:ln>
                          <a:noFill/>
                        </a:ln>
                        <a:solidFill>
                          <a:srgbClr val="000000"/>
                        </a:solidFill>
                        <a:effectLst/>
                        <a:latin typeface="Cambria Math" panose="02040503050406030204" pitchFamily="18" charset="0"/>
                        <a:ea typeface="Osaka" charset="0"/>
                        <a:cs typeface="Osaka" charset="0"/>
                      </a:rPr>
                      <m:t>.,</m:t>
                    </m:r>
                    <m:r>
                      <a:rPr kumimoji="0" lang="en-US" altLang="zh-CN" sz="2000" b="0" i="1" u="none" strike="noStrike" cap="none" normalizeH="0" baseline="0" smtClean="0">
                        <a:ln>
                          <a:noFill/>
                        </a:ln>
                        <a:solidFill>
                          <a:srgbClr val="000000"/>
                        </a:solidFill>
                        <a:effectLst/>
                        <a:latin typeface="Cambria Math" panose="02040503050406030204" pitchFamily="18" charset="0"/>
                        <a:ea typeface="Osaka" charset="0"/>
                        <a:cs typeface="Osaka" charset="0"/>
                      </a:rPr>
                      <m:t>𝐸𝑥𝑝𝑙𝑎𝑛</m:t>
                    </m:r>
                    <m:r>
                      <a:rPr kumimoji="0" lang="en-US" altLang="zh-CN" sz="2000" b="0" i="1" u="none" strike="noStrike" cap="none" normalizeH="0" baseline="0" smtClean="0">
                        <a:ln>
                          <a:noFill/>
                        </a:ln>
                        <a:solidFill>
                          <a:srgbClr val="000000"/>
                        </a:solidFill>
                        <a:effectLst/>
                        <a:latin typeface="Cambria Math" panose="02040503050406030204" pitchFamily="18" charset="0"/>
                        <a:ea typeface="Osaka" charset="0"/>
                        <a:cs typeface="Osaka" charset="0"/>
                      </a:rPr>
                      <m:t>.⟩</m:t>
                    </m:r>
                  </m:oMath>
                </a14:m>
                <a:endParaRPr kumimoji="0" lang="zh-CN" altLang="en-US" sz="2000" b="0" i="0" u="none" strike="noStrike" cap="none" normalizeH="0" baseline="0" dirty="0">
                  <a:ln>
                    <a:noFill/>
                  </a:ln>
                  <a:solidFill>
                    <a:srgbClr val="000000"/>
                  </a:solidFill>
                  <a:effectLst/>
                  <a:ea typeface="Osaka" charset="0"/>
                  <a:cs typeface="Osaka" charset="0"/>
                </a:endParaRPr>
              </a:p>
            </p:txBody>
          </p:sp>
        </mc:Choice>
        <mc:Fallback xmlns="">
          <p:sp>
            <p:nvSpPr>
              <p:cNvPr id="18" name="Flowchart: Document 17">
                <a:extLst>
                  <a:ext uri="{FF2B5EF4-FFF2-40B4-BE49-F238E27FC236}">
                    <a16:creationId xmlns:a16="http://schemas.microsoft.com/office/drawing/2014/main" id="{33EB640A-7EDF-4572-809F-1E588275142E}"/>
                  </a:ext>
                </a:extLst>
              </p:cNvPr>
              <p:cNvSpPr>
                <a:spLocks noRot="1" noChangeAspect="1" noMove="1" noResize="1" noEditPoints="1" noAdjustHandles="1" noChangeArrowheads="1" noChangeShapeType="1" noTextEdit="1"/>
              </p:cNvSpPr>
              <p:nvPr/>
            </p:nvSpPr>
            <p:spPr bwMode="auto">
              <a:xfrm>
                <a:off x="9517645" y="4724399"/>
                <a:ext cx="1977345" cy="837387"/>
              </a:xfrm>
              <a:prstGeom prst="flowChartDocument">
                <a:avLst/>
              </a:prstGeom>
              <a:blipFill>
                <a:blip r:embed="rId10"/>
                <a:stretch>
                  <a:fillRect t="-5147"/>
                </a:stretch>
              </a:blipFill>
              <a:ln>
                <a:noFill/>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r>
                  <a:rPr lang="zh-CN" altLang="en-US">
                    <a:noFill/>
                  </a:rPr>
                  <a:t> </a:t>
                </a:r>
              </a:p>
            </p:txBody>
          </p:sp>
        </mc:Fallback>
      </mc:AlternateContent>
      <p:cxnSp>
        <p:nvCxnSpPr>
          <p:cNvPr id="20" name="Straight Arrow Connector 19">
            <a:extLst>
              <a:ext uri="{FF2B5EF4-FFF2-40B4-BE49-F238E27FC236}">
                <a16:creationId xmlns:a16="http://schemas.microsoft.com/office/drawing/2014/main" id="{B20C0D8A-5A53-4ACE-9227-34144CC5DBE6}"/>
              </a:ext>
            </a:extLst>
          </p:cNvPr>
          <p:cNvCxnSpPr>
            <a:cxnSpLocks/>
            <a:stCxn id="5" idx="2"/>
            <a:endCxn id="6" idx="0"/>
          </p:cNvCxnSpPr>
          <p:nvPr/>
        </p:nvCxnSpPr>
        <p:spPr bwMode="auto">
          <a:xfrm>
            <a:off x="1410186" y="2464172"/>
            <a:ext cx="1" cy="660028"/>
          </a:xfrm>
          <a:prstGeom prst="straightConnector1">
            <a:avLst/>
          </a:prstGeom>
          <a:ln w="19050">
            <a:headEnd type="none" w="med" len="med"/>
            <a:tailEnd type="triangle"/>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7E4A6367-DFA3-4AD9-909B-4CB120468D17}"/>
              </a:ext>
            </a:extLst>
          </p:cNvPr>
          <p:cNvCxnSpPr>
            <a:cxnSpLocks/>
            <a:stCxn id="6" idx="2"/>
            <a:endCxn id="8" idx="0"/>
          </p:cNvCxnSpPr>
          <p:nvPr/>
        </p:nvCxnSpPr>
        <p:spPr bwMode="auto">
          <a:xfrm>
            <a:off x="1410187" y="4114800"/>
            <a:ext cx="5821" cy="609600"/>
          </a:xfrm>
          <a:prstGeom prst="straightConnector1">
            <a:avLst/>
          </a:prstGeom>
          <a:ln w="19050">
            <a:headEnd type="none" w="med" len="med"/>
            <a:tailEnd type="triangle"/>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B09E3C9F-BB40-44CB-9808-2B4E85793358}"/>
              </a:ext>
            </a:extLst>
          </p:cNvPr>
          <p:cNvCxnSpPr>
            <a:cxnSpLocks/>
            <a:stCxn id="8" idx="3"/>
            <a:endCxn id="10" idx="1"/>
          </p:cNvCxnSpPr>
          <p:nvPr/>
        </p:nvCxnSpPr>
        <p:spPr bwMode="auto">
          <a:xfrm>
            <a:off x="2146216" y="5162550"/>
            <a:ext cx="784903" cy="0"/>
          </a:xfrm>
          <a:prstGeom prst="straightConnector1">
            <a:avLst/>
          </a:prstGeom>
          <a:ln w="19050">
            <a:headEnd type="none" w="med" len="med"/>
            <a:tailEnd type="triangle"/>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9CC8310B-7F7C-47C3-984C-71B85BCEC19B}"/>
              </a:ext>
            </a:extLst>
          </p:cNvPr>
          <p:cNvCxnSpPr>
            <a:cxnSpLocks/>
            <a:stCxn id="10" idx="0"/>
            <a:endCxn id="12" idx="2"/>
          </p:cNvCxnSpPr>
          <p:nvPr/>
        </p:nvCxnSpPr>
        <p:spPr bwMode="auto">
          <a:xfrm flipH="1" flipV="1">
            <a:off x="3685446" y="3942567"/>
            <a:ext cx="1" cy="667533"/>
          </a:xfrm>
          <a:prstGeom prst="straightConnector1">
            <a:avLst/>
          </a:prstGeom>
          <a:ln w="19050">
            <a:headEnd type="none" w="med" len="med"/>
            <a:tailEnd type="triangle"/>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DD0EDDE7-31CE-4B97-B6F1-E35E79CEC6B1}"/>
              </a:ext>
            </a:extLst>
          </p:cNvPr>
          <p:cNvCxnSpPr>
            <a:cxnSpLocks/>
            <a:stCxn id="12" idx="3"/>
            <a:endCxn id="14" idx="1"/>
          </p:cNvCxnSpPr>
          <p:nvPr/>
        </p:nvCxnSpPr>
        <p:spPr bwMode="auto">
          <a:xfrm>
            <a:off x="4500559" y="3562350"/>
            <a:ext cx="675877" cy="0"/>
          </a:xfrm>
          <a:prstGeom prst="straightConnector1">
            <a:avLst/>
          </a:prstGeom>
          <a:ln w="19050">
            <a:headEnd type="none" w="med" len="med"/>
            <a:tailEnd type="triangle"/>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A884D5E1-D65B-49EB-9AB9-C2D92791761A}"/>
              </a:ext>
            </a:extLst>
          </p:cNvPr>
          <p:cNvCxnSpPr>
            <a:cxnSpLocks/>
            <a:stCxn id="16" idx="2"/>
            <a:endCxn id="40" idx="0"/>
          </p:cNvCxnSpPr>
          <p:nvPr/>
        </p:nvCxnSpPr>
        <p:spPr bwMode="auto">
          <a:xfrm>
            <a:off x="10500714" y="2458464"/>
            <a:ext cx="0" cy="608070"/>
          </a:xfrm>
          <a:prstGeom prst="straightConnector1">
            <a:avLst/>
          </a:prstGeom>
          <a:ln w="19050">
            <a:headEnd type="none" w="med" len="med"/>
            <a:tailEnd type="triangle"/>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8B75766C-8609-46D9-864F-8D2ABC0B69E7}"/>
              </a:ext>
            </a:extLst>
          </p:cNvPr>
          <p:cNvCxnSpPr>
            <a:cxnSpLocks/>
            <a:stCxn id="40" idx="2"/>
            <a:endCxn id="18" idx="0"/>
          </p:cNvCxnSpPr>
          <p:nvPr/>
        </p:nvCxnSpPr>
        <p:spPr bwMode="auto">
          <a:xfrm>
            <a:off x="10500714" y="4058166"/>
            <a:ext cx="5604" cy="666233"/>
          </a:xfrm>
          <a:prstGeom prst="straightConnector1">
            <a:avLst/>
          </a:prstGeom>
          <a:ln w="19050">
            <a:headEnd type="none" w="med" len="med"/>
            <a:tailEnd type="triangle"/>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sp>
        <p:nvSpPr>
          <p:cNvPr id="40" name="Rectangle 39">
            <a:extLst>
              <a:ext uri="{FF2B5EF4-FFF2-40B4-BE49-F238E27FC236}">
                <a16:creationId xmlns:a16="http://schemas.microsoft.com/office/drawing/2014/main" id="{829FFB21-4FAA-46F5-BA77-A43A5E39FED0}"/>
              </a:ext>
            </a:extLst>
          </p:cNvPr>
          <p:cNvSpPr/>
          <p:nvPr/>
        </p:nvSpPr>
        <p:spPr bwMode="auto">
          <a:xfrm>
            <a:off x="9723828" y="3066534"/>
            <a:ext cx="1553772" cy="991632"/>
          </a:xfrm>
          <a:prstGeom prst="rect">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CN" sz="1800" dirty="0">
                <a:solidFill>
                  <a:srgbClr val="000000"/>
                </a:solidFill>
                <a:latin typeface="+mj-lt"/>
                <a:ea typeface="Osaka" charset="0"/>
                <a:cs typeface="Osaka" charset="0"/>
              </a:rPr>
              <a:t>Build Explanations</a:t>
            </a:r>
            <a:endParaRPr kumimoji="0" lang="zh-CN" altLang="en-US" sz="1800" b="0" i="0" u="none" strike="noStrike" cap="none" normalizeH="0" baseline="0" dirty="0">
              <a:ln>
                <a:noFill/>
              </a:ln>
              <a:solidFill>
                <a:srgbClr val="000000"/>
              </a:solidFill>
              <a:effectLst/>
              <a:latin typeface="+mj-lt"/>
              <a:ea typeface="Osaka" charset="0"/>
              <a:cs typeface="Osaka" charset="0"/>
            </a:endParaRPr>
          </a:p>
        </p:txBody>
      </p:sp>
      <p:cxnSp>
        <p:nvCxnSpPr>
          <p:cNvPr id="68" name="Straight Arrow Connector 67">
            <a:extLst>
              <a:ext uri="{FF2B5EF4-FFF2-40B4-BE49-F238E27FC236}">
                <a16:creationId xmlns:a16="http://schemas.microsoft.com/office/drawing/2014/main" id="{23041E73-3EBE-4D73-855D-DC15C8F6576C}"/>
              </a:ext>
            </a:extLst>
          </p:cNvPr>
          <p:cNvCxnSpPr>
            <a:cxnSpLocks/>
            <a:stCxn id="99" idx="3"/>
            <a:endCxn id="40" idx="1"/>
          </p:cNvCxnSpPr>
          <p:nvPr/>
        </p:nvCxnSpPr>
        <p:spPr bwMode="auto">
          <a:xfrm>
            <a:off x="8954559" y="3562350"/>
            <a:ext cx="769269" cy="0"/>
          </a:xfrm>
          <a:prstGeom prst="straightConnector1">
            <a:avLst/>
          </a:prstGeom>
          <a:ln w="19050">
            <a:headEnd type="none" w="med" len="med"/>
            <a:tailEnd type="triangle"/>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sp>
        <p:nvSpPr>
          <p:cNvPr id="99" name="Flowchart: Document 98">
            <a:extLst>
              <a:ext uri="{FF2B5EF4-FFF2-40B4-BE49-F238E27FC236}">
                <a16:creationId xmlns:a16="http://schemas.microsoft.com/office/drawing/2014/main" id="{0F12644D-943C-43B4-A150-59B464B1BDA6}"/>
              </a:ext>
            </a:extLst>
          </p:cNvPr>
          <p:cNvSpPr/>
          <p:nvPr/>
        </p:nvSpPr>
        <p:spPr bwMode="auto">
          <a:xfrm>
            <a:off x="7538124" y="3124200"/>
            <a:ext cx="1416435" cy="876300"/>
          </a:xfrm>
          <a:prstGeom prst="flowChartDocument">
            <a:avLst/>
          </a:prstGeom>
          <a:solidFill>
            <a:schemeClr val="bg1">
              <a:lumMod val="75000"/>
            </a:schemeClr>
          </a:solidFill>
          <a:ln>
            <a:noFill/>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000000"/>
                </a:solidFill>
                <a:effectLst/>
                <a:ea typeface="Osaka" charset="0"/>
                <a:cs typeface="Osaka" charset="0"/>
              </a:rPr>
              <a:t>Output:</a:t>
            </a:r>
            <a:r>
              <a:rPr kumimoji="0" lang="en-US" altLang="zh-CN" sz="1800" b="0" i="0" u="none" strike="noStrike" cap="none" normalizeH="0" dirty="0">
                <a:ln>
                  <a:noFill/>
                </a:ln>
                <a:solidFill>
                  <a:srgbClr val="000000"/>
                </a:solidFill>
                <a:effectLst/>
                <a:ea typeface="Osaka" charset="0"/>
                <a:cs typeface="Osaka" charset="0"/>
              </a:rPr>
              <a:t> </a:t>
            </a:r>
            <a:r>
              <a:rPr lang="en-US" altLang="zh-CN" sz="1800" dirty="0">
                <a:solidFill>
                  <a:srgbClr val="000000"/>
                </a:solidFill>
                <a:ea typeface="Osaka" charset="0"/>
                <a:cs typeface="Osaka" charset="0"/>
              </a:rPr>
              <a:t>Rep. Traces</a:t>
            </a:r>
            <a:endParaRPr kumimoji="0" lang="en-US" altLang="zh-CN" sz="1800" b="0" i="0" u="none" strike="noStrike" cap="none" normalizeH="0" baseline="0" dirty="0">
              <a:ln>
                <a:noFill/>
              </a:ln>
              <a:solidFill>
                <a:srgbClr val="000000"/>
              </a:solidFill>
              <a:effectLst/>
              <a:ea typeface="Osaka" charset="0"/>
              <a:cs typeface="Osaka" charset="0"/>
            </a:endParaRPr>
          </a:p>
        </p:txBody>
      </p:sp>
      <p:cxnSp>
        <p:nvCxnSpPr>
          <p:cNvPr id="101" name="Straight Arrow Connector 100">
            <a:extLst>
              <a:ext uri="{FF2B5EF4-FFF2-40B4-BE49-F238E27FC236}">
                <a16:creationId xmlns:a16="http://schemas.microsoft.com/office/drawing/2014/main" id="{9C0D3E1F-66FE-43C8-B861-8285BC61E911}"/>
              </a:ext>
            </a:extLst>
          </p:cNvPr>
          <p:cNvCxnSpPr>
            <a:cxnSpLocks/>
            <a:stCxn id="14" idx="3"/>
            <a:endCxn id="99" idx="1"/>
          </p:cNvCxnSpPr>
          <p:nvPr/>
        </p:nvCxnSpPr>
        <p:spPr bwMode="auto">
          <a:xfrm>
            <a:off x="6923383" y="3562350"/>
            <a:ext cx="614741" cy="0"/>
          </a:xfrm>
          <a:prstGeom prst="straightConnector1">
            <a:avLst/>
          </a:prstGeom>
          <a:ln w="19050">
            <a:headEnd type="none" w="med" len="med"/>
            <a:tailEnd type="triangle"/>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spTree>
    <p:custDataLst>
      <p:tags r:id="rId1"/>
    </p:custDataLst>
    <p:extLst>
      <p:ext uri="{BB962C8B-B14F-4D97-AF65-F5344CB8AC3E}">
        <p14:creationId xmlns:p14="http://schemas.microsoft.com/office/powerpoint/2010/main" val="3716050475"/>
      </p:ext>
    </p:extLst>
  </p:cSld>
  <p:clrMapOvr>
    <a:masterClrMapping/>
  </p:clrMapOvr>
  <mc:AlternateContent xmlns:mc="http://schemas.openxmlformats.org/markup-compatibility/2006" xmlns:p14="http://schemas.microsoft.com/office/powerpoint/2010/main">
    <mc:Choice Requires="p14">
      <p:transition spd="slow" p14:dur="2000" advTm="34886"/>
    </mc:Choice>
    <mc:Fallback xmlns="">
      <p:transition spd="slow" advTm="3488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0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10" grpId="0" animBg="1"/>
      <p:bldP spid="12" grpId="0" animBg="1"/>
      <p:bldP spid="14" grpId="0" animBg="1"/>
      <p:bldP spid="16" grpId="0" animBg="1"/>
      <p:bldP spid="18" grpId="0" animBg="1"/>
      <p:bldP spid="40" grpId="0" animBg="1"/>
      <p:bldP spid="9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922EFCB-E8CD-47EB-AD3D-987172CA023A}"/>
              </a:ext>
            </a:extLst>
          </p:cNvPr>
          <p:cNvPicPr>
            <a:picLocks noChangeAspect="1"/>
          </p:cNvPicPr>
          <p:nvPr/>
        </p:nvPicPr>
        <p:blipFill>
          <a:blip r:embed="rId4"/>
          <a:stretch>
            <a:fillRect/>
          </a:stretch>
        </p:blipFill>
        <p:spPr>
          <a:xfrm>
            <a:off x="639385" y="4405584"/>
            <a:ext cx="5638348" cy="2452416"/>
          </a:xfrm>
          <a:prstGeom prst="rect">
            <a:avLst/>
          </a:prstGeom>
        </p:spPr>
      </p:pic>
      <p:pic>
        <p:nvPicPr>
          <p:cNvPr id="11" name="Content Placeholder 10">
            <a:extLst>
              <a:ext uri="{FF2B5EF4-FFF2-40B4-BE49-F238E27FC236}">
                <a16:creationId xmlns:a16="http://schemas.microsoft.com/office/drawing/2014/main" id="{22799BA7-6E77-47F5-B052-7B3926FECBF1}"/>
              </a:ext>
            </a:extLst>
          </p:cNvPr>
          <p:cNvPicPr>
            <a:picLocks noGrp="1" noChangeAspect="1"/>
          </p:cNvPicPr>
          <p:nvPr>
            <p:ph sz="quarter" idx="4"/>
          </p:nvPr>
        </p:nvPicPr>
        <p:blipFill>
          <a:blip r:embed="rId5"/>
          <a:stretch>
            <a:fillRect/>
          </a:stretch>
        </p:blipFill>
        <p:spPr>
          <a:xfrm>
            <a:off x="6298828" y="1524000"/>
            <a:ext cx="5839233" cy="2979939"/>
          </a:xfrm>
          <a:prstGeom prst="rect">
            <a:avLst/>
          </a:prstGeom>
        </p:spPr>
      </p:pic>
      <p:sp>
        <p:nvSpPr>
          <p:cNvPr id="4" name="Slide Number Placeholder 3">
            <a:extLst>
              <a:ext uri="{FF2B5EF4-FFF2-40B4-BE49-F238E27FC236}">
                <a16:creationId xmlns:a16="http://schemas.microsoft.com/office/drawing/2014/main" id="{AA8E7A0B-F199-47FB-A65D-B8C84AD740E6}"/>
              </a:ext>
            </a:extLst>
          </p:cNvPr>
          <p:cNvSpPr>
            <a:spLocks noGrp="1"/>
          </p:cNvSpPr>
          <p:nvPr>
            <p:ph type="sldNum" sz="quarter" idx="11"/>
          </p:nvPr>
        </p:nvSpPr>
        <p:spPr>
          <a:xfrm>
            <a:off x="325406" y="6248400"/>
            <a:ext cx="842962" cy="365125"/>
          </a:xfrm>
        </p:spPr>
        <p:txBody>
          <a:bodyPr/>
          <a:lstStyle/>
          <a:p>
            <a:pPr>
              <a:defRPr/>
            </a:pPr>
            <a:fld id="{57DBCEAA-019C-4221-BCA5-137D87B79FCD}" type="slidenum">
              <a:rPr lang="zh-CN" altLang="en-US" smtClean="0"/>
              <a:pPr>
                <a:defRPr/>
              </a:pPr>
              <a:t>32</a:t>
            </a:fld>
            <a:endParaRPr lang="zh-CN" altLang="en-US" dirty="0"/>
          </a:p>
        </p:txBody>
      </p:sp>
      <p:sp>
        <p:nvSpPr>
          <p:cNvPr id="2" name="Title 1">
            <a:extLst>
              <a:ext uri="{FF2B5EF4-FFF2-40B4-BE49-F238E27FC236}">
                <a16:creationId xmlns:a16="http://schemas.microsoft.com/office/drawing/2014/main" id="{43E1E7B5-8462-4E42-8B97-8DBE9BA49950}"/>
              </a:ext>
            </a:extLst>
          </p:cNvPr>
          <p:cNvSpPr>
            <a:spLocks noGrp="1"/>
          </p:cNvSpPr>
          <p:nvPr>
            <p:ph type="title"/>
          </p:nvPr>
        </p:nvSpPr>
        <p:spPr/>
        <p:txBody>
          <a:bodyPr/>
          <a:lstStyle/>
          <a:p>
            <a:r>
              <a:rPr lang="en-US" altLang="zh-CN" dirty="0"/>
              <a:t>Evaluation</a:t>
            </a:r>
            <a:endParaRPr lang="zh-CN" altLang="en-US" dirty="0"/>
          </a:p>
        </p:txBody>
      </p:sp>
      <p:pic>
        <p:nvPicPr>
          <p:cNvPr id="12" name="Picture 11">
            <a:extLst>
              <a:ext uri="{FF2B5EF4-FFF2-40B4-BE49-F238E27FC236}">
                <a16:creationId xmlns:a16="http://schemas.microsoft.com/office/drawing/2014/main" id="{86D12134-11A6-4E15-84D9-19101BE564D3}"/>
              </a:ext>
            </a:extLst>
          </p:cNvPr>
          <p:cNvPicPr>
            <a:picLocks noChangeAspect="1"/>
          </p:cNvPicPr>
          <p:nvPr/>
        </p:nvPicPr>
        <p:blipFill rotWithShape="1">
          <a:blip r:embed="rId6"/>
          <a:srcRect l="1313" t="30133"/>
          <a:stretch/>
        </p:blipFill>
        <p:spPr>
          <a:xfrm>
            <a:off x="6653214" y="5105401"/>
            <a:ext cx="5538786" cy="1752599"/>
          </a:xfrm>
          <a:prstGeom prst="rect">
            <a:avLst/>
          </a:prstGeom>
        </p:spPr>
      </p:pic>
      <p:pic>
        <p:nvPicPr>
          <p:cNvPr id="5" name="Picture 4">
            <a:extLst>
              <a:ext uri="{FF2B5EF4-FFF2-40B4-BE49-F238E27FC236}">
                <a16:creationId xmlns:a16="http://schemas.microsoft.com/office/drawing/2014/main" id="{EEB859F3-A607-46DB-82B7-79A248C82E0C}"/>
              </a:ext>
            </a:extLst>
          </p:cNvPr>
          <p:cNvPicPr>
            <a:picLocks noChangeAspect="1"/>
          </p:cNvPicPr>
          <p:nvPr/>
        </p:nvPicPr>
        <p:blipFill>
          <a:blip r:embed="rId7"/>
          <a:stretch>
            <a:fillRect/>
          </a:stretch>
        </p:blipFill>
        <p:spPr>
          <a:xfrm>
            <a:off x="518565" y="1524000"/>
            <a:ext cx="5293789" cy="2881584"/>
          </a:xfrm>
          <a:prstGeom prst="rect">
            <a:avLst/>
          </a:prstGeom>
        </p:spPr>
      </p:pic>
      <p:graphicFrame>
        <p:nvGraphicFramePr>
          <p:cNvPr id="13" name="Table 14">
            <a:extLst>
              <a:ext uri="{FF2B5EF4-FFF2-40B4-BE49-F238E27FC236}">
                <a16:creationId xmlns:a16="http://schemas.microsoft.com/office/drawing/2014/main" id="{1FA6770D-33DE-4E58-8802-99C95A0B1F89}"/>
              </a:ext>
            </a:extLst>
          </p:cNvPr>
          <p:cNvGraphicFramePr>
            <a:graphicFrameLocks noGrp="1"/>
          </p:cNvGraphicFramePr>
          <p:nvPr>
            <p:extLst>
              <p:ext uri="{D42A27DB-BD31-4B8C-83A1-F6EECF244321}">
                <p14:modId xmlns:p14="http://schemas.microsoft.com/office/powerpoint/2010/main" val="2106724812"/>
              </p:ext>
            </p:extLst>
          </p:nvPr>
        </p:nvGraphicFramePr>
        <p:xfrm>
          <a:off x="1981200" y="3013969"/>
          <a:ext cx="8762999" cy="1391615"/>
        </p:xfrm>
        <a:graphic>
          <a:graphicData uri="http://schemas.openxmlformats.org/drawingml/2006/table">
            <a:tbl>
              <a:tblPr firstRow="1" bandRow="1">
                <a:tableStyleId>{69C7853C-536D-4A76-A0AE-DD22124D55A5}</a:tableStyleId>
              </a:tblPr>
              <a:tblGrid>
                <a:gridCol w="8762999">
                  <a:extLst>
                    <a:ext uri="{9D8B030D-6E8A-4147-A177-3AD203B41FA5}">
                      <a16:colId xmlns:a16="http://schemas.microsoft.com/office/drawing/2014/main" val="2062996188"/>
                    </a:ext>
                  </a:extLst>
                </a:gridCol>
              </a:tblGrid>
              <a:tr h="1391615">
                <a:tc>
                  <a:txBody>
                    <a:bodyPr/>
                    <a:lstStyle/>
                    <a:p>
                      <a:pPr algn="ctr"/>
                      <a:r>
                        <a:rPr lang="en-US" altLang="zh-CN" sz="6600" dirty="0">
                          <a:solidFill>
                            <a:schemeClr val="tx1"/>
                          </a:solidFill>
                          <a:effectLst>
                            <a:outerShdw blurRad="50800" dist="38100" dir="2700000" algn="tl" rotWithShape="0">
                              <a:prstClr val="black">
                                <a:alpha val="40000"/>
                              </a:prstClr>
                            </a:outerShdw>
                          </a:effectLst>
                        </a:rPr>
                        <a:t>Details in the paper!</a:t>
                      </a:r>
                      <a:endParaRPr lang="zh-CN" altLang="en-US" sz="6600" dirty="0">
                        <a:solidFill>
                          <a:schemeClr val="tx1"/>
                        </a:solidFill>
                        <a:effectLst>
                          <a:outerShdw blurRad="50800" dist="38100" dir="2700000" algn="tl" rotWithShape="0">
                            <a:prstClr val="black">
                              <a:alpha val="40000"/>
                            </a:prstClr>
                          </a:outerShdw>
                        </a:effectLst>
                      </a:endParaRPr>
                    </a:p>
                  </a:txBody>
                  <a:tcPr anchor="ctr"/>
                </a:tc>
                <a:extLst>
                  <a:ext uri="{0D108BD9-81ED-4DB2-BD59-A6C34878D82A}">
                    <a16:rowId xmlns:a16="http://schemas.microsoft.com/office/drawing/2014/main" val="2502109598"/>
                  </a:ext>
                </a:extLst>
              </a:tr>
            </a:tbl>
          </a:graphicData>
        </a:graphic>
      </p:graphicFrame>
    </p:spTree>
    <p:custDataLst>
      <p:tags r:id="rId1"/>
    </p:custDataLst>
    <p:extLst>
      <p:ext uri="{BB962C8B-B14F-4D97-AF65-F5344CB8AC3E}">
        <p14:creationId xmlns:p14="http://schemas.microsoft.com/office/powerpoint/2010/main" val="663636171"/>
      </p:ext>
    </p:extLst>
  </p:cSld>
  <p:clrMapOvr>
    <a:masterClrMapping/>
  </p:clrMapOvr>
  <mc:AlternateContent xmlns:mc="http://schemas.openxmlformats.org/markup-compatibility/2006" xmlns:p14="http://schemas.microsoft.com/office/powerpoint/2010/main">
    <mc:Choice Requires="p14">
      <p:transition spd="slow" p14:dur="2000" advTm="77522"/>
    </mc:Choice>
    <mc:Fallback xmlns="">
      <p:transition spd="slow" advTm="7752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B0B04-5BF2-42F6-9830-7E2DB4CD5E04}"/>
              </a:ext>
            </a:extLst>
          </p:cNvPr>
          <p:cNvSpPr>
            <a:spLocks noGrp="1"/>
          </p:cNvSpPr>
          <p:nvPr>
            <p:ph type="title"/>
          </p:nvPr>
        </p:nvSpPr>
        <p:spPr/>
        <p:txBody>
          <a:bodyPr/>
          <a:lstStyle/>
          <a:p>
            <a:r>
              <a:rPr lang="en-US" altLang="zh-CN" dirty="0"/>
              <a:t>Robust-by-design Review</a:t>
            </a:r>
            <a:endParaRPr lang="zh-CN" altLang="en-US" dirty="0"/>
          </a:p>
        </p:txBody>
      </p:sp>
      <p:sp>
        <p:nvSpPr>
          <p:cNvPr id="4" name="Slide Number Placeholder 3">
            <a:extLst>
              <a:ext uri="{FF2B5EF4-FFF2-40B4-BE49-F238E27FC236}">
                <a16:creationId xmlns:a16="http://schemas.microsoft.com/office/drawing/2014/main" id="{67F827A9-FC8A-431D-82B3-01274D3F7468}"/>
              </a:ext>
            </a:extLst>
          </p:cNvPr>
          <p:cNvSpPr>
            <a:spLocks noGrp="1"/>
          </p:cNvSpPr>
          <p:nvPr>
            <p:ph type="sldNum" sz="quarter" idx="10"/>
          </p:nvPr>
        </p:nvSpPr>
        <p:spPr/>
        <p:txBody>
          <a:bodyPr/>
          <a:lstStyle/>
          <a:p>
            <a:pPr>
              <a:defRPr/>
            </a:pPr>
            <a:fld id="{57DBCEAA-019C-4221-BCA5-137D87B79FCD}" type="slidenum">
              <a:rPr lang="zh-CN" altLang="en-US" smtClean="0"/>
              <a:pPr>
                <a:defRPr/>
              </a:pPr>
              <a:t>33</a:t>
            </a:fld>
            <a:endParaRPr lang="zh-CN" altLang="en-US" dirty="0"/>
          </a:p>
        </p:txBody>
      </p:sp>
      <p:grpSp>
        <p:nvGrpSpPr>
          <p:cNvPr id="9" name="Group 8">
            <a:extLst>
              <a:ext uri="{FF2B5EF4-FFF2-40B4-BE49-F238E27FC236}">
                <a16:creationId xmlns:a16="http://schemas.microsoft.com/office/drawing/2014/main" id="{71B4184F-48C5-40EC-B49B-FE42294C93D2}"/>
              </a:ext>
            </a:extLst>
          </p:cNvPr>
          <p:cNvGrpSpPr/>
          <p:nvPr/>
        </p:nvGrpSpPr>
        <p:grpSpPr>
          <a:xfrm>
            <a:off x="929879" y="2518618"/>
            <a:ext cx="1268488" cy="1041977"/>
            <a:chOff x="1140619" y="2268377"/>
            <a:chExt cx="1268488" cy="1041977"/>
          </a:xfrm>
        </p:grpSpPr>
        <p:sp>
          <p:nvSpPr>
            <p:cNvPr id="7" name="TextBox 6">
              <a:extLst>
                <a:ext uri="{FF2B5EF4-FFF2-40B4-BE49-F238E27FC236}">
                  <a16:creationId xmlns:a16="http://schemas.microsoft.com/office/drawing/2014/main" id="{784D645A-E454-415B-8490-8B3329E9D592}"/>
                </a:ext>
              </a:extLst>
            </p:cNvPr>
            <p:cNvSpPr txBox="1"/>
            <p:nvPr/>
          </p:nvSpPr>
          <p:spPr>
            <a:xfrm>
              <a:off x="1140619" y="2971800"/>
              <a:ext cx="1268488" cy="338554"/>
            </a:xfrm>
            <a:prstGeom prst="rect">
              <a:avLst/>
            </a:prstGeom>
            <a:noFill/>
          </p:spPr>
          <p:txBody>
            <a:bodyPr wrap="square" rtlCol="0">
              <a:spAutoFit/>
            </a:bodyPr>
            <a:lstStyle/>
            <a:p>
              <a:pPr algn="ctr"/>
              <a:r>
                <a:rPr lang="en-US" altLang="zh-CN" sz="1600" dirty="0">
                  <a:latin typeface="+mn-lt"/>
                </a:rPr>
                <a:t>Developers</a:t>
              </a:r>
              <a:endParaRPr lang="zh-CN" altLang="en-US" sz="1600" dirty="0">
                <a:latin typeface="+mn-lt"/>
              </a:endParaRPr>
            </a:p>
          </p:txBody>
        </p:sp>
        <p:sp>
          <p:nvSpPr>
            <p:cNvPr id="8" name="Content Placeholder 5" descr="Artificial Intelligence">
              <a:extLst>
                <a:ext uri="{FF2B5EF4-FFF2-40B4-BE49-F238E27FC236}">
                  <a16:creationId xmlns:a16="http://schemas.microsoft.com/office/drawing/2014/main" id="{459A5154-C081-47F7-9919-9BF508721B6F}"/>
                </a:ext>
              </a:extLst>
            </p:cNvPr>
            <p:cNvSpPr/>
            <p:nvPr/>
          </p:nvSpPr>
          <p:spPr>
            <a:xfrm>
              <a:off x="1442244" y="2268377"/>
              <a:ext cx="539828" cy="639922"/>
            </a:xfrm>
            <a:custGeom>
              <a:avLst/>
              <a:gdLst>
                <a:gd name="connsiteX0" fmla="*/ 531813 w 539828"/>
                <a:gd name="connsiteY0" fmla="*/ 346235 h 639922"/>
                <a:gd name="connsiteX1" fmla="*/ 477044 w 539828"/>
                <a:gd name="connsiteY1" fmla="*/ 250985 h 639922"/>
                <a:gd name="connsiteX2" fmla="*/ 477044 w 539828"/>
                <a:gd name="connsiteY2" fmla="*/ 247016 h 639922"/>
                <a:gd name="connsiteX3" fmla="*/ 246856 w 539828"/>
                <a:gd name="connsiteY3" fmla="*/ 160 h 639922"/>
                <a:gd name="connsiteX4" fmla="*/ 0 w 539828"/>
                <a:gd name="connsiteY4" fmla="*/ 229553 h 639922"/>
                <a:gd name="connsiteX5" fmla="*/ 0 w 539828"/>
                <a:gd name="connsiteY5" fmla="*/ 247016 h 639922"/>
                <a:gd name="connsiteX6" fmla="*/ 93662 w 539828"/>
                <a:gd name="connsiteY6" fmla="*/ 439103 h 639922"/>
                <a:gd name="connsiteX7" fmla="*/ 93662 w 539828"/>
                <a:gd name="connsiteY7" fmla="*/ 639922 h 639922"/>
                <a:gd name="connsiteX8" fmla="*/ 344488 w 539828"/>
                <a:gd name="connsiteY8" fmla="*/ 639922 h 639922"/>
                <a:gd name="connsiteX9" fmla="*/ 344488 w 539828"/>
                <a:gd name="connsiteY9" fmla="*/ 544672 h 639922"/>
                <a:gd name="connsiteX10" fmla="*/ 383381 w 539828"/>
                <a:gd name="connsiteY10" fmla="*/ 544672 h 639922"/>
                <a:gd name="connsiteX11" fmla="*/ 477044 w 539828"/>
                <a:gd name="connsiteY11" fmla="*/ 451010 h 639922"/>
                <a:gd name="connsiteX12" fmla="*/ 477044 w 539828"/>
                <a:gd name="connsiteY12" fmla="*/ 449422 h 639922"/>
                <a:gd name="connsiteX13" fmla="*/ 477044 w 539828"/>
                <a:gd name="connsiteY13" fmla="*/ 401797 h 639922"/>
                <a:gd name="connsiteX14" fmla="*/ 511969 w 539828"/>
                <a:gd name="connsiteY14" fmla="*/ 401797 h 639922"/>
                <a:gd name="connsiteX15" fmla="*/ 531813 w 539828"/>
                <a:gd name="connsiteY15" fmla="*/ 346235 h 639922"/>
                <a:gd name="connsiteX16" fmla="*/ 35719 w 539828"/>
                <a:gd name="connsiteY16" fmla="*/ 167641 h 639922"/>
                <a:gd name="connsiteX17" fmla="*/ 79375 w 539828"/>
                <a:gd name="connsiteY17" fmla="*/ 167641 h 639922"/>
                <a:gd name="connsiteX18" fmla="*/ 79375 w 539828"/>
                <a:gd name="connsiteY18" fmla="*/ 135891 h 639922"/>
                <a:gd name="connsiteX19" fmla="*/ 75406 w 539828"/>
                <a:gd name="connsiteY19" fmla="*/ 108110 h 639922"/>
                <a:gd name="connsiteX20" fmla="*/ 103188 w 539828"/>
                <a:gd name="connsiteY20" fmla="*/ 104141 h 639922"/>
                <a:gd name="connsiteX21" fmla="*/ 107156 w 539828"/>
                <a:gd name="connsiteY21" fmla="*/ 131922 h 639922"/>
                <a:gd name="connsiteX22" fmla="*/ 103188 w 539828"/>
                <a:gd name="connsiteY22" fmla="*/ 135891 h 639922"/>
                <a:gd name="connsiteX23" fmla="*/ 103188 w 539828"/>
                <a:gd name="connsiteY23" fmla="*/ 167641 h 639922"/>
                <a:gd name="connsiteX24" fmla="*/ 134938 w 539828"/>
                <a:gd name="connsiteY24" fmla="*/ 167641 h 639922"/>
                <a:gd name="connsiteX25" fmla="*/ 134938 w 539828"/>
                <a:gd name="connsiteY25" fmla="*/ 223203 h 639922"/>
                <a:gd name="connsiteX26" fmla="*/ 138906 w 539828"/>
                <a:gd name="connsiteY26" fmla="*/ 250985 h 639922"/>
                <a:gd name="connsiteX27" fmla="*/ 111125 w 539828"/>
                <a:gd name="connsiteY27" fmla="*/ 254953 h 639922"/>
                <a:gd name="connsiteX28" fmla="*/ 107156 w 539828"/>
                <a:gd name="connsiteY28" fmla="*/ 227172 h 639922"/>
                <a:gd name="connsiteX29" fmla="*/ 111125 w 539828"/>
                <a:gd name="connsiteY29" fmla="*/ 223203 h 639922"/>
                <a:gd name="connsiteX30" fmla="*/ 111125 w 539828"/>
                <a:gd name="connsiteY30" fmla="*/ 191453 h 639922"/>
                <a:gd name="connsiteX31" fmla="*/ 28575 w 539828"/>
                <a:gd name="connsiteY31" fmla="*/ 191453 h 639922"/>
                <a:gd name="connsiteX32" fmla="*/ 35719 w 539828"/>
                <a:gd name="connsiteY32" fmla="*/ 167641 h 639922"/>
                <a:gd name="connsiteX33" fmla="*/ 256381 w 539828"/>
                <a:gd name="connsiteY33" fmla="*/ 301785 h 639922"/>
                <a:gd name="connsiteX34" fmla="*/ 236538 w 539828"/>
                <a:gd name="connsiteY34" fmla="*/ 281941 h 639922"/>
                <a:gd name="connsiteX35" fmla="*/ 236538 w 539828"/>
                <a:gd name="connsiteY35" fmla="*/ 278766 h 639922"/>
                <a:gd name="connsiteX36" fmla="*/ 215900 w 539828"/>
                <a:gd name="connsiteY36" fmla="*/ 258128 h 639922"/>
                <a:gd name="connsiteX37" fmla="*/ 182563 w 539828"/>
                <a:gd name="connsiteY37" fmla="*/ 291466 h 639922"/>
                <a:gd name="connsiteX38" fmla="*/ 182563 w 539828"/>
                <a:gd name="connsiteY38" fmla="*/ 350203 h 639922"/>
                <a:gd name="connsiteX39" fmla="*/ 186531 w 539828"/>
                <a:gd name="connsiteY39" fmla="*/ 377985 h 639922"/>
                <a:gd name="connsiteX40" fmla="*/ 158750 w 539828"/>
                <a:gd name="connsiteY40" fmla="*/ 381953 h 639922"/>
                <a:gd name="connsiteX41" fmla="*/ 154781 w 539828"/>
                <a:gd name="connsiteY41" fmla="*/ 354172 h 639922"/>
                <a:gd name="connsiteX42" fmla="*/ 158750 w 539828"/>
                <a:gd name="connsiteY42" fmla="*/ 350203 h 639922"/>
                <a:gd name="connsiteX43" fmla="*/ 158750 w 539828"/>
                <a:gd name="connsiteY43" fmla="*/ 342266 h 639922"/>
                <a:gd name="connsiteX44" fmla="*/ 105569 w 539828"/>
                <a:gd name="connsiteY44" fmla="*/ 342266 h 639922"/>
                <a:gd name="connsiteX45" fmla="*/ 68263 w 539828"/>
                <a:gd name="connsiteY45" fmla="*/ 298610 h 639922"/>
                <a:gd name="connsiteX46" fmla="*/ 46831 w 539828"/>
                <a:gd name="connsiteY46" fmla="*/ 280353 h 639922"/>
                <a:gd name="connsiteX47" fmla="*/ 65088 w 539828"/>
                <a:gd name="connsiteY47" fmla="*/ 258922 h 639922"/>
                <a:gd name="connsiteX48" fmla="*/ 86519 w 539828"/>
                <a:gd name="connsiteY48" fmla="*/ 277178 h 639922"/>
                <a:gd name="connsiteX49" fmla="*/ 86519 w 539828"/>
                <a:gd name="connsiteY49" fmla="*/ 282735 h 639922"/>
                <a:gd name="connsiteX50" fmla="*/ 116681 w 539828"/>
                <a:gd name="connsiteY50" fmla="*/ 318453 h 639922"/>
                <a:gd name="connsiteX51" fmla="*/ 158750 w 539828"/>
                <a:gd name="connsiteY51" fmla="*/ 318453 h 639922"/>
                <a:gd name="connsiteX52" fmla="*/ 158750 w 539828"/>
                <a:gd name="connsiteY52" fmla="*/ 281941 h 639922"/>
                <a:gd name="connsiteX53" fmla="*/ 199231 w 539828"/>
                <a:gd name="connsiteY53" fmla="*/ 241460 h 639922"/>
                <a:gd name="connsiteX54" fmla="*/ 174625 w 539828"/>
                <a:gd name="connsiteY54" fmla="*/ 216060 h 639922"/>
                <a:gd name="connsiteX55" fmla="*/ 174625 w 539828"/>
                <a:gd name="connsiteY55" fmla="*/ 72391 h 639922"/>
                <a:gd name="connsiteX56" fmla="*/ 170656 w 539828"/>
                <a:gd name="connsiteY56" fmla="*/ 44610 h 639922"/>
                <a:gd name="connsiteX57" fmla="*/ 198438 w 539828"/>
                <a:gd name="connsiteY57" fmla="*/ 40641 h 639922"/>
                <a:gd name="connsiteX58" fmla="*/ 202406 w 539828"/>
                <a:gd name="connsiteY58" fmla="*/ 68422 h 639922"/>
                <a:gd name="connsiteX59" fmla="*/ 198438 w 539828"/>
                <a:gd name="connsiteY59" fmla="*/ 72391 h 639922"/>
                <a:gd name="connsiteX60" fmla="*/ 198438 w 539828"/>
                <a:gd name="connsiteY60" fmla="*/ 96203 h 639922"/>
                <a:gd name="connsiteX61" fmla="*/ 261938 w 539828"/>
                <a:gd name="connsiteY61" fmla="*/ 96203 h 639922"/>
                <a:gd name="connsiteX62" fmla="*/ 261938 w 539828"/>
                <a:gd name="connsiteY62" fmla="*/ 151766 h 639922"/>
                <a:gd name="connsiteX63" fmla="*/ 265906 w 539828"/>
                <a:gd name="connsiteY63" fmla="*/ 179547 h 639922"/>
                <a:gd name="connsiteX64" fmla="*/ 238125 w 539828"/>
                <a:gd name="connsiteY64" fmla="*/ 183516 h 639922"/>
                <a:gd name="connsiteX65" fmla="*/ 234156 w 539828"/>
                <a:gd name="connsiteY65" fmla="*/ 155735 h 639922"/>
                <a:gd name="connsiteX66" fmla="*/ 238125 w 539828"/>
                <a:gd name="connsiteY66" fmla="*/ 151766 h 639922"/>
                <a:gd name="connsiteX67" fmla="*/ 238125 w 539828"/>
                <a:gd name="connsiteY67" fmla="*/ 120016 h 639922"/>
                <a:gd name="connsiteX68" fmla="*/ 198438 w 539828"/>
                <a:gd name="connsiteY68" fmla="*/ 120016 h 639922"/>
                <a:gd name="connsiteX69" fmla="*/ 198438 w 539828"/>
                <a:gd name="connsiteY69" fmla="*/ 206535 h 639922"/>
                <a:gd name="connsiteX70" fmla="*/ 254000 w 539828"/>
                <a:gd name="connsiteY70" fmla="*/ 262097 h 639922"/>
                <a:gd name="connsiteX71" fmla="*/ 256381 w 539828"/>
                <a:gd name="connsiteY71" fmla="*/ 262097 h 639922"/>
                <a:gd name="connsiteX72" fmla="*/ 276225 w 539828"/>
                <a:gd name="connsiteY72" fmla="*/ 281941 h 639922"/>
                <a:gd name="connsiteX73" fmla="*/ 256381 w 539828"/>
                <a:gd name="connsiteY73" fmla="*/ 301785 h 639922"/>
                <a:gd name="connsiteX74" fmla="*/ 256381 w 539828"/>
                <a:gd name="connsiteY74" fmla="*/ 301785 h 639922"/>
                <a:gd name="connsiteX75" fmla="*/ 353219 w 539828"/>
                <a:gd name="connsiteY75" fmla="*/ 141447 h 639922"/>
                <a:gd name="connsiteX76" fmla="*/ 333375 w 539828"/>
                <a:gd name="connsiteY76" fmla="*/ 121603 h 639922"/>
                <a:gd name="connsiteX77" fmla="*/ 333375 w 539828"/>
                <a:gd name="connsiteY77" fmla="*/ 120016 h 639922"/>
                <a:gd name="connsiteX78" fmla="*/ 301625 w 539828"/>
                <a:gd name="connsiteY78" fmla="*/ 91441 h 639922"/>
                <a:gd name="connsiteX79" fmla="*/ 301625 w 539828"/>
                <a:gd name="connsiteY79" fmla="*/ 33497 h 639922"/>
                <a:gd name="connsiteX80" fmla="*/ 325438 w 539828"/>
                <a:gd name="connsiteY80" fmla="*/ 42228 h 639922"/>
                <a:gd name="connsiteX81" fmla="*/ 325438 w 539828"/>
                <a:gd name="connsiteY81" fmla="*/ 81122 h 639922"/>
                <a:gd name="connsiteX82" fmla="*/ 349250 w 539828"/>
                <a:gd name="connsiteY82" fmla="*/ 102553 h 639922"/>
                <a:gd name="connsiteX83" fmla="*/ 353219 w 539828"/>
                <a:gd name="connsiteY83" fmla="*/ 102553 h 639922"/>
                <a:gd name="connsiteX84" fmla="*/ 373063 w 539828"/>
                <a:gd name="connsiteY84" fmla="*/ 122397 h 639922"/>
                <a:gd name="connsiteX85" fmla="*/ 353219 w 539828"/>
                <a:gd name="connsiteY85" fmla="*/ 141447 h 639922"/>
                <a:gd name="connsiteX86" fmla="*/ 353219 w 539828"/>
                <a:gd name="connsiteY86" fmla="*/ 141447 h 639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539828" h="639922">
                  <a:moveTo>
                    <a:pt x="531813" y="346235"/>
                  </a:moveTo>
                  <a:lnTo>
                    <a:pt x="477044" y="250985"/>
                  </a:lnTo>
                  <a:lnTo>
                    <a:pt x="477044" y="247016"/>
                  </a:lnTo>
                  <a:cubicBezTo>
                    <a:pt x="481806" y="115253"/>
                    <a:pt x="378619" y="4922"/>
                    <a:pt x="246856" y="160"/>
                  </a:cubicBezTo>
                  <a:cubicBezTo>
                    <a:pt x="115094" y="-4603"/>
                    <a:pt x="4763" y="97791"/>
                    <a:pt x="0" y="229553"/>
                  </a:cubicBezTo>
                  <a:cubicBezTo>
                    <a:pt x="0" y="235110"/>
                    <a:pt x="0" y="241460"/>
                    <a:pt x="0" y="247016"/>
                  </a:cubicBezTo>
                  <a:cubicBezTo>
                    <a:pt x="0" y="322422"/>
                    <a:pt x="34131" y="393066"/>
                    <a:pt x="93662" y="439103"/>
                  </a:cubicBezTo>
                  <a:lnTo>
                    <a:pt x="93662" y="639922"/>
                  </a:lnTo>
                  <a:lnTo>
                    <a:pt x="344488" y="639922"/>
                  </a:lnTo>
                  <a:lnTo>
                    <a:pt x="344488" y="544672"/>
                  </a:lnTo>
                  <a:lnTo>
                    <a:pt x="383381" y="544672"/>
                  </a:lnTo>
                  <a:cubicBezTo>
                    <a:pt x="434975" y="544672"/>
                    <a:pt x="477044" y="502603"/>
                    <a:pt x="477044" y="451010"/>
                  </a:cubicBezTo>
                  <a:cubicBezTo>
                    <a:pt x="477044" y="450216"/>
                    <a:pt x="477044" y="450216"/>
                    <a:pt x="477044" y="449422"/>
                  </a:cubicBezTo>
                  <a:lnTo>
                    <a:pt x="477044" y="401797"/>
                  </a:lnTo>
                  <a:lnTo>
                    <a:pt x="511969" y="401797"/>
                  </a:lnTo>
                  <a:cubicBezTo>
                    <a:pt x="532606" y="399416"/>
                    <a:pt x="550863" y="375603"/>
                    <a:pt x="531813" y="346235"/>
                  </a:cubicBezTo>
                  <a:close/>
                  <a:moveTo>
                    <a:pt x="35719" y="167641"/>
                  </a:moveTo>
                  <a:lnTo>
                    <a:pt x="79375" y="167641"/>
                  </a:lnTo>
                  <a:lnTo>
                    <a:pt x="79375" y="135891"/>
                  </a:lnTo>
                  <a:cubicBezTo>
                    <a:pt x="70644" y="129541"/>
                    <a:pt x="69056" y="116841"/>
                    <a:pt x="75406" y="108110"/>
                  </a:cubicBezTo>
                  <a:cubicBezTo>
                    <a:pt x="81756" y="99378"/>
                    <a:pt x="94456" y="97791"/>
                    <a:pt x="103188" y="104141"/>
                  </a:cubicBezTo>
                  <a:cubicBezTo>
                    <a:pt x="111919" y="110491"/>
                    <a:pt x="113506" y="123191"/>
                    <a:pt x="107156" y="131922"/>
                  </a:cubicBezTo>
                  <a:cubicBezTo>
                    <a:pt x="106363" y="133510"/>
                    <a:pt x="104775" y="135097"/>
                    <a:pt x="103188" y="135891"/>
                  </a:cubicBezTo>
                  <a:lnTo>
                    <a:pt x="103188" y="167641"/>
                  </a:lnTo>
                  <a:lnTo>
                    <a:pt x="134938" y="167641"/>
                  </a:lnTo>
                  <a:lnTo>
                    <a:pt x="134938" y="223203"/>
                  </a:lnTo>
                  <a:cubicBezTo>
                    <a:pt x="143669" y="229553"/>
                    <a:pt x="145256" y="242253"/>
                    <a:pt x="138906" y="250985"/>
                  </a:cubicBezTo>
                  <a:cubicBezTo>
                    <a:pt x="132556" y="259716"/>
                    <a:pt x="119856" y="261303"/>
                    <a:pt x="111125" y="254953"/>
                  </a:cubicBezTo>
                  <a:cubicBezTo>
                    <a:pt x="102394" y="248603"/>
                    <a:pt x="100806" y="235903"/>
                    <a:pt x="107156" y="227172"/>
                  </a:cubicBezTo>
                  <a:cubicBezTo>
                    <a:pt x="107950" y="225585"/>
                    <a:pt x="109537" y="223997"/>
                    <a:pt x="111125" y="223203"/>
                  </a:cubicBezTo>
                  <a:lnTo>
                    <a:pt x="111125" y="191453"/>
                  </a:lnTo>
                  <a:lnTo>
                    <a:pt x="28575" y="191453"/>
                  </a:lnTo>
                  <a:cubicBezTo>
                    <a:pt x="30956" y="183516"/>
                    <a:pt x="32544" y="175578"/>
                    <a:pt x="35719" y="167641"/>
                  </a:cubicBezTo>
                  <a:close/>
                  <a:moveTo>
                    <a:pt x="256381" y="301785"/>
                  </a:moveTo>
                  <a:cubicBezTo>
                    <a:pt x="245269" y="301785"/>
                    <a:pt x="236538" y="293053"/>
                    <a:pt x="236538" y="281941"/>
                  </a:cubicBezTo>
                  <a:cubicBezTo>
                    <a:pt x="236538" y="281147"/>
                    <a:pt x="236538" y="279560"/>
                    <a:pt x="236538" y="278766"/>
                  </a:cubicBezTo>
                  <a:lnTo>
                    <a:pt x="215900" y="258128"/>
                  </a:lnTo>
                  <a:lnTo>
                    <a:pt x="182563" y="291466"/>
                  </a:lnTo>
                  <a:lnTo>
                    <a:pt x="182563" y="350203"/>
                  </a:lnTo>
                  <a:cubicBezTo>
                    <a:pt x="191294" y="356553"/>
                    <a:pt x="192881" y="369253"/>
                    <a:pt x="186531" y="377985"/>
                  </a:cubicBezTo>
                  <a:cubicBezTo>
                    <a:pt x="180181" y="386716"/>
                    <a:pt x="167481" y="388303"/>
                    <a:pt x="158750" y="381953"/>
                  </a:cubicBezTo>
                  <a:cubicBezTo>
                    <a:pt x="150019" y="375603"/>
                    <a:pt x="148431" y="362903"/>
                    <a:pt x="154781" y="354172"/>
                  </a:cubicBezTo>
                  <a:cubicBezTo>
                    <a:pt x="155575" y="352585"/>
                    <a:pt x="157163" y="350997"/>
                    <a:pt x="158750" y="350203"/>
                  </a:cubicBezTo>
                  <a:lnTo>
                    <a:pt x="158750" y="342266"/>
                  </a:lnTo>
                  <a:lnTo>
                    <a:pt x="105569" y="342266"/>
                  </a:lnTo>
                  <a:lnTo>
                    <a:pt x="68263" y="298610"/>
                  </a:lnTo>
                  <a:cubicBezTo>
                    <a:pt x="57150" y="299403"/>
                    <a:pt x="47625" y="291466"/>
                    <a:pt x="46831" y="280353"/>
                  </a:cubicBezTo>
                  <a:cubicBezTo>
                    <a:pt x="46037" y="269241"/>
                    <a:pt x="53975" y="259716"/>
                    <a:pt x="65088" y="258922"/>
                  </a:cubicBezTo>
                  <a:cubicBezTo>
                    <a:pt x="76200" y="258128"/>
                    <a:pt x="85725" y="266066"/>
                    <a:pt x="86519" y="277178"/>
                  </a:cubicBezTo>
                  <a:cubicBezTo>
                    <a:pt x="86519" y="278766"/>
                    <a:pt x="86519" y="281147"/>
                    <a:pt x="86519" y="282735"/>
                  </a:cubicBezTo>
                  <a:lnTo>
                    <a:pt x="116681" y="318453"/>
                  </a:lnTo>
                  <a:lnTo>
                    <a:pt x="158750" y="318453"/>
                  </a:lnTo>
                  <a:lnTo>
                    <a:pt x="158750" y="281941"/>
                  </a:lnTo>
                  <a:lnTo>
                    <a:pt x="199231" y="241460"/>
                  </a:lnTo>
                  <a:lnTo>
                    <a:pt x="174625" y="216060"/>
                  </a:lnTo>
                  <a:lnTo>
                    <a:pt x="174625" y="72391"/>
                  </a:lnTo>
                  <a:cubicBezTo>
                    <a:pt x="165894" y="66041"/>
                    <a:pt x="164306" y="53341"/>
                    <a:pt x="170656" y="44610"/>
                  </a:cubicBezTo>
                  <a:cubicBezTo>
                    <a:pt x="177006" y="35878"/>
                    <a:pt x="189706" y="34291"/>
                    <a:pt x="198438" y="40641"/>
                  </a:cubicBezTo>
                  <a:cubicBezTo>
                    <a:pt x="207169" y="46991"/>
                    <a:pt x="208756" y="59691"/>
                    <a:pt x="202406" y="68422"/>
                  </a:cubicBezTo>
                  <a:cubicBezTo>
                    <a:pt x="201613" y="70010"/>
                    <a:pt x="200025" y="71597"/>
                    <a:pt x="198438" y="72391"/>
                  </a:cubicBezTo>
                  <a:lnTo>
                    <a:pt x="198438" y="96203"/>
                  </a:lnTo>
                  <a:lnTo>
                    <a:pt x="261938" y="96203"/>
                  </a:lnTo>
                  <a:lnTo>
                    <a:pt x="261938" y="151766"/>
                  </a:lnTo>
                  <a:cubicBezTo>
                    <a:pt x="270669" y="158116"/>
                    <a:pt x="272256" y="170816"/>
                    <a:pt x="265906" y="179547"/>
                  </a:cubicBezTo>
                  <a:cubicBezTo>
                    <a:pt x="259556" y="188278"/>
                    <a:pt x="246856" y="189866"/>
                    <a:pt x="238125" y="183516"/>
                  </a:cubicBezTo>
                  <a:cubicBezTo>
                    <a:pt x="229394" y="177166"/>
                    <a:pt x="227806" y="164466"/>
                    <a:pt x="234156" y="155735"/>
                  </a:cubicBezTo>
                  <a:cubicBezTo>
                    <a:pt x="234950" y="154147"/>
                    <a:pt x="236538" y="152560"/>
                    <a:pt x="238125" y="151766"/>
                  </a:cubicBezTo>
                  <a:lnTo>
                    <a:pt x="238125" y="120016"/>
                  </a:lnTo>
                  <a:lnTo>
                    <a:pt x="198438" y="120016"/>
                  </a:lnTo>
                  <a:lnTo>
                    <a:pt x="198438" y="206535"/>
                  </a:lnTo>
                  <a:lnTo>
                    <a:pt x="254000" y="262097"/>
                  </a:lnTo>
                  <a:cubicBezTo>
                    <a:pt x="254794" y="262097"/>
                    <a:pt x="255588" y="262097"/>
                    <a:pt x="256381" y="262097"/>
                  </a:cubicBezTo>
                  <a:cubicBezTo>
                    <a:pt x="267494" y="262097"/>
                    <a:pt x="276225" y="270828"/>
                    <a:pt x="276225" y="281941"/>
                  </a:cubicBezTo>
                  <a:cubicBezTo>
                    <a:pt x="276225" y="293053"/>
                    <a:pt x="267494" y="301785"/>
                    <a:pt x="256381" y="301785"/>
                  </a:cubicBezTo>
                  <a:lnTo>
                    <a:pt x="256381" y="301785"/>
                  </a:lnTo>
                  <a:close/>
                  <a:moveTo>
                    <a:pt x="353219" y="141447"/>
                  </a:moveTo>
                  <a:cubicBezTo>
                    <a:pt x="342106" y="141447"/>
                    <a:pt x="333375" y="132716"/>
                    <a:pt x="333375" y="121603"/>
                  </a:cubicBezTo>
                  <a:cubicBezTo>
                    <a:pt x="333375" y="120810"/>
                    <a:pt x="333375" y="120810"/>
                    <a:pt x="333375" y="120016"/>
                  </a:cubicBezTo>
                  <a:lnTo>
                    <a:pt x="301625" y="91441"/>
                  </a:lnTo>
                  <a:lnTo>
                    <a:pt x="301625" y="33497"/>
                  </a:lnTo>
                  <a:cubicBezTo>
                    <a:pt x="309563" y="35878"/>
                    <a:pt x="317500" y="39053"/>
                    <a:pt x="325438" y="42228"/>
                  </a:cubicBezTo>
                  <a:lnTo>
                    <a:pt x="325438" y="81122"/>
                  </a:lnTo>
                  <a:lnTo>
                    <a:pt x="349250" y="102553"/>
                  </a:lnTo>
                  <a:cubicBezTo>
                    <a:pt x="350838" y="102553"/>
                    <a:pt x="351631" y="102553"/>
                    <a:pt x="353219" y="102553"/>
                  </a:cubicBezTo>
                  <a:cubicBezTo>
                    <a:pt x="364331" y="102553"/>
                    <a:pt x="373063" y="111285"/>
                    <a:pt x="373063" y="122397"/>
                  </a:cubicBezTo>
                  <a:cubicBezTo>
                    <a:pt x="373063" y="133510"/>
                    <a:pt x="364331" y="141447"/>
                    <a:pt x="353219" y="141447"/>
                  </a:cubicBezTo>
                  <a:lnTo>
                    <a:pt x="353219" y="141447"/>
                  </a:lnTo>
                  <a:close/>
                </a:path>
              </a:pathLst>
            </a:custGeom>
            <a:solidFill>
              <a:srgbClr val="000000"/>
            </a:solidFill>
            <a:ln w="7938" cap="flat">
              <a:noFill/>
              <a:prstDash val="solid"/>
              <a:miter/>
            </a:ln>
          </p:spPr>
          <p:txBody>
            <a:bodyPr rtlCol="0" anchor="ctr"/>
            <a:lstStyle/>
            <a:p>
              <a:endParaRPr lang="zh-CN" altLang="en-US" dirty="0"/>
            </a:p>
          </p:txBody>
        </p:sp>
      </p:grpSp>
      <p:sp>
        <p:nvSpPr>
          <p:cNvPr id="10" name="Thought Bubble: Cloud 9">
            <a:extLst>
              <a:ext uri="{FF2B5EF4-FFF2-40B4-BE49-F238E27FC236}">
                <a16:creationId xmlns:a16="http://schemas.microsoft.com/office/drawing/2014/main" id="{2F4A2EA4-B3B5-4D49-AC46-AEA833A431AB}"/>
              </a:ext>
            </a:extLst>
          </p:cNvPr>
          <p:cNvSpPr/>
          <p:nvPr/>
        </p:nvSpPr>
        <p:spPr bwMode="auto">
          <a:xfrm>
            <a:off x="701279" y="1528018"/>
            <a:ext cx="1905000" cy="744377"/>
          </a:xfrm>
          <a:prstGeom prst="cloudCallout">
            <a:avLst>
              <a:gd name="adj1" fmla="val -9516"/>
              <a:gd name="adj2" fmla="val 76482"/>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000000"/>
                </a:solidFill>
                <a:effectLst/>
                <a:ea typeface="Osaka" charset="0"/>
                <a:cs typeface="Osaka" charset="0"/>
              </a:rPr>
              <a:t>A functional system?</a:t>
            </a:r>
            <a:endParaRPr kumimoji="0" lang="zh-CN" altLang="en-US" sz="1600" b="0" i="0" u="none" strike="noStrike" cap="none" normalizeH="0" baseline="0" dirty="0">
              <a:ln>
                <a:noFill/>
              </a:ln>
              <a:solidFill>
                <a:srgbClr val="000000"/>
              </a:solidFill>
              <a:effectLst/>
              <a:ea typeface="Osaka" charset="0"/>
              <a:cs typeface="Osaka" charset="0"/>
            </a:endParaRPr>
          </a:p>
        </p:txBody>
      </p:sp>
      <p:pic>
        <p:nvPicPr>
          <p:cNvPr id="12" name="Graphic 11" descr="Scientific Thought">
            <a:extLst>
              <a:ext uri="{FF2B5EF4-FFF2-40B4-BE49-F238E27FC236}">
                <a16:creationId xmlns:a16="http://schemas.microsoft.com/office/drawing/2014/main" id="{C3107713-9543-45E6-B263-DDB7814C211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82279" y="4912139"/>
            <a:ext cx="792519" cy="792519"/>
          </a:xfrm>
          <a:prstGeom prst="rect">
            <a:avLst/>
          </a:prstGeom>
        </p:spPr>
      </p:pic>
      <p:sp>
        <p:nvSpPr>
          <p:cNvPr id="14" name="TextBox 13">
            <a:extLst>
              <a:ext uri="{FF2B5EF4-FFF2-40B4-BE49-F238E27FC236}">
                <a16:creationId xmlns:a16="http://schemas.microsoft.com/office/drawing/2014/main" id="{2A685568-F53D-40CC-861C-AFBDE2BC8D6F}"/>
              </a:ext>
            </a:extLst>
          </p:cNvPr>
          <p:cNvSpPr txBox="1"/>
          <p:nvPr/>
        </p:nvSpPr>
        <p:spPr>
          <a:xfrm>
            <a:off x="907038" y="5703846"/>
            <a:ext cx="1143000" cy="584775"/>
          </a:xfrm>
          <a:prstGeom prst="rect">
            <a:avLst/>
          </a:prstGeom>
          <a:noFill/>
        </p:spPr>
        <p:txBody>
          <a:bodyPr wrap="square" rtlCol="0">
            <a:spAutoFit/>
          </a:bodyPr>
          <a:lstStyle/>
          <a:p>
            <a:pPr algn="ctr"/>
            <a:r>
              <a:rPr lang="en-US" altLang="zh-CN" sz="1600" dirty="0">
                <a:latin typeface="+mn-lt"/>
              </a:rPr>
              <a:t>Domain experts</a:t>
            </a:r>
            <a:endParaRPr lang="zh-CN" altLang="en-US" sz="1600" dirty="0">
              <a:latin typeface="+mn-lt"/>
            </a:endParaRPr>
          </a:p>
        </p:txBody>
      </p:sp>
      <p:sp>
        <p:nvSpPr>
          <p:cNvPr id="16" name="Thought Bubble: Cloud 15">
            <a:extLst>
              <a:ext uri="{FF2B5EF4-FFF2-40B4-BE49-F238E27FC236}">
                <a16:creationId xmlns:a16="http://schemas.microsoft.com/office/drawing/2014/main" id="{751B690D-79F5-434A-9F3A-71BE1C729AF9}"/>
              </a:ext>
            </a:extLst>
          </p:cNvPr>
          <p:cNvSpPr/>
          <p:nvPr/>
        </p:nvSpPr>
        <p:spPr bwMode="auto">
          <a:xfrm>
            <a:off x="701279" y="3863305"/>
            <a:ext cx="1905000" cy="837059"/>
          </a:xfrm>
          <a:prstGeom prst="cloudCallout">
            <a:avLst>
              <a:gd name="adj1" fmla="val -9516"/>
              <a:gd name="adj2" fmla="val 76482"/>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000000"/>
                </a:solidFill>
                <a:effectLst/>
                <a:ea typeface="Osaka" charset="0"/>
                <a:cs typeface="Osaka" charset="0"/>
              </a:rPr>
              <a:t>Possible deviations?</a:t>
            </a:r>
            <a:endParaRPr kumimoji="0" lang="zh-CN" altLang="en-US" sz="1600" b="0" i="0" u="none" strike="noStrike" cap="none" normalizeH="0" baseline="0" dirty="0">
              <a:ln>
                <a:noFill/>
              </a:ln>
              <a:solidFill>
                <a:srgbClr val="000000"/>
              </a:solidFill>
              <a:effectLst/>
              <a:ea typeface="Osaka" charset="0"/>
              <a:cs typeface="Osaka" charset="0"/>
            </a:endParaRPr>
          </a:p>
        </p:txBody>
      </p:sp>
      <p:grpSp>
        <p:nvGrpSpPr>
          <p:cNvPr id="26" name="Group 25">
            <a:extLst>
              <a:ext uri="{FF2B5EF4-FFF2-40B4-BE49-F238E27FC236}">
                <a16:creationId xmlns:a16="http://schemas.microsoft.com/office/drawing/2014/main" id="{026C3477-7FB7-4F5A-890F-65B32065A51C}"/>
              </a:ext>
            </a:extLst>
          </p:cNvPr>
          <p:cNvGrpSpPr/>
          <p:nvPr/>
        </p:nvGrpSpPr>
        <p:grpSpPr>
          <a:xfrm>
            <a:off x="3001059" y="2429522"/>
            <a:ext cx="1143000" cy="1131073"/>
            <a:chOff x="3329959" y="2811247"/>
            <a:chExt cx="1143000" cy="1131073"/>
          </a:xfrm>
        </p:grpSpPr>
        <p:pic>
          <p:nvPicPr>
            <p:cNvPr id="23" name="Graphic 22" descr="Blueprint">
              <a:extLst>
                <a:ext uri="{FF2B5EF4-FFF2-40B4-BE49-F238E27FC236}">
                  <a16:creationId xmlns:a16="http://schemas.microsoft.com/office/drawing/2014/main" id="{4C21D55A-98BC-47BC-B757-AAABEC3237B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505199" y="2811247"/>
              <a:ext cx="792519" cy="792519"/>
            </a:xfrm>
            <a:prstGeom prst="rect">
              <a:avLst/>
            </a:prstGeom>
          </p:spPr>
        </p:pic>
        <p:sp>
          <p:nvSpPr>
            <p:cNvPr id="25" name="TextBox 24">
              <a:extLst>
                <a:ext uri="{FF2B5EF4-FFF2-40B4-BE49-F238E27FC236}">
                  <a16:creationId xmlns:a16="http://schemas.microsoft.com/office/drawing/2014/main" id="{BF5B1B07-1B70-45D7-8375-4C923C936EDF}"/>
                </a:ext>
              </a:extLst>
            </p:cNvPr>
            <p:cNvSpPr txBox="1"/>
            <p:nvPr/>
          </p:nvSpPr>
          <p:spPr>
            <a:xfrm>
              <a:off x="3329959" y="3603766"/>
              <a:ext cx="1143000" cy="338554"/>
            </a:xfrm>
            <a:prstGeom prst="rect">
              <a:avLst/>
            </a:prstGeom>
            <a:noFill/>
          </p:spPr>
          <p:txBody>
            <a:bodyPr wrap="square" rtlCol="0">
              <a:spAutoFit/>
            </a:bodyPr>
            <a:lstStyle/>
            <a:p>
              <a:pPr algn="ctr"/>
              <a:r>
                <a:rPr lang="en-US" altLang="zh-CN" sz="1600" dirty="0">
                  <a:latin typeface="+mn-lt"/>
                </a:rPr>
                <a:t>Design</a:t>
              </a:r>
              <a:endParaRPr lang="zh-CN" altLang="en-US" sz="1600" dirty="0">
                <a:latin typeface="+mn-lt"/>
              </a:endParaRPr>
            </a:p>
          </p:txBody>
        </p:sp>
      </p:grpSp>
      <p:grpSp>
        <p:nvGrpSpPr>
          <p:cNvPr id="32" name="Group 31">
            <a:extLst>
              <a:ext uri="{FF2B5EF4-FFF2-40B4-BE49-F238E27FC236}">
                <a16:creationId xmlns:a16="http://schemas.microsoft.com/office/drawing/2014/main" id="{E371DDB0-0323-441A-BA32-B0984B7DF72C}"/>
              </a:ext>
            </a:extLst>
          </p:cNvPr>
          <p:cNvGrpSpPr/>
          <p:nvPr/>
        </p:nvGrpSpPr>
        <p:grpSpPr>
          <a:xfrm>
            <a:off x="3001058" y="4912139"/>
            <a:ext cx="1143000" cy="1377294"/>
            <a:chOff x="7901959" y="2824914"/>
            <a:chExt cx="1143000" cy="1377294"/>
          </a:xfrm>
        </p:grpSpPr>
        <p:sp>
          <p:nvSpPr>
            <p:cNvPr id="29" name="TextBox 28">
              <a:extLst>
                <a:ext uri="{FF2B5EF4-FFF2-40B4-BE49-F238E27FC236}">
                  <a16:creationId xmlns:a16="http://schemas.microsoft.com/office/drawing/2014/main" id="{536AE2C2-698E-424C-B28C-8D28640A6F28}"/>
                </a:ext>
              </a:extLst>
            </p:cNvPr>
            <p:cNvSpPr txBox="1"/>
            <p:nvPr/>
          </p:nvSpPr>
          <p:spPr>
            <a:xfrm>
              <a:off x="7901959" y="3617433"/>
              <a:ext cx="1143000" cy="584775"/>
            </a:xfrm>
            <a:prstGeom prst="rect">
              <a:avLst/>
            </a:prstGeom>
            <a:noFill/>
          </p:spPr>
          <p:txBody>
            <a:bodyPr wrap="square" rtlCol="0">
              <a:spAutoFit/>
            </a:bodyPr>
            <a:lstStyle/>
            <a:p>
              <a:pPr algn="ctr"/>
              <a:r>
                <a:rPr lang="en-US" altLang="zh-CN" sz="1600" dirty="0">
                  <a:latin typeface="+mn-lt"/>
                </a:rPr>
                <a:t>Deviation model</a:t>
              </a:r>
              <a:endParaRPr lang="zh-CN" altLang="en-US" sz="1600" dirty="0">
                <a:latin typeface="+mn-lt"/>
              </a:endParaRPr>
            </a:p>
          </p:txBody>
        </p:sp>
        <p:pic>
          <p:nvPicPr>
            <p:cNvPr id="31" name="Graphic 30" descr="Blueprint">
              <a:extLst>
                <a:ext uri="{FF2B5EF4-FFF2-40B4-BE49-F238E27FC236}">
                  <a16:creationId xmlns:a16="http://schemas.microsoft.com/office/drawing/2014/main" id="{B1E7EE12-D2F9-473A-B603-C1DAE78B1AE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077199" y="2824914"/>
              <a:ext cx="792519" cy="792519"/>
            </a:xfrm>
            <a:prstGeom prst="rect">
              <a:avLst/>
            </a:prstGeom>
          </p:spPr>
        </p:pic>
      </p:grpSp>
      <p:grpSp>
        <p:nvGrpSpPr>
          <p:cNvPr id="37" name="Group 36">
            <a:extLst>
              <a:ext uri="{FF2B5EF4-FFF2-40B4-BE49-F238E27FC236}">
                <a16:creationId xmlns:a16="http://schemas.microsoft.com/office/drawing/2014/main" id="{87F4EB19-6040-4992-8756-F82CD5E91439}"/>
              </a:ext>
            </a:extLst>
          </p:cNvPr>
          <p:cNvGrpSpPr/>
          <p:nvPr/>
        </p:nvGrpSpPr>
        <p:grpSpPr>
          <a:xfrm>
            <a:off x="5154690" y="3429000"/>
            <a:ext cx="1318240" cy="1314875"/>
            <a:chOff x="5183058" y="2887333"/>
            <a:chExt cx="1318240" cy="1314875"/>
          </a:xfrm>
        </p:grpSpPr>
        <p:pic>
          <p:nvPicPr>
            <p:cNvPr id="34" name="Graphic 33" descr="Cmd Terminal">
              <a:extLst>
                <a:ext uri="{FF2B5EF4-FFF2-40B4-BE49-F238E27FC236}">
                  <a16:creationId xmlns:a16="http://schemas.microsoft.com/office/drawing/2014/main" id="{6C8EF73C-4925-4A07-B2BA-AC215975949A}"/>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445918" y="2887333"/>
              <a:ext cx="792519" cy="792519"/>
            </a:xfrm>
            <a:prstGeom prst="rect">
              <a:avLst/>
            </a:prstGeom>
          </p:spPr>
        </p:pic>
        <p:sp>
          <p:nvSpPr>
            <p:cNvPr id="36" name="TextBox 35">
              <a:extLst>
                <a:ext uri="{FF2B5EF4-FFF2-40B4-BE49-F238E27FC236}">
                  <a16:creationId xmlns:a16="http://schemas.microsoft.com/office/drawing/2014/main" id="{A4767A08-281B-4B5B-9659-8A99A88C5A99}"/>
                </a:ext>
              </a:extLst>
            </p:cNvPr>
            <p:cNvSpPr txBox="1"/>
            <p:nvPr/>
          </p:nvSpPr>
          <p:spPr>
            <a:xfrm>
              <a:off x="5183058" y="3617433"/>
              <a:ext cx="1318240" cy="584775"/>
            </a:xfrm>
            <a:prstGeom prst="rect">
              <a:avLst/>
            </a:prstGeom>
            <a:noFill/>
          </p:spPr>
          <p:txBody>
            <a:bodyPr wrap="square" rtlCol="0">
              <a:spAutoFit/>
            </a:bodyPr>
            <a:lstStyle/>
            <a:p>
              <a:pPr algn="ctr"/>
              <a:r>
                <a:rPr lang="en-US" altLang="zh-CN" sz="1600" dirty="0">
                  <a:latin typeface="+mn-lt"/>
                </a:rPr>
                <a:t>Robustness analyzer</a:t>
              </a:r>
              <a:endParaRPr lang="zh-CN" altLang="en-US" sz="1600" dirty="0">
                <a:latin typeface="+mn-lt"/>
              </a:endParaRPr>
            </a:p>
          </p:txBody>
        </p:sp>
      </p:grpSp>
      <p:sp>
        <p:nvSpPr>
          <p:cNvPr id="38" name="Arrow: Right 37">
            <a:extLst>
              <a:ext uri="{FF2B5EF4-FFF2-40B4-BE49-F238E27FC236}">
                <a16:creationId xmlns:a16="http://schemas.microsoft.com/office/drawing/2014/main" id="{F829BA9B-3FC8-4430-89AB-E69FB802C48C}"/>
              </a:ext>
            </a:extLst>
          </p:cNvPr>
          <p:cNvSpPr/>
          <p:nvPr/>
        </p:nvSpPr>
        <p:spPr bwMode="auto">
          <a:xfrm>
            <a:off x="2198367" y="2682462"/>
            <a:ext cx="677337" cy="312234"/>
          </a:xfrm>
          <a:prstGeom prst="rightArrow">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rgbClr val="000000"/>
              </a:solidFill>
              <a:effectLst/>
              <a:latin typeface="Times" charset="0"/>
              <a:ea typeface="Osaka" charset="0"/>
              <a:cs typeface="Osaka" charset="0"/>
            </a:endParaRPr>
          </a:p>
        </p:txBody>
      </p:sp>
      <p:sp>
        <p:nvSpPr>
          <p:cNvPr id="39" name="Arrow: Right 38">
            <a:extLst>
              <a:ext uri="{FF2B5EF4-FFF2-40B4-BE49-F238E27FC236}">
                <a16:creationId xmlns:a16="http://schemas.microsoft.com/office/drawing/2014/main" id="{E9A12362-71AF-4786-A6B4-3D2E2E1BD16E}"/>
              </a:ext>
            </a:extLst>
          </p:cNvPr>
          <p:cNvSpPr/>
          <p:nvPr/>
        </p:nvSpPr>
        <p:spPr bwMode="auto">
          <a:xfrm rot="1906930">
            <a:off x="4258090" y="3177883"/>
            <a:ext cx="909417" cy="312234"/>
          </a:xfrm>
          <a:prstGeom prst="rightArrow">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rgbClr val="000000"/>
              </a:solidFill>
              <a:effectLst/>
              <a:latin typeface="Times" charset="0"/>
              <a:ea typeface="Osaka" charset="0"/>
              <a:cs typeface="Osaka" charset="0"/>
            </a:endParaRPr>
          </a:p>
        </p:txBody>
      </p:sp>
      <p:sp>
        <p:nvSpPr>
          <p:cNvPr id="40" name="Arrow: Right 39">
            <a:extLst>
              <a:ext uri="{FF2B5EF4-FFF2-40B4-BE49-F238E27FC236}">
                <a16:creationId xmlns:a16="http://schemas.microsoft.com/office/drawing/2014/main" id="{BC755C57-B12A-447B-848C-A72181B72754}"/>
              </a:ext>
            </a:extLst>
          </p:cNvPr>
          <p:cNvSpPr/>
          <p:nvPr/>
        </p:nvSpPr>
        <p:spPr bwMode="auto">
          <a:xfrm>
            <a:off x="2198417" y="5173865"/>
            <a:ext cx="677337" cy="312234"/>
          </a:xfrm>
          <a:prstGeom prst="rightArrow">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rgbClr val="000000"/>
              </a:solidFill>
              <a:effectLst/>
              <a:latin typeface="Times" charset="0"/>
              <a:ea typeface="Osaka" charset="0"/>
              <a:cs typeface="Osaka" charset="0"/>
            </a:endParaRPr>
          </a:p>
        </p:txBody>
      </p:sp>
      <p:sp>
        <p:nvSpPr>
          <p:cNvPr id="42" name="Arrow: Right 41">
            <a:extLst>
              <a:ext uri="{FF2B5EF4-FFF2-40B4-BE49-F238E27FC236}">
                <a16:creationId xmlns:a16="http://schemas.microsoft.com/office/drawing/2014/main" id="{4E6BC83F-ECD0-4728-9BBE-F6AC0C3357B4}"/>
              </a:ext>
            </a:extLst>
          </p:cNvPr>
          <p:cNvSpPr/>
          <p:nvPr/>
        </p:nvSpPr>
        <p:spPr bwMode="auto">
          <a:xfrm rot="19495416">
            <a:off x="4238139" y="4940912"/>
            <a:ext cx="909417" cy="312234"/>
          </a:xfrm>
          <a:prstGeom prst="rightArrow">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rgbClr val="000000"/>
              </a:solidFill>
              <a:effectLst/>
              <a:latin typeface="Times" charset="0"/>
              <a:ea typeface="Osaka" charset="0"/>
              <a:cs typeface="Osaka" charset="0"/>
            </a:endParaRPr>
          </a:p>
        </p:txBody>
      </p:sp>
      <p:grpSp>
        <p:nvGrpSpPr>
          <p:cNvPr id="52" name="Group 51">
            <a:extLst>
              <a:ext uri="{FF2B5EF4-FFF2-40B4-BE49-F238E27FC236}">
                <a16:creationId xmlns:a16="http://schemas.microsoft.com/office/drawing/2014/main" id="{4CC06395-AF41-47E2-AAEC-A87AF186BC32}"/>
              </a:ext>
            </a:extLst>
          </p:cNvPr>
          <p:cNvGrpSpPr/>
          <p:nvPr/>
        </p:nvGrpSpPr>
        <p:grpSpPr>
          <a:xfrm>
            <a:off x="7041161" y="3429000"/>
            <a:ext cx="1457567" cy="1377294"/>
            <a:chOff x="6854769" y="3429000"/>
            <a:chExt cx="1457567" cy="1377294"/>
          </a:xfrm>
        </p:grpSpPr>
        <p:pic>
          <p:nvPicPr>
            <p:cNvPr id="44" name="Graphic 43" descr="Presentation with pie chart">
              <a:extLst>
                <a:ext uri="{FF2B5EF4-FFF2-40B4-BE49-F238E27FC236}">
                  <a16:creationId xmlns:a16="http://schemas.microsoft.com/office/drawing/2014/main" id="{F927A02B-FFEA-48C4-ABF0-1CB9877BD1FC}"/>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187294" y="3429000"/>
              <a:ext cx="792519" cy="792519"/>
            </a:xfrm>
            <a:prstGeom prst="rect">
              <a:avLst/>
            </a:prstGeom>
          </p:spPr>
        </p:pic>
        <p:sp>
          <p:nvSpPr>
            <p:cNvPr id="46" name="TextBox 45">
              <a:extLst>
                <a:ext uri="{FF2B5EF4-FFF2-40B4-BE49-F238E27FC236}">
                  <a16:creationId xmlns:a16="http://schemas.microsoft.com/office/drawing/2014/main" id="{6716647B-3694-4766-A57F-E10D14B260BA}"/>
                </a:ext>
              </a:extLst>
            </p:cNvPr>
            <p:cNvSpPr txBox="1"/>
            <p:nvPr/>
          </p:nvSpPr>
          <p:spPr>
            <a:xfrm>
              <a:off x="6854769" y="4221519"/>
              <a:ext cx="1457567" cy="584775"/>
            </a:xfrm>
            <a:prstGeom prst="rect">
              <a:avLst/>
            </a:prstGeom>
            <a:noFill/>
          </p:spPr>
          <p:txBody>
            <a:bodyPr wrap="square" rtlCol="0">
              <a:spAutoFit/>
            </a:bodyPr>
            <a:lstStyle/>
            <a:p>
              <a:pPr algn="ctr"/>
              <a:r>
                <a:rPr lang="en-US" altLang="zh-CN" sz="1600" dirty="0">
                  <a:latin typeface="+mn-lt"/>
                </a:rPr>
                <a:t>Deviations &amp; Explanations</a:t>
              </a:r>
              <a:endParaRPr lang="zh-CN" altLang="en-US" sz="1600" dirty="0">
                <a:latin typeface="+mn-lt"/>
              </a:endParaRPr>
            </a:p>
          </p:txBody>
        </p:sp>
      </p:grpSp>
      <p:sp>
        <p:nvSpPr>
          <p:cNvPr id="49" name="Arrow: Right 48">
            <a:extLst>
              <a:ext uri="{FF2B5EF4-FFF2-40B4-BE49-F238E27FC236}">
                <a16:creationId xmlns:a16="http://schemas.microsoft.com/office/drawing/2014/main" id="{37D92CFB-1220-4AB4-92ED-98F74D9B2364}"/>
              </a:ext>
            </a:extLst>
          </p:cNvPr>
          <p:cNvSpPr/>
          <p:nvPr/>
        </p:nvSpPr>
        <p:spPr bwMode="auto">
          <a:xfrm>
            <a:off x="6360013" y="3721613"/>
            <a:ext cx="677337" cy="312234"/>
          </a:xfrm>
          <a:prstGeom prst="rightArrow">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rgbClr val="000000"/>
              </a:solidFill>
              <a:effectLst/>
              <a:latin typeface="Times" charset="0"/>
              <a:ea typeface="Osaka" charset="0"/>
              <a:cs typeface="Osaka" charset="0"/>
            </a:endParaRPr>
          </a:p>
        </p:txBody>
      </p:sp>
      <p:sp>
        <p:nvSpPr>
          <p:cNvPr id="51" name="Flowchart: Document 50">
            <a:extLst>
              <a:ext uri="{FF2B5EF4-FFF2-40B4-BE49-F238E27FC236}">
                <a16:creationId xmlns:a16="http://schemas.microsoft.com/office/drawing/2014/main" id="{773133EC-0FA6-4E43-9562-454A9E98A50A}"/>
              </a:ext>
            </a:extLst>
          </p:cNvPr>
          <p:cNvSpPr/>
          <p:nvPr/>
        </p:nvSpPr>
        <p:spPr bwMode="auto">
          <a:xfrm>
            <a:off x="8810312" y="2714035"/>
            <a:ext cx="3149772" cy="2644126"/>
          </a:xfrm>
          <a:prstGeom prst="flowChartDocument">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000000"/>
                </a:solidFill>
                <a:effectLst/>
                <a:latin typeface="Consolas" panose="020B0609020204030204" pitchFamily="49" charset="0"/>
                <a:ea typeface="Osaka" charset="0"/>
                <a:cs typeface="Osaka" charset="0"/>
              </a:rPr>
              <a:t>The system is robust against:</a:t>
            </a:r>
            <a:endParaRPr lang="en-US" altLang="zh-CN" sz="1800" dirty="0">
              <a:solidFill>
                <a:srgbClr val="000000"/>
              </a:solidFill>
              <a:latin typeface="Consolas" panose="020B0609020204030204" pitchFamily="49" charset="0"/>
              <a:ea typeface="Osaka" charset="0"/>
              <a:cs typeface="Osaka"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Osaka" charset="0"/>
                <a:cs typeface="Osaka" charset="0"/>
              </a:rPr>
              <a:t>&lt;send, msg lost, send&gt;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Osaka" charset="0"/>
                <a:cs typeface="Osaka" charset="0"/>
              </a:rPr>
              <a:t>&lt;send, </a:t>
            </a:r>
            <a:r>
              <a:rPr kumimoji="0" lang="en-US" altLang="zh-CN" sz="1800" b="0" i="0" u="none" strike="noStrike" kern="1200" cap="none" spc="0" normalizeH="0" baseline="0" noProof="0" dirty="0" err="1">
                <a:ln>
                  <a:noFill/>
                </a:ln>
                <a:solidFill>
                  <a:srgbClr val="000000"/>
                </a:solidFill>
                <a:effectLst/>
                <a:uLnTx/>
                <a:uFillTx/>
                <a:latin typeface="Consolas" panose="020B0609020204030204" pitchFamily="49" charset="0"/>
                <a:ea typeface="Osaka" charset="0"/>
                <a:cs typeface="Osaka" charset="0"/>
              </a:rPr>
              <a:t>recv</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Osaka" charset="0"/>
                <a:cs typeface="Osaka" charset="0"/>
              </a:rPr>
              <a:t>, ack, msg lost&gt;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Osaka" charset="0"/>
                <a:cs typeface="Osaka" charset="0"/>
              </a:rPr>
              <a:t>…</a:t>
            </a:r>
            <a:endPar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Osaka" charset="0"/>
              <a:cs typeface="Osaka" charset="0"/>
            </a:endParaRPr>
          </a:p>
          <a:p>
            <a:pPr marL="285750" marR="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zh-CN" sz="2000" b="0" i="0" u="none" strike="noStrike" cap="none" normalizeH="0" baseline="0" dirty="0">
              <a:ln>
                <a:noFill/>
              </a:ln>
              <a:solidFill>
                <a:srgbClr val="000000"/>
              </a:solidFill>
              <a:effectLst/>
              <a:latin typeface="Consolas" panose="020B0609020204030204" pitchFamily="49" charset="0"/>
              <a:ea typeface="Osaka" charset="0"/>
              <a:cs typeface="Osaka" charset="0"/>
            </a:endParaRPr>
          </a:p>
        </p:txBody>
      </p:sp>
    </p:spTree>
    <p:custDataLst>
      <p:tags r:id="rId1"/>
    </p:custDataLst>
    <p:extLst>
      <p:ext uri="{BB962C8B-B14F-4D97-AF65-F5344CB8AC3E}">
        <p14:creationId xmlns:p14="http://schemas.microsoft.com/office/powerpoint/2010/main" val="2044894624"/>
      </p:ext>
    </p:extLst>
  </p:cSld>
  <p:clrMapOvr>
    <a:masterClrMapping/>
  </p:clrMapOvr>
  <mc:AlternateContent xmlns:mc="http://schemas.openxmlformats.org/markup-compatibility/2006" xmlns:p14="http://schemas.microsoft.com/office/powerpoint/2010/main">
    <mc:Choice Requires="p14">
      <p:transition spd="slow" p14:dur="2000" advTm="24974"/>
    </mc:Choice>
    <mc:Fallback xmlns="">
      <p:transition spd="slow" advTm="2497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6" grpId="0" animBg="1"/>
      <p:bldP spid="5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B0B04-5BF2-42F6-9830-7E2DB4CD5E04}"/>
              </a:ext>
            </a:extLst>
          </p:cNvPr>
          <p:cNvSpPr>
            <a:spLocks noGrp="1"/>
          </p:cNvSpPr>
          <p:nvPr>
            <p:ph type="title"/>
          </p:nvPr>
        </p:nvSpPr>
        <p:spPr/>
        <p:txBody>
          <a:bodyPr/>
          <a:lstStyle/>
          <a:p>
            <a:r>
              <a:rPr lang="en-US" altLang="zh-CN" dirty="0"/>
              <a:t>Robust-by-design Review</a:t>
            </a:r>
            <a:endParaRPr lang="zh-CN" altLang="en-US" dirty="0"/>
          </a:p>
        </p:txBody>
      </p:sp>
      <p:sp>
        <p:nvSpPr>
          <p:cNvPr id="4" name="Slide Number Placeholder 3">
            <a:extLst>
              <a:ext uri="{FF2B5EF4-FFF2-40B4-BE49-F238E27FC236}">
                <a16:creationId xmlns:a16="http://schemas.microsoft.com/office/drawing/2014/main" id="{67F827A9-FC8A-431D-82B3-01274D3F7468}"/>
              </a:ext>
            </a:extLst>
          </p:cNvPr>
          <p:cNvSpPr>
            <a:spLocks noGrp="1"/>
          </p:cNvSpPr>
          <p:nvPr>
            <p:ph type="sldNum" sz="quarter" idx="10"/>
          </p:nvPr>
        </p:nvSpPr>
        <p:spPr/>
        <p:txBody>
          <a:bodyPr/>
          <a:lstStyle/>
          <a:p>
            <a:pPr>
              <a:defRPr/>
            </a:pPr>
            <a:fld id="{57DBCEAA-019C-4221-BCA5-137D87B79FCD}" type="slidenum">
              <a:rPr lang="zh-CN" altLang="en-US" smtClean="0"/>
              <a:pPr>
                <a:defRPr/>
              </a:pPr>
              <a:t>34</a:t>
            </a:fld>
            <a:endParaRPr lang="zh-CN" altLang="en-US" dirty="0"/>
          </a:p>
        </p:txBody>
      </p:sp>
      <p:grpSp>
        <p:nvGrpSpPr>
          <p:cNvPr id="9" name="Group 8">
            <a:extLst>
              <a:ext uri="{FF2B5EF4-FFF2-40B4-BE49-F238E27FC236}">
                <a16:creationId xmlns:a16="http://schemas.microsoft.com/office/drawing/2014/main" id="{71B4184F-48C5-40EC-B49B-FE42294C93D2}"/>
              </a:ext>
            </a:extLst>
          </p:cNvPr>
          <p:cNvGrpSpPr/>
          <p:nvPr/>
        </p:nvGrpSpPr>
        <p:grpSpPr>
          <a:xfrm>
            <a:off x="929879" y="2518618"/>
            <a:ext cx="1268488" cy="1041977"/>
            <a:chOff x="1140619" y="2268377"/>
            <a:chExt cx="1268488" cy="1041977"/>
          </a:xfrm>
        </p:grpSpPr>
        <p:sp>
          <p:nvSpPr>
            <p:cNvPr id="7" name="TextBox 6">
              <a:extLst>
                <a:ext uri="{FF2B5EF4-FFF2-40B4-BE49-F238E27FC236}">
                  <a16:creationId xmlns:a16="http://schemas.microsoft.com/office/drawing/2014/main" id="{784D645A-E454-415B-8490-8B3329E9D592}"/>
                </a:ext>
              </a:extLst>
            </p:cNvPr>
            <p:cNvSpPr txBox="1"/>
            <p:nvPr/>
          </p:nvSpPr>
          <p:spPr>
            <a:xfrm>
              <a:off x="1140619" y="2971800"/>
              <a:ext cx="1268488" cy="338554"/>
            </a:xfrm>
            <a:prstGeom prst="rect">
              <a:avLst/>
            </a:prstGeom>
            <a:noFill/>
          </p:spPr>
          <p:txBody>
            <a:bodyPr wrap="square" rtlCol="0">
              <a:spAutoFit/>
            </a:bodyPr>
            <a:lstStyle/>
            <a:p>
              <a:pPr algn="ctr"/>
              <a:r>
                <a:rPr lang="en-US" altLang="zh-CN" sz="1600" dirty="0">
                  <a:latin typeface="+mn-lt"/>
                </a:rPr>
                <a:t>Developers</a:t>
              </a:r>
              <a:endParaRPr lang="zh-CN" altLang="en-US" sz="1600" dirty="0">
                <a:latin typeface="+mn-lt"/>
              </a:endParaRPr>
            </a:p>
          </p:txBody>
        </p:sp>
        <p:sp>
          <p:nvSpPr>
            <p:cNvPr id="8" name="Content Placeholder 5" descr="Artificial Intelligence">
              <a:extLst>
                <a:ext uri="{FF2B5EF4-FFF2-40B4-BE49-F238E27FC236}">
                  <a16:creationId xmlns:a16="http://schemas.microsoft.com/office/drawing/2014/main" id="{459A5154-C081-47F7-9919-9BF508721B6F}"/>
                </a:ext>
              </a:extLst>
            </p:cNvPr>
            <p:cNvSpPr/>
            <p:nvPr/>
          </p:nvSpPr>
          <p:spPr>
            <a:xfrm>
              <a:off x="1442244" y="2268377"/>
              <a:ext cx="539828" cy="639922"/>
            </a:xfrm>
            <a:custGeom>
              <a:avLst/>
              <a:gdLst>
                <a:gd name="connsiteX0" fmla="*/ 531813 w 539828"/>
                <a:gd name="connsiteY0" fmla="*/ 346235 h 639922"/>
                <a:gd name="connsiteX1" fmla="*/ 477044 w 539828"/>
                <a:gd name="connsiteY1" fmla="*/ 250985 h 639922"/>
                <a:gd name="connsiteX2" fmla="*/ 477044 w 539828"/>
                <a:gd name="connsiteY2" fmla="*/ 247016 h 639922"/>
                <a:gd name="connsiteX3" fmla="*/ 246856 w 539828"/>
                <a:gd name="connsiteY3" fmla="*/ 160 h 639922"/>
                <a:gd name="connsiteX4" fmla="*/ 0 w 539828"/>
                <a:gd name="connsiteY4" fmla="*/ 229553 h 639922"/>
                <a:gd name="connsiteX5" fmla="*/ 0 w 539828"/>
                <a:gd name="connsiteY5" fmla="*/ 247016 h 639922"/>
                <a:gd name="connsiteX6" fmla="*/ 93662 w 539828"/>
                <a:gd name="connsiteY6" fmla="*/ 439103 h 639922"/>
                <a:gd name="connsiteX7" fmla="*/ 93662 w 539828"/>
                <a:gd name="connsiteY7" fmla="*/ 639922 h 639922"/>
                <a:gd name="connsiteX8" fmla="*/ 344488 w 539828"/>
                <a:gd name="connsiteY8" fmla="*/ 639922 h 639922"/>
                <a:gd name="connsiteX9" fmla="*/ 344488 w 539828"/>
                <a:gd name="connsiteY9" fmla="*/ 544672 h 639922"/>
                <a:gd name="connsiteX10" fmla="*/ 383381 w 539828"/>
                <a:gd name="connsiteY10" fmla="*/ 544672 h 639922"/>
                <a:gd name="connsiteX11" fmla="*/ 477044 w 539828"/>
                <a:gd name="connsiteY11" fmla="*/ 451010 h 639922"/>
                <a:gd name="connsiteX12" fmla="*/ 477044 w 539828"/>
                <a:gd name="connsiteY12" fmla="*/ 449422 h 639922"/>
                <a:gd name="connsiteX13" fmla="*/ 477044 w 539828"/>
                <a:gd name="connsiteY13" fmla="*/ 401797 h 639922"/>
                <a:gd name="connsiteX14" fmla="*/ 511969 w 539828"/>
                <a:gd name="connsiteY14" fmla="*/ 401797 h 639922"/>
                <a:gd name="connsiteX15" fmla="*/ 531813 w 539828"/>
                <a:gd name="connsiteY15" fmla="*/ 346235 h 639922"/>
                <a:gd name="connsiteX16" fmla="*/ 35719 w 539828"/>
                <a:gd name="connsiteY16" fmla="*/ 167641 h 639922"/>
                <a:gd name="connsiteX17" fmla="*/ 79375 w 539828"/>
                <a:gd name="connsiteY17" fmla="*/ 167641 h 639922"/>
                <a:gd name="connsiteX18" fmla="*/ 79375 w 539828"/>
                <a:gd name="connsiteY18" fmla="*/ 135891 h 639922"/>
                <a:gd name="connsiteX19" fmla="*/ 75406 w 539828"/>
                <a:gd name="connsiteY19" fmla="*/ 108110 h 639922"/>
                <a:gd name="connsiteX20" fmla="*/ 103188 w 539828"/>
                <a:gd name="connsiteY20" fmla="*/ 104141 h 639922"/>
                <a:gd name="connsiteX21" fmla="*/ 107156 w 539828"/>
                <a:gd name="connsiteY21" fmla="*/ 131922 h 639922"/>
                <a:gd name="connsiteX22" fmla="*/ 103188 w 539828"/>
                <a:gd name="connsiteY22" fmla="*/ 135891 h 639922"/>
                <a:gd name="connsiteX23" fmla="*/ 103188 w 539828"/>
                <a:gd name="connsiteY23" fmla="*/ 167641 h 639922"/>
                <a:gd name="connsiteX24" fmla="*/ 134938 w 539828"/>
                <a:gd name="connsiteY24" fmla="*/ 167641 h 639922"/>
                <a:gd name="connsiteX25" fmla="*/ 134938 w 539828"/>
                <a:gd name="connsiteY25" fmla="*/ 223203 h 639922"/>
                <a:gd name="connsiteX26" fmla="*/ 138906 w 539828"/>
                <a:gd name="connsiteY26" fmla="*/ 250985 h 639922"/>
                <a:gd name="connsiteX27" fmla="*/ 111125 w 539828"/>
                <a:gd name="connsiteY27" fmla="*/ 254953 h 639922"/>
                <a:gd name="connsiteX28" fmla="*/ 107156 w 539828"/>
                <a:gd name="connsiteY28" fmla="*/ 227172 h 639922"/>
                <a:gd name="connsiteX29" fmla="*/ 111125 w 539828"/>
                <a:gd name="connsiteY29" fmla="*/ 223203 h 639922"/>
                <a:gd name="connsiteX30" fmla="*/ 111125 w 539828"/>
                <a:gd name="connsiteY30" fmla="*/ 191453 h 639922"/>
                <a:gd name="connsiteX31" fmla="*/ 28575 w 539828"/>
                <a:gd name="connsiteY31" fmla="*/ 191453 h 639922"/>
                <a:gd name="connsiteX32" fmla="*/ 35719 w 539828"/>
                <a:gd name="connsiteY32" fmla="*/ 167641 h 639922"/>
                <a:gd name="connsiteX33" fmla="*/ 256381 w 539828"/>
                <a:gd name="connsiteY33" fmla="*/ 301785 h 639922"/>
                <a:gd name="connsiteX34" fmla="*/ 236538 w 539828"/>
                <a:gd name="connsiteY34" fmla="*/ 281941 h 639922"/>
                <a:gd name="connsiteX35" fmla="*/ 236538 w 539828"/>
                <a:gd name="connsiteY35" fmla="*/ 278766 h 639922"/>
                <a:gd name="connsiteX36" fmla="*/ 215900 w 539828"/>
                <a:gd name="connsiteY36" fmla="*/ 258128 h 639922"/>
                <a:gd name="connsiteX37" fmla="*/ 182563 w 539828"/>
                <a:gd name="connsiteY37" fmla="*/ 291466 h 639922"/>
                <a:gd name="connsiteX38" fmla="*/ 182563 w 539828"/>
                <a:gd name="connsiteY38" fmla="*/ 350203 h 639922"/>
                <a:gd name="connsiteX39" fmla="*/ 186531 w 539828"/>
                <a:gd name="connsiteY39" fmla="*/ 377985 h 639922"/>
                <a:gd name="connsiteX40" fmla="*/ 158750 w 539828"/>
                <a:gd name="connsiteY40" fmla="*/ 381953 h 639922"/>
                <a:gd name="connsiteX41" fmla="*/ 154781 w 539828"/>
                <a:gd name="connsiteY41" fmla="*/ 354172 h 639922"/>
                <a:gd name="connsiteX42" fmla="*/ 158750 w 539828"/>
                <a:gd name="connsiteY42" fmla="*/ 350203 h 639922"/>
                <a:gd name="connsiteX43" fmla="*/ 158750 w 539828"/>
                <a:gd name="connsiteY43" fmla="*/ 342266 h 639922"/>
                <a:gd name="connsiteX44" fmla="*/ 105569 w 539828"/>
                <a:gd name="connsiteY44" fmla="*/ 342266 h 639922"/>
                <a:gd name="connsiteX45" fmla="*/ 68263 w 539828"/>
                <a:gd name="connsiteY45" fmla="*/ 298610 h 639922"/>
                <a:gd name="connsiteX46" fmla="*/ 46831 w 539828"/>
                <a:gd name="connsiteY46" fmla="*/ 280353 h 639922"/>
                <a:gd name="connsiteX47" fmla="*/ 65088 w 539828"/>
                <a:gd name="connsiteY47" fmla="*/ 258922 h 639922"/>
                <a:gd name="connsiteX48" fmla="*/ 86519 w 539828"/>
                <a:gd name="connsiteY48" fmla="*/ 277178 h 639922"/>
                <a:gd name="connsiteX49" fmla="*/ 86519 w 539828"/>
                <a:gd name="connsiteY49" fmla="*/ 282735 h 639922"/>
                <a:gd name="connsiteX50" fmla="*/ 116681 w 539828"/>
                <a:gd name="connsiteY50" fmla="*/ 318453 h 639922"/>
                <a:gd name="connsiteX51" fmla="*/ 158750 w 539828"/>
                <a:gd name="connsiteY51" fmla="*/ 318453 h 639922"/>
                <a:gd name="connsiteX52" fmla="*/ 158750 w 539828"/>
                <a:gd name="connsiteY52" fmla="*/ 281941 h 639922"/>
                <a:gd name="connsiteX53" fmla="*/ 199231 w 539828"/>
                <a:gd name="connsiteY53" fmla="*/ 241460 h 639922"/>
                <a:gd name="connsiteX54" fmla="*/ 174625 w 539828"/>
                <a:gd name="connsiteY54" fmla="*/ 216060 h 639922"/>
                <a:gd name="connsiteX55" fmla="*/ 174625 w 539828"/>
                <a:gd name="connsiteY55" fmla="*/ 72391 h 639922"/>
                <a:gd name="connsiteX56" fmla="*/ 170656 w 539828"/>
                <a:gd name="connsiteY56" fmla="*/ 44610 h 639922"/>
                <a:gd name="connsiteX57" fmla="*/ 198438 w 539828"/>
                <a:gd name="connsiteY57" fmla="*/ 40641 h 639922"/>
                <a:gd name="connsiteX58" fmla="*/ 202406 w 539828"/>
                <a:gd name="connsiteY58" fmla="*/ 68422 h 639922"/>
                <a:gd name="connsiteX59" fmla="*/ 198438 w 539828"/>
                <a:gd name="connsiteY59" fmla="*/ 72391 h 639922"/>
                <a:gd name="connsiteX60" fmla="*/ 198438 w 539828"/>
                <a:gd name="connsiteY60" fmla="*/ 96203 h 639922"/>
                <a:gd name="connsiteX61" fmla="*/ 261938 w 539828"/>
                <a:gd name="connsiteY61" fmla="*/ 96203 h 639922"/>
                <a:gd name="connsiteX62" fmla="*/ 261938 w 539828"/>
                <a:gd name="connsiteY62" fmla="*/ 151766 h 639922"/>
                <a:gd name="connsiteX63" fmla="*/ 265906 w 539828"/>
                <a:gd name="connsiteY63" fmla="*/ 179547 h 639922"/>
                <a:gd name="connsiteX64" fmla="*/ 238125 w 539828"/>
                <a:gd name="connsiteY64" fmla="*/ 183516 h 639922"/>
                <a:gd name="connsiteX65" fmla="*/ 234156 w 539828"/>
                <a:gd name="connsiteY65" fmla="*/ 155735 h 639922"/>
                <a:gd name="connsiteX66" fmla="*/ 238125 w 539828"/>
                <a:gd name="connsiteY66" fmla="*/ 151766 h 639922"/>
                <a:gd name="connsiteX67" fmla="*/ 238125 w 539828"/>
                <a:gd name="connsiteY67" fmla="*/ 120016 h 639922"/>
                <a:gd name="connsiteX68" fmla="*/ 198438 w 539828"/>
                <a:gd name="connsiteY68" fmla="*/ 120016 h 639922"/>
                <a:gd name="connsiteX69" fmla="*/ 198438 w 539828"/>
                <a:gd name="connsiteY69" fmla="*/ 206535 h 639922"/>
                <a:gd name="connsiteX70" fmla="*/ 254000 w 539828"/>
                <a:gd name="connsiteY70" fmla="*/ 262097 h 639922"/>
                <a:gd name="connsiteX71" fmla="*/ 256381 w 539828"/>
                <a:gd name="connsiteY71" fmla="*/ 262097 h 639922"/>
                <a:gd name="connsiteX72" fmla="*/ 276225 w 539828"/>
                <a:gd name="connsiteY72" fmla="*/ 281941 h 639922"/>
                <a:gd name="connsiteX73" fmla="*/ 256381 w 539828"/>
                <a:gd name="connsiteY73" fmla="*/ 301785 h 639922"/>
                <a:gd name="connsiteX74" fmla="*/ 256381 w 539828"/>
                <a:gd name="connsiteY74" fmla="*/ 301785 h 639922"/>
                <a:gd name="connsiteX75" fmla="*/ 353219 w 539828"/>
                <a:gd name="connsiteY75" fmla="*/ 141447 h 639922"/>
                <a:gd name="connsiteX76" fmla="*/ 333375 w 539828"/>
                <a:gd name="connsiteY76" fmla="*/ 121603 h 639922"/>
                <a:gd name="connsiteX77" fmla="*/ 333375 w 539828"/>
                <a:gd name="connsiteY77" fmla="*/ 120016 h 639922"/>
                <a:gd name="connsiteX78" fmla="*/ 301625 w 539828"/>
                <a:gd name="connsiteY78" fmla="*/ 91441 h 639922"/>
                <a:gd name="connsiteX79" fmla="*/ 301625 w 539828"/>
                <a:gd name="connsiteY79" fmla="*/ 33497 h 639922"/>
                <a:gd name="connsiteX80" fmla="*/ 325438 w 539828"/>
                <a:gd name="connsiteY80" fmla="*/ 42228 h 639922"/>
                <a:gd name="connsiteX81" fmla="*/ 325438 w 539828"/>
                <a:gd name="connsiteY81" fmla="*/ 81122 h 639922"/>
                <a:gd name="connsiteX82" fmla="*/ 349250 w 539828"/>
                <a:gd name="connsiteY82" fmla="*/ 102553 h 639922"/>
                <a:gd name="connsiteX83" fmla="*/ 353219 w 539828"/>
                <a:gd name="connsiteY83" fmla="*/ 102553 h 639922"/>
                <a:gd name="connsiteX84" fmla="*/ 373063 w 539828"/>
                <a:gd name="connsiteY84" fmla="*/ 122397 h 639922"/>
                <a:gd name="connsiteX85" fmla="*/ 353219 w 539828"/>
                <a:gd name="connsiteY85" fmla="*/ 141447 h 639922"/>
                <a:gd name="connsiteX86" fmla="*/ 353219 w 539828"/>
                <a:gd name="connsiteY86" fmla="*/ 141447 h 639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539828" h="639922">
                  <a:moveTo>
                    <a:pt x="531813" y="346235"/>
                  </a:moveTo>
                  <a:lnTo>
                    <a:pt x="477044" y="250985"/>
                  </a:lnTo>
                  <a:lnTo>
                    <a:pt x="477044" y="247016"/>
                  </a:lnTo>
                  <a:cubicBezTo>
                    <a:pt x="481806" y="115253"/>
                    <a:pt x="378619" y="4922"/>
                    <a:pt x="246856" y="160"/>
                  </a:cubicBezTo>
                  <a:cubicBezTo>
                    <a:pt x="115094" y="-4603"/>
                    <a:pt x="4763" y="97791"/>
                    <a:pt x="0" y="229553"/>
                  </a:cubicBezTo>
                  <a:cubicBezTo>
                    <a:pt x="0" y="235110"/>
                    <a:pt x="0" y="241460"/>
                    <a:pt x="0" y="247016"/>
                  </a:cubicBezTo>
                  <a:cubicBezTo>
                    <a:pt x="0" y="322422"/>
                    <a:pt x="34131" y="393066"/>
                    <a:pt x="93662" y="439103"/>
                  </a:cubicBezTo>
                  <a:lnTo>
                    <a:pt x="93662" y="639922"/>
                  </a:lnTo>
                  <a:lnTo>
                    <a:pt x="344488" y="639922"/>
                  </a:lnTo>
                  <a:lnTo>
                    <a:pt x="344488" y="544672"/>
                  </a:lnTo>
                  <a:lnTo>
                    <a:pt x="383381" y="544672"/>
                  </a:lnTo>
                  <a:cubicBezTo>
                    <a:pt x="434975" y="544672"/>
                    <a:pt x="477044" y="502603"/>
                    <a:pt x="477044" y="451010"/>
                  </a:cubicBezTo>
                  <a:cubicBezTo>
                    <a:pt x="477044" y="450216"/>
                    <a:pt x="477044" y="450216"/>
                    <a:pt x="477044" y="449422"/>
                  </a:cubicBezTo>
                  <a:lnTo>
                    <a:pt x="477044" y="401797"/>
                  </a:lnTo>
                  <a:lnTo>
                    <a:pt x="511969" y="401797"/>
                  </a:lnTo>
                  <a:cubicBezTo>
                    <a:pt x="532606" y="399416"/>
                    <a:pt x="550863" y="375603"/>
                    <a:pt x="531813" y="346235"/>
                  </a:cubicBezTo>
                  <a:close/>
                  <a:moveTo>
                    <a:pt x="35719" y="167641"/>
                  </a:moveTo>
                  <a:lnTo>
                    <a:pt x="79375" y="167641"/>
                  </a:lnTo>
                  <a:lnTo>
                    <a:pt x="79375" y="135891"/>
                  </a:lnTo>
                  <a:cubicBezTo>
                    <a:pt x="70644" y="129541"/>
                    <a:pt x="69056" y="116841"/>
                    <a:pt x="75406" y="108110"/>
                  </a:cubicBezTo>
                  <a:cubicBezTo>
                    <a:pt x="81756" y="99378"/>
                    <a:pt x="94456" y="97791"/>
                    <a:pt x="103188" y="104141"/>
                  </a:cubicBezTo>
                  <a:cubicBezTo>
                    <a:pt x="111919" y="110491"/>
                    <a:pt x="113506" y="123191"/>
                    <a:pt x="107156" y="131922"/>
                  </a:cubicBezTo>
                  <a:cubicBezTo>
                    <a:pt x="106363" y="133510"/>
                    <a:pt x="104775" y="135097"/>
                    <a:pt x="103188" y="135891"/>
                  </a:cubicBezTo>
                  <a:lnTo>
                    <a:pt x="103188" y="167641"/>
                  </a:lnTo>
                  <a:lnTo>
                    <a:pt x="134938" y="167641"/>
                  </a:lnTo>
                  <a:lnTo>
                    <a:pt x="134938" y="223203"/>
                  </a:lnTo>
                  <a:cubicBezTo>
                    <a:pt x="143669" y="229553"/>
                    <a:pt x="145256" y="242253"/>
                    <a:pt x="138906" y="250985"/>
                  </a:cubicBezTo>
                  <a:cubicBezTo>
                    <a:pt x="132556" y="259716"/>
                    <a:pt x="119856" y="261303"/>
                    <a:pt x="111125" y="254953"/>
                  </a:cubicBezTo>
                  <a:cubicBezTo>
                    <a:pt x="102394" y="248603"/>
                    <a:pt x="100806" y="235903"/>
                    <a:pt x="107156" y="227172"/>
                  </a:cubicBezTo>
                  <a:cubicBezTo>
                    <a:pt x="107950" y="225585"/>
                    <a:pt x="109537" y="223997"/>
                    <a:pt x="111125" y="223203"/>
                  </a:cubicBezTo>
                  <a:lnTo>
                    <a:pt x="111125" y="191453"/>
                  </a:lnTo>
                  <a:lnTo>
                    <a:pt x="28575" y="191453"/>
                  </a:lnTo>
                  <a:cubicBezTo>
                    <a:pt x="30956" y="183516"/>
                    <a:pt x="32544" y="175578"/>
                    <a:pt x="35719" y="167641"/>
                  </a:cubicBezTo>
                  <a:close/>
                  <a:moveTo>
                    <a:pt x="256381" y="301785"/>
                  </a:moveTo>
                  <a:cubicBezTo>
                    <a:pt x="245269" y="301785"/>
                    <a:pt x="236538" y="293053"/>
                    <a:pt x="236538" y="281941"/>
                  </a:cubicBezTo>
                  <a:cubicBezTo>
                    <a:pt x="236538" y="281147"/>
                    <a:pt x="236538" y="279560"/>
                    <a:pt x="236538" y="278766"/>
                  </a:cubicBezTo>
                  <a:lnTo>
                    <a:pt x="215900" y="258128"/>
                  </a:lnTo>
                  <a:lnTo>
                    <a:pt x="182563" y="291466"/>
                  </a:lnTo>
                  <a:lnTo>
                    <a:pt x="182563" y="350203"/>
                  </a:lnTo>
                  <a:cubicBezTo>
                    <a:pt x="191294" y="356553"/>
                    <a:pt x="192881" y="369253"/>
                    <a:pt x="186531" y="377985"/>
                  </a:cubicBezTo>
                  <a:cubicBezTo>
                    <a:pt x="180181" y="386716"/>
                    <a:pt x="167481" y="388303"/>
                    <a:pt x="158750" y="381953"/>
                  </a:cubicBezTo>
                  <a:cubicBezTo>
                    <a:pt x="150019" y="375603"/>
                    <a:pt x="148431" y="362903"/>
                    <a:pt x="154781" y="354172"/>
                  </a:cubicBezTo>
                  <a:cubicBezTo>
                    <a:pt x="155575" y="352585"/>
                    <a:pt x="157163" y="350997"/>
                    <a:pt x="158750" y="350203"/>
                  </a:cubicBezTo>
                  <a:lnTo>
                    <a:pt x="158750" y="342266"/>
                  </a:lnTo>
                  <a:lnTo>
                    <a:pt x="105569" y="342266"/>
                  </a:lnTo>
                  <a:lnTo>
                    <a:pt x="68263" y="298610"/>
                  </a:lnTo>
                  <a:cubicBezTo>
                    <a:pt x="57150" y="299403"/>
                    <a:pt x="47625" y="291466"/>
                    <a:pt x="46831" y="280353"/>
                  </a:cubicBezTo>
                  <a:cubicBezTo>
                    <a:pt x="46037" y="269241"/>
                    <a:pt x="53975" y="259716"/>
                    <a:pt x="65088" y="258922"/>
                  </a:cubicBezTo>
                  <a:cubicBezTo>
                    <a:pt x="76200" y="258128"/>
                    <a:pt x="85725" y="266066"/>
                    <a:pt x="86519" y="277178"/>
                  </a:cubicBezTo>
                  <a:cubicBezTo>
                    <a:pt x="86519" y="278766"/>
                    <a:pt x="86519" y="281147"/>
                    <a:pt x="86519" y="282735"/>
                  </a:cubicBezTo>
                  <a:lnTo>
                    <a:pt x="116681" y="318453"/>
                  </a:lnTo>
                  <a:lnTo>
                    <a:pt x="158750" y="318453"/>
                  </a:lnTo>
                  <a:lnTo>
                    <a:pt x="158750" y="281941"/>
                  </a:lnTo>
                  <a:lnTo>
                    <a:pt x="199231" y="241460"/>
                  </a:lnTo>
                  <a:lnTo>
                    <a:pt x="174625" y="216060"/>
                  </a:lnTo>
                  <a:lnTo>
                    <a:pt x="174625" y="72391"/>
                  </a:lnTo>
                  <a:cubicBezTo>
                    <a:pt x="165894" y="66041"/>
                    <a:pt x="164306" y="53341"/>
                    <a:pt x="170656" y="44610"/>
                  </a:cubicBezTo>
                  <a:cubicBezTo>
                    <a:pt x="177006" y="35878"/>
                    <a:pt x="189706" y="34291"/>
                    <a:pt x="198438" y="40641"/>
                  </a:cubicBezTo>
                  <a:cubicBezTo>
                    <a:pt x="207169" y="46991"/>
                    <a:pt x="208756" y="59691"/>
                    <a:pt x="202406" y="68422"/>
                  </a:cubicBezTo>
                  <a:cubicBezTo>
                    <a:pt x="201613" y="70010"/>
                    <a:pt x="200025" y="71597"/>
                    <a:pt x="198438" y="72391"/>
                  </a:cubicBezTo>
                  <a:lnTo>
                    <a:pt x="198438" y="96203"/>
                  </a:lnTo>
                  <a:lnTo>
                    <a:pt x="261938" y="96203"/>
                  </a:lnTo>
                  <a:lnTo>
                    <a:pt x="261938" y="151766"/>
                  </a:lnTo>
                  <a:cubicBezTo>
                    <a:pt x="270669" y="158116"/>
                    <a:pt x="272256" y="170816"/>
                    <a:pt x="265906" y="179547"/>
                  </a:cubicBezTo>
                  <a:cubicBezTo>
                    <a:pt x="259556" y="188278"/>
                    <a:pt x="246856" y="189866"/>
                    <a:pt x="238125" y="183516"/>
                  </a:cubicBezTo>
                  <a:cubicBezTo>
                    <a:pt x="229394" y="177166"/>
                    <a:pt x="227806" y="164466"/>
                    <a:pt x="234156" y="155735"/>
                  </a:cubicBezTo>
                  <a:cubicBezTo>
                    <a:pt x="234950" y="154147"/>
                    <a:pt x="236538" y="152560"/>
                    <a:pt x="238125" y="151766"/>
                  </a:cubicBezTo>
                  <a:lnTo>
                    <a:pt x="238125" y="120016"/>
                  </a:lnTo>
                  <a:lnTo>
                    <a:pt x="198438" y="120016"/>
                  </a:lnTo>
                  <a:lnTo>
                    <a:pt x="198438" y="206535"/>
                  </a:lnTo>
                  <a:lnTo>
                    <a:pt x="254000" y="262097"/>
                  </a:lnTo>
                  <a:cubicBezTo>
                    <a:pt x="254794" y="262097"/>
                    <a:pt x="255588" y="262097"/>
                    <a:pt x="256381" y="262097"/>
                  </a:cubicBezTo>
                  <a:cubicBezTo>
                    <a:pt x="267494" y="262097"/>
                    <a:pt x="276225" y="270828"/>
                    <a:pt x="276225" y="281941"/>
                  </a:cubicBezTo>
                  <a:cubicBezTo>
                    <a:pt x="276225" y="293053"/>
                    <a:pt x="267494" y="301785"/>
                    <a:pt x="256381" y="301785"/>
                  </a:cubicBezTo>
                  <a:lnTo>
                    <a:pt x="256381" y="301785"/>
                  </a:lnTo>
                  <a:close/>
                  <a:moveTo>
                    <a:pt x="353219" y="141447"/>
                  </a:moveTo>
                  <a:cubicBezTo>
                    <a:pt x="342106" y="141447"/>
                    <a:pt x="333375" y="132716"/>
                    <a:pt x="333375" y="121603"/>
                  </a:cubicBezTo>
                  <a:cubicBezTo>
                    <a:pt x="333375" y="120810"/>
                    <a:pt x="333375" y="120810"/>
                    <a:pt x="333375" y="120016"/>
                  </a:cubicBezTo>
                  <a:lnTo>
                    <a:pt x="301625" y="91441"/>
                  </a:lnTo>
                  <a:lnTo>
                    <a:pt x="301625" y="33497"/>
                  </a:lnTo>
                  <a:cubicBezTo>
                    <a:pt x="309563" y="35878"/>
                    <a:pt x="317500" y="39053"/>
                    <a:pt x="325438" y="42228"/>
                  </a:cubicBezTo>
                  <a:lnTo>
                    <a:pt x="325438" y="81122"/>
                  </a:lnTo>
                  <a:lnTo>
                    <a:pt x="349250" y="102553"/>
                  </a:lnTo>
                  <a:cubicBezTo>
                    <a:pt x="350838" y="102553"/>
                    <a:pt x="351631" y="102553"/>
                    <a:pt x="353219" y="102553"/>
                  </a:cubicBezTo>
                  <a:cubicBezTo>
                    <a:pt x="364331" y="102553"/>
                    <a:pt x="373063" y="111285"/>
                    <a:pt x="373063" y="122397"/>
                  </a:cubicBezTo>
                  <a:cubicBezTo>
                    <a:pt x="373063" y="133510"/>
                    <a:pt x="364331" y="141447"/>
                    <a:pt x="353219" y="141447"/>
                  </a:cubicBezTo>
                  <a:lnTo>
                    <a:pt x="353219" y="141447"/>
                  </a:lnTo>
                  <a:close/>
                </a:path>
              </a:pathLst>
            </a:custGeom>
            <a:solidFill>
              <a:srgbClr val="000000"/>
            </a:solidFill>
            <a:ln w="7938" cap="flat">
              <a:noFill/>
              <a:prstDash val="solid"/>
              <a:miter/>
            </a:ln>
          </p:spPr>
          <p:txBody>
            <a:bodyPr rtlCol="0" anchor="ctr"/>
            <a:lstStyle/>
            <a:p>
              <a:endParaRPr lang="zh-CN" altLang="en-US" dirty="0"/>
            </a:p>
          </p:txBody>
        </p:sp>
      </p:grpSp>
      <p:sp>
        <p:nvSpPr>
          <p:cNvPr id="10" name="Thought Bubble: Cloud 9">
            <a:extLst>
              <a:ext uri="{FF2B5EF4-FFF2-40B4-BE49-F238E27FC236}">
                <a16:creationId xmlns:a16="http://schemas.microsoft.com/office/drawing/2014/main" id="{2F4A2EA4-B3B5-4D49-AC46-AEA833A431AB}"/>
              </a:ext>
            </a:extLst>
          </p:cNvPr>
          <p:cNvSpPr/>
          <p:nvPr/>
        </p:nvSpPr>
        <p:spPr bwMode="auto">
          <a:xfrm>
            <a:off x="609600" y="1438388"/>
            <a:ext cx="1996679" cy="834007"/>
          </a:xfrm>
          <a:prstGeom prst="cloudCallout">
            <a:avLst>
              <a:gd name="adj1" fmla="val -9516"/>
              <a:gd name="adj2" fmla="val 76482"/>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000000"/>
                </a:solidFill>
                <a:effectLst/>
                <a:ea typeface="Osaka" charset="0"/>
                <a:cs typeface="Osaka" charset="0"/>
              </a:rPr>
              <a:t>Let’s improve it!</a:t>
            </a:r>
            <a:endParaRPr kumimoji="0" lang="zh-CN" altLang="en-US" sz="1600" b="0" i="0" u="none" strike="noStrike" cap="none" normalizeH="0" baseline="0" dirty="0">
              <a:ln>
                <a:noFill/>
              </a:ln>
              <a:solidFill>
                <a:srgbClr val="000000"/>
              </a:solidFill>
              <a:effectLst/>
              <a:ea typeface="Osaka" charset="0"/>
              <a:cs typeface="Osaka" charset="0"/>
            </a:endParaRPr>
          </a:p>
        </p:txBody>
      </p:sp>
      <p:pic>
        <p:nvPicPr>
          <p:cNvPr id="12" name="Graphic 11" descr="Scientific Thought">
            <a:extLst>
              <a:ext uri="{FF2B5EF4-FFF2-40B4-BE49-F238E27FC236}">
                <a16:creationId xmlns:a16="http://schemas.microsoft.com/office/drawing/2014/main" id="{C3107713-9543-45E6-B263-DDB7814C211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82279" y="4912139"/>
            <a:ext cx="792519" cy="792519"/>
          </a:xfrm>
          <a:prstGeom prst="rect">
            <a:avLst/>
          </a:prstGeom>
        </p:spPr>
      </p:pic>
      <p:sp>
        <p:nvSpPr>
          <p:cNvPr id="14" name="TextBox 13">
            <a:extLst>
              <a:ext uri="{FF2B5EF4-FFF2-40B4-BE49-F238E27FC236}">
                <a16:creationId xmlns:a16="http://schemas.microsoft.com/office/drawing/2014/main" id="{2A685568-F53D-40CC-861C-AFBDE2BC8D6F}"/>
              </a:ext>
            </a:extLst>
          </p:cNvPr>
          <p:cNvSpPr txBox="1"/>
          <p:nvPr/>
        </p:nvSpPr>
        <p:spPr>
          <a:xfrm>
            <a:off x="907038" y="5703846"/>
            <a:ext cx="1143000" cy="584775"/>
          </a:xfrm>
          <a:prstGeom prst="rect">
            <a:avLst/>
          </a:prstGeom>
          <a:noFill/>
        </p:spPr>
        <p:txBody>
          <a:bodyPr wrap="square" rtlCol="0">
            <a:spAutoFit/>
          </a:bodyPr>
          <a:lstStyle/>
          <a:p>
            <a:pPr algn="ctr"/>
            <a:r>
              <a:rPr lang="en-US" altLang="zh-CN" sz="1600" dirty="0">
                <a:latin typeface="+mn-lt"/>
              </a:rPr>
              <a:t>Domain experts</a:t>
            </a:r>
            <a:endParaRPr lang="zh-CN" altLang="en-US" sz="1600" dirty="0">
              <a:latin typeface="+mn-lt"/>
            </a:endParaRPr>
          </a:p>
        </p:txBody>
      </p:sp>
      <p:sp>
        <p:nvSpPr>
          <p:cNvPr id="16" name="Thought Bubble: Cloud 15">
            <a:extLst>
              <a:ext uri="{FF2B5EF4-FFF2-40B4-BE49-F238E27FC236}">
                <a16:creationId xmlns:a16="http://schemas.microsoft.com/office/drawing/2014/main" id="{751B690D-79F5-434A-9F3A-71BE1C729AF9}"/>
              </a:ext>
            </a:extLst>
          </p:cNvPr>
          <p:cNvSpPr/>
          <p:nvPr/>
        </p:nvSpPr>
        <p:spPr bwMode="auto">
          <a:xfrm>
            <a:off x="401236" y="3860063"/>
            <a:ext cx="2754473" cy="834007"/>
          </a:xfrm>
          <a:prstGeom prst="cloudCallout">
            <a:avLst>
              <a:gd name="adj1" fmla="val -9587"/>
              <a:gd name="adj2" fmla="val 73744"/>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000000"/>
                </a:solidFill>
                <a:effectLst/>
                <a:ea typeface="Osaka" charset="0"/>
                <a:cs typeface="Osaka" charset="0"/>
              </a:rPr>
              <a:t>What about duplication error?</a:t>
            </a:r>
            <a:endParaRPr kumimoji="0" lang="zh-CN" altLang="en-US" sz="1600" b="0" i="0" u="none" strike="noStrike" cap="none" normalizeH="0" baseline="0" dirty="0">
              <a:ln>
                <a:noFill/>
              </a:ln>
              <a:solidFill>
                <a:srgbClr val="000000"/>
              </a:solidFill>
              <a:effectLst/>
              <a:ea typeface="Osaka" charset="0"/>
              <a:cs typeface="Osaka" charset="0"/>
            </a:endParaRPr>
          </a:p>
        </p:txBody>
      </p:sp>
      <p:grpSp>
        <p:nvGrpSpPr>
          <p:cNvPr id="26" name="Group 25">
            <a:extLst>
              <a:ext uri="{FF2B5EF4-FFF2-40B4-BE49-F238E27FC236}">
                <a16:creationId xmlns:a16="http://schemas.microsoft.com/office/drawing/2014/main" id="{026C3477-7FB7-4F5A-890F-65B32065A51C}"/>
              </a:ext>
            </a:extLst>
          </p:cNvPr>
          <p:cNvGrpSpPr/>
          <p:nvPr/>
        </p:nvGrpSpPr>
        <p:grpSpPr>
          <a:xfrm>
            <a:off x="3001059" y="2429522"/>
            <a:ext cx="1143000" cy="1131073"/>
            <a:chOff x="3329959" y="2811247"/>
            <a:chExt cx="1143000" cy="1131073"/>
          </a:xfrm>
        </p:grpSpPr>
        <p:pic>
          <p:nvPicPr>
            <p:cNvPr id="23" name="Graphic 22" descr="Blueprint">
              <a:extLst>
                <a:ext uri="{FF2B5EF4-FFF2-40B4-BE49-F238E27FC236}">
                  <a16:creationId xmlns:a16="http://schemas.microsoft.com/office/drawing/2014/main" id="{4C21D55A-98BC-47BC-B757-AAABEC3237B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505199" y="2811247"/>
              <a:ext cx="792519" cy="792519"/>
            </a:xfrm>
            <a:prstGeom prst="rect">
              <a:avLst/>
            </a:prstGeom>
          </p:spPr>
        </p:pic>
        <p:sp>
          <p:nvSpPr>
            <p:cNvPr id="25" name="TextBox 24">
              <a:extLst>
                <a:ext uri="{FF2B5EF4-FFF2-40B4-BE49-F238E27FC236}">
                  <a16:creationId xmlns:a16="http://schemas.microsoft.com/office/drawing/2014/main" id="{BF5B1B07-1B70-45D7-8375-4C923C936EDF}"/>
                </a:ext>
              </a:extLst>
            </p:cNvPr>
            <p:cNvSpPr txBox="1"/>
            <p:nvPr/>
          </p:nvSpPr>
          <p:spPr>
            <a:xfrm>
              <a:off x="3329959" y="3603766"/>
              <a:ext cx="1143000" cy="338554"/>
            </a:xfrm>
            <a:prstGeom prst="rect">
              <a:avLst/>
            </a:prstGeom>
            <a:noFill/>
          </p:spPr>
          <p:txBody>
            <a:bodyPr wrap="square" rtlCol="0">
              <a:spAutoFit/>
            </a:bodyPr>
            <a:lstStyle/>
            <a:p>
              <a:pPr algn="ctr"/>
              <a:r>
                <a:rPr lang="en-US" altLang="zh-CN" sz="1600" dirty="0">
                  <a:latin typeface="+mn-lt"/>
                </a:rPr>
                <a:t>Design</a:t>
              </a:r>
              <a:endParaRPr lang="zh-CN" altLang="en-US" sz="1600" dirty="0">
                <a:latin typeface="+mn-lt"/>
              </a:endParaRPr>
            </a:p>
          </p:txBody>
        </p:sp>
      </p:grpSp>
      <p:grpSp>
        <p:nvGrpSpPr>
          <p:cNvPr id="32" name="Group 31">
            <a:extLst>
              <a:ext uri="{FF2B5EF4-FFF2-40B4-BE49-F238E27FC236}">
                <a16:creationId xmlns:a16="http://schemas.microsoft.com/office/drawing/2014/main" id="{E371DDB0-0323-441A-BA32-B0984B7DF72C}"/>
              </a:ext>
            </a:extLst>
          </p:cNvPr>
          <p:cNvGrpSpPr/>
          <p:nvPr/>
        </p:nvGrpSpPr>
        <p:grpSpPr>
          <a:xfrm>
            <a:off x="3001058" y="4912139"/>
            <a:ext cx="1143000" cy="1377294"/>
            <a:chOff x="7901959" y="2824914"/>
            <a:chExt cx="1143000" cy="1377294"/>
          </a:xfrm>
        </p:grpSpPr>
        <p:sp>
          <p:nvSpPr>
            <p:cNvPr id="29" name="TextBox 28">
              <a:extLst>
                <a:ext uri="{FF2B5EF4-FFF2-40B4-BE49-F238E27FC236}">
                  <a16:creationId xmlns:a16="http://schemas.microsoft.com/office/drawing/2014/main" id="{536AE2C2-698E-424C-B28C-8D28640A6F28}"/>
                </a:ext>
              </a:extLst>
            </p:cNvPr>
            <p:cNvSpPr txBox="1"/>
            <p:nvPr/>
          </p:nvSpPr>
          <p:spPr>
            <a:xfrm>
              <a:off x="7901959" y="3617433"/>
              <a:ext cx="1143000" cy="584775"/>
            </a:xfrm>
            <a:prstGeom prst="rect">
              <a:avLst/>
            </a:prstGeom>
            <a:noFill/>
          </p:spPr>
          <p:txBody>
            <a:bodyPr wrap="square" rtlCol="0">
              <a:spAutoFit/>
            </a:bodyPr>
            <a:lstStyle/>
            <a:p>
              <a:pPr algn="ctr"/>
              <a:r>
                <a:rPr lang="en-US" altLang="zh-CN" sz="1600" dirty="0">
                  <a:latin typeface="+mn-lt"/>
                </a:rPr>
                <a:t>Deviation model</a:t>
              </a:r>
              <a:endParaRPr lang="zh-CN" altLang="en-US" sz="1600" dirty="0">
                <a:latin typeface="+mn-lt"/>
              </a:endParaRPr>
            </a:p>
          </p:txBody>
        </p:sp>
        <p:pic>
          <p:nvPicPr>
            <p:cNvPr id="31" name="Graphic 30" descr="Blueprint">
              <a:extLst>
                <a:ext uri="{FF2B5EF4-FFF2-40B4-BE49-F238E27FC236}">
                  <a16:creationId xmlns:a16="http://schemas.microsoft.com/office/drawing/2014/main" id="{B1E7EE12-D2F9-473A-B603-C1DAE78B1AE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077199" y="2824914"/>
              <a:ext cx="792519" cy="792519"/>
            </a:xfrm>
            <a:prstGeom prst="rect">
              <a:avLst/>
            </a:prstGeom>
          </p:spPr>
        </p:pic>
      </p:grpSp>
      <p:grpSp>
        <p:nvGrpSpPr>
          <p:cNvPr id="37" name="Group 36">
            <a:extLst>
              <a:ext uri="{FF2B5EF4-FFF2-40B4-BE49-F238E27FC236}">
                <a16:creationId xmlns:a16="http://schemas.microsoft.com/office/drawing/2014/main" id="{87F4EB19-6040-4992-8756-F82CD5E91439}"/>
              </a:ext>
            </a:extLst>
          </p:cNvPr>
          <p:cNvGrpSpPr/>
          <p:nvPr/>
        </p:nvGrpSpPr>
        <p:grpSpPr>
          <a:xfrm>
            <a:off x="5154690" y="3429000"/>
            <a:ext cx="1318240" cy="1314875"/>
            <a:chOff x="5183058" y="2887333"/>
            <a:chExt cx="1318240" cy="1314875"/>
          </a:xfrm>
        </p:grpSpPr>
        <p:pic>
          <p:nvPicPr>
            <p:cNvPr id="34" name="Graphic 33" descr="Cmd Terminal">
              <a:extLst>
                <a:ext uri="{FF2B5EF4-FFF2-40B4-BE49-F238E27FC236}">
                  <a16:creationId xmlns:a16="http://schemas.microsoft.com/office/drawing/2014/main" id="{6C8EF73C-4925-4A07-B2BA-AC215975949A}"/>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445918" y="2887333"/>
              <a:ext cx="792519" cy="792519"/>
            </a:xfrm>
            <a:prstGeom prst="rect">
              <a:avLst/>
            </a:prstGeom>
          </p:spPr>
        </p:pic>
        <p:sp>
          <p:nvSpPr>
            <p:cNvPr id="36" name="TextBox 35">
              <a:extLst>
                <a:ext uri="{FF2B5EF4-FFF2-40B4-BE49-F238E27FC236}">
                  <a16:creationId xmlns:a16="http://schemas.microsoft.com/office/drawing/2014/main" id="{A4767A08-281B-4B5B-9659-8A99A88C5A99}"/>
                </a:ext>
              </a:extLst>
            </p:cNvPr>
            <p:cNvSpPr txBox="1"/>
            <p:nvPr/>
          </p:nvSpPr>
          <p:spPr>
            <a:xfrm>
              <a:off x="5183058" y="3617433"/>
              <a:ext cx="1318240" cy="584775"/>
            </a:xfrm>
            <a:prstGeom prst="rect">
              <a:avLst/>
            </a:prstGeom>
            <a:noFill/>
          </p:spPr>
          <p:txBody>
            <a:bodyPr wrap="square" rtlCol="0">
              <a:spAutoFit/>
            </a:bodyPr>
            <a:lstStyle/>
            <a:p>
              <a:pPr algn="ctr"/>
              <a:r>
                <a:rPr lang="en-US" altLang="zh-CN" sz="1600" dirty="0">
                  <a:latin typeface="+mn-lt"/>
                </a:rPr>
                <a:t>Robustness analyzer</a:t>
              </a:r>
              <a:endParaRPr lang="zh-CN" altLang="en-US" sz="1600" dirty="0">
                <a:latin typeface="+mn-lt"/>
              </a:endParaRPr>
            </a:p>
          </p:txBody>
        </p:sp>
      </p:grpSp>
      <p:sp>
        <p:nvSpPr>
          <p:cNvPr id="38" name="Arrow: Right 37">
            <a:extLst>
              <a:ext uri="{FF2B5EF4-FFF2-40B4-BE49-F238E27FC236}">
                <a16:creationId xmlns:a16="http://schemas.microsoft.com/office/drawing/2014/main" id="{F829BA9B-3FC8-4430-89AB-E69FB802C48C}"/>
              </a:ext>
            </a:extLst>
          </p:cNvPr>
          <p:cNvSpPr/>
          <p:nvPr/>
        </p:nvSpPr>
        <p:spPr bwMode="auto">
          <a:xfrm>
            <a:off x="2198367" y="2682462"/>
            <a:ext cx="677337" cy="312234"/>
          </a:xfrm>
          <a:prstGeom prst="rightArrow">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rgbClr val="000000"/>
              </a:solidFill>
              <a:effectLst/>
              <a:latin typeface="Times" charset="0"/>
              <a:ea typeface="Osaka" charset="0"/>
              <a:cs typeface="Osaka" charset="0"/>
            </a:endParaRPr>
          </a:p>
        </p:txBody>
      </p:sp>
      <p:sp>
        <p:nvSpPr>
          <p:cNvPr id="39" name="Arrow: Right 38">
            <a:extLst>
              <a:ext uri="{FF2B5EF4-FFF2-40B4-BE49-F238E27FC236}">
                <a16:creationId xmlns:a16="http://schemas.microsoft.com/office/drawing/2014/main" id="{E9A12362-71AF-4786-A6B4-3D2E2E1BD16E}"/>
              </a:ext>
            </a:extLst>
          </p:cNvPr>
          <p:cNvSpPr/>
          <p:nvPr/>
        </p:nvSpPr>
        <p:spPr bwMode="auto">
          <a:xfrm rot="1906930">
            <a:off x="4258090" y="3177883"/>
            <a:ext cx="909417" cy="312234"/>
          </a:xfrm>
          <a:prstGeom prst="rightArrow">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rgbClr val="000000"/>
              </a:solidFill>
              <a:effectLst/>
              <a:latin typeface="Times" charset="0"/>
              <a:ea typeface="Osaka" charset="0"/>
              <a:cs typeface="Osaka" charset="0"/>
            </a:endParaRPr>
          </a:p>
        </p:txBody>
      </p:sp>
      <p:sp>
        <p:nvSpPr>
          <p:cNvPr id="40" name="Arrow: Right 39">
            <a:extLst>
              <a:ext uri="{FF2B5EF4-FFF2-40B4-BE49-F238E27FC236}">
                <a16:creationId xmlns:a16="http://schemas.microsoft.com/office/drawing/2014/main" id="{BC755C57-B12A-447B-848C-A72181B72754}"/>
              </a:ext>
            </a:extLst>
          </p:cNvPr>
          <p:cNvSpPr/>
          <p:nvPr/>
        </p:nvSpPr>
        <p:spPr bwMode="auto">
          <a:xfrm>
            <a:off x="2198417" y="5173865"/>
            <a:ext cx="677337" cy="312234"/>
          </a:xfrm>
          <a:prstGeom prst="rightArrow">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rgbClr val="000000"/>
              </a:solidFill>
              <a:effectLst/>
              <a:latin typeface="Times" charset="0"/>
              <a:ea typeface="Osaka" charset="0"/>
              <a:cs typeface="Osaka" charset="0"/>
            </a:endParaRPr>
          </a:p>
        </p:txBody>
      </p:sp>
      <p:sp>
        <p:nvSpPr>
          <p:cNvPr id="42" name="Arrow: Right 41">
            <a:extLst>
              <a:ext uri="{FF2B5EF4-FFF2-40B4-BE49-F238E27FC236}">
                <a16:creationId xmlns:a16="http://schemas.microsoft.com/office/drawing/2014/main" id="{4E6BC83F-ECD0-4728-9BBE-F6AC0C3357B4}"/>
              </a:ext>
            </a:extLst>
          </p:cNvPr>
          <p:cNvSpPr/>
          <p:nvPr/>
        </p:nvSpPr>
        <p:spPr bwMode="auto">
          <a:xfrm rot="19495416">
            <a:off x="4238139" y="4940912"/>
            <a:ext cx="909417" cy="312234"/>
          </a:xfrm>
          <a:prstGeom prst="rightArrow">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rgbClr val="000000"/>
              </a:solidFill>
              <a:effectLst/>
              <a:latin typeface="Times" charset="0"/>
              <a:ea typeface="Osaka" charset="0"/>
              <a:cs typeface="Osaka" charset="0"/>
            </a:endParaRPr>
          </a:p>
        </p:txBody>
      </p:sp>
      <p:grpSp>
        <p:nvGrpSpPr>
          <p:cNvPr id="52" name="Group 51">
            <a:extLst>
              <a:ext uri="{FF2B5EF4-FFF2-40B4-BE49-F238E27FC236}">
                <a16:creationId xmlns:a16="http://schemas.microsoft.com/office/drawing/2014/main" id="{4CC06395-AF41-47E2-AAEC-A87AF186BC32}"/>
              </a:ext>
            </a:extLst>
          </p:cNvPr>
          <p:cNvGrpSpPr/>
          <p:nvPr/>
        </p:nvGrpSpPr>
        <p:grpSpPr>
          <a:xfrm>
            <a:off x="7041161" y="3429000"/>
            <a:ext cx="1457567" cy="1377294"/>
            <a:chOff x="6854769" y="3429000"/>
            <a:chExt cx="1457567" cy="1377294"/>
          </a:xfrm>
        </p:grpSpPr>
        <p:pic>
          <p:nvPicPr>
            <p:cNvPr id="44" name="Graphic 43" descr="Presentation with pie chart">
              <a:extLst>
                <a:ext uri="{FF2B5EF4-FFF2-40B4-BE49-F238E27FC236}">
                  <a16:creationId xmlns:a16="http://schemas.microsoft.com/office/drawing/2014/main" id="{F927A02B-FFEA-48C4-ABF0-1CB9877BD1FC}"/>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187294" y="3429000"/>
              <a:ext cx="792519" cy="792519"/>
            </a:xfrm>
            <a:prstGeom prst="rect">
              <a:avLst/>
            </a:prstGeom>
          </p:spPr>
        </p:pic>
        <p:sp>
          <p:nvSpPr>
            <p:cNvPr id="46" name="TextBox 45">
              <a:extLst>
                <a:ext uri="{FF2B5EF4-FFF2-40B4-BE49-F238E27FC236}">
                  <a16:creationId xmlns:a16="http://schemas.microsoft.com/office/drawing/2014/main" id="{6716647B-3694-4766-A57F-E10D14B260BA}"/>
                </a:ext>
              </a:extLst>
            </p:cNvPr>
            <p:cNvSpPr txBox="1"/>
            <p:nvPr/>
          </p:nvSpPr>
          <p:spPr>
            <a:xfrm>
              <a:off x="6854769" y="4221519"/>
              <a:ext cx="1457567" cy="584775"/>
            </a:xfrm>
            <a:prstGeom prst="rect">
              <a:avLst/>
            </a:prstGeom>
            <a:noFill/>
          </p:spPr>
          <p:txBody>
            <a:bodyPr wrap="square" rtlCol="0">
              <a:spAutoFit/>
            </a:bodyPr>
            <a:lstStyle/>
            <a:p>
              <a:pPr algn="ctr"/>
              <a:r>
                <a:rPr lang="en-US" altLang="zh-CN" sz="1600" dirty="0">
                  <a:latin typeface="+mn-lt"/>
                </a:rPr>
                <a:t>Deviations &amp; Explanations</a:t>
              </a:r>
              <a:endParaRPr lang="zh-CN" altLang="en-US" sz="1600" dirty="0">
                <a:latin typeface="+mn-lt"/>
              </a:endParaRPr>
            </a:p>
          </p:txBody>
        </p:sp>
      </p:grpSp>
      <p:sp>
        <p:nvSpPr>
          <p:cNvPr id="49" name="Arrow: Right 48">
            <a:extLst>
              <a:ext uri="{FF2B5EF4-FFF2-40B4-BE49-F238E27FC236}">
                <a16:creationId xmlns:a16="http://schemas.microsoft.com/office/drawing/2014/main" id="{37D92CFB-1220-4AB4-92ED-98F74D9B2364}"/>
              </a:ext>
            </a:extLst>
          </p:cNvPr>
          <p:cNvSpPr/>
          <p:nvPr/>
        </p:nvSpPr>
        <p:spPr bwMode="auto">
          <a:xfrm>
            <a:off x="6360013" y="3721613"/>
            <a:ext cx="677337" cy="312234"/>
          </a:xfrm>
          <a:prstGeom prst="rightArrow">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rgbClr val="000000"/>
              </a:solidFill>
              <a:effectLst/>
              <a:latin typeface="Times" charset="0"/>
              <a:ea typeface="Osaka" charset="0"/>
              <a:cs typeface="Osaka" charset="0"/>
            </a:endParaRPr>
          </a:p>
        </p:txBody>
      </p:sp>
      <p:sp>
        <p:nvSpPr>
          <p:cNvPr id="6" name="Flowchart: Document 5">
            <a:extLst>
              <a:ext uri="{FF2B5EF4-FFF2-40B4-BE49-F238E27FC236}">
                <a16:creationId xmlns:a16="http://schemas.microsoft.com/office/drawing/2014/main" id="{FD60781A-9750-4521-AD12-9D3223747950}"/>
              </a:ext>
            </a:extLst>
          </p:cNvPr>
          <p:cNvSpPr/>
          <p:nvPr/>
        </p:nvSpPr>
        <p:spPr bwMode="auto">
          <a:xfrm>
            <a:off x="8810312" y="2714035"/>
            <a:ext cx="3149772" cy="2644126"/>
          </a:xfrm>
          <a:prstGeom prst="flowChartDocument">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000000"/>
                </a:solidFill>
                <a:effectLst/>
                <a:latin typeface="Consolas" panose="020B0609020204030204" pitchFamily="49" charset="0"/>
                <a:ea typeface="Osaka" charset="0"/>
                <a:cs typeface="Osaka" charset="0"/>
              </a:rPr>
              <a:t>The system is robust against:</a:t>
            </a:r>
            <a:endParaRPr lang="en-US" altLang="zh-CN" sz="1800" dirty="0">
              <a:solidFill>
                <a:srgbClr val="000000"/>
              </a:solidFill>
              <a:latin typeface="Consolas" panose="020B0609020204030204" pitchFamily="49" charset="0"/>
              <a:ea typeface="Osaka" charset="0"/>
              <a:cs typeface="Osaka"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Osaka" charset="0"/>
                <a:cs typeface="Osaka" charset="0"/>
              </a:rPr>
              <a:t>&lt;send, msg lost, send&gt;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Osaka" charset="0"/>
                <a:cs typeface="Osaka" charset="0"/>
              </a:rPr>
              <a:t>&lt;send, </a:t>
            </a:r>
            <a:r>
              <a:rPr kumimoji="0" lang="en-US" altLang="zh-CN" sz="1800" b="0" i="0" u="none" strike="noStrike" kern="1200" cap="none" spc="0" normalizeH="0" baseline="0" noProof="0" dirty="0" err="1">
                <a:ln>
                  <a:noFill/>
                </a:ln>
                <a:solidFill>
                  <a:srgbClr val="000000"/>
                </a:solidFill>
                <a:effectLst/>
                <a:uLnTx/>
                <a:uFillTx/>
                <a:latin typeface="Consolas" panose="020B0609020204030204" pitchFamily="49" charset="0"/>
                <a:ea typeface="Osaka" charset="0"/>
                <a:cs typeface="Osaka" charset="0"/>
              </a:rPr>
              <a:t>recv</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Osaka" charset="0"/>
                <a:cs typeface="Osaka" charset="0"/>
              </a:rPr>
              <a:t>, ack, msg lost&gt;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Osaka" charset="0"/>
                <a:cs typeface="Osaka" charset="0"/>
              </a:rPr>
              <a:t>…</a:t>
            </a:r>
            <a:endPar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Osaka" charset="0"/>
              <a:cs typeface="Osaka" charset="0"/>
            </a:endParaRPr>
          </a:p>
          <a:p>
            <a:pPr marL="285750" marR="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zh-CN" sz="2000" b="0" i="0" u="none" strike="noStrike" cap="none" normalizeH="0" baseline="0" dirty="0">
              <a:ln>
                <a:noFill/>
              </a:ln>
              <a:solidFill>
                <a:srgbClr val="000000"/>
              </a:solidFill>
              <a:effectLst/>
              <a:latin typeface="Consolas" panose="020B0609020204030204" pitchFamily="49" charset="0"/>
              <a:ea typeface="Osaka" charset="0"/>
              <a:cs typeface="Osaka" charset="0"/>
            </a:endParaRPr>
          </a:p>
        </p:txBody>
      </p:sp>
      <p:sp>
        <p:nvSpPr>
          <p:cNvPr id="5" name="Rectangle: Folded Corner 4">
            <a:extLst>
              <a:ext uri="{FF2B5EF4-FFF2-40B4-BE49-F238E27FC236}">
                <a16:creationId xmlns:a16="http://schemas.microsoft.com/office/drawing/2014/main" id="{4B44419E-F656-4A5C-88A9-CF19CAD57DC3}"/>
              </a:ext>
            </a:extLst>
          </p:cNvPr>
          <p:cNvSpPr/>
          <p:nvPr/>
        </p:nvSpPr>
        <p:spPr bwMode="auto">
          <a:xfrm>
            <a:off x="9046514" y="4976558"/>
            <a:ext cx="2840686" cy="1271842"/>
          </a:xfrm>
          <a:prstGeom prst="foldedCorner">
            <a:avLst/>
          </a:prstGeom>
          <a:solidFill>
            <a:srgbClr val="FAF594"/>
          </a:solidFill>
          <a:ln>
            <a:noFill/>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srgbClr val="FF0000"/>
                </a:solidFill>
                <a:effectLst/>
                <a:uLnTx/>
                <a:uFillTx/>
                <a:latin typeface="Consolas" panose="020B0609020204030204" pitchFamily="49" charset="0"/>
                <a:ea typeface="Osaka" charset="0"/>
                <a:cs typeface="Osaka" charset="0"/>
              </a:rPr>
              <a:t>Comments: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altLang="zh-CN" sz="1800" b="0" i="0" u="none" strike="noStrike" kern="1200" cap="none" spc="0" normalizeH="0" baseline="0" noProof="0" dirty="0">
                <a:ln>
                  <a:noFill/>
                </a:ln>
                <a:solidFill>
                  <a:srgbClr val="FF0000"/>
                </a:solidFill>
                <a:effectLst/>
                <a:uLnTx/>
                <a:uFillTx/>
                <a:latin typeface="Consolas" panose="020B0609020204030204" pitchFamily="49" charset="0"/>
                <a:ea typeface="Osaka" charset="0"/>
                <a:cs typeface="Osaka" charset="0"/>
              </a:rPr>
              <a:t>Missing &lt;send, </a:t>
            </a:r>
            <a:r>
              <a:rPr kumimoji="0" lang="en-US" altLang="zh-CN" sz="1800" b="0" i="0" u="none" strike="noStrike" kern="1200" cap="none" spc="0" normalizeH="0" baseline="0" noProof="0" dirty="0" err="1">
                <a:ln>
                  <a:noFill/>
                </a:ln>
                <a:solidFill>
                  <a:srgbClr val="FF0000"/>
                </a:solidFill>
                <a:effectLst/>
                <a:uLnTx/>
                <a:uFillTx/>
                <a:latin typeface="Consolas" panose="020B0609020204030204" pitchFamily="49" charset="0"/>
                <a:ea typeface="Osaka" charset="0"/>
                <a:cs typeface="Osaka" charset="0"/>
              </a:rPr>
              <a:t>recv</a:t>
            </a:r>
            <a:r>
              <a:rPr kumimoji="0" lang="en-US" altLang="zh-CN" sz="1800" b="0" i="0" u="none" strike="noStrike" kern="1200" cap="none" spc="0" normalizeH="0" baseline="0" noProof="0" dirty="0">
                <a:ln>
                  <a:noFill/>
                </a:ln>
                <a:solidFill>
                  <a:srgbClr val="FF0000"/>
                </a:solidFill>
                <a:effectLst/>
                <a:uLnTx/>
                <a:uFillTx/>
                <a:latin typeface="Consolas" panose="020B0609020204030204" pitchFamily="49" charset="0"/>
                <a:ea typeface="Osaka" charset="0"/>
                <a:cs typeface="Osaka" charset="0"/>
              </a:rPr>
              <a:t>, duplicate, </a:t>
            </a:r>
            <a:r>
              <a:rPr kumimoji="0" lang="en-US" altLang="zh-CN" sz="1800" b="0" i="0" u="none" strike="noStrike" kern="1200" cap="none" spc="0" normalizeH="0" baseline="0" noProof="0" dirty="0" err="1">
                <a:ln>
                  <a:noFill/>
                </a:ln>
                <a:solidFill>
                  <a:srgbClr val="FF0000"/>
                </a:solidFill>
                <a:effectLst/>
                <a:uLnTx/>
                <a:uFillTx/>
                <a:latin typeface="Consolas" panose="020B0609020204030204" pitchFamily="49" charset="0"/>
                <a:ea typeface="Osaka" charset="0"/>
                <a:cs typeface="Osaka" charset="0"/>
              </a:rPr>
              <a:t>recv</a:t>
            </a:r>
            <a:r>
              <a:rPr kumimoji="0" lang="en-US" altLang="zh-CN" sz="1800" b="0" i="0" u="none" strike="noStrike" kern="1200" cap="none" spc="0" normalizeH="0" baseline="0" noProof="0" dirty="0">
                <a:ln>
                  <a:noFill/>
                </a:ln>
                <a:solidFill>
                  <a:srgbClr val="FF0000"/>
                </a:solidFill>
                <a:effectLst/>
                <a:uLnTx/>
                <a:uFillTx/>
                <a:latin typeface="Consolas" panose="020B0609020204030204" pitchFamily="49" charset="0"/>
                <a:ea typeface="Osaka" charset="0"/>
                <a:cs typeface="Osaka" charset="0"/>
              </a:rPr>
              <a:t>&gt;</a:t>
            </a:r>
            <a:endParaRPr kumimoji="0" lang="zh-CN" altLang="en-US" sz="1800" b="0" i="0" u="none" strike="noStrike" kern="1200" cap="none" spc="0" normalizeH="0" baseline="0" noProof="0" dirty="0">
              <a:ln>
                <a:noFill/>
              </a:ln>
              <a:solidFill>
                <a:srgbClr val="FF0000"/>
              </a:solidFill>
              <a:effectLst/>
              <a:uLnTx/>
              <a:uFillTx/>
              <a:latin typeface="Consolas" panose="020B0609020204030204" pitchFamily="49" charset="0"/>
              <a:ea typeface="Osaka" charset="0"/>
              <a:cs typeface="Osaka" charset="0"/>
            </a:endParaRPr>
          </a:p>
        </p:txBody>
      </p:sp>
    </p:spTree>
    <p:custDataLst>
      <p:tags r:id="rId1"/>
    </p:custDataLst>
    <p:extLst>
      <p:ext uri="{BB962C8B-B14F-4D97-AF65-F5344CB8AC3E}">
        <p14:creationId xmlns:p14="http://schemas.microsoft.com/office/powerpoint/2010/main" val="1222004643"/>
      </p:ext>
    </p:extLst>
  </p:cSld>
  <p:clrMapOvr>
    <a:masterClrMapping/>
  </p:clrMapOvr>
  <mc:AlternateContent xmlns:mc="http://schemas.openxmlformats.org/markup-compatibility/2006" xmlns:p14="http://schemas.microsoft.com/office/powerpoint/2010/main">
    <mc:Choice Requires="p14">
      <p:transition spd="slow" p14:dur="2000" advTm="10364"/>
    </mc:Choice>
    <mc:Fallback xmlns="">
      <p:transition spd="slow" advTm="1036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6" grpId="0" animBg="1"/>
      <p:bldP spid="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B0B04-5BF2-42F6-9830-7E2DB4CD5E04}"/>
              </a:ext>
            </a:extLst>
          </p:cNvPr>
          <p:cNvSpPr>
            <a:spLocks noGrp="1"/>
          </p:cNvSpPr>
          <p:nvPr>
            <p:ph type="title"/>
          </p:nvPr>
        </p:nvSpPr>
        <p:spPr/>
        <p:txBody>
          <a:bodyPr/>
          <a:lstStyle/>
          <a:p>
            <a:r>
              <a:rPr lang="en-US" altLang="zh-CN" dirty="0"/>
              <a:t>Robust-by-design Review</a:t>
            </a:r>
            <a:endParaRPr lang="zh-CN" altLang="en-US" dirty="0"/>
          </a:p>
        </p:txBody>
      </p:sp>
      <p:sp>
        <p:nvSpPr>
          <p:cNvPr id="4" name="Slide Number Placeholder 3">
            <a:extLst>
              <a:ext uri="{FF2B5EF4-FFF2-40B4-BE49-F238E27FC236}">
                <a16:creationId xmlns:a16="http://schemas.microsoft.com/office/drawing/2014/main" id="{67F827A9-FC8A-431D-82B3-01274D3F7468}"/>
              </a:ext>
            </a:extLst>
          </p:cNvPr>
          <p:cNvSpPr>
            <a:spLocks noGrp="1"/>
          </p:cNvSpPr>
          <p:nvPr>
            <p:ph type="sldNum" sz="quarter" idx="10"/>
          </p:nvPr>
        </p:nvSpPr>
        <p:spPr/>
        <p:txBody>
          <a:bodyPr/>
          <a:lstStyle/>
          <a:p>
            <a:pPr>
              <a:defRPr/>
            </a:pPr>
            <a:fld id="{57DBCEAA-019C-4221-BCA5-137D87B79FCD}" type="slidenum">
              <a:rPr lang="zh-CN" altLang="en-US" smtClean="0"/>
              <a:pPr>
                <a:defRPr/>
              </a:pPr>
              <a:t>35</a:t>
            </a:fld>
            <a:endParaRPr lang="zh-CN" altLang="en-US" dirty="0"/>
          </a:p>
        </p:txBody>
      </p:sp>
      <p:grpSp>
        <p:nvGrpSpPr>
          <p:cNvPr id="9" name="Group 8">
            <a:extLst>
              <a:ext uri="{FF2B5EF4-FFF2-40B4-BE49-F238E27FC236}">
                <a16:creationId xmlns:a16="http://schemas.microsoft.com/office/drawing/2014/main" id="{71B4184F-48C5-40EC-B49B-FE42294C93D2}"/>
              </a:ext>
            </a:extLst>
          </p:cNvPr>
          <p:cNvGrpSpPr/>
          <p:nvPr/>
        </p:nvGrpSpPr>
        <p:grpSpPr>
          <a:xfrm>
            <a:off x="929879" y="2518618"/>
            <a:ext cx="1268488" cy="1041977"/>
            <a:chOff x="1140619" y="2268377"/>
            <a:chExt cx="1268488" cy="1041977"/>
          </a:xfrm>
        </p:grpSpPr>
        <p:sp>
          <p:nvSpPr>
            <p:cNvPr id="7" name="TextBox 6">
              <a:extLst>
                <a:ext uri="{FF2B5EF4-FFF2-40B4-BE49-F238E27FC236}">
                  <a16:creationId xmlns:a16="http://schemas.microsoft.com/office/drawing/2014/main" id="{784D645A-E454-415B-8490-8B3329E9D592}"/>
                </a:ext>
              </a:extLst>
            </p:cNvPr>
            <p:cNvSpPr txBox="1"/>
            <p:nvPr/>
          </p:nvSpPr>
          <p:spPr>
            <a:xfrm>
              <a:off x="1140619" y="2971800"/>
              <a:ext cx="1268488" cy="338554"/>
            </a:xfrm>
            <a:prstGeom prst="rect">
              <a:avLst/>
            </a:prstGeom>
            <a:noFill/>
          </p:spPr>
          <p:txBody>
            <a:bodyPr wrap="square" rtlCol="0">
              <a:spAutoFit/>
            </a:bodyPr>
            <a:lstStyle/>
            <a:p>
              <a:pPr algn="ctr"/>
              <a:r>
                <a:rPr lang="en-US" altLang="zh-CN" sz="1600" dirty="0">
                  <a:latin typeface="+mn-lt"/>
                </a:rPr>
                <a:t>Developers</a:t>
              </a:r>
              <a:endParaRPr lang="zh-CN" altLang="en-US" sz="1600" dirty="0">
                <a:latin typeface="+mn-lt"/>
              </a:endParaRPr>
            </a:p>
          </p:txBody>
        </p:sp>
        <p:sp>
          <p:nvSpPr>
            <p:cNvPr id="8" name="Content Placeholder 5" descr="Artificial Intelligence">
              <a:extLst>
                <a:ext uri="{FF2B5EF4-FFF2-40B4-BE49-F238E27FC236}">
                  <a16:creationId xmlns:a16="http://schemas.microsoft.com/office/drawing/2014/main" id="{459A5154-C081-47F7-9919-9BF508721B6F}"/>
                </a:ext>
              </a:extLst>
            </p:cNvPr>
            <p:cNvSpPr/>
            <p:nvPr/>
          </p:nvSpPr>
          <p:spPr>
            <a:xfrm>
              <a:off x="1442244" y="2268377"/>
              <a:ext cx="539828" cy="639922"/>
            </a:xfrm>
            <a:custGeom>
              <a:avLst/>
              <a:gdLst>
                <a:gd name="connsiteX0" fmla="*/ 531813 w 539828"/>
                <a:gd name="connsiteY0" fmla="*/ 346235 h 639922"/>
                <a:gd name="connsiteX1" fmla="*/ 477044 w 539828"/>
                <a:gd name="connsiteY1" fmla="*/ 250985 h 639922"/>
                <a:gd name="connsiteX2" fmla="*/ 477044 w 539828"/>
                <a:gd name="connsiteY2" fmla="*/ 247016 h 639922"/>
                <a:gd name="connsiteX3" fmla="*/ 246856 w 539828"/>
                <a:gd name="connsiteY3" fmla="*/ 160 h 639922"/>
                <a:gd name="connsiteX4" fmla="*/ 0 w 539828"/>
                <a:gd name="connsiteY4" fmla="*/ 229553 h 639922"/>
                <a:gd name="connsiteX5" fmla="*/ 0 w 539828"/>
                <a:gd name="connsiteY5" fmla="*/ 247016 h 639922"/>
                <a:gd name="connsiteX6" fmla="*/ 93662 w 539828"/>
                <a:gd name="connsiteY6" fmla="*/ 439103 h 639922"/>
                <a:gd name="connsiteX7" fmla="*/ 93662 w 539828"/>
                <a:gd name="connsiteY7" fmla="*/ 639922 h 639922"/>
                <a:gd name="connsiteX8" fmla="*/ 344488 w 539828"/>
                <a:gd name="connsiteY8" fmla="*/ 639922 h 639922"/>
                <a:gd name="connsiteX9" fmla="*/ 344488 w 539828"/>
                <a:gd name="connsiteY9" fmla="*/ 544672 h 639922"/>
                <a:gd name="connsiteX10" fmla="*/ 383381 w 539828"/>
                <a:gd name="connsiteY10" fmla="*/ 544672 h 639922"/>
                <a:gd name="connsiteX11" fmla="*/ 477044 w 539828"/>
                <a:gd name="connsiteY11" fmla="*/ 451010 h 639922"/>
                <a:gd name="connsiteX12" fmla="*/ 477044 w 539828"/>
                <a:gd name="connsiteY12" fmla="*/ 449422 h 639922"/>
                <a:gd name="connsiteX13" fmla="*/ 477044 w 539828"/>
                <a:gd name="connsiteY13" fmla="*/ 401797 h 639922"/>
                <a:gd name="connsiteX14" fmla="*/ 511969 w 539828"/>
                <a:gd name="connsiteY14" fmla="*/ 401797 h 639922"/>
                <a:gd name="connsiteX15" fmla="*/ 531813 w 539828"/>
                <a:gd name="connsiteY15" fmla="*/ 346235 h 639922"/>
                <a:gd name="connsiteX16" fmla="*/ 35719 w 539828"/>
                <a:gd name="connsiteY16" fmla="*/ 167641 h 639922"/>
                <a:gd name="connsiteX17" fmla="*/ 79375 w 539828"/>
                <a:gd name="connsiteY17" fmla="*/ 167641 h 639922"/>
                <a:gd name="connsiteX18" fmla="*/ 79375 w 539828"/>
                <a:gd name="connsiteY18" fmla="*/ 135891 h 639922"/>
                <a:gd name="connsiteX19" fmla="*/ 75406 w 539828"/>
                <a:gd name="connsiteY19" fmla="*/ 108110 h 639922"/>
                <a:gd name="connsiteX20" fmla="*/ 103188 w 539828"/>
                <a:gd name="connsiteY20" fmla="*/ 104141 h 639922"/>
                <a:gd name="connsiteX21" fmla="*/ 107156 w 539828"/>
                <a:gd name="connsiteY21" fmla="*/ 131922 h 639922"/>
                <a:gd name="connsiteX22" fmla="*/ 103188 w 539828"/>
                <a:gd name="connsiteY22" fmla="*/ 135891 h 639922"/>
                <a:gd name="connsiteX23" fmla="*/ 103188 w 539828"/>
                <a:gd name="connsiteY23" fmla="*/ 167641 h 639922"/>
                <a:gd name="connsiteX24" fmla="*/ 134938 w 539828"/>
                <a:gd name="connsiteY24" fmla="*/ 167641 h 639922"/>
                <a:gd name="connsiteX25" fmla="*/ 134938 w 539828"/>
                <a:gd name="connsiteY25" fmla="*/ 223203 h 639922"/>
                <a:gd name="connsiteX26" fmla="*/ 138906 w 539828"/>
                <a:gd name="connsiteY26" fmla="*/ 250985 h 639922"/>
                <a:gd name="connsiteX27" fmla="*/ 111125 w 539828"/>
                <a:gd name="connsiteY27" fmla="*/ 254953 h 639922"/>
                <a:gd name="connsiteX28" fmla="*/ 107156 w 539828"/>
                <a:gd name="connsiteY28" fmla="*/ 227172 h 639922"/>
                <a:gd name="connsiteX29" fmla="*/ 111125 w 539828"/>
                <a:gd name="connsiteY29" fmla="*/ 223203 h 639922"/>
                <a:gd name="connsiteX30" fmla="*/ 111125 w 539828"/>
                <a:gd name="connsiteY30" fmla="*/ 191453 h 639922"/>
                <a:gd name="connsiteX31" fmla="*/ 28575 w 539828"/>
                <a:gd name="connsiteY31" fmla="*/ 191453 h 639922"/>
                <a:gd name="connsiteX32" fmla="*/ 35719 w 539828"/>
                <a:gd name="connsiteY32" fmla="*/ 167641 h 639922"/>
                <a:gd name="connsiteX33" fmla="*/ 256381 w 539828"/>
                <a:gd name="connsiteY33" fmla="*/ 301785 h 639922"/>
                <a:gd name="connsiteX34" fmla="*/ 236538 w 539828"/>
                <a:gd name="connsiteY34" fmla="*/ 281941 h 639922"/>
                <a:gd name="connsiteX35" fmla="*/ 236538 w 539828"/>
                <a:gd name="connsiteY35" fmla="*/ 278766 h 639922"/>
                <a:gd name="connsiteX36" fmla="*/ 215900 w 539828"/>
                <a:gd name="connsiteY36" fmla="*/ 258128 h 639922"/>
                <a:gd name="connsiteX37" fmla="*/ 182563 w 539828"/>
                <a:gd name="connsiteY37" fmla="*/ 291466 h 639922"/>
                <a:gd name="connsiteX38" fmla="*/ 182563 w 539828"/>
                <a:gd name="connsiteY38" fmla="*/ 350203 h 639922"/>
                <a:gd name="connsiteX39" fmla="*/ 186531 w 539828"/>
                <a:gd name="connsiteY39" fmla="*/ 377985 h 639922"/>
                <a:gd name="connsiteX40" fmla="*/ 158750 w 539828"/>
                <a:gd name="connsiteY40" fmla="*/ 381953 h 639922"/>
                <a:gd name="connsiteX41" fmla="*/ 154781 w 539828"/>
                <a:gd name="connsiteY41" fmla="*/ 354172 h 639922"/>
                <a:gd name="connsiteX42" fmla="*/ 158750 w 539828"/>
                <a:gd name="connsiteY42" fmla="*/ 350203 h 639922"/>
                <a:gd name="connsiteX43" fmla="*/ 158750 w 539828"/>
                <a:gd name="connsiteY43" fmla="*/ 342266 h 639922"/>
                <a:gd name="connsiteX44" fmla="*/ 105569 w 539828"/>
                <a:gd name="connsiteY44" fmla="*/ 342266 h 639922"/>
                <a:gd name="connsiteX45" fmla="*/ 68263 w 539828"/>
                <a:gd name="connsiteY45" fmla="*/ 298610 h 639922"/>
                <a:gd name="connsiteX46" fmla="*/ 46831 w 539828"/>
                <a:gd name="connsiteY46" fmla="*/ 280353 h 639922"/>
                <a:gd name="connsiteX47" fmla="*/ 65088 w 539828"/>
                <a:gd name="connsiteY47" fmla="*/ 258922 h 639922"/>
                <a:gd name="connsiteX48" fmla="*/ 86519 w 539828"/>
                <a:gd name="connsiteY48" fmla="*/ 277178 h 639922"/>
                <a:gd name="connsiteX49" fmla="*/ 86519 w 539828"/>
                <a:gd name="connsiteY49" fmla="*/ 282735 h 639922"/>
                <a:gd name="connsiteX50" fmla="*/ 116681 w 539828"/>
                <a:gd name="connsiteY50" fmla="*/ 318453 h 639922"/>
                <a:gd name="connsiteX51" fmla="*/ 158750 w 539828"/>
                <a:gd name="connsiteY51" fmla="*/ 318453 h 639922"/>
                <a:gd name="connsiteX52" fmla="*/ 158750 w 539828"/>
                <a:gd name="connsiteY52" fmla="*/ 281941 h 639922"/>
                <a:gd name="connsiteX53" fmla="*/ 199231 w 539828"/>
                <a:gd name="connsiteY53" fmla="*/ 241460 h 639922"/>
                <a:gd name="connsiteX54" fmla="*/ 174625 w 539828"/>
                <a:gd name="connsiteY54" fmla="*/ 216060 h 639922"/>
                <a:gd name="connsiteX55" fmla="*/ 174625 w 539828"/>
                <a:gd name="connsiteY55" fmla="*/ 72391 h 639922"/>
                <a:gd name="connsiteX56" fmla="*/ 170656 w 539828"/>
                <a:gd name="connsiteY56" fmla="*/ 44610 h 639922"/>
                <a:gd name="connsiteX57" fmla="*/ 198438 w 539828"/>
                <a:gd name="connsiteY57" fmla="*/ 40641 h 639922"/>
                <a:gd name="connsiteX58" fmla="*/ 202406 w 539828"/>
                <a:gd name="connsiteY58" fmla="*/ 68422 h 639922"/>
                <a:gd name="connsiteX59" fmla="*/ 198438 w 539828"/>
                <a:gd name="connsiteY59" fmla="*/ 72391 h 639922"/>
                <a:gd name="connsiteX60" fmla="*/ 198438 w 539828"/>
                <a:gd name="connsiteY60" fmla="*/ 96203 h 639922"/>
                <a:gd name="connsiteX61" fmla="*/ 261938 w 539828"/>
                <a:gd name="connsiteY61" fmla="*/ 96203 h 639922"/>
                <a:gd name="connsiteX62" fmla="*/ 261938 w 539828"/>
                <a:gd name="connsiteY62" fmla="*/ 151766 h 639922"/>
                <a:gd name="connsiteX63" fmla="*/ 265906 w 539828"/>
                <a:gd name="connsiteY63" fmla="*/ 179547 h 639922"/>
                <a:gd name="connsiteX64" fmla="*/ 238125 w 539828"/>
                <a:gd name="connsiteY64" fmla="*/ 183516 h 639922"/>
                <a:gd name="connsiteX65" fmla="*/ 234156 w 539828"/>
                <a:gd name="connsiteY65" fmla="*/ 155735 h 639922"/>
                <a:gd name="connsiteX66" fmla="*/ 238125 w 539828"/>
                <a:gd name="connsiteY66" fmla="*/ 151766 h 639922"/>
                <a:gd name="connsiteX67" fmla="*/ 238125 w 539828"/>
                <a:gd name="connsiteY67" fmla="*/ 120016 h 639922"/>
                <a:gd name="connsiteX68" fmla="*/ 198438 w 539828"/>
                <a:gd name="connsiteY68" fmla="*/ 120016 h 639922"/>
                <a:gd name="connsiteX69" fmla="*/ 198438 w 539828"/>
                <a:gd name="connsiteY69" fmla="*/ 206535 h 639922"/>
                <a:gd name="connsiteX70" fmla="*/ 254000 w 539828"/>
                <a:gd name="connsiteY70" fmla="*/ 262097 h 639922"/>
                <a:gd name="connsiteX71" fmla="*/ 256381 w 539828"/>
                <a:gd name="connsiteY71" fmla="*/ 262097 h 639922"/>
                <a:gd name="connsiteX72" fmla="*/ 276225 w 539828"/>
                <a:gd name="connsiteY72" fmla="*/ 281941 h 639922"/>
                <a:gd name="connsiteX73" fmla="*/ 256381 w 539828"/>
                <a:gd name="connsiteY73" fmla="*/ 301785 h 639922"/>
                <a:gd name="connsiteX74" fmla="*/ 256381 w 539828"/>
                <a:gd name="connsiteY74" fmla="*/ 301785 h 639922"/>
                <a:gd name="connsiteX75" fmla="*/ 353219 w 539828"/>
                <a:gd name="connsiteY75" fmla="*/ 141447 h 639922"/>
                <a:gd name="connsiteX76" fmla="*/ 333375 w 539828"/>
                <a:gd name="connsiteY76" fmla="*/ 121603 h 639922"/>
                <a:gd name="connsiteX77" fmla="*/ 333375 w 539828"/>
                <a:gd name="connsiteY77" fmla="*/ 120016 h 639922"/>
                <a:gd name="connsiteX78" fmla="*/ 301625 w 539828"/>
                <a:gd name="connsiteY78" fmla="*/ 91441 h 639922"/>
                <a:gd name="connsiteX79" fmla="*/ 301625 w 539828"/>
                <a:gd name="connsiteY79" fmla="*/ 33497 h 639922"/>
                <a:gd name="connsiteX80" fmla="*/ 325438 w 539828"/>
                <a:gd name="connsiteY80" fmla="*/ 42228 h 639922"/>
                <a:gd name="connsiteX81" fmla="*/ 325438 w 539828"/>
                <a:gd name="connsiteY81" fmla="*/ 81122 h 639922"/>
                <a:gd name="connsiteX82" fmla="*/ 349250 w 539828"/>
                <a:gd name="connsiteY82" fmla="*/ 102553 h 639922"/>
                <a:gd name="connsiteX83" fmla="*/ 353219 w 539828"/>
                <a:gd name="connsiteY83" fmla="*/ 102553 h 639922"/>
                <a:gd name="connsiteX84" fmla="*/ 373063 w 539828"/>
                <a:gd name="connsiteY84" fmla="*/ 122397 h 639922"/>
                <a:gd name="connsiteX85" fmla="*/ 353219 w 539828"/>
                <a:gd name="connsiteY85" fmla="*/ 141447 h 639922"/>
                <a:gd name="connsiteX86" fmla="*/ 353219 w 539828"/>
                <a:gd name="connsiteY86" fmla="*/ 141447 h 639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539828" h="639922">
                  <a:moveTo>
                    <a:pt x="531813" y="346235"/>
                  </a:moveTo>
                  <a:lnTo>
                    <a:pt x="477044" y="250985"/>
                  </a:lnTo>
                  <a:lnTo>
                    <a:pt x="477044" y="247016"/>
                  </a:lnTo>
                  <a:cubicBezTo>
                    <a:pt x="481806" y="115253"/>
                    <a:pt x="378619" y="4922"/>
                    <a:pt x="246856" y="160"/>
                  </a:cubicBezTo>
                  <a:cubicBezTo>
                    <a:pt x="115094" y="-4603"/>
                    <a:pt x="4763" y="97791"/>
                    <a:pt x="0" y="229553"/>
                  </a:cubicBezTo>
                  <a:cubicBezTo>
                    <a:pt x="0" y="235110"/>
                    <a:pt x="0" y="241460"/>
                    <a:pt x="0" y="247016"/>
                  </a:cubicBezTo>
                  <a:cubicBezTo>
                    <a:pt x="0" y="322422"/>
                    <a:pt x="34131" y="393066"/>
                    <a:pt x="93662" y="439103"/>
                  </a:cubicBezTo>
                  <a:lnTo>
                    <a:pt x="93662" y="639922"/>
                  </a:lnTo>
                  <a:lnTo>
                    <a:pt x="344488" y="639922"/>
                  </a:lnTo>
                  <a:lnTo>
                    <a:pt x="344488" y="544672"/>
                  </a:lnTo>
                  <a:lnTo>
                    <a:pt x="383381" y="544672"/>
                  </a:lnTo>
                  <a:cubicBezTo>
                    <a:pt x="434975" y="544672"/>
                    <a:pt x="477044" y="502603"/>
                    <a:pt x="477044" y="451010"/>
                  </a:cubicBezTo>
                  <a:cubicBezTo>
                    <a:pt x="477044" y="450216"/>
                    <a:pt x="477044" y="450216"/>
                    <a:pt x="477044" y="449422"/>
                  </a:cubicBezTo>
                  <a:lnTo>
                    <a:pt x="477044" y="401797"/>
                  </a:lnTo>
                  <a:lnTo>
                    <a:pt x="511969" y="401797"/>
                  </a:lnTo>
                  <a:cubicBezTo>
                    <a:pt x="532606" y="399416"/>
                    <a:pt x="550863" y="375603"/>
                    <a:pt x="531813" y="346235"/>
                  </a:cubicBezTo>
                  <a:close/>
                  <a:moveTo>
                    <a:pt x="35719" y="167641"/>
                  </a:moveTo>
                  <a:lnTo>
                    <a:pt x="79375" y="167641"/>
                  </a:lnTo>
                  <a:lnTo>
                    <a:pt x="79375" y="135891"/>
                  </a:lnTo>
                  <a:cubicBezTo>
                    <a:pt x="70644" y="129541"/>
                    <a:pt x="69056" y="116841"/>
                    <a:pt x="75406" y="108110"/>
                  </a:cubicBezTo>
                  <a:cubicBezTo>
                    <a:pt x="81756" y="99378"/>
                    <a:pt x="94456" y="97791"/>
                    <a:pt x="103188" y="104141"/>
                  </a:cubicBezTo>
                  <a:cubicBezTo>
                    <a:pt x="111919" y="110491"/>
                    <a:pt x="113506" y="123191"/>
                    <a:pt x="107156" y="131922"/>
                  </a:cubicBezTo>
                  <a:cubicBezTo>
                    <a:pt x="106363" y="133510"/>
                    <a:pt x="104775" y="135097"/>
                    <a:pt x="103188" y="135891"/>
                  </a:cubicBezTo>
                  <a:lnTo>
                    <a:pt x="103188" y="167641"/>
                  </a:lnTo>
                  <a:lnTo>
                    <a:pt x="134938" y="167641"/>
                  </a:lnTo>
                  <a:lnTo>
                    <a:pt x="134938" y="223203"/>
                  </a:lnTo>
                  <a:cubicBezTo>
                    <a:pt x="143669" y="229553"/>
                    <a:pt x="145256" y="242253"/>
                    <a:pt x="138906" y="250985"/>
                  </a:cubicBezTo>
                  <a:cubicBezTo>
                    <a:pt x="132556" y="259716"/>
                    <a:pt x="119856" y="261303"/>
                    <a:pt x="111125" y="254953"/>
                  </a:cubicBezTo>
                  <a:cubicBezTo>
                    <a:pt x="102394" y="248603"/>
                    <a:pt x="100806" y="235903"/>
                    <a:pt x="107156" y="227172"/>
                  </a:cubicBezTo>
                  <a:cubicBezTo>
                    <a:pt x="107950" y="225585"/>
                    <a:pt x="109537" y="223997"/>
                    <a:pt x="111125" y="223203"/>
                  </a:cubicBezTo>
                  <a:lnTo>
                    <a:pt x="111125" y="191453"/>
                  </a:lnTo>
                  <a:lnTo>
                    <a:pt x="28575" y="191453"/>
                  </a:lnTo>
                  <a:cubicBezTo>
                    <a:pt x="30956" y="183516"/>
                    <a:pt x="32544" y="175578"/>
                    <a:pt x="35719" y="167641"/>
                  </a:cubicBezTo>
                  <a:close/>
                  <a:moveTo>
                    <a:pt x="256381" y="301785"/>
                  </a:moveTo>
                  <a:cubicBezTo>
                    <a:pt x="245269" y="301785"/>
                    <a:pt x="236538" y="293053"/>
                    <a:pt x="236538" y="281941"/>
                  </a:cubicBezTo>
                  <a:cubicBezTo>
                    <a:pt x="236538" y="281147"/>
                    <a:pt x="236538" y="279560"/>
                    <a:pt x="236538" y="278766"/>
                  </a:cubicBezTo>
                  <a:lnTo>
                    <a:pt x="215900" y="258128"/>
                  </a:lnTo>
                  <a:lnTo>
                    <a:pt x="182563" y="291466"/>
                  </a:lnTo>
                  <a:lnTo>
                    <a:pt x="182563" y="350203"/>
                  </a:lnTo>
                  <a:cubicBezTo>
                    <a:pt x="191294" y="356553"/>
                    <a:pt x="192881" y="369253"/>
                    <a:pt x="186531" y="377985"/>
                  </a:cubicBezTo>
                  <a:cubicBezTo>
                    <a:pt x="180181" y="386716"/>
                    <a:pt x="167481" y="388303"/>
                    <a:pt x="158750" y="381953"/>
                  </a:cubicBezTo>
                  <a:cubicBezTo>
                    <a:pt x="150019" y="375603"/>
                    <a:pt x="148431" y="362903"/>
                    <a:pt x="154781" y="354172"/>
                  </a:cubicBezTo>
                  <a:cubicBezTo>
                    <a:pt x="155575" y="352585"/>
                    <a:pt x="157163" y="350997"/>
                    <a:pt x="158750" y="350203"/>
                  </a:cubicBezTo>
                  <a:lnTo>
                    <a:pt x="158750" y="342266"/>
                  </a:lnTo>
                  <a:lnTo>
                    <a:pt x="105569" y="342266"/>
                  </a:lnTo>
                  <a:lnTo>
                    <a:pt x="68263" y="298610"/>
                  </a:lnTo>
                  <a:cubicBezTo>
                    <a:pt x="57150" y="299403"/>
                    <a:pt x="47625" y="291466"/>
                    <a:pt x="46831" y="280353"/>
                  </a:cubicBezTo>
                  <a:cubicBezTo>
                    <a:pt x="46037" y="269241"/>
                    <a:pt x="53975" y="259716"/>
                    <a:pt x="65088" y="258922"/>
                  </a:cubicBezTo>
                  <a:cubicBezTo>
                    <a:pt x="76200" y="258128"/>
                    <a:pt x="85725" y="266066"/>
                    <a:pt x="86519" y="277178"/>
                  </a:cubicBezTo>
                  <a:cubicBezTo>
                    <a:pt x="86519" y="278766"/>
                    <a:pt x="86519" y="281147"/>
                    <a:pt x="86519" y="282735"/>
                  </a:cubicBezTo>
                  <a:lnTo>
                    <a:pt x="116681" y="318453"/>
                  </a:lnTo>
                  <a:lnTo>
                    <a:pt x="158750" y="318453"/>
                  </a:lnTo>
                  <a:lnTo>
                    <a:pt x="158750" y="281941"/>
                  </a:lnTo>
                  <a:lnTo>
                    <a:pt x="199231" y="241460"/>
                  </a:lnTo>
                  <a:lnTo>
                    <a:pt x="174625" y="216060"/>
                  </a:lnTo>
                  <a:lnTo>
                    <a:pt x="174625" y="72391"/>
                  </a:lnTo>
                  <a:cubicBezTo>
                    <a:pt x="165894" y="66041"/>
                    <a:pt x="164306" y="53341"/>
                    <a:pt x="170656" y="44610"/>
                  </a:cubicBezTo>
                  <a:cubicBezTo>
                    <a:pt x="177006" y="35878"/>
                    <a:pt x="189706" y="34291"/>
                    <a:pt x="198438" y="40641"/>
                  </a:cubicBezTo>
                  <a:cubicBezTo>
                    <a:pt x="207169" y="46991"/>
                    <a:pt x="208756" y="59691"/>
                    <a:pt x="202406" y="68422"/>
                  </a:cubicBezTo>
                  <a:cubicBezTo>
                    <a:pt x="201613" y="70010"/>
                    <a:pt x="200025" y="71597"/>
                    <a:pt x="198438" y="72391"/>
                  </a:cubicBezTo>
                  <a:lnTo>
                    <a:pt x="198438" y="96203"/>
                  </a:lnTo>
                  <a:lnTo>
                    <a:pt x="261938" y="96203"/>
                  </a:lnTo>
                  <a:lnTo>
                    <a:pt x="261938" y="151766"/>
                  </a:lnTo>
                  <a:cubicBezTo>
                    <a:pt x="270669" y="158116"/>
                    <a:pt x="272256" y="170816"/>
                    <a:pt x="265906" y="179547"/>
                  </a:cubicBezTo>
                  <a:cubicBezTo>
                    <a:pt x="259556" y="188278"/>
                    <a:pt x="246856" y="189866"/>
                    <a:pt x="238125" y="183516"/>
                  </a:cubicBezTo>
                  <a:cubicBezTo>
                    <a:pt x="229394" y="177166"/>
                    <a:pt x="227806" y="164466"/>
                    <a:pt x="234156" y="155735"/>
                  </a:cubicBezTo>
                  <a:cubicBezTo>
                    <a:pt x="234950" y="154147"/>
                    <a:pt x="236538" y="152560"/>
                    <a:pt x="238125" y="151766"/>
                  </a:cubicBezTo>
                  <a:lnTo>
                    <a:pt x="238125" y="120016"/>
                  </a:lnTo>
                  <a:lnTo>
                    <a:pt x="198438" y="120016"/>
                  </a:lnTo>
                  <a:lnTo>
                    <a:pt x="198438" y="206535"/>
                  </a:lnTo>
                  <a:lnTo>
                    <a:pt x="254000" y="262097"/>
                  </a:lnTo>
                  <a:cubicBezTo>
                    <a:pt x="254794" y="262097"/>
                    <a:pt x="255588" y="262097"/>
                    <a:pt x="256381" y="262097"/>
                  </a:cubicBezTo>
                  <a:cubicBezTo>
                    <a:pt x="267494" y="262097"/>
                    <a:pt x="276225" y="270828"/>
                    <a:pt x="276225" y="281941"/>
                  </a:cubicBezTo>
                  <a:cubicBezTo>
                    <a:pt x="276225" y="293053"/>
                    <a:pt x="267494" y="301785"/>
                    <a:pt x="256381" y="301785"/>
                  </a:cubicBezTo>
                  <a:lnTo>
                    <a:pt x="256381" y="301785"/>
                  </a:lnTo>
                  <a:close/>
                  <a:moveTo>
                    <a:pt x="353219" y="141447"/>
                  </a:moveTo>
                  <a:cubicBezTo>
                    <a:pt x="342106" y="141447"/>
                    <a:pt x="333375" y="132716"/>
                    <a:pt x="333375" y="121603"/>
                  </a:cubicBezTo>
                  <a:cubicBezTo>
                    <a:pt x="333375" y="120810"/>
                    <a:pt x="333375" y="120810"/>
                    <a:pt x="333375" y="120016"/>
                  </a:cubicBezTo>
                  <a:lnTo>
                    <a:pt x="301625" y="91441"/>
                  </a:lnTo>
                  <a:lnTo>
                    <a:pt x="301625" y="33497"/>
                  </a:lnTo>
                  <a:cubicBezTo>
                    <a:pt x="309563" y="35878"/>
                    <a:pt x="317500" y="39053"/>
                    <a:pt x="325438" y="42228"/>
                  </a:cubicBezTo>
                  <a:lnTo>
                    <a:pt x="325438" y="81122"/>
                  </a:lnTo>
                  <a:lnTo>
                    <a:pt x="349250" y="102553"/>
                  </a:lnTo>
                  <a:cubicBezTo>
                    <a:pt x="350838" y="102553"/>
                    <a:pt x="351631" y="102553"/>
                    <a:pt x="353219" y="102553"/>
                  </a:cubicBezTo>
                  <a:cubicBezTo>
                    <a:pt x="364331" y="102553"/>
                    <a:pt x="373063" y="111285"/>
                    <a:pt x="373063" y="122397"/>
                  </a:cubicBezTo>
                  <a:cubicBezTo>
                    <a:pt x="373063" y="133510"/>
                    <a:pt x="364331" y="141447"/>
                    <a:pt x="353219" y="141447"/>
                  </a:cubicBezTo>
                  <a:lnTo>
                    <a:pt x="353219" y="141447"/>
                  </a:lnTo>
                  <a:close/>
                </a:path>
              </a:pathLst>
            </a:custGeom>
            <a:solidFill>
              <a:srgbClr val="000000"/>
            </a:solidFill>
            <a:ln w="7938" cap="flat">
              <a:noFill/>
              <a:prstDash val="solid"/>
              <a:miter/>
            </a:ln>
          </p:spPr>
          <p:txBody>
            <a:bodyPr rtlCol="0" anchor="ctr"/>
            <a:lstStyle/>
            <a:p>
              <a:endParaRPr lang="zh-CN" altLang="en-US" dirty="0"/>
            </a:p>
          </p:txBody>
        </p:sp>
      </p:grpSp>
      <p:sp>
        <p:nvSpPr>
          <p:cNvPr id="10" name="Thought Bubble: Cloud 9">
            <a:extLst>
              <a:ext uri="{FF2B5EF4-FFF2-40B4-BE49-F238E27FC236}">
                <a16:creationId xmlns:a16="http://schemas.microsoft.com/office/drawing/2014/main" id="{2F4A2EA4-B3B5-4D49-AC46-AEA833A431AB}"/>
              </a:ext>
            </a:extLst>
          </p:cNvPr>
          <p:cNvSpPr/>
          <p:nvPr/>
        </p:nvSpPr>
        <p:spPr bwMode="auto">
          <a:xfrm>
            <a:off x="609600" y="1371902"/>
            <a:ext cx="2209800" cy="900494"/>
          </a:xfrm>
          <a:prstGeom prst="cloudCallout">
            <a:avLst>
              <a:gd name="adj1" fmla="val -9516"/>
              <a:gd name="adj2" fmla="val 76482"/>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000000"/>
                </a:solidFill>
                <a:effectLst/>
                <a:ea typeface="Osaka" charset="0"/>
                <a:cs typeface="Osaka" charset="0"/>
              </a:rPr>
              <a:t>Over-engineering?!</a:t>
            </a:r>
            <a:endParaRPr kumimoji="0" lang="zh-CN" altLang="en-US" sz="1600" b="0" i="0" u="none" strike="noStrike" cap="none" normalizeH="0" baseline="0" dirty="0">
              <a:ln>
                <a:noFill/>
              </a:ln>
              <a:solidFill>
                <a:srgbClr val="000000"/>
              </a:solidFill>
              <a:effectLst/>
              <a:ea typeface="Osaka" charset="0"/>
              <a:cs typeface="Osaka" charset="0"/>
            </a:endParaRPr>
          </a:p>
        </p:txBody>
      </p:sp>
      <p:pic>
        <p:nvPicPr>
          <p:cNvPr id="12" name="Graphic 11" descr="Scientific Thought">
            <a:extLst>
              <a:ext uri="{FF2B5EF4-FFF2-40B4-BE49-F238E27FC236}">
                <a16:creationId xmlns:a16="http://schemas.microsoft.com/office/drawing/2014/main" id="{C3107713-9543-45E6-B263-DDB7814C211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82279" y="4912139"/>
            <a:ext cx="792519" cy="792519"/>
          </a:xfrm>
          <a:prstGeom prst="rect">
            <a:avLst/>
          </a:prstGeom>
        </p:spPr>
      </p:pic>
      <p:sp>
        <p:nvSpPr>
          <p:cNvPr id="14" name="TextBox 13">
            <a:extLst>
              <a:ext uri="{FF2B5EF4-FFF2-40B4-BE49-F238E27FC236}">
                <a16:creationId xmlns:a16="http://schemas.microsoft.com/office/drawing/2014/main" id="{2A685568-F53D-40CC-861C-AFBDE2BC8D6F}"/>
              </a:ext>
            </a:extLst>
          </p:cNvPr>
          <p:cNvSpPr txBox="1"/>
          <p:nvPr/>
        </p:nvSpPr>
        <p:spPr>
          <a:xfrm>
            <a:off x="907038" y="5703846"/>
            <a:ext cx="1143000" cy="584775"/>
          </a:xfrm>
          <a:prstGeom prst="rect">
            <a:avLst/>
          </a:prstGeom>
          <a:noFill/>
        </p:spPr>
        <p:txBody>
          <a:bodyPr wrap="square" rtlCol="0">
            <a:spAutoFit/>
          </a:bodyPr>
          <a:lstStyle/>
          <a:p>
            <a:pPr algn="ctr"/>
            <a:r>
              <a:rPr lang="en-US" altLang="zh-CN" sz="1600" dirty="0">
                <a:latin typeface="+mn-lt"/>
              </a:rPr>
              <a:t>Domain experts</a:t>
            </a:r>
            <a:endParaRPr lang="zh-CN" altLang="en-US" sz="1600" dirty="0">
              <a:latin typeface="+mn-lt"/>
            </a:endParaRPr>
          </a:p>
        </p:txBody>
      </p:sp>
      <p:sp>
        <p:nvSpPr>
          <p:cNvPr id="16" name="Thought Bubble: Cloud 15">
            <a:extLst>
              <a:ext uri="{FF2B5EF4-FFF2-40B4-BE49-F238E27FC236}">
                <a16:creationId xmlns:a16="http://schemas.microsoft.com/office/drawing/2014/main" id="{751B690D-79F5-434A-9F3A-71BE1C729AF9}"/>
              </a:ext>
            </a:extLst>
          </p:cNvPr>
          <p:cNvSpPr/>
          <p:nvPr/>
        </p:nvSpPr>
        <p:spPr bwMode="auto">
          <a:xfrm>
            <a:off x="401236" y="3551071"/>
            <a:ext cx="2942053" cy="1142999"/>
          </a:xfrm>
          <a:prstGeom prst="cloudCallout">
            <a:avLst>
              <a:gd name="adj1" fmla="val -9587"/>
              <a:gd name="adj2" fmla="val 73744"/>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000000"/>
                </a:solidFill>
                <a:effectLst/>
                <a:ea typeface="Osaka" charset="0"/>
                <a:cs typeface="Osaka" charset="0"/>
              </a:rPr>
              <a:t>This case is unlikely to happen, no need to cover it.</a:t>
            </a:r>
            <a:endParaRPr kumimoji="0" lang="zh-CN" altLang="en-US" sz="1600" b="0" i="0" u="none" strike="noStrike" cap="none" normalizeH="0" baseline="0" dirty="0">
              <a:ln>
                <a:noFill/>
              </a:ln>
              <a:solidFill>
                <a:srgbClr val="000000"/>
              </a:solidFill>
              <a:effectLst/>
              <a:ea typeface="Osaka" charset="0"/>
              <a:cs typeface="Osaka" charset="0"/>
            </a:endParaRPr>
          </a:p>
        </p:txBody>
      </p:sp>
      <p:grpSp>
        <p:nvGrpSpPr>
          <p:cNvPr id="26" name="Group 25">
            <a:extLst>
              <a:ext uri="{FF2B5EF4-FFF2-40B4-BE49-F238E27FC236}">
                <a16:creationId xmlns:a16="http://schemas.microsoft.com/office/drawing/2014/main" id="{026C3477-7FB7-4F5A-890F-65B32065A51C}"/>
              </a:ext>
            </a:extLst>
          </p:cNvPr>
          <p:cNvGrpSpPr/>
          <p:nvPr/>
        </p:nvGrpSpPr>
        <p:grpSpPr>
          <a:xfrm>
            <a:off x="3001059" y="2429522"/>
            <a:ext cx="1143000" cy="1131073"/>
            <a:chOff x="3329959" y="2811247"/>
            <a:chExt cx="1143000" cy="1131073"/>
          </a:xfrm>
        </p:grpSpPr>
        <p:pic>
          <p:nvPicPr>
            <p:cNvPr id="23" name="Graphic 22" descr="Blueprint">
              <a:extLst>
                <a:ext uri="{FF2B5EF4-FFF2-40B4-BE49-F238E27FC236}">
                  <a16:creationId xmlns:a16="http://schemas.microsoft.com/office/drawing/2014/main" id="{4C21D55A-98BC-47BC-B757-AAABEC3237B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505199" y="2811247"/>
              <a:ext cx="792519" cy="792519"/>
            </a:xfrm>
            <a:prstGeom prst="rect">
              <a:avLst/>
            </a:prstGeom>
          </p:spPr>
        </p:pic>
        <p:sp>
          <p:nvSpPr>
            <p:cNvPr id="25" name="TextBox 24">
              <a:extLst>
                <a:ext uri="{FF2B5EF4-FFF2-40B4-BE49-F238E27FC236}">
                  <a16:creationId xmlns:a16="http://schemas.microsoft.com/office/drawing/2014/main" id="{BF5B1B07-1B70-45D7-8375-4C923C936EDF}"/>
                </a:ext>
              </a:extLst>
            </p:cNvPr>
            <p:cNvSpPr txBox="1"/>
            <p:nvPr/>
          </p:nvSpPr>
          <p:spPr>
            <a:xfrm>
              <a:off x="3329959" y="3603766"/>
              <a:ext cx="1143000" cy="338554"/>
            </a:xfrm>
            <a:prstGeom prst="rect">
              <a:avLst/>
            </a:prstGeom>
            <a:noFill/>
          </p:spPr>
          <p:txBody>
            <a:bodyPr wrap="square" rtlCol="0">
              <a:spAutoFit/>
            </a:bodyPr>
            <a:lstStyle/>
            <a:p>
              <a:pPr algn="ctr"/>
              <a:r>
                <a:rPr lang="en-US" altLang="zh-CN" sz="1600" dirty="0">
                  <a:latin typeface="+mn-lt"/>
                </a:rPr>
                <a:t>Design</a:t>
              </a:r>
              <a:endParaRPr lang="zh-CN" altLang="en-US" sz="1600" dirty="0">
                <a:latin typeface="+mn-lt"/>
              </a:endParaRPr>
            </a:p>
          </p:txBody>
        </p:sp>
      </p:grpSp>
      <p:grpSp>
        <p:nvGrpSpPr>
          <p:cNvPr id="32" name="Group 31">
            <a:extLst>
              <a:ext uri="{FF2B5EF4-FFF2-40B4-BE49-F238E27FC236}">
                <a16:creationId xmlns:a16="http://schemas.microsoft.com/office/drawing/2014/main" id="{E371DDB0-0323-441A-BA32-B0984B7DF72C}"/>
              </a:ext>
            </a:extLst>
          </p:cNvPr>
          <p:cNvGrpSpPr/>
          <p:nvPr/>
        </p:nvGrpSpPr>
        <p:grpSpPr>
          <a:xfrm>
            <a:off x="3001058" y="4912139"/>
            <a:ext cx="1143000" cy="1377294"/>
            <a:chOff x="7901959" y="2824914"/>
            <a:chExt cx="1143000" cy="1377294"/>
          </a:xfrm>
        </p:grpSpPr>
        <p:sp>
          <p:nvSpPr>
            <p:cNvPr id="29" name="TextBox 28">
              <a:extLst>
                <a:ext uri="{FF2B5EF4-FFF2-40B4-BE49-F238E27FC236}">
                  <a16:creationId xmlns:a16="http://schemas.microsoft.com/office/drawing/2014/main" id="{536AE2C2-698E-424C-B28C-8D28640A6F28}"/>
                </a:ext>
              </a:extLst>
            </p:cNvPr>
            <p:cNvSpPr txBox="1"/>
            <p:nvPr/>
          </p:nvSpPr>
          <p:spPr>
            <a:xfrm>
              <a:off x="7901959" y="3617433"/>
              <a:ext cx="1143000" cy="584775"/>
            </a:xfrm>
            <a:prstGeom prst="rect">
              <a:avLst/>
            </a:prstGeom>
            <a:noFill/>
          </p:spPr>
          <p:txBody>
            <a:bodyPr wrap="square" rtlCol="0">
              <a:spAutoFit/>
            </a:bodyPr>
            <a:lstStyle/>
            <a:p>
              <a:pPr algn="ctr"/>
              <a:r>
                <a:rPr lang="en-US" altLang="zh-CN" sz="1600" dirty="0">
                  <a:latin typeface="+mn-lt"/>
                </a:rPr>
                <a:t>Deviation model</a:t>
              </a:r>
              <a:endParaRPr lang="zh-CN" altLang="en-US" sz="1600" dirty="0">
                <a:latin typeface="+mn-lt"/>
              </a:endParaRPr>
            </a:p>
          </p:txBody>
        </p:sp>
        <p:pic>
          <p:nvPicPr>
            <p:cNvPr id="31" name="Graphic 30" descr="Blueprint">
              <a:extLst>
                <a:ext uri="{FF2B5EF4-FFF2-40B4-BE49-F238E27FC236}">
                  <a16:creationId xmlns:a16="http://schemas.microsoft.com/office/drawing/2014/main" id="{B1E7EE12-D2F9-473A-B603-C1DAE78B1AE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077199" y="2824914"/>
              <a:ext cx="792519" cy="792519"/>
            </a:xfrm>
            <a:prstGeom prst="rect">
              <a:avLst/>
            </a:prstGeom>
          </p:spPr>
        </p:pic>
      </p:grpSp>
      <p:grpSp>
        <p:nvGrpSpPr>
          <p:cNvPr id="37" name="Group 36">
            <a:extLst>
              <a:ext uri="{FF2B5EF4-FFF2-40B4-BE49-F238E27FC236}">
                <a16:creationId xmlns:a16="http://schemas.microsoft.com/office/drawing/2014/main" id="{87F4EB19-6040-4992-8756-F82CD5E91439}"/>
              </a:ext>
            </a:extLst>
          </p:cNvPr>
          <p:cNvGrpSpPr/>
          <p:nvPr/>
        </p:nvGrpSpPr>
        <p:grpSpPr>
          <a:xfrm>
            <a:off x="5154690" y="3429000"/>
            <a:ext cx="1318240" cy="1314875"/>
            <a:chOff x="5183058" y="2887333"/>
            <a:chExt cx="1318240" cy="1314875"/>
          </a:xfrm>
        </p:grpSpPr>
        <p:pic>
          <p:nvPicPr>
            <p:cNvPr id="34" name="Graphic 33" descr="Cmd Terminal">
              <a:extLst>
                <a:ext uri="{FF2B5EF4-FFF2-40B4-BE49-F238E27FC236}">
                  <a16:creationId xmlns:a16="http://schemas.microsoft.com/office/drawing/2014/main" id="{6C8EF73C-4925-4A07-B2BA-AC215975949A}"/>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445918" y="2887333"/>
              <a:ext cx="792519" cy="792519"/>
            </a:xfrm>
            <a:prstGeom prst="rect">
              <a:avLst/>
            </a:prstGeom>
          </p:spPr>
        </p:pic>
        <p:sp>
          <p:nvSpPr>
            <p:cNvPr id="36" name="TextBox 35">
              <a:extLst>
                <a:ext uri="{FF2B5EF4-FFF2-40B4-BE49-F238E27FC236}">
                  <a16:creationId xmlns:a16="http://schemas.microsoft.com/office/drawing/2014/main" id="{A4767A08-281B-4B5B-9659-8A99A88C5A99}"/>
                </a:ext>
              </a:extLst>
            </p:cNvPr>
            <p:cNvSpPr txBox="1"/>
            <p:nvPr/>
          </p:nvSpPr>
          <p:spPr>
            <a:xfrm>
              <a:off x="5183058" y="3617433"/>
              <a:ext cx="1318240" cy="584775"/>
            </a:xfrm>
            <a:prstGeom prst="rect">
              <a:avLst/>
            </a:prstGeom>
            <a:noFill/>
          </p:spPr>
          <p:txBody>
            <a:bodyPr wrap="square" rtlCol="0">
              <a:spAutoFit/>
            </a:bodyPr>
            <a:lstStyle/>
            <a:p>
              <a:pPr algn="ctr"/>
              <a:r>
                <a:rPr lang="en-US" altLang="zh-CN" sz="1600" dirty="0">
                  <a:latin typeface="+mn-lt"/>
                </a:rPr>
                <a:t>Robustness analyzer</a:t>
              </a:r>
              <a:endParaRPr lang="zh-CN" altLang="en-US" sz="1600" dirty="0">
                <a:latin typeface="+mn-lt"/>
              </a:endParaRPr>
            </a:p>
          </p:txBody>
        </p:sp>
      </p:grpSp>
      <p:sp>
        <p:nvSpPr>
          <p:cNvPr id="38" name="Arrow: Right 37">
            <a:extLst>
              <a:ext uri="{FF2B5EF4-FFF2-40B4-BE49-F238E27FC236}">
                <a16:creationId xmlns:a16="http://schemas.microsoft.com/office/drawing/2014/main" id="{F829BA9B-3FC8-4430-89AB-E69FB802C48C}"/>
              </a:ext>
            </a:extLst>
          </p:cNvPr>
          <p:cNvSpPr/>
          <p:nvPr/>
        </p:nvSpPr>
        <p:spPr bwMode="auto">
          <a:xfrm>
            <a:off x="2198367" y="2682462"/>
            <a:ext cx="677337" cy="312234"/>
          </a:xfrm>
          <a:prstGeom prst="rightArrow">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rgbClr val="000000"/>
              </a:solidFill>
              <a:effectLst/>
              <a:latin typeface="Times" charset="0"/>
              <a:ea typeface="Osaka" charset="0"/>
              <a:cs typeface="Osaka" charset="0"/>
            </a:endParaRPr>
          </a:p>
        </p:txBody>
      </p:sp>
      <p:sp>
        <p:nvSpPr>
          <p:cNvPr id="39" name="Arrow: Right 38">
            <a:extLst>
              <a:ext uri="{FF2B5EF4-FFF2-40B4-BE49-F238E27FC236}">
                <a16:creationId xmlns:a16="http://schemas.microsoft.com/office/drawing/2014/main" id="{E9A12362-71AF-4786-A6B4-3D2E2E1BD16E}"/>
              </a:ext>
            </a:extLst>
          </p:cNvPr>
          <p:cNvSpPr/>
          <p:nvPr/>
        </p:nvSpPr>
        <p:spPr bwMode="auto">
          <a:xfrm rot="1906930">
            <a:off x="4258090" y="3177883"/>
            <a:ext cx="909417" cy="312234"/>
          </a:xfrm>
          <a:prstGeom prst="rightArrow">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rgbClr val="000000"/>
              </a:solidFill>
              <a:effectLst/>
              <a:latin typeface="Times" charset="0"/>
              <a:ea typeface="Osaka" charset="0"/>
              <a:cs typeface="Osaka" charset="0"/>
            </a:endParaRPr>
          </a:p>
        </p:txBody>
      </p:sp>
      <p:sp>
        <p:nvSpPr>
          <p:cNvPr id="40" name="Arrow: Right 39">
            <a:extLst>
              <a:ext uri="{FF2B5EF4-FFF2-40B4-BE49-F238E27FC236}">
                <a16:creationId xmlns:a16="http://schemas.microsoft.com/office/drawing/2014/main" id="{BC755C57-B12A-447B-848C-A72181B72754}"/>
              </a:ext>
            </a:extLst>
          </p:cNvPr>
          <p:cNvSpPr/>
          <p:nvPr/>
        </p:nvSpPr>
        <p:spPr bwMode="auto">
          <a:xfrm>
            <a:off x="2198417" y="5173865"/>
            <a:ext cx="677337" cy="312234"/>
          </a:xfrm>
          <a:prstGeom prst="rightArrow">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rgbClr val="000000"/>
              </a:solidFill>
              <a:effectLst/>
              <a:latin typeface="Times" charset="0"/>
              <a:ea typeface="Osaka" charset="0"/>
              <a:cs typeface="Osaka" charset="0"/>
            </a:endParaRPr>
          </a:p>
        </p:txBody>
      </p:sp>
      <p:sp>
        <p:nvSpPr>
          <p:cNvPr id="42" name="Arrow: Right 41">
            <a:extLst>
              <a:ext uri="{FF2B5EF4-FFF2-40B4-BE49-F238E27FC236}">
                <a16:creationId xmlns:a16="http://schemas.microsoft.com/office/drawing/2014/main" id="{4E6BC83F-ECD0-4728-9BBE-F6AC0C3357B4}"/>
              </a:ext>
            </a:extLst>
          </p:cNvPr>
          <p:cNvSpPr/>
          <p:nvPr/>
        </p:nvSpPr>
        <p:spPr bwMode="auto">
          <a:xfrm rot="19495416">
            <a:off x="4238139" y="4940912"/>
            <a:ext cx="909417" cy="312234"/>
          </a:xfrm>
          <a:prstGeom prst="rightArrow">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rgbClr val="000000"/>
              </a:solidFill>
              <a:effectLst/>
              <a:latin typeface="Times" charset="0"/>
              <a:ea typeface="Osaka" charset="0"/>
              <a:cs typeface="Osaka" charset="0"/>
            </a:endParaRPr>
          </a:p>
        </p:txBody>
      </p:sp>
      <p:grpSp>
        <p:nvGrpSpPr>
          <p:cNvPr id="52" name="Group 51">
            <a:extLst>
              <a:ext uri="{FF2B5EF4-FFF2-40B4-BE49-F238E27FC236}">
                <a16:creationId xmlns:a16="http://schemas.microsoft.com/office/drawing/2014/main" id="{4CC06395-AF41-47E2-AAEC-A87AF186BC32}"/>
              </a:ext>
            </a:extLst>
          </p:cNvPr>
          <p:cNvGrpSpPr/>
          <p:nvPr/>
        </p:nvGrpSpPr>
        <p:grpSpPr>
          <a:xfrm>
            <a:off x="7041161" y="3429000"/>
            <a:ext cx="1457567" cy="1377294"/>
            <a:chOff x="6854769" y="3429000"/>
            <a:chExt cx="1457567" cy="1377294"/>
          </a:xfrm>
        </p:grpSpPr>
        <p:pic>
          <p:nvPicPr>
            <p:cNvPr id="44" name="Graphic 43" descr="Presentation with pie chart">
              <a:extLst>
                <a:ext uri="{FF2B5EF4-FFF2-40B4-BE49-F238E27FC236}">
                  <a16:creationId xmlns:a16="http://schemas.microsoft.com/office/drawing/2014/main" id="{F927A02B-FFEA-48C4-ABF0-1CB9877BD1FC}"/>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187294" y="3429000"/>
              <a:ext cx="792519" cy="792519"/>
            </a:xfrm>
            <a:prstGeom prst="rect">
              <a:avLst/>
            </a:prstGeom>
          </p:spPr>
        </p:pic>
        <p:sp>
          <p:nvSpPr>
            <p:cNvPr id="46" name="TextBox 45">
              <a:extLst>
                <a:ext uri="{FF2B5EF4-FFF2-40B4-BE49-F238E27FC236}">
                  <a16:creationId xmlns:a16="http://schemas.microsoft.com/office/drawing/2014/main" id="{6716647B-3694-4766-A57F-E10D14B260BA}"/>
                </a:ext>
              </a:extLst>
            </p:cNvPr>
            <p:cNvSpPr txBox="1"/>
            <p:nvPr/>
          </p:nvSpPr>
          <p:spPr>
            <a:xfrm>
              <a:off x="6854769" y="4221519"/>
              <a:ext cx="1457567" cy="584775"/>
            </a:xfrm>
            <a:prstGeom prst="rect">
              <a:avLst/>
            </a:prstGeom>
            <a:noFill/>
          </p:spPr>
          <p:txBody>
            <a:bodyPr wrap="square" rtlCol="0">
              <a:spAutoFit/>
            </a:bodyPr>
            <a:lstStyle/>
            <a:p>
              <a:pPr algn="ctr"/>
              <a:r>
                <a:rPr lang="en-US" altLang="zh-CN" sz="1600" dirty="0">
                  <a:latin typeface="+mn-lt"/>
                </a:rPr>
                <a:t>Deviations &amp; Explanations</a:t>
              </a:r>
              <a:endParaRPr lang="zh-CN" altLang="en-US" sz="1600" dirty="0">
                <a:latin typeface="+mn-lt"/>
              </a:endParaRPr>
            </a:p>
          </p:txBody>
        </p:sp>
      </p:grpSp>
      <p:sp>
        <p:nvSpPr>
          <p:cNvPr id="49" name="Arrow: Right 48">
            <a:extLst>
              <a:ext uri="{FF2B5EF4-FFF2-40B4-BE49-F238E27FC236}">
                <a16:creationId xmlns:a16="http://schemas.microsoft.com/office/drawing/2014/main" id="{37D92CFB-1220-4AB4-92ED-98F74D9B2364}"/>
              </a:ext>
            </a:extLst>
          </p:cNvPr>
          <p:cNvSpPr/>
          <p:nvPr/>
        </p:nvSpPr>
        <p:spPr bwMode="auto">
          <a:xfrm>
            <a:off x="6360013" y="3721613"/>
            <a:ext cx="677337" cy="312234"/>
          </a:xfrm>
          <a:prstGeom prst="rightArrow">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rgbClr val="000000"/>
              </a:solidFill>
              <a:effectLst/>
              <a:latin typeface="Times" charset="0"/>
              <a:ea typeface="Osaka" charset="0"/>
              <a:cs typeface="Osaka" charset="0"/>
            </a:endParaRPr>
          </a:p>
        </p:txBody>
      </p:sp>
      <p:grpSp>
        <p:nvGrpSpPr>
          <p:cNvPr id="30" name="Group 29">
            <a:extLst>
              <a:ext uri="{FF2B5EF4-FFF2-40B4-BE49-F238E27FC236}">
                <a16:creationId xmlns:a16="http://schemas.microsoft.com/office/drawing/2014/main" id="{1A63E53D-144A-470A-BAA3-F805C05A72D6}"/>
              </a:ext>
            </a:extLst>
          </p:cNvPr>
          <p:cNvGrpSpPr/>
          <p:nvPr/>
        </p:nvGrpSpPr>
        <p:grpSpPr>
          <a:xfrm>
            <a:off x="4772265" y="5292733"/>
            <a:ext cx="1143000" cy="1397338"/>
            <a:chOff x="1638300" y="4750037"/>
            <a:chExt cx="1143000" cy="1397338"/>
          </a:xfrm>
        </p:grpSpPr>
        <p:pic>
          <p:nvPicPr>
            <p:cNvPr id="33" name="Graphic 32" descr="School boy">
              <a:extLst>
                <a:ext uri="{FF2B5EF4-FFF2-40B4-BE49-F238E27FC236}">
                  <a16:creationId xmlns:a16="http://schemas.microsoft.com/office/drawing/2014/main" id="{D59EB20C-7004-49DD-9B37-85477313C2C7}"/>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763751" y="4750037"/>
              <a:ext cx="914400" cy="914400"/>
            </a:xfrm>
            <a:prstGeom prst="rect">
              <a:avLst/>
            </a:prstGeom>
          </p:spPr>
        </p:pic>
        <p:sp>
          <p:nvSpPr>
            <p:cNvPr id="35" name="TextBox 34">
              <a:extLst>
                <a:ext uri="{FF2B5EF4-FFF2-40B4-BE49-F238E27FC236}">
                  <a16:creationId xmlns:a16="http://schemas.microsoft.com/office/drawing/2014/main" id="{2841EB8F-66CE-4861-8CCC-AF8384E2414E}"/>
                </a:ext>
              </a:extLst>
            </p:cNvPr>
            <p:cNvSpPr txBox="1"/>
            <p:nvPr/>
          </p:nvSpPr>
          <p:spPr>
            <a:xfrm>
              <a:off x="1638300" y="5562600"/>
              <a:ext cx="1143000" cy="584775"/>
            </a:xfrm>
            <a:prstGeom prst="rect">
              <a:avLst/>
            </a:prstGeom>
            <a:noFill/>
          </p:spPr>
          <p:txBody>
            <a:bodyPr wrap="square" rtlCol="0">
              <a:spAutoFit/>
            </a:bodyPr>
            <a:lstStyle/>
            <a:p>
              <a:pPr algn="ctr"/>
              <a:r>
                <a:rPr lang="en-US" altLang="zh-CN" sz="1600" dirty="0">
                  <a:latin typeface="+mn-lt"/>
                </a:rPr>
                <a:t>Project manager</a:t>
              </a:r>
              <a:endParaRPr lang="zh-CN" altLang="en-US" sz="1600" dirty="0">
                <a:latin typeface="+mn-lt"/>
              </a:endParaRPr>
            </a:p>
          </p:txBody>
        </p:sp>
      </p:grpSp>
      <p:sp>
        <p:nvSpPr>
          <p:cNvPr id="3" name="Flowchart: Document 2">
            <a:extLst>
              <a:ext uri="{FF2B5EF4-FFF2-40B4-BE49-F238E27FC236}">
                <a16:creationId xmlns:a16="http://schemas.microsoft.com/office/drawing/2014/main" id="{AED8261B-9912-4812-A039-5B0695041111}"/>
              </a:ext>
            </a:extLst>
          </p:cNvPr>
          <p:cNvSpPr/>
          <p:nvPr/>
        </p:nvSpPr>
        <p:spPr bwMode="auto">
          <a:xfrm>
            <a:off x="8810312" y="2714035"/>
            <a:ext cx="3149772" cy="2644126"/>
          </a:xfrm>
          <a:prstGeom prst="flowChartDocument">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000000"/>
                </a:solidFill>
                <a:effectLst/>
                <a:latin typeface="Consolas" panose="020B0609020204030204" pitchFamily="49" charset="0"/>
                <a:ea typeface="Osaka" charset="0"/>
                <a:cs typeface="Osaka" charset="0"/>
              </a:rPr>
              <a:t>The system is robust against:</a:t>
            </a:r>
            <a:endParaRPr lang="en-US" altLang="zh-CN" sz="1800" dirty="0">
              <a:solidFill>
                <a:srgbClr val="000000"/>
              </a:solidFill>
              <a:latin typeface="Consolas" panose="020B0609020204030204" pitchFamily="49" charset="0"/>
              <a:ea typeface="Osaka" charset="0"/>
              <a:cs typeface="Osaka"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Osaka" charset="0"/>
                <a:cs typeface="Osaka" charset="0"/>
              </a:rPr>
              <a:t>&lt;send, msg lost, send&gt;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Osaka" charset="0"/>
                <a:cs typeface="Osaka" charset="0"/>
              </a:rPr>
              <a:t>&lt;send, </a:t>
            </a:r>
            <a:r>
              <a:rPr kumimoji="0" lang="en-US" altLang="zh-CN" sz="1800" b="0" i="0" u="none" strike="noStrike" kern="1200" cap="none" spc="0" normalizeH="0" baseline="0" noProof="0" dirty="0" err="1">
                <a:ln>
                  <a:noFill/>
                </a:ln>
                <a:solidFill>
                  <a:srgbClr val="000000"/>
                </a:solidFill>
                <a:effectLst/>
                <a:uLnTx/>
                <a:uFillTx/>
                <a:latin typeface="Consolas" panose="020B0609020204030204" pitchFamily="49" charset="0"/>
                <a:ea typeface="Osaka" charset="0"/>
                <a:cs typeface="Osaka" charset="0"/>
              </a:rPr>
              <a:t>recv</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Osaka" charset="0"/>
                <a:cs typeface="Osaka" charset="0"/>
              </a:rPr>
              <a:t>, ack, msg lost&gt;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Osaka" charset="0"/>
                <a:cs typeface="Osaka" charset="0"/>
              </a:rPr>
              <a:t>…</a:t>
            </a:r>
            <a:endPar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Osaka" charset="0"/>
              <a:cs typeface="Osaka" charset="0"/>
            </a:endParaRPr>
          </a:p>
          <a:p>
            <a:pPr marL="285750" marR="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zh-CN" sz="2000" b="0" i="0" u="none" strike="noStrike" cap="none" normalizeH="0" baseline="0" dirty="0">
              <a:ln>
                <a:noFill/>
              </a:ln>
              <a:solidFill>
                <a:srgbClr val="000000"/>
              </a:solidFill>
              <a:effectLst/>
              <a:latin typeface="Consolas" panose="020B0609020204030204" pitchFamily="49" charset="0"/>
              <a:ea typeface="Osaka" charset="0"/>
              <a:cs typeface="Osaka" charset="0"/>
            </a:endParaRPr>
          </a:p>
        </p:txBody>
      </p:sp>
      <p:sp>
        <p:nvSpPr>
          <p:cNvPr id="5" name="Rectangle: Folded Corner 4">
            <a:extLst>
              <a:ext uri="{FF2B5EF4-FFF2-40B4-BE49-F238E27FC236}">
                <a16:creationId xmlns:a16="http://schemas.microsoft.com/office/drawing/2014/main" id="{9ABBCE68-FDC1-4AD1-8BE1-9E4C3A266A1C}"/>
              </a:ext>
            </a:extLst>
          </p:cNvPr>
          <p:cNvSpPr/>
          <p:nvPr/>
        </p:nvSpPr>
        <p:spPr bwMode="auto">
          <a:xfrm>
            <a:off x="9038323" y="4656812"/>
            <a:ext cx="2840400" cy="1515388"/>
          </a:xfrm>
          <a:prstGeom prst="foldedCorner">
            <a:avLst/>
          </a:prstGeom>
          <a:solidFill>
            <a:srgbClr val="FAF594"/>
          </a:solidFill>
          <a:ln>
            <a:noFill/>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srgbClr val="FF0000"/>
                </a:solidFill>
                <a:effectLst/>
                <a:uLnTx/>
                <a:uFillTx/>
                <a:latin typeface="Consolas" panose="020B0609020204030204" pitchFamily="49" charset="0"/>
                <a:ea typeface="Osaka" charset="0"/>
                <a:cs typeface="Osaka" charset="0"/>
              </a:rPr>
              <a:t>Comments:</a:t>
            </a:r>
          </a:p>
          <a:p>
            <a:pPr marL="285750" marR="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zh-CN" sz="1800" dirty="0">
                <a:solidFill>
                  <a:srgbClr val="FF0000"/>
                </a:solidFill>
                <a:latin typeface="Consolas" panose="020B0609020204030204" pitchFamily="49" charset="0"/>
                <a:ea typeface="Osaka" charset="0"/>
                <a:cs typeface="Osaka" charset="0"/>
              </a:rPr>
              <a:t>This is unlikely to happen, &lt;send, </a:t>
            </a:r>
            <a:r>
              <a:rPr lang="en-US" altLang="zh-CN" sz="1800" dirty="0" err="1">
                <a:solidFill>
                  <a:srgbClr val="FF0000"/>
                </a:solidFill>
                <a:latin typeface="Consolas" panose="020B0609020204030204" pitchFamily="49" charset="0"/>
                <a:ea typeface="Osaka" charset="0"/>
                <a:cs typeface="Osaka" charset="0"/>
              </a:rPr>
              <a:t>recv</a:t>
            </a:r>
            <a:r>
              <a:rPr lang="en-US" altLang="zh-CN" sz="1800" dirty="0">
                <a:solidFill>
                  <a:srgbClr val="FF0000"/>
                </a:solidFill>
                <a:latin typeface="Consolas" panose="020B0609020204030204" pitchFamily="49" charset="0"/>
                <a:ea typeface="Osaka" charset="0"/>
                <a:cs typeface="Osaka" charset="0"/>
              </a:rPr>
              <a:t>, ack, msg lost&gt;</a:t>
            </a:r>
          </a:p>
        </p:txBody>
      </p:sp>
      <p:sp>
        <p:nvSpPr>
          <p:cNvPr id="41" name="Thought Bubble: Cloud 40">
            <a:extLst>
              <a:ext uri="{FF2B5EF4-FFF2-40B4-BE49-F238E27FC236}">
                <a16:creationId xmlns:a16="http://schemas.microsoft.com/office/drawing/2014/main" id="{8312362C-4886-40D7-9286-EE68D4419227}"/>
              </a:ext>
            </a:extLst>
          </p:cNvPr>
          <p:cNvSpPr/>
          <p:nvPr/>
        </p:nvSpPr>
        <p:spPr bwMode="auto">
          <a:xfrm>
            <a:off x="6139919" y="5127729"/>
            <a:ext cx="3068411" cy="1273072"/>
          </a:xfrm>
          <a:prstGeom prst="cloudCallout">
            <a:avLst>
              <a:gd name="adj1" fmla="val -65794"/>
              <a:gd name="adj2" fmla="val -3037"/>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a:r>
              <a:rPr lang="en-US" altLang="zh-CN" sz="1600" dirty="0">
                <a:solidFill>
                  <a:srgbClr val="000000"/>
                </a:solidFill>
                <a:ea typeface="Osaka" charset="0"/>
                <a:cs typeface="Osaka" charset="0"/>
              </a:rPr>
              <a:t>We must meet the schedule and budget!</a:t>
            </a:r>
            <a:endParaRPr kumimoji="0" lang="zh-CN" altLang="en-US" sz="1600" b="0" i="0" u="none" strike="noStrike" cap="none" normalizeH="0" baseline="0" dirty="0">
              <a:ln>
                <a:noFill/>
              </a:ln>
              <a:solidFill>
                <a:srgbClr val="000000"/>
              </a:solidFill>
              <a:effectLst/>
              <a:ea typeface="Osaka" charset="0"/>
              <a:cs typeface="Osaka" charset="0"/>
            </a:endParaRPr>
          </a:p>
        </p:txBody>
      </p:sp>
    </p:spTree>
    <p:custDataLst>
      <p:tags r:id="rId1"/>
    </p:custDataLst>
    <p:extLst>
      <p:ext uri="{BB962C8B-B14F-4D97-AF65-F5344CB8AC3E}">
        <p14:creationId xmlns:p14="http://schemas.microsoft.com/office/powerpoint/2010/main" val="3526948991"/>
      </p:ext>
    </p:extLst>
  </p:cSld>
  <p:clrMapOvr>
    <a:masterClrMapping/>
  </p:clrMapOvr>
  <mc:AlternateContent xmlns:mc="http://schemas.openxmlformats.org/markup-compatibility/2006" xmlns:p14="http://schemas.microsoft.com/office/powerpoint/2010/main">
    <mc:Choice Requires="p14">
      <p:transition spd="slow" p14:dur="2000" advTm="23249"/>
    </mc:Choice>
    <mc:Fallback xmlns="">
      <p:transition spd="slow" advTm="2324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6" grpId="0" animBg="1"/>
      <p:bldP spid="5" grpId="0" animBg="1"/>
      <p:bldP spid="4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B0B04-5BF2-42F6-9830-7E2DB4CD5E04}"/>
              </a:ext>
            </a:extLst>
          </p:cNvPr>
          <p:cNvSpPr>
            <a:spLocks noGrp="1"/>
          </p:cNvSpPr>
          <p:nvPr>
            <p:ph type="title"/>
          </p:nvPr>
        </p:nvSpPr>
        <p:spPr/>
        <p:txBody>
          <a:bodyPr/>
          <a:lstStyle/>
          <a:p>
            <a:r>
              <a:rPr lang="en-US" altLang="zh-CN" dirty="0"/>
              <a:t>Robust-by-design Review</a:t>
            </a:r>
            <a:endParaRPr lang="zh-CN" altLang="en-US" dirty="0"/>
          </a:p>
        </p:txBody>
      </p:sp>
      <p:sp>
        <p:nvSpPr>
          <p:cNvPr id="4" name="Slide Number Placeholder 3">
            <a:extLst>
              <a:ext uri="{FF2B5EF4-FFF2-40B4-BE49-F238E27FC236}">
                <a16:creationId xmlns:a16="http://schemas.microsoft.com/office/drawing/2014/main" id="{67F827A9-FC8A-431D-82B3-01274D3F7468}"/>
              </a:ext>
            </a:extLst>
          </p:cNvPr>
          <p:cNvSpPr>
            <a:spLocks noGrp="1"/>
          </p:cNvSpPr>
          <p:nvPr>
            <p:ph type="sldNum" sz="quarter" idx="10"/>
          </p:nvPr>
        </p:nvSpPr>
        <p:spPr/>
        <p:txBody>
          <a:bodyPr/>
          <a:lstStyle/>
          <a:p>
            <a:pPr>
              <a:defRPr/>
            </a:pPr>
            <a:fld id="{57DBCEAA-019C-4221-BCA5-137D87B79FCD}" type="slidenum">
              <a:rPr lang="zh-CN" altLang="en-US" smtClean="0"/>
              <a:pPr>
                <a:defRPr/>
              </a:pPr>
              <a:t>36</a:t>
            </a:fld>
            <a:endParaRPr lang="zh-CN" altLang="en-US" dirty="0"/>
          </a:p>
        </p:txBody>
      </p:sp>
      <p:grpSp>
        <p:nvGrpSpPr>
          <p:cNvPr id="9" name="Group 8">
            <a:extLst>
              <a:ext uri="{FF2B5EF4-FFF2-40B4-BE49-F238E27FC236}">
                <a16:creationId xmlns:a16="http://schemas.microsoft.com/office/drawing/2014/main" id="{71B4184F-48C5-40EC-B49B-FE42294C93D2}"/>
              </a:ext>
            </a:extLst>
          </p:cNvPr>
          <p:cNvGrpSpPr/>
          <p:nvPr/>
        </p:nvGrpSpPr>
        <p:grpSpPr>
          <a:xfrm>
            <a:off x="929879" y="2518618"/>
            <a:ext cx="1268488" cy="1041977"/>
            <a:chOff x="1140619" y="2268377"/>
            <a:chExt cx="1268488" cy="1041977"/>
          </a:xfrm>
        </p:grpSpPr>
        <p:sp>
          <p:nvSpPr>
            <p:cNvPr id="7" name="TextBox 6">
              <a:extLst>
                <a:ext uri="{FF2B5EF4-FFF2-40B4-BE49-F238E27FC236}">
                  <a16:creationId xmlns:a16="http://schemas.microsoft.com/office/drawing/2014/main" id="{784D645A-E454-415B-8490-8B3329E9D592}"/>
                </a:ext>
              </a:extLst>
            </p:cNvPr>
            <p:cNvSpPr txBox="1"/>
            <p:nvPr/>
          </p:nvSpPr>
          <p:spPr>
            <a:xfrm>
              <a:off x="1140619" y="2971800"/>
              <a:ext cx="1268488" cy="338554"/>
            </a:xfrm>
            <a:prstGeom prst="rect">
              <a:avLst/>
            </a:prstGeom>
            <a:noFill/>
          </p:spPr>
          <p:txBody>
            <a:bodyPr wrap="square" rtlCol="0">
              <a:spAutoFit/>
            </a:bodyPr>
            <a:lstStyle/>
            <a:p>
              <a:pPr algn="ctr"/>
              <a:r>
                <a:rPr lang="en-US" altLang="zh-CN" sz="1600" dirty="0">
                  <a:latin typeface="+mn-lt"/>
                </a:rPr>
                <a:t>Developers</a:t>
              </a:r>
              <a:endParaRPr lang="zh-CN" altLang="en-US" sz="1600" dirty="0">
                <a:latin typeface="+mn-lt"/>
              </a:endParaRPr>
            </a:p>
          </p:txBody>
        </p:sp>
        <p:sp>
          <p:nvSpPr>
            <p:cNvPr id="8" name="Content Placeholder 5" descr="Artificial Intelligence">
              <a:extLst>
                <a:ext uri="{FF2B5EF4-FFF2-40B4-BE49-F238E27FC236}">
                  <a16:creationId xmlns:a16="http://schemas.microsoft.com/office/drawing/2014/main" id="{459A5154-C081-47F7-9919-9BF508721B6F}"/>
                </a:ext>
              </a:extLst>
            </p:cNvPr>
            <p:cNvSpPr/>
            <p:nvPr/>
          </p:nvSpPr>
          <p:spPr>
            <a:xfrm>
              <a:off x="1442244" y="2268377"/>
              <a:ext cx="539828" cy="639922"/>
            </a:xfrm>
            <a:custGeom>
              <a:avLst/>
              <a:gdLst>
                <a:gd name="connsiteX0" fmla="*/ 531813 w 539828"/>
                <a:gd name="connsiteY0" fmla="*/ 346235 h 639922"/>
                <a:gd name="connsiteX1" fmla="*/ 477044 w 539828"/>
                <a:gd name="connsiteY1" fmla="*/ 250985 h 639922"/>
                <a:gd name="connsiteX2" fmla="*/ 477044 w 539828"/>
                <a:gd name="connsiteY2" fmla="*/ 247016 h 639922"/>
                <a:gd name="connsiteX3" fmla="*/ 246856 w 539828"/>
                <a:gd name="connsiteY3" fmla="*/ 160 h 639922"/>
                <a:gd name="connsiteX4" fmla="*/ 0 w 539828"/>
                <a:gd name="connsiteY4" fmla="*/ 229553 h 639922"/>
                <a:gd name="connsiteX5" fmla="*/ 0 w 539828"/>
                <a:gd name="connsiteY5" fmla="*/ 247016 h 639922"/>
                <a:gd name="connsiteX6" fmla="*/ 93662 w 539828"/>
                <a:gd name="connsiteY6" fmla="*/ 439103 h 639922"/>
                <a:gd name="connsiteX7" fmla="*/ 93662 w 539828"/>
                <a:gd name="connsiteY7" fmla="*/ 639922 h 639922"/>
                <a:gd name="connsiteX8" fmla="*/ 344488 w 539828"/>
                <a:gd name="connsiteY8" fmla="*/ 639922 h 639922"/>
                <a:gd name="connsiteX9" fmla="*/ 344488 w 539828"/>
                <a:gd name="connsiteY9" fmla="*/ 544672 h 639922"/>
                <a:gd name="connsiteX10" fmla="*/ 383381 w 539828"/>
                <a:gd name="connsiteY10" fmla="*/ 544672 h 639922"/>
                <a:gd name="connsiteX11" fmla="*/ 477044 w 539828"/>
                <a:gd name="connsiteY11" fmla="*/ 451010 h 639922"/>
                <a:gd name="connsiteX12" fmla="*/ 477044 w 539828"/>
                <a:gd name="connsiteY12" fmla="*/ 449422 h 639922"/>
                <a:gd name="connsiteX13" fmla="*/ 477044 w 539828"/>
                <a:gd name="connsiteY13" fmla="*/ 401797 h 639922"/>
                <a:gd name="connsiteX14" fmla="*/ 511969 w 539828"/>
                <a:gd name="connsiteY14" fmla="*/ 401797 h 639922"/>
                <a:gd name="connsiteX15" fmla="*/ 531813 w 539828"/>
                <a:gd name="connsiteY15" fmla="*/ 346235 h 639922"/>
                <a:gd name="connsiteX16" fmla="*/ 35719 w 539828"/>
                <a:gd name="connsiteY16" fmla="*/ 167641 h 639922"/>
                <a:gd name="connsiteX17" fmla="*/ 79375 w 539828"/>
                <a:gd name="connsiteY17" fmla="*/ 167641 h 639922"/>
                <a:gd name="connsiteX18" fmla="*/ 79375 w 539828"/>
                <a:gd name="connsiteY18" fmla="*/ 135891 h 639922"/>
                <a:gd name="connsiteX19" fmla="*/ 75406 w 539828"/>
                <a:gd name="connsiteY19" fmla="*/ 108110 h 639922"/>
                <a:gd name="connsiteX20" fmla="*/ 103188 w 539828"/>
                <a:gd name="connsiteY20" fmla="*/ 104141 h 639922"/>
                <a:gd name="connsiteX21" fmla="*/ 107156 w 539828"/>
                <a:gd name="connsiteY21" fmla="*/ 131922 h 639922"/>
                <a:gd name="connsiteX22" fmla="*/ 103188 w 539828"/>
                <a:gd name="connsiteY22" fmla="*/ 135891 h 639922"/>
                <a:gd name="connsiteX23" fmla="*/ 103188 w 539828"/>
                <a:gd name="connsiteY23" fmla="*/ 167641 h 639922"/>
                <a:gd name="connsiteX24" fmla="*/ 134938 w 539828"/>
                <a:gd name="connsiteY24" fmla="*/ 167641 h 639922"/>
                <a:gd name="connsiteX25" fmla="*/ 134938 w 539828"/>
                <a:gd name="connsiteY25" fmla="*/ 223203 h 639922"/>
                <a:gd name="connsiteX26" fmla="*/ 138906 w 539828"/>
                <a:gd name="connsiteY26" fmla="*/ 250985 h 639922"/>
                <a:gd name="connsiteX27" fmla="*/ 111125 w 539828"/>
                <a:gd name="connsiteY27" fmla="*/ 254953 h 639922"/>
                <a:gd name="connsiteX28" fmla="*/ 107156 w 539828"/>
                <a:gd name="connsiteY28" fmla="*/ 227172 h 639922"/>
                <a:gd name="connsiteX29" fmla="*/ 111125 w 539828"/>
                <a:gd name="connsiteY29" fmla="*/ 223203 h 639922"/>
                <a:gd name="connsiteX30" fmla="*/ 111125 w 539828"/>
                <a:gd name="connsiteY30" fmla="*/ 191453 h 639922"/>
                <a:gd name="connsiteX31" fmla="*/ 28575 w 539828"/>
                <a:gd name="connsiteY31" fmla="*/ 191453 h 639922"/>
                <a:gd name="connsiteX32" fmla="*/ 35719 w 539828"/>
                <a:gd name="connsiteY32" fmla="*/ 167641 h 639922"/>
                <a:gd name="connsiteX33" fmla="*/ 256381 w 539828"/>
                <a:gd name="connsiteY33" fmla="*/ 301785 h 639922"/>
                <a:gd name="connsiteX34" fmla="*/ 236538 w 539828"/>
                <a:gd name="connsiteY34" fmla="*/ 281941 h 639922"/>
                <a:gd name="connsiteX35" fmla="*/ 236538 w 539828"/>
                <a:gd name="connsiteY35" fmla="*/ 278766 h 639922"/>
                <a:gd name="connsiteX36" fmla="*/ 215900 w 539828"/>
                <a:gd name="connsiteY36" fmla="*/ 258128 h 639922"/>
                <a:gd name="connsiteX37" fmla="*/ 182563 w 539828"/>
                <a:gd name="connsiteY37" fmla="*/ 291466 h 639922"/>
                <a:gd name="connsiteX38" fmla="*/ 182563 w 539828"/>
                <a:gd name="connsiteY38" fmla="*/ 350203 h 639922"/>
                <a:gd name="connsiteX39" fmla="*/ 186531 w 539828"/>
                <a:gd name="connsiteY39" fmla="*/ 377985 h 639922"/>
                <a:gd name="connsiteX40" fmla="*/ 158750 w 539828"/>
                <a:gd name="connsiteY40" fmla="*/ 381953 h 639922"/>
                <a:gd name="connsiteX41" fmla="*/ 154781 w 539828"/>
                <a:gd name="connsiteY41" fmla="*/ 354172 h 639922"/>
                <a:gd name="connsiteX42" fmla="*/ 158750 w 539828"/>
                <a:gd name="connsiteY42" fmla="*/ 350203 h 639922"/>
                <a:gd name="connsiteX43" fmla="*/ 158750 w 539828"/>
                <a:gd name="connsiteY43" fmla="*/ 342266 h 639922"/>
                <a:gd name="connsiteX44" fmla="*/ 105569 w 539828"/>
                <a:gd name="connsiteY44" fmla="*/ 342266 h 639922"/>
                <a:gd name="connsiteX45" fmla="*/ 68263 w 539828"/>
                <a:gd name="connsiteY45" fmla="*/ 298610 h 639922"/>
                <a:gd name="connsiteX46" fmla="*/ 46831 w 539828"/>
                <a:gd name="connsiteY46" fmla="*/ 280353 h 639922"/>
                <a:gd name="connsiteX47" fmla="*/ 65088 w 539828"/>
                <a:gd name="connsiteY47" fmla="*/ 258922 h 639922"/>
                <a:gd name="connsiteX48" fmla="*/ 86519 w 539828"/>
                <a:gd name="connsiteY48" fmla="*/ 277178 h 639922"/>
                <a:gd name="connsiteX49" fmla="*/ 86519 w 539828"/>
                <a:gd name="connsiteY49" fmla="*/ 282735 h 639922"/>
                <a:gd name="connsiteX50" fmla="*/ 116681 w 539828"/>
                <a:gd name="connsiteY50" fmla="*/ 318453 h 639922"/>
                <a:gd name="connsiteX51" fmla="*/ 158750 w 539828"/>
                <a:gd name="connsiteY51" fmla="*/ 318453 h 639922"/>
                <a:gd name="connsiteX52" fmla="*/ 158750 w 539828"/>
                <a:gd name="connsiteY52" fmla="*/ 281941 h 639922"/>
                <a:gd name="connsiteX53" fmla="*/ 199231 w 539828"/>
                <a:gd name="connsiteY53" fmla="*/ 241460 h 639922"/>
                <a:gd name="connsiteX54" fmla="*/ 174625 w 539828"/>
                <a:gd name="connsiteY54" fmla="*/ 216060 h 639922"/>
                <a:gd name="connsiteX55" fmla="*/ 174625 w 539828"/>
                <a:gd name="connsiteY55" fmla="*/ 72391 h 639922"/>
                <a:gd name="connsiteX56" fmla="*/ 170656 w 539828"/>
                <a:gd name="connsiteY56" fmla="*/ 44610 h 639922"/>
                <a:gd name="connsiteX57" fmla="*/ 198438 w 539828"/>
                <a:gd name="connsiteY57" fmla="*/ 40641 h 639922"/>
                <a:gd name="connsiteX58" fmla="*/ 202406 w 539828"/>
                <a:gd name="connsiteY58" fmla="*/ 68422 h 639922"/>
                <a:gd name="connsiteX59" fmla="*/ 198438 w 539828"/>
                <a:gd name="connsiteY59" fmla="*/ 72391 h 639922"/>
                <a:gd name="connsiteX60" fmla="*/ 198438 w 539828"/>
                <a:gd name="connsiteY60" fmla="*/ 96203 h 639922"/>
                <a:gd name="connsiteX61" fmla="*/ 261938 w 539828"/>
                <a:gd name="connsiteY61" fmla="*/ 96203 h 639922"/>
                <a:gd name="connsiteX62" fmla="*/ 261938 w 539828"/>
                <a:gd name="connsiteY62" fmla="*/ 151766 h 639922"/>
                <a:gd name="connsiteX63" fmla="*/ 265906 w 539828"/>
                <a:gd name="connsiteY63" fmla="*/ 179547 h 639922"/>
                <a:gd name="connsiteX64" fmla="*/ 238125 w 539828"/>
                <a:gd name="connsiteY64" fmla="*/ 183516 h 639922"/>
                <a:gd name="connsiteX65" fmla="*/ 234156 w 539828"/>
                <a:gd name="connsiteY65" fmla="*/ 155735 h 639922"/>
                <a:gd name="connsiteX66" fmla="*/ 238125 w 539828"/>
                <a:gd name="connsiteY66" fmla="*/ 151766 h 639922"/>
                <a:gd name="connsiteX67" fmla="*/ 238125 w 539828"/>
                <a:gd name="connsiteY67" fmla="*/ 120016 h 639922"/>
                <a:gd name="connsiteX68" fmla="*/ 198438 w 539828"/>
                <a:gd name="connsiteY68" fmla="*/ 120016 h 639922"/>
                <a:gd name="connsiteX69" fmla="*/ 198438 w 539828"/>
                <a:gd name="connsiteY69" fmla="*/ 206535 h 639922"/>
                <a:gd name="connsiteX70" fmla="*/ 254000 w 539828"/>
                <a:gd name="connsiteY70" fmla="*/ 262097 h 639922"/>
                <a:gd name="connsiteX71" fmla="*/ 256381 w 539828"/>
                <a:gd name="connsiteY71" fmla="*/ 262097 h 639922"/>
                <a:gd name="connsiteX72" fmla="*/ 276225 w 539828"/>
                <a:gd name="connsiteY72" fmla="*/ 281941 h 639922"/>
                <a:gd name="connsiteX73" fmla="*/ 256381 w 539828"/>
                <a:gd name="connsiteY73" fmla="*/ 301785 h 639922"/>
                <a:gd name="connsiteX74" fmla="*/ 256381 w 539828"/>
                <a:gd name="connsiteY74" fmla="*/ 301785 h 639922"/>
                <a:gd name="connsiteX75" fmla="*/ 353219 w 539828"/>
                <a:gd name="connsiteY75" fmla="*/ 141447 h 639922"/>
                <a:gd name="connsiteX76" fmla="*/ 333375 w 539828"/>
                <a:gd name="connsiteY76" fmla="*/ 121603 h 639922"/>
                <a:gd name="connsiteX77" fmla="*/ 333375 w 539828"/>
                <a:gd name="connsiteY77" fmla="*/ 120016 h 639922"/>
                <a:gd name="connsiteX78" fmla="*/ 301625 w 539828"/>
                <a:gd name="connsiteY78" fmla="*/ 91441 h 639922"/>
                <a:gd name="connsiteX79" fmla="*/ 301625 w 539828"/>
                <a:gd name="connsiteY79" fmla="*/ 33497 h 639922"/>
                <a:gd name="connsiteX80" fmla="*/ 325438 w 539828"/>
                <a:gd name="connsiteY80" fmla="*/ 42228 h 639922"/>
                <a:gd name="connsiteX81" fmla="*/ 325438 w 539828"/>
                <a:gd name="connsiteY81" fmla="*/ 81122 h 639922"/>
                <a:gd name="connsiteX82" fmla="*/ 349250 w 539828"/>
                <a:gd name="connsiteY82" fmla="*/ 102553 h 639922"/>
                <a:gd name="connsiteX83" fmla="*/ 353219 w 539828"/>
                <a:gd name="connsiteY83" fmla="*/ 102553 h 639922"/>
                <a:gd name="connsiteX84" fmla="*/ 373063 w 539828"/>
                <a:gd name="connsiteY84" fmla="*/ 122397 h 639922"/>
                <a:gd name="connsiteX85" fmla="*/ 353219 w 539828"/>
                <a:gd name="connsiteY85" fmla="*/ 141447 h 639922"/>
                <a:gd name="connsiteX86" fmla="*/ 353219 w 539828"/>
                <a:gd name="connsiteY86" fmla="*/ 141447 h 639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539828" h="639922">
                  <a:moveTo>
                    <a:pt x="531813" y="346235"/>
                  </a:moveTo>
                  <a:lnTo>
                    <a:pt x="477044" y="250985"/>
                  </a:lnTo>
                  <a:lnTo>
                    <a:pt x="477044" y="247016"/>
                  </a:lnTo>
                  <a:cubicBezTo>
                    <a:pt x="481806" y="115253"/>
                    <a:pt x="378619" y="4922"/>
                    <a:pt x="246856" y="160"/>
                  </a:cubicBezTo>
                  <a:cubicBezTo>
                    <a:pt x="115094" y="-4603"/>
                    <a:pt x="4763" y="97791"/>
                    <a:pt x="0" y="229553"/>
                  </a:cubicBezTo>
                  <a:cubicBezTo>
                    <a:pt x="0" y="235110"/>
                    <a:pt x="0" y="241460"/>
                    <a:pt x="0" y="247016"/>
                  </a:cubicBezTo>
                  <a:cubicBezTo>
                    <a:pt x="0" y="322422"/>
                    <a:pt x="34131" y="393066"/>
                    <a:pt x="93662" y="439103"/>
                  </a:cubicBezTo>
                  <a:lnTo>
                    <a:pt x="93662" y="639922"/>
                  </a:lnTo>
                  <a:lnTo>
                    <a:pt x="344488" y="639922"/>
                  </a:lnTo>
                  <a:lnTo>
                    <a:pt x="344488" y="544672"/>
                  </a:lnTo>
                  <a:lnTo>
                    <a:pt x="383381" y="544672"/>
                  </a:lnTo>
                  <a:cubicBezTo>
                    <a:pt x="434975" y="544672"/>
                    <a:pt x="477044" y="502603"/>
                    <a:pt x="477044" y="451010"/>
                  </a:cubicBezTo>
                  <a:cubicBezTo>
                    <a:pt x="477044" y="450216"/>
                    <a:pt x="477044" y="450216"/>
                    <a:pt x="477044" y="449422"/>
                  </a:cubicBezTo>
                  <a:lnTo>
                    <a:pt x="477044" y="401797"/>
                  </a:lnTo>
                  <a:lnTo>
                    <a:pt x="511969" y="401797"/>
                  </a:lnTo>
                  <a:cubicBezTo>
                    <a:pt x="532606" y="399416"/>
                    <a:pt x="550863" y="375603"/>
                    <a:pt x="531813" y="346235"/>
                  </a:cubicBezTo>
                  <a:close/>
                  <a:moveTo>
                    <a:pt x="35719" y="167641"/>
                  </a:moveTo>
                  <a:lnTo>
                    <a:pt x="79375" y="167641"/>
                  </a:lnTo>
                  <a:lnTo>
                    <a:pt x="79375" y="135891"/>
                  </a:lnTo>
                  <a:cubicBezTo>
                    <a:pt x="70644" y="129541"/>
                    <a:pt x="69056" y="116841"/>
                    <a:pt x="75406" y="108110"/>
                  </a:cubicBezTo>
                  <a:cubicBezTo>
                    <a:pt x="81756" y="99378"/>
                    <a:pt x="94456" y="97791"/>
                    <a:pt x="103188" y="104141"/>
                  </a:cubicBezTo>
                  <a:cubicBezTo>
                    <a:pt x="111919" y="110491"/>
                    <a:pt x="113506" y="123191"/>
                    <a:pt x="107156" y="131922"/>
                  </a:cubicBezTo>
                  <a:cubicBezTo>
                    <a:pt x="106363" y="133510"/>
                    <a:pt x="104775" y="135097"/>
                    <a:pt x="103188" y="135891"/>
                  </a:cubicBezTo>
                  <a:lnTo>
                    <a:pt x="103188" y="167641"/>
                  </a:lnTo>
                  <a:lnTo>
                    <a:pt x="134938" y="167641"/>
                  </a:lnTo>
                  <a:lnTo>
                    <a:pt x="134938" y="223203"/>
                  </a:lnTo>
                  <a:cubicBezTo>
                    <a:pt x="143669" y="229553"/>
                    <a:pt x="145256" y="242253"/>
                    <a:pt x="138906" y="250985"/>
                  </a:cubicBezTo>
                  <a:cubicBezTo>
                    <a:pt x="132556" y="259716"/>
                    <a:pt x="119856" y="261303"/>
                    <a:pt x="111125" y="254953"/>
                  </a:cubicBezTo>
                  <a:cubicBezTo>
                    <a:pt x="102394" y="248603"/>
                    <a:pt x="100806" y="235903"/>
                    <a:pt x="107156" y="227172"/>
                  </a:cubicBezTo>
                  <a:cubicBezTo>
                    <a:pt x="107950" y="225585"/>
                    <a:pt x="109537" y="223997"/>
                    <a:pt x="111125" y="223203"/>
                  </a:cubicBezTo>
                  <a:lnTo>
                    <a:pt x="111125" y="191453"/>
                  </a:lnTo>
                  <a:lnTo>
                    <a:pt x="28575" y="191453"/>
                  </a:lnTo>
                  <a:cubicBezTo>
                    <a:pt x="30956" y="183516"/>
                    <a:pt x="32544" y="175578"/>
                    <a:pt x="35719" y="167641"/>
                  </a:cubicBezTo>
                  <a:close/>
                  <a:moveTo>
                    <a:pt x="256381" y="301785"/>
                  </a:moveTo>
                  <a:cubicBezTo>
                    <a:pt x="245269" y="301785"/>
                    <a:pt x="236538" y="293053"/>
                    <a:pt x="236538" y="281941"/>
                  </a:cubicBezTo>
                  <a:cubicBezTo>
                    <a:pt x="236538" y="281147"/>
                    <a:pt x="236538" y="279560"/>
                    <a:pt x="236538" y="278766"/>
                  </a:cubicBezTo>
                  <a:lnTo>
                    <a:pt x="215900" y="258128"/>
                  </a:lnTo>
                  <a:lnTo>
                    <a:pt x="182563" y="291466"/>
                  </a:lnTo>
                  <a:lnTo>
                    <a:pt x="182563" y="350203"/>
                  </a:lnTo>
                  <a:cubicBezTo>
                    <a:pt x="191294" y="356553"/>
                    <a:pt x="192881" y="369253"/>
                    <a:pt x="186531" y="377985"/>
                  </a:cubicBezTo>
                  <a:cubicBezTo>
                    <a:pt x="180181" y="386716"/>
                    <a:pt x="167481" y="388303"/>
                    <a:pt x="158750" y="381953"/>
                  </a:cubicBezTo>
                  <a:cubicBezTo>
                    <a:pt x="150019" y="375603"/>
                    <a:pt x="148431" y="362903"/>
                    <a:pt x="154781" y="354172"/>
                  </a:cubicBezTo>
                  <a:cubicBezTo>
                    <a:pt x="155575" y="352585"/>
                    <a:pt x="157163" y="350997"/>
                    <a:pt x="158750" y="350203"/>
                  </a:cubicBezTo>
                  <a:lnTo>
                    <a:pt x="158750" y="342266"/>
                  </a:lnTo>
                  <a:lnTo>
                    <a:pt x="105569" y="342266"/>
                  </a:lnTo>
                  <a:lnTo>
                    <a:pt x="68263" y="298610"/>
                  </a:lnTo>
                  <a:cubicBezTo>
                    <a:pt x="57150" y="299403"/>
                    <a:pt x="47625" y="291466"/>
                    <a:pt x="46831" y="280353"/>
                  </a:cubicBezTo>
                  <a:cubicBezTo>
                    <a:pt x="46037" y="269241"/>
                    <a:pt x="53975" y="259716"/>
                    <a:pt x="65088" y="258922"/>
                  </a:cubicBezTo>
                  <a:cubicBezTo>
                    <a:pt x="76200" y="258128"/>
                    <a:pt x="85725" y="266066"/>
                    <a:pt x="86519" y="277178"/>
                  </a:cubicBezTo>
                  <a:cubicBezTo>
                    <a:pt x="86519" y="278766"/>
                    <a:pt x="86519" y="281147"/>
                    <a:pt x="86519" y="282735"/>
                  </a:cubicBezTo>
                  <a:lnTo>
                    <a:pt x="116681" y="318453"/>
                  </a:lnTo>
                  <a:lnTo>
                    <a:pt x="158750" y="318453"/>
                  </a:lnTo>
                  <a:lnTo>
                    <a:pt x="158750" y="281941"/>
                  </a:lnTo>
                  <a:lnTo>
                    <a:pt x="199231" y="241460"/>
                  </a:lnTo>
                  <a:lnTo>
                    <a:pt x="174625" y="216060"/>
                  </a:lnTo>
                  <a:lnTo>
                    <a:pt x="174625" y="72391"/>
                  </a:lnTo>
                  <a:cubicBezTo>
                    <a:pt x="165894" y="66041"/>
                    <a:pt x="164306" y="53341"/>
                    <a:pt x="170656" y="44610"/>
                  </a:cubicBezTo>
                  <a:cubicBezTo>
                    <a:pt x="177006" y="35878"/>
                    <a:pt x="189706" y="34291"/>
                    <a:pt x="198438" y="40641"/>
                  </a:cubicBezTo>
                  <a:cubicBezTo>
                    <a:pt x="207169" y="46991"/>
                    <a:pt x="208756" y="59691"/>
                    <a:pt x="202406" y="68422"/>
                  </a:cubicBezTo>
                  <a:cubicBezTo>
                    <a:pt x="201613" y="70010"/>
                    <a:pt x="200025" y="71597"/>
                    <a:pt x="198438" y="72391"/>
                  </a:cubicBezTo>
                  <a:lnTo>
                    <a:pt x="198438" y="96203"/>
                  </a:lnTo>
                  <a:lnTo>
                    <a:pt x="261938" y="96203"/>
                  </a:lnTo>
                  <a:lnTo>
                    <a:pt x="261938" y="151766"/>
                  </a:lnTo>
                  <a:cubicBezTo>
                    <a:pt x="270669" y="158116"/>
                    <a:pt x="272256" y="170816"/>
                    <a:pt x="265906" y="179547"/>
                  </a:cubicBezTo>
                  <a:cubicBezTo>
                    <a:pt x="259556" y="188278"/>
                    <a:pt x="246856" y="189866"/>
                    <a:pt x="238125" y="183516"/>
                  </a:cubicBezTo>
                  <a:cubicBezTo>
                    <a:pt x="229394" y="177166"/>
                    <a:pt x="227806" y="164466"/>
                    <a:pt x="234156" y="155735"/>
                  </a:cubicBezTo>
                  <a:cubicBezTo>
                    <a:pt x="234950" y="154147"/>
                    <a:pt x="236538" y="152560"/>
                    <a:pt x="238125" y="151766"/>
                  </a:cubicBezTo>
                  <a:lnTo>
                    <a:pt x="238125" y="120016"/>
                  </a:lnTo>
                  <a:lnTo>
                    <a:pt x="198438" y="120016"/>
                  </a:lnTo>
                  <a:lnTo>
                    <a:pt x="198438" y="206535"/>
                  </a:lnTo>
                  <a:lnTo>
                    <a:pt x="254000" y="262097"/>
                  </a:lnTo>
                  <a:cubicBezTo>
                    <a:pt x="254794" y="262097"/>
                    <a:pt x="255588" y="262097"/>
                    <a:pt x="256381" y="262097"/>
                  </a:cubicBezTo>
                  <a:cubicBezTo>
                    <a:pt x="267494" y="262097"/>
                    <a:pt x="276225" y="270828"/>
                    <a:pt x="276225" y="281941"/>
                  </a:cubicBezTo>
                  <a:cubicBezTo>
                    <a:pt x="276225" y="293053"/>
                    <a:pt x="267494" y="301785"/>
                    <a:pt x="256381" y="301785"/>
                  </a:cubicBezTo>
                  <a:lnTo>
                    <a:pt x="256381" y="301785"/>
                  </a:lnTo>
                  <a:close/>
                  <a:moveTo>
                    <a:pt x="353219" y="141447"/>
                  </a:moveTo>
                  <a:cubicBezTo>
                    <a:pt x="342106" y="141447"/>
                    <a:pt x="333375" y="132716"/>
                    <a:pt x="333375" y="121603"/>
                  </a:cubicBezTo>
                  <a:cubicBezTo>
                    <a:pt x="333375" y="120810"/>
                    <a:pt x="333375" y="120810"/>
                    <a:pt x="333375" y="120016"/>
                  </a:cubicBezTo>
                  <a:lnTo>
                    <a:pt x="301625" y="91441"/>
                  </a:lnTo>
                  <a:lnTo>
                    <a:pt x="301625" y="33497"/>
                  </a:lnTo>
                  <a:cubicBezTo>
                    <a:pt x="309563" y="35878"/>
                    <a:pt x="317500" y="39053"/>
                    <a:pt x="325438" y="42228"/>
                  </a:cubicBezTo>
                  <a:lnTo>
                    <a:pt x="325438" y="81122"/>
                  </a:lnTo>
                  <a:lnTo>
                    <a:pt x="349250" y="102553"/>
                  </a:lnTo>
                  <a:cubicBezTo>
                    <a:pt x="350838" y="102553"/>
                    <a:pt x="351631" y="102553"/>
                    <a:pt x="353219" y="102553"/>
                  </a:cubicBezTo>
                  <a:cubicBezTo>
                    <a:pt x="364331" y="102553"/>
                    <a:pt x="373063" y="111285"/>
                    <a:pt x="373063" y="122397"/>
                  </a:cubicBezTo>
                  <a:cubicBezTo>
                    <a:pt x="373063" y="133510"/>
                    <a:pt x="364331" y="141447"/>
                    <a:pt x="353219" y="141447"/>
                  </a:cubicBezTo>
                  <a:lnTo>
                    <a:pt x="353219" y="141447"/>
                  </a:lnTo>
                  <a:close/>
                </a:path>
              </a:pathLst>
            </a:custGeom>
            <a:solidFill>
              <a:srgbClr val="000000"/>
            </a:solidFill>
            <a:ln w="7938" cap="flat">
              <a:noFill/>
              <a:prstDash val="solid"/>
              <a:miter/>
            </a:ln>
          </p:spPr>
          <p:txBody>
            <a:bodyPr rtlCol="0" anchor="ctr"/>
            <a:lstStyle/>
            <a:p>
              <a:endParaRPr lang="zh-CN" altLang="en-US" dirty="0"/>
            </a:p>
          </p:txBody>
        </p:sp>
      </p:grpSp>
      <p:sp>
        <p:nvSpPr>
          <p:cNvPr id="10" name="Thought Bubble: Cloud 9">
            <a:extLst>
              <a:ext uri="{FF2B5EF4-FFF2-40B4-BE49-F238E27FC236}">
                <a16:creationId xmlns:a16="http://schemas.microsoft.com/office/drawing/2014/main" id="{2F4A2EA4-B3B5-4D49-AC46-AEA833A431AB}"/>
              </a:ext>
            </a:extLst>
          </p:cNvPr>
          <p:cNvSpPr/>
          <p:nvPr/>
        </p:nvSpPr>
        <p:spPr bwMode="auto">
          <a:xfrm>
            <a:off x="609599" y="1479876"/>
            <a:ext cx="4162665" cy="792519"/>
          </a:xfrm>
          <a:prstGeom prst="cloudCallout">
            <a:avLst>
              <a:gd name="adj1" fmla="val -22553"/>
              <a:gd name="adj2" fmla="val 82110"/>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CN" sz="1600" dirty="0">
                <a:solidFill>
                  <a:srgbClr val="000000"/>
                </a:solidFill>
                <a:ea typeface="Osaka" charset="0"/>
                <a:cs typeface="Osaka" charset="0"/>
              </a:rPr>
              <a:t>Impossible to fix them all within schedule and budget!</a:t>
            </a:r>
            <a:endParaRPr kumimoji="0" lang="zh-CN" altLang="en-US" sz="1600" b="0" i="0" u="none" strike="noStrike" cap="none" normalizeH="0" baseline="0" dirty="0">
              <a:ln>
                <a:noFill/>
              </a:ln>
              <a:solidFill>
                <a:srgbClr val="000000"/>
              </a:solidFill>
              <a:effectLst/>
              <a:ea typeface="Osaka" charset="0"/>
              <a:cs typeface="Osaka" charset="0"/>
            </a:endParaRPr>
          </a:p>
        </p:txBody>
      </p:sp>
      <p:pic>
        <p:nvPicPr>
          <p:cNvPr id="12" name="Graphic 11" descr="Scientific Thought">
            <a:extLst>
              <a:ext uri="{FF2B5EF4-FFF2-40B4-BE49-F238E27FC236}">
                <a16:creationId xmlns:a16="http://schemas.microsoft.com/office/drawing/2014/main" id="{C3107713-9543-45E6-B263-DDB7814C211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82279" y="4912139"/>
            <a:ext cx="792519" cy="792519"/>
          </a:xfrm>
          <a:prstGeom prst="rect">
            <a:avLst/>
          </a:prstGeom>
        </p:spPr>
      </p:pic>
      <p:sp>
        <p:nvSpPr>
          <p:cNvPr id="14" name="TextBox 13">
            <a:extLst>
              <a:ext uri="{FF2B5EF4-FFF2-40B4-BE49-F238E27FC236}">
                <a16:creationId xmlns:a16="http://schemas.microsoft.com/office/drawing/2014/main" id="{2A685568-F53D-40CC-861C-AFBDE2BC8D6F}"/>
              </a:ext>
            </a:extLst>
          </p:cNvPr>
          <p:cNvSpPr txBox="1"/>
          <p:nvPr/>
        </p:nvSpPr>
        <p:spPr>
          <a:xfrm>
            <a:off x="907038" y="5703846"/>
            <a:ext cx="1143000" cy="584775"/>
          </a:xfrm>
          <a:prstGeom prst="rect">
            <a:avLst/>
          </a:prstGeom>
          <a:noFill/>
        </p:spPr>
        <p:txBody>
          <a:bodyPr wrap="square" rtlCol="0">
            <a:spAutoFit/>
          </a:bodyPr>
          <a:lstStyle/>
          <a:p>
            <a:pPr algn="ctr"/>
            <a:r>
              <a:rPr lang="en-US" altLang="zh-CN" sz="1600" dirty="0">
                <a:latin typeface="+mn-lt"/>
              </a:rPr>
              <a:t>Domain experts</a:t>
            </a:r>
            <a:endParaRPr lang="zh-CN" altLang="en-US" sz="1600" dirty="0">
              <a:latin typeface="+mn-lt"/>
            </a:endParaRPr>
          </a:p>
        </p:txBody>
      </p:sp>
      <p:sp>
        <p:nvSpPr>
          <p:cNvPr id="16" name="Thought Bubble: Cloud 15">
            <a:extLst>
              <a:ext uri="{FF2B5EF4-FFF2-40B4-BE49-F238E27FC236}">
                <a16:creationId xmlns:a16="http://schemas.microsoft.com/office/drawing/2014/main" id="{751B690D-79F5-434A-9F3A-71BE1C729AF9}"/>
              </a:ext>
            </a:extLst>
          </p:cNvPr>
          <p:cNvSpPr/>
          <p:nvPr/>
        </p:nvSpPr>
        <p:spPr bwMode="auto">
          <a:xfrm>
            <a:off x="401236" y="3551071"/>
            <a:ext cx="2942053" cy="1142999"/>
          </a:xfrm>
          <a:prstGeom prst="cloudCallout">
            <a:avLst>
              <a:gd name="adj1" fmla="val -9587"/>
              <a:gd name="adj2" fmla="val 73744"/>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000000"/>
                </a:solidFill>
                <a:effectLst/>
                <a:ea typeface="Osaka" charset="0"/>
                <a:cs typeface="Osaka" charset="0"/>
              </a:rPr>
              <a:t>We are</a:t>
            </a:r>
            <a:r>
              <a:rPr kumimoji="0" lang="en-US" altLang="zh-CN" sz="1600" b="0" i="0" u="none" strike="noStrike" cap="none" normalizeH="0" dirty="0">
                <a:ln>
                  <a:noFill/>
                </a:ln>
                <a:solidFill>
                  <a:srgbClr val="000000"/>
                </a:solidFill>
                <a:effectLst/>
                <a:ea typeface="Osaka" charset="0"/>
                <a:cs typeface="Osaka" charset="0"/>
              </a:rPr>
              <a:t> missing some cases, but the risk is low.</a:t>
            </a:r>
            <a:endParaRPr kumimoji="0" lang="zh-CN" altLang="en-US" sz="1600" b="0" i="0" u="none" strike="noStrike" cap="none" normalizeH="0" baseline="0" dirty="0">
              <a:ln>
                <a:noFill/>
              </a:ln>
              <a:solidFill>
                <a:srgbClr val="000000"/>
              </a:solidFill>
              <a:effectLst/>
              <a:ea typeface="Osaka" charset="0"/>
              <a:cs typeface="Osaka" charset="0"/>
            </a:endParaRPr>
          </a:p>
        </p:txBody>
      </p:sp>
      <p:grpSp>
        <p:nvGrpSpPr>
          <p:cNvPr id="26" name="Group 25">
            <a:extLst>
              <a:ext uri="{FF2B5EF4-FFF2-40B4-BE49-F238E27FC236}">
                <a16:creationId xmlns:a16="http://schemas.microsoft.com/office/drawing/2014/main" id="{026C3477-7FB7-4F5A-890F-65B32065A51C}"/>
              </a:ext>
            </a:extLst>
          </p:cNvPr>
          <p:cNvGrpSpPr/>
          <p:nvPr/>
        </p:nvGrpSpPr>
        <p:grpSpPr>
          <a:xfrm>
            <a:off x="3001059" y="2429522"/>
            <a:ext cx="1143000" cy="1131073"/>
            <a:chOff x="3329959" y="2811247"/>
            <a:chExt cx="1143000" cy="1131073"/>
          </a:xfrm>
        </p:grpSpPr>
        <p:pic>
          <p:nvPicPr>
            <p:cNvPr id="23" name="Graphic 22" descr="Blueprint">
              <a:extLst>
                <a:ext uri="{FF2B5EF4-FFF2-40B4-BE49-F238E27FC236}">
                  <a16:creationId xmlns:a16="http://schemas.microsoft.com/office/drawing/2014/main" id="{4C21D55A-98BC-47BC-B757-AAABEC3237B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505199" y="2811247"/>
              <a:ext cx="792519" cy="792519"/>
            </a:xfrm>
            <a:prstGeom prst="rect">
              <a:avLst/>
            </a:prstGeom>
          </p:spPr>
        </p:pic>
        <p:sp>
          <p:nvSpPr>
            <p:cNvPr id="25" name="TextBox 24">
              <a:extLst>
                <a:ext uri="{FF2B5EF4-FFF2-40B4-BE49-F238E27FC236}">
                  <a16:creationId xmlns:a16="http://schemas.microsoft.com/office/drawing/2014/main" id="{BF5B1B07-1B70-45D7-8375-4C923C936EDF}"/>
                </a:ext>
              </a:extLst>
            </p:cNvPr>
            <p:cNvSpPr txBox="1"/>
            <p:nvPr/>
          </p:nvSpPr>
          <p:spPr>
            <a:xfrm>
              <a:off x="3329959" y="3603766"/>
              <a:ext cx="1143000" cy="338554"/>
            </a:xfrm>
            <a:prstGeom prst="rect">
              <a:avLst/>
            </a:prstGeom>
            <a:noFill/>
          </p:spPr>
          <p:txBody>
            <a:bodyPr wrap="square" rtlCol="0">
              <a:spAutoFit/>
            </a:bodyPr>
            <a:lstStyle/>
            <a:p>
              <a:pPr algn="ctr"/>
              <a:r>
                <a:rPr lang="en-US" altLang="zh-CN" sz="1600" dirty="0">
                  <a:latin typeface="+mn-lt"/>
                </a:rPr>
                <a:t>Design</a:t>
              </a:r>
              <a:endParaRPr lang="zh-CN" altLang="en-US" sz="1600" dirty="0">
                <a:latin typeface="+mn-lt"/>
              </a:endParaRPr>
            </a:p>
          </p:txBody>
        </p:sp>
      </p:grpSp>
      <p:grpSp>
        <p:nvGrpSpPr>
          <p:cNvPr id="32" name="Group 31">
            <a:extLst>
              <a:ext uri="{FF2B5EF4-FFF2-40B4-BE49-F238E27FC236}">
                <a16:creationId xmlns:a16="http://schemas.microsoft.com/office/drawing/2014/main" id="{E371DDB0-0323-441A-BA32-B0984B7DF72C}"/>
              </a:ext>
            </a:extLst>
          </p:cNvPr>
          <p:cNvGrpSpPr/>
          <p:nvPr/>
        </p:nvGrpSpPr>
        <p:grpSpPr>
          <a:xfrm>
            <a:off x="3001058" y="4912139"/>
            <a:ext cx="1143000" cy="1377294"/>
            <a:chOff x="7901959" y="2824914"/>
            <a:chExt cx="1143000" cy="1377294"/>
          </a:xfrm>
        </p:grpSpPr>
        <p:sp>
          <p:nvSpPr>
            <p:cNvPr id="29" name="TextBox 28">
              <a:extLst>
                <a:ext uri="{FF2B5EF4-FFF2-40B4-BE49-F238E27FC236}">
                  <a16:creationId xmlns:a16="http://schemas.microsoft.com/office/drawing/2014/main" id="{536AE2C2-698E-424C-B28C-8D28640A6F28}"/>
                </a:ext>
              </a:extLst>
            </p:cNvPr>
            <p:cNvSpPr txBox="1"/>
            <p:nvPr/>
          </p:nvSpPr>
          <p:spPr>
            <a:xfrm>
              <a:off x="7901959" y="3617433"/>
              <a:ext cx="1143000" cy="584775"/>
            </a:xfrm>
            <a:prstGeom prst="rect">
              <a:avLst/>
            </a:prstGeom>
            <a:noFill/>
          </p:spPr>
          <p:txBody>
            <a:bodyPr wrap="square" rtlCol="0">
              <a:spAutoFit/>
            </a:bodyPr>
            <a:lstStyle/>
            <a:p>
              <a:pPr algn="ctr"/>
              <a:r>
                <a:rPr lang="en-US" altLang="zh-CN" sz="1600" dirty="0">
                  <a:latin typeface="+mn-lt"/>
                </a:rPr>
                <a:t>Deviation model</a:t>
              </a:r>
              <a:endParaRPr lang="zh-CN" altLang="en-US" sz="1600" dirty="0">
                <a:latin typeface="+mn-lt"/>
              </a:endParaRPr>
            </a:p>
          </p:txBody>
        </p:sp>
        <p:pic>
          <p:nvPicPr>
            <p:cNvPr id="31" name="Graphic 30" descr="Blueprint">
              <a:extLst>
                <a:ext uri="{FF2B5EF4-FFF2-40B4-BE49-F238E27FC236}">
                  <a16:creationId xmlns:a16="http://schemas.microsoft.com/office/drawing/2014/main" id="{B1E7EE12-D2F9-473A-B603-C1DAE78B1AE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077199" y="2824914"/>
              <a:ext cx="792519" cy="792519"/>
            </a:xfrm>
            <a:prstGeom prst="rect">
              <a:avLst/>
            </a:prstGeom>
          </p:spPr>
        </p:pic>
      </p:grpSp>
      <p:grpSp>
        <p:nvGrpSpPr>
          <p:cNvPr id="37" name="Group 36">
            <a:extLst>
              <a:ext uri="{FF2B5EF4-FFF2-40B4-BE49-F238E27FC236}">
                <a16:creationId xmlns:a16="http://schemas.microsoft.com/office/drawing/2014/main" id="{87F4EB19-6040-4992-8756-F82CD5E91439}"/>
              </a:ext>
            </a:extLst>
          </p:cNvPr>
          <p:cNvGrpSpPr/>
          <p:nvPr/>
        </p:nvGrpSpPr>
        <p:grpSpPr>
          <a:xfrm>
            <a:off x="5154690" y="3429000"/>
            <a:ext cx="1318240" cy="1314875"/>
            <a:chOff x="5183058" y="2887333"/>
            <a:chExt cx="1318240" cy="1314875"/>
          </a:xfrm>
        </p:grpSpPr>
        <p:pic>
          <p:nvPicPr>
            <p:cNvPr id="34" name="Graphic 33" descr="Cmd Terminal">
              <a:extLst>
                <a:ext uri="{FF2B5EF4-FFF2-40B4-BE49-F238E27FC236}">
                  <a16:creationId xmlns:a16="http://schemas.microsoft.com/office/drawing/2014/main" id="{6C8EF73C-4925-4A07-B2BA-AC215975949A}"/>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445918" y="2887333"/>
              <a:ext cx="792519" cy="792519"/>
            </a:xfrm>
            <a:prstGeom prst="rect">
              <a:avLst/>
            </a:prstGeom>
          </p:spPr>
        </p:pic>
        <p:sp>
          <p:nvSpPr>
            <p:cNvPr id="36" name="TextBox 35">
              <a:extLst>
                <a:ext uri="{FF2B5EF4-FFF2-40B4-BE49-F238E27FC236}">
                  <a16:creationId xmlns:a16="http://schemas.microsoft.com/office/drawing/2014/main" id="{A4767A08-281B-4B5B-9659-8A99A88C5A99}"/>
                </a:ext>
              </a:extLst>
            </p:cNvPr>
            <p:cNvSpPr txBox="1"/>
            <p:nvPr/>
          </p:nvSpPr>
          <p:spPr>
            <a:xfrm>
              <a:off x="5183058" y="3617433"/>
              <a:ext cx="1318240" cy="584775"/>
            </a:xfrm>
            <a:prstGeom prst="rect">
              <a:avLst/>
            </a:prstGeom>
            <a:noFill/>
          </p:spPr>
          <p:txBody>
            <a:bodyPr wrap="square" rtlCol="0">
              <a:spAutoFit/>
            </a:bodyPr>
            <a:lstStyle/>
            <a:p>
              <a:pPr algn="ctr"/>
              <a:r>
                <a:rPr lang="en-US" altLang="zh-CN" sz="1600" dirty="0">
                  <a:latin typeface="+mn-lt"/>
                </a:rPr>
                <a:t>Robustness analyzer</a:t>
              </a:r>
              <a:endParaRPr lang="zh-CN" altLang="en-US" sz="1600" dirty="0">
                <a:latin typeface="+mn-lt"/>
              </a:endParaRPr>
            </a:p>
          </p:txBody>
        </p:sp>
      </p:grpSp>
      <p:sp>
        <p:nvSpPr>
          <p:cNvPr id="38" name="Arrow: Right 37">
            <a:extLst>
              <a:ext uri="{FF2B5EF4-FFF2-40B4-BE49-F238E27FC236}">
                <a16:creationId xmlns:a16="http://schemas.microsoft.com/office/drawing/2014/main" id="{F829BA9B-3FC8-4430-89AB-E69FB802C48C}"/>
              </a:ext>
            </a:extLst>
          </p:cNvPr>
          <p:cNvSpPr/>
          <p:nvPr/>
        </p:nvSpPr>
        <p:spPr bwMode="auto">
          <a:xfrm>
            <a:off x="2198367" y="2682462"/>
            <a:ext cx="677337" cy="312234"/>
          </a:xfrm>
          <a:prstGeom prst="rightArrow">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rgbClr val="000000"/>
              </a:solidFill>
              <a:effectLst/>
              <a:latin typeface="Times" charset="0"/>
              <a:ea typeface="Osaka" charset="0"/>
              <a:cs typeface="Osaka" charset="0"/>
            </a:endParaRPr>
          </a:p>
        </p:txBody>
      </p:sp>
      <p:sp>
        <p:nvSpPr>
          <p:cNvPr id="39" name="Arrow: Right 38">
            <a:extLst>
              <a:ext uri="{FF2B5EF4-FFF2-40B4-BE49-F238E27FC236}">
                <a16:creationId xmlns:a16="http://schemas.microsoft.com/office/drawing/2014/main" id="{E9A12362-71AF-4786-A6B4-3D2E2E1BD16E}"/>
              </a:ext>
            </a:extLst>
          </p:cNvPr>
          <p:cNvSpPr/>
          <p:nvPr/>
        </p:nvSpPr>
        <p:spPr bwMode="auto">
          <a:xfrm rot="1906930">
            <a:off x="4258090" y="3177883"/>
            <a:ext cx="909417" cy="312234"/>
          </a:xfrm>
          <a:prstGeom prst="rightArrow">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rgbClr val="000000"/>
              </a:solidFill>
              <a:effectLst/>
              <a:latin typeface="Times" charset="0"/>
              <a:ea typeface="Osaka" charset="0"/>
              <a:cs typeface="Osaka" charset="0"/>
            </a:endParaRPr>
          </a:p>
        </p:txBody>
      </p:sp>
      <p:sp>
        <p:nvSpPr>
          <p:cNvPr id="40" name="Arrow: Right 39">
            <a:extLst>
              <a:ext uri="{FF2B5EF4-FFF2-40B4-BE49-F238E27FC236}">
                <a16:creationId xmlns:a16="http://schemas.microsoft.com/office/drawing/2014/main" id="{BC755C57-B12A-447B-848C-A72181B72754}"/>
              </a:ext>
            </a:extLst>
          </p:cNvPr>
          <p:cNvSpPr/>
          <p:nvPr/>
        </p:nvSpPr>
        <p:spPr bwMode="auto">
          <a:xfrm>
            <a:off x="2198417" y="5173865"/>
            <a:ext cx="677337" cy="312234"/>
          </a:xfrm>
          <a:prstGeom prst="rightArrow">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rgbClr val="000000"/>
              </a:solidFill>
              <a:effectLst/>
              <a:latin typeface="Times" charset="0"/>
              <a:ea typeface="Osaka" charset="0"/>
              <a:cs typeface="Osaka" charset="0"/>
            </a:endParaRPr>
          </a:p>
        </p:txBody>
      </p:sp>
      <p:sp>
        <p:nvSpPr>
          <p:cNvPr id="42" name="Arrow: Right 41">
            <a:extLst>
              <a:ext uri="{FF2B5EF4-FFF2-40B4-BE49-F238E27FC236}">
                <a16:creationId xmlns:a16="http://schemas.microsoft.com/office/drawing/2014/main" id="{4E6BC83F-ECD0-4728-9BBE-F6AC0C3357B4}"/>
              </a:ext>
            </a:extLst>
          </p:cNvPr>
          <p:cNvSpPr/>
          <p:nvPr/>
        </p:nvSpPr>
        <p:spPr bwMode="auto">
          <a:xfrm rot="19495416">
            <a:off x="4238139" y="4940912"/>
            <a:ext cx="909417" cy="312234"/>
          </a:xfrm>
          <a:prstGeom prst="rightArrow">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rgbClr val="000000"/>
              </a:solidFill>
              <a:effectLst/>
              <a:latin typeface="Times" charset="0"/>
              <a:ea typeface="Osaka" charset="0"/>
              <a:cs typeface="Osaka" charset="0"/>
            </a:endParaRPr>
          </a:p>
        </p:txBody>
      </p:sp>
      <p:grpSp>
        <p:nvGrpSpPr>
          <p:cNvPr id="52" name="Group 51">
            <a:extLst>
              <a:ext uri="{FF2B5EF4-FFF2-40B4-BE49-F238E27FC236}">
                <a16:creationId xmlns:a16="http://schemas.microsoft.com/office/drawing/2014/main" id="{4CC06395-AF41-47E2-AAEC-A87AF186BC32}"/>
              </a:ext>
            </a:extLst>
          </p:cNvPr>
          <p:cNvGrpSpPr/>
          <p:nvPr/>
        </p:nvGrpSpPr>
        <p:grpSpPr>
          <a:xfrm>
            <a:off x="7041161" y="3429000"/>
            <a:ext cx="1457567" cy="1377294"/>
            <a:chOff x="6854769" y="3429000"/>
            <a:chExt cx="1457567" cy="1377294"/>
          </a:xfrm>
        </p:grpSpPr>
        <p:pic>
          <p:nvPicPr>
            <p:cNvPr id="44" name="Graphic 43" descr="Presentation with pie chart">
              <a:extLst>
                <a:ext uri="{FF2B5EF4-FFF2-40B4-BE49-F238E27FC236}">
                  <a16:creationId xmlns:a16="http://schemas.microsoft.com/office/drawing/2014/main" id="{F927A02B-FFEA-48C4-ABF0-1CB9877BD1FC}"/>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187294" y="3429000"/>
              <a:ext cx="792519" cy="792519"/>
            </a:xfrm>
            <a:prstGeom prst="rect">
              <a:avLst/>
            </a:prstGeom>
          </p:spPr>
        </p:pic>
        <p:sp>
          <p:nvSpPr>
            <p:cNvPr id="46" name="TextBox 45">
              <a:extLst>
                <a:ext uri="{FF2B5EF4-FFF2-40B4-BE49-F238E27FC236}">
                  <a16:creationId xmlns:a16="http://schemas.microsoft.com/office/drawing/2014/main" id="{6716647B-3694-4766-A57F-E10D14B260BA}"/>
                </a:ext>
              </a:extLst>
            </p:cNvPr>
            <p:cNvSpPr txBox="1"/>
            <p:nvPr/>
          </p:nvSpPr>
          <p:spPr>
            <a:xfrm>
              <a:off x="6854769" y="4221519"/>
              <a:ext cx="1457567" cy="584775"/>
            </a:xfrm>
            <a:prstGeom prst="rect">
              <a:avLst/>
            </a:prstGeom>
            <a:noFill/>
          </p:spPr>
          <p:txBody>
            <a:bodyPr wrap="square" rtlCol="0">
              <a:spAutoFit/>
            </a:bodyPr>
            <a:lstStyle/>
            <a:p>
              <a:pPr algn="ctr"/>
              <a:r>
                <a:rPr lang="en-US" altLang="zh-CN" sz="1600" dirty="0">
                  <a:latin typeface="+mn-lt"/>
                </a:rPr>
                <a:t>Deviations &amp; Explanations</a:t>
              </a:r>
              <a:endParaRPr lang="zh-CN" altLang="en-US" sz="1600" dirty="0">
                <a:latin typeface="+mn-lt"/>
              </a:endParaRPr>
            </a:p>
          </p:txBody>
        </p:sp>
      </p:grpSp>
      <p:sp>
        <p:nvSpPr>
          <p:cNvPr id="49" name="Arrow: Right 48">
            <a:extLst>
              <a:ext uri="{FF2B5EF4-FFF2-40B4-BE49-F238E27FC236}">
                <a16:creationId xmlns:a16="http://schemas.microsoft.com/office/drawing/2014/main" id="{37D92CFB-1220-4AB4-92ED-98F74D9B2364}"/>
              </a:ext>
            </a:extLst>
          </p:cNvPr>
          <p:cNvSpPr/>
          <p:nvPr/>
        </p:nvSpPr>
        <p:spPr bwMode="auto">
          <a:xfrm>
            <a:off x="6360013" y="3721613"/>
            <a:ext cx="677337" cy="312234"/>
          </a:xfrm>
          <a:prstGeom prst="rightArrow">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rgbClr val="000000"/>
              </a:solidFill>
              <a:effectLst/>
              <a:latin typeface="Times" charset="0"/>
              <a:ea typeface="Osaka" charset="0"/>
              <a:cs typeface="Osaka" charset="0"/>
            </a:endParaRPr>
          </a:p>
        </p:txBody>
      </p:sp>
      <p:grpSp>
        <p:nvGrpSpPr>
          <p:cNvPr id="30" name="Group 29">
            <a:extLst>
              <a:ext uri="{FF2B5EF4-FFF2-40B4-BE49-F238E27FC236}">
                <a16:creationId xmlns:a16="http://schemas.microsoft.com/office/drawing/2014/main" id="{1A63E53D-144A-470A-BAA3-F805C05A72D6}"/>
              </a:ext>
            </a:extLst>
          </p:cNvPr>
          <p:cNvGrpSpPr/>
          <p:nvPr/>
        </p:nvGrpSpPr>
        <p:grpSpPr>
          <a:xfrm>
            <a:off x="4772265" y="5292733"/>
            <a:ext cx="1143000" cy="1397338"/>
            <a:chOff x="1638300" y="4750037"/>
            <a:chExt cx="1143000" cy="1397338"/>
          </a:xfrm>
        </p:grpSpPr>
        <p:pic>
          <p:nvPicPr>
            <p:cNvPr id="33" name="Graphic 32" descr="School boy">
              <a:extLst>
                <a:ext uri="{FF2B5EF4-FFF2-40B4-BE49-F238E27FC236}">
                  <a16:creationId xmlns:a16="http://schemas.microsoft.com/office/drawing/2014/main" id="{D59EB20C-7004-49DD-9B37-85477313C2C7}"/>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763751" y="4750037"/>
              <a:ext cx="914400" cy="914400"/>
            </a:xfrm>
            <a:prstGeom prst="rect">
              <a:avLst/>
            </a:prstGeom>
          </p:spPr>
        </p:pic>
        <p:sp>
          <p:nvSpPr>
            <p:cNvPr id="35" name="TextBox 34">
              <a:extLst>
                <a:ext uri="{FF2B5EF4-FFF2-40B4-BE49-F238E27FC236}">
                  <a16:creationId xmlns:a16="http://schemas.microsoft.com/office/drawing/2014/main" id="{2841EB8F-66CE-4861-8CCC-AF8384E2414E}"/>
                </a:ext>
              </a:extLst>
            </p:cNvPr>
            <p:cNvSpPr txBox="1"/>
            <p:nvPr/>
          </p:nvSpPr>
          <p:spPr>
            <a:xfrm>
              <a:off x="1638300" y="5562600"/>
              <a:ext cx="1143000" cy="584775"/>
            </a:xfrm>
            <a:prstGeom prst="rect">
              <a:avLst/>
            </a:prstGeom>
            <a:noFill/>
          </p:spPr>
          <p:txBody>
            <a:bodyPr wrap="square" rtlCol="0">
              <a:spAutoFit/>
            </a:bodyPr>
            <a:lstStyle/>
            <a:p>
              <a:pPr algn="ctr"/>
              <a:r>
                <a:rPr lang="en-US" altLang="zh-CN" sz="1600" dirty="0">
                  <a:latin typeface="+mn-lt"/>
                </a:rPr>
                <a:t>Project manager</a:t>
              </a:r>
              <a:endParaRPr lang="zh-CN" altLang="en-US" sz="1600" dirty="0">
                <a:latin typeface="+mn-lt"/>
              </a:endParaRPr>
            </a:p>
          </p:txBody>
        </p:sp>
      </p:grpSp>
      <p:sp>
        <p:nvSpPr>
          <p:cNvPr id="3" name="Flowchart: Document 2">
            <a:extLst>
              <a:ext uri="{FF2B5EF4-FFF2-40B4-BE49-F238E27FC236}">
                <a16:creationId xmlns:a16="http://schemas.microsoft.com/office/drawing/2014/main" id="{5043D12C-1159-4170-ACFB-E7BEA28E19C2}"/>
              </a:ext>
            </a:extLst>
          </p:cNvPr>
          <p:cNvSpPr/>
          <p:nvPr/>
        </p:nvSpPr>
        <p:spPr bwMode="auto">
          <a:xfrm>
            <a:off x="8810312" y="2714035"/>
            <a:ext cx="3149772" cy="2644126"/>
          </a:xfrm>
          <a:prstGeom prst="flowChartDocument">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000000"/>
                </a:solidFill>
                <a:effectLst/>
                <a:latin typeface="Consolas" panose="020B0609020204030204" pitchFamily="49" charset="0"/>
                <a:ea typeface="Osaka" charset="0"/>
                <a:cs typeface="Osaka" charset="0"/>
              </a:rPr>
              <a:t>The system is robust against:</a:t>
            </a:r>
            <a:endParaRPr lang="en-US" altLang="zh-CN" sz="1800" dirty="0">
              <a:solidFill>
                <a:srgbClr val="000000"/>
              </a:solidFill>
              <a:latin typeface="Consolas" panose="020B0609020204030204" pitchFamily="49" charset="0"/>
              <a:ea typeface="Osaka" charset="0"/>
              <a:cs typeface="Osaka"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Osaka" charset="0"/>
                <a:cs typeface="Osaka" charset="0"/>
              </a:rPr>
              <a:t>&lt;send, msg lost, send&gt;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Osaka" charset="0"/>
                <a:cs typeface="Osaka" charset="0"/>
              </a:rPr>
              <a:t>&lt;send, </a:t>
            </a:r>
            <a:r>
              <a:rPr kumimoji="0" lang="en-US" altLang="zh-CN" sz="1800" b="0" i="0" u="none" strike="noStrike" kern="1200" cap="none" spc="0" normalizeH="0" baseline="0" noProof="0" dirty="0" err="1">
                <a:ln>
                  <a:noFill/>
                </a:ln>
                <a:solidFill>
                  <a:srgbClr val="000000"/>
                </a:solidFill>
                <a:effectLst/>
                <a:uLnTx/>
                <a:uFillTx/>
                <a:latin typeface="Consolas" panose="020B0609020204030204" pitchFamily="49" charset="0"/>
                <a:ea typeface="Osaka" charset="0"/>
                <a:cs typeface="Osaka" charset="0"/>
              </a:rPr>
              <a:t>recv</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Osaka" charset="0"/>
                <a:cs typeface="Osaka" charset="0"/>
              </a:rPr>
              <a:t>, ack, msg lost&gt;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Osaka" charset="0"/>
                <a:cs typeface="Osaka" charset="0"/>
              </a:rPr>
              <a:t>…</a:t>
            </a:r>
            <a:endPar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Osaka" charset="0"/>
              <a:cs typeface="Osaka" charset="0"/>
            </a:endParaRPr>
          </a:p>
          <a:p>
            <a:pPr marL="285750" marR="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zh-CN" sz="2000" b="0" i="0" u="none" strike="noStrike" cap="none" normalizeH="0" baseline="0" dirty="0">
              <a:ln>
                <a:noFill/>
              </a:ln>
              <a:solidFill>
                <a:srgbClr val="000000"/>
              </a:solidFill>
              <a:effectLst/>
              <a:latin typeface="Consolas" panose="020B0609020204030204" pitchFamily="49" charset="0"/>
              <a:ea typeface="Osaka" charset="0"/>
              <a:cs typeface="Osaka" charset="0"/>
            </a:endParaRPr>
          </a:p>
        </p:txBody>
      </p:sp>
      <p:sp>
        <p:nvSpPr>
          <p:cNvPr id="5" name="Rectangle: Folded Corner 4">
            <a:extLst>
              <a:ext uri="{FF2B5EF4-FFF2-40B4-BE49-F238E27FC236}">
                <a16:creationId xmlns:a16="http://schemas.microsoft.com/office/drawing/2014/main" id="{5BE04EED-22B8-47F3-B07F-43D3F6EE8D0F}"/>
              </a:ext>
            </a:extLst>
          </p:cNvPr>
          <p:cNvSpPr/>
          <p:nvPr/>
        </p:nvSpPr>
        <p:spPr bwMode="auto">
          <a:xfrm>
            <a:off x="9046513" y="4660603"/>
            <a:ext cx="2840400" cy="1546530"/>
          </a:xfrm>
          <a:prstGeom prst="foldedCorner">
            <a:avLst/>
          </a:prstGeom>
          <a:solidFill>
            <a:srgbClr val="FAF594"/>
          </a:solidFill>
          <a:ln>
            <a:noFill/>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srgbClr val="FF0000"/>
                </a:solidFill>
                <a:effectLst/>
                <a:uLnTx/>
                <a:uFillTx/>
                <a:latin typeface="Consolas" panose="020B0609020204030204" pitchFamily="49" charset="0"/>
                <a:ea typeface="Osaka" charset="0"/>
                <a:cs typeface="Osaka" charset="0"/>
              </a:rPr>
              <a:t>Comments:</a:t>
            </a:r>
          </a:p>
          <a:p>
            <a:pPr marL="285750" marR="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zh-CN" sz="1800" dirty="0">
                <a:solidFill>
                  <a:srgbClr val="FF0000"/>
                </a:solidFill>
                <a:latin typeface="Consolas" panose="020B0609020204030204" pitchFamily="49" charset="0"/>
                <a:ea typeface="Osaka" charset="0"/>
                <a:cs typeface="Osaka" charset="0"/>
              </a:rPr>
              <a:t>This is missing but okay, &lt;send, </a:t>
            </a:r>
            <a:r>
              <a:rPr lang="en-US" altLang="zh-CN" sz="1800" dirty="0" err="1">
                <a:solidFill>
                  <a:srgbClr val="FF0000"/>
                </a:solidFill>
                <a:latin typeface="Consolas" panose="020B0609020204030204" pitchFamily="49" charset="0"/>
                <a:ea typeface="Osaka" charset="0"/>
                <a:cs typeface="Osaka" charset="0"/>
              </a:rPr>
              <a:t>recv</a:t>
            </a:r>
            <a:r>
              <a:rPr lang="en-US" altLang="zh-CN" sz="1800" dirty="0">
                <a:solidFill>
                  <a:srgbClr val="FF0000"/>
                </a:solidFill>
                <a:latin typeface="Consolas" panose="020B0609020204030204" pitchFamily="49" charset="0"/>
                <a:ea typeface="Osaka" charset="0"/>
                <a:cs typeface="Osaka" charset="0"/>
              </a:rPr>
              <a:t>, duplicate, </a:t>
            </a:r>
            <a:r>
              <a:rPr lang="en-US" altLang="zh-CN" sz="1800" dirty="0" err="1">
                <a:solidFill>
                  <a:srgbClr val="FF0000"/>
                </a:solidFill>
                <a:latin typeface="Consolas" panose="020B0609020204030204" pitchFamily="49" charset="0"/>
                <a:ea typeface="Osaka" charset="0"/>
                <a:cs typeface="Osaka" charset="0"/>
              </a:rPr>
              <a:t>recv</a:t>
            </a:r>
            <a:r>
              <a:rPr lang="en-US" altLang="zh-CN" sz="1800" dirty="0">
                <a:solidFill>
                  <a:srgbClr val="FF0000"/>
                </a:solidFill>
                <a:latin typeface="Consolas" panose="020B0609020204030204" pitchFamily="49" charset="0"/>
                <a:ea typeface="Osaka" charset="0"/>
                <a:cs typeface="Osaka" charset="0"/>
              </a:rPr>
              <a:t>&gt;</a:t>
            </a:r>
            <a:endParaRPr kumimoji="0" lang="zh-CN" altLang="en-US" sz="1800" b="0" i="0" u="none" strike="noStrike" cap="none" normalizeH="0" baseline="0" dirty="0">
              <a:ln>
                <a:noFill/>
              </a:ln>
              <a:solidFill>
                <a:srgbClr val="FF0000"/>
              </a:solidFill>
              <a:effectLst/>
              <a:latin typeface="Consolas" panose="020B0609020204030204" pitchFamily="49" charset="0"/>
              <a:ea typeface="Osaka" charset="0"/>
              <a:cs typeface="Osaka" charset="0"/>
            </a:endParaRPr>
          </a:p>
        </p:txBody>
      </p:sp>
      <p:sp>
        <p:nvSpPr>
          <p:cNvPr id="41" name="Thought Bubble: Cloud 40">
            <a:extLst>
              <a:ext uri="{FF2B5EF4-FFF2-40B4-BE49-F238E27FC236}">
                <a16:creationId xmlns:a16="http://schemas.microsoft.com/office/drawing/2014/main" id="{8312362C-4886-40D7-9286-EE68D4419227}"/>
              </a:ext>
            </a:extLst>
          </p:cNvPr>
          <p:cNvSpPr/>
          <p:nvPr/>
        </p:nvSpPr>
        <p:spPr bwMode="auto">
          <a:xfrm>
            <a:off x="6139919" y="5127729"/>
            <a:ext cx="3068411" cy="1273072"/>
          </a:xfrm>
          <a:prstGeom prst="cloudCallout">
            <a:avLst>
              <a:gd name="adj1" fmla="val -65794"/>
              <a:gd name="adj2" fmla="val -3037"/>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a:r>
              <a:rPr lang="en-US" altLang="zh-CN" sz="1600" dirty="0">
                <a:solidFill>
                  <a:srgbClr val="000000"/>
                </a:solidFill>
                <a:ea typeface="Osaka" charset="0"/>
                <a:cs typeface="Osaka" charset="0"/>
              </a:rPr>
              <a:t>Critical errors are covered! Let’s go and implement!</a:t>
            </a:r>
            <a:endParaRPr lang="zh-CN" altLang="en-US" sz="1600" dirty="0">
              <a:solidFill>
                <a:srgbClr val="000000"/>
              </a:solidFill>
              <a:ea typeface="Osaka" charset="0"/>
              <a:cs typeface="Osaka" charset="0"/>
            </a:endParaRPr>
          </a:p>
        </p:txBody>
      </p:sp>
    </p:spTree>
    <p:custDataLst>
      <p:tags r:id="rId1"/>
    </p:custDataLst>
    <p:extLst>
      <p:ext uri="{BB962C8B-B14F-4D97-AF65-F5344CB8AC3E}">
        <p14:creationId xmlns:p14="http://schemas.microsoft.com/office/powerpoint/2010/main" val="1758128644"/>
      </p:ext>
    </p:extLst>
  </p:cSld>
  <p:clrMapOvr>
    <a:masterClrMapping/>
  </p:clrMapOvr>
  <mc:AlternateContent xmlns:mc="http://schemas.openxmlformats.org/markup-compatibility/2006" xmlns:p14="http://schemas.microsoft.com/office/powerpoint/2010/main">
    <mc:Choice Requires="p14">
      <p:transition spd="slow" p14:dur="2000" advTm="40928"/>
    </mc:Choice>
    <mc:Fallback xmlns="">
      <p:transition spd="slow" advTm="4092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6" grpId="0" animBg="1"/>
      <p:bldP spid="5" grpId="0" animBg="1"/>
      <p:bldP spid="41"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0E6CB-3EDB-4DD8-8AE8-FC9C04540E58}"/>
              </a:ext>
            </a:extLst>
          </p:cNvPr>
          <p:cNvSpPr>
            <a:spLocks noGrp="1"/>
          </p:cNvSpPr>
          <p:nvPr>
            <p:ph type="title"/>
          </p:nvPr>
        </p:nvSpPr>
        <p:spPr/>
        <p:txBody>
          <a:bodyPr/>
          <a:lstStyle/>
          <a:p>
            <a:r>
              <a:rPr lang="en-US" altLang="zh-CN" dirty="0"/>
              <a:t>Future Work</a:t>
            </a:r>
            <a:endParaRPr lang="zh-CN" alt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14E2E5-814C-4D44-A8A4-87BA5E177B8C}"/>
                  </a:ext>
                </a:extLst>
              </p:cNvPr>
              <p:cNvSpPr>
                <a:spLocks noGrp="1"/>
              </p:cNvSpPr>
              <p:nvPr>
                <p:ph idx="1"/>
              </p:nvPr>
            </p:nvSpPr>
            <p:spPr/>
            <p:txBody>
              <a:bodyPr/>
              <a:lstStyle/>
              <a:p>
                <a:r>
                  <a:rPr lang="en-US" altLang="zh-CN" dirty="0"/>
                  <a:t>Robustness computation for non-safety properties</a:t>
                </a:r>
              </a:p>
              <a:p>
                <a:r>
                  <a:rPr lang="en-US" altLang="zh-CN" dirty="0"/>
                  <a:t>Synthesis of new designs that improve robustness</a:t>
                </a:r>
              </a:p>
              <a:p>
                <a:pPr lvl="1"/>
                <a:r>
                  <a:rPr lang="en-US" altLang="zh-CN" dirty="0"/>
                  <a:t>Transform </a:t>
                </a:r>
                <a14:m>
                  <m:oMath xmlns:m="http://schemas.openxmlformats.org/officeDocument/2006/math">
                    <m:r>
                      <a:rPr lang="en-US" altLang="zh-CN" i="1" dirty="0" smtClean="0">
                        <a:latin typeface="Cambria Math" panose="02040503050406030204" pitchFamily="18" charset="0"/>
                      </a:rPr>
                      <m:t>𝑀</m:t>
                    </m:r>
                  </m:oMath>
                </a14:m>
                <a:r>
                  <a:rPr lang="en-US" altLang="zh-CN" dirty="0"/>
                  <a:t> to </a:t>
                </a:r>
                <a14:m>
                  <m:oMath xmlns:m="http://schemas.openxmlformats.org/officeDocument/2006/math">
                    <m:r>
                      <a:rPr lang="en-US" altLang="zh-CN" i="1" dirty="0" smtClean="0">
                        <a:latin typeface="Cambria Math" panose="02040503050406030204" pitchFamily="18" charset="0"/>
                      </a:rPr>
                      <m:t>𝑀</m:t>
                    </m:r>
                    <m:r>
                      <a:rPr lang="en-US" altLang="zh-CN" i="1" dirty="0" smtClean="0">
                        <a:latin typeface="Cambria Math" panose="02040503050406030204" pitchFamily="18" charset="0"/>
                      </a:rPr>
                      <m:t>’ </m:t>
                    </m:r>
                  </m:oMath>
                </a14:m>
                <a:r>
                  <a:rPr lang="en-US" altLang="zh-CN" dirty="0"/>
                  <a:t>where </a:t>
                </a:r>
                <a14:m>
                  <m:oMath xmlns:m="http://schemas.openxmlformats.org/officeDocument/2006/math">
                    <m:r>
                      <a:rPr lang="en-US" altLang="zh-CN" i="1" dirty="0" smtClean="0">
                        <a:latin typeface="Cambria Math" panose="02040503050406030204" pitchFamily="18" charset="0"/>
                      </a:rPr>
                      <m:t>𝑀</m:t>
                    </m:r>
                    <m:r>
                      <a:rPr lang="en-US" altLang="zh-CN" i="1" dirty="0" smtClean="0">
                        <a:latin typeface="Cambria Math" panose="02040503050406030204" pitchFamily="18" charset="0"/>
                      </a:rPr>
                      <m:t>’</m:t>
                    </m:r>
                  </m:oMath>
                </a14:m>
                <a:r>
                  <a:rPr lang="en-US" altLang="zh-CN" dirty="0"/>
                  <a:t> is more robust with respect to </a:t>
                </a:r>
                <a14:m>
                  <m:oMath xmlns:m="http://schemas.openxmlformats.org/officeDocument/2006/math">
                    <m:r>
                      <a:rPr lang="en-US" altLang="zh-CN" i="1" dirty="0" smtClean="0">
                        <a:latin typeface="Cambria Math" panose="02040503050406030204" pitchFamily="18" charset="0"/>
                      </a:rPr>
                      <m:t>𝐸</m:t>
                    </m:r>
                  </m:oMath>
                </a14:m>
                <a:r>
                  <a:rPr lang="en-US" altLang="zh-CN" dirty="0"/>
                  <a:t> and </a:t>
                </a:r>
                <a14:m>
                  <m:oMath xmlns:m="http://schemas.openxmlformats.org/officeDocument/2006/math">
                    <m:r>
                      <a:rPr lang="en-US" altLang="zh-CN" i="1" dirty="0" smtClean="0">
                        <a:latin typeface="Cambria Math" panose="02040503050406030204" pitchFamily="18" charset="0"/>
                      </a:rPr>
                      <m:t>𝑃</m:t>
                    </m:r>
                  </m:oMath>
                </a14:m>
                <a:r>
                  <a:rPr lang="en-US" altLang="zh-CN" dirty="0"/>
                  <a:t>.</a:t>
                </a:r>
                <a:endParaRPr lang="zh-CN" altLang="en-US" dirty="0"/>
              </a:p>
            </p:txBody>
          </p:sp>
        </mc:Choice>
        <mc:Fallback xmlns="">
          <p:sp>
            <p:nvSpPr>
              <p:cNvPr id="3" name="Content Placeholder 2">
                <a:extLst>
                  <a:ext uri="{FF2B5EF4-FFF2-40B4-BE49-F238E27FC236}">
                    <a16:creationId xmlns:a16="http://schemas.microsoft.com/office/drawing/2014/main" id="{1414E2E5-814C-4D44-A8A4-87BA5E177B8C}"/>
                  </a:ext>
                </a:extLst>
              </p:cNvPr>
              <p:cNvSpPr>
                <a:spLocks noGrp="1" noRot="1" noChangeAspect="1" noMove="1" noResize="1" noEditPoints="1" noAdjustHandles="1" noChangeArrowheads="1" noChangeShapeType="1" noTextEdit="1"/>
              </p:cNvSpPr>
              <p:nvPr>
                <p:ph idx="1"/>
              </p:nvPr>
            </p:nvSpPr>
            <p:spPr>
              <a:blipFill>
                <a:blip r:embed="rId5"/>
                <a:stretch>
                  <a:fillRect l="-1294" t="-196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F597E8B-065B-4F8D-B84E-62B0206E522F}"/>
              </a:ext>
            </a:extLst>
          </p:cNvPr>
          <p:cNvSpPr>
            <a:spLocks noGrp="1"/>
          </p:cNvSpPr>
          <p:nvPr>
            <p:ph type="sldNum" sz="quarter" idx="10"/>
          </p:nvPr>
        </p:nvSpPr>
        <p:spPr/>
        <p:txBody>
          <a:bodyPr/>
          <a:lstStyle/>
          <a:p>
            <a:pPr>
              <a:defRPr/>
            </a:pPr>
            <a:fld id="{57DBCEAA-019C-4221-BCA5-137D87B79FCD}" type="slidenum">
              <a:rPr lang="zh-CN" altLang="en-US" smtClean="0"/>
              <a:pPr>
                <a:defRPr/>
              </a:pPr>
              <a:t>37</a:t>
            </a:fld>
            <a:endParaRPr lang="zh-CN" altLang="en-US" dirty="0"/>
          </a:p>
        </p:txBody>
      </p:sp>
    </p:spTree>
    <p:extLst>
      <p:ext uri="{BB962C8B-B14F-4D97-AF65-F5344CB8AC3E}">
        <p14:creationId xmlns:p14="http://schemas.microsoft.com/office/powerpoint/2010/main" val="49976138"/>
      </p:ext>
    </p:extLst>
  </p:cSld>
  <p:clrMapOvr>
    <a:masterClrMapping/>
  </p:clrMapOvr>
  <mc:AlternateContent xmlns:mc="http://schemas.openxmlformats.org/markup-compatibility/2006" xmlns:p14="http://schemas.microsoft.com/office/powerpoint/2010/main">
    <mc:Choice Requires="p14">
      <p:transition spd="slow" p14:dur="2000" advTm="27330"/>
    </mc:Choice>
    <mc:Fallback xmlns="">
      <p:transition spd="slow" advTm="27330"/>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097EBDB-2424-457D-A1FE-0A6C7214140E}"/>
              </a:ext>
            </a:extLst>
          </p:cNvPr>
          <p:cNvPicPr>
            <a:picLocks noChangeAspect="1"/>
          </p:cNvPicPr>
          <p:nvPr/>
        </p:nvPicPr>
        <p:blipFill>
          <a:blip r:embed="rId3"/>
          <a:stretch>
            <a:fillRect/>
          </a:stretch>
        </p:blipFill>
        <p:spPr>
          <a:xfrm>
            <a:off x="152400" y="457200"/>
            <a:ext cx="4724400" cy="3268479"/>
          </a:xfrm>
          <a:prstGeom prst="rect">
            <a:avLst/>
          </a:prstGeom>
        </p:spPr>
      </p:pic>
      <p:sp>
        <p:nvSpPr>
          <p:cNvPr id="4" name="Slide Number Placeholder 3">
            <a:extLst>
              <a:ext uri="{FF2B5EF4-FFF2-40B4-BE49-F238E27FC236}">
                <a16:creationId xmlns:a16="http://schemas.microsoft.com/office/drawing/2014/main" id="{030D7E66-8908-447E-B906-29C37C8C6044}"/>
              </a:ext>
            </a:extLst>
          </p:cNvPr>
          <p:cNvSpPr>
            <a:spLocks noGrp="1"/>
          </p:cNvSpPr>
          <p:nvPr>
            <p:ph type="sldNum" sz="quarter" idx="10"/>
          </p:nvPr>
        </p:nvSpPr>
        <p:spPr/>
        <p:txBody>
          <a:bodyPr/>
          <a:lstStyle/>
          <a:p>
            <a:pPr>
              <a:defRPr/>
            </a:pPr>
            <a:fld id="{57DBCEAA-019C-4221-BCA5-137D87B79FCD}" type="slidenum">
              <a:rPr lang="zh-CN" altLang="en-US" smtClean="0"/>
              <a:pPr>
                <a:defRPr/>
              </a:pPr>
              <a:t>38</a:t>
            </a:fld>
            <a:endParaRPr lang="zh-CN" altLang="en-US" dirty="0"/>
          </a:p>
        </p:txBody>
      </p:sp>
      <p:pic>
        <p:nvPicPr>
          <p:cNvPr id="14" name="Picture 13">
            <a:extLst>
              <a:ext uri="{FF2B5EF4-FFF2-40B4-BE49-F238E27FC236}">
                <a16:creationId xmlns:a16="http://schemas.microsoft.com/office/drawing/2014/main" id="{573E6BC5-3AD4-4B77-A7EF-2702F26C41BC}"/>
              </a:ext>
            </a:extLst>
          </p:cNvPr>
          <p:cNvPicPr>
            <a:picLocks noChangeAspect="1"/>
          </p:cNvPicPr>
          <p:nvPr/>
        </p:nvPicPr>
        <p:blipFill>
          <a:blip r:embed="rId4"/>
          <a:stretch>
            <a:fillRect/>
          </a:stretch>
        </p:blipFill>
        <p:spPr>
          <a:xfrm>
            <a:off x="2594125" y="3668409"/>
            <a:ext cx="7003750" cy="3189591"/>
          </a:xfrm>
          <a:prstGeom prst="rect">
            <a:avLst/>
          </a:prstGeom>
        </p:spPr>
      </p:pic>
      <p:pic>
        <p:nvPicPr>
          <p:cNvPr id="16" name="Picture 15">
            <a:extLst>
              <a:ext uri="{FF2B5EF4-FFF2-40B4-BE49-F238E27FC236}">
                <a16:creationId xmlns:a16="http://schemas.microsoft.com/office/drawing/2014/main" id="{9F703B2D-9200-4038-8788-DC86AB57537D}"/>
              </a:ext>
            </a:extLst>
          </p:cNvPr>
          <p:cNvPicPr>
            <a:picLocks noChangeAspect="1"/>
          </p:cNvPicPr>
          <p:nvPr/>
        </p:nvPicPr>
        <p:blipFill>
          <a:blip r:embed="rId5"/>
          <a:stretch>
            <a:fillRect/>
          </a:stretch>
        </p:blipFill>
        <p:spPr>
          <a:xfrm>
            <a:off x="5504574" y="398112"/>
            <a:ext cx="6687426" cy="2954688"/>
          </a:xfrm>
          <a:prstGeom prst="rect">
            <a:avLst/>
          </a:prstGeom>
        </p:spPr>
      </p:pic>
    </p:spTree>
    <p:extLst>
      <p:ext uri="{BB962C8B-B14F-4D97-AF65-F5344CB8AC3E}">
        <p14:creationId xmlns:p14="http://schemas.microsoft.com/office/powerpoint/2010/main" val="3796663011"/>
      </p:ext>
    </p:extLst>
  </p:cSld>
  <p:clrMapOvr>
    <a:masterClrMapping/>
  </p:clrMapOvr>
  <mc:AlternateContent xmlns:mc="http://schemas.openxmlformats.org/markup-compatibility/2006" xmlns:p14="http://schemas.microsoft.com/office/powerpoint/2010/main">
    <mc:Choice Requires="p14">
      <p:transition spd="slow" p14:dur="2000" advTm="19345"/>
    </mc:Choice>
    <mc:Fallback xmlns="">
      <p:transition spd="slow" advTm="19345"/>
    </mc:Fallback>
  </mc:AlternateContent>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C75E9AD-9464-4B7F-A1C3-804144604611}"/>
              </a:ext>
            </a:extLst>
          </p:cNvPr>
          <p:cNvSpPr>
            <a:spLocks noGrp="1"/>
          </p:cNvSpPr>
          <p:nvPr>
            <p:ph type="body" idx="1"/>
          </p:nvPr>
        </p:nvSpPr>
        <p:spPr/>
        <p:txBody>
          <a:bodyPr/>
          <a:lstStyle/>
          <a:p>
            <a:r>
              <a:rPr lang="en-US" altLang="zh-CN" dirty="0"/>
              <a:t>Usefulness</a:t>
            </a:r>
            <a:endParaRPr lang="zh-CN" altLang="en-US" dirty="0"/>
          </a:p>
        </p:txBody>
      </p:sp>
      <p:sp>
        <p:nvSpPr>
          <p:cNvPr id="6" name="Text Placeholder 5">
            <a:extLst>
              <a:ext uri="{FF2B5EF4-FFF2-40B4-BE49-F238E27FC236}">
                <a16:creationId xmlns:a16="http://schemas.microsoft.com/office/drawing/2014/main" id="{D8516C9F-A309-4FA6-9668-C702397A4FEF}"/>
              </a:ext>
            </a:extLst>
          </p:cNvPr>
          <p:cNvSpPr>
            <a:spLocks noGrp="1"/>
          </p:cNvSpPr>
          <p:nvPr>
            <p:ph type="body" sz="quarter" idx="3"/>
          </p:nvPr>
        </p:nvSpPr>
        <p:spPr/>
        <p:txBody>
          <a:bodyPr/>
          <a:lstStyle/>
          <a:p>
            <a:r>
              <a:rPr lang="en-US" altLang="zh-CN" dirty="0"/>
              <a:t>Applicable across domains</a:t>
            </a:r>
            <a:endParaRPr lang="zh-CN" altLang="en-US" dirty="0"/>
          </a:p>
        </p:txBody>
      </p:sp>
      <p:pic>
        <p:nvPicPr>
          <p:cNvPr id="11" name="Content Placeholder 10">
            <a:extLst>
              <a:ext uri="{FF2B5EF4-FFF2-40B4-BE49-F238E27FC236}">
                <a16:creationId xmlns:a16="http://schemas.microsoft.com/office/drawing/2014/main" id="{22799BA7-6E77-47F5-B052-7B3926FECBF1}"/>
              </a:ext>
            </a:extLst>
          </p:cNvPr>
          <p:cNvPicPr>
            <a:picLocks noGrp="1" noChangeAspect="1"/>
          </p:cNvPicPr>
          <p:nvPr>
            <p:ph sz="quarter" idx="4"/>
          </p:nvPr>
        </p:nvPicPr>
        <p:blipFill>
          <a:blip r:embed="rId3"/>
          <a:stretch>
            <a:fillRect/>
          </a:stretch>
        </p:blipFill>
        <p:spPr>
          <a:xfrm>
            <a:off x="6188075" y="2380471"/>
            <a:ext cx="5088669" cy="2596903"/>
          </a:xfrm>
          <a:prstGeom prst="rect">
            <a:avLst/>
          </a:prstGeom>
        </p:spPr>
      </p:pic>
      <p:sp>
        <p:nvSpPr>
          <p:cNvPr id="4" name="Slide Number Placeholder 3">
            <a:extLst>
              <a:ext uri="{FF2B5EF4-FFF2-40B4-BE49-F238E27FC236}">
                <a16:creationId xmlns:a16="http://schemas.microsoft.com/office/drawing/2014/main" id="{AA8E7A0B-F199-47FB-A65D-B8C84AD740E6}"/>
              </a:ext>
            </a:extLst>
          </p:cNvPr>
          <p:cNvSpPr>
            <a:spLocks noGrp="1"/>
          </p:cNvSpPr>
          <p:nvPr>
            <p:ph type="sldNum" sz="quarter" idx="11"/>
          </p:nvPr>
        </p:nvSpPr>
        <p:spPr/>
        <p:txBody>
          <a:bodyPr/>
          <a:lstStyle/>
          <a:p>
            <a:pPr>
              <a:defRPr/>
            </a:pPr>
            <a:fld id="{57DBCEAA-019C-4221-BCA5-137D87B79FCD}" type="slidenum">
              <a:rPr lang="zh-CN" altLang="en-US" smtClean="0"/>
              <a:pPr>
                <a:defRPr/>
              </a:pPr>
              <a:t>39</a:t>
            </a:fld>
            <a:endParaRPr lang="zh-CN" altLang="en-US" dirty="0"/>
          </a:p>
        </p:txBody>
      </p:sp>
      <p:sp>
        <p:nvSpPr>
          <p:cNvPr id="2" name="Title 1">
            <a:extLst>
              <a:ext uri="{FF2B5EF4-FFF2-40B4-BE49-F238E27FC236}">
                <a16:creationId xmlns:a16="http://schemas.microsoft.com/office/drawing/2014/main" id="{43E1E7B5-8462-4E42-8B97-8DBE9BA49950}"/>
              </a:ext>
            </a:extLst>
          </p:cNvPr>
          <p:cNvSpPr>
            <a:spLocks noGrp="1"/>
          </p:cNvSpPr>
          <p:nvPr>
            <p:ph type="title"/>
          </p:nvPr>
        </p:nvSpPr>
        <p:spPr/>
        <p:txBody>
          <a:bodyPr/>
          <a:lstStyle/>
          <a:p>
            <a:r>
              <a:rPr lang="en-US" altLang="zh-CN" dirty="0"/>
              <a:t>Evaluation</a:t>
            </a:r>
            <a:endParaRPr lang="zh-CN" altLang="en-US" dirty="0"/>
          </a:p>
        </p:txBody>
      </p:sp>
      <p:pic>
        <p:nvPicPr>
          <p:cNvPr id="8" name="Content Placeholder 7">
            <a:extLst>
              <a:ext uri="{FF2B5EF4-FFF2-40B4-BE49-F238E27FC236}">
                <a16:creationId xmlns:a16="http://schemas.microsoft.com/office/drawing/2014/main" id="{41A0A30A-5131-46CE-8EFA-0BD36C637445}"/>
              </a:ext>
            </a:extLst>
          </p:cNvPr>
          <p:cNvPicPr>
            <a:picLocks noGrp="1" noChangeAspect="1"/>
          </p:cNvPicPr>
          <p:nvPr>
            <p:ph sz="half" idx="2"/>
          </p:nvPr>
        </p:nvPicPr>
        <p:blipFill>
          <a:blip r:embed="rId4"/>
          <a:stretch>
            <a:fillRect/>
          </a:stretch>
        </p:blipFill>
        <p:spPr>
          <a:xfrm>
            <a:off x="438073" y="2380471"/>
            <a:ext cx="4713583" cy="2596903"/>
          </a:xfrm>
          <a:prstGeom prst="rect">
            <a:avLst/>
          </a:prstGeom>
        </p:spPr>
      </p:pic>
      <p:pic>
        <p:nvPicPr>
          <p:cNvPr id="9" name="Picture 8">
            <a:extLst>
              <a:ext uri="{FF2B5EF4-FFF2-40B4-BE49-F238E27FC236}">
                <a16:creationId xmlns:a16="http://schemas.microsoft.com/office/drawing/2014/main" id="{2B45C063-D734-475A-AC6D-0069D53EA8A5}"/>
              </a:ext>
            </a:extLst>
          </p:cNvPr>
          <p:cNvPicPr>
            <a:picLocks noChangeAspect="1"/>
          </p:cNvPicPr>
          <p:nvPr/>
        </p:nvPicPr>
        <p:blipFill>
          <a:blip r:embed="rId5"/>
          <a:stretch>
            <a:fillRect/>
          </a:stretch>
        </p:blipFill>
        <p:spPr>
          <a:xfrm>
            <a:off x="1325343" y="4749459"/>
            <a:ext cx="4770657" cy="2077786"/>
          </a:xfrm>
          <a:prstGeom prst="rect">
            <a:avLst/>
          </a:prstGeom>
        </p:spPr>
      </p:pic>
      <p:pic>
        <p:nvPicPr>
          <p:cNvPr id="12" name="Picture 11">
            <a:extLst>
              <a:ext uri="{FF2B5EF4-FFF2-40B4-BE49-F238E27FC236}">
                <a16:creationId xmlns:a16="http://schemas.microsoft.com/office/drawing/2014/main" id="{86D12134-11A6-4E15-84D9-19101BE564D3}"/>
              </a:ext>
            </a:extLst>
          </p:cNvPr>
          <p:cNvPicPr>
            <a:picLocks noChangeAspect="1"/>
          </p:cNvPicPr>
          <p:nvPr/>
        </p:nvPicPr>
        <p:blipFill>
          <a:blip r:embed="rId6"/>
          <a:stretch>
            <a:fillRect/>
          </a:stretch>
        </p:blipFill>
        <p:spPr>
          <a:xfrm>
            <a:off x="6222306" y="4483360"/>
            <a:ext cx="5020205" cy="2243769"/>
          </a:xfrm>
          <a:prstGeom prst="rect">
            <a:avLst/>
          </a:prstGeom>
        </p:spPr>
      </p:pic>
    </p:spTree>
    <p:extLst>
      <p:ext uri="{BB962C8B-B14F-4D97-AF65-F5344CB8AC3E}">
        <p14:creationId xmlns:p14="http://schemas.microsoft.com/office/powerpoint/2010/main" val="2964446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27AE3-1FFB-4D74-A784-AE1C9B014418}"/>
              </a:ext>
            </a:extLst>
          </p:cNvPr>
          <p:cNvSpPr>
            <a:spLocks noGrp="1"/>
          </p:cNvSpPr>
          <p:nvPr>
            <p:ph type="title"/>
          </p:nvPr>
        </p:nvSpPr>
        <p:spPr/>
        <p:txBody>
          <a:bodyPr/>
          <a:lstStyle/>
          <a:p>
            <a:r>
              <a:rPr lang="en-US" altLang="zh-CN" dirty="0"/>
              <a:t>Robustness in Other Disciplines</a:t>
            </a:r>
            <a:endParaRPr lang="zh-CN" altLang="en-US" dirty="0"/>
          </a:p>
        </p:txBody>
      </p:sp>
      <p:sp>
        <p:nvSpPr>
          <p:cNvPr id="4" name="Slide Number Placeholder 3">
            <a:extLst>
              <a:ext uri="{FF2B5EF4-FFF2-40B4-BE49-F238E27FC236}">
                <a16:creationId xmlns:a16="http://schemas.microsoft.com/office/drawing/2014/main" id="{BB463F0E-0D04-4C31-8EBF-7F85C32C2601}"/>
              </a:ext>
            </a:extLst>
          </p:cNvPr>
          <p:cNvSpPr>
            <a:spLocks noGrp="1"/>
          </p:cNvSpPr>
          <p:nvPr>
            <p:ph type="sldNum" sz="quarter" idx="10"/>
          </p:nvPr>
        </p:nvSpPr>
        <p:spPr/>
        <p:txBody>
          <a:bodyPr/>
          <a:lstStyle/>
          <a:p>
            <a:pPr>
              <a:defRPr/>
            </a:pPr>
            <a:fld id="{57DBCEAA-019C-4221-BCA5-137D87B79FCD}" type="slidenum">
              <a:rPr lang="zh-CN" altLang="en-US" smtClean="0"/>
              <a:pPr>
                <a:defRPr/>
              </a:pPr>
              <a:t>4</a:t>
            </a:fld>
            <a:endParaRPr lang="zh-CN" altLang="en-US" dirty="0"/>
          </a:p>
        </p:txBody>
      </p:sp>
      <p:pic>
        <p:nvPicPr>
          <p:cNvPr id="6" name="Picture 5" descr="Diagram&#10;&#10;Description automatically generated">
            <a:extLst>
              <a:ext uri="{FF2B5EF4-FFF2-40B4-BE49-F238E27FC236}">
                <a16:creationId xmlns:a16="http://schemas.microsoft.com/office/drawing/2014/main" id="{8B233F37-262B-421D-9DB1-303D12E7BDEF}"/>
              </a:ext>
            </a:extLst>
          </p:cNvPr>
          <p:cNvPicPr>
            <a:picLocks noChangeAspect="1"/>
          </p:cNvPicPr>
          <p:nvPr/>
        </p:nvPicPr>
        <p:blipFill>
          <a:blip r:embed="rId3"/>
          <a:stretch>
            <a:fillRect/>
          </a:stretch>
        </p:blipFill>
        <p:spPr>
          <a:xfrm>
            <a:off x="609600" y="1525901"/>
            <a:ext cx="5581650" cy="3038475"/>
          </a:xfrm>
          <a:prstGeom prst="rect">
            <a:avLst/>
          </a:prstGeom>
        </p:spPr>
      </p:pic>
      <p:pic>
        <p:nvPicPr>
          <p:cNvPr id="8" name="Picture 7" descr="Shape&#10;&#10;Description automatically generated">
            <a:extLst>
              <a:ext uri="{FF2B5EF4-FFF2-40B4-BE49-F238E27FC236}">
                <a16:creationId xmlns:a16="http://schemas.microsoft.com/office/drawing/2014/main" id="{497E5DA2-B67C-44B1-9BEA-19C91E972A11}"/>
              </a:ext>
            </a:extLst>
          </p:cNvPr>
          <p:cNvPicPr>
            <a:picLocks noChangeAspect="1"/>
          </p:cNvPicPr>
          <p:nvPr/>
        </p:nvPicPr>
        <p:blipFill>
          <a:blip r:embed="rId4"/>
          <a:stretch>
            <a:fillRect/>
          </a:stretch>
        </p:blipFill>
        <p:spPr>
          <a:xfrm>
            <a:off x="3338629" y="4408300"/>
            <a:ext cx="3516588" cy="2308600"/>
          </a:xfrm>
          <a:prstGeom prst="rect">
            <a:avLst/>
          </a:prstGeom>
        </p:spPr>
      </p:pic>
      <p:pic>
        <p:nvPicPr>
          <p:cNvPr id="10" name="Picture 9" descr="A picture containing outdoor, road, street, photo&#10;&#10;Description automatically generated">
            <a:extLst>
              <a:ext uri="{FF2B5EF4-FFF2-40B4-BE49-F238E27FC236}">
                <a16:creationId xmlns:a16="http://schemas.microsoft.com/office/drawing/2014/main" id="{001426A9-ABD9-4B1F-AC92-2571C5323807}"/>
              </a:ext>
            </a:extLst>
          </p:cNvPr>
          <p:cNvPicPr>
            <a:picLocks noChangeAspect="1"/>
          </p:cNvPicPr>
          <p:nvPr/>
        </p:nvPicPr>
        <p:blipFill>
          <a:blip r:embed="rId5"/>
          <a:stretch>
            <a:fillRect/>
          </a:stretch>
        </p:blipFill>
        <p:spPr>
          <a:xfrm>
            <a:off x="7010400" y="2286000"/>
            <a:ext cx="4368800" cy="3276600"/>
          </a:xfrm>
          <a:prstGeom prst="rect">
            <a:avLst/>
          </a:prstGeom>
        </p:spPr>
      </p:pic>
    </p:spTree>
    <p:extLst>
      <p:ext uri="{BB962C8B-B14F-4D97-AF65-F5344CB8AC3E}">
        <p14:creationId xmlns:p14="http://schemas.microsoft.com/office/powerpoint/2010/main" val="464010098"/>
      </p:ext>
    </p:extLst>
  </p:cSld>
  <p:clrMapOvr>
    <a:masterClrMapping/>
  </p:clrMapOvr>
  <mc:AlternateContent xmlns:mc="http://schemas.openxmlformats.org/markup-compatibility/2006" xmlns:p14="http://schemas.microsoft.com/office/powerpoint/2010/main">
    <mc:Choice Requires="p14">
      <p:transition spd="slow" p14:dur="2000" advTm="26494"/>
    </mc:Choice>
    <mc:Fallback xmlns="">
      <p:transition spd="slow" advTm="26494"/>
    </mc:Fallback>
  </mc:AlternateContent>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827F6-B7E8-4E6F-BCD5-0124B83DE2DA}"/>
              </a:ext>
            </a:extLst>
          </p:cNvPr>
          <p:cNvSpPr>
            <a:spLocks noGrp="1"/>
          </p:cNvSpPr>
          <p:nvPr>
            <p:ph type="title"/>
          </p:nvPr>
        </p:nvSpPr>
        <p:spPr>
          <a:xfrm>
            <a:off x="914400" y="609600"/>
            <a:ext cx="10363200" cy="1143000"/>
          </a:xfrm>
        </p:spPr>
        <p:txBody>
          <a:bodyPr wrap="square" anchor="ctr">
            <a:normAutofit/>
          </a:bodyPr>
          <a:lstStyle/>
          <a:p>
            <a:r>
              <a:rPr lang="en-US" altLang="zh-CN" dirty="0"/>
              <a:t>Case Study: Network Protocol</a:t>
            </a:r>
            <a:endParaRPr lang="zh-CN" altLang="en-US" dirty="0"/>
          </a:p>
        </p:txBody>
      </p:sp>
      <p:sp>
        <p:nvSpPr>
          <p:cNvPr id="3" name="Content Placeholder 2">
            <a:extLst>
              <a:ext uri="{FF2B5EF4-FFF2-40B4-BE49-F238E27FC236}">
                <a16:creationId xmlns:a16="http://schemas.microsoft.com/office/drawing/2014/main" id="{B73D32C2-4204-46D3-8124-E46386EDE2BE}"/>
              </a:ext>
            </a:extLst>
          </p:cNvPr>
          <p:cNvSpPr>
            <a:spLocks noGrp="1"/>
          </p:cNvSpPr>
          <p:nvPr>
            <p:ph sz="half" idx="1"/>
          </p:nvPr>
        </p:nvSpPr>
        <p:spPr>
          <a:xfrm>
            <a:off x="914400" y="1981200"/>
            <a:ext cx="10363200" cy="533400"/>
          </a:xfrm>
        </p:spPr>
        <p:txBody>
          <a:bodyPr wrap="square" anchor="t">
            <a:normAutofit/>
          </a:bodyPr>
          <a:lstStyle/>
          <a:p>
            <a:pPr marL="0" indent="0">
              <a:buNone/>
            </a:pPr>
            <a:r>
              <a:rPr lang="en-US" altLang="zh-CN" sz="2400" dirty="0"/>
              <a:t>Naïve protocol vs Alternate-bit protocol (ABP) </a:t>
            </a:r>
          </a:p>
        </p:txBody>
      </p:sp>
      <p:sp>
        <p:nvSpPr>
          <p:cNvPr id="4" name="Slide Number Placeholder 3">
            <a:extLst>
              <a:ext uri="{FF2B5EF4-FFF2-40B4-BE49-F238E27FC236}">
                <a16:creationId xmlns:a16="http://schemas.microsoft.com/office/drawing/2014/main" id="{3E8AD3D7-F58C-4539-A392-DECAAF07D23A}"/>
              </a:ext>
            </a:extLst>
          </p:cNvPr>
          <p:cNvSpPr>
            <a:spLocks noGrp="1"/>
          </p:cNvSpPr>
          <p:nvPr>
            <p:ph type="sldNum" sz="quarter" idx="10"/>
          </p:nvPr>
        </p:nvSpPr>
        <p:spPr>
          <a:xfrm>
            <a:off x="909638" y="6281738"/>
            <a:ext cx="842962" cy="365125"/>
          </a:xfrm>
        </p:spPr>
        <p:txBody>
          <a:bodyPr anchor="ctr">
            <a:normAutofit/>
          </a:bodyPr>
          <a:lstStyle/>
          <a:p>
            <a:pPr>
              <a:spcAft>
                <a:spcPts val="600"/>
              </a:spcAft>
              <a:defRPr/>
            </a:pPr>
            <a:fld id="{57DBCEAA-019C-4221-BCA5-137D87B79FCD}" type="slidenum">
              <a:rPr lang="zh-CN" altLang="en-US" smtClean="0"/>
              <a:pPr>
                <a:spcAft>
                  <a:spcPts val="600"/>
                </a:spcAft>
                <a:defRPr/>
              </a:pPr>
              <a:t>40</a:t>
            </a:fld>
            <a:endParaRPr lang="zh-CN" altLang="en-US"/>
          </a:p>
        </p:txBody>
      </p:sp>
      <p:pic>
        <p:nvPicPr>
          <p:cNvPr id="6" name="Picture 5">
            <a:extLst>
              <a:ext uri="{FF2B5EF4-FFF2-40B4-BE49-F238E27FC236}">
                <a16:creationId xmlns:a16="http://schemas.microsoft.com/office/drawing/2014/main" id="{BFAF4919-D11A-4B1B-A772-7248F2FFBD7D}"/>
              </a:ext>
            </a:extLst>
          </p:cNvPr>
          <p:cNvPicPr>
            <a:picLocks noChangeAspect="1"/>
          </p:cNvPicPr>
          <p:nvPr/>
        </p:nvPicPr>
        <p:blipFill>
          <a:blip r:embed="rId3"/>
          <a:stretch>
            <a:fillRect/>
          </a:stretch>
        </p:blipFill>
        <p:spPr>
          <a:xfrm>
            <a:off x="776779" y="2514600"/>
            <a:ext cx="10638442" cy="3406435"/>
          </a:xfrm>
          <a:prstGeom prst="rect">
            <a:avLst/>
          </a:prstGeom>
        </p:spPr>
      </p:pic>
      <p:sp>
        <p:nvSpPr>
          <p:cNvPr id="7" name="TextBox 6">
            <a:extLst>
              <a:ext uri="{FF2B5EF4-FFF2-40B4-BE49-F238E27FC236}">
                <a16:creationId xmlns:a16="http://schemas.microsoft.com/office/drawing/2014/main" id="{1F2B0060-CABE-4CBD-A79D-6FC55DBCB804}"/>
              </a:ext>
            </a:extLst>
          </p:cNvPr>
          <p:cNvSpPr txBox="1"/>
          <p:nvPr/>
        </p:nvSpPr>
        <p:spPr>
          <a:xfrm>
            <a:off x="1923675" y="5950714"/>
            <a:ext cx="2362200" cy="400110"/>
          </a:xfrm>
          <a:prstGeom prst="rect">
            <a:avLst/>
          </a:prstGeom>
          <a:noFill/>
        </p:spPr>
        <p:txBody>
          <a:bodyPr wrap="square" rtlCol="0">
            <a:spAutoFit/>
          </a:bodyPr>
          <a:lstStyle/>
          <a:p>
            <a:r>
              <a:rPr lang="en-US" altLang="zh-CN" sz="2000" b="1" dirty="0">
                <a:latin typeface="+mn-lt"/>
              </a:rPr>
              <a:t>Naïve protocol</a:t>
            </a:r>
            <a:endParaRPr lang="zh-CN" altLang="en-US" sz="2000" b="1" dirty="0">
              <a:latin typeface="+mn-lt"/>
            </a:endParaRPr>
          </a:p>
        </p:txBody>
      </p:sp>
      <p:sp>
        <p:nvSpPr>
          <p:cNvPr id="9" name="TextBox 8">
            <a:extLst>
              <a:ext uri="{FF2B5EF4-FFF2-40B4-BE49-F238E27FC236}">
                <a16:creationId xmlns:a16="http://schemas.microsoft.com/office/drawing/2014/main" id="{7B5DAC20-275A-4485-B49B-CD68C662D1C1}"/>
              </a:ext>
            </a:extLst>
          </p:cNvPr>
          <p:cNvSpPr txBox="1"/>
          <p:nvPr/>
        </p:nvSpPr>
        <p:spPr>
          <a:xfrm>
            <a:off x="7239000" y="5954104"/>
            <a:ext cx="2819400" cy="400110"/>
          </a:xfrm>
          <a:prstGeom prst="rect">
            <a:avLst/>
          </a:prstGeom>
          <a:noFill/>
        </p:spPr>
        <p:txBody>
          <a:bodyPr wrap="square" rtlCol="0">
            <a:spAutoFit/>
          </a:bodyPr>
          <a:lstStyle/>
          <a:p>
            <a:r>
              <a:rPr lang="en-US" altLang="zh-CN" sz="2000" b="1" dirty="0">
                <a:latin typeface="+mn-lt"/>
              </a:rPr>
              <a:t>Alternate-bit protocol</a:t>
            </a:r>
            <a:endParaRPr lang="zh-CN" altLang="en-US" sz="2000" b="1" dirty="0">
              <a:latin typeface="+mn-lt"/>
            </a:endParaRPr>
          </a:p>
        </p:txBody>
      </p:sp>
    </p:spTree>
    <p:extLst>
      <p:ext uri="{BB962C8B-B14F-4D97-AF65-F5344CB8AC3E}">
        <p14:creationId xmlns:p14="http://schemas.microsoft.com/office/powerpoint/2010/main" val="6496359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827F6-B7E8-4E6F-BCD5-0124B83DE2DA}"/>
              </a:ext>
            </a:extLst>
          </p:cNvPr>
          <p:cNvSpPr>
            <a:spLocks noGrp="1"/>
          </p:cNvSpPr>
          <p:nvPr>
            <p:ph type="title"/>
          </p:nvPr>
        </p:nvSpPr>
        <p:spPr>
          <a:xfrm>
            <a:off x="914400" y="609600"/>
            <a:ext cx="10363200" cy="1143000"/>
          </a:xfrm>
        </p:spPr>
        <p:txBody>
          <a:bodyPr wrap="square" anchor="ctr">
            <a:normAutofit/>
          </a:bodyPr>
          <a:lstStyle/>
          <a:p>
            <a:r>
              <a:rPr lang="en-US" altLang="zh-CN" dirty="0"/>
              <a:t>Case Study: ABP Protocol</a:t>
            </a:r>
            <a:endParaRPr lang="zh-CN" altLang="en-US" dirty="0"/>
          </a:p>
        </p:txBody>
      </p:sp>
      <p:sp>
        <p:nvSpPr>
          <p:cNvPr id="3" name="Content Placeholder 2">
            <a:extLst>
              <a:ext uri="{FF2B5EF4-FFF2-40B4-BE49-F238E27FC236}">
                <a16:creationId xmlns:a16="http://schemas.microsoft.com/office/drawing/2014/main" id="{B73D32C2-4204-46D3-8124-E46386EDE2BE}"/>
              </a:ext>
            </a:extLst>
          </p:cNvPr>
          <p:cNvSpPr>
            <a:spLocks noGrp="1"/>
          </p:cNvSpPr>
          <p:nvPr>
            <p:ph sz="half" idx="1"/>
          </p:nvPr>
        </p:nvSpPr>
        <p:spPr>
          <a:xfrm>
            <a:off x="914400" y="1981200"/>
            <a:ext cx="5080000" cy="4038600"/>
          </a:xfrm>
        </p:spPr>
        <p:txBody>
          <a:bodyPr wrap="square" anchor="t">
            <a:normAutofit/>
          </a:bodyPr>
          <a:lstStyle/>
          <a:p>
            <a:r>
              <a:rPr lang="en-US" altLang="zh-CN" dirty="0"/>
              <a:t>System: ABP Protocol vs Naïve protocol</a:t>
            </a:r>
          </a:p>
          <a:p>
            <a:endParaRPr lang="en-US" altLang="zh-CN" dirty="0"/>
          </a:p>
          <a:p>
            <a:r>
              <a:rPr lang="en-US" altLang="zh-CN" dirty="0"/>
              <a:t>Environment: Communication Channel</a:t>
            </a:r>
          </a:p>
        </p:txBody>
      </p:sp>
      <p:sp>
        <p:nvSpPr>
          <p:cNvPr id="4" name="Slide Number Placeholder 3">
            <a:extLst>
              <a:ext uri="{FF2B5EF4-FFF2-40B4-BE49-F238E27FC236}">
                <a16:creationId xmlns:a16="http://schemas.microsoft.com/office/drawing/2014/main" id="{3E8AD3D7-F58C-4539-A392-DECAAF07D23A}"/>
              </a:ext>
            </a:extLst>
          </p:cNvPr>
          <p:cNvSpPr>
            <a:spLocks noGrp="1"/>
          </p:cNvSpPr>
          <p:nvPr>
            <p:ph type="sldNum" sz="quarter" idx="10"/>
          </p:nvPr>
        </p:nvSpPr>
        <p:spPr>
          <a:xfrm>
            <a:off x="909638" y="6281738"/>
            <a:ext cx="842962" cy="365125"/>
          </a:xfrm>
        </p:spPr>
        <p:txBody>
          <a:bodyPr anchor="ctr">
            <a:normAutofit/>
          </a:bodyPr>
          <a:lstStyle/>
          <a:p>
            <a:pPr>
              <a:spcAft>
                <a:spcPts val="600"/>
              </a:spcAft>
              <a:defRPr/>
            </a:pPr>
            <a:fld id="{57DBCEAA-019C-4221-BCA5-137D87B79FCD}" type="slidenum">
              <a:rPr lang="zh-CN" altLang="en-US" smtClean="0"/>
              <a:pPr>
                <a:spcAft>
                  <a:spcPts val="600"/>
                </a:spcAft>
                <a:defRPr/>
              </a:pPr>
              <a:t>41</a:t>
            </a:fld>
            <a:endParaRPr lang="zh-CN" altLang="en-US"/>
          </a:p>
        </p:txBody>
      </p:sp>
      <p:pic>
        <p:nvPicPr>
          <p:cNvPr id="8" name="Picture 7">
            <a:extLst>
              <a:ext uri="{FF2B5EF4-FFF2-40B4-BE49-F238E27FC236}">
                <a16:creationId xmlns:a16="http://schemas.microsoft.com/office/drawing/2014/main" id="{F784A87E-ACA3-4421-85E5-7FDE097562BD}"/>
              </a:ext>
            </a:extLst>
          </p:cNvPr>
          <p:cNvPicPr>
            <a:picLocks noChangeAspect="1"/>
          </p:cNvPicPr>
          <p:nvPr/>
        </p:nvPicPr>
        <p:blipFill>
          <a:blip r:embed="rId3"/>
          <a:stretch>
            <a:fillRect/>
          </a:stretch>
        </p:blipFill>
        <p:spPr>
          <a:xfrm>
            <a:off x="6629400" y="2438400"/>
            <a:ext cx="4061812" cy="2507197"/>
          </a:xfrm>
          <a:prstGeom prst="rect">
            <a:avLst/>
          </a:prstGeom>
        </p:spPr>
      </p:pic>
      <p:sp>
        <p:nvSpPr>
          <p:cNvPr id="10" name="TextBox 9">
            <a:extLst>
              <a:ext uri="{FF2B5EF4-FFF2-40B4-BE49-F238E27FC236}">
                <a16:creationId xmlns:a16="http://schemas.microsoft.com/office/drawing/2014/main" id="{D67DA237-441A-4DCC-A873-89B71A870F7F}"/>
              </a:ext>
            </a:extLst>
          </p:cNvPr>
          <p:cNvSpPr txBox="1"/>
          <p:nvPr/>
        </p:nvSpPr>
        <p:spPr>
          <a:xfrm>
            <a:off x="8077200" y="4945597"/>
            <a:ext cx="1524000" cy="400110"/>
          </a:xfrm>
          <a:prstGeom prst="rect">
            <a:avLst/>
          </a:prstGeom>
          <a:noFill/>
        </p:spPr>
        <p:txBody>
          <a:bodyPr wrap="square" rtlCol="0">
            <a:spAutoFit/>
          </a:bodyPr>
          <a:lstStyle/>
          <a:p>
            <a:r>
              <a:rPr lang="en-US" altLang="zh-CN" sz="2000" b="1" dirty="0">
                <a:latin typeface="+mn-lt"/>
              </a:rPr>
              <a:t>Channel</a:t>
            </a:r>
            <a:endParaRPr lang="zh-CN" altLang="en-US" sz="2000" b="1" dirty="0">
              <a:latin typeface="+mn-lt"/>
            </a:endParaRPr>
          </a:p>
        </p:txBody>
      </p:sp>
    </p:spTree>
    <p:extLst>
      <p:ext uri="{BB962C8B-B14F-4D97-AF65-F5344CB8AC3E}">
        <p14:creationId xmlns:p14="http://schemas.microsoft.com/office/powerpoint/2010/main" val="9581946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827F6-B7E8-4E6F-BCD5-0124B83DE2DA}"/>
              </a:ext>
            </a:extLst>
          </p:cNvPr>
          <p:cNvSpPr>
            <a:spLocks noGrp="1"/>
          </p:cNvSpPr>
          <p:nvPr>
            <p:ph type="title"/>
          </p:nvPr>
        </p:nvSpPr>
        <p:spPr>
          <a:xfrm>
            <a:off x="914400" y="609600"/>
            <a:ext cx="10363200" cy="1143000"/>
          </a:xfrm>
        </p:spPr>
        <p:txBody>
          <a:bodyPr wrap="square" anchor="ctr">
            <a:normAutofit/>
          </a:bodyPr>
          <a:lstStyle/>
          <a:p>
            <a:r>
              <a:rPr lang="en-US" altLang="zh-CN" dirty="0"/>
              <a:t>Case Study: ABP Protocol</a:t>
            </a:r>
            <a:endParaRPr lang="zh-CN" altLang="en-US" dirty="0"/>
          </a:p>
        </p:txBody>
      </p:sp>
      <p:sp>
        <p:nvSpPr>
          <p:cNvPr id="3" name="Content Placeholder 2">
            <a:extLst>
              <a:ext uri="{FF2B5EF4-FFF2-40B4-BE49-F238E27FC236}">
                <a16:creationId xmlns:a16="http://schemas.microsoft.com/office/drawing/2014/main" id="{B73D32C2-4204-46D3-8124-E46386EDE2BE}"/>
              </a:ext>
            </a:extLst>
          </p:cNvPr>
          <p:cNvSpPr>
            <a:spLocks noGrp="1"/>
          </p:cNvSpPr>
          <p:nvPr>
            <p:ph sz="half" idx="1"/>
          </p:nvPr>
        </p:nvSpPr>
        <p:spPr>
          <a:xfrm>
            <a:off x="914400" y="1981200"/>
            <a:ext cx="5080000" cy="4038600"/>
          </a:xfrm>
        </p:spPr>
        <p:txBody>
          <a:bodyPr wrap="square" anchor="t">
            <a:noAutofit/>
          </a:bodyPr>
          <a:lstStyle/>
          <a:p>
            <a:r>
              <a:rPr lang="en-US" altLang="zh-CN" dirty="0"/>
              <a:t>System: ABP Protocol vs Naïve protocol</a:t>
            </a:r>
          </a:p>
          <a:p>
            <a:r>
              <a:rPr lang="en-US" altLang="zh-CN" dirty="0"/>
              <a:t>Environment: Communication Channel</a:t>
            </a:r>
          </a:p>
          <a:p>
            <a:r>
              <a:rPr lang="en-US" altLang="zh-CN" dirty="0"/>
              <a:t>Deviation model: Channel with message loss, duplication, and corruption</a:t>
            </a:r>
            <a:endParaRPr lang="zh-CN" altLang="en-US" dirty="0"/>
          </a:p>
        </p:txBody>
      </p:sp>
      <p:sp>
        <p:nvSpPr>
          <p:cNvPr id="4" name="Slide Number Placeholder 3">
            <a:extLst>
              <a:ext uri="{FF2B5EF4-FFF2-40B4-BE49-F238E27FC236}">
                <a16:creationId xmlns:a16="http://schemas.microsoft.com/office/drawing/2014/main" id="{3E8AD3D7-F58C-4539-A392-DECAAF07D23A}"/>
              </a:ext>
            </a:extLst>
          </p:cNvPr>
          <p:cNvSpPr>
            <a:spLocks noGrp="1"/>
          </p:cNvSpPr>
          <p:nvPr>
            <p:ph type="sldNum" sz="quarter" idx="10"/>
          </p:nvPr>
        </p:nvSpPr>
        <p:spPr>
          <a:xfrm>
            <a:off x="909638" y="6281738"/>
            <a:ext cx="842962" cy="365125"/>
          </a:xfrm>
        </p:spPr>
        <p:txBody>
          <a:bodyPr anchor="ctr">
            <a:normAutofit/>
          </a:bodyPr>
          <a:lstStyle/>
          <a:p>
            <a:pPr>
              <a:spcAft>
                <a:spcPts val="600"/>
              </a:spcAft>
              <a:defRPr/>
            </a:pPr>
            <a:fld id="{57DBCEAA-019C-4221-BCA5-137D87B79FCD}" type="slidenum">
              <a:rPr lang="zh-CN" altLang="en-US" smtClean="0"/>
              <a:pPr>
                <a:spcAft>
                  <a:spcPts val="600"/>
                </a:spcAft>
                <a:defRPr/>
              </a:pPr>
              <a:t>42</a:t>
            </a:fld>
            <a:endParaRPr lang="zh-CN" altLang="en-US"/>
          </a:p>
        </p:txBody>
      </p:sp>
      <p:pic>
        <p:nvPicPr>
          <p:cNvPr id="7" name="Picture 6">
            <a:extLst>
              <a:ext uri="{FF2B5EF4-FFF2-40B4-BE49-F238E27FC236}">
                <a16:creationId xmlns:a16="http://schemas.microsoft.com/office/drawing/2014/main" id="{4A75CCF1-FD2B-4703-B15A-45A9322F2012}"/>
              </a:ext>
            </a:extLst>
          </p:cNvPr>
          <p:cNvPicPr>
            <a:picLocks noChangeAspect="1"/>
          </p:cNvPicPr>
          <p:nvPr/>
        </p:nvPicPr>
        <p:blipFill>
          <a:blip r:embed="rId3"/>
          <a:stretch>
            <a:fillRect/>
          </a:stretch>
        </p:blipFill>
        <p:spPr>
          <a:xfrm>
            <a:off x="5791200" y="2286000"/>
            <a:ext cx="5972936" cy="2979711"/>
          </a:xfrm>
          <a:prstGeom prst="rect">
            <a:avLst/>
          </a:prstGeom>
        </p:spPr>
      </p:pic>
    </p:spTree>
    <p:extLst>
      <p:ext uri="{BB962C8B-B14F-4D97-AF65-F5344CB8AC3E}">
        <p14:creationId xmlns:p14="http://schemas.microsoft.com/office/powerpoint/2010/main" val="22113661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1CB7E81-3043-4F43-920A-2A0249CB6145}"/>
              </a:ext>
            </a:extLst>
          </p:cNvPr>
          <p:cNvSpPr>
            <a:spLocks noGrp="1"/>
          </p:cNvSpPr>
          <p:nvPr>
            <p:ph type="title"/>
          </p:nvPr>
        </p:nvSpPr>
        <p:spPr/>
        <p:txBody>
          <a:bodyPr/>
          <a:lstStyle/>
          <a:p>
            <a:r>
              <a:rPr lang="en-US" altLang="zh-CN" dirty="0"/>
              <a:t>Case Study: Network Protocol</a:t>
            </a:r>
            <a:endParaRPr lang="zh-CN" altLang="en-US" dirty="0"/>
          </a:p>
        </p:txBody>
      </p:sp>
      <p:sp>
        <p:nvSpPr>
          <p:cNvPr id="6" name="Slide Number Placeholder 5">
            <a:extLst>
              <a:ext uri="{FF2B5EF4-FFF2-40B4-BE49-F238E27FC236}">
                <a16:creationId xmlns:a16="http://schemas.microsoft.com/office/drawing/2014/main" id="{A15439A5-B6A3-4080-B8C0-83F180D488EC}"/>
              </a:ext>
            </a:extLst>
          </p:cNvPr>
          <p:cNvSpPr>
            <a:spLocks noGrp="1"/>
          </p:cNvSpPr>
          <p:nvPr>
            <p:ph type="sldNum" sz="quarter" idx="10"/>
          </p:nvPr>
        </p:nvSpPr>
        <p:spPr/>
        <p:txBody>
          <a:bodyPr/>
          <a:lstStyle/>
          <a:p>
            <a:pPr>
              <a:defRPr/>
            </a:pPr>
            <a:fld id="{0615F91E-9E69-4CEC-A574-9FFB65167BD2}" type="slidenum">
              <a:rPr lang="zh-CN" altLang="en-US" smtClean="0"/>
              <a:pPr>
                <a:defRPr/>
              </a:pPr>
              <a:t>43</a:t>
            </a:fld>
            <a:endParaRPr lang="zh-CN" altLang="en-US" dirty="0"/>
          </a:p>
        </p:txBody>
      </p:sp>
      <p:graphicFrame>
        <p:nvGraphicFramePr>
          <p:cNvPr id="8" name="Table 8">
            <a:extLst>
              <a:ext uri="{FF2B5EF4-FFF2-40B4-BE49-F238E27FC236}">
                <a16:creationId xmlns:a16="http://schemas.microsoft.com/office/drawing/2014/main" id="{411E212D-5E50-4B34-992F-176D41A098D8}"/>
              </a:ext>
            </a:extLst>
          </p:cNvPr>
          <p:cNvGraphicFramePr>
            <a:graphicFrameLocks noGrp="1"/>
          </p:cNvGraphicFramePr>
          <p:nvPr>
            <p:extLst>
              <p:ext uri="{D42A27DB-BD31-4B8C-83A1-F6EECF244321}">
                <p14:modId xmlns:p14="http://schemas.microsoft.com/office/powerpoint/2010/main" val="859841740"/>
              </p:ext>
            </p:extLst>
          </p:nvPr>
        </p:nvGraphicFramePr>
        <p:xfrm>
          <a:off x="1160858" y="2438400"/>
          <a:ext cx="9870284" cy="2743200"/>
        </p:xfrm>
        <a:graphic>
          <a:graphicData uri="http://schemas.openxmlformats.org/drawingml/2006/table">
            <a:tbl>
              <a:tblPr firstRow="1" bandRow="1">
                <a:tableStyleId>{EB344D84-9AFB-497E-A393-DC336BA19D2E}</a:tableStyleId>
              </a:tblPr>
              <a:tblGrid>
                <a:gridCol w="2467571">
                  <a:extLst>
                    <a:ext uri="{9D8B030D-6E8A-4147-A177-3AD203B41FA5}">
                      <a16:colId xmlns:a16="http://schemas.microsoft.com/office/drawing/2014/main" val="1833230691"/>
                    </a:ext>
                  </a:extLst>
                </a:gridCol>
                <a:gridCol w="2467571">
                  <a:extLst>
                    <a:ext uri="{9D8B030D-6E8A-4147-A177-3AD203B41FA5}">
                      <a16:colId xmlns:a16="http://schemas.microsoft.com/office/drawing/2014/main" val="2081278199"/>
                    </a:ext>
                  </a:extLst>
                </a:gridCol>
                <a:gridCol w="2467571">
                  <a:extLst>
                    <a:ext uri="{9D8B030D-6E8A-4147-A177-3AD203B41FA5}">
                      <a16:colId xmlns:a16="http://schemas.microsoft.com/office/drawing/2014/main" val="1555966332"/>
                    </a:ext>
                  </a:extLst>
                </a:gridCol>
                <a:gridCol w="2467571">
                  <a:extLst>
                    <a:ext uri="{9D8B030D-6E8A-4147-A177-3AD203B41FA5}">
                      <a16:colId xmlns:a16="http://schemas.microsoft.com/office/drawing/2014/main" val="398836182"/>
                    </a:ext>
                  </a:extLst>
                </a:gridCol>
              </a:tblGrid>
              <a:tr h="914400">
                <a:tc>
                  <a:txBody>
                    <a:bodyPr/>
                    <a:lstStyle/>
                    <a:p>
                      <a:endParaRPr lang="zh-CN" altLang="en-US" dirty="0">
                        <a:solidFill>
                          <a:schemeClr val="tx1"/>
                        </a:solidFill>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dirty="0">
                          <a:solidFill>
                            <a:schemeClr val="tx1"/>
                          </a:solidFill>
                        </a:rPr>
                        <a:t>Message loss</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CN" dirty="0">
                          <a:solidFill>
                            <a:schemeClr val="tx1"/>
                          </a:solidFill>
                        </a:rPr>
                        <a:t>Message duplication</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CN" dirty="0">
                          <a:solidFill>
                            <a:schemeClr val="tx1"/>
                          </a:solidFill>
                        </a:rPr>
                        <a:t>Message corruption</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483644154"/>
                  </a:ext>
                </a:extLst>
              </a:tr>
              <a:tr h="914400">
                <a:tc>
                  <a:txBody>
                    <a:bodyPr/>
                    <a:lstStyle/>
                    <a:p>
                      <a:r>
                        <a:rPr lang="en-US" altLang="zh-CN" dirty="0"/>
                        <a:t>Naïve protocol</a:t>
                      </a:r>
                      <a:endParaRPr lang="zh-CN" altLang="en-US" dirty="0"/>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dirty="0"/>
                        <a:t>NO</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CN" dirty="0"/>
                        <a:t>NO</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CN" dirty="0"/>
                        <a:t>NO</a:t>
                      </a:r>
                      <a:endParaRPr lang="zh-CN" altLang="en-US" dirty="0"/>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705247061"/>
                  </a:ext>
                </a:extLst>
              </a:tr>
              <a:tr h="914400">
                <a:tc>
                  <a:txBody>
                    <a:bodyPr/>
                    <a:lstStyle/>
                    <a:p>
                      <a:r>
                        <a:rPr lang="en-US" altLang="zh-CN" dirty="0"/>
                        <a:t>Alternate-bit protocol</a:t>
                      </a:r>
                      <a:endParaRPr lang="zh-CN" altLang="en-US" dirty="0"/>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dirty="0"/>
                        <a:t>YES</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CN" dirty="0"/>
                        <a:t>YES</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CN" dirty="0"/>
                        <a:t>YES, limited to changes in bit-parameter</a:t>
                      </a:r>
                      <a:endParaRPr lang="zh-CN" altLang="en-US" dirty="0"/>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936717531"/>
                  </a:ext>
                </a:extLst>
              </a:tr>
            </a:tbl>
          </a:graphicData>
        </a:graphic>
      </p:graphicFrame>
    </p:spTree>
    <p:extLst>
      <p:ext uri="{BB962C8B-B14F-4D97-AF65-F5344CB8AC3E}">
        <p14:creationId xmlns:p14="http://schemas.microsoft.com/office/powerpoint/2010/main" val="14925286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86C5090-A26B-475E-8B04-911BACC89026}"/>
              </a:ext>
            </a:extLst>
          </p:cNvPr>
          <p:cNvSpPr>
            <a:spLocks noGrp="1"/>
          </p:cNvSpPr>
          <p:nvPr>
            <p:ph type="title"/>
          </p:nvPr>
        </p:nvSpPr>
        <p:spPr/>
        <p:txBody>
          <a:bodyPr/>
          <a:lstStyle/>
          <a:p>
            <a:r>
              <a:rPr lang="en-US" altLang="zh-CN" dirty="0"/>
              <a:t>Case Study: Therac-25</a:t>
            </a:r>
            <a:endParaRPr lang="zh-CN" altLang="en-US" dirty="0"/>
          </a:p>
        </p:txBody>
      </p:sp>
      <p:sp>
        <p:nvSpPr>
          <p:cNvPr id="7" name="Content Placeholder 6">
            <a:extLst>
              <a:ext uri="{FF2B5EF4-FFF2-40B4-BE49-F238E27FC236}">
                <a16:creationId xmlns:a16="http://schemas.microsoft.com/office/drawing/2014/main" id="{B1C00348-4C2F-4AE7-B6F5-7077B0AD362B}"/>
              </a:ext>
            </a:extLst>
          </p:cNvPr>
          <p:cNvSpPr>
            <a:spLocks noGrp="1"/>
          </p:cNvSpPr>
          <p:nvPr>
            <p:ph idx="1"/>
          </p:nvPr>
        </p:nvSpPr>
        <p:spPr>
          <a:xfrm>
            <a:off x="914400" y="1981200"/>
            <a:ext cx="10363200" cy="2971800"/>
          </a:xfrm>
        </p:spPr>
        <p:txBody>
          <a:bodyPr/>
          <a:lstStyle/>
          <a:p>
            <a:r>
              <a:rPr lang="en-US" altLang="zh-CN" sz="2800" dirty="0"/>
              <a:t>System: Therac-25</a:t>
            </a:r>
          </a:p>
          <a:p>
            <a:r>
              <a:rPr lang="en-US" altLang="zh-CN" sz="2800" dirty="0"/>
              <a:t>Environment: Human Operator</a:t>
            </a:r>
          </a:p>
          <a:p>
            <a:r>
              <a:rPr lang="en-US" altLang="zh-CN" sz="2800" dirty="0"/>
              <a:t>Deviation model: Operator with mistakes, derived from EOFM</a:t>
            </a:r>
          </a:p>
          <a:p>
            <a:r>
              <a:rPr lang="en-US" altLang="zh-CN" sz="2800" dirty="0"/>
              <a:t>Comparing robustness of a new design</a:t>
            </a:r>
          </a:p>
          <a:p>
            <a:r>
              <a:rPr lang="en-US" altLang="zh-CN" sz="2800" dirty="0"/>
              <a:t>Comparing robustness under two properties</a:t>
            </a:r>
          </a:p>
        </p:txBody>
      </p:sp>
      <p:sp>
        <p:nvSpPr>
          <p:cNvPr id="5" name="Slide Number Placeholder 4">
            <a:extLst>
              <a:ext uri="{FF2B5EF4-FFF2-40B4-BE49-F238E27FC236}">
                <a16:creationId xmlns:a16="http://schemas.microsoft.com/office/drawing/2014/main" id="{2FD2AD2B-5A60-4630-848F-A3572FB13C8F}"/>
              </a:ext>
            </a:extLst>
          </p:cNvPr>
          <p:cNvSpPr>
            <a:spLocks noGrp="1"/>
          </p:cNvSpPr>
          <p:nvPr>
            <p:ph type="sldNum" sz="quarter" idx="10"/>
          </p:nvPr>
        </p:nvSpPr>
        <p:spPr/>
        <p:txBody>
          <a:bodyPr/>
          <a:lstStyle/>
          <a:p>
            <a:pPr>
              <a:defRPr/>
            </a:pPr>
            <a:fld id="{C1ADF8B7-63D3-4763-A992-6330F3F69431}" type="slidenum">
              <a:rPr lang="zh-CN" altLang="en-US" smtClean="0"/>
              <a:pPr>
                <a:defRPr/>
              </a:pPr>
              <a:t>44</a:t>
            </a:fld>
            <a:endParaRPr lang="zh-CN" altLang="en-US" dirty="0"/>
          </a:p>
        </p:txBody>
      </p:sp>
    </p:spTree>
    <p:extLst>
      <p:ext uri="{BB962C8B-B14F-4D97-AF65-F5344CB8AC3E}">
        <p14:creationId xmlns:p14="http://schemas.microsoft.com/office/powerpoint/2010/main" val="14569324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86C5090-A26B-475E-8B04-911BACC89026}"/>
              </a:ext>
            </a:extLst>
          </p:cNvPr>
          <p:cNvSpPr>
            <a:spLocks noGrp="1"/>
          </p:cNvSpPr>
          <p:nvPr>
            <p:ph type="title"/>
          </p:nvPr>
        </p:nvSpPr>
        <p:spPr/>
        <p:txBody>
          <a:bodyPr/>
          <a:lstStyle/>
          <a:p>
            <a:r>
              <a:rPr lang="en-US" altLang="zh-CN" dirty="0"/>
              <a:t>Case Study: Therac-25</a:t>
            </a:r>
            <a:endParaRPr lang="zh-CN" altLang="en-US" dirty="0"/>
          </a:p>
        </p:txBody>
      </p:sp>
      <p:sp>
        <p:nvSpPr>
          <p:cNvPr id="7" name="Content Placeholder 6">
            <a:extLst>
              <a:ext uri="{FF2B5EF4-FFF2-40B4-BE49-F238E27FC236}">
                <a16:creationId xmlns:a16="http://schemas.microsoft.com/office/drawing/2014/main" id="{B1C00348-4C2F-4AE7-B6F5-7077B0AD362B}"/>
              </a:ext>
            </a:extLst>
          </p:cNvPr>
          <p:cNvSpPr>
            <a:spLocks noGrp="1"/>
          </p:cNvSpPr>
          <p:nvPr>
            <p:ph idx="1"/>
          </p:nvPr>
        </p:nvSpPr>
        <p:spPr>
          <a:xfrm>
            <a:off x="914400" y="1905000"/>
            <a:ext cx="10363200" cy="1130982"/>
          </a:xfrm>
        </p:spPr>
        <p:txBody>
          <a:bodyPr/>
          <a:lstStyle/>
          <a:p>
            <a:r>
              <a:rPr lang="en-US" altLang="zh-CN" sz="2800" dirty="0"/>
              <a:t>Property: 		No overdose</a:t>
            </a:r>
          </a:p>
          <a:p>
            <a:r>
              <a:rPr lang="en-US" altLang="zh-CN" sz="2800" dirty="0"/>
              <a:t>New design: 	Add a safety check before firing the beam.</a:t>
            </a:r>
            <a:endParaRPr lang="zh-CN" altLang="en-US" sz="2800" dirty="0"/>
          </a:p>
        </p:txBody>
      </p:sp>
      <p:sp>
        <p:nvSpPr>
          <p:cNvPr id="5" name="Slide Number Placeholder 4">
            <a:extLst>
              <a:ext uri="{FF2B5EF4-FFF2-40B4-BE49-F238E27FC236}">
                <a16:creationId xmlns:a16="http://schemas.microsoft.com/office/drawing/2014/main" id="{2FD2AD2B-5A60-4630-848F-A3572FB13C8F}"/>
              </a:ext>
            </a:extLst>
          </p:cNvPr>
          <p:cNvSpPr>
            <a:spLocks noGrp="1"/>
          </p:cNvSpPr>
          <p:nvPr>
            <p:ph type="sldNum" sz="quarter" idx="10"/>
          </p:nvPr>
        </p:nvSpPr>
        <p:spPr/>
        <p:txBody>
          <a:bodyPr/>
          <a:lstStyle/>
          <a:p>
            <a:pPr>
              <a:defRPr/>
            </a:pPr>
            <a:fld id="{C1ADF8B7-63D3-4763-A992-6330F3F69431}" type="slidenum">
              <a:rPr lang="zh-CN" altLang="en-US" smtClean="0"/>
              <a:pPr>
                <a:defRPr/>
              </a:pPr>
              <a:t>45</a:t>
            </a:fld>
            <a:endParaRPr lang="zh-CN" altLang="en-US" dirty="0"/>
          </a:p>
        </p:txBody>
      </p:sp>
      <p:grpSp>
        <p:nvGrpSpPr>
          <p:cNvPr id="13" name="Group 12">
            <a:extLst>
              <a:ext uri="{FF2B5EF4-FFF2-40B4-BE49-F238E27FC236}">
                <a16:creationId xmlns:a16="http://schemas.microsoft.com/office/drawing/2014/main" id="{65AFB27F-8558-45AE-B45D-8394D9F7D40E}"/>
              </a:ext>
            </a:extLst>
          </p:cNvPr>
          <p:cNvGrpSpPr/>
          <p:nvPr/>
        </p:nvGrpSpPr>
        <p:grpSpPr>
          <a:xfrm>
            <a:off x="1066800" y="3203972"/>
            <a:ext cx="4101071" cy="2802732"/>
            <a:chOff x="566738" y="2668917"/>
            <a:chExt cx="3852862" cy="2514600"/>
          </a:xfrm>
        </p:grpSpPr>
        <p:sp>
          <p:nvSpPr>
            <p:cNvPr id="14" name="Rectangle: Rounded Corners 13">
              <a:extLst>
                <a:ext uri="{FF2B5EF4-FFF2-40B4-BE49-F238E27FC236}">
                  <a16:creationId xmlns:a16="http://schemas.microsoft.com/office/drawing/2014/main" id="{7671768A-1C01-47A9-A6E1-B6A844350B83}"/>
                </a:ext>
              </a:extLst>
            </p:cNvPr>
            <p:cNvSpPr/>
            <p:nvPr/>
          </p:nvSpPr>
          <p:spPr bwMode="auto">
            <a:xfrm>
              <a:off x="609600" y="2668917"/>
              <a:ext cx="3810000" cy="2514600"/>
            </a:xfrm>
            <a:prstGeom prst="roundRect">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dirty="0">
                <a:ln>
                  <a:noFill/>
                </a:ln>
                <a:solidFill>
                  <a:srgbClr val="000000"/>
                </a:solidFill>
                <a:effectLst/>
                <a:latin typeface="Times" charset="0"/>
                <a:ea typeface="Osaka" charset="0"/>
                <a:cs typeface="Osaka" charset="0"/>
              </a:endParaRP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B700E96-F587-4BBF-9BEA-0B2CFB1E50B0}"/>
                    </a:ext>
                  </a:extLst>
                </p:cNvPr>
                <p:cNvSpPr txBox="1"/>
                <p:nvPr/>
              </p:nvSpPr>
              <p:spPr>
                <a:xfrm>
                  <a:off x="566738" y="2691711"/>
                  <a:ext cx="68580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𝛼</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𝐼</m:t>
                            </m:r>
                          </m:e>
                          <m:sup>
                            <m:r>
                              <a:rPr lang="en-US" altLang="zh-CN" sz="2000" b="0" i="1" smtClean="0">
                                <a:latin typeface="Cambria Math" panose="02040503050406030204" pitchFamily="18" charset="0"/>
                              </a:rPr>
                              <m:t>∗</m:t>
                            </m:r>
                          </m:sup>
                        </m:sSup>
                      </m:oMath>
                    </m:oMathPara>
                  </a14:m>
                  <a:endParaRPr lang="zh-CN" altLang="en-US" sz="2000" dirty="0"/>
                </a:p>
              </p:txBody>
            </p:sp>
          </mc:Choice>
          <mc:Fallback xmlns="">
            <p:sp>
              <p:nvSpPr>
                <p:cNvPr id="10" name="TextBox 9">
                  <a:extLst>
                    <a:ext uri="{FF2B5EF4-FFF2-40B4-BE49-F238E27FC236}">
                      <a16:creationId xmlns:a16="http://schemas.microsoft.com/office/drawing/2014/main" id="{5222C911-2588-409A-A80C-A65CEB9D1515}"/>
                    </a:ext>
                  </a:extLst>
                </p:cNvPr>
                <p:cNvSpPr txBox="1">
                  <a:spLocks noRot="1" noChangeAspect="1" noMove="1" noResize="1" noEditPoints="1" noAdjustHandles="1" noChangeArrowheads="1" noChangeShapeType="1" noTextEdit="1"/>
                </p:cNvSpPr>
                <p:nvPr/>
              </p:nvSpPr>
              <p:spPr>
                <a:xfrm>
                  <a:off x="566738" y="2691711"/>
                  <a:ext cx="685800" cy="400110"/>
                </a:xfrm>
                <a:prstGeom prst="rect">
                  <a:avLst/>
                </a:prstGeom>
                <a:blipFill>
                  <a:blip r:embed="rId2"/>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16" name="Oval 15">
                <a:extLst>
                  <a:ext uri="{FF2B5EF4-FFF2-40B4-BE49-F238E27FC236}">
                    <a16:creationId xmlns:a16="http://schemas.microsoft.com/office/drawing/2014/main" id="{AD24A23C-5203-4931-A5D3-BE975810B9AD}"/>
                  </a:ext>
                </a:extLst>
              </p:cNvPr>
              <p:cNvSpPr/>
              <p:nvPr/>
            </p:nvSpPr>
            <p:spPr bwMode="auto">
              <a:xfrm>
                <a:off x="1338262" y="3430655"/>
                <a:ext cx="3653330" cy="2484259"/>
              </a:xfrm>
              <a:prstGeom prst="ellipse">
                <a:avLst/>
              </a:prstGeom>
              <a:solidFill>
                <a:schemeClr val="accent1"/>
              </a:solidFill>
              <a:ln>
                <a:solidFill>
                  <a:schemeClr val="dk1"/>
                </a:solidFill>
                <a:headEnd type="none" w="med" len="med"/>
                <a:tailEnd type="none" w="med" len="med"/>
              </a:ln>
              <a:extLst>
                <a:ext uri="{AF507438-7753-43e0-B8FC-AC1667EBCBE1}">
                  <a14:hiddenEffects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r>
                        <a:rPr kumimoji="0" lang="en-US" altLang="zh-CN" sz="2000" b="0" i="1" u="none" strike="noStrike" cap="none" normalizeH="0" baseline="0" smtClean="0">
                          <a:ln>
                            <a:noFill/>
                          </a:ln>
                          <a:solidFill>
                            <a:srgbClr val="000000"/>
                          </a:solidFill>
                          <a:effectLst/>
                          <a:latin typeface="Cambria Math" panose="02040503050406030204" pitchFamily="18" charset="0"/>
                          <a:ea typeface="Osaka" charset="0"/>
                          <a:cs typeface="Osaka" charset="0"/>
                        </a:rPr>
                        <m:t>𝑊𝐴</m:t>
                      </m:r>
                      <m:d>
                        <m:dPr>
                          <m:ctrlPr>
                            <a:rPr kumimoji="0" lang="en-US" altLang="zh-CN" sz="2000" b="0" i="1" u="none" strike="noStrike" cap="none" normalizeH="0" baseline="0" smtClean="0">
                              <a:ln>
                                <a:noFill/>
                              </a:ln>
                              <a:solidFill>
                                <a:srgbClr val="000000"/>
                              </a:solidFill>
                              <a:effectLst/>
                              <a:latin typeface="Cambria Math" panose="02040503050406030204" pitchFamily="18" charset="0"/>
                              <a:ea typeface="Osaka" charset="0"/>
                              <a:cs typeface="Osaka" charset="0"/>
                            </a:rPr>
                          </m:ctrlPr>
                        </m:dPr>
                        <m:e>
                          <m:sSup>
                            <m:sSupPr>
                              <m:ctrlPr>
                                <a:rPr kumimoji="0" lang="en-US" altLang="zh-CN" sz="2000" b="1" i="1" u="none" strike="noStrike" cap="none" normalizeH="0" baseline="0" smtClean="0">
                                  <a:ln>
                                    <a:noFill/>
                                  </a:ln>
                                  <a:solidFill>
                                    <a:srgbClr val="FF0000"/>
                                  </a:solidFill>
                                  <a:effectLst/>
                                  <a:latin typeface="Cambria Math" panose="02040503050406030204" pitchFamily="18" charset="0"/>
                                  <a:ea typeface="Osaka" charset="0"/>
                                  <a:cs typeface="Osaka" charset="0"/>
                                </a:rPr>
                              </m:ctrlPr>
                            </m:sSupPr>
                            <m:e>
                              <m:r>
                                <a:rPr kumimoji="0" lang="en-US" altLang="zh-CN" sz="2000" b="1" i="1" u="none" strike="noStrike" cap="none" normalizeH="0" baseline="0" smtClean="0">
                                  <a:ln>
                                    <a:noFill/>
                                  </a:ln>
                                  <a:solidFill>
                                    <a:srgbClr val="FF0000"/>
                                  </a:solidFill>
                                  <a:effectLst/>
                                  <a:latin typeface="Cambria Math" panose="02040503050406030204" pitchFamily="18" charset="0"/>
                                  <a:ea typeface="Osaka" charset="0"/>
                                  <a:cs typeface="Osaka" charset="0"/>
                                </a:rPr>
                                <m:t>𝑴</m:t>
                              </m:r>
                            </m:e>
                            <m:sup>
                              <m:r>
                                <a:rPr kumimoji="0" lang="en-US" altLang="zh-CN" sz="2000" b="1" i="1" u="none" strike="noStrike" cap="none" normalizeH="0" baseline="0" smtClean="0">
                                  <a:ln>
                                    <a:noFill/>
                                  </a:ln>
                                  <a:solidFill>
                                    <a:srgbClr val="FF0000"/>
                                  </a:solidFill>
                                  <a:effectLst/>
                                  <a:latin typeface="Cambria Math" panose="02040503050406030204" pitchFamily="18" charset="0"/>
                                  <a:ea typeface="Osaka" charset="0"/>
                                  <a:cs typeface="Osaka" charset="0"/>
                                </a:rPr>
                                <m:t>′</m:t>
                              </m:r>
                            </m:sup>
                          </m:sSup>
                          <m:r>
                            <a:rPr kumimoji="0" lang="en-US" altLang="zh-CN" sz="2000" b="0" i="1" u="none" strike="noStrike" cap="none" normalizeH="0" baseline="0" smtClean="0">
                              <a:ln>
                                <a:noFill/>
                              </a:ln>
                              <a:solidFill>
                                <a:srgbClr val="000000"/>
                              </a:solidFill>
                              <a:effectLst/>
                              <a:latin typeface="Cambria Math" panose="02040503050406030204" pitchFamily="18" charset="0"/>
                              <a:ea typeface="Osaka" charset="0"/>
                              <a:cs typeface="Osaka" charset="0"/>
                            </a:rPr>
                            <m:t>,</m:t>
                          </m:r>
                          <m:r>
                            <a:rPr kumimoji="0" lang="en-US" altLang="zh-CN" sz="2000" b="0" i="1" u="none" strike="noStrike" cap="none" normalizeH="0" baseline="0" smtClean="0">
                              <a:ln>
                                <a:noFill/>
                              </a:ln>
                              <a:solidFill>
                                <a:srgbClr val="000000"/>
                              </a:solidFill>
                              <a:effectLst/>
                              <a:latin typeface="Cambria Math" panose="02040503050406030204" pitchFamily="18" charset="0"/>
                              <a:ea typeface="Osaka" charset="0"/>
                              <a:cs typeface="Osaka" charset="0"/>
                            </a:rPr>
                            <m:t>𝐸</m:t>
                          </m:r>
                          <m:r>
                            <a:rPr kumimoji="0" lang="en-US" altLang="zh-CN" sz="2000" b="0" i="1" u="none" strike="noStrike" cap="none" normalizeH="0" baseline="0" smtClean="0">
                              <a:ln>
                                <a:noFill/>
                              </a:ln>
                              <a:solidFill>
                                <a:srgbClr val="000000"/>
                              </a:solidFill>
                              <a:effectLst/>
                              <a:latin typeface="Cambria Math" panose="02040503050406030204" pitchFamily="18" charset="0"/>
                              <a:ea typeface="Osaka" charset="0"/>
                              <a:cs typeface="Osaka" charset="0"/>
                            </a:rPr>
                            <m:t>,</m:t>
                          </m:r>
                          <m:r>
                            <a:rPr kumimoji="0" lang="en-US" altLang="zh-CN" sz="2000" b="0" i="1" u="none" strike="noStrike" cap="none" normalizeH="0" baseline="0" smtClean="0">
                              <a:ln>
                                <a:noFill/>
                              </a:ln>
                              <a:solidFill>
                                <a:srgbClr val="000000"/>
                              </a:solidFill>
                              <a:effectLst/>
                              <a:latin typeface="Cambria Math" panose="02040503050406030204" pitchFamily="18" charset="0"/>
                              <a:ea typeface="Osaka" charset="0"/>
                              <a:cs typeface="Osaka" charset="0"/>
                            </a:rPr>
                            <m:t>𝑃</m:t>
                          </m:r>
                        </m:e>
                      </m:d>
                    </m:oMath>
                  </m:oMathPara>
                </a14:m>
                <a:endParaRPr kumimoji="0" lang="en-US" altLang="zh-CN" sz="2000" b="0" i="0" u="none" strike="noStrike" cap="none" normalizeH="0" baseline="0" dirty="0">
                  <a:ln>
                    <a:noFill/>
                  </a:ln>
                  <a:solidFill>
                    <a:srgbClr val="000000"/>
                  </a:solidFill>
                  <a:effectLst/>
                  <a:latin typeface="Times" charset="0"/>
                  <a:ea typeface="Osaka" charset="0"/>
                  <a:cs typeface="Osaka" charset="0"/>
                </a:endParaRPr>
              </a:p>
            </p:txBody>
          </p:sp>
        </mc:Choice>
        <mc:Fallback xmlns="">
          <p:sp>
            <p:nvSpPr>
              <p:cNvPr id="16" name="Oval 15">
                <a:extLst>
                  <a:ext uri="{FF2B5EF4-FFF2-40B4-BE49-F238E27FC236}">
                    <a16:creationId xmlns:a16="http://schemas.microsoft.com/office/drawing/2014/main" id="{AD24A23C-5203-4931-A5D3-BE975810B9AD}"/>
                  </a:ext>
                </a:extLst>
              </p:cNvPr>
              <p:cNvSpPr>
                <a:spLocks noRot="1" noChangeAspect="1" noMove="1" noResize="1" noEditPoints="1" noAdjustHandles="1" noChangeArrowheads="1" noChangeShapeType="1" noTextEdit="1"/>
              </p:cNvSpPr>
              <p:nvPr/>
            </p:nvSpPr>
            <p:spPr bwMode="auto">
              <a:xfrm>
                <a:off x="1338262" y="3430655"/>
                <a:ext cx="3653330" cy="2484259"/>
              </a:xfrm>
              <a:prstGeom prst="ellipse">
                <a:avLst/>
              </a:prstGeom>
              <a:blipFill>
                <a:blip r:embed="rId3"/>
                <a:stretch>
                  <a:fillRect/>
                </a:stretch>
              </a:blipFill>
              <a:ln>
                <a:solidFill>
                  <a:schemeClr val="dk1"/>
                </a:solidFill>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Oval 16">
                <a:extLst>
                  <a:ext uri="{FF2B5EF4-FFF2-40B4-BE49-F238E27FC236}">
                    <a16:creationId xmlns:a16="http://schemas.microsoft.com/office/drawing/2014/main" id="{736507B8-6B37-4639-9FE6-68629E7D8CBF}"/>
                  </a:ext>
                </a:extLst>
              </p:cNvPr>
              <p:cNvSpPr/>
              <p:nvPr/>
            </p:nvSpPr>
            <p:spPr bwMode="auto">
              <a:xfrm>
                <a:off x="1796781" y="4238147"/>
                <a:ext cx="2781300" cy="1387556"/>
              </a:xfrm>
              <a:prstGeom prst="ellipse">
                <a:avLst/>
              </a:prstGeom>
              <a:solidFill>
                <a:schemeClr val="bg1"/>
              </a:solidFill>
              <a:ln>
                <a:solidFill>
                  <a:schemeClr val="tx1"/>
                </a:solidFill>
                <a:headEnd type="none" w="med" len="med"/>
                <a:tailEnd type="none" w="med" len="med"/>
              </a:ln>
              <a:extLst>
                <a:ext uri="{AF507438-7753-43e0-B8FC-AC1667EBCBE1}">
                  <a14:hiddenEffects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r>
                        <a:rPr kumimoji="0" lang="en-US" altLang="zh-CN" sz="2000" b="0" i="1" u="none" strike="noStrike" cap="none" normalizeH="0" baseline="0" smtClean="0">
                          <a:ln>
                            <a:noFill/>
                          </a:ln>
                          <a:solidFill>
                            <a:srgbClr val="000000"/>
                          </a:solidFill>
                          <a:effectLst/>
                          <a:latin typeface="Cambria Math" panose="02040503050406030204" pitchFamily="18" charset="0"/>
                          <a:ea typeface="Osaka" charset="0"/>
                          <a:cs typeface="Osaka" charset="0"/>
                        </a:rPr>
                        <m:t>𝑊𝐴</m:t>
                      </m:r>
                      <m:r>
                        <a:rPr kumimoji="0" lang="en-US" altLang="zh-CN" sz="2000" b="0" i="1" u="none" strike="noStrike" cap="none" normalizeH="0" baseline="0" smtClean="0">
                          <a:ln>
                            <a:noFill/>
                          </a:ln>
                          <a:solidFill>
                            <a:srgbClr val="000000"/>
                          </a:solidFill>
                          <a:effectLst/>
                          <a:latin typeface="Cambria Math" panose="02040503050406030204" pitchFamily="18" charset="0"/>
                          <a:ea typeface="Osaka" charset="0"/>
                          <a:cs typeface="Osaka" charset="0"/>
                        </a:rPr>
                        <m:t>(</m:t>
                      </m:r>
                      <m:r>
                        <a:rPr kumimoji="0" lang="en-US" altLang="zh-CN" sz="2000" b="0" i="1" u="none" strike="noStrike" cap="none" normalizeH="0" baseline="0" smtClean="0">
                          <a:ln>
                            <a:noFill/>
                          </a:ln>
                          <a:solidFill>
                            <a:srgbClr val="000000"/>
                          </a:solidFill>
                          <a:effectLst/>
                          <a:latin typeface="Cambria Math" panose="02040503050406030204" pitchFamily="18" charset="0"/>
                          <a:ea typeface="Osaka" charset="0"/>
                          <a:cs typeface="Osaka" charset="0"/>
                        </a:rPr>
                        <m:t>𝑀</m:t>
                      </m:r>
                      <m:r>
                        <a:rPr kumimoji="0" lang="en-US" altLang="zh-CN" sz="2000" b="0" i="1" u="none" strike="noStrike" cap="none" normalizeH="0" baseline="0" smtClean="0">
                          <a:ln>
                            <a:noFill/>
                          </a:ln>
                          <a:solidFill>
                            <a:srgbClr val="000000"/>
                          </a:solidFill>
                          <a:effectLst/>
                          <a:latin typeface="Cambria Math" panose="02040503050406030204" pitchFamily="18" charset="0"/>
                          <a:ea typeface="Osaka" charset="0"/>
                          <a:cs typeface="Osaka" charset="0"/>
                        </a:rPr>
                        <m:t>,</m:t>
                      </m:r>
                      <m:r>
                        <a:rPr kumimoji="0" lang="en-US" altLang="zh-CN" sz="2000" b="0" i="1" u="none" strike="noStrike" cap="none" normalizeH="0" baseline="0" smtClean="0">
                          <a:ln>
                            <a:noFill/>
                          </a:ln>
                          <a:solidFill>
                            <a:srgbClr val="000000"/>
                          </a:solidFill>
                          <a:effectLst/>
                          <a:latin typeface="Cambria Math" panose="02040503050406030204" pitchFamily="18" charset="0"/>
                          <a:ea typeface="Osaka" charset="0"/>
                          <a:cs typeface="Osaka" charset="0"/>
                        </a:rPr>
                        <m:t>𝐸</m:t>
                      </m:r>
                      <m:r>
                        <a:rPr kumimoji="0" lang="en-US" altLang="zh-CN" sz="2000" b="0" i="1" u="none" strike="noStrike" cap="none" normalizeH="0" baseline="0" smtClean="0">
                          <a:ln>
                            <a:noFill/>
                          </a:ln>
                          <a:solidFill>
                            <a:srgbClr val="000000"/>
                          </a:solidFill>
                          <a:effectLst/>
                          <a:latin typeface="Cambria Math" panose="02040503050406030204" pitchFamily="18" charset="0"/>
                          <a:ea typeface="Osaka" charset="0"/>
                          <a:cs typeface="Osaka" charset="0"/>
                        </a:rPr>
                        <m:t>,</m:t>
                      </m:r>
                      <m:r>
                        <a:rPr kumimoji="0" lang="en-US" altLang="zh-CN" sz="2000" b="0" i="1" u="none" strike="noStrike" cap="none" normalizeH="0" baseline="0" smtClean="0">
                          <a:ln>
                            <a:noFill/>
                          </a:ln>
                          <a:solidFill>
                            <a:srgbClr val="000000"/>
                          </a:solidFill>
                          <a:effectLst/>
                          <a:latin typeface="Cambria Math" panose="02040503050406030204" pitchFamily="18" charset="0"/>
                          <a:ea typeface="Osaka" charset="0"/>
                          <a:cs typeface="Osaka" charset="0"/>
                        </a:rPr>
                        <m:t>𝑃</m:t>
                      </m:r>
                      <m:r>
                        <a:rPr kumimoji="0" lang="en-US" altLang="zh-CN" sz="2000" b="0" i="1" u="none" strike="noStrike" cap="none" normalizeH="0" baseline="0" smtClean="0">
                          <a:ln>
                            <a:noFill/>
                          </a:ln>
                          <a:solidFill>
                            <a:srgbClr val="000000"/>
                          </a:solidFill>
                          <a:effectLst/>
                          <a:latin typeface="Cambria Math" panose="02040503050406030204" pitchFamily="18" charset="0"/>
                          <a:ea typeface="Osaka" charset="0"/>
                          <a:cs typeface="Osaka" charset="0"/>
                        </a:rPr>
                        <m:t>)</m:t>
                      </m:r>
                    </m:oMath>
                  </m:oMathPara>
                </a14:m>
                <a:endParaRPr kumimoji="0" lang="en-US" altLang="zh-CN" sz="2000" b="0" i="0" u="none" strike="noStrike" cap="none" normalizeH="0" baseline="0" dirty="0">
                  <a:ln>
                    <a:noFill/>
                  </a:ln>
                  <a:solidFill>
                    <a:srgbClr val="000000"/>
                  </a:solidFill>
                  <a:effectLst/>
                  <a:latin typeface="Times" charset="0"/>
                  <a:ea typeface="Osaka" charset="0"/>
                  <a:cs typeface="Osaka" charset="0"/>
                </a:endParaRPr>
              </a:p>
            </p:txBody>
          </p:sp>
        </mc:Choice>
        <mc:Fallback xmlns="">
          <p:sp>
            <p:nvSpPr>
              <p:cNvPr id="17" name="Oval 16">
                <a:extLst>
                  <a:ext uri="{FF2B5EF4-FFF2-40B4-BE49-F238E27FC236}">
                    <a16:creationId xmlns:a16="http://schemas.microsoft.com/office/drawing/2014/main" id="{736507B8-6B37-4639-9FE6-68629E7D8CBF}"/>
                  </a:ext>
                </a:extLst>
              </p:cNvPr>
              <p:cNvSpPr>
                <a:spLocks noRot="1" noChangeAspect="1" noMove="1" noResize="1" noEditPoints="1" noAdjustHandles="1" noChangeArrowheads="1" noChangeShapeType="1" noTextEdit="1"/>
              </p:cNvSpPr>
              <p:nvPr/>
            </p:nvSpPr>
            <p:spPr bwMode="auto">
              <a:xfrm>
                <a:off x="1796781" y="4238147"/>
                <a:ext cx="2781300" cy="1387556"/>
              </a:xfrm>
              <a:prstGeom prst="ellipse">
                <a:avLst/>
              </a:prstGeom>
              <a:blipFill>
                <a:blip r:embed="rId4"/>
                <a:stretch>
                  <a:fillRect/>
                </a:stretch>
              </a:blipFill>
              <a:ln>
                <a:solidFill>
                  <a:schemeClr val="tx1"/>
                </a:solidFill>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r>
                  <a:rPr lang="zh-CN" altLang="en-US">
                    <a:noFill/>
                  </a:rPr>
                  <a:t> </a:t>
                </a:r>
              </a:p>
            </p:txBody>
          </p:sp>
        </mc:Fallback>
      </mc:AlternateContent>
      <p:sp>
        <p:nvSpPr>
          <p:cNvPr id="2" name="Oval 1">
            <a:extLst>
              <a:ext uri="{FF2B5EF4-FFF2-40B4-BE49-F238E27FC236}">
                <a16:creationId xmlns:a16="http://schemas.microsoft.com/office/drawing/2014/main" id="{E72CCE9C-AB97-459E-B55B-AD1872E97BB1}"/>
              </a:ext>
            </a:extLst>
          </p:cNvPr>
          <p:cNvSpPr/>
          <p:nvPr/>
        </p:nvSpPr>
        <p:spPr bwMode="auto">
          <a:xfrm>
            <a:off x="4267200" y="4038600"/>
            <a:ext cx="197892" cy="197892"/>
          </a:xfrm>
          <a:prstGeom prst="ellipse">
            <a:avLst/>
          </a:prstGeom>
          <a:solidFill>
            <a:schemeClr val="tx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rgbClr val="000000"/>
              </a:solidFill>
              <a:effectLst/>
              <a:latin typeface="Times" charset="0"/>
              <a:ea typeface="Osaka" charset="0"/>
              <a:cs typeface="Osaka" charset="0"/>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1E7AEBFB-200A-4A63-8342-E25841428DD5}"/>
                  </a:ext>
                </a:extLst>
              </p:cNvPr>
              <p:cNvSpPr txBox="1"/>
              <p:nvPr/>
            </p:nvSpPr>
            <p:spPr>
              <a:xfrm>
                <a:off x="5562600" y="3576935"/>
                <a:ext cx="4876800" cy="12003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𝑋𝑟𝑎𝑦</m:t>
                      </m:r>
                      <m:r>
                        <a:rPr lang="en-US" altLang="zh-CN" b="0" i="1" smtClean="0">
                          <a:latin typeface="Cambria Math" panose="02040503050406030204" pitchFamily="18" charset="0"/>
                        </a:rPr>
                        <m:t>,</m:t>
                      </m:r>
                      <m:r>
                        <a:rPr lang="en-US" altLang="zh-CN" b="0" i="1" smtClean="0">
                          <a:latin typeface="Cambria Math" panose="02040503050406030204" pitchFamily="18" charset="0"/>
                        </a:rPr>
                        <m:t>𝑏𝑎𝑐𝑘</m:t>
                      </m:r>
                      <m:r>
                        <a:rPr lang="en-US" altLang="zh-CN" b="0" i="1" smtClean="0">
                          <a:latin typeface="Cambria Math" panose="02040503050406030204" pitchFamily="18" charset="0"/>
                        </a:rPr>
                        <m:t>,</m:t>
                      </m:r>
                      <m:r>
                        <a:rPr lang="en-US" altLang="zh-CN" b="0" i="1" smtClean="0">
                          <a:latin typeface="Cambria Math" panose="02040503050406030204" pitchFamily="18" charset="0"/>
                        </a:rPr>
                        <m:t>𝐸𝐵𝑒𝑎𝑚</m:t>
                      </m:r>
                      <m:r>
                        <a:rPr lang="en-US" altLang="zh-CN" b="0" i="1" smtClean="0">
                          <a:latin typeface="Cambria Math" panose="02040503050406030204" pitchFamily="18" charset="0"/>
                        </a:rPr>
                        <m:t>,</m:t>
                      </m:r>
                      <m:r>
                        <a:rPr lang="en-US" altLang="zh-CN" b="0" i="1" smtClean="0">
                          <a:latin typeface="Cambria Math" panose="02040503050406030204" pitchFamily="18" charset="0"/>
                        </a:rPr>
                        <m:t>𝑐𝑜𝑛𝑓𝑖𝑟𝑚</m:t>
                      </m:r>
                      <m:r>
                        <a:rPr lang="en-US" altLang="zh-CN" b="0" i="1" smtClean="0">
                          <a:latin typeface="Cambria Math" panose="02040503050406030204" pitchFamily="18" charset="0"/>
                        </a:rPr>
                        <m:t>,</m:t>
                      </m:r>
                      <m:r>
                        <a:rPr lang="en-US" altLang="zh-CN" b="0" i="1" smtClean="0">
                          <a:latin typeface="Cambria Math" panose="02040503050406030204" pitchFamily="18" charset="0"/>
                        </a:rPr>
                        <m:t>𝑓𝑖𝑟𝑒</m:t>
                      </m:r>
                      <m:r>
                        <a:rPr lang="en-US" altLang="zh-CN" b="0" i="1" smtClean="0">
                          <a:latin typeface="Cambria Math" panose="02040503050406030204" pitchFamily="18" charset="0"/>
                        </a:rPr>
                        <m:t>⟩</m:t>
                      </m:r>
                    </m:oMath>
                  </m:oMathPara>
                </a14:m>
                <a:endParaRPr lang="en-US" altLang="zh-CN" dirty="0"/>
              </a:p>
              <a:p>
                <a:endParaRPr lang="en-US" altLang="zh-CN" dirty="0"/>
              </a:p>
              <a:p>
                <a:r>
                  <a:rPr lang="en-US" altLang="zh-CN" b="0" dirty="0">
                    <a:latin typeface="+mj-lt"/>
                  </a:rPr>
                  <a:t>Design </a:t>
                </a:r>
                <a14:m>
                  <m:oMath xmlns:m="http://schemas.openxmlformats.org/officeDocument/2006/math">
                    <m:r>
                      <a:rPr lang="en-US" altLang="zh-CN" b="0" i="1" smtClean="0">
                        <a:latin typeface="Cambria Math" panose="02040503050406030204" pitchFamily="18" charset="0"/>
                      </a:rPr>
                      <m:t>𝑀</m:t>
                    </m:r>
                    <m:r>
                      <a:rPr lang="en-US" altLang="zh-CN" b="0" i="1" smtClean="0">
                        <a:latin typeface="Cambria Math" panose="02040503050406030204" pitchFamily="18" charset="0"/>
                      </a:rPr>
                      <m:t>′</m:t>
                    </m:r>
                  </m:oMath>
                </a14:m>
                <a:r>
                  <a:rPr lang="zh-CN" altLang="en-US" dirty="0">
                    <a:latin typeface="+mj-lt"/>
                  </a:rPr>
                  <a:t> </a:t>
                </a:r>
                <a:r>
                  <a:rPr lang="en-US" altLang="zh-CN" dirty="0">
                    <a:latin typeface="+mj-lt"/>
                  </a:rPr>
                  <a:t>is more robust.</a:t>
                </a:r>
                <a:endParaRPr lang="zh-CN" altLang="en-US" dirty="0">
                  <a:latin typeface="+mj-lt"/>
                </a:endParaRPr>
              </a:p>
            </p:txBody>
          </p:sp>
        </mc:Choice>
        <mc:Fallback xmlns="">
          <p:sp>
            <p:nvSpPr>
              <p:cNvPr id="3" name="TextBox 2">
                <a:extLst>
                  <a:ext uri="{FF2B5EF4-FFF2-40B4-BE49-F238E27FC236}">
                    <a16:creationId xmlns:a16="http://schemas.microsoft.com/office/drawing/2014/main" id="{1E7AEBFB-200A-4A63-8342-E25841428DD5}"/>
                  </a:ext>
                </a:extLst>
              </p:cNvPr>
              <p:cNvSpPr txBox="1">
                <a:spLocks noRot="1" noChangeAspect="1" noMove="1" noResize="1" noEditPoints="1" noAdjustHandles="1" noChangeArrowheads="1" noChangeShapeType="1" noTextEdit="1"/>
              </p:cNvSpPr>
              <p:nvPr/>
            </p:nvSpPr>
            <p:spPr>
              <a:xfrm>
                <a:off x="5562600" y="3576935"/>
                <a:ext cx="4876800" cy="1200329"/>
              </a:xfrm>
              <a:prstGeom prst="rect">
                <a:avLst/>
              </a:prstGeom>
              <a:blipFill>
                <a:blip r:embed="rId5"/>
                <a:stretch>
                  <a:fillRect l="-2000" r="-1000" b="-11168"/>
                </a:stretch>
              </a:blipFill>
            </p:spPr>
            <p:txBody>
              <a:bodyPr/>
              <a:lstStyle/>
              <a:p>
                <a:r>
                  <a:rPr lang="zh-CN" altLang="en-US">
                    <a:noFill/>
                  </a:rPr>
                  <a:t> </a:t>
                </a:r>
              </a:p>
            </p:txBody>
          </p:sp>
        </mc:Fallback>
      </mc:AlternateContent>
      <p:cxnSp>
        <p:nvCxnSpPr>
          <p:cNvPr id="18" name="Straight Arrow Connector 17">
            <a:extLst>
              <a:ext uri="{FF2B5EF4-FFF2-40B4-BE49-F238E27FC236}">
                <a16:creationId xmlns:a16="http://schemas.microsoft.com/office/drawing/2014/main" id="{8762B787-F1C8-40F2-99B9-C3ADA2FC7201}"/>
              </a:ext>
            </a:extLst>
          </p:cNvPr>
          <p:cNvCxnSpPr>
            <a:stCxn id="2" idx="6"/>
            <a:endCxn id="3" idx="1"/>
          </p:cNvCxnSpPr>
          <p:nvPr/>
        </p:nvCxnSpPr>
        <p:spPr bwMode="auto">
          <a:xfrm>
            <a:off x="4465092" y="4137546"/>
            <a:ext cx="1097508" cy="39554"/>
          </a:xfrm>
          <a:prstGeom prst="straightConnector1">
            <a:avLst/>
          </a:prstGeom>
          <a:solidFill>
            <a:schemeClr val="accent1"/>
          </a:solidFill>
          <a:ln w="1905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11361028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86C5090-A26B-475E-8B04-911BACC89026}"/>
              </a:ext>
            </a:extLst>
          </p:cNvPr>
          <p:cNvSpPr>
            <a:spLocks noGrp="1"/>
          </p:cNvSpPr>
          <p:nvPr>
            <p:ph type="title"/>
          </p:nvPr>
        </p:nvSpPr>
        <p:spPr/>
        <p:txBody>
          <a:bodyPr/>
          <a:lstStyle/>
          <a:p>
            <a:r>
              <a:rPr lang="en-US" altLang="zh-CN" dirty="0"/>
              <a:t>Case Study: Therac-25</a:t>
            </a:r>
            <a:endParaRPr lang="zh-CN" altLang="en-US" dirty="0"/>
          </a:p>
        </p:txBody>
      </p:sp>
      <p:sp>
        <p:nvSpPr>
          <p:cNvPr id="7" name="Content Placeholder 6">
            <a:extLst>
              <a:ext uri="{FF2B5EF4-FFF2-40B4-BE49-F238E27FC236}">
                <a16:creationId xmlns:a16="http://schemas.microsoft.com/office/drawing/2014/main" id="{B1C00348-4C2F-4AE7-B6F5-7077B0AD362B}"/>
              </a:ext>
            </a:extLst>
          </p:cNvPr>
          <p:cNvSpPr>
            <a:spLocks noGrp="1"/>
          </p:cNvSpPr>
          <p:nvPr>
            <p:ph idx="1"/>
          </p:nvPr>
        </p:nvSpPr>
        <p:spPr>
          <a:xfrm>
            <a:off x="914400" y="1905000"/>
            <a:ext cx="10363200" cy="1156388"/>
          </a:xfrm>
        </p:spPr>
        <p:txBody>
          <a:bodyPr/>
          <a:lstStyle/>
          <a:p>
            <a:r>
              <a:rPr lang="en-US" altLang="zh-CN" sz="2800" dirty="0"/>
              <a:t>Old Property: 		No overdose</a:t>
            </a:r>
          </a:p>
          <a:p>
            <a:r>
              <a:rPr lang="en-US" altLang="zh-CN" sz="2800" dirty="0"/>
              <a:t>Stronger Property: 	No overdose and No underdose</a:t>
            </a:r>
          </a:p>
        </p:txBody>
      </p:sp>
      <p:sp>
        <p:nvSpPr>
          <p:cNvPr id="5" name="Slide Number Placeholder 4">
            <a:extLst>
              <a:ext uri="{FF2B5EF4-FFF2-40B4-BE49-F238E27FC236}">
                <a16:creationId xmlns:a16="http://schemas.microsoft.com/office/drawing/2014/main" id="{2FD2AD2B-5A60-4630-848F-A3572FB13C8F}"/>
              </a:ext>
            </a:extLst>
          </p:cNvPr>
          <p:cNvSpPr>
            <a:spLocks noGrp="1"/>
          </p:cNvSpPr>
          <p:nvPr>
            <p:ph type="sldNum" sz="quarter" idx="10"/>
          </p:nvPr>
        </p:nvSpPr>
        <p:spPr/>
        <p:txBody>
          <a:bodyPr/>
          <a:lstStyle/>
          <a:p>
            <a:pPr>
              <a:defRPr/>
            </a:pPr>
            <a:fld id="{C1ADF8B7-63D3-4763-A992-6330F3F69431}" type="slidenum">
              <a:rPr lang="zh-CN" altLang="en-US" smtClean="0"/>
              <a:pPr>
                <a:defRPr/>
              </a:pPr>
              <a:t>46</a:t>
            </a:fld>
            <a:endParaRPr lang="zh-CN" altLang="en-US" dirty="0"/>
          </a:p>
        </p:txBody>
      </p:sp>
      <p:grpSp>
        <p:nvGrpSpPr>
          <p:cNvPr id="13" name="Group 12">
            <a:extLst>
              <a:ext uri="{FF2B5EF4-FFF2-40B4-BE49-F238E27FC236}">
                <a16:creationId xmlns:a16="http://schemas.microsoft.com/office/drawing/2014/main" id="{65AFB27F-8558-45AE-B45D-8394D9F7D40E}"/>
              </a:ext>
            </a:extLst>
          </p:cNvPr>
          <p:cNvGrpSpPr/>
          <p:nvPr/>
        </p:nvGrpSpPr>
        <p:grpSpPr>
          <a:xfrm>
            <a:off x="1066800" y="3203972"/>
            <a:ext cx="4101071" cy="2802732"/>
            <a:chOff x="566738" y="2668917"/>
            <a:chExt cx="3852862" cy="2514600"/>
          </a:xfrm>
        </p:grpSpPr>
        <p:sp>
          <p:nvSpPr>
            <p:cNvPr id="14" name="Rectangle: Rounded Corners 13">
              <a:extLst>
                <a:ext uri="{FF2B5EF4-FFF2-40B4-BE49-F238E27FC236}">
                  <a16:creationId xmlns:a16="http://schemas.microsoft.com/office/drawing/2014/main" id="{7671768A-1C01-47A9-A6E1-B6A844350B83}"/>
                </a:ext>
              </a:extLst>
            </p:cNvPr>
            <p:cNvSpPr/>
            <p:nvPr/>
          </p:nvSpPr>
          <p:spPr bwMode="auto">
            <a:xfrm>
              <a:off x="609600" y="2668917"/>
              <a:ext cx="3810000" cy="2514600"/>
            </a:xfrm>
            <a:prstGeom prst="roundRect">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dirty="0">
                <a:ln>
                  <a:noFill/>
                </a:ln>
                <a:solidFill>
                  <a:srgbClr val="000000"/>
                </a:solidFill>
                <a:effectLst/>
                <a:latin typeface="Times" charset="0"/>
                <a:ea typeface="Osaka" charset="0"/>
                <a:cs typeface="Osaka" charset="0"/>
              </a:endParaRP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B700E96-F587-4BBF-9BEA-0B2CFB1E50B0}"/>
                    </a:ext>
                  </a:extLst>
                </p:cNvPr>
                <p:cNvSpPr txBox="1"/>
                <p:nvPr/>
              </p:nvSpPr>
              <p:spPr>
                <a:xfrm>
                  <a:off x="566738" y="2691711"/>
                  <a:ext cx="68580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𝛼</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𝐼</m:t>
                            </m:r>
                          </m:e>
                          <m:sup>
                            <m:r>
                              <a:rPr lang="en-US" altLang="zh-CN" sz="2000" b="0" i="1" smtClean="0">
                                <a:latin typeface="Cambria Math" panose="02040503050406030204" pitchFamily="18" charset="0"/>
                              </a:rPr>
                              <m:t>∗</m:t>
                            </m:r>
                          </m:sup>
                        </m:sSup>
                      </m:oMath>
                    </m:oMathPara>
                  </a14:m>
                  <a:endParaRPr lang="zh-CN" altLang="en-US" sz="2000" dirty="0"/>
                </a:p>
              </p:txBody>
            </p:sp>
          </mc:Choice>
          <mc:Fallback xmlns="">
            <p:sp>
              <p:nvSpPr>
                <p:cNvPr id="10" name="TextBox 9">
                  <a:extLst>
                    <a:ext uri="{FF2B5EF4-FFF2-40B4-BE49-F238E27FC236}">
                      <a16:creationId xmlns:a16="http://schemas.microsoft.com/office/drawing/2014/main" id="{5222C911-2588-409A-A80C-A65CEB9D1515}"/>
                    </a:ext>
                  </a:extLst>
                </p:cNvPr>
                <p:cNvSpPr txBox="1">
                  <a:spLocks noRot="1" noChangeAspect="1" noMove="1" noResize="1" noEditPoints="1" noAdjustHandles="1" noChangeArrowheads="1" noChangeShapeType="1" noTextEdit="1"/>
                </p:cNvSpPr>
                <p:nvPr/>
              </p:nvSpPr>
              <p:spPr>
                <a:xfrm>
                  <a:off x="566738" y="2691711"/>
                  <a:ext cx="685800" cy="400110"/>
                </a:xfrm>
                <a:prstGeom prst="rect">
                  <a:avLst/>
                </a:prstGeom>
                <a:blipFill>
                  <a:blip r:embed="rId2"/>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16" name="Oval 15">
                <a:extLst>
                  <a:ext uri="{FF2B5EF4-FFF2-40B4-BE49-F238E27FC236}">
                    <a16:creationId xmlns:a16="http://schemas.microsoft.com/office/drawing/2014/main" id="{AD24A23C-5203-4931-A5D3-BE975810B9AD}"/>
                  </a:ext>
                </a:extLst>
              </p:cNvPr>
              <p:cNvSpPr/>
              <p:nvPr/>
            </p:nvSpPr>
            <p:spPr bwMode="auto">
              <a:xfrm>
                <a:off x="1338262" y="3430655"/>
                <a:ext cx="3653330" cy="2484259"/>
              </a:xfrm>
              <a:prstGeom prst="ellipse">
                <a:avLst/>
              </a:prstGeom>
              <a:solidFill>
                <a:schemeClr val="accent1"/>
              </a:solidFill>
              <a:ln>
                <a:solidFill>
                  <a:schemeClr val="dk1"/>
                </a:solidFill>
                <a:headEnd type="none" w="med" len="med"/>
                <a:tailEnd type="none" w="med" len="med"/>
              </a:ln>
              <a:extLst>
                <a:ext uri="{AF507438-7753-43e0-B8FC-AC1667EBCBE1}">
                  <a14:hiddenEffects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r>
                        <a:rPr kumimoji="0" lang="en-US" altLang="zh-CN" sz="2000" b="0" i="1" u="none" strike="noStrike" cap="none" normalizeH="0" baseline="0" smtClean="0">
                          <a:ln>
                            <a:noFill/>
                          </a:ln>
                          <a:solidFill>
                            <a:srgbClr val="000000"/>
                          </a:solidFill>
                          <a:effectLst/>
                          <a:latin typeface="Cambria Math" panose="02040503050406030204" pitchFamily="18" charset="0"/>
                          <a:ea typeface="Osaka" charset="0"/>
                          <a:cs typeface="Osaka" charset="0"/>
                        </a:rPr>
                        <m:t>𝑊𝐴</m:t>
                      </m:r>
                      <m:d>
                        <m:dPr>
                          <m:ctrlPr>
                            <a:rPr kumimoji="0" lang="en-US" altLang="zh-CN" sz="2000" b="0" i="1" u="none" strike="noStrike" cap="none" normalizeH="0" baseline="0" smtClean="0">
                              <a:ln>
                                <a:noFill/>
                              </a:ln>
                              <a:solidFill>
                                <a:srgbClr val="000000"/>
                              </a:solidFill>
                              <a:effectLst/>
                              <a:latin typeface="Cambria Math" panose="02040503050406030204" pitchFamily="18" charset="0"/>
                              <a:ea typeface="Osaka" charset="0"/>
                              <a:cs typeface="Osaka" charset="0"/>
                            </a:rPr>
                          </m:ctrlPr>
                        </m:dPr>
                        <m:e>
                          <m:r>
                            <a:rPr kumimoji="0" lang="en-US" altLang="zh-CN" sz="2000" b="0" i="1" u="none" strike="noStrike" cap="none" normalizeH="0" baseline="0" smtClean="0">
                              <a:ln>
                                <a:noFill/>
                              </a:ln>
                              <a:solidFill>
                                <a:srgbClr val="000000"/>
                              </a:solidFill>
                              <a:effectLst/>
                              <a:latin typeface="Cambria Math" panose="02040503050406030204" pitchFamily="18" charset="0"/>
                              <a:ea typeface="Osaka" charset="0"/>
                              <a:cs typeface="Osaka" charset="0"/>
                            </a:rPr>
                            <m:t>𝑀</m:t>
                          </m:r>
                          <m:r>
                            <a:rPr kumimoji="0" lang="en-US" altLang="zh-CN" sz="2000" b="0" i="1" u="none" strike="noStrike" cap="none" normalizeH="0" baseline="0" smtClean="0">
                              <a:ln>
                                <a:noFill/>
                              </a:ln>
                              <a:solidFill>
                                <a:srgbClr val="000000"/>
                              </a:solidFill>
                              <a:effectLst/>
                              <a:latin typeface="Cambria Math" panose="02040503050406030204" pitchFamily="18" charset="0"/>
                              <a:ea typeface="Osaka" charset="0"/>
                              <a:cs typeface="Osaka" charset="0"/>
                            </a:rPr>
                            <m:t>,</m:t>
                          </m:r>
                          <m:r>
                            <a:rPr kumimoji="0" lang="en-US" altLang="zh-CN" sz="2000" b="0" i="1" u="none" strike="noStrike" cap="none" normalizeH="0" baseline="0" smtClean="0">
                              <a:ln>
                                <a:noFill/>
                              </a:ln>
                              <a:solidFill>
                                <a:srgbClr val="000000"/>
                              </a:solidFill>
                              <a:effectLst/>
                              <a:latin typeface="Cambria Math" panose="02040503050406030204" pitchFamily="18" charset="0"/>
                              <a:ea typeface="Osaka" charset="0"/>
                              <a:cs typeface="Osaka" charset="0"/>
                            </a:rPr>
                            <m:t>𝐸</m:t>
                          </m:r>
                          <m:r>
                            <a:rPr kumimoji="0" lang="en-US" altLang="zh-CN" sz="2000" b="0" i="1" u="none" strike="noStrike" cap="none" normalizeH="0" baseline="0" smtClean="0">
                              <a:ln>
                                <a:noFill/>
                              </a:ln>
                              <a:solidFill>
                                <a:srgbClr val="000000"/>
                              </a:solidFill>
                              <a:effectLst/>
                              <a:latin typeface="Cambria Math" panose="02040503050406030204" pitchFamily="18" charset="0"/>
                              <a:ea typeface="Osaka" charset="0"/>
                              <a:cs typeface="Osaka" charset="0"/>
                            </a:rPr>
                            <m:t>,</m:t>
                          </m:r>
                          <m:r>
                            <a:rPr kumimoji="0" lang="en-US" altLang="zh-CN" sz="2000" b="0" i="1" u="none" strike="noStrike" cap="none" normalizeH="0" baseline="0" smtClean="0">
                              <a:ln>
                                <a:noFill/>
                              </a:ln>
                              <a:solidFill>
                                <a:srgbClr val="000000"/>
                              </a:solidFill>
                              <a:effectLst/>
                              <a:latin typeface="Cambria Math" panose="02040503050406030204" pitchFamily="18" charset="0"/>
                              <a:ea typeface="Osaka" charset="0"/>
                              <a:cs typeface="Osaka" charset="0"/>
                            </a:rPr>
                            <m:t>𝑃</m:t>
                          </m:r>
                        </m:e>
                      </m:d>
                    </m:oMath>
                  </m:oMathPara>
                </a14:m>
                <a:endParaRPr kumimoji="0" lang="en-US" altLang="zh-CN" sz="2000" b="0" i="0" u="none" strike="noStrike" cap="none" normalizeH="0" baseline="0" dirty="0">
                  <a:ln>
                    <a:noFill/>
                  </a:ln>
                  <a:solidFill>
                    <a:srgbClr val="000000"/>
                  </a:solidFill>
                  <a:effectLst/>
                  <a:latin typeface="Times" charset="0"/>
                  <a:ea typeface="Osaka" charset="0"/>
                  <a:cs typeface="Osaka" charset="0"/>
                </a:endParaRPr>
              </a:p>
            </p:txBody>
          </p:sp>
        </mc:Choice>
        <mc:Fallback xmlns="">
          <p:sp>
            <p:nvSpPr>
              <p:cNvPr id="16" name="Oval 15">
                <a:extLst>
                  <a:ext uri="{FF2B5EF4-FFF2-40B4-BE49-F238E27FC236}">
                    <a16:creationId xmlns:a16="http://schemas.microsoft.com/office/drawing/2014/main" id="{AD24A23C-5203-4931-A5D3-BE975810B9AD}"/>
                  </a:ext>
                </a:extLst>
              </p:cNvPr>
              <p:cNvSpPr>
                <a:spLocks noRot="1" noChangeAspect="1" noMove="1" noResize="1" noEditPoints="1" noAdjustHandles="1" noChangeArrowheads="1" noChangeShapeType="1" noTextEdit="1"/>
              </p:cNvSpPr>
              <p:nvPr/>
            </p:nvSpPr>
            <p:spPr bwMode="auto">
              <a:xfrm>
                <a:off x="1338262" y="3430655"/>
                <a:ext cx="3653330" cy="2484259"/>
              </a:xfrm>
              <a:prstGeom prst="ellipse">
                <a:avLst/>
              </a:prstGeom>
              <a:blipFill>
                <a:blip r:embed="rId3"/>
                <a:stretch>
                  <a:fillRect/>
                </a:stretch>
              </a:blipFill>
              <a:ln>
                <a:solidFill>
                  <a:schemeClr val="dk1"/>
                </a:solidFill>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Oval 16">
                <a:extLst>
                  <a:ext uri="{FF2B5EF4-FFF2-40B4-BE49-F238E27FC236}">
                    <a16:creationId xmlns:a16="http://schemas.microsoft.com/office/drawing/2014/main" id="{736507B8-6B37-4639-9FE6-68629E7D8CBF}"/>
                  </a:ext>
                </a:extLst>
              </p:cNvPr>
              <p:cNvSpPr/>
              <p:nvPr/>
            </p:nvSpPr>
            <p:spPr bwMode="auto">
              <a:xfrm>
                <a:off x="1796781" y="4238147"/>
                <a:ext cx="2781300" cy="1387556"/>
              </a:xfrm>
              <a:prstGeom prst="ellipse">
                <a:avLst/>
              </a:prstGeom>
              <a:solidFill>
                <a:schemeClr val="bg1"/>
              </a:solidFill>
              <a:ln>
                <a:solidFill>
                  <a:schemeClr val="tx1"/>
                </a:solidFill>
                <a:headEnd type="none" w="med" len="med"/>
                <a:tailEnd type="none" w="med" len="med"/>
              </a:ln>
              <a:extLst>
                <a:ext uri="{AF507438-7753-43e0-B8FC-AC1667EBCBE1}">
                  <a14:hiddenEffects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r>
                        <a:rPr kumimoji="0" lang="en-US" altLang="zh-CN" sz="2000" b="0" i="1" u="none" strike="noStrike" cap="none" normalizeH="0" baseline="0" smtClean="0">
                          <a:ln>
                            <a:noFill/>
                          </a:ln>
                          <a:solidFill>
                            <a:srgbClr val="000000"/>
                          </a:solidFill>
                          <a:effectLst/>
                          <a:latin typeface="Cambria Math" panose="02040503050406030204" pitchFamily="18" charset="0"/>
                          <a:ea typeface="Osaka" charset="0"/>
                          <a:cs typeface="Osaka" charset="0"/>
                        </a:rPr>
                        <m:t>𝑊𝐴</m:t>
                      </m:r>
                      <m:r>
                        <a:rPr kumimoji="0" lang="en-US" altLang="zh-CN" sz="2000" b="0" i="1" u="none" strike="noStrike" cap="none" normalizeH="0" baseline="0" smtClean="0">
                          <a:ln>
                            <a:noFill/>
                          </a:ln>
                          <a:solidFill>
                            <a:srgbClr val="000000"/>
                          </a:solidFill>
                          <a:effectLst/>
                          <a:latin typeface="Cambria Math" panose="02040503050406030204" pitchFamily="18" charset="0"/>
                          <a:ea typeface="Osaka" charset="0"/>
                          <a:cs typeface="Osaka" charset="0"/>
                        </a:rPr>
                        <m:t>(</m:t>
                      </m:r>
                      <m:r>
                        <a:rPr kumimoji="0" lang="en-US" altLang="zh-CN" sz="2000" b="0" i="1" u="none" strike="noStrike" cap="none" normalizeH="0" baseline="0" smtClean="0">
                          <a:ln>
                            <a:noFill/>
                          </a:ln>
                          <a:solidFill>
                            <a:srgbClr val="000000"/>
                          </a:solidFill>
                          <a:effectLst/>
                          <a:latin typeface="Cambria Math" panose="02040503050406030204" pitchFamily="18" charset="0"/>
                          <a:ea typeface="Osaka" charset="0"/>
                          <a:cs typeface="Osaka" charset="0"/>
                        </a:rPr>
                        <m:t>𝑀</m:t>
                      </m:r>
                      <m:r>
                        <a:rPr kumimoji="0" lang="en-US" altLang="zh-CN" sz="2000" b="0" i="1" u="none" strike="noStrike" cap="none" normalizeH="0" baseline="0" smtClean="0">
                          <a:ln>
                            <a:noFill/>
                          </a:ln>
                          <a:solidFill>
                            <a:srgbClr val="000000"/>
                          </a:solidFill>
                          <a:effectLst/>
                          <a:latin typeface="Cambria Math" panose="02040503050406030204" pitchFamily="18" charset="0"/>
                          <a:ea typeface="Osaka" charset="0"/>
                          <a:cs typeface="Osaka" charset="0"/>
                        </a:rPr>
                        <m:t>,</m:t>
                      </m:r>
                      <m:r>
                        <a:rPr kumimoji="0" lang="en-US" altLang="zh-CN" sz="2000" b="0" i="1" u="none" strike="noStrike" cap="none" normalizeH="0" baseline="0" smtClean="0">
                          <a:ln>
                            <a:noFill/>
                          </a:ln>
                          <a:solidFill>
                            <a:srgbClr val="000000"/>
                          </a:solidFill>
                          <a:effectLst/>
                          <a:latin typeface="Cambria Math" panose="02040503050406030204" pitchFamily="18" charset="0"/>
                          <a:ea typeface="Osaka" charset="0"/>
                          <a:cs typeface="Osaka" charset="0"/>
                        </a:rPr>
                        <m:t>𝐸</m:t>
                      </m:r>
                      <m:r>
                        <a:rPr kumimoji="0" lang="en-US" altLang="zh-CN" sz="2000" b="0" i="1" u="none" strike="noStrike" cap="none" normalizeH="0" baseline="0" smtClean="0">
                          <a:ln>
                            <a:noFill/>
                          </a:ln>
                          <a:solidFill>
                            <a:srgbClr val="000000"/>
                          </a:solidFill>
                          <a:effectLst/>
                          <a:latin typeface="Cambria Math" panose="02040503050406030204" pitchFamily="18" charset="0"/>
                          <a:ea typeface="Osaka" charset="0"/>
                          <a:cs typeface="Osaka" charset="0"/>
                        </a:rPr>
                        <m:t>,</m:t>
                      </m:r>
                      <m:sSub>
                        <m:sSubPr>
                          <m:ctrlPr>
                            <a:rPr kumimoji="0" lang="en-US" altLang="zh-CN" sz="2000" b="1" i="1" u="none" strike="noStrike" cap="none" normalizeH="0" baseline="0" smtClean="0">
                              <a:ln>
                                <a:noFill/>
                              </a:ln>
                              <a:solidFill>
                                <a:srgbClr val="FF0000"/>
                              </a:solidFill>
                              <a:effectLst/>
                              <a:latin typeface="Cambria Math" panose="02040503050406030204" pitchFamily="18" charset="0"/>
                              <a:ea typeface="Osaka" charset="0"/>
                              <a:cs typeface="Osaka" charset="0"/>
                            </a:rPr>
                          </m:ctrlPr>
                        </m:sSubPr>
                        <m:e>
                          <m:r>
                            <a:rPr kumimoji="0" lang="en-US" altLang="zh-CN" sz="2000" b="1" i="1" u="none" strike="noStrike" cap="none" normalizeH="0" baseline="0" smtClean="0">
                              <a:ln>
                                <a:noFill/>
                              </a:ln>
                              <a:solidFill>
                                <a:srgbClr val="FF0000"/>
                              </a:solidFill>
                              <a:effectLst/>
                              <a:latin typeface="Cambria Math" panose="02040503050406030204" pitchFamily="18" charset="0"/>
                              <a:ea typeface="Osaka" charset="0"/>
                              <a:cs typeface="Osaka" charset="0"/>
                            </a:rPr>
                            <m:t>𝑷</m:t>
                          </m:r>
                        </m:e>
                        <m:sub>
                          <m:r>
                            <a:rPr kumimoji="0" lang="en-US" altLang="zh-CN" sz="2000" b="1" i="1" u="none" strike="noStrike" cap="none" normalizeH="0" baseline="0" smtClean="0">
                              <a:ln>
                                <a:noFill/>
                              </a:ln>
                              <a:solidFill>
                                <a:srgbClr val="FF0000"/>
                              </a:solidFill>
                              <a:effectLst/>
                              <a:latin typeface="Cambria Math" panose="02040503050406030204" pitchFamily="18" charset="0"/>
                              <a:ea typeface="Osaka" charset="0"/>
                              <a:cs typeface="Osaka" charset="0"/>
                            </a:rPr>
                            <m:t>𝑺</m:t>
                          </m:r>
                        </m:sub>
                      </m:sSub>
                      <m:r>
                        <a:rPr kumimoji="0" lang="en-US" altLang="zh-CN" sz="2000" b="0" i="1" u="none" strike="noStrike" cap="none" normalizeH="0" baseline="0" smtClean="0">
                          <a:ln>
                            <a:noFill/>
                          </a:ln>
                          <a:solidFill>
                            <a:srgbClr val="000000"/>
                          </a:solidFill>
                          <a:effectLst/>
                          <a:latin typeface="Cambria Math" panose="02040503050406030204" pitchFamily="18" charset="0"/>
                          <a:ea typeface="Osaka" charset="0"/>
                          <a:cs typeface="Osaka" charset="0"/>
                        </a:rPr>
                        <m:t>)</m:t>
                      </m:r>
                    </m:oMath>
                  </m:oMathPara>
                </a14:m>
                <a:endParaRPr kumimoji="0" lang="en-US" altLang="zh-CN" sz="2000" b="0" i="0" u="none" strike="noStrike" cap="none" normalizeH="0" baseline="0" dirty="0">
                  <a:ln>
                    <a:noFill/>
                  </a:ln>
                  <a:solidFill>
                    <a:srgbClr val="000000"/>
                  </a:solidFill>
                  <a:effectLst/>
                  <a:latin typeface="Times" charset="0"/>
                  <a:ea typeface="Osaka" charset="0"/>
                  <a:cs typeface="Osaka" charset="0"/>
                </a:endParaRPr>
              </a:p>
            </p:txBody>
          </p:sp>
        </mc:Choice>
        <mc:Fallback xmlns="">
          <p:sp>
            <p:nvSpPr>
              <p:cNvPr id="17" name="Oval 16">
                <a:extLst>
                  <a:ext uri="{FF2B5EF4-FFF2-40B4-BE49-F238E27FC236}">
                    <a16:creationId xmlns:a16="http://schemas.microsoft.com/office/drawing/2014/main" id="{736507B8-6B37-4639-9FE6-68629E7D8CBF}"/>
                  </a:ext>
                </a:extLst>
              </p:cNvPr>
              <p:cNvSpPr>
                <a:spLocks noRot="1" noChangeAspect="1" noMove="1" noResize="1" noEditPoints="1" noAdjustHandles="1" noChangeArrowheads="1" noChangeShapeType="1" noTextEdit="1"/>
              </p:cNvSpPr>
              <p:nvPr/>
            </p:nvSpPr>
            <p:spPr bwMode="auto">
              <a:xfrm>
                <a:off x="1796781" y="4238147"/>
                <a:ext cx="2781300" cy="1387556"/>
              </a:xfrm>
              <a:prstGeom prst="ellipse">
                <a:avLst/>
              </a:prstGeom>
              <a:blipFill>
                <a:blip r:embed="rId4"/>
                <a:stretch>
                  <a:fillRect/>
                </a:stretch>
              </a:blipFill>
              <a:ln>
                <a:solidFill>
                  <a:schemeClr val="tx1"/>
                </a:solidFill>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r>
                  <a:rPr lang="zh-CN" altLang="en-US">
                    <a:noFill/>
                  </a:rPr>
                  <a:t> </a:t>
                </a:r>
              </a:p>
            </p:txBody>
          </p:sp>
        </mc:Fallback>
      </mc:AlternateContent>
      <p:sp>
        <p:nvSpPr>
          <p:cNvPr id="2" name="Oval 1">
            <a:extLst>
              <a:ext uri="{FF2B5EF4-FFF2-40B4-BE49-F238E27FC236}">
                <a16:creationId xmlns:a16="http://schemas.microsoft.com/office/drawing/2014/main" id="{E72CCE9C-AB97-459E-B55B-AD1872E97BB1}"/>
              </a:ext>
            </a:extLst>
          </p:cNvPr>
          <p:cNvSpPr/>
          <p:nvPr/>
        </p:nvSpPr>
        <p:spPr bwMode="auto">
          <a:xfrm>
            <a:off x="4267200" y="4038600"/>
            <a:ext cx="197892" cy="197892"/>
          </a:xfrm>
          <a:prstGeom prst="ellipse">
            <a:avLst/>
          </a:prstGeom>
          <a:solidFill>
            <a:schemeClr val="tx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rgbClr val="000000"/>
              </a:solidFill>
              <a:effectLst/>
              <a:latin typeface="Times" charset="0"/>
              <a:ea typeface="Osaka" charset="0"/>
              <a:cs typeface="Osaka" charset="0"/>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1E7AEBFB-200A-4A63-8342-E25841428DD5}"/>
                  </a:ext>
                </a:extLst>
              </p:cNvPr>
              <p:cNvSpPr txBox="1"/>
              <p:nvPr/>
            </p:nvSpPr>
            <p:spPr>
              <a:xfrm>
                <a:off x="5562600" y="3576935"/>
                <a:ext cx="4832620" cy="156966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𝐸𝐵𝑒𝑎𝑚</m:t>
                      </m:r>
                      <m:r>
                        <a:rPr lang="en-US" altLang="zh-CN" b="0" i="1" smtClean="0">
                          <a:latin typeface="Cambria Math" panose="02040503050406030204" pitchFamily="18" charset="0"/>
                        </a:rPr>
                        <m:t>,</m:t>
                      </m:r>
                      <m:r>
                        <a:rPr lang="en-US" altLang="zh-CN" b="0" i="1" smtClean="0">
                          <a:latin typeface="Cambria Math" panose="02040503050406030204" pitchFamily="18" charset="0"/>
                        </a:rPr>
                        <m:t>𝑏𝑎𝑐𝑘</m:t>
                      </m:r>
                      <m:r>
                        <a:rPr lang="en-US" altLang="zh-CN" b="0" i="1" smtClean="0">
                          <a:latin typeface="Cambria Math" panose="02040503050406030204" pitchFamily="18" charset="0"/>
                        </a:rPr>
                        <m:t>,</m:t>
                      </m:r>
                      <m:r>
                        <a:rPr lang="en-US" altLang="zh-CN" b="0" i="1" smtClean="0">
                          <a:latin typeface="Cambria Math" panose="02040503050406030204" pitchFamily="18" charset="0"/>
                        </a:rPr>
                        <m:t>𝑋𝑟𝑎𝑦</m:t>
                      </m:r>
                      <m:r>
                        <a:rPr lang="en-US" altLang="zh-CN" b="0" i="1" smtClean="0">
                          <a:latin typeface="Cambria Math" panose="02040503050406030204" pitchFamily="18" charset="0"/>
                        </a:rPr>
                        <m:t>,</m:t>
                      </m:r>
                      <m:r>
                        <a:rPr lang="en-US" altLang="zh-CN" b="0" i="1" smtClean="0">
                          <a:latin typeface="Cambria Math" panose="02040503050406030204" pitchFamily="18" charset="0"/>
                        </a:rPr>
                        <m:t>𝑐𝑜𝑛𝑓𝑖𝑟𝑚</m:t>
                      </m:r>
                      <m:r>
                        <a:rPr lang="en-US" altLang="zh-CN" b="0" i="1" smtClean="0">
                          <a:latin typeface="Cambria Math" panose="02040503050406030204" pitchFamily="18" charset="0"/>
                        </a:rPr>
                        <m:t>,</m:t>
                      </m:r>
                      <m:r>
                        <a:rPr lang="en-US" altLang="zh-CN" b="0" i="1" smtClean="0">
                          <a:latin typeface="Cambria Math" panose="02040503050406030204" pitchFamily="18" charset="0"/>
                        </a:rPr>
                        <m:t>𝑓𝑖𝑟𝑒</m:t>
                      </m:r>
                      <m:r>
                        <a:rPr lang="en-US" altLang="zh-CN" b="0" i="1" smtClean="0">
                          <a:latin typeface="Cambria Math" panose="02040503050406030204" pitchFamily="18" charset="0"/>
                        </a:rPr>
                        <m:t>⟩</m:t>
                      </m:r>
                    </m:oMath>
                  </m:oMathPara>
                </a14:m>
                <a:endParaRPr lang="en-US" altLang="zh-CN" dirty="0"/>
              </a:p>
              <a:p>
                <a:endParaRPr lang="en-US" altLang="zh-CN" dirty="0"/>
              </a:p>
              <a:p>
                <a:r>
                  <a:rPr lang="en-US" altLang="zh-CN" dirty="0">
                    <a:latin typeface="+mj-lt"/>
                  </a:rPr>
                  <a:t>Robustness is lower under a stronger property.</a:t>
                </a:r>
                <a:endParaRPr lang="zh-CN" altLang="en-US" dirty="0">
                  <a:latin typeface="+mj-lt"/>
                </a:endParaRPr>
              </a:p>
            </p:txBody>
          </p:sp>
        </mc:Choice>
        <mc:Fallback xmlns="">
          <p:sp>
            <p:nvSpPr>
              <p:cNvPr id="3" name="TextBox 2">
                <a:extLst>
                  <a:ext uri="{FF2B5EF4-FFF2-40B4-BE49-F238E27FC236}">
                    <a16:creationId xmlns:a16="http://schemas.microsoft.com/office/drawing/2014/main" id="{1E7AEBFB-200A-4A63-8342-E25841428DD5}"/>
                  </a:ext>
                </a:extLst>
              </p:cNvPr>
              <p:cNvSpPr txBox="1">
                <a:spLocks noRot="1" noChangeAspect="1" noMove="1" noResize="1" noEditPoints="1" noAdjustHandles="1" noChangeArrowheads="1" noChangeShapeType="1" noTextEdit="1"/>
              </p:cNvSpPr>
              <p:nvPr/>
            </p:nvSpPr>
            <p:spPr>
              <a:xfrm>
                <a:off x="5562600" y="3576935"/>
                <a:ext cx="4832620" cy="1569660"/>
              </a:xfrm>
              <a:prstGeom prst="rect">
                <a:avLst/>
              </a:prstGeom>
              <a:blipFill>
                <a:blip r:embed="rId5"/>
                <a:stretch>
                  <a:fillRect l="-2020" r="-2020" b="-8560"/>
                </a:stretch>
              </a:blipFill>
            </p:spPr>
            <p:txBody>
              <a:bodyPr/>
              <a:lstStyle/>
              <a:p>
                <a:r>
                  <a:rPr lang="zh-CN" altLang="en-US">
                    <a:noFill/>
                  </a:rPr>
                  <a:t> </a:t>
                </a:r>
              </a:p>
            </p:txBody>
          </p:sp>
        </mc:Fallback>
      </mc:AlternateContent>
      <p:cxnSp>
        <p:nvCxnSpPr>
          <p:cNvPr id="18" name="Straight Arrow Connector 17">
            <a:extLst>
              <a:ext uri="{FF2B5EF4-FFF2-40B4-BE49-F238E27FC236}">
                <a16:creationId xmlns:a16="http://schemas.microsoft.com/office/drawing/2014/main" id="{8762B787-F1C8-40F2-99B9-C3ADA2FC7201}"/>
              </a:ext>
            </a:extLst>
          </p:cNvPr>
          <p:cNvCxnSpPr>
            <a:cxnSpLocks/>
            <a:stCxn id="2" idx="6"/>
            <a:endCxn id="3" idx="1"/>
          </p:cNvCxnSpPr>
          <p:nvPr/>
        </p:nvCxnSpPr>
        <p:spPr bwMode="auto">
          <a:xfrm>
            <a:off x="4465092" y="4137546"/>
            <a:ext cx="1097508" cy="224219"/>
          </a:xfrm>
          <a:prstGeom prst="straightConnector1">
            <a:avLst/>
          </a:prstGeom>
          <a:solidFill>
            <a:schemeClr val="accent1"/>
          </a:solidFill>
          <a:ln w="1905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666946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2D3ED-27A7-44AC-AC95-CB63617B6712}"/>
              </a:ext>
            </a:extLst>
          </p:cNvPr>
          <p:cNvSpPr>
            <a:spLocks noGrp="1"/>
          </p:cNvSpPr>
          <p:nvPr>
            <p:ph type="title"/>
          </p:nvPr>
        </p:nvSpPr>
        <p:spPr/>
        <p:txBody>
          <a:bodyPr/>
          <a:lstStyle/>
          <a:p>
            <a:r>
              <a:rPr lang="en-US" altLang="zh-CN" dirty="0"/>
              <a:t>Robust-by-design Development</a:t>
            </a:r>
            <a:endParaRPr lang="zh-CN" altLang="en-US" dirty="0"/>
          </a:p>
        </p:txBody>
      </p:sp>
      <p:sp>
        <p:nvSpPr>
          <p:cNvPr id="3" name="Slide Number Placeholder 2">
            <a:extLst>
              <a:ext uri="{FF2B5EF4-FFF2-40B4-BE49-F238E27FC236}">
                <a16:creationId xmlns:a16="http://schemas.microsoft.com/office/drawing/2014/main" id="{E6808BAA-5F3A-4DFE-9887-A70C0569B551}"/>
              </a:ext>
            </a:extLst>
          </p:cNvPr>
          <p:cNvSpPr>
            <a:spLocks noGrp="1"/>
          </p:cNvSpPr>
          <p:nvPr>
            <p:ph type="sldNum" sz="quarter" idx="10"/>
          </p:nvPr>
        </p:nvSpPr>
        <p:spPr/>
        <p:txBody>
          <a:bodyPr/>
          <a:lstStyle/>
          <a:p>
            <a:pPr>
              <a:defRPr/>
            </a:pPr>
            <a:fld id="{C5C6058E-2160-4B4A-9A1E-ED612EB15280}" type="slidenum">
              <a:rPr lang="zh-CN" altLang="en-US" smtClean="0"/>
              <a:pPr>
                <a:defRPr/>
              </a:pPr>
              <a:t>5</a:t>
            </a:fld>
            <a:endParaRPr lang="zh-CN" altLang="en-US" dirty="0"/>
          </a:p>
        </p:txBody>
      </p:sp>
      <p:grpSp>
        <p:nvGrpSpPr>
          <p:cNvPr id="34" name="Group 33">
            <a:extLst>
              <a:ext uri="{FF2B5EF4-FFF2-40B4-BE49-F238E27FC236}">
                <a16:creationId xmlns:a16="http://schemas.microsoft.com/office/drawing/2014/main" id="{379C00A6-46E9-492C-8BB1-ADD60535F4FF}"/>
              </a:ext>
            </a:extLst>
          </p:cNvPr>
          <p:cNvGrpSpPr/>
          <p:nvPr/>
        </p:nvGrpSpPr>
        <p:grpSpPr>
          <a:xfrm>
            <a:off x="2735767" y="2129700"/>
            <a:ext cx="1274956" cy="1756500"/>
            <a:chOff x="2735767" y="2129700"/>
            <a:chExt cx="1274956" cy="1756500"/>
          </a:xfrm>
        </p:grpSpPr>
        <p:pic>
          <p:nvPicPr>
            <p:cNvPr id="6" name="Graphic 5" descr="Blueprint">
              <a:extLst>
                <a:ext uri="{FF2B5EF4-FFF2-40B4-BE49-F238E27FC236}">
                  <a16:creationId xmlns:a16="http://schemas.microsoft.com/office/drawing/2014/main" id="{5477B9C1-B87C-4C3A-AE6F-568288C304D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895601" y="2971800"/>
              <a:ext cx="914400" cy="914400"/>
            </a:xfrm>
            <a:prstGeom prst="rect">
              <a:avLst/>
            </a:prstGeom>
          </p:spPr>
        </p:pic>
        <p:sp>
          <p:nvSpPr>
            <p:cNvPr id="7" name="TextBox 6">
              <a:extLst>
                <a:ext uri="{FF2B5EF4-FFF2-40B4-BE49-F238E27FC236}">
                  <a16:creationId xmlns:a16="http://schemas.microsoft.com/office/drawing/2014/main" id="{C205F77A-F30F-40B2-9814-28231D23D25D}"/>
                </a:ext>
              </a:extLst>
            </p:cNvPr>
            <p:cNvSpPr txBox="1"/>
            <p:nvPr/>
          </p:nvSpPr>
          <p:spPr>
            <a:xfrm>
              <a:off x="2735767" y="2129700"/>
              <a:ext cx="1274956" cy="523220"/>
            </a:xfrm>
            <a:prstGeom prst="rect">
              <a:avLst/>
            </a:prstGeom>
            <a:noFill/>
          </p:spPr>
          <p:txBody>
            <a:bodyPr wrap="square" rtlCol="0">
              <a:spAutoFit/>
            </a:bodyPr>
            <a:lstStyle/>
            <a:p>
              <a:pPr algn="ctr"/>
              <a:r>
                <a:rPr lang="en-US" altLang="zh-CN" sz="2800" b="1" dirty="0"/>
                <a:t>Design</a:t>
              </a:r>
              <a:endParaRPr lang="zh-CN" altLang="en-US" b="1" dirty="0"/>
            </a:p>
          </p:txBody>
        </p:sp>
      </p:grpSp>
      <p:grpSp>
        <p:nvGrpSpPr>
          <p:cNvPr id="36" name="Group 35">
            <a:extLst>
              <a:ext uri="{FF2B5EF4-FFF2-40B4-BE49-F238E27FC236}">
                <a16:creationId xmlns:a16="http://schemas.microsoft.com/office/drawing/2014/main" id="{85BD74CD-DFC6-46BA-ADDF-A28E07FA79BD}"/>
              </a:ext>
            </a:extLst>
          </p:cNvPr>
          <p:cNvGrpSpPr/>
          <p:nvPr/>
        </p:nvGrpSpPr>
        <p:grpSpPr>
          <a:xfrm>
            <a:off x="8383857" y="1914257"/>
            <a:ext cx="1479395" cy="1971943"/>
            <a:chOff x="8383857" y="1914257"/>
            <a:chExt cx="1479395" cy="1971943"/>
          </a:xfrm>
        </p:grpSpPr>
        <p:pic>
          <p:nvPicPr>
            <p:cNvPr id="11" name="Graphic 10" descr="Presentation with pie chart">
              <a:extLst>
                <a:ext uri="{FF2B5EF4-FFF2-40B4-BE49-F238E27FC236}">
                  <a16:creationId xmlns:a16="http://schemas.microsoft.com/office/drawing/2014/main" id="{BA088F24-FB3C-47BD-922B-CFFFAA29780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666355" y="2971800"/>
              <a:ext cx="914400" cy="914400"/>
            </a:xfrm>
            <a:prstGeom prst="rect">
              <a:avLst/>
            </a:prstGeom>
          </p:spPr>
        </p:pic>
        <p:sp>
          <p:nvSpPr>
            <p:cNvPr id="19" name="TextBox 18">
              <a:extLst>
                <a:ext uri="{FF2B5EF4-FFF2-40B4-BE49-F238E27FC236}">
                  <a16:creationId xmlns:a16="http://schemas.microsoft.com/office/drawing/2014/main" id="{D178AE45-39DC-490D-85F0-6970DFEEA880}"/>
                </a:ext>
              </a:extLst>
            </p:cNvPr>
            <p:cNvSpPr txBox="1"/>
            <p:nvPr/>
          </p:nvSpPr>
          <p:spPr>
            <a:xfrm>
              <a:off x="8383857" y="1914257"/>
              <a:ext cx="1479395" cy="954107"/>
            </a:xfrm>
            <a:prstGeom prst="rect">
              <a:avLst/>
            </a:prstGeom>
            <a:noFill/>
          </p:spPr>
          <p:txBody>
            <a:bodyPr wrap="square" rtlCol="0">
              <a:spAutoFit/>
            </a:bodyPr>
            <a:lstStyle/>
            <a:p>
              <a:pPr algn="ctr"/>
              <a:r>
                <a:rPr lang="en-US" altLang="zh-CN" sz="2800" b="1" dirty="0"/>
                <a:t>Analysis Report</a:t>
              </a:r>
              <a:endParaRPr lang="zh-CN" altLang="en-US" b="1" dirty="0"/>
            </a:p>
          </p:txBody>
        </p:sp>
      </p:grpSp>
      <p:grpSp>
        <p:nvGrpSpPr>
          <p:cNvPr id="37" name="Group 36">
            <a:extLst>
              <a:ext uri="{FF2B5EF4-FFF2-40B4-BE49-F238E27FC236}">
                <a16:creationId xmlns:a16="http://schemas.microsoft.com/office/drawing/2014/main" id="{683618E2-1F6D-4390-996C-4FEDB86BF81B}"/>
              </a:ext>
            </a:extLst>
          </p:cNvPr>
          <p:cNvGrpSpPr/>
          <p:nvPr/>
        </p:nvGrpSpPr>
        <p:grpSpPr>
          <a:xfrm>
            <a:off x="4942778" y="4673061"/>
            <a:ext cx="2590800" cy="1868507"/>
            <a:chOff x="4942778" y="4673061"/>
            <a:chExt cx="2590800" cy="1868507"/>
          </a:xfrm>
        </p:grpSpPr>
        <p:pic>
          <p:nvPicPr>
            <p:cNvPr id="13" name="Graphic 12" descr="Questions">
              <a:extLst>
                <a:ext uri="{FF2B5EF4-FFF2-40B4-BE49-F238E27FC236}">
                  <a16:creationId xmlns:a16="http://schemas.microsoft.com/office/drawing/2014/main" id="{B92D4CB9-5B08-4594-9361-480F3E78A55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754958" y="4673061"/>
              <a:ext cx="914400" cy="914400"/>
            </a:xfrm>
            <a:prstGeom prst="rect">
              <a:avLst/>
            </a:prstGeom>
          </p:spPr>
        </p:pic>
        <p:sp>
          <p:nvSpPr>
            <p:cNvPr id="21" name="TextBox 20">
              <a:extLst>
                <a:ext uri="{FF2B5EF4-FFF2-40B4-BE49-F238E27FC236}">
                  <a16:creationId xmlns:a16="http://schemas.microsoft.com/office/drawing/2014/main" id="{3AACB5A9-AE1C-40FF-ABE4-FEA82092653A}"/>
                </a:ext>
              </a:extLst>
            </p:cNvPr>
            <p:cNvSpPr txBox="1"/>
            <p:nvPr/>
          </p:nvSpPr>
          <p:spPr>
            <a:xfrm>
              <a:off x="4942778" y="5587461"/>
              <a:ext cx="2590800" cy="954107"/>
            </a:xfrm>
            <a:prstGeom prst="rect">
              <a:avLst/>
            </a:prstGeom>
            <a:noFill/>
          </p:spPr>
          <p:txBody>
            <a:bodyPr wrap="square" rtlCol="0">
              <a:spAutoFit/>
            </a:bodyPr>
            <a:lstStyle/>
            <a:p>
              <a:pPr algn="ctr"/>
              <a:r>
                <a:rPr lang="en-US" altLang="zh-CN" sz="2800" b="1" dirty="0"/>
                <a:t>Desired-level of Robustness?</a:t>
              </a:r>
              <a:endParaRPr lang="zh-CN" altLang="en-US" b="1" dirty="0"/>
            </a:p>
          </p:txBody>
        </p:sp>
      </p:grpSp>
      <p:grpSp>
        <p:nvGrpSpPr>
          <p:cNvPr id="38" name="Group 37">
            <a:extLst>
              <a:ext uri="{FF2B5EF4-FFF2-40B4-BE49-F238E27FC236}">
                <a16:creationId xmlns:a16="http://schemas.microsoft.com/office/drawing/2014/main" id="{2A8AD1C6-4D6C-4267-B3A8-8FEAB3ED5524}"/>
              </a:ext>
            </a:extLst>
          </p:cNvPr>
          <p:cNvGrpSpPr/>
          <p:nvPr/>
        </p:nvGrpSpPr>
        <p:grpSpPr>
          <a:xfrm>
            <a:off x="1981200" y="4738721"/>
            <a:ext cx="2029523" cy="1587403"/>
            <a:chOff x="1981200" y="4738721"/>
            <a:chExt cx="2029523" cy="1587403"/>
          </a:xfrm>
        </p:grpSpPr>
        <p:pic>
          <p:nvPicPr>
            <p:cNvPr id="15" name="Graphic 14" descr="Aspiration">
              <a:extLst>
                <a:ext uri="{FF2B5EF4-FFF2-40B4-BE49-F238E27FC236}">
                  <a16:creationId xmlns:a16="http://schemas.microsoft.com/office/drawing/2014/main" id="{752BEAFA-426B-4936-A35B-8A6C40B57C0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458845" y="4738721"/>
              <a:ext cx="914400" cy="914400"/>
            </a:xfrm>
            <a:prstGeom prst="rect">
              <a:avLst/>
            </a:prstGeom>
          </p:spPr>
        </p:pic>
        <p:sp>
          <p:nvSpPr>
            <p:cNvPr id="23" name="TextBox 22">
              <a:extLst>
                <a:ext uri="{FF2B5EF4-FFF2-40B4-BE49-F238E27FC236}">
                  <a16:creationId xmlns:a16="http://schemas.microsoft.com/office/drawing/2014/main" id="{527B5DB1-7C68-47E4-824C-59F637BAE675}"/>
                </a:ext>
              </a:extLst>
            </p:cNvPr>
            <p:cNvSpPr txBox="1"/>
            <p:nvPr/>
          </p:nvSpPr>
          <p:spPr>
            <a:xfrm>
              <a:off x="1981200" y="5802904"/>
              <a:ext cx="2029523" cy="523220"/>
            </a:xfrm>
            <a:prstGeom prst="rect">
              <a:avLst/>
            </a:prstGeom>
            <a:noFill/>
          </p:spPr>
          <p:txBody>
            <a:bodyPr wrap="square" rtlCol="0">
              <a:spAutoFit/>
            </a:bodyPr>
            <a:lstStyle/>
            <a:p>
              <a:pPr algn="ctr"/>
              <a:r>
                <a:rPr lang="en-US" altLang="zh-CN" sz="2800" b="1" dirty="0"/>
                <a:t>Implement!</a:t>
              </a:r>
              <a:endParaRPr lang="zh-CN" altLang="en-US" b="1" dirty="0"/>
            </a:p>
          </p:txBody>
        </p:sp>
      </p:grpSp>
      <p:sp>
        <p:nvSpPr>
          <p:cNvPr id="24" name="Arrow: Right 23">
            <a:extLst>
              <a:ext uri="{FF2B5EF4-FFF2-40B4-BE49-F238E27FC236}">
                <a16:creationId xmlns:a16="http://schemas.microsoft.com/office/drawing/2014/main" id="{9016A78F-F248-4351-A24E-CC7CC36730D1}"/>
              </a:ext>
            </a:extLst>
          </p:cNvPr>
          <p:cNvSpPr/>
          <p:nvPr/>
        </p:nvSpPr>
        <p:spPr bwMode="auto">
          <a:xfrm>
            <a:off x="4191000" y="3260435"/>
            <a:ext cx="1326528" cy="386852"/>
          </a:xfrm>
          <a:prstGeom prst="rightArrow">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rgbClr val="000000"/>
              </a:solidFill>
              <a:effectLst/>
              <a:latin typeface="Times" charset="0"/>
              <a:ea typeface="Osaka" charset="0"/>
              <a:cs typeface="Osaka" charset="0"/>
            </a:endParaRPr>
          </a:p>
        </p:txBody>
      </p:sp>
      <p:sp>
        <p:nvSpPr>
          <p:cNvPr id="26" name="Arrow: Right 25">
            <a:extLst>
              <a:ext uri="{FF2B5EF4-FFF2-40B4-BE49-F238E27FC236}">
                <a16:creationId xmlns:a16="http://schemas.microsoft.com/office/drawing/2014/main" id="{00677D1C-B91B-4B71-84F2-84D55E665307}"/>
              </a:ext>
            </a:extLst>
          </p:cNvPr>
          <p:cNvSpPr/>
          <p:nvPr/>
        </p:nvSpPr>
        <p:spPr bwMode="auto">
          <a:xfrm>
            <a:off x="7017602" y="3235574"/>
            <a:ext cx="1326528" cy="386852"/>
          </a:xfrm>
          <a:prstGeom prst="rightArrow">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rgbClr val="000000"/>
              </a:solidFill>
              <a:effectLst/>
              <a:latin typeface="Times" charset="0"/>
              <a:ea typeface="Osaka" charset="0"/>
              <a:cs typeface="Osaka" charset="0"/>
            </a:endParaRPr>
          </a:p>
        </p:txBody>
      </p:sp>
      <p:sp>
        <p:nvSpPr>
          <p:cNvPr id="29" name="Arrow: Right 28">
            <a:extLst>
              <a:ext uri="{FF2B5EF4-FFF2-40B4-BE49-F238E27FC236}">
                <a16:creationId xmlns:a16="http://schemas.microsoft.com/office/drawing/2014/main" id="{79F410B3-55F0-4498-BED0-19436EE9337F}"/>
              </a:ext>
            </a:extLst>
          </p:cNvPr>
          <p:cNvSpPr/>
          <p:nvPr/>
        </p:nvSpPr>
        <p:spPr bwMode="auto">
          <a:xfrm rot="9115290">
            <a:off x="7321376" y="4461402"/>
            <a:ext cx="1726317" cy="386852"/>
          </a:xfrm>
          <a:prstGeom prst="rightArrow">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rgbClr val="000000"/>
              </a:solidFill>
              <a:effectLst/>
              <a:latin typeface="Times" charset="0"/>
              <a:ea typeface="Osaka" charset="0"/>
              <a:cs typeface="Osaka" charset="0"/>
            </a:endParaRPr>
          </a:p>
        </p:txBody>
      </p:sp>
      <p:sp>
        <p:nvSpPr>
          <p:cNvPr id="31" name="Arrow: Right 30">
            <a:extLst>
              <a:ext uri="{FF2B5EF4-FFF2-40B4-BE49-F238E27FC236}">
                <a16:creationId xmlns:a16="http://schemas.microsoft.com/office/drawing/2014/main" id="{FFB2B448-BD8D-4542-B14A-BE14F52D731C}"/>
              </a:ext>
            </a:extLst>
          </p:cNvPr>
          <p:cNvSpPr/>
          <p:nvPr/>
        </p:nvSpPr>
        <p:spPr bwMode="auto">
          <a:xfrm rot="12657370">
            <a:off x="3914672" y="4173491"/>
            <a:ext cx="1587528" cy="386852"/>
          </a:xfrm>
          <a:prstGeom prst="rightArrow">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rgbClr val="000000"/>
              </a:solidFill>
              <a:effectLst/>
              <a:latin typeface="Times" charset="0"/>
              <a:ea typeface="Osaka" charset="0"/>
              <a:cs typeface="Osaka" charset="0"/>
            </a:endParaRPr>
          </a:p>
        </p:txBody>
      </p:sp>
      <p:sp>
        <p:nvSpPr>
          <p:cNvPr id="33" name="Arrow: Right 32">
            <a:extLst>
              <a:ext uri="{FF2B5EF4-FFF2-40B4-BE49-F238E27FC236}">
                <a16:creationId xmlns:a16="http://schemas.microsoft.com/office/drawing/2014/main" id="{C15E94B8-55A5-43BA-A477-8CF7867CA0CC}"/>
              </a:ext>
            </a:extLst>
          </p:cNvPr>
          <p:cNvSpPr/>
          <p:nvPr/>
        </p:nvSpPr>
        <p:spPr bwMode="auto">
          <a:xfrm rot="10800000">
            <a:off x="4010722" y="5027892"/>
            <a:ext cx="1305983" cy="386852"/>
          </a:xfrm>
          <a:prstGeom prst="rightArrow">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rgbClr val="000000"/>
              </a:solidFill>
              <a:effectLst/>
              <a:latin typeface="Times" charset="0"/>
              <a:ea typeface="Osaka" charset="0"/>
              <a:cs typeface="Osaka" charset="0"/>
            </a:endParaRPr>
          </a:p>
        </p:txBody>
      </p:sp>
      <p:grpSp>
        <p:nvGrpSpPr>
          <p:cNvPr id="8" name="Group 7">
            <a:extLst>
              <a:ext uri="{FF2B5EF4-FFF2-40B4-BE49-F238E27FC236}">
                <a16:creationId xmlns:a16="http://schemas.microsoft.com/office/drawing/2014/main" id="{78A72777-8B08-4801-9A2C-D751F33248DE}"/>
              </a:ext>
            </a:extLst>
          </p:cNvPr>
          <p:cNvGrpSpPr/>
          <p:nvPr/>
        </p:nvGrpSpPr>
        <p:grpSpPr>
          <a:xfrm>
            <a:off x="5334000" y="1914257"/>
            <a:ext cx="2044390" cy="1996804"/>
            <a:chOff x="5334000" y="1914257"/>
            <a:chExt cx="2044390" cy="1996804"/>
          </a:xfrm>
        </p:grpSpPr>
        <p:sp>
          <p:nvSpPr>
            <p:cNvPr id="17" name="TextBox 16">
              <a:extLst>
                <a:ext uri="{FF2B5EF4-FFF2-40B4-BE49-F238E27FC236}">
                  <a16:creationId xmlns:a16="http://schemas.microsoft.com/office/drawing/2014/main" id="{C0DF058C-50C0-498D-86BD-3B68FFA2E326}"/>
                </a:ext>
              </a:extLst>
            </p:cNvPr>
            <p:cNvSpPr txBox="1"/>
            <p:nvPr/>
          </p:nvSpPr>
          <p:spPr>
            <a:xfrm>
              <a:off x="5334000" y="1914257"/>
              <a:ext cx="2044390" cy="954107"/>
            </a:xfrm>
            <a:prstGeom prst="rect">
              <a:avLst/>
            </a:prstGeom>
            <a:noFill/>
          </p:spPr>
          <p:txBody>
            <a:bodyPr wrap="square" rtlCol="0">
              <a:spAutoFit/>
            </a:bodyPr>
            <a:lstStyle/>
            <a:p>
              <a:pPr algn="ctr"/>
              <a:r>
                <a:rPr lang="en-US" altLang="zh-CN" sz="2800" b="1" dirty="0"/>
                <a:t>Robustness Analyzer</a:t>
              </a:r>
              <a:endParaRPr lang="zh-CN" altLang="en-US" b="1" dirty="0"/>
            </a:p>
          </p:txBody>
        </p:sp>
        <p:pic>
          <p:nvPicPr>
            <p:cNvPr id="5" name="Graphic 4" descr="Cmd Terminal">
              <a:extLst>
                <a:ext uri="{FF2B5EF4-FFF2-40B4-BE49-F238E27FC236}">
                  <a16:creationId xmlns:a16="http://schemas.microsoft.com/office/drawing/2014/main" id="{CFDE4982-0505-43EE-8B81-472B43EE0B0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810365" y="2996661"/>
              <a:ext cx="914400" cy="914400"/>
            </a:xfrm>
            <a:prstGeom prst="rect">
              <a:avLst/>
            </a:prstGeom>
          </p:spPr>
        </p:pic>
      </p:grpSp>
    </p:spTree>
    <p:custDataLst>
      <p:tags r:id="rId1"/>
    </p:custDataLst>
    <p:extLst>
      <p:ext uri="{BB962C8B-B14F-4D97-AF65-F5344CB8AC3E}">
        <p14:creationId xmlns:p14="http://schemas.microsoft.com/office/powerpoint/2010/main" val="3106557696"/>
      </p:ext>
    </p:extLst>
  </p:cSld>
  <p:clrMapOvr>
    <a:masterClrMapping/>
  </p:clrMapOvr>
  <mc:AlternateContent xmlns:mc="http://schemas.openxmlformats.org/markup-compatibility/2006" xmlns:p14="http://schemas.microsoft.com/office/powerpoint/2010/main">
    <mc:Choice Requires="p14">
      <p:transition spd="slow" p14:dur="2000" advTm="26361"/>
    </mc:Choice>
    <mc:Fallback xmlns="">
      <p:transition spd="slow" advTm="2636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6" grpId="0" animBg="1"/>
      <p:bldP spid="29" grpId="0" animBg="1"/>
      <p:bldP spid="31" grpId="0" animBg="1"/>
      <p:bldP spid="3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A434D-DD86-4B76-B282-C02291FE065F}"/>
              </a:ext>
            </a:extLst>
          </p:cNvPr>
          <p:cNvSpPr>
            <a:spLocks noGrp="1"/>
          </p:cNvSpPr>
          <p:nvPr>
            <p:ph type="title"/>
          </p:nvPr>
        </p:nvSpPr>
        <p:spPr/>
        <p:txBody>
          <a:bodyPr/>
          <a:lstStyle/>
          <a:p>
            <a:r>
              <a:rPr lang="en-US" altLang="zh-CN" dirty="0"/>
              <a:t>Contributions</a:t>
            </a:r>
            <a:endParaRPr lang="zh-CN" altLang="en-US" dirty="0"/>
          </a:p>
        </p:txBody>
      </p:sp>
      <p:sp>
        <p:nvSpPr>
          <p:cNvPr id="4" name="Content Placeholder 3">
            <a:extLst>
              <a:ext uri="{FF2B5EF4-FFF2-40B4-BE49-F238E27FC236}">
                <a16:creationId xmlns:a16="http://schemas.microsoft.com/office/drawing/2014/main" id="{EEE51341-225A-4AC2-A446-AD14099A6C6A}"/>
              </a:ext>
            </a:extLst>
          </p:cNvPr>
          <p:cNvSpPr>
            <a:spLocks noGrp="1"/>
          </p:cNvSpPr>
          <p:nvPr>
            <p:ph idx="1"/>
          </p:nvPr>
        </p:nvSpPr>
        <p:spPr/>
        <p:txBody>
          <a:bodyPr/>
          <a:lstStyle/>
          <a:p>
            <a:r>
              <a:rPr lang="en-US" altLang="zh-CN" dirty="0"/>
              <a:t>A formal definition of software robustness.</a:t>
            </a:r>
          </a:p>
          <a:p>
            <a:r>
              <a:rPr lang="en-US" altLang="zh-CN" dirty="0"/>
              <a:t>A technique for computing and representing robustness.</a:t>
            </a:r>
          </a:p>
          <a:p>
            <a:r>
              <a:rPr lang="en-US" altLang="zh-CN" dirty="0"/>
              <a:t>Support a “robust-by-design” development process.</a:t>
            </a:r>
            <a:endParaRPr lang="zh-CN" altLang="en-US" dirty="0"/>
          </a:p>
        </p:txBody>
      </p:sp>
      <p:sp>
        <p:nvSpPr>
          <p:cNvPr id="3" name="Slide Number Placeholder 2">
            <a:extLst>
              <a:ext uri="{FF2B5EF4-FFF2-40B4-BE49-F238E27FC236}">
                <a16:creationId xmlns:a16="http://schemas.microsoft.com/office/drawing/2014/main" id="{124EC915-295D-4589-867F-86746058ECA5}"/>
              </a:ext>
            </a:extLst>
          </p:cNvPr>
          <p:cNvSpPr>
            <a:spLocks noGrp="1"/>
          </p:cNvSpPr>
          <p:nvPr>
            <p:ph type="sldNum" sz="quarter" idx="10"/>
          </p:nvPr>
        </p:nvSpPr>
        <p:spPr/>
        <p:txBody>
          <a:bodyPr/>
          <a:lstStyle/>
          <a:p>
            <a:pPr>
              <a:defRPr/>
            </a:pPr>
            <a:fld id="{C5C6058E-2160-4B4A-9A1E-ED612EB15280}" type="slidenum">
              <a:rPr lang="zh-CN" altLang="en-US" smtClean="0"/>
              <a:pPr>
                <a:defRPr/>
              </a:pPr>
              <a:t>6</a:t>
            </a:fld>
            <a:endParaRPr lang="zh-CN" altLang="en-US" dirty="0"/>
          </a:p>
        </p:txBody>
      </p:sp>
    </p:spTree>
    <p:extLst>
      <p:ext uri="{BB962C8B-B14F-4D97-AF65-F5344CB8AC3E}">
        <p14:creationId xmlns:p14="http://schemas.microsoft.com/office/powerpoint/2010/main" val="645337165"/>
      </p:ext>
    </p:extLst>
  </p:cSld>
  <p:clrMapOvr>
    <a:masterClrMapping/>
  </p:clrMapOvr>
  <mc:AlternateContent xmlns:mc="http://schemas.openxmlformats.org/markup-compatibility/2006" xmlns:p14="http://schemas.microsoft.com/office/powerpoint/2010/main">
    <mc:Choice Requires="p14">
      <p:transition spd="slow" p14:dur="2000" advTm="17520"/>
    </mc:Choice>
    <mc:Fallback xmlns="">
      <p:transition spd="slow" advTm="1752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354B3-D030-43E2-BC54-5277766E61B7}"/>
              </a:ext>
            </a:extLst>
          </p:cNvPr>
          <p:cNvSpPr>
            <a:spLocks noGrp="1"/>
          </p:cNvSpPr>
          <p:nvPr>
            <p:ph type="title"/>
          </p:nvPr>
        </p:nvSpPr>
        <p:spPr/>
        <p:txBody>
          <a:bodyPr/>
          <a:lstStyle/>
          <a:p>
            <a:r>
              <a:rPr lang="en-US" altLang="zh-CN" dirty="0"/>
              <a:t>A Behavioral Notion of Robustness</a:t>
            </a:r>
            <a:endParaRPr lang="zh-CN" altLang="en-US" dirty="0"/>
          </a:p>
        </p:txBody>
      </p:sp>
      <p:sp>
        <p:nvSpPr>
          <p:cNvPr id="3" name="Content Placeholder 2">
            <a:extLst>
              <a:ext uri="{FF2B5EF4-FFF2-40B4-BE49-F238E27FC236}">
                <a16:creationId xmlns:a16="http://schemas.microsoft.com/office/drawing/2014/main" id="{8F0EB3B2-D769-48E5-AADF-1AD25A613F59}"/>
              </a:ext>
            </a:extLst>
          </p:cNvPr>
          <p:cNvSpPr>
            <a:spLocks noGrp="1"/>
          </p:cNvSpPr>
          <p:nvPr>
            <p:ph idx="1"/>
          </p:nvPr>
        </p:nvSpPr>
        <p:spPr>
          <a:xfrm>
            <a:off x="914400" y="1981200"/>
            <a:ext cx="11049000" cy="2057400"/>
          </a:xfrm>
        </p:spPr>
        <p:txBody>
          <a:bodyPr/>
          <a:lstStyle/>
          <a:p>
            <a:r>
              <a:rPr lang="en-US" altLang="zh-CN" dirty="0"/>
              <a:t>Use a </a:t>
            </a:r>
            <a:r>
              <a:rPr lang="en-US" altLang="zh-CN" i="1" dirty="0"/>
              <a:t>labelled transition system (LTS) </a:t>
            </a:r>
            <a:r>
              <a:rPr lang="en-US" altLang="zh-CN" dirty="0"/>
              <a:t>to model behavior.</a:t>
            </a:r>
          </a:p>
          <a:p>
            <a:r>
              <a:rPr lang="en-US" altLang="zh-CN" dirty="0"/>
              <a:t>Goal: Ensure a </a:t>
            </a:r>
            <a:r>
              <a:rPr lang="en-US" altLang="zh-CN" i="1" dirty="0"/>
              <a:t>safety property </a:t>
            </a:r>
            <a:r>
              <a:rPr lang="en-US" altLang="zh-CN" dirty="0"/>
              <a:t>(i.e., no bad behaviors)</a:t>
            </a:r>
            <a:r>
              <a:rPr lang="en-US" altLang="zh-CN" i="1" dirty="0"/>
              <a:t>.</a:t>
            </a:r>
          </a:p>
          <a:p>
            <a:r>
              <a:rPr lang="en-US" altLang="zh-CN" dirty="0"/>
              <a:t>Intuition on robustness:</a:t>
            </a:r>
          </a:p>
        </p:txBody>
      </p:sp>
      <p:sp>
        <p:nvSpPr>
          <p:cNvPr id="4" name="Slide Number Placeholder 3">
            <a:extLst>
              <a:ext uri="{FF2B5EF4-FFF2-40B4-BE49-F238E27FC236}">
                <a16:creationId xmlns:a16="http://schemas.microsoft.com/office/drawing/2014/main" id="{83CE43D7-3434-4AC0-9176-FBBCD6FF4925}"/>
              </a:ext>
            </a:extLst>
          </p:cNvPr>
          <p:cNvSpPr>
            <a:spLocks noGrp="1"/>
          </p:cNvSpPr>
          <p:nvPr>
            <p:ph type="sldNum" sz="quarter" idx="10"/>
          </p:nvPr>
        </p:nvSpPr>
        <p:spPr/>
        <p:txBody>
          <a:bodyPr/>
          <a:lstStyle/>
          <a:p>
            <a:pPr>
              <a:defRPr/>
            </a:pPr>
            <a:fld id="{57DBCEAA-019C-4221-BCA5-137D87B79FCD}" type="slidenum">
              <a:rPr lang="zh-CN" altLang="en-US" smtClean="0"/>
              <a:pPr>
                <a:defRPr/>
              </a:pPr>
              <a:t>7</a:t>
            </a:fld>
            <a:endParaRPr lang="zh-CN" altLang="en-US" dirty="0"/>
          </a:p>
        </p:txBody>
      </p:sp>
      <p:sp>
        <p:nvSpPr>
          <p:cNvPr id="6" name="TextBox 5">
            <a:extLst>
              <a:ext uri="{FF2B5EF4-FFF2-40B4-BE49-F238E27FC236}">
                <a16:creationId xmlns:a16="http://schemas.microsoft.com/office/drawing/2014/main" id="{13483250-318D-476F-B596-C1AD8DCD4301}"/>
              </a:ext>
            </a:extLst>
          </p:cNvPr>
          <p:cNvSpPr txBox="1"/>
          <p:nvPr/>
        </p:nvSpPr>
        <p:spPr>
          <a:xfrm>
            <a:off x="1981200" y="3886200"/>
            <a:ext cx="8229600" cy="2062103"/>
          </a:xfrm>
          <a:prstGeom prst="rect">
            <a:avLst/>
          </a:prstGeom>
          <a:ln/>
        </p:spPr>
        <p:style>
          <a:lnRef idx="3">
            <a:schemeClr val="lt1"/>
          </a:lnRef>
          <a:fillRef idx="1">
            <a:schemeClr val="accent3"/>
          </a:fillRef>
          <a:effectRef idx="1">
            <a:schemeClr val="accent3"/>
          </a:effectRef>
          <a:fontRef idx="minor">
            <a:schemeClr val="lt1"/>
          </a:fontRef>
        </p:style>
        <p:txBody>
          <a:bodyPr wrap="square" rtlCol="0">
            <a:spAutoFit/>
          </a:bodyPr>
          <a:lstStyle/>
          <a:p>
            <a:pPr lvl="1" algn="ctr"/>
            <a:r>
              <a:rPr lang="en-US" altLang="zh-CN" sz="3200" i="1" dirty="0">
                <a:solidFill>
                  <a:srgbClr val="0070C0"/>
                </a:solidFill>
                <a:latin typeface="+mn-lt"/>
              </a:rPr>
              <a:t>A system is </a:t>
            </a:r>
            <a:r>
              <a:rPr lang="en-US" altLang="zh-CN" sz="3200" i="1" u="sng" dirty="0">
                <a:solidFill>
                  <a:srgbClr val="0070C0"/>
                </a:solidFill>
                <a:latin typeface="+mn-lt"/>
              </a:rPr>
              <a:t>robust</a:t>
            </a:r>
            <a:r>
              <a:rPr lang="en-US" altLang="zh-CN" sz="3200" i="1" dirty="0">
                <a:solidFill>
                  <a:srgbClr val="0070C0"/>
                </a:solidFill>
                <a:latin typeface="+mn-lt"/>
              </a:rPr>
              <a:t> if it is capable of ensuring a safety property under environmental behaviors that deviate from the norm.</a:t>
            </a:r>
          </a:p>
        </p:txBody>
      </p:sp>
    </p:spTree>
    <p:extLst>
      <p:ext uri="{BB962C8B-B14F-4D97-AF65-F5344CB8AC3E}">
        <p14:creationId xmlns:p14="http://schemas.microsoft.com/office/powerpoint/2010/main" val="3611439871"/>
      </p:ext>
    </p:extLst>
  </p:cSld>
  <p:clrMapOvr>
    <a:masterClrMapping/>
  </p:clrMapOvr>
  <mc:AlternateContent xmlns:mc="http://schemas.openxmlformats.org/markup-compatibility/2006" xmlns:p14="http://schemas.microsoft.com/office/powerpoint/2010/main">
    <mc:Choice Requires="p14">
      <p:transition spd="slow" p14:dur="2000" advTm="28230"/>
    </mc:Choice>
    <mc:Fallback xmlns="">
      <p:transition spd="slow" advTm="2823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825A7-4979-4920-AC79-6C09F34BDA5A}"/>
              </a:ext>
            </a:extLst>
          </p:cNvPr>
          <p:cNvSpPr>
            <a:spLocks noGrp="1"/>
          </p:cNvSpPr>
          <p:nvPr>
            <p:ph type="title"/>
          </p:nvPr>
        </p:nvSpPr>
        <p:spPr/>
        <p:txBody>
          <a:bodyPr/>
          <a:lstStyle/>
          <a:p>
            <a:r>
              <a:rPr lang="en-US" altLang="zh-CN" dirty="0"/>
              <a:t>Example: Therac-25 System</a:t>
            </a:r>
            <a:endParaRPr lang="zh-CN" altLang="en-US" dirty="0"/>
          </a:p>
        </p:txBody>
      </p:sp>
      <p:sp>
        <p:nvSpPr>
          <p:cNvPr id="4" name="Slide Number Placeholder 3">
            <a:extLst>
              <a:ext uri="{FF2B5EF4-FFF2-40B4-BE49-F238E27FC236}">
                <a16:creationId xmlns:a16="http://schemas.microsoft.com/office/drawing/2014/main" id="{9D6E39DA-0A07-4A82-AFB5-BFC11D4EECD3}"/>
              </a:ext>
            </a:extLst>
          </p:cNvPr>
          <p:cNvSpPr>
            <a:spLocks noGrp="1"/>
          </p:cNvSpPr>
          <p:nvPr>
            <p:ph type="sldNum" sz="quarter" idx="10"/>
          </p:nvPr>
        </p:nvSpPr>
        <p:spPr/>
        <p:txBody>
          <a:bodyPr/>
          <a:lstStyle/>
          <a:p>
            <a:pPr>
              <a:defRPr/>
            </a:pPr>
            <a:fld id="{57DBCEAA-019C-4221-BCA5-137D87B79FCD}" type="slidenum">
              <a:rPr lang="zh-CN" altLang="en-US" smtClean="0"/>
              <a:pPr>
                <a:defRPr/>
              </a:pPr>
              <a:t>8</a:t>
            </a:fld>
            <a:endParaRPr lang="zh-CN" altLang="en-US" dirty="0"/>
          </a:p>
        </p:txBody>
      </p:sp>
      <p:pic>
        <p:nvPicPr>
          <p:cNvPr id="6" name="Content Placeholder 5" descr="A person standing in front of a mirror posing for the camera&#10;&#10;Description automatically generated">
            <a:extLst>
              <a:ext uri="{FF2B5EF4-FFF2-40B4-BE49-F238E27FC236}">
                <a16:creationId xmlns:a16="http://schemas.microsoft.com/office/drawing/2014/main" id="{0F7ECAEB-06F7-458E-BB66-A230498F3F2D}"/>
              </a:ext>
            </a:extLst>
          </p:cNvPr>
          <p:cNvPicPr>
            <a:picLocks noGrp="1" noChangeAspect="1"/>
          </p:cNvPicPr>
          <p:nvPr>
            <p:ph idx="1"/>
          </p:nvPr>
        </p:nvPicPr>
        <p:blipFill rotWithShape="1">
          <a:blip r:embed="rId3"/>
          <a:srcRect b="26742"/>
          <a:stretch/>
        </p:blipFill>
        <p:spPr>
          <a:xfrm>
            <a:off x="2916878" y="1752600"/>
            <a:ext cx="6358243" cy="4648200"/>
          </a:xfrm>
        </p:spPr>
      </p:pic>
    </p:spTree>
    <p:extLst>
      <p:ext uri="{BB962C8B-B14F-4D97-AF65-F5344CB8AC3E}">
        <p14:creationId xmlns:p14="http://schemas.microsoft.com/office/powerpoint/2010/main" val="3770092828"/>
      </p:ext>
    </p:extLst>
  </p:cSld>
  <p:clrMapOvr>
    <a:masterClrMapping/>
  </p:clrMapOvr>
  <mc:AlternateContent xmlns:mc="http://schemas.openxmlformats.org/markup-compatibility/2006" xmlns:p14="http://schemas.microsoft.com/office/powerpoint/2010/main">
    <mc:Choice Requires="p14">
      <p:transition spd="slow" p14:dur="2000" advTm="21075"/>
    </mc:Choice>
    <mc:Fallback xmlns="">
      <p:transition spd="slow" advTm="21075"/>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4CE7-1915-4024-94C8-28945CB527F1}"/>
              </a:ext>
            </a:extLst>
          </p:cNvPr>
          <p:cNvSpPr>
            <a:spLocks noGrp="1"/>
          </p:cNvSpPr>
          <p:nvPr>
            <p:ph type="title"/>
          </p:nvPr>
        </p:nvSpPr>
        <p:spPr/>
        <p:txBody>
          <a:bodyPr/>
          <a:lstStyle/>
          <a:p>
            <a:r>
              <a:rPr lang="en-US" altLang="zh-CN" dirty="0"/>
              <a:t>Therac-25 System</a:t>
            </a:r>
            <a:endParaRPr lang="zh-CN" altLang="en-US" dirty="0"/>
          </a:p>
        </p:txBody>
      </p:sp>
      <p:sp>
        <p:nvSpPr>
          <p:cNvPr id="4" name="Slide Number Placeholder 3">
            <a:extLst>
              <a:ext uri="{FF2B5EF4-FFF2-40B4-BE49-F238E27FC236}">
                <a16:creationId xmlns:a16="http://schemas.microsoft.com/office/drawing/2014/main" id="{5EB02CB4-510C-4D15-BB58-809C128D04CE}"/>
              </a:ext>
            </a:extLst>
          </p:cNvPr>
          <p:cNvSpPr>
            <a:spLocks noGrp="1"/>
          </p:cNvSpPr>
          <p:nvPr>
            <p:ph type="sldNum" sz="quarter" idx="10"/>
          </p:nvPr>
        </p:nvSpPr>
        <p:spPr/>
        <p:txBody>
          <a:bodyPr/>
          <a:lstStyle/>
          <a:p>
            <a:pPr>
              <a:defRPr/>
            </a:pPr>
            <a:fld id="{57DBCEAA-019C-4221-BCA5-137D87B79FCD}" type="slidenum">
              <a:rPr lang="zh-CN" altLang="en-US" smtClean="0"/>
              <a:pPr>
                <a:defRPr/>
              </a:pPr>
              <a:t>9</a:t>
            </a:fld>
            <a:endParaRPr lang="zh-CN" altLang="en-US" dirty="0"/>
          </a:p>
        </p:txBody>
      </p:sp>
      <p:grpSp>
        <p:nvGrpSpPr>
          <p:cNvPr id="78" name="Group 77">
            <a:extLst>
              <a:ext uri="{FF2B5EF4-FFF2-40B4-BE49-F238E27FC236}">
                <a16:creationId xmlns:a16="http://schemas.microsoft.com/office/drawing/2014/main" id="{FDDA9D0F-4A0B-4FB5-8D85-662F0DBC2383}"/>
              </a:ext>
            </a:extLst>
          </p:cNvPr>
          <p:cNvGrpSpPr/>
          <p:nvPr/>
        </p:nvGrpSpPr>
        <p:grpSpPr>
          <a:xfrm>
            <a:off x="655177" y="1795103"/>
            <a:ext cx="3762789" cy="4410890"/>
            <a:chOff x="381005" y="1808637"/>
            <a:chExt cx="3762789" cy="4410890"/>
          </a:xfrm>
        </p:grpSpPr>
        <p:sp>
          <p:nvSpPr>
            <p:cNvPr id="3" name="Rectangle: Rounded Corners 2">
              <a:extLst>
                <a:ext uri="{FF2B5EF4-FFF2-40B4-BE49-F238E27FC236}">
                  <a16:creationId xmlns:a16="http://schemas.microsoft.com/office/drawing/2014/main" id="{636F8220-848E-453E-BC42-32A7E219360C}"/>
                </a:ext>
              </a:extLst>
            </p:cNvPr>
            <p:cNvSpPr/>
            <p:nvPr/>
          </p:nvSpPr>
          <p:spPr bwMode="auto">
            <a:xfrm>
              <a:off x="1828800" y="2239912"/>
              <a:ext cx="924564" cy="568962"/>
            </a:xfrm>
            <a:prstGeom prst="roundRect">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a:ln>
                    <a:noFill/>
                  </a:ln>
                  <a:solidFill>
                    <a:srgbClr val="000000"/>
                  </a:solidFill>
                  <a:effectLst/>
                  <a:ea typeface="Osaka" charset="0"/>
                  <a:cs typeface="Osaka" charset="0"/>
                </a:rPr>
                <a:t>Editing</a:t>
              </a:r>
              <a:endParaRPr kumimoji="0" lang="zh-CN" altLang="en-US" sz="1400" b="0" i="0" u="none" strike="noStrike" cap="none" normalizeH="0" baseline="0" dirty="0">
                <a:ln>
                  <a:noFill/>
                </a:ln>
                <a:solidFill>
                  <a:srgbClr val="000000"/>
                </a:solidFill>
                <a:effectLst/>
                <a:ea typeface="Osaka" charset="0"/>
                <a:cs typeface="Osaka" charset="0"/>
              </a:endParaRPr>
            </a:p>
          </p:txBody>
        </p:sp>
        <p:sp>
          <p:nvSpPr>
            <p:cNvPr id="5" name="Rectangle: Rounded Corners 4">
              <a:extLst>
                <a:ext uri="{FF2B5EF4-FFF2-40B4-BE49-F238E27FC236}">
                  <a16:creationId xmlns:a16="http://schemas.microsoft.com/office/drawing/2014/main" id="{3EC04625-3AD6-4B83-B1D4-02D844B611B8}"/>
                </a:ext>
              </a:extLst>
            </p:cNvPr>
            <p:cNvSpPr/>
            <p:nvPr/>
          </p:nvSpPr>
          <p:spPr bwMode="auto">
            <a:xfrm>
              <a:off x="801029" y="3252554"/>
              <a:ext cx="924564" cy="568962"/>
            </a:xfrm>
            <a:prstGeom prst="roundRect">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a:ln>
                    <a:noFill/>
                  </a:ln>
                  <a:solidFill>
                    <a:srgbClr val="000000"/>
                  </a:solidFill>
                  <a:effectLst/>
                  <a:ea typeface="Osaka" charset="0"/>
                  <a:cs typeface="Osaka" charset="0"/>
                </a:rPr>
                <a:t>Confirm Xray</a:t>
              </a:r>
              <a:endParaRPr kumimoji="0" lang="zh-CN" altLang="en-US" sz="1400" b="0" i="0" u="none" strike="noStrike" cap="none" normalizeH="0" baseline="0" dirty="0">
                <a:ln>
                  <a:noFill/>
                </a:ln>
                <a:solidFill>
                  <a:srgbClr val="000000"/>
                </a:solidFill>
                <a:effectLst/>
                <a:ea typeface="Osaka" charset="0"/>
                <a:cs typeface="Osaka" charset="0"/>
              </a:endParaRPr>
            </a:p>
          </p:txBody>
        </p:sp>
        <p:sp>
          <p:nvSpPr>
            <p:cNvPr id="9" name="Rectangle: Rounded Corners 8">
              <a:extLst>
                <a:ext uri="{FF2B5EF4-FFF2-40B4-BE49-F238E27FC236}">
                  <a16:creationId xmlns:a16="http://schemas.microsoft.com/office/drawing/2014/main" id="{C2BF34FA-7545-4170-B4C5-B6A7EEEC3EDD}"/>
                </a:ext>
              </a:extLst>
            </p:cNvPr>
            <p:cNvSpPr/>
            <p:nvPr/>
          </p:nvSpPr>
          <p:spPr bwMode="auto">
            <a:xfrm>
              <a:off x="2832410" y="3252554"/>
              <a:ext cx="924564" cy="568962"/>
            </a:xfrm>
            <a:prstGeom prst="roundRect">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a:ln>
                    <a:noFill/>
                  </a:ln>
                  <a:solidFill>
                    <a:srgbClr val="000000"/>
                  </a:solidFill>
                  <a:effectLst/>
                  <a:ea typeface="Osaka" charset="0"/>
                  <a:cs typeface="Osaka" charset="0"/>
                </a:rPr>
                <a:t>Confirm </a:t>
              </a:r>
              <a:r>
                <a:rPr kumimoji="0" lang="en-US" altLang="zh-CN" sz="1400" b="0" i="0" u="none" strike="noStrike" cap="none" normalizeH="0" baseline="0" dirty="0" err="1">
                  <a:ln>
                    <a:noFill/>
                  </a:ln>
                  <a:solidFill>
                    <a:srgbClr val="000000"/>
                  </a:solidFill>
                  <a:effectLst/>
                  <a:ea typeface="Osaka" charset="0"/>
                  <a:cs typeface="Osaka" charset="0"/>
                </a:rPr>
                <a:t>Ebeam</a:t>
              </a:r>
              <a:endParaRPr kumimoji="0" lang="zh-CN" altLang="en-US" sz="1400" b="0" i="0" u="none" strike="noStrike" cap="none" normalizeH="0" baseline="0" dirty="0">
                <a:ln>
                  <a:noFill/>
                </a:ln>
                <a:solidFill>
                  <a:srgbClr val="000000"/>
                </a:solidFill>
                <a:effectLst/>
                <a:ea typeface="Osaka" charset="0"/>
                <a:cs typeface="Osaka" charset="0"/>
              </a:endParaRPr>
            </a:p>
          </p:txBody>
        </p:sp>
        <p:sp>
          <p:nvSpPr>
            <p:cNvPr id="11" name="Rectangle: Rounded Corners 10">
              <a:extLst>
                <a:ext uri="{FF2B5EF4-FFF2-40B4-BE49-F238E27FC236}">
                  <a16:creationId xmlns:a16="http://schemas.microsoft.com/office/drawing/2014/main" id="{85878767-3772-4DE5-94EA-9B499ED32463}"/>
                </a:ext>
              </a:extLst>
            </p:cNvPr>
            <p:cNvSpPr/>
            <p:nvPr/>
          </p:nvSpPr>
          <p:spPr bwMode="auto">
            <a:xfrm>
              <a:off x="801029" y="4253710"/>
              <a:ext cx="924564" cy="568962"/>
            </a:xfrm>
            <a:prstGeom prst="roundRect">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a:ln>
                    <a:noFill/>
                  </a:ln>
                  <a:solidFill>
                    <a:srgbClr val="000000"/>
                  </a:solidFill>
                  <a:effectLst/>
                  <a:ea typeface="Osaka" charset="0"/>
                  <a:cs typeface="Osaka" charset="0"/>
                </a:rPr>
                <a:t>Xray Ready</a:t>
              </a:r>
              <a:endParaRPr kumimoji="0" lang="zh-CN" altLang="en-US" sz="1400" b="0" i="0" u="none" strike="noStrike" cap="none" normalizeH="0" baseline="0" dirty="0">
                <a:ln>
                  <a:noFill/>
                </a:ln>
                <a:solidFill>
                  <a:srgbClr val="000000"/>
                </a:solidFill>
                <a:effectLst/>
                <a:ea typeface="Osaka" charset="0"/>
                <a:cs typeface="Osaka" charset="0"/>
              </a:endParaRPr>
            </a:p>
          </p:txBody>
        </p:sp>
        <p:sp>
          <p:nvSpPr>
            <p:cNvPr id="13" name="Rectangle: Rounded Corners 12">
              <a:extLst>
                <a:ext uri="{FF2B5EF4-FFF2-40B4-BE49-F238E27FC236}">
                  <a16:creationId xmlns:a16="http://schemas.microsoft.com/office/drawing/2014/main" id="{D4BE8C2C-AAB7-41D1-9620-13EEFFD63CD8}"/>
                </a:ext>
              </a:extLst>
            </p:cNvPr>
            <p:cNvSpPr/>
            <p:nvPr/>
          </p:nvSpPr>
          <p:spPr bwMode="auto">
            <a:xfrm>
              <a:off x="2832410" y="4253710"/>
              <a:ext cx="924564" cy="568962"/>
            </a:xfrm>
            <a:prstGeom prst="roundRect">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err="1">
                  <a:ln>
                    <a:noFill/>
                  </a:ln>
                  <a:solidFill>
                    <a:srgbClr val="000000"/>
                  </a:solidFill>
                  <a:effectLst/>
                  <a:ea typeface="Osaka" charset="0"/>
                  <a:cs typeface="Osaka" charset="0"/>
                </a:rPr>
                <a:t>Ebeam</a:t>
              </a:r>
              <a:r>
                <a:rPr kumimoji="0" lang="en-US" altLang="zh-CN" sz="1400" b="0" i="0" u="none" strike="noStrike" cap="none" normalizeH="0" baseline="0" dirty="0">
                  <a:ln>
                    <a:noFill/>
                  </a:ln>
                  <a:solidFill>
                    <a:srgbClr val="000000"/>
                  </a:solidFill>
                  <a:effectLst/>
                  <a:ea typeface="Osaka" charset="0"/>
                  <a:cs typeface="Osaka" charset="0"/>
                </a:rPr>
                <a:t> Ready</a:t>
              </a:r>
              <a:endParaRPr kumimoji="0" lang="zh-CN" altLang="en-US" sz="1400" b="0" i="0" u="none" strike="noStrike" cap="none" normalizeH="0" baseline="0" dirty="0">
                <a:ln>
                  <a:noFill/>
                </a:ln>
                <a:solidFill>
                  <a:srgbClr val="000000"/>
                </a:solidFill>
                <a:effectLst/>
                <a:ea typeface="Osaka" charset="0"/>
                <a:cs typeface="Osaka" charset="0"/>
              </a:endParaRPr>
            </a:p>
          </p:txBody>
        </p:sp>
        <p:sp>
          <p:nvSpPr>
            <p:cNvPr id="14" name="Flowchart: Connector 13">
              <a:extLst>
                <a:ext uri="{FF2B5EF4-FFF2-40B4-BE49-F238E27FC236}">
                  <a16:creationId xmlns:a16="http://schemas.microsoft.com/office/drawing/2014/main" id="{14EA52B4-320F-4050-880D-694C6F8E7F8D}"/>
                </a:ext>
              </a:extLst>
            </p:cNvPr>
            <p:cNvSpPr/>
            <p:nvPr/>
          </p:nvSpPr>
          <p:spPr bwMode="auto">
            <a:xfrm>
              <a:off x="2210475" y="1808637"/>
              <a:ext cx="161213" cy="161213"/>
            </a:xfrm>
            <a:prstGeom prst="flowChartConnector">
              <a:avLst/>
            </a:prstGeom>
            <a:solidFill>
              <a:schemeClr val="tx1"/>
            </a:solidFill>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0" i="0" u="none" strike="noStrike" cap="none" normalizeH="0" baseline="0">
                <a:ln>
                  <a:noFill/>
                </a:ln>
                <a:solidFill>
                  <a:srgbClr val="000000"/>
                </a:solidFill>
                <a:effectLst/>
                <a:latin typeface="Times" charset="0"/>
                <a:ea typeface="Osaka" charset="0"/>
                <a:cs typeface="Osaka" charset="0"/>
              </a:endParaRPr>
            </a:p>
          </p:txBody>
        </p:sp>
        <p:cxnSp>
          <p:nvCxnSpPr>
            <p:cNvPr id="15" name="Straight Arrow Connector 14">
              <a:extLst>
                <a:ext uri="{FF2B5EF4-FFF2-40B4-BE49-F238E27FC236}">
                  <a16:creationId xmlns:a16="http://schemas.microsoft.com/office/drawing/2014/main" id="{90F91701-E4CD-407C-A258-D3D09C03382A}"/>
                </a:ext>
              </a:extLst>
            </p:cNvPr>
            <p:cNvCxnSpPr>
              <a:cxnSpLocks/>
              <a:stCxn id="14" idx="4"/>
              <a:endCxn id="3" idx="0"/>
            </p:cNvCxnSpPr>
            <p:nvPr/>
          </p:nvCxnSpPr>
          <p:spPr bwMode="auto">
            <a:xfrm>
              <a:off x="2291082" y="1969850"/>
              <a:ext cx="0" cy="270062"/>
            </a:xfrm>
            <a:prstGeom prst="straightConnector1">
              <a:avLst/>
            </a:prstGeom>
            <a:ln w="12700">
              <a:headEnd type="none" w="med" len="med"/>
              <a:tailEnd type="triangle"/>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sp>
          <p:nvSpPr>
            <p:cNvPr id="19" name="Rectangle: Rounded Corners 18">
              <a:extLst>
                <a:ext uri="{FF2B5EF4-FFF2-40B4-BE49-F238E27FC236}">
                  <a16:creationId xmlns:a16="http://schemas.microsoft.com/office/drawing/2014/main" id="{236A1D59-BE87-4896-9078-08242D77F94A}"/>
                </a:ext>
              </a:extLst>
            </p:cNvPr>
            <p:cNvSpPr/>
            <p:nvPr/>
          </p:nvSpPr>
          <p:spPr bwMode="auto">
            <a:xfrm>
              <a:off x="1828800" y="5181600"/>
              <a:ext cx="924564" cy="568962"/>
            </a:xfrm>
            <a:prstGeom prst="roundRect">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CN" sz="1400" dirty="0">
                  <a:solidFill>
                    <a:srgbClr val="000000"/>
                  </a:solidFill>
                  <a:ea typeface="Osaka" charset="0"/>
                  <a:cs typeface="Osaka" charset="0"/>
                </a:rPr>
                <a:t>Beam Fired</a:t>
              </a:r>
              <a:endParaRPr kumimoji="0" lang="zh-CN" altLang="en-US" sz="1400" b="0" i="0" u="none" strike="noStrike" cap="none" normalizeH="0" baseline="0" dirty="0">
                <a:ln>
                  <a:noFill/>
                </a:ln>
                <a:solidFill>
                  <a:srgbClr val="000000"/>
                </a:solidFill>
                <a:effectLst/>
                <a:ea typeface="Osaka" charset="0"/>
                <a:cs typeface="Osaka" charset="0"/>
              </a:endParaRPr>
            </a:p>
          </p:txBody>
        </p:sp>
        <p:cxnSp>
          <p:nvCxnSpPr>
            <p:cNvPr id="22" name="Straight Arrow Connector 21">
              <a:extLst>
                <a:ext uri="{FF2B5EF4-FFF2-40B4-BE49-F238E27FC236}">
                  <a16:creationId xmlns:a16="http://schemas.microsoft.com/office/drawing/2014/main" id="{2128D1B6-51D9-4FBF-8539-2C6CBA06E3A9}"/>
                </a:ext>
              </a:extLst>
            </p:cNvPr>
            <p:cNvCxnSpPr>
              <a:endCxn id="5" idx="0"/>
            </p:cNvCxnSpPr>
            <p:nvPr/>
          </p:nvCxnSpPr>
          <p:spPr bwMode="auto">
            <a:xfrm flipH="1">
              <a:off x="1263311" y="2808874"/>
              <a:ext cx="641689" cy="443680"/>
            </a:xfrm>
            <a:prstGeom prst="straightConnector1">
              <a:avLst/>
            </a:prstGeom>
            <a:solidFill>
              <a:schemeClr val="accent1"/>
            </a:solidFill>
            <a:ln w="1905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3" name="Straight Arrow Connector 22">
              <a:extLst>
                <a:ext uri="{FF2B5EF4-FFF2-40B4-BE49-F238E27FC236}">
                  <a16:creationId xmlns:a16="http://schemas.microsoft.com/office/drawing/2014/main" id="{2F779813-2D6E-4A02-B88F-D3EC052F5D52}"/>
                </a:ext>
              </a:extLst>
            </p:cNvPr>
            <p:cNvCxnSpPr>
              <a:cxnSpLocks/>
              <a:endCxn id="9" idx="0"/>
            </p:cNvCxnSpPr>
            <p:nvPr/>
          </p:nvCxnSpPr>
          <p:spPr bwMode="auto">
            <a:xfrm>
              <a:off x="2590800" y="2808874"/>
              <a:ext cx="703892" cy="443680"/>
            </a:xfrm>
            <a:prstGeom prst="straightConnector1">
              <a:avLst/>
            </a:prstGeom>
            <a:solidFill>
              <a:schemeClr val="accent1"/>
            </a:solidFill>
            <a:ln w="1905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7" name="Straight Arrow Connector 26">
              <a:extLst>
                <a:ext uri="{FF2B5EF4-FFF2-40B4-BE49-F238E27FC236}">
                  <a16:creationId xmlns:a16="http://schemas.microsoft.com/office/drawing/2014/main" id="{E48BFE00-8A4E-46CD-8905-0B7C62313CF1}"/>
                </a:ext>
              </a:extLst>
            </p:cNvPr>
            <p:cNvCxnSpPr>
              <a:cxnSpLocks/>
              <a:stCxn id="5" idx="2"/>
              <a:endCxn id="11" idx="0"/>
            </p:cNvCxnSpPr>
            <p:nvPr/>
          </p:nvCxnSpPr>
          <p:spPr bwMode="auto">
            <a:xfrm>
              <a:off x="1263311" y="3821516"/>
              <a:ext cx="0" cy="432194"/>
            </a:xfrm>
            <a:prstGeom prst="straightConnector1">
              <a:avLst/>
            </a:prstGeom>
            <a:solidFill>
              <a:schemeClr val="accent1"/>
            </a:solidFill>
            <a:ln w="1905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30" name="Straight Arrow Connector 29">
              <a:extLst>
                <a:ext uri="{FF2B5EF4-FFF2-40B4-BE49-F238E27FC236}">
                  <a16:creationId xmlns:a16="http://schemas.microsoft.com/office/drawing/2014/main" id="{DCBFBAC0-8DAE-4537-8A6C-64317A19296F}"/>
                </a:ext>
              </a:extLst>
            </p:cNvPr>
            <p:cNvCxnSpPr>
              <a:cxnSpLocks/>
              <a:stCxn id="11" idx="2"/>
            </p:cNvCxnSpPr>
            <p:nvPr/>
          </p:nvCxnSpPr>
          <p:spPr bwMode="auto">
            <a:xfrm>
              <a:off x="1263311" y="4822672"/>
              <a:ext cx="833521" cy="364570"/>
            </a:xfrm>
            <a:prstGeom prst="straightConnector1">
              <a:avLst/>
            </a:prstGeom>
            <a:solidFill>
              <a:schemeClr val="accent1"/>
            </a:solidFill>
            <a:ln w="1905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33" name="Straight Arrow Connector 32">
              <a:extLst>
                <a:ext uri="{FF2B5EF4-FFF2-40B4-BE49-F238E27FC236}">
                  <a16:creationId xmlns:a16="http://schemas.microsoft.com/office/drawing/2014/main" id="{5EC3D432-49ED-42A6-AAD0-8C79D0BEED45}"/>
                </a:ext>
              </a:extLst>
            </p:cNvPr>
            <p:cNvCxnSpPr>
              <a:cxnSpLocks/>
              <a:stCxn id="9" idx="2"/>
              <a:endCxn id="13" idx="0"/>
            </p:cNvCxnSpPr>
            <p:nvPr/>
          </p:nvCxnSpPr>
          <p:spPr bwMode="auto">
            <a:xfrm>
              <a:off x="3294692" y="3821516"/>
              <a:ext cx="0" cy="432194"/>
            </a:xfrm>
            <a:prstGeom prst="straightConnector1">
              <a:avLst/>
            </a:prstGeom>
            <a:solidFill>
              <a:schemeClr val="accent1"/>
            </a:solidFill>
            <a:ln w="1905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36" name="Straight Arrow Connector 35">
              <a:extLst>
                <a:ext uri="{FF2B5EF4-FFF2-40B4-BE49-F238E27FC236}">
                  <a16:creationId xmlns:a16="http://schemas.microsoft.com/office/drawing/2014/main" id="{03966C9C-4BAA-4380-9CDE-383481413527}"/>
                </a:ext>
              </a:extLst>
            </p:cNvPr>
            <p:cNvCxnSpPr>
              <a:cxnSpLocks/>
              <a:stCxn id="13" idx="2"/>
            </p:cNvCxnSpPr>
            <p:nvPr/>
          </p:nvCxnSpPr>
          <p:spPr bwMode="auto">
            <a:xfrm flipH="1">
              <a:off x="2461171" y="4822672"/>
              <a:ext cx="833521" cy="358337"/>
            </a:xfrm>
            <a:prstGeom prst="straightConnector1">
              <a:avLst/>
            </a:prstGeom>
            <a:solidFill>
              <a:schemeClr val="accent1"/>
            </a:solidFill>
            <a:ln w="1905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39" name="TextBox 38">
              <a:extLst>
                <a:ext uri="{FF2B5EF4-FFF2-40B4-BE49-F238E27FC236}">
                  <a16:creationId xmlns:a16="http://schemas.microsoft.com/office/drawing/2014/main" id="{4C240FF4-B434-4AAD-AA89-2176145AC7F3}"/>
                </a:ext>
              </a:extLst>
            </p:cNvPr>
            <p:cNvSpPr txBox="1"/>
            <p:nvPr/>
          </p:nvSpPr>
          <p:spPr>
            <a:xfrm>
              <a:off x="1065682" y="2753429"/>
              <a:ext cx="601672" cy="338554"/>
            </a:xfrm>
            <a:prstGeom prst="rect">
              <a:avLst/>
            </a:prstGeom>
            <a:noFill/>
          </p:spPr>
          <p:txBody>
            <a:bodyPr wrap="square" rtlCol="0">
              <a:spAutoFit/>
            </a:bodyPr>
            <a:lstStyle/>
            <a:p>
              <a:r>
                <a:rPr lang="en-US" altLang="zh-CN" sz="1600" dirty="0">
                  <a:latin typeface="+mn-lt"/>
                </a:rPr>
                <a:t>Xray</a:t>
              </a:r>
              <a:endParaRPr lang="zh-CN" altLang="en-US" dirty="0">
                <a:latin typeface="+mn-lt"/>
              </a:endParaRPr>
            </a:p>
          </p:txBody>
        </p:sp>
        <p:sp>
          <p:nvSpPr>
            <p:cNvPr id="41" name="TextBox 40">
              <a:extLst>
                <a:ext uri="{FF2B5EF4-FFF2-40B4-BE49-F238E27FC236}">
                  <a16:creationId xmlns:a16="http://schemas.microsoft.com/office/drawing/2014/main" id="{16144A23-5691-4BF9-AF36-5754CE473A1E}"/>
                </a:ext>
              </a:extLst>
            </p:cNvPr>
            <p:cNvSpPr txBox="1"/>
            <p:nvPr/>
          </p:nvSpPr>
          <p:spPr>
            <a:xfrm>
              <a:off x="381005" y="3863754"/>
              <a:ext cx="882306" cy="338554"/>
            </a:xfrm>
            <a:prstGeom prst="rect">
              <a:avLst/>
            </a:prstGeom>
            <a:noFill/>
          </p:spPr>
          <p:txBody>
            <a:bodyPr wrap="square" rtlCol="0">
              <a:spAutoFit/>
            </a:bodyPr>
            <a:lstStyle/>
            <a:p>
              <a:r>
                <a:rPr lang="en-US" altLang="zh-CN" sz="1600" dirty="0">
                  <a:latin typeface="+mn-lt"/>
                </a:rPr>
                <a:t>confirm</a:t>
              </a:r>
              <a:endParaRPr lang="zh-CN" altLang="en-US" dirty="0">
                <a:latin typeface="+mn-lt"/>
              </a:endParaRPr>
            </a:p>
          </p:txBody>
        </p:sp>
        <p:sp>
          <p:nvSpPr>
            <p:cNvPr id="43" name="TextBox 42">
              <a:extLst>
                <a:ext uri="{FF2B5EF4-FFF2-40B4-BE49-F238E27FC236}">
                  <a16:creationId xmlns:a16="http://schemas.microsoft.com/office/drawing/2014/main" id="{F0949621-0597-46FD-A65C-6C3F0D6656EF}"/>
                </a:ext>
              </a:extLst>
            </p:cNvPr>
            <p:cNvSpPr txBox="1"/>
            <p:nvPr/>
          </p:nvSpPr>
          <p:spPr>
            <a:xfrm>
              <a:off x="1223411" y="4958250"/>
              <a:ext cx="601672" cy="338554"/>
            </a:xfrm>
            <a:prstGeom prst="rect">
              <a:avLst/>
            </a:prstGeom>
            <a:noFill/>
          </p:spPr>
          <p:txBody>
            <a:bodyPr wrap="square" rtlCol="0">
              <a:spAutoFit/>
            </a:bodyPr>
            <a:lstStyle/>
            <a:p>
              <a:r>
                <a:rPr lang="en-US" altLang="zh-CN" sz="1600" dirty="0">
                  <a:latin typeface="+mn-lt"/>
                </a:rPr>
                <a:t>fire</a:t>
              </a:r>
              <a:endParaRPr lang="zh-CN" altLang="en-US" dirty="0">
                <a:latin typeface="+mn-lt"/>
              </a:endParaRPr>
            </a:p>
          </p:txBody>
        </p:sp>
        <p:sp>
          <p:nvSpPr>
            <p:cNvPr id="45" name="TextBox 44">
              <a:extLst>
                <a:ext uri="{FF2B5EF4-FFF2-40B4-BE49-F238E27FC236}">
                  <a16:creationId xmlns:a16="http://schemas.microsoft.com/office/drawing/2014/main" id="{D4DE5EFA-E57C-4D95-8403-A7C383565E3B}"/>
                </a:ext>
              </a:extLst>
            </p:cNvPr>
            <p:cNvSpPr txBox="1"/>
            <p:nvPr/>
          </p:nvSpPr>
          <p:spPr>
            <a:xfrm>
              <a:off x="2867878" y="4958250"/>
              <a:ext cx="601672" cy="338554"/>
            </a:xfrm>
            <a:prstGeom prst="rect">
              <a:avLst/>
            </a:prstGeom>
            <a:noFill/>
          </p:spPr>
          <p:txBody>
            <a:bodyPr wrap="square" rtlCol="0">
              <a:spAutoFit/>
            </a:bodyPr>
            <a:lstStyle/>
            <a:p>
              <a:r>
                <a:rPr lang="en-US" altLang="zh-CN" sz="1600" dirty="0">
                  <a:latin typeface="+mn-lt"/>
                </a:rPr>
                <a:t>fire</a:t>
              </a:r>
              <a:endParaRPr lang="zh-CN" altLang="en-US" dirty="0">
                <a:latin typeface="+mn-lt"/>
              </a:endParaRPr>
            </a:p>
          </p:txBody>
        </p:sp>
        <p:sp>
          <p:nvSpPr>
            <p:cNvPr id="47" name="TextBox 46">
              <a:extLst>
                <a:ext uri="{FF2B5EF4-FFF2-40B4-BE49-F238E27FC236}">
                  <a16:creationId xmlns:a16="http://schemas.microsoft.com/office/drawing/2014/main" id="{0FA2239D-F50C-4642-B42E-C94757BCFCFA}"/>
                </a:ext>
              </a:extLst>
            </p:cNvPr>
            <p:cNvSpPr txBox="1"/>
            <p:nvPr/>
          </p:nvSpPr>
          <p:spPr>
            <a:xfrm>
              <a:off x="3261488" y="3863754"/>
              <a:ext cx="882306" cy="338554"/>
            </a:xfrm>
            <a:prstGeom prst="rect">
              <a:avLst/>
            </a:prstGeom>
            <a:noFill/>
          </p:spPr>
          <p:txBody>
            <a:bodyPr wrap="square" rtlCol="0">
              <a:spAutoFit/>
            </a:bodyPr>
            <a:lstStyle/>
            <a:p>
              <a:r>
                <a:rPr lang="en-US" altLang="zh-CN" sz="1600" dirty="0">
                  <a:latin typeface="+mn-lt"/>
                </a:rPr>
                <a:t>confirm</a:t>
              </a:r>
              <a:endParaRPr lang="zh-CN" altLang="en-US" dirty="0">
                <a:latin typeface="+mn-lt"/>
              </a:endParaRPr>
            </a:p>
          </p:txBody>
        </p:sp>
        <p:sp>
          <p:nvSpPr>
            <p:cNvPr id="49" name="TextBox 48">
              <a:extLst>
                <a:ext uri="{FF2B5EF4-FFF2-40B4-BE49-F238E27FC236}">
                  <a16:creationId xmlns:a16="http://schemas.microsoft.com/office/drawing/2014/main" id="{047BADED-2EA7-450F-9E95-9F1C126EDD0F}"/>
                </a:ext>
              </a:extLst>
            </p:cNvPr>
            <p:cNvSpPr txBox="1"/>
            <p:nvPr/>
          </p:nvSpPr>
          <p:spPr>
            <a:xfrm>
              <a:off x="2914810" y="2767486"/>
              <a:ext cx="842164" cy="338554"/>
            </a:xfrm>
            <a:prstGeom prst="rect">
              <a:avLst/>
            </a:prstGeom>
            <a:noFill/>
          </p:spPr>
          <p:txBody>
            <a:bodyPr wrap="square" rtlCol="0">
              <a:spAutoFit/>
            </a:bodyPr>
            <a:lstStyle/>
            <a:p>
              <a:r>
                <a:rPr lang="en-US" altLang="zh-CN" sz="1600" dirty="0" err="1">
                  <a:latin typeface="+mn-lt"/>
                </a:rPr>
                <a:t>Ebeam</a:t>
              </a:r>
              <a:endParaRPr lang="zh-CN" altLang="en-US" dirty="0">
                <a:latin typeface="+mn-lt"/>
              </a:endParaRPr>
            </a:p>
          </p:txBody>
        </p:sp>
        <p:cxnSp>
          <p:nvCxnSpPr>
            <p:cNvPr id="51" name="Connector: Curved 50">
              <a:extLst>
                <a:ext uri="{FF2B5EF4-FFF2-40B4-BE49-F238E27FC236}">
                  <a16:creationId xmlns:a16="http://schemas.microsoft.com/office/drawing/2014/main" id="{4B78AA22-47E8-46DB-9F40-48ED861BAB7C}"/>
                </a:ext>
              </a:extLst>
            </p:cNvPr>
            <p:cNvCxnSpPr>
              <a:cxnSpLocks/>
              <a:stCxn id="5" idx="3"/>
            </p:cNvCxnSpPr>
            <p:nvPr/>
          </p:nvCxnSpPr>
          <p:spPr bwMode="auto">
            <a:xfrm flipV="1">
              <a:off x="1725593" y="2820360"/>
              <a:ext cx="434518" cy="716675"/>
            </a:xfrm>
            <a:prstGeom prst="curvedConnector2">
              <a:avLst/>
            </a:prstGeom>
            <a:solidFill>
              <a:schemeClr val="accent1"/>
            </a:solidFill>
            <a:ln w="1905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53" name="Connector: Curved 52">
              <a:extLst>
                <a:ext uri="{FF2B5EF4-FFF2-40B4-BE49-F238E27FC236}">
                  <a16:creationId xmlns:a16="http://schemas.microsoft.com/office/drawing/2014/main" id="{B20213EC-13C9-4AEA-9520-689A4DC212C6}"/>
                </a:ext>
              </a:extLst>
            </p:cNvPr>
            <p:cNvCxnSpPr>
              <a:cxnSpLocks/>
              <a:stCxn id="9" idx="1"/>
            </p:cNvCxnSpPr>
            <p:nvPr/>
          </p:nvCxnSpPr>
          <p:spPr bwMode="auto">
            <a:xfrm rot="10800000">
              <a:off x="2405534" y="2807109"/>
              <a:ext cx="426876" cy="729926"/>
            </a:xfrm>
            <a:prstGeom prst="curvedConnector2">
              <a:avLst/>
            </a:prstGeom>
            <a:solidFill>
              <a:schemeClr val="accent1"/>
            </a:solidFill>
            <a:ln w="1905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54" name="Connector: Curved 53">
              <a:extLst>
                <a:ext uri="{FF2B5EF4-FFF2-40B4-BE49-F238E27FC236}">
                  <a16:creationId xmlns:a16="http://schemas.microsoft.com/office/drawing/2014/main" id="{B7E9649F-EFE0-4046-90F7-1878BC20B15E}"/>
                </a:ext>
              </a:extLst>
            </p:cNvPr>
            <p:cNvCxnSpPr>
              <a:cxnSpLocks/>
              <a:stCxn id="11" idx="3"/>
              <a:endCxn id="5" idx="3"/>
            </p:cNvCxnSpPr>
            <p:nvPr/>
          </p:nvCxnSpPr>
          <p:spPr bwMode="auto">
            <a:xfrm flipV="1">
              <a:off x="1725593" y="3537035"/>
              <a:ext cx="12700" cy="1001156"/>
            </a:xfrm>
            <a:prstGeom prst="curvedConnector3">
              <a:avLst>
                <a:gd name="adj1" fmla="val 2970732"/>
              </a:avLst>
            </a:prstGeom>
            <a:solidFill>
              <a:schemeClr val="accent1"/>
            </a:solidFill>
            <a:ln w="1905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57" name="Connector: Curved 56">
              <a:extLst>
                <a:ext uri="{FF2B5EF4-FFF2-40B4-BE49-F238E27FC236}">
                  <a16:creationId xmlns:a16="http://schemas.microsoft.com/office/drawing/2014/main" id="{FE6A0CD4-4632-48F6-8414-E11534CEB917}"/>
                </a:ext>
              </a:extLst>
            </p:cNvPr>
            <p:cNvCxnSpPr>
              <a:cxnSpLocks/>
              <a:stCxn id="13" idx="1"/>
              <a:endCxn id="9" idx="1"/>
            </p:cNvCxnSpPr>
            <p:nvPr/>
          </p:nvCxnSpPr>
          <p:spPr bwMode="auto">
            <a:xfrm rot="10800000">
              <a:off x="2832410" y="3537035"/>
              <a:ext cx="12700" cy="1001156"/>
            </a:xfrm>
            <a:prstGeom prst="curvedConnector3">
              <a:avLst>
                <a:gd name="adj1" fmla="val 3321953"/>
              </a:avLst>
            </a:prstGeom>
            <a:solidFill>
              <a:schemeClr val="accent1"/>
            </a:solidFill>
            <a:ln w="1905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61" name="TextBox 60">
              <a:extLst>
                <a:ext uri="{FF2B5EF4-FFF2-40B4-BE49-F238E27FC236}">
                  <a16:creationId xmlns:a16="http://schemas.microsoft.com/office/drawing/2014/main" id="{45CC2929-BECE-4C3B-9573-EEF87DFAE540}"/>
                </a:ext>
              </a:extLst>
            </p:cNvPr>
            <p:cNvSpPr txBox="1"/>
            <p:nvPr/>
          </p:nvSpPr>
          <p:spPr>
            <a:xfrm>
              <a:off x="1658194" y="2969526"/>
              <a:ext cx="457689" cy="338554"/>
            </a:xfrm>
            <a:prstGeom prst="rect">
              <a:avLst/>
            </a:prstGeom>
            <a:noFill/>
          </p:spPr>
          <p:txBody>
            <a:bodyPr wrap="square" rtlCol="0">
              <a:spAutoFit/>
            </a:bodyPr>
            <a:lstStyle/>
            <a:p>
              <a:r>
                <a:rPr lang="en-US" altLang="zh-CN" sz="1600" dirty="0">
                  <a:latin typeface="+mn-lt"/>
                </a:rPr>
                <a:t>up</a:t>
              </a:r>
              <a:endParaRPr lang="zh-CN" altLang="en-US" dirty="0">
                <a:latin typeface="+mn-lt"/>
              </a:endParaRPr>
            </a:p>
          </p:txBody>
        </p:sp>
        <p:sp>
          <p:nvSpPr>
            <p:cNvPr id="63" name="TextBox 62">
              <a:extLst>
                <a:ext uri="{FF2B5EF4-FFF2-40B4-BE49-F238E27FC236}">
                  <a16:creationId xmlns:a16="http://schemas.microsoft.com/office/drawing/2014/main" id="{7160FCD1-10B1-4725-B5C6-EB421BC2CAA3}"/>
                </a:ext>
              </a:extLst>
            </p:cNvPr>
            <p:cNvSpPr txBox="1"/>
            <p:nvPr/>
          </p:nvSpPr>
          <p:spPr>
            <a:xfrm>
              <a:off x="2457121" y="2994365"/>
              <a:ext cx="457689" cy="338554"/>
            </a:xfrm>
            <a:prstGeom prst="rect">
              <a:avLst/>
            </a:prstGeom>
            <a:noFill/>
          </p:spPr>
          <p:txBody>
            <a:bodyPr wrap="square" rtlCol="0">
              <a:spAutoFit/>
            </a:bodyPr>
            <a:lstStyle/>
            <a:p>
              <a:r>
                <a:rPr lang="en-US" altLang="zh-CN" sz="1600" dirty="0">
                  <a:latin typeface="+mn-lt"/>
                </a:rPr>
                <a:t>up</a:t>
              </a:r>
              <a:endParaRPr lang="zh-CN" altLang="en-US" dirty="0">
                <a:latin typeface="+mn-lt"/>
              </a:endParaRPr>
            </a:p>
          </p:txBody>
        </p:sp>
        <p:sp>
          <p:nvSpPr>
            <p:cNvPr id="69" name="TextBox 68">
              <a:extLst>
                <a:ext uri="{FF2B5EF4-FFF2-40B4-BE49-F238E27FC236}">
                  <a16:creationId xmlns:a16="http://schemas.microsoft.com/office/drawing/2014/main" id="{E1E0BE64-A63F-4FD7-B9AD-C57AB9EB8AE2}"/>
                </a:ext>
              </a:extLst>
            </p:cNvPr>
            <p:cNvSpPr txBox="1"/>
            <p:nvPr/>
          </p:nvSpPr>
          <p:spPr>
            <a:xfrm>
              <a:off x="1658193" y="3836174"/>
              <a:ext cx="457689" cy="338554"/>
            </a:xfrm>
            <a:prstGeom prst="rect">
              <a:avLst/>
            </a:prstGeom>
            <a:noFill/>
          </p:spPr>
          <p:txBody>
            <a:bodyPr wrap="square" rtlCol="0">
              <a:spAutoFit/>
            </a:bodyPr>
            <a:lstStyle/>
            <a:p>
              <a:r>
                <a:rPr lang="en-US" altLang="zh-CN" sz="1600" dirty="0">
                  <a:latin typeface="+mn-lt"/>
                </a:rPr>
                <a:t>up</a:t>
              </a:r>
              <a:endParaRPr lang="zh-CN" altLang="en-US" dirty="0">
                <a:latin typeface="+mn-lt"/>
              </a:endParaRPr>
            </a:p>
          </p:txBody>
        </p:sp>
        <p:sp>
          <p:nvSpPr>
            <p:cNvPr id="71" name="TextBox 70">
              <a:extLst>
                <a:ext uri="{FF2B5EF4-FFF2-40B4-BE49-F238E27FC236}">
                  <a16:creationId xmlns:a16="http://schemas.microsoft.com/office/drawing/2014/main" id="{EC6D33CF-0CFD-4E7B-BDA0-F6409C4ACA41}"/>
                </a:ext>
              </a:extLst>
            </p:cNvPr>
            <p:cNvSpPr txBox="1"/>
            <p:nvPr/>
          </p:nvSpPr>
          <p:spPr>
            <a:xfrm>
              <a:off x="2450853" y="3872918"/>
              <a:ext cx="457689" cy="338554"/>
            </a:xfrm>
            <a:prstGeom prst="rect">
              <a:avLst/>
            </a:prstGeom>
            <a:noFill/>
          </p:spPr>
          <p:txBody>
            <a:bodyPr wrap="square" rtlCol="0">
              <a:spAutoFit/>
            </a:bodyPr>
            <a:lstStyle/>
            <a:p>
              <a:r>
                <a:rPr lang="en-US" altLang="zh-CN" sz="1600" dirty="0">
                  <a:latin typeface="+mn-lt"/>
                </a:rPr>
                <a:t>up</a:t>
              </a:r>
              <a:endParaRPr lang="zh-CN" altLang="en-US" dirty="0">
                <a:latin typeface="+mn-lt"/>
              </a:endParaRPr>
            </a:p>
          </p:txBody>
        </p:sp>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22DBC2F5-9A0A-44FC-8DF6-6A36C688DD0D}"/>
                    </a:ext>
                  </a:extLst>
                </p:cNvPr>
                <p:cNvSpPr txBox="1"/>
                <p:nvPr/>
              </p:nvSpPr>
              <p:spPr>
                <a:xfrm>
                  <a:off x="1658193" y="5880973"/>
                  <a:ext cx="1392260" cy="338554"/>
                </a:xfrm>
                <a:prstGeom prst="rect">
                  <a:avLst/>
                </a:prstGeom>
                <a:noFill/>
              </p:spPr>
              <p:txBody>
                <a:bodyPr wrap="square" rtlCol="0">
                  <a:spAutoFit/>
                </a:bodyPr>
                <a:lstStyle/>
                <a:p>
                  <a:r>
                    <a:rPr lang="en-US" altLang="zh-CN" sz="1600" b="1" dirty="0">
                      <a:latin typeface="+mn-lt"/>
                    </a:rPr>
                    <a:t>Interface </a:t>
                  </a:r>
                  <a14:m>
                    <m:oMath xmlns:m="http://schemas.openxmlformats.org/officeDocument/2006/math">
                      <m:sSub>
                        <m:sSubPr>
                          <m:ctrlPr>
                            <a:rPr lang="en-US" altLang="zh-CN" sz="1600" b="1" i="1" smtClean="0">
                              <a:latin typeface="Cambria Math" panose="02040503050406030204" pitchFamily="18" charset="0"/>
                            </a:rPr>
                          </m:ctrlPr>
                        </m:sSubPr>
                        <m:e>
                          <m:r>
                            <a:rPr lang="en-US" altLang="zh-CN" sz="1600" b="1" i="1" smtClean="0">
                              <a:latin typeface="Cambria Math" panose="02040503050406030204" pitchFamily="18" charset="0"/>
                            </a:rPr>
                            <m:t>𝑴</m:t>
                          </m:r>
                        </m:e>
                        <m:sub>
                          <m:r>
                            <a:rPr lang="en-US" altLang="zh-CN" sz="1600" b="1" i="1" smtClean="0">
                              <a:latin typeface="Cambria Math" panose="02040503050406030204" pitchFamily="18" charset="0"/>
                            </a:rPr>
                            <m:t>𝑰</m:t>
                          </m:r>
                        </m:sub>
                      </m:sSub>
                    </m:oMath>
                  </a14:m>
                  <a:endParaRPr lang="zh-CN" altLang="en-US" sz="1600" b="1" dirty="0">
                    <a:latin typeface="+mn-lt"/>
                  </a:endParaRPr>
                </a:p>
              </p:txBody>
            </p:sp>
          </mc:Choice>
          <mc:Fallback xmlns="">
            <p:sp>
              <p:nvSpPr>
                <p:cNvPr id="75" name="TextBox 74">
                  <a:extLst>
                    <a:ext uri="{FF2B5EF4-FFF2-40B4-BE49-F238E27FC236}">
                      <a16:creationId xmlns:a16="http://schemas.microsoft.com/office/drawing/2014/main" id="{22DBC2F5-9A0A-44FC-8DF6-6A36C688DD0D}"/>
                    </a:ext>
                  </a:extLst>
                </p:cNvPr>
                <p:cNvSpPr txBox="1">
                  <a:spLocks noRot="1" noChangeAspect="1" noMove="1" noResize="1" noEditPoints="1" noAdjustHandles="1" noChangeArrowheads="1" noChangeShapeType="1" noTextEdit="1"/>
                </p:cNvSpPr>
                <p:nvPr/>
              </p:nvSpPr>
              <p:spPr>
                <a:xfrm>
                  <a:off x="1658193" y="5880973"/>
                  <a:ext cx="1392260" cy="338554"/>
                </a:xfrm>
                <a:prstGeom prst="rect">
                  <a:avLst/>
                </a:prstGeom>
                <a:blipFill>
                  <a:blip r:embed="rId5"/>
                  <a:stretch>
                    <a:fillRect l="-2632" t="-5455" b="-23636"/>
                  </a:stretch>
                </a:blipFill>
              </p:spPr>
              <p:txBody>
                <a:bodyPr/>
                <a:lstStyle/>
                <a:p>
                  <a:r>
                    <a:rPr lang="zh-CN" altLang="en-US">
                      <a:noFill/>
                    </a:rPr>
                    <a:t> </a:t>
                  </a:r>
                </a:p>
              </p:txBody>
            </p:sp>
          </mc:Fallback>
        </mc:AlternateContent>
      </p:grpSp>
      <p:grpSp>
        <p:nvGrpSpPr>
          <p:cNvPr id="126" name="Group 125">
            <a:extLst>
              <a:ext uri="{FF2B5EF4-FFF2-40B4-BE49-F238E27FC236}">
                <a16:creationId xmlns:a16="http://schemas.microsoft.com/office/drawing/2014/main" id="{AC0A382D-3DC4-4D2B-AD7E-97CD35CB0BA4}"/>
              </a:ext>
            </a:extLst>
          </p:cNvPr>
          <p:cNvGrpSpPr/>
          <p:nvPr/>
        </p:nvGrpSpPr>
        <p:grpSpPr>
          <a:xfrm>
            <a:off x="4675242" y="2196264"/>
            <a:ext cx="3299991" cy="3298801"/>
            <a:chOff x="5324954" y="2176021"/>
            <a:chExt cx="3299991" cy="3298801"/>
          </a:xfrm>
        </p:grpSpPr>
        <p:sp>
          <p:nvSpPr>
            <p:cNvPr id="80" name="Rectangle: Rounded Corners 79">
              <a:extLst>
                <a:ext uri="{FF2B5EF4-FFF2-40B4-BE49-F238E27FC236}">
                  <a16:creationId xmlns:a16="http://schemas.microsoft.com/office/drawing/2014/main" id="{DF5C0FD5-CFE9-4E9A-9B8D-B9C96D37EF4A}"/>
                </a:ext>
              </a:extLst>
            </p:cNvPr>
            <p:cNvSpPr/>
            <p:nvPr/>
          </p:nvSpPr>
          <p:spPr bwMode="auto">
            <a:xfrm>
              <a:off x="6629400" y="2607012"/>
              <a:ext cx="924564" cy="568962"/>
            </a:xfrm>
            <a:prstGeom prst="roundRect">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err="1">
                  <a:ln>
                    <a:noFill/>
                  </a:ln>
                  <a:solidFill>
                    <a:srgbClr val="000000"/>
                  </a:solidFill>
                  <a:effectLst/>
                  <a:ea typeface="Osaka" charset="0"/>
                  <a:cs typeface="Osaka" charset="0"/>
                </a:rPr>
                <a:t>NotSet</a:t>
              </a:r>
              <a:endParaRPr kumimoji="0" lang="zh-CN" altLang="en-US" sz="1400" b="0" i="0" u="none" strike="noStrike" cap="none" normalizeH="0" baseline="0" dirty="0">
                <a:ln>
                  <a:noFill/>
                </a:ln>
                <a:solidFill>
                  <a:srgbClr val="000000"/>
                </a:solidFill>
                <a:effectLst/>
                <a:ea typeface="Osaka" charset="0"/>
                <a:cs typeface="Osaka" charset="0"/>
              </a:endParaRPr>
            </a:p>
          </p:txBody>
        </p:sp>
        <p:sp>
          <p:nvSpPr>
            <p:cNvPr id="81" name="Flowchart: Connector 80">
              <a:extLst>
                <a:ext uri="{FF2B5EF4-FFF2-40B4-BE49-F238E27FC236}">
                  <a16:creationId xmlns:a16="http://schemas.microsoft.com/office/drawing/2014/main" id="{3F16AD21-0469-4362-B160-9357C29F442E}"/>
                </a:ext>
              </a:extLst>
            </p:cNvPr>
            <p:cNvSpPr/>
            <p:nvPr/>
          </p:nvSpPr>
          <p:spPr bwMode="auto">
            <a:xfrm>
              <a:off x="7010400" y="2176021"/>
              <a:ext cx="161213" cy="161213"/>
            </a:xfrm>
            <a:prstGeom prst="flowChartConnector">
              <a:avLst/>
            </a:prstGeom>
            <a:solidFill>
              <a:schemeClr val="tx1"/>
            </a:solidFill>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0" i="0" u="none" strike="noStrike" cap="none" normalizeH="0" baseline="0" dirty="0">
                <a:ln>
                  <a:noFill/>
                </a:ln>
                <a:solidFill>
                  <a:srgbClr val="000000"/>
                </a:solidFill>
                <a:effectLst/>
                <a:latin typeface="Times" charset="0"/>
                <a:ea typeface="Osaka" charset="0"/>
                <a:cs typeface="Osaka" charset="0"/>
              </a:endParaRPr>
            </a:p>
          </p:txBody>
        </p:sp>
        <p:cxnSp>
          <p:nvCxnSpPr>
            <p:cNvPr id="82" name="Straight Arrow Connector 81">
              <a:extLst>
                <a:ext uri="{FF2B5EF4-FFF2-40B4-BE49-F238E27FC236}">
                  <a16:creationId xmlns:a16="http://schemas.microsoft.com/office/drawing/2014/main" id="{14912ACC-2C14-4E67-8957-AA86888DED99}"/>
                </a:ext>
              </a:extLst>
            </p:cNvPr>
            <p:cNvCxnSpPr>
              <a:cxnSpLocks/>
              <a:stCxn id="81" idx="4"/>
              <a:endCxn id="80" idx="0"/>
            </p:cNvCxnSpPr>
            <p:nvPr/>
          </p:nvCxnSpPr>
          <p:spPr bwMode="auto">
            <a:xfrm>
              <a:off x="7091007" y="2337234"/>
              <a:ext cx="675" cy="269778"/>
            </a:xfrm>
            <a:prstGeom prst="straightConnector1">
              <a:avLst/>
            </a:prstGeom>
            <a:ln w="12700">
              <a:headEnd type="none" w="med" len="med"/>
              <a:tailEnd type="triangle"/>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sp>
          <p:nvSpPr>
            <p:cNvPr id="86" name="Rectangle: Rounded Corners 85">
              <a:extLst>
                <a:ext uri="{FF2B5EF4-FFF2-40B4-BE49-F238E27FC236}">
                  <a16:creationId xmlns:a16="http://schemas.microsoft.com/office/drawing/2014/main" id="{12233FF4-EE43-4B52-98E7-C407BFEB4120}"/>
                </a:ext>
              </a:extLst>
            </p:cNvPr>
            <p:cNvSpPr/>
            <p:nvPr/>
          </p:nvSpPr>
          <p:spPr bwMode="auto">
            <a:xfrm>
              <a:off x="5704836" y="3485585"/>
              <a:ext cx="924564" cy="568962"/>
            </a:xfrm>
            <a:prstGeom prst="roundRect">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a:ln>
                    <a:noFill/>
                  </a:ln>
                  <a:solidFill>
                    <a:srgbClr val="000000"/>
                  </a:solidFill>
                  <a:effectLst/>
                  <a:ea typeface="Osaka" charset="0"/>
                  <a:cs typeface="Osaka" charset="0"/>
                </a:rPr>
                <a:t>Xray Mode</a:t>
              </a:r>
              <a:endParaRPr kumimoji="0" lang="zh-CN" altLang="en-US" sz="1400" b="0" i="0" u="none" strike="noStrike" cap="none" normalizeH="0" baseline="0" dirty="0">
                <a:ln>
                  <a:noFill/>
                </a:ln>
                <a:solidFill>
                  <a:srgbClr val="000000"/>
                </a:solidFill>
                <a:effectLst/>
                <a:ea typeface="Osaka" charset="0"/>
                <a:cs typeface="Osaka" charset="0"/>
              </a:endParaRPr>
            </a:p>
          </p:txBody>
        </p:sp>
        <p:sp>
          <p:nvSpPr>
            <p:cNvPr id="88" name="Rectangle: Rounded Corners 87">
              <a:extLst>
                <a:ext uri="{FF2B5EF4-FFF2-40B4-BE49-F238E27FC236}">
                  <a16:creationId xmlns:a16="http://schemas.microsoft.com/office/drawing/2014/main" id="{7DD4E9C6-8EF7-46FA-B041-139408749545}"/>
                </a:ext>
              </a:extLst>
            </p:cNvPr>
            <p:cNvSpPr/>
            <p:nvPr/>
          </p:nvSpPr>
          <p:spPr bwMode="auto">
            <a:xfrm>
              <a:off x="7553964" y="3479679"/>
              <a:ext cx="924564" cy="568962"/>
            </a:xfrm>
            <a:prstGeom prst="roundRect">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err="1">
                  <a:ln>
                    <a:noFill/>
                  </a:ln>
                  <a:solidFill>
                    <a:srgbClr val="000000"/>
                  </a:solidFill>
                  <a:effectLst/>
                  <a:ea typeface="Osaka" charset="0"/>
                  <a:cs typeface="Osaka" charset="0"/>
                </a:rPr>
                <a:t>Ebeam</a:t>
              </a:r>
              <a:r>
                <a:rPr kumimoji="0" lang="en-US" altLang="zh-CN" sz="1400" b="0" i="0" u="none" strike="noStrike" cap="none" normalizeH="0" baseline="0" dirty="0">
                  <a:ln>
                    <a:noFill/>
                  </a:ln>
                  <a:solidFill>
                    <a:srgbClr val="000000"/>
                  </a:solidFill>
                  <a:effectLst/>
                  <a:ea typeface="Osaka" charset="0"/>
                  <a:cs typeface="Osaka" charset="0"/>
                </a:rPr>
                <a:t> Mode</a:t>
              </a:r>
              <a:endParaRPr kumimoji="0" lang="zh-CN" altLang="en-US" sz="1400" b="0" i="0" u="none" strike="noStrike" cap="none" normalizeH="0" baseline="0" dirty="0">
                <a:ln>
                  <a:noFill/>
                </a:ln>
                <a:solidFill>
                  <a:srgbClr val="000000"/>
                </a:solidFill>
                <a:effectLst/>
                <a:ea typeface="Osaka" charset="0"/>
                <a:cs typeface="Osaka" charset="0"/>
              </a:endParaRPr>
            </a:p>
          </p:txBody>
        </p:sp>
        <p:sp>
          <p:nvSpPr>
            <p:cNvPr id="90" name="Rectangle: Rounded Corners 89">
              <a:extLst>
                <a:ext uri="{FF2B5EF4-FFF2-40B4-BE49-F238E27FC236}">
                  <a16:creationId xmlns:a16="http://schemas.microsoft.com/office/drawing/2014/main" id="{DC871771-D07F-4BB6-B751-BDC22B35E45E}"/>
                </a:ext>
              </a:extLst>
            </p:cNvPr>
            <p:cNvSpPr/>
            <p:nvPr/>
          </p:nvSpPr>
          <p:spPr bwMode="auto">
            <a:xfrm>
              <a:off x="5704836" y="4432878"/>
              <a:ext cx="924564" cy="568962"/>
            </a:xfrm>
            <a:prstGeom prst="roundRect">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CN" sz="1400" dirty="0">
                  <a:solidFill>
                    <a:srgbClr val="000000"/>
                  </a:solidFill>
                  <a:ea typeface="Osaka" charset="0"/>
                  <a:cs typeface="Osaka" charset="0"/>
                </a:rPr>
                <a:t>To</a:t>
              </a:r>
              <a:r>
                <a:rPr kumimoji="0" lang="en-US" altLang="zh-CN" sz="1400" b="0" i="0" u="none" strike="noStrike" cap="none" normalizeH="0" baseline="0" dirty="0">
                  <a:ln>
                    <a:noFill/>
                  </a:ln>
                  <a:solidFill>
                    <a:srgbClr val="000000"/>
                  </a:solidFill>
                  <a:effectLst/>
                  <a:ea typeface="Osaka" charset="0"/>
                  <a:cs typeface="Osaka" charset="0"/>
                </a:rPr>
                <a:t> </a:t>
              </a:r>
              <a:r>
                <a:rPr kumimoji="0" lang="en-US" altLang="zh-CN" sz="1400" b="0" i="0" u="none" strike="noStrike" cap="none" normalizeH="0" baseline="0" dirty="0" err="1">
                  <a:ln>
                    <a:noFill/>
                  </a:ln>
                  <a:solidFill>
                    <a:srgbClr val="000000"/>
                  </a:solidFill>
                  <a:effectLst/>
                  <a:ea typeface="Osaka" charset="0"/>
                  <a:cs typeface="Osaka" charset="0"/>
                </a:rPr>
                <a:t>Ebeam</a:t>
              </a:r>
              <a:endParaRPr kumimoji="0" lang="zh-CN" altLang="en-US" sz="1400" b="0" i="0" u="none" strike="noStrike" cap="none" normalizeH="0" baseline="0" dirty="0">
                <a:ln>
                  <a:noFill/>
                </a:ln>
                <a:solidFill>
                  <a:srgbClr val="000000"/>
                </a:solidFill>
                <a:effectLst/>
                <a:ea typeface="Osaka" charset="0"/>
                <a:cs typeface="Osaka" charset="0"/>
              </a:endParaRPr>
            </a:p>
          </p:txBody>
        </p:sp>
        <p:sp>
          <p:nvSpPr>
            <p:cNvPr id="92" name="Rectangle: Rounded Corners 91">
              <a:extLst>
                <a:ext uri="{FF2B5EF4-FFF2-40B4-BE49-F238E27FC236}">
                  <a16:creationId xmlns:a16="http://schemas.microsoft.com/office/drawing/2014/main" id="{C8C53B68-360C-4C99-9D63-6E5C0BC22F2D}"/>
                </a:ext>
              </a:extLst>
            </p:cNvPr>
            <p:cNvSpPr/>
            <p:nvPr/>
          </p:nvSpPr>
          <p:spPr bwMode="auto">
            <a:xfrm>
              <a:off x="7553964" y="4432878"/>
              <a:ext cx="924564" cy="568962"/>
            </a:xfrm>
            <a:prstGeom prst="roundRect">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CN" sz="1400" dirty="0">
                  <a:solidFill>
                    <a:srgbClr val="000000"/>
                  </a:solidFill>
                  <a:ea typeface="Osaka" charset="0"/>
                  <a:cs typeface="Osaka" charset="0"/>
                </a:rPr>
                <a:t>To</a:t>
              </a:r>
              <a:r>
                <a:rPr kumimoji="0" lang="en-US" altLang="zh-CN" sz="1400" b="0" i="0" u="none" strike="noStrike" cap="none" normalizeH="0" baseline="0" dirty="0">
                  <a:ln>
                    <a:noFill/>
                  </a:ln>
                  <a:solidFill>
                    <a:srgbClr val="000000"/>
                  </a:solidFill>
                  <a:effectLst/>
                  <a:ea typeface="Osaka" charset="0"/>
                  <a:cs typeface="Osaka" charset="0"/>
                </a:rPr>
                <a:t> Xray</a:t>
              </a:r>
              <a:endParaRPr kumimoji="0" lang="zh-CN" altLang="en-US" sz="1400" b="0" i="0" u="none" strike="noStrike" cap="none" normalizeH="0" baseline="0" dirty="0">
                <a:ln>
                  <a:noFill/>
                </a:ln>
                <a:solidFill>
                  <a:srgbClr val="000000"/>
                </a:solidFill>
                <a:effectLst/>
                <a:ea typeface="Osaka" charset="0"/>
                <a:cs typeface="Osaka" charset="0"/>
              </a:endParaRPr>
            </a:p>
          </p:txBody>
        </p:sp>
        <p:cxnSp>
          <p:nvCxnSpPr>
            <p:cNvPr id="94" name="Straight Arrow Connector 93">
              <a:extLst>
                <a:ext uri="{FF2B5EF4-FFF2-40B4-BE49-F238E27FC236}">
                  <a16:creationId xmlns:a16="http://schemas.microsoft.com/office/drawing/2014/main" id="{E53A5A8F-260A-4D88-8BCA-3E7076ED3568}"/>
                </a:ext>
              </a:extLst>
            </p:cNvPr>
            <p:cNvCxnSpPr>
              <a:stCxn id="90" idx="3"/>
              <a:endCxn id="88" idx="1"/>
            </p:cNvCxnSpPr>
            <p:nvPr/>
          </p:nvCxnSpPr>
          <p:spPr bwMode="auto">
            <a:xfrm flipV="1">
              <a:off x="6629400" y="3764160"/>
              <a:ext cx="924564" cy="953199"/>
            </a:xfrm>
            <a:prstGeom prst="straightConnector1">
              <a:avLst/>
            </a:prstGeom>
            <a:solidFill>
              <a:schemeClr val="accent1"/>
            </a:solidFill>
            <a:ln w="1905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95" name="Straight Arrow Connector 94">
              <a:extLst>
                <a:ext uri="{FF2B5EF4-FFF2-40B4-BE49-F238E27FC236}">
                  <a16:creationId xmlns:a16="http://schemas.microsoft.com/office/drawing/2014/main" id="{F0C00BE3-873E-4DDC-8970-3701397B9AA8}"/>
                </a:ext>
              </a:extLst>
            </p:cNvPr>
            <p:cNvCxnSpPr>
              <a:cxnSpLocks/>
              <a:stCxn id="92" idx="1"/>
              <a:endCxn id="86" idx="3"/>
            </p:cNvCxnSpPr>
            <p:nvPr/>
          </p:nvCxnSpPr>
          <p:spPr bwMode="auto">
            <a:xfrm flipH="1" flipV="1">
              <a:off x="6629400" y="3770066"/>
              <a:ext cx="924564" cy="947293"/>
            </a:xfrm>
            <a:prstGeom prst="straightConnector1">
              <a:avLst/>
            </a:prstGeom>
            <a:solidFill>
              <a:schemeClr val="accent1"/>
            </a:solidFill>
            <a:ln w="1905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98" name="Straight Arrow Connector 97">
              <a:extLst>
                <a:ext uri="{FF2B5EF4-FFF2-40B4-BE49-F238E27FC236}">
                  <a16:creationId xmlns:a16="http://schemas.microsoft.com/office/drawing/2014/main" id="{A50B3664-687F-4BAF-9941-307A70314B2A}"/>
                </a:ext>
              </a:extLst>
            </p:cNvPr>
            <p:cNvCxnSpPr>
              <a:cxnSpLocks/>
              <a:stCxn id="86" idx="2"/>
              <a:endCxn id="90" idx="0"/>
            </p:cNvCxnSpPr>
            <p:nvPr/>
          </p:nvCxnSpPr>
          <p:spPr bwMode="auto">
            <a:xfrm>
              <a:off x="6167118" y="4054547"/>
              <a:ext cx="0" cy="378331"/>
            </a:xfrm>
            <a:prstGeom prst="straightConnector1">
              <a:avLst/>
            </a:prstGeom>
            <a:solidFill>
              <a:schemeClr val="accent1"/>
            </a:solidFill>
            <a:ln w="1905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01" name="Straight Arrow Connector 100">
              <a:extLst>
                <a:ext uri="{FF2B5EF4-FFF2-40B4-BE49-F238E27FC236}">
                  <a16:creationId xmlns:a16="http://schemas.microsoft.com/office/drawing/2014/main" id="{0F1E5DE1-53D7-492D-B66A-B0B2591B89DF}"/>
                </a:ext>
              </a:extLst>
            </p:cNvPr>
            <p:cNvCxnSpPr>
              <a:cxnSpLocks/>
              <a:stCxn id="88" idx="2"/>
              <a:endCxn id="92" idx="0"/>
            </p:cNvCxnSpPr>
            <p:nvPr/>
          </p:nvCxnSpPr>
          <p:spPr bwMode="auto">
            <a:xfrm>
              <a:off x="8016246" y="4048641"/>
              <a:ext cx="0" cy="384237"/>
            </a:xfrm>
            <a:prstGeom prst="straightConnector1">
              <a:avLst/>
            </a:prstGeom>
            <a:solidFill>
              <a:schemeClr val="accent1"/>
            </a:solidFill>
            <a:ln w="1905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06" name="Straight Arrow Connector 105">
              <a:extLst>
                <a:ext uri="{FF2B5EF4-FFF2-40B4-BE49-F238E27FC236}">
                  <a16:creationId xmlns:a16="http://schemas.microsoft.com/office/drawing/2014/main" id="{3A6D4DA7-FA28-4718-80B2-F0CA06FA06B1}"/>
                </a:ext>
              </a:extLst>
            </p:cNvPr>
            <p:cNvCxnSpPr>
              <a:cxnSpLocks/>
              <a:endCxn id="86" idx="0"/>
            </p:cNvCxnSpPr>
            <p:nvPr/>
          </p:nvCxnSpPr>
          <p:spPr bwMode="auto">
            <a:xfrm flipH="1">
              <a:off x="6167118" y="3172072"/>
              <a:ext cx="767082" cy="313513"/>
            </a:xfrm>
            <a:prstGeom prst="straightConnector1">
              <a:avLst/>
            </a:prstGeom>
            <a:solidFill>
              <a:schemeClr val="accent1"/>
            </a:solidFill>
            <a:ln w="1905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09" name="Straight Arrow Connector 108">
              <a:extLst>
                <a:ext uri="{FF2B5EF4-FFF2-40B4-BE49-F238E27FC236}">
                  <a16:creationId xmlns:a16="http://schemas.microsoft.com/office/drawing/2014/main" id="{E93DB455-CFB9-455D-8CD5-1CD068A0D6AE}"/>
                </a:ext>
              </a:extLst>
            </p:cNvPr>
            <p:cNvCxnSpPr>
              <a:cxnSpLocks/>
              <a:endCxn id="88" idx="0"/>
            </p:cNvCxnSpPr>
            <p:nvPr/>
          </p:nvCxnSpPr>
          <p:spPr bwMode="auto">
            <a:xfrm>
              <a:off x="7239000" y="3178697"/>
              <a:ext cx="777246" cy="300982"/>
            </a:xfrm>
            <a:prstGeom prst="straightConnector1">
              <a:avLst/>
            </a:prstGeom>
            <a:solidFill>
              <a:schemeClr val="accent1"/>
            </a:solidFill>
            <a:ln w="1905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13" name="TextBox 112">
              <a:extLst>
                <a:ext uri="{FF2B5EF4-FFF2-40B4-BE49-F238E27FC236}">
                  <a16:creationId xmlns:a16="http://schemas.microsoft.com/office/drawing/2014/main" id="{D2D9641B-DB71-4D16-9D80-7D96BA571761}"/>
                </a:ext>
              </a:extLst>
            </p:cNvPr>
            <p:cNvSpPr txBox="1"/>
            <p:nvPr/>
          </p:nvSpPr>
          <p:spPr>
            <a:xfrm>
              <a:off x="5859066" y="3044072"/>
              <a:ext cx="616105" cy="338554"/>
            </a:xfrm>
            <a:prstGeom prst="rect">
              <a:avLst/>
            </a:prstGeom>
            <a:noFill/>
          </p:spPr>
          <p:txBody>
            <a:bodyPr wrap="square" rtlCol="0">
              <a:spAutoFit/>
            </a:bodyPr>
            <a:lstStyle/>
            <a:p>
              <a:r>
                <a:rPr lang="en-US" altLang="zh-CN" sz="1600" dirty="0">
                  <a:latin typeface="+mn-lt"/>
                </a:rPr>
                <a:t>Xray</a:t>
              </a:r>
              <a:endParaRPr lang="zh-CN" altLang="en-US" dirty="0">
                <a:latin typeface="+mn-lt"/>
              </a:endParaRPr>
            </a:p>
          </p:txBody>
        </p:sp>
        <p:sp>
          <p:nvSpPr>
            <p:cNvPr id="115" name="TextBox 114">
              <a:extLst>
                <a:ext uri="{FF2B5EF4-FFF2-40B4-BE49-F238E27FC236}">
                  <a16:creationId xmlns:a16="http://schemas.microsoft.com/office/drawing/2014/main" id="{EA928490-0823-4181-9600-927F3CF9C4F0}"/>
                </a:ext>
              </a:extLst>
            </p:cNvPr>
            <p:cNvSpPr txBox="1"/>
            <p:nvPr/>
          </p:nvSpPr>
          <p:spPr>
            <a:xfrm>
              <a:off x="7553964" y="3024187"/>
              <a:ext cx="842164" cy="338554"/>
            </a:xfrm>
            <a:prstGeom prst="rect">
              <a:avLst/>
            </a:prstGeom>
            <a:noFill/>
          </p:spPr>
          <p:txBody>
            <a:bodyPr wrap="square" rtlCol="0">
              <a:spAutoFit/>
            </a:bodyPr>
            <a:lstStyle/>
            <a:p>
              <a:r>
                <a:rPr lang="en-US" altLang="zh-CN" sz="1600" dirty="0" err="1">
                  <a:latin typeface="+mn-lt"/>
                </a:rPr>
                <a:t>Ebeam</a:t>
              </a:r>
              <a:endParaRPr lang="zh-CN" altLang="en-US" dirty="0">
                <a:latin typeface="+mn-lt"/>
              </a:endParaRPr>
            </a:p>
          </p:txBody>
        </p:sp>
        <p:sp>
          <p:nvSpPr>
            <p:cNvPr id="117" name="TextBox 116">
              <a:extLst>
                <a:ext uri="{FF2B5EF4-FFF2-40B4-BE49-F238E27FC236}">
                  <a16:creationId xmlns:a16="http://schemas.microsoft.com/office/drawing/2014/main" id="{CDCBA773-210A-473C-9DFB-1CAA88E96D3B}"/>
                </a:ext>
              </a:extLst>
            </p:cNvPr>
            <p:cNvSpPr txBox="1"/>
            <p:nvPr/>
          </p:nvSpPr>
          <p:spPr>
            <a:xfrm>
              <a:off x="5324954" y="4074435"/>
              <a:ext cx="842164" cy="338554"/>
            </a:xfrm>
            <a:prstGeom prst="rect">
              <a:avLst/>
            </a:prstGeom>
            <a:noFill/>
          </p:spPr>
          <p:txBody>
            <a:bodyPr wrap="square" rtlCol="0">
              <a:spAutoFit/>
            </a:bodyPr>
            <a:lstStyle/>
            <a:p>
              <a:r>
                <a:rPr lang="en-US" altLang="zh-CN" sz="1600" dirty="0" err="1">
                  <a:latin typeface="+mn-lt"/>
                </a:rPr>
                <a:t>Ebeam</a:t>
              </a:r>
              <a:endParaRPr lang="zh-CN" altLang="en-US" dirty="0">
                <a:latin typeface="+mn-lt"/>
              </a:endParaRPr>
            </a:p>
          </p:txBody>
        </p:sp>
        <p:sp>
          <p:nvSpPr>
            <p:cNvPr id="119" name="TextBox 118">
              <a:extLst>
                <a:ext uri="{FF2B5EF4-FFF2-40B4-BE49-F238E27FC236}">
                  <a16:creationId xmlns:a16="http://schemas.microsoft.com/office/drawing/2014/main" id="{216A441C-F8EE-4712-A876-651755C268D6}"/>
                </a:ext>
              </a:extLst>
            </p:cNvPr>
            <p:cNvSpPr txBox="1"/>
            <p:nvPr/>
          </p:nvSpPr>
          <p:spPr>
            <a:xfrm>
              <a:off x="8008840" y="4084433"/>
              <a:ext cx="616105" cy="338554"/>
            </a:xfrm>
            <a:prstGeom prst="rect">
              <a:avLst/>
            </a:prstGeom>
            <a:noFill/>
          </p:spPr>
          <p:txBody>
            <a:bodyPr wrap="square" rtlCol="0">
              <a:spAutoFit/>
            </a:bodyPr>
            <a:lstStyle/>
            <a:p>
              <a:r>
                <a:rPr lang="en-US" altLang="zh-CN" sz="1600" dirty="0">
                  <a:latin typeface="+mn-lt"/>
                </a:rPr>
                <a:t>Xray</a:t>
              </a:r>
              <a:endParaRPr lang="zh-CN" altLang="en-US" dirty="0">
                <a:latin typeface="+mn-lt"/>
              </a:endParaRPr>
            </a:p>
          </p:txBody>
        </p:sp>
        <p:sp>
          <p:nvSpPr>
            <p:cNvPr id="121" name="TextBox 120">
              <a:extLst>
                <a:ext uri="{FF2B5EF4-FFF2-40B4-BE49-F238E27FC236}">
                  <a16:creationId xmlns:a16="http://schemas.microsoft.com/office/drawing/2014/main" id="{EEB0CA57-9456-4132-A464-040044AC960F}"/>
                </a:ext>
              </a:extLst>
            </p:cNvPr>
            <p:cNvSpPr txBox="1"/>
            <p:nvPr/>
          </p:nvSpPr>
          <p:spPr>
            <a:xfrm>
              <a:off x="7238506" y="4074435"/>
              <a:ext cx="616105" cy="338554"/>
            </a:xfrm>
            <a:prstGeom prst="rect">
              <a:avLst/>
            </a:prstGeom>
            <a:noFill/>
          </p:spPr>
          <p:txBody>
            <a:bodyPr wrap="square" rtlCol="0">
              <a:spAutoFit/>
            </a:bodyPr>
            <a:lstStyle/>
            <a:p>
              <a:r>
                <a:rPr lang="en-US" altLang="zh-CN" sz="1600" dirty="0">
                  <a:latin typeface="+mn-lt"/>
                </a:rPr>
                <a:t>set</a:t>
              </a:r>
              <a:endParaRPr lang="zh-CN" altLang="en-US" dirty="0">
                <a:latin typeface="+mn-lt"/>
              </a:endParaRPr>
            </a:p>
          </p:txBody>
        </p:sp>
        <p:sp>
          <p:nvSpPr>
            <p:cNvPr id="123" name="TextBox 122">
              <a:extLst>
                <a:ext uri="{FF2B5EF4-FFF2-40B4-BE49-F238E27FC236}">
                  <a16:creationId xmlns:a16="http://schemas.microsoft.com/office/drawing/2014/main" id="{7F38BC40-769D-495E-81A0-307CF4B33B4D}"/>
                </a:ext>
              </a:extLst>
            </p:cNvPr>
            <p:cNvSpPr txBox="1"/>
            <p:nvPr/>
          </p:nvSpPr>
          <p:spPr>
            <a:xfrm>
              <a:off x="6475577" y="4070219"/>
              <a:ext cx="616105" cy="338554"/>
            </a:xfrm>
            <a:prstGeom prst="rect">
              <a:avLst/>
            </a:prstGeom>
            <a:noFill/>
          </p:spPr>
          <p:txBody>
            <a:bodyPr wrap="square" rtlCol="0">
              <a:spAutoFit/>
            </a:bodyPr>
            <a:lstStyle/>
            <a:p>
              <a:r>
                <a:rPr lang="en-US" altLang="zh-CN" sz="1600" dirty="0">
                  <a:latin typeface="+mn-lt"/>
                </a:rPr>
                <a:t>set</a:t>
              </a:r>
              <a:endParaRPr lang="zh-CN" altLang="en-US" dirty="0">
                <a:latin typeface="+mn-lt"/>
              </a:endParaRPr>
            </a:p>
          </p:txBody>
        </p:sp>
        <mc:AlternateContent xmlns:mc="http://schemas.openxmlformats.org/markup-compatibility/2006" xmlns:a14="http://schemas.microsoft.com/office/drawing/2010/main">
          <mc:Choice Requires="a14">
            <p:sp>
              <p:nvSpPr>
                <p:cNvPr id="125" name="TextBox 124">
                  <a:extLst>
                    <a:ext uri="{FF2B5EF4-FFF2-40B4-BE49-F238E27FC236}">
                      <a16:creationId xmlns:a16="http://schemas.microsoft.com/office/drawing/2014/main" id="{830285E8-8364-40C4-9EEE-D12059BF4633}"/>
                    </a:ext>
                  </a:extLst>
                </p:cNvPr>
                <p:cNvSpPr txBox="1"/>
                <p:nvPr/>
              </p:nvSpPr>
              <p:spPr>
                <a:xfrm>
                  <a:off x="6283769" y="5136268"/>
                  <a:ext cx="1710022" cy="338554"/>
                </a:xfrm>
                <a:prstGeom prst="rect">
                  <a:avLst/>
                </a:prstGeom>
                <a:noFill/>
              </p:spPr>
              <p:txBody>
                <a:bodyPr wrap="square" rtlCol="0">
                  <a:spAutoFit/>
                </a:bodyPr>
                <a:lstStyle/>
                <a:p>
                  <a:r>
                    <a:rPr lang="en-US" altLang="zh-CN" sz="1600" b="1" dirty="0">
                      <a:latin typeface="+mn-lt"/>
                    </a:rPr>
                    <a:t>Mode Setter </a:t>
                  </a:r>
                  <a14:m>
                    <m:oMath xmlns:m="http://schemas.openxmlformats.org/officeDocument/2006/math">
                      <m:sSub>
                        <m:sSubPr>
                          <m:ctrlPr>
                            <a:rPr lang="en-US" altLang="zh-CN" sz="1600" b="1" i="1" smtClean="0">
                              <a:latin typeface="Cambria Math" panose="02040503050406030204" pitchFamily="18" charset="0"/>
                            </a:rPr>
                          </m:ctrlPr>
                        </m:sSubPr>
                        <m:e>
                          <m:r>
                            <a:rPr lang="en-US" altLang="zh-CN" sz="1600" b="1" i="1" smtClean="0">
                              <a:latin typeface="Cambria Math" panose="02040503050406030204" pitchFamily="18" charset="0"/>
                            </a:rPr>
                            <m:t>𝑴</m:t>
                          </m:r>
                        </m:e>
                        <m:sub>
                          <m:r>
                            <a:rPr lang="en-US" altLang="zh-CN" sz="1600" b="1" i="1" smtClean="0">
                              <a:latin typeface="Cambria Math" panose="02040503050406030204" pitchFamily="18" charset="0"/>
                            </a:rPr>
                            <m:t>𝑩</m:t>
                          </m:r>
                        </m:sub>
                      </m:sSub>
                    </m:oMath>
                  </a14:m>
                  <a:endParaRPr lang="zh-CN" altLang="en-US" sz="1600" b="1" dirty="0">
                    <a:latin typeface="+mn-lt"/>
                  </a:endParaRPr>
                </a:p>
              </p:txBody>
            </p:sp>
          </mc:Choice>
          <mc:Fallback xmlns="">
            <p:sp>
              <p:nvSpPr>
                <p:cNvPr id="125" name="TextBox 124">
                  <a:extLst>
                    <a:ext uri="{FF2B5EF4-FFF2-40B4-BE49-F238E27FC236}">
                      <a16:creationId xmlns:a16="http://schemas.microsoft.com/office/drawing/2014/main" id="{830285E8-8364-40C4-9EEE-D12059BF4633}"/>
                    </a:ext>
                  </a:extLst>
                </p:cNvPr>
                <p:cNvSpPr txBox="1">
                  <a:spLocks noRot="1" noChangeAspect="1" noMove="1" noResize="1" noEditPoints="1" noAdjustHandles="1" noChangeArrowheads="1" noChangeShapeType="1" noTextEdit="1"/>
                </p:cNvSpPr>
                <p:nvPr/>
              </p:nvSpPr>
              <p:spPr>
                <a:xfrm>
                  <a:off x="6283769" y="5136268"/>
                  <a:ext cx="1710022" cy="338554"/>
                </a:xfrm>
                <a:prstGeom prst="rect">
                  <a:avLst/>
                </a:prstGeom>
                <a:blipFill>
                  <a:blip r:embed="rId6"/>
                  <a:stretch>
                    <a:fillRect l="-1779" t="-5455" b="-23636"/>
                  </a:stretch>
                </a:blipFill>
              </p:spPr>
              <p:txBody>
                <a:bodyPr/>
                <a:lstStyle/>
                <a:p>
                  <a:r>
                    <a:rPr lang="zh-CN" altLang="en-US">
                      <a:noFill/>
                    </a:rPr>
                    <a:t> </a:t>
                  </a:r>
                </a:p>
              </p:txBody>
            </p:sp>
          </mc:Fallback>
        </mc:AlternateContent>
      </p:grpSp>
      <p:grpSp>
        <p:nvGrpSpPr>
          <p:cNvPr id="188" name="Group 187">
            <a:extLst>
              <a:ext uri="{FF2B5EF4-FFF2-40B4-BE49-F238E27FC236}">
                <a16:creationId xmlns:a16="http://schemas.microsoft.com/office/drawing/2014/main" id="{4FC469F2-B2D9-40C4-97CC-AC9141B93022}"/>
              </a:ext>
            </a:extLst>
          </p:cNvPr>
          <p:cNvGrpSpPr/>
          <p:nvPr/>
        </p:nvGrpSpPr>
        <p:grpSpPr>
          <a:xfrm>
            <a:off x="8473644" y="2700577"/>
            <a:ext cx="2804179" cy="2596221"/>
            <a:chOff x="8473644" y="2700577"/>
            <a:chExt cx="2804179" cy="2596221"/>
          </a:xfrm>
        </p:grpSpPr>
        <p:sp>
          <p:nvSpPr>
            <p:cNvPr id="127" name="Rectangle: Rounded Corners 126">
              <a:extLst>
                <a:ext uri="{FF2B5EF4-FFF2-40B4-BE49-F238E27FC236}">
                  <a16:creationId xmlns:a16="http://schemas.microsoft.com/office/drawing/2014/main" id="{3CAEF5FD-3B38-43BB-B26E-85398FF1B2A1}"/>
                </a:ext>
              </a:extLst>
            </p:cNvPr>
            <p:cNvSpPr/>
            <p:nvPr/>
          </p:nvSpPr>
          <p:spPr bwMode="auto">
            <a:xfrm>
              <a:off x="9515166" y="3131568"/>
              <a:ext cx="924564" cy="568962"/>
            </a:xfrm>
            <a:prstGeom prst="roundRect">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a:ln>
                    <a:noFill/>
                  </a:ln>
                  <a:solidFill>
                    <a:srgbClr val="000000"/>
                  </a:solidFill>
                  <a:effectLst/>
                  <a:ea typeface="Osaka" charset="0"/>
                  <a:cs typeface="Osaka" charset="0"/>
                </a:rPr>
                <a:t>In place</a:t>
              </a:r>
              <a:endParaRPr kumimoji="0" lang="zh-CN" altLang="en-US" sz="1400" b="0" i="0" u="none" strike="noStrike" cap="none" normalizeH="0" baseline="0" dirty="0">
                <a:ln>
                  <a:noFill/>
                </a:ln>
                <a:solidFill>
                  <a:srgbClr val="000000"/>
                </a:solidFill>
                <a:effectLst/>
                <a:ea typeface="Osaka" charset="0"/>
                <a:cs typeface="Osaka" charset="0"/>
              </a:endParaRPr>
            </a:p>
          </p:txBody>
        </p:sp>
        <p:sp>
          <p:nvSpPr>
            <p:cNvPr id="128" name="Flowchart: Connector 127">
              <a:extLst>
                <a:ext uri="{FF2B5EF4-FFF2-40B4-BE49-F238E27FC236}">
                  <a16:creationId xmlns:a16="http://schemas.microsoft.com/office/drawing/2014/main" id="{C8249870-89B1-4DCD-ACDB-E7AF3267D5FF}"/>
                </a:ext>
              </a:extLst>
            </p:cNvPr>
            <p:cNvSpPr/>
            <p:nvPr/>
          </p:nvSpPr>
          <p:spPr bwMode="auto">
            <a:xfrm>
              <a:off x="9896166" y="2700577"/>
              <a:ext cx="161213" cy="161213"/>
            </a:xfrm>
            <a:prstGeom prst="flowChartConnector">
              <a:avLst/>
            </a:prstGeom>
            <a:solidFill>
              <a:schemeClr val="tx1"/>
            </a:solidFill>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0" i="0" u="none" strike="noStrike" cap="none" normalizeH="0" baseline="0" dirty="0">
                <a:ln>
                  <a:noFill/>
                </a:ln>
                <a:solidFill>
                  <a:srgbClr val="000000"/>
                </a:solidFill>
                <a:effectLst/>
                <a:latin typeface="Times" charset="0"/>
                <a:ea typeface="Osaka" charset="0"/>
                <a:cs typeface="Osaka" charset="0"/>
              </a:endParaRPr>
            </a:p>
          </p:txBody>
        </p:sp>
        <p:cxnSp>
          <p:nvCxnSpPr>
            <p:cNvPr id="129" name="Straight Arrow Connector 128">
              <a:extLst>
                <a:ext uri="{FF2B5EF4-FFF2-40B4-BE49-F238E27FC236}">
                  <a16:creationId xmlns:a16="http://schemas.microsoft.com/office/drawing/2014/main" id="{B9F16480-5168-459D-9217-3AE5FBE5A2EB}"/>
                </a:ext>
              </a:extLst>
            </p:cNvPr>
            <p:cNvCxnSpPr>
              <a:cxnSpLocks/>
              <a:stCxn id="128" idx="4"/>
              <a:endCxn id="127" idx="0"/>
            </p:cNvCxnSpPr>
            <p:nvPr/>
          </p:nvCxnSpPr>
          <p:spPr bwMode="auto">
            <a:xfrm>
              <a:off x="9976773" y="2861790"/>
              <a:ext cx="675" cy="269778"/>
            </a:xfrm>
            <a:prstGeom prst="straightConnector1">
              <a:avLst/>
            </a:prstGeom>
            <a:ln w="12700">
              <a:headEnd type="none" w="med" len="med"/>
              <a:tailEnd type="triangle"/>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sp>
          <p:nvSpPr>
            <p:cNvPr id="131" name="Rectangle: Rounded Corners 130">
              <a:extLst>
                <a:ext uri="{FF2B5EF4-FFF2-40B4-BE49-F238E27FC236}">
                  <a16:creationId xmlns:a16="http://schemas.microsoft.com/office/drawing/2014/main" id="{81CB5749-DA45-4A40-B596-AF4DD763CDE5}"/>
                </a:ext>
              </a:extLst>
            </p:cNvPr>
            <p:cNvSpPr/>
            <p:nvPr/>
          </p:nvSpPr>
          <p:spPr bwMode="auto">
            <a:xfrm>
              <a:off x="9514490" y="4245481"/>
              <a:ext cx="924564" cy="568962"/>
            </a:xfrm>
            <a:prstGeom prst="roundRect">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a:ln>
                    <a:noFill/>
                  </a:ln>
                  <a:solidFill>
                    <a:srgbClr val="000000"/>
                  </a:solidFill>
                  <a:effectLst/>
                  <a:ea typeface="Osaka" charset="0"/>
                  <a:cs typeface="Osaka" charset="0"/>
                </a:rPr>
                <a:t>out of place</a:t>
              </a:r>
              <a:endParaRPr kumimoji="0" lang="zh-CN" altLang="en-US" sz="1400" b="0" i="0" u="none" strike="noStrike" cap="none" normalizeH="0" baseline="0" dirty="0">
                <a:ln>
                  <a:noFill/>
                </a:ln>
                <a:solidFill>
                  <a:srgbClr val="000000"/>
                </a:solidFill>
                <a:effectLst/>
                <a:ea typeface="Osaka" charset="0"/>
                <a:cs typeface="Osaka" charset="0"/>
              </a:endParaRPr>
            </a:p>
          </p:txBody>
        </p:sp>
        <p:cxnSp>
          <p:nvCxnSpPr>
            <p:cNvPr id="133" name="Connector: Curved 132">
              <a:extLst>
                <a:ext uri="{FF2B5EF4-FFF2-40B4-BE49-F238E27FC236}">
                  <a16:creationId xmlns:a16="http://schemas.microsoft.com/office/drawing/2014/main" id="{6302EE11-63AD-46A3-8CF0-330CC44A9202}"/>
                </a:ext>
              </a:extLst>
            </p:cNvPr>
            <p:cNvCxnSpPr>
              <a:stCxn id="127" idx="1"/>
              <a:endCxn id="131" idx="1"/>
            </p:cNvCxnSpPr>
            <p:nvPr/>
          </p:nvCxnSpPr>
          <p:spPr bwMode="auto">
            <a:xfrm rot="10800000" flipV="1">
              <a:off x="9514490" y="3416048"/>
              <a:ext cx="676" cy="1113913"/>
            </a:xfrm>
            <a:prstGeom prst="curvedConnector3">
              <a:avLst>
                <a:gd name="adj1" fmla="val 33916568"/>
              </a:avLst>
            </a:prstGeom>
            <a:solidFill>
              <a:schemeClr val="accent1"/>
            </a:solidFill>
            <a:ln w="1905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34" name="Connector: Curved 133">
              <a:extLst>
                <a:ext uri="{FF2B5EF4-FFF2-40B4-BE49-F238E27FC236}">
                  <a16:creationId xmlns:a16="http://schemas.microsoft.com/office/drawing/2014/main" id="{1030ECD8-2D10-4CB2-B96B-1E4890B53AA3}"/>
                </a:ext>
              </a:extLst>
            </p:cNvPr>
            <p:cNvCxnSpPr>
              <a:cxnSpLocks/>
              <a:stCxn id="131" idx="3"/>
              <a:endCxn id="127" idx="3"/>
            </p:cNvCxnSpPr>
            <p:nvPr/>
          </p:nvCxnSpPr>
          <p:spPr bwMode="auto">
            <a:xfrm flipV="1">
              <a:off x="10439054" y="3416049"/>
              <a:ext cx="676" cy="1113913"/>
            </a:xfrm>
            <a:prstGeom prst="curvedConnector3">
              <a:avLst>
                <a:gd name="adj1" fmla="val 33916568"/>
              </a:avLst>
            </a:prstGeom>
            <a:solidFill>
              <a:schemeClr val="accent1"/>
            </a:solidFill>
            <a:ln w="1905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38" name="TextBox 137">
              <a:extLst>
                <a:ext uri="{FF2B5EF4-FFF2-40B4-BE49-F238E27FC236}">
                  <a16:creationId xmlns:a16="http://schemas.microsoft.com/office/drawing/2014/main" id="{5A0ADED1-9DE8-455C-B312-0168CB187C34}"/>
                </a:ext>
              </a:extLst>
            </p:cNvPr>
            <p:cNvSpPr txBox="1"/>
            <p:nvPr/>
          </p:nvSpPr>
          <p:spPr>
            <a:xfrm>
              <a:off x="8473644" y="3830068"/>
              <a:ext cx="842164" cy="338554"/>
            </a:xfrm>
            <a:prstGeom prst="rect">
              <a:avLst/>
            </a:prstGeom>
            <a:noFill/>
          </p:spPr>
          <p:txBody>
            <a:bodyPr wrap="square" rtlCol="0">
              <a:spAutoFit/>
            </a:bodyPr>
            <a:lstStyle/>
            <a:p>
              <a:r>
                <a:rPr lang="en-US" altLang="zh-CN" sz="1600" dirty="0" err="1">
                  <a:latin typeface="+mn-lt"/>
                </a:rPr>
                <a:t>Ebeam</a:t>
              </a:r>
              <a:endParaRPr lang="zh-CN" altLang="en-US" dirty="0">
                <a:latin typeface="+mn-lt"/>
              </a:endParaRPr>
            </a:p>
          </p:txBody>
        </p:sp>
        <p:sp>
          <p:nvSpPr>
            <p:cNvPr id="140" name="TextBox 139">
              <a:extLst>
                <a:ext uri="{FF2B5EF4-FFF2-40B4-BE49-F238E27FC236}">
                  <a16:creationId xmlns:a16="http://schemas.microsoft.com/office/drawing/2014/main" id="{C2B4990F-224A-4362-8147-503987640E23}"/>
                </a:ext>
              </a:extLst>
            </p:cNvPr>
            <p:cNvSpPr txBox="1"/>
            <p:nvPr/>
          </p:nvSpPr>
          <p:spPr>
            <a:xfrm>
              <a:off x="10661718" y="3845665"/>
              <a:ext cx="616105" cy="338554"/>
            </a:xfrm>
            <a:prstGeom prst="rect">
              <a:avLst/>
            </a:prstGeom>
            <a:noFill/>
          </p:spPr>
          <p:txBody>
            <a:bodyPr wrap="square" rtlCol="0">
              <a:spAutoFit/>
            </a:bodyPr>
            <a:lstStyle/>
            <a:p>
              <a:r>
                <a:rPr lang="en-US" altLang="zh-CN" sz="1600" dirty="0">
                  <a:latin typeface="+mn-lt"/>
                </a:rPr>
                <a:t>Xray</a:t>
              </a:r>
              <a:endParaRPr lang="zh-CN" altLang="en-US" dirty="0">
                <a:latin typeface="+mn-lt"/>
              </a:endParaRPr>
            </a:p>
          </p:txBody>
        </p:sp>
        <mc:AlternateContent xmlns:mc="http://schemas.openxmlformats.org/markup-compatibility/2006" xmlns:a14="http://schemas.microsoft.com/office/drawing/2010/main">
          <mc:Choice Requires="a14">
            <p:sp>
              <p:nvSpPr>
                <p:cNvPr id="142" name="TextBox 141">
                  <a:extLst>
                    <a:ext uri="{FF2B5EF4-FFF2-40B4-BE49-F238E27FC236}">
                      <a16:creationId xmlns:a16="http://schemas.microsoft.com/office/drawing/2014/main" id="{C322605E-0667-4994-9F82-879F50B08841}"/>
                    </a:ext>
                  </a:extLst>
                </p:cNvPr>
                <p:cNvSpPr txBox="1"/>
                <p:nvPr/>
              </p:nvSpPr>
              <p:spPr>
                <a:xfrm>
                  <a:off x="9327327" y="4958244"/>
                  <a:ext cx="1460104" cy="338554"/>
                </a:xfrm>
                <a:prstGeom prst="rect">
                  <a:avLst/>
                </a:prstGeom>
                <a:noFill/>
              </p:spPr>
              <p:txBody>
                <a:bodyPr wrap="square" rtlCol="0">
                  <a:spAutoFit/>
                </a:bodyPr>
                <a:lstStyle/>
                <a:p>
                  <a:r>
                    <a:rPr lang="en-US" altLang="zh-CN" sz="1600" b="1" dirty="0">
                      <a:latin typeface="+mn-lt"/>
                    </a:rPr>
                    <a:t>Spreader </a:t>
                  </a:r>
                  <a14:m>
                    <m:oMath xmlns:m="http://schemas.openxmlformats.org/officeDocument/2006/math">
                      <m:sSub>
                        <m:sSubPr>
                          <m:ctrlPr>
                            <a:rPr lang="en-US" altLang="zh-CN" sz="1600" b="1" i="1" smtClean="0">
                              <a:latin typeface="Cambria Math" panose="02040503050406030204" pitchFamily="18" charset="0"/>
                            </a:rPr>
                          </m:ctrlPr>
                        </m:sSubPr>
                        <m:e>
                          <m:r>
                            <a:rPr lang="en-US" altLang="zh-CN" sz="1600" b="1" i="1" smtClean="0">
                              <a:latin typeface="Cambria Math" panose="02040503050406030204" pitchFamily="18" charset="0"/>
                            </a:rPr>
                            <m:t>𝑴</m:t>
                          </m:r>
                        </m:e>
                        <m:sub>
                          <m:r>
                            <a:rPr lang="en-US" altLang="zh-CN" sz="1600" b="1" i="1" smtClean="0">
                              <a:latin typeface="Cambria Math" panose="02040503050406030204" pitchFamily="18" charset="0"/>
                            </a:rPr>
                            <m:t>𝑺</m:t>
                          </m:r>
                        </m:sub>
                      </m:sSub>
                    </m:oMath>
                  </a14:m>
                  <a:endParaRPr lang="zh-CN" altLang="en-US" sz="1600" b="1" dirty="0">
                    <a:latin typeface="+mn-lt"/>
                  </a:endParaRPr>
                </a:p>
              </p:txBody>
            </p:sp>
          </mc:Choice>
          <mc:Fallback xmlns="">
            <p:sp>
              <p:nvSpPr>
                <p:cNvPr id="142" name="TextBox 141">
                  <a:extLst>
                    <a:ext uri="{FF2B5EF4-FFF2-40B4-BE49-F238E27FC236}">
                      <a16:creationId xmlns:a16="http://schemas.microsoft.com/office/drawing/2014/main" id="{C322605E-0667-4994-9F82-879F50B08841}"/>
                    </a:ext>
                  </a:extLst>
                </p:cNvPr>
                <p:cNvSpPr txBox="1">
                  <a:spLocks noRot="1" noChangeAspect="1" noMove="1" noResize="1" noEditPoints="1" noAdjustHandles="1" noChangeArrowheads="1" noChangeShapeType="1" noTextEdit="1"/>
                </p:cNvSpPr>
                <p:nvPr/>
              </p:nvSpPr>
              <p:spPr>
                <a:xfrm>
                  <a:off x="9327327" y="4958244"/>
                  <a:ext cx="1460104" cy="338554"/>
                </a:xfrm>
                <a:prstGeom prst="rect">
                  <a:avLst/>
                </a:prstGeom>
                <a:blipFill>
                  <a:blip r:embed="rId7"/>
                  <a:stretch>
                    <a:fillRect l="-2083" t="-5357" b="-21429"/>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1861099947"/>
      </p:ext>
    </p:extLst>
  </p:cSld>
  <p:clrMapOvr>
    <a:masterClrMapping/>
  </p:clrMapOvr>
  <mc:AlternateContent xmlns:mc="http://schemas.openxmlformats.org/markup-compatibility/2006" xmlns:p14="http://schemas.microsoft.com/office/powerpoint/2010/main">
    <mc:Choice Requires="p14">
      <p:transition spd="slow" p14:dur="2000" advTm="24844"/>
    </mc:Choice>
    <mc:Fallback xmlns="">
      <p:transition spd="slow" advTm="24844"/>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4.2|3|4.9|6.1|2.5"/>
</p:tagLst>
</file>

<file path=ppt/tags/tag2.xml><?xml version="1.0" encoding="utf-8"?>
<p:tagLst xmlns:a="http://schemas.openxmlformats.org/drawingml/2006/main" xmlns:r="http://schemas.openxmlformats.org/officeDocument/2006/relationships" xmlns:p="http://schemas.openxmlformats.org/presentationml/2006/main">
  <p:tag name="TIMING" val="|21.8"/>
</p:tagLst>
</file>

<file path=ppt/tags/tag3.xml><?xml version="1.0" encoding="utf-8"?>
<p:tagLst xmlns:a="http://schemas.openxmlformats.org/drawingml/2006/main" xmlns:r="http://schemas.openxmlformats.org/officeDocument/2006/relationships" xmlns:p="http://schemas.openxmlformats.org/presentationml/2006/main">
  <p:tag name="TIMING" val="|3.3|9.3|6.7|6.3"/>
</p:tagLst>
</file>

<file path=ppt/tags/tag4.xml><?xml version="1.0" encoding="utf-8"?>
<p:tagLst xmlns:a="http://schemas.openxmlformats.org/drawingml/2006/main" xmlns:r="http://schemas.openxmlformats.org/officeDocument/2006/relationships" xmlns:p="http://schemas.openxmlformats.org/presentationml/2006/main">
  <p:tag name="TIMING" val="|74.7"/>
</p:tagLst>
</file>

<file path=ppt/tags/tag5.xml><?xml version="1.0" encoding="utf-8"?>
<p:tagLst xmlns:a="http://schemas.openxmlformats.org/drawingml/2006/main" xmlns:r="http://schemas.openxmlformats.org/officeDocument/2006/relationships" xmlns:p="http://schemas.openxmlformats.org/presentationml/2006/main">
  <p:tag name="TIMING" val="|4.8|6.1|5.9"/>
</p:tagLst>
</file>

<file path=ppt/tags/tag6.xml><?xml version="1.0" encoding="utf-8"?>
<p:tagLst xmlns:a="http://schemas.openxmlformats.org/drawingml/2006/main" xmlns:r="http://schemas.openxmlformats.org/officeDocument/2006/relationships" xmlns:p="http://schemas.openxmlformats.org/presentationml/2006/main">
  <p:tag name="TIMING" val="|1.1|4.2"/>
</p:tagLst>
</file>

<file path=ppt/tags/tag7.xml><?xml version="1.0" encoding="utf-8"?>
<p:tagLst xmlns:a="http://schemas.openxmlformats.org/drawingml/2006/main" xmlns:r="http://schemas.openxmlformats.org/officeDocument/2006/relationships" xmlns:p="http://schemas.openxmlformats.org/presentationml/2006/main">
  <p:tag name="TIMING" val="|0.5|8.9|5.6"/>
</p:tagLst>
</file>

<file path=ppt/tags/tag8.xml><?xml version="1.0" encoding="utf-8"?>
<p:tagLst xmlns:a="http://schemas.openxmlformats.org/drawingml/2006/main" xmlns:r="http://schemas.openxmlformats.org/officeDocument/2006/relationships" xmlns:p="http://schemas.openxmlformats.org/presentationml/2006/main">
  <p:tag name="TIMING" val="|0.6|10.8"/>
</p:tagLst>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Osaka"/>
        <a:cs typeface="Osaka"/>
      </a:majorFont>
      <a:minorFont>
        <a:latin typeface="Arial"/>
        <a:ea typeface="Osaka"/>
        <a:cs typeface="Osak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charset="0"/>
            <a:ea typeface="Osaka" charset="0"/>
            <a:cs typeface="Osak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charset="0"/>
            <a:ea typeface="Osaka" charset="0"/>
            <a:cs typeface="Osaka"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9738</TotalTime>
  <Words>5014</Words>
  <Application>Microsoft Office PowerPoint</Application>
  <PresentationFormat>Widescreen</PresentationFormat>
  <Paragraphs>567</Paragraphs>
  <Slides>46</Slides>
  <Notes>44</Notes>
  <HiddenSlides>8</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等线</vt:lpstr>
      <vt:lpstr>Arial</vt:lpstr>
      <vt:lpstr>Cambria Math</vt:lpstr>
      <vt:lpstr>Consolas</vt:lpstr>
      <vt:lpstr>Times</vt:lpstr>
      <vt:lpstr>Blank Presentation</vt:lpstr>
      <vt:lpstr>A Behavioral Notion of Robustness for Software Systems</vt:lpstr>
      <vt:lpstr>Robustness for Software Systems</vt:lpstr>
      <vt:lpstr>Existing Techniques</vt:lpstr>
      <vt:lpstr>Robustness in Other Disciplines</vt:lpstr>
      <vt:lpstr>Robust-by-design Development</vt:lpstr>
      <vt:lpstr>Contributions</vt:lpstr>
      <vt:lpstr>A Behavioral Notion of Robustness</vt:lpstr>
      <vt:lpstr>Example: Therac-25 System</vt:lpstr>
      <vt:lpstr>Therac-25 System</vt:lpstr>
      <vt:lpstr>Therac-25 System</vt:lpstr>
      <vt:lpstr>Therac-25 System</vt:lpstr>
      <vt:lpstr>Therac-25 System</vt:lpstr>
      <vt:lpstr>Therac-25 User Manual</vt:lpstr>
      <vt:lpstr>A Known Overdose Case</vt:lpstr>
      <vt:lpstr>Definition of Robustness</vt:lpstr>
      <vt:lpstr>Definition of Robustness</vt:lpstr>
      <vt:lpstr>Definition of Robustness</vt:lpstr>
      <vt:lpstr>Definition of Robustness</vt:lpstr>
      <vt:lpstr>Definition of Robustness</vt:lpstr>
      <vt:lpstr>Definition of Robustness</vt:lpstr>
      <vt:lpstr>Definition of Robustness</vt:lpstr>
      <vt:lpstr>Traditional Verification Tools</vt:lpstr>
      <vt:lpstr>Computing System Robustness</vt:lpstr>
      <vt:lpstr>Comparing Two System Designs</vt:lpstr>
      <vt:lpstr>Comparing Under Two Properties</vt:lpstr>
      <vt:lpstr>Computation of Robustness</vt:lpstr>
      <vt:lpstr>Representation and Explanation</vt:lpstr>
      <vt:lpstr>Representative Traces</vt:lpstr>
      <vt:lpstr>Explanation</vt:lpstr>
      <vt:lpstr>Deviation Model</vt:lpstr>
      <vt:lpstr>Computation of Robustness</vt:lpstr>
      <vt:lpstr>Evaluation</vt:lpstr>
      <vt:lpstr>Robust-by-design Review</vt:lpstr>
      <vt:lpstr>Robust-by-design Review</vt:lpstr>
      <vt:lpstr>Robust-by-design Review</vt:lpstr>
      <vt:lpstr>Robust-by-design Review</vt:lpstr>
      <vt:lpstr>Future Work</vt:lpstr>
      <vt:lpstr>PowerPoint Presentation</vt:lpstr>
      <vt:lpstr>Evaluation</vt:lpstr>
      <vt:lpstr>Case Study: Network Protocol</vt:lpstr>
      <vt:lpstr>Case Study: ABP Protocol</vt:lpstr>
      <vt:lpstr>Case Study: ABP Protocol</vt:lpstr>
      <vt:lpstr>Case Study: Network Protocol</vt:lpstr>
      <vt:lpstr>Case Study: Therac-25</vt:lpstr>
      <vt:lpstr>Case Study: Therac-25</vt:lpstr>
      <vt:lpstr>Case Study: Therac-25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Behavioral Notion of Robustness for Software Systems</dc:title>
  <dc:creator>Changjian Zhang</dc:creator>
  <cp:lastModifiedBy>Zhang chang jian</cp:lastModifiedBy>
  <cp:revision>173</cp:revision>
  <dcterms:created xsi:type="dcterms:W3CDTF">2020-10-15T19:01:28Z</dcterms:created>
  <dcterms:modified xsi:type="dcterms:W3CDTF">2022-11-01T02:55:38Z</dcterms:modified>
</cp:coreProperties>
</file>