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87" r:id="rId5"/>
    <p:sldId id="261" r:id="rId6"/>
    <p:sldId id="298" r:id="rId7"/>
    <p:sldId id="299" r:id="rId8"/>
    <p:sldId id="300" r:id="rId9"/>
    <p:sldId id="285" r:id="rId10"/>
    <p:sldId id="263" r:id="rId11"/>
    <p:sldId id="270" r:id="rId12"/>
    <p:sldId id="271" r:id="rId13"/>
    <p:sldId id="280" r:id="rId14"/>
    <p:sldId id="281" r:id="rId15"/>
    <p:sldId id="272" r:id="rId16"/>
    <p:sldId id="282" r:id="rId17"/>
    <p:sldId id="283" r:id="rId18"/>
    <p:sldId id="305" r:id="rId19"/>
    <p:sldId id="308" r:id="rId20"/>
    <p:sldId id="311" r:id="rId21"/>
    <p:sldId id="275" r:id="rId22"/>
    <p:sldId id="293" r:id="rId23"/>
    <p:sldId id="276" r:id="rId24"/>
    <p:sldId id="278" r:id="rId25"/>
    <p:sldId id="277" r:id="rId26"/>
    <p:sldId id="286" r:id="rId27"/>
    <p:sldId id="303" r:id="rId28"/>
    <p:sldId id="294" r:id="rId29"/>
    <p:sldId id="301" r:id="rId30"/>
    <p:sldId id="304" r:id="rId31"/>
    <p:sldId id="295" r:id="rId32"/>
    <p:sldId id="296" r:id="rId33"/>
    <p:sldId id="297" r:id="rId34"/>
    <p:sldId id="279" r:id="rId35"/>
    <p:sldId id="284" r:id="rId36"/>
    <p:sldId id="292" r:id="rId37"/>
    <p:sldId id="264" r:id="rId38"/>
    <p:sldId id="265" r:id="rId39"/>
    <p:sldId id="266" r:id="rId40"/>
    <p:sldId id="267" r:id="rId41"/>
    <p:sldId id="268" r:id="rId42"/>
    <p:sldId id="274" r:id="rId43"/>
    <p:sldId id="269" r:id="rId44"/>
    <p:sldId id="259" r:id="rId4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B2B2B2"/>
    <a:srgbClr val="005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53" autoAdjust="0"/>
  </p:normalViewPr>
  <p:slideViewPr>
    <p:cSldViewPr>
      <p:cViewPr varScale="1">
        <p:scale>
          <a:sx n="82" d="100"/>
          <a:sy n="82" d="100"/>
        </p:scale>
        <p:origin x="111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AEA1EB-966E-43E8-816B-C732E011D9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F06AC-85CE-42D0-B8F1-601BD7FC97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81040B8-191D-4EDC-ABBE-BEE54BC55367}" type="datetimeFigureOut">
              <a:rPr lang="zh-CN" altLang="en-US"/>
              <a:pPr>
                <a:defRPr/>
              </a:pPr>
              <a:t>2020/10/12</a:t>
            </a:fld>
            <a:endParaRPr lang="zh-C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7AD464-694F-42A8-9D4D-C765700D82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6D31F73-73D6-4FDD-8AD5-DD45BE62E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58B6-5E7C-4720-A271-896314A74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4FFFE-053C-4850-B11B-21770F128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EFD8767-E35E-4945-A2C0-347DD7642F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Like other QA, how to make a system robust which requires us to have a way to measure it.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7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0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Robustness w.r.t an env E and property 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4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Compare the robustness of two system designs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3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Compare the robustness of one system under two properties, one stronger and one weaker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8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2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the traces starting with &lt;Xray, fire&gt; which indicates an omission error.</a:t>
            </a:r>
          </a:p>
          <a:p>
            <a:endParaRPr lang="en-US" altLang="zh-CN" dirty="0"/>
          </a:p>
          <a:p>
            <a:r>
              <a:rPr lang="en-US" altLang="zh-CN" dirty="0"/>
              <a:t>In particular, we only focus on the first!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85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Developers can manually build such a model, or derive it from some fault model of the domain.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0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5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error rate is not a direct measurement to robustness, and it is not applicable to design phase!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8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55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infamous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7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37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Error rate can only tell a system is likely to crash or not, little info about what cause the crash and how to fix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To test a system, we have to wait until the implementation is done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seem to missing such a method in SE.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5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Infamous therac25 software crisis, how can we ensure the design is correct?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1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formal methods community, traditionally, we model the behaviors of the system and env, and check the property is satisfied.</a:t>
            </a:r>
          </a:p>
          <a:p>
            <a:endParaRPr lang="en-US" altLang="zh-CN" dirty="0"/>
          </a:p>
          <a:p>
            <a:r>
              <a:rPr lang="en-US" altLang="zh-CN" dirty="0"/>
              <a:t>We are interested in under the deviations of the environment, will the property still be satisfied.</a:t>
            </a:r>
          </a:p>
          <a:p>
            <a:endParaRPr lang="en-US" altLang="zh-CN" dirty="0"/>
          </a:p>
          <a:p>
            <a:r>
              <a:rPr lang="en-US" altLang="zh-CN" dirty="0"/>
              <a:t>In other words, is the system still robust under the deviations.</a:t>
            </a:r>
          </a:p>
          <a:p>
            <a:endParaRPr lang="en-US" altLang="zh-CN" dirty="0"/>
          </a:p>
          <a:p>
            <a:r>
              <a:rPr lang="en-US" altLang="zh-CN" dirty="0"/>
              <a:t>That is, we believe the set of deviations under which the system satisfies the property captures the robustness of a system.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10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66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Let’s dig into </a:t>
            </a:r>
            <a:r>
              <a:rPr lang="en-US" altLang="zh-CN" dirty="0"/>
              <a:t>this definition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7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D8767-E35E-4945-A2C0-347DD7642F6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7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>
            <a:extLst>
              <a:ext uri="{FF2B5EF4-FFF2-40B4-BE49-F238E27FC236}">
                <a16:creationId xmlns:a16="http://schemas.microsoft.com/office/drawing/2014/main" id="{56DA1513-60C0-46F7-8F16-65FC5C294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8600"/>
            <a:ext cx="19669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isr_logo_308_r2">
            <a:extLst>
              <a:ext uri="{FF2B5EF4-FFF2-40B4-BE49-F238E27FC236}">
                <a16:creationId xmlns:a16="http://schemas.microsoft.com/office/drawing/2014/main" id="{82A1150C-EBAF-4122-BC9D-134087C14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5746062"/>
            <a:ext cx="2711450" cy="98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429000"/>
            <a:ext cx="11176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43400"/>
            <a:ext cx="85344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366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BDF57B6-1CCA-4380-B21B-990802A80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67D3D-10A1-40E7-A464-593B13A2D3F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B1AC508-13CF-45B9-BC50-4B3FBD1B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93DBE59-7577-489E-8C54-F102AEC03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845DC-523E-41ED-8D27-20CB1FA51E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78CA490-308F-417A-99E6-A3DECBE4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0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5D27666-6C8E-4FA7-B165-78E815C40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BCEAA-019C-4221-BCA5-137D87B79FC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5F487D8-563E-4D4E-8AF1-7E71929D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9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50A4AC6-2168-406E-9D62-0FC0FE9B0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DF8B7-63D3-4763-A992-6330F3F6943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C9763BE-D8BA-4926-BC27-B2E0610F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2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851" y="1712898"/>
            <a:ext cx="5086666" cy="604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851" y="2395107"/>
            <a:ext cx="5086666" cy="37310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712898"/>
            <a:ext cx="5088668" cy="604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395107"/>
            <a:ext cx="5088666" cy="37310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E2DEE-26B5-40B7-8D30-F5E31FEF76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17F54CA6-0AB8-420C-9A05-FED5691AF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5F91E-9E69-4CEC-A574-9FFB65167BD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7FD7A4AE-A5EF-4D5E-934F-EC667E4A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0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9178C8B-EF72-47EF-9916-AF944ED85B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6058E-2160-4B4A-9A1E-ED612EB1528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7509C29-611E-4945-9311-D25833BF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1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01F0A-9DBC-40EE-99E0-4EBC82F1B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FFE25-3406-4331-A743-7FABBC7AAD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097C5-E113-4BF8-9B55-1A936812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7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987" y="554978"/>
            <a:ext cx="3710835" cy="10750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851" y="1786251"/>
            <a:ext cx="3710834" cy="4339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D81AE8D-8404-4E56-9D72-831BD85B6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9D608-4063-4864-A15F-D6036AFBA39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6E541C0-D045-466A-BAA9-193B0A38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5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307A6E1-F73A-4F45-BC4A-2DD6ABE0C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B6795-6FBE-4796-B076-DE971EB391F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892B1FB-2B79-4576-96AF-0F526F4D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8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AC599F7-E7A6-4A92-B191-2DC31E7CC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0C8309-9268-4AA6-87C3-A296EA6F6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1028" name="Picture 8" descr="isr_logo_308_r2">
            <a:extLst>
              <a:ext uri="{FF2B5EF4-FFF2-40B4-BE49-F238E27FC236}">
                <a16:creationId xmlns:a16="http://schemas.microsoft.com/office/drawing/2014/main" id="{78B7774F-1C10-4D44-A7F1-16F0203F1F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325" y="6172200"/>
            <a:ext cx="1606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CMU_logo_horiz_187 red.jpg">
            <a:extLst>
              <a:ext uri="{FF2B5EF4-FFF2-40B4-BE49-F238E27FC236}">
                <a16:creationId xmlns:a16="http://schemas.microsoft.com/office/drawing/2014/main" id="{C375FAF8-28AE-453B-9C06-CC38E0E1EB2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709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D0D65-8CE2-48EB-BB04-D02592464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38" y="6281738"/>
            <a:ext cx="8429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164D94-8161-46FD-837D-6DB5A9C0B33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4BE5D-2C9A-4DF1-8E8E-5C022F83C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0" y="6281738"/>
            <a:ext cx="830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5" r:id="rId2"/>
    <p:sldLayoutId id="2147483684" r:id="rId3"/>
    <p:sldLayoutId id="2147483676" r:id="rId4"/>
    <p:sldLayoutId id="2147483685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anose="02020603050405020304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sv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3.sv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5C20DC-C482-415E-9760-16A21C8ADD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11176000" cy="1295400"/>
          </a:xfrm>
        </p:spPr>
        <p:txBody>
          <a:bodyPr/>
          <a:lstStyle/>
          <a:p>
            <a:pPr eaLnBrk="1" hangingPunct="1"/>
            <a:r>
              <a:rPr lang="en-US" altLang="zh-CN" dirty="0"/>
              <a:t>A Behavioral Notion of Robustness for Software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F8CB956-CC28-427D-8B91-E2C8AC2B66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CN" sz="2800" dirty="0"/>
              <a:t>Changjian (CJ) Zhang, David </a:t>
            </a:r>
            <a:r>
              <a:rPr lang="en-US" altLang="zh-CN" sz="2800" dirty="0" err="1"/>
              <a:t>Garlan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Eunsuk</a:t>
            </a:r>
            <a:r>
              <a:rPr lang="en-US" altLang="zh-CN" sz="2800" dirty="0"/>
              <a:t> Kang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54B3-D030-43E2-BC54-5277766E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Behavioral Notion of Robustness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B3B2-D769-48E5-AADF-1AD25A61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1828800"/>
          </a:xfrm>
        </p:spPr>
        <p:txBody>
          <a:bodyPr/>
          <a:lstStyle/>
          <a:p>
            <a:r>
              <a:rPr lang="en-US" altLang="zh-CN" sz="2400" dirty="0"/>
              <a:t>Use </a:t>
            </a:r>
            <a:r>
              <a:rPr lang="en-US" altLang="zh-CN" sz="2400" i="1" dirty="0"/>
              <a:t>labelled transition system (LTS) </a:t>
            </a:r>
            <a:r>
              <a:rPr lang="en-US" altLang="zh-CN" sz="2400" dirty="0"/>
              <a:t>to model system and environment behavior.</a:t>
            </a:r>
          </a:p>
          <a:p>
            <a:r>
              <a:rPr lang="en-US" altLang="zh-CN" sz="2400" i="1" dirty="0"/>
              <a:t>“Function correctly” </a:t>
            </a:r>
            <a:r>
              <a:rPr lang="en-US" altLang="zh-CN" sz="2400" dirty="0"/>
              <a:t>means</a:t>
            </a:r>
            <a:r>
              <a:rPr lang="en-US" altLang="zh-CN" sz="2400" i="1" dirty="0"/>
              <a:t> </a:t>
            </a:r>
            <a:r>
              <a:rPr lang="en-US" altLang="zh-CN" sz="2400" dirty="0"/>
              <a:t>satisfying a </a:t>
            </a:r>
            <a:r>
              <a:rPr lang="en-US" altLang="zh-CN" sz="2400" i="1" dirty="0"/>
              <a:t>safety property.</a:t>
            </a:r>
          </a:p>
          <a:p>
            <a:r>
              <a:rPr lang="en-US" altLang="zh-CN" sz="2400" dirty="0"/>
              <a:t>Intuition on robustness: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43D7-3434-4AC0-9176-FBBCD6FF4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83250-318D-476F-B596-C1AD8DCD4301}"/>
              </a:ext>
            </a:extLst>
          </p:cNvPr>
          <p:cNvSpPr txBox="1"/>
          <p:nvPr/>
        </p:nvSpPr>
        <p:spPr>
          <a:xfrm>
            <a:off x="2247900" y="3886200"/>
            <a:ext cx="796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2800" i="1" dirty="0">
                <a:latin typeface="+mn-lt"/>
              </a:rPr>
              <a:t>A system is robust means it still satisfies the safety property under environmental behaviors that are not defined in expected environment (deviations).</a:t>
            </a:r>
          </a:p>
        </p:txBody>
      </p:sp>
    </p:spTree>
    <p:extLst>
      <p:ext uri="{BB962C8B-B14F-4D97-AF65-F5344CB8AC3E}">
        <p14:creationId xmlns:p14="http://schemas.microsoft.com/office/powerpoint/2010/main" val="361143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2E-869D-40FE-AC89-7632F7A0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D2B98-4A0D-4717-BBB4-60E8259D5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9600" y="1981199"/>
                <a:ext cx="6858000" cy="3276601"/>
              </a:xfrm>
            </p:spPr>
            <p:txBody>
              <a:bodyPr tIns="46800"/>
              <a:lstStyle/>
              <a:p>
                <a:r>
                  <a:rPr lang="en-US" altLang="zh-CN" sz="2800" dirty="0"/>
                  <a:t>Machine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, Environment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, and Safety Property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b="0" dirty="0"/>
                  <a:t>Assume: under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 satisfies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is the set of common actions (interface)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/>
                  <a:t> all possible behavior over the interface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D2B98-4A0D-4717-BBB4-60E8259D5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0" y="1981199"/>
                <a:ext cx="6858000" cy="3276601"/>
              </a:xfrm>
              <a:blipFill>
                <a:blip r:embed="rId2"/>
                <a:stretch>
                  <a:fillRect l="-1600" t="-1859" r="-1067" b="-6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2B7A-4199-403B-8600-C84E86BE6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83C4C-ED38-4703-A5C4-2D5F6C2DF780}"/>
              </a:ext>
            </a:extLst>
          </p:cNvPr>
          <p:cNvGrpSpPr/>
          <p:nvPr/>
        </p:nvGrpSpPr>
        <p:grpSpPr>
          <a:xfrm>
            <a:off x="533400" y="2627972"/>
            <a:ext cx="3810000" cy="2514600"/>
            <a:chOff x="533400" y="2627972"/>
            <a:chExt cx="3810000" cy="25146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AABFF-3601-4542-8177-DC9BCDBD0194}"/>
                </a:ext>
              </a:extLst>
            </p:cNvPr>
            <p:cNvSpPr/>
            <p:nvPr/>
          </p:nvSpPr>
          <p:spPr bwMode="auto">
            <a:xfrm>
              <a:off x="533400" y="2627972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624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2E-869D-40FE-AC89-7632F7A0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Robustness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2B98-4A0D-4717-BBB4-60E8259D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1981200"/>
            <a:ext cx="6858000" cy="3962400"/>
          </a:xfrm>
        </p:spPr>
        <p:txBody>
          <a:bodyPr tIns="46800"/>
          <a:lstStyle/>
          <a:p>
            <a:r>
              <a:rPr lang="en-US" altLang="zh-CN" sz="2800" dirty="0"/>
              <a:t>All allowed behaviors of the machine.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2B7A-4199-403B-8600-C84E86BE6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83C4C-ED38-4703-A5C4-2D5F6C2DF780}"/>
              </a:ext>
            </a:extLst>
          </p:cNvPr>
          <p:cNvGrpSpPr/>
          <p:nvPr/>
        </p:nvGrpSpPr>
        <p:grpSpPr>
          <a:xfrm>
            <a:off x="533400" y="2627972"/>
            <a:ext cx="3810000" cy="2514600"/>
            <a:chOff x="533400" y="2627972"/>
            <a:chExt cx="3810000" cy="25146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AABFF-3601-4542-8177-DC9BCDBD0194}"/>
                </a:ext>
              </a:extLst>
            </p:cNvPr>
            <p:cNvSpPr/>
            <p:nvPr/>
          </p:nvSpPr>
          <p:spPr bwMode="auto">
            <a:xfrm>
              <a:off x="533400" y="2627972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/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BD5258-15DB-48B5-8A2E-0AD6BA13B05A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2286000"/>
            <a:ext cx="2057400" cy="60960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7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2E-869D-40FE-AC89-7632F7A0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Robustness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2B98-4A0D-4717-BBB4-60E8259D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1981200"/>
            <a:ext cx="6858000" cy="3962400"/>
          </a:xfrm>
        </p:spPr>
        <p:txBody>
          <a:bodyPr tIns="46800"/>
          <a:lstStyle/>
          <a:p>
            <a:r>
              <a:rPr lang="en-US" altLang="zh-CN" sz="2800" dirty="0"/>
              <a:t>All allowed behaviors of the machine.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Under the normative environment, the machine satisfies the property.</a:t>
            </a:r>
          </a:p>
          <a:p>
            <a:endParaRPr lang="zh-CN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2B7A-4199-403B-8600-C84E86BE6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83C4C-ED38-4703-A5C4-2D5F6C2DF780}"/>
              </a:ext>
            </a:extLst>
          </p:cNvPr>
          <p:cNvGrpSpPr/>
          <p:nvPr/>
        </p:nvGrpSpPr>
        <p:grpSpPr>
          <a:xfrm>
            <a:off x="533400" y="2627972"/>
            <a:ext cx="3810000" cy="2514600"/>
            <a:chOff x="533400" y="2627972"/>
            <a:chExt cx="3810000" cy="25146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AABFF-3601-4542-8177-DC9BCDBD0194}"/>
                </a:ext>
              </a:extLst>
            </p:cNvPr>
            <p:cNvSpPr/>
            <p:nvPr/>
          </p:nvSpPr>
          <p:spPr bwMode="auto">
            <a:xfrm>
              <a:off x="533400" y="2627972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/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/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BD5258-15DB-48B5-8A2E-0AD6BA13B05A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2286000"/>
            <a:ext cx="2057400" cy="60960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634BEB-8F2A-4864-80A9-C609DB312765}"/>
              </a:ext>
            </a:extLst>
          </p:cNvPr>
          <p:cNvCxnSpPr>
            <a:cxnSpLocks/>
            <a:stCxn id="8" idx="6"/>
          </p:cNvCxnSpPr>
          <p:nvPr/>
        </p:nvCxnSpPr>
        <p:spPr bwMode="auto">
          <a:xfrm flipV="1">
            <a:off x="3124200" y="4267200"/>
            <a:ext cx="1371600" cy="170986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2E-869D-40FE-AC89-7632F7A0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Robustness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2B98-4A0D-4717-BBB4-60E8259D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1981200"/>
            <a:ext cx="6858000" cy="3962400"/>
          </a:xfrm>
        </p:spPr>
        <p:txBody>
          <a:bodyPr tIns="46800"/>
          <a:lstStyle/>
          <a:p>
            <a:r>
              <a:rPr lang="en-US" altLang="zh-CN" sz="2800" dirty="0"/>
              <a:t>All allowed behaviors of the machine.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May or may not satisfy the property.</a:t>
            </a:r>
          </a:p>
          <a:p>
            <a:endParaRPr lang="en-US" altLang="zh-CN" sz="2800" dirty="0"/>
          </a:p>
          <a:p>
            <a:r>
              <a:rPr lang="en-US" altLang="zh-CN" sz="2800" dirty="0"/>
              <a:t>Under the normative environment, the machine satisfies the property.</a:t>
            </a:r>
          </a:p>
          <a:p>
            <a:endParaRPr lang="zh-CN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2B7A-4199-403B-8600-C84E86BE6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83C4C-ED38-4703-A5C4-2D5F6C2DF780}"/>
              </a:ext>
            </a:extLst>
          </p:cNvPr>
          <p:cNvGrpSpPr/>
          <p:nvPr/>
        </p:nvGrpSpPr>
        <p:grpSpPr>
          <a:xfrm>
            <a:off x="533400" y="2627972"/>
            <a:ext cx="3810000" cy="2514600"/>
            <a:chOff x="533400" y="2627972"/>
            <a:chExt cx="3810000" cy="25146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AABFF-3601-4542-8177-DC9BCDBD0194}"/>
                </a:ext>
              </a:extLst>
            </p:cNvPr>
            <p:cNvSpPr/>
            <p:nvPr/>
          </p:nvSpPr>
          <p:spPr bwMode="auto">
            <a:xfrm>
              <a:off x="533400" y="2627972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/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/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BD5258-15DB-48B5-8A2E-0AD6BA13B05A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2286000"/>
            <a:ext cx="2057400" cy="60960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634BEB-8F2A-4864-80A9-C609DB312765}"/>
              </a:ext>
            </a:extLst>
          </p:cNvPr>
          <p:cNvCxnSpPr>
            <a:cxnSpLocks/>
            <a:stCxn id="8" idx="6"/>
          </p:cNvCxnSpPr>
          <p:nvPr/>
        </p:nvCxnSpPr>
        <p:spPr bwMode="auto">
          <a:xfrm flipV="1">
            <a:off x="3124200" y="4267200"/>
            <a:ext cx="1371600" cy="170986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234692-5336-49DF-BA01-804456334FA1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3295185"/>
            <a:ext cx="1293019" cy="267629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2E-869D-40FE-AC89-7632F7A0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D2B98-4A0D-4717-BBB4-60E8259D5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9600" y="1981200"/>
                <a:ext cx="6858000" cy="4300538"/>
              </a:xfrm>
            </p:spPr>
            <p:txBody>
              <a:bodyPr tIns="46800"/>
              <a:lstStyle/>
              <a:p>
                <a:r>
                  <a:rPr lang="en-US" altLang="zh-CN" sz="2800" dirty="0"/>
                  <a:t>The subset violating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endParaRPr lang="en-US" altLang="zh-CN" sz="2800" i="1" dirty="0"/>
              </a:p>
              <a:p>
                <a:r>
                  <a:rPr lang="en-US" altLang="zh-CN" sz="2800" i="1" dirty="0"/>
                  <a:t>Weakest assumption </a:t>
                </a:r>
                <a:r>
                  <a:rPr lang="en-US" altLang="zh-CN" sz="2800" dirty="0"/>
                  <a:t>is the largest subset of allowed behaviors of a system that satisfy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i="1" dirty="0"/>
                  <a:t>.</a:t>
                </a:r>
              </a:p>
              <a:p>
                <a:pPr marL="0" indent="0">
                  <a:buNone/>
                </a:pPr>
                <a:endParaRPr lang="en-US" altLang="zh-CN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D2B98-4A0D-4717-BBB4-60E8259D5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0" y="1981200"/>
                <a:ext cx="6858000" cy="4300538"/>
              </a:xfrm>
              <a:blipFill>
                <a:blip r:embed="rId3"/>
                <a:stretch>
                  <a:fillRect l="-1600" t="-1418" r="-2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2B7A-4199-403B-8600-C84E86BE6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83C4C-ED38-4703-A5C4-2D5F6C2DF780}"/>
              </a:ext>
            </a:extLst>
          </p:cNvPr>
          <p:cNvGrpSpPr/>
          <p:nvPr/>
        </p:nvGrpSpPr>
        <p:grpSpPr>
          <a:xfrm>
            <a:off x="566738" y="2668917"/>
            <a:ext cx="3852862" cy="2514600"/>
            <a:chOff x="566738" y="2668917"/>
            <a:chExt cx="3852862" cy="25146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AABFF-3601-4542-8177-DC9BCDBD0194}"/>
                </a:ext>
              </a:extLst>
            </p:cNvPr>
            <p:cNvSpPr/>
            <p:nvPr/>
          </p:nvSpPr>
          <p:spPr bwMode="auto">
            <a:xfrm>
              <a:off x="609600" y="2668917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/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BD5258-15DB-48B5-8A2E-0AD6BA13B05A}"/>
              </a:ext>
            </a:extLst>
          </p:cNvPr>
          <p:cNvCxnSpPr>
            <a:cxnSpLocks/>
          </p:cNvCxnSpPr>
          <p:nvPr/>
        </p:nvCxnSpPr>
        <p:spPr bwMode="auto">
          <a:xfrm flipV="1">
            <a:off x="2895600" y="2286000"/>
            <a:ext cx="1600200" cy="805821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4E4D8-342B-42DA-854E-B27BACCEB115}"/>
                  </a:ext>
                </a:extLst>
              </p:cNvPr>
              <p:cNvSpPr/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4E4D8-342B-42DA-854E-B27BACCE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/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224FD6-F133-493C-8FDA-114474BB7D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048000" y="3276600"/>
            <a:ext cx="1447800" cy="38100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8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2E-869D-40FE-AC89-7632F7A0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D2B98-4A0D-4717-BBB4-60E8259D5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9600" y="1981200"/>
                <a:ext cx="6858000" cy="4300538"/>
              </a:xfrm>
            </p:spPr>
            <p:txBody>
              <a:bodyPr tIns="46800"/>
              <a:lstStyle/>
              <a:p>
                <a:pPr marL="0" indent="0">
                  <a:buNone/>
                </a:pPr>
                <a:endParaRPr lang="en-US" altLang="zh-CN" sz="2800" i="1" dirty="0"/>
              </a:p>
              <a:p>
                <a:r>
                  <a:rPr lang="en-US" altLang="zh-CN" sz="2800" dirty="0"/>
                  <a:t>The subset satisfies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but not in env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, which captures the</a:t>
                </a:r>
                <a:r>
                  <a:rPr lang="en-US" altLang="zh-CN" sz="2800" b="1" i="1" dirty="0"/>
                  <a:t> Robustness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 w.r.t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D2B98-4A0D-4717-BBB4-60E8259D5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0" y="1981200"/>
                <a:ext cx="6858000" cy="4300538"/>
              </a:xfrm>
              <a:blipFill>
                <a:blip r:embed="rId3"/>
                <a:stretch>
                  <a:fillRect l="-1600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2B7A-4199-403B-8600-C84E86BE6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83C4C-ED38-4703-A5C4-2D5F6C2DF780}"/>
              </a:ext>
            </a:extLst>
          </p:cNvPr>
          <p:cNvGrpSpPr/>
          <p:nvPr/>
        </p:nvGrpSpPr>
        <p:grpSpPr>
          <a:xfrm>
            <a:off x="566738" y="2668917"/>
            <a:ext cx="3852862" cy="2514600"/>
            <a:chOff x="566738" y="2668917"/>
            <a:chExt cx="3852862" cy="25146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AABFF-3601-4542-8177-DC9BCDBD0194}"/>
                </a:ext>
              </a:extLst>
            </p:cNvPr>
            <p:cNvSpPr/>
            <p:nvPr/>
          </p:nvSpPr>
          <p:spPr bwMode="auto">
            <a:xfrm>
              <a:off x="609600" y="2668917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/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4E4D8-342B-42DA-854E-B27BACCEB115}"/>
                  </a:ext>
                </a:extLst>
              </p:cNvPr>
              <p:cNvSpPr/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4E4D8-342B-42DA-854E-B27BACCE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/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5FF4E9-9902-4C6B-A7BC-8C652F78CA7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819400"/>
            <a:ext cx="1219200" cy="137160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20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2E-869D-40FE-AC89-7632F7A0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Robustness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2B98-4A0D-4717-BBB4-60E8259D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2691710"/>
            <a:ext cx="6858000" cy="3590027"/>
          </a:xfrm>
        </p:spPr>
        <p:txBody>
          <a:bodyPr t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Osaka"/>
              </a:rPr>
              <a:t>Robustness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Osaka"/>
              </a:rPr>
              <a:t> is the 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Osaka"/>
              </a:rPr>
              <a:t>largest set of deviations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Osaka"/>
              </a:rPr>
              <a:t> of the environment under which the system can still 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Osaka"/>
              </a:rPr>
              <a:t>satisfy the safety property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Osaka"/>
              </a:rPr>
              <a:t>.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2B7A-4199-403B-8600-C84E86BE6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83C4C-ED38-4703-A5C4-2D5F6C2DF780}"/>
              </a:ext>
            </a:extLst>
          </p:cNvPr>
          <p:cNvGrpSpPr/>
          <p:nvPr/>
        </p:nvGrpSpPr>
        <p:grpSpPr>
          <a:xfrm>
            <a:off x="566738" y="2668917"/>
            <a:ext cx="3852862" cy="2514600"/>
            <a:chOff x="566738" y="2668917"/>
            <a:chExt cx="3852862" cy="25146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AABFF-3601-4542-8177-DC9BCDBD0194}"/>
                </a:ext>
              </a:extLst>
            </p:cNvPr>
            <p:cNvSpPr/>
            <p:nvPr/>
          </p:nvSpPr>
          <p:spPr bwMode="auto">
            <a:xfrm>
              <a:off x="609600" y="2668917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/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4E4D8-342B-42DA-854E-B27BACCEB115}"/>
                  </a:ext>
                </a:extLst>
              </p:cNvPr>
              <p:cNvSpPr/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4E4D8-342B-42DA-854E-B27BACCE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/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50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299E-7141-439D-86E0-4D55F6B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System Robustness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7735A-8CBC-4F39-A02D-C1D6DFFE8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6058E-2160-4B4A-9A1E-ED612EB15280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43C0F7-E2E0-4582-BFB2-CC4EC9DEA49E}"/>
              </a:ext>
            </a:extLst>
          </p:cNvPr>
          <p:cNvGrpSpPr/>
          <p:nvPr/>
        </p:nvGrpSpPr>
        <p:grpSpPr>
          <a:xfrm>
            <a:off x="3938239" y="2815431"/>
            <a:ext cx="2044390" cy="1996804"/>
            <a:chOff x="5334000" y="1914257"/>
            <a:chExt cx="2044390" cy="1996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3BEA91-A8C6-4C3E-AD6B-7DF34D0FA095}"/>
                </a:ext>
              </a:extLst>
            </p:cNvPr>
            <p:cNvSpPr txBox="1"/>
            <p:nvPr/>
          </p:nvSpPr>
          <p:spPr>
            <a:xfrm>
              <a:off x="5334000" y="1914257"/>
              <a:ext cx="20443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Robustness Analyzer</a:t>
              </a:r>
              <a:endParaRPr lang="zh-CN" altLang="en-US" b="1" dirty="0"/>
            </a:p>
          </p:txBody>
        </p:sp>
        <p:pic>
          <p:nvPicPr>
            <p:cNvPr id="6" name="Graphic 5" descr="Cmd Terminal">
              <a:extLst>
                <a:ext uri="{FF2B5EF4-FFF2-40B4-BE49-F238E27FC236}">
                  <a16:creationId xmlns:a16="http://schemas.microsoft.com/office/drawing/2014/main" id="{A159C875-3306-46A5-8D0F-082C7E320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10365" y="2996661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Document 6">
                <a:extLst>
                  <a:ext uri="{FF2B5EF4-FFF2-40B4-BE49-F238E27FC236}">
                    <a16:creationId xmlns:a16="http://schemas.microsoft.com/office/drawing/2014/main" id="{8320EBFE-14EC-4B54-B5D3-A5CF9DCA894F}"/>
                  </a:ext>
                </a:extLst>
              </p:cNvPr>
              <p:cNvSpPr/>
              <p:nvPr/>
            </p:nvSpPr>
            <p:spPr bwMode="auto">
              <a:xfrm>
                <a:off x="2133600" y="2519217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7" name="Flowchart: Document 6">
                <a:extLst>
                  <a:ext uri="{FF2B5EF4-FFF2-40B4-BE49-F238E27FC236}">
                    <a16:creationId xmlns:a16="http://schemas.microsoft.com/office/drawing/2014/main" id="{8320EBFE-14EC-4B54-B5D3-A5CF9DCA8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519217"/>
                <a:ext cx="685800" cy="533400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ocument 8">
                <a:extLst>
                  <a:ext uri="{FF2B5EF4-FFF2-40B4-BE49-F238E27FC236}">
                    <a16:creationId xmlns:a16="http://schemas.microsoft.com/office/drawing/2014/main" id="{95EEDAF5-D1D4-4CEB-953E-0D3374608C96}"/>
                  </a:ext>
                </a:extLst>
              </p:cNvPr>
              <p:cNvSpPr/>
              <p:nvPr/>
            </p:nvSpPr>
            <p:spPr bwMode="auto">
              <a:xfrm>
                <a:off x="2133600" y="3529138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9" name="Flowchart: Document 8">
                <a:extLst>
                  <a:ext uri="{FF2B5EF4-FFF2-40B4-BE49-F238E27FC236}">
                    <a16:creationId xmlns:a16="http://schemas.microsoft.com/office/drawing/2014/main" id="{95EEDAF5-D1D4-4CEB-953E-0D3374608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3529138"/>
                <a:ext cx="685800" cy="533400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Document 10">
                <a:extLst>
                  <a:ext uri="{FF2B5EF4-FFF2-40B4-BE49-F238E27FC236}">
                    <a16:creationId xmlns:a16="http://schemas.microsoft.com/office/drawing/2014/main" id="{501AD28F-6C39-4A3E-996E-7A86C356865B}"/>
                  </a:ext>
                </a:extLst>
              </p:cNvPr>
              <p:cNvSpPr/>
              <p:nvPr/>
            </p:nvSpPr>
            <p:spPr bwMode="auto">
              <a:xfrm>
                <a:off x="2133600" y="4539059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1" name="Flowchart: Document 10">
                <a:extLst>
                  <a:ext uri="{FF2B5EF4-FFF2-40B4-BE49-F238E27FC236}">
                    <a16:creationId xmlns:a16="http://schemas.microsoft.com/office/drawing/2014/main" id="{501AD28F-6C39-4A3E-996E-7A86C3568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4539059"/>
                <a:ext cx="685800" cy="533400"/>
              </a:xfrm>
              <a:prstGeom prst="flowChartDocumen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DD1B8-89A6-44F4-9D28-A00840C9B182}"/>
                  </a:ext>
                </a:extLst>
              </p:cNvPr>
              <p:cNvSpPr txBox="1"/>
              <p:nvPr/>
            </p:nvSpPr>
            <p:spPr>
              <a:xfrm>
                <a:off x="6953945" y="3169373"/>
                <a:ext cx="381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+mn-lt"/>
                  </a:rPr>
                  <a:t>Deviations under which the system is robust compared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DD1B8-89A6-44F4-9D28-A00840C9B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945" y="3169373"/>
                <a:ext cx="3810000" cy="1200329"/>
              </a:xfrm>
              <a:prstGeom prst="rect">
                <a:avLst/>
              </a:prstGeom>
              <a:blipFill>
                <a:blip r:embed="rId7"/>
                <a:stretch>
                  <a:fillRect l="-2560" t="-3553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3AF87-AE3E-46BD-8CD1-B5B1C6A38665}"/>
              </a:ext>
            </a:extLst>
          </p:cNvPr>
          <p:cNvCxnSpPr>
            <a:stCxn id="7" idx="3"/>
            <a:endCxn id="5" idx="1"/>
          </p:cNvCxnSpPr>
          <p:nvPr/>
        </p:nvCxnSpPr>
        <p:spPr bwMode="auto">
          <a:xfrm>
            <a:off x="2819400" y="2785917"/>
            <a:ext cx="1118839" cy="5065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63B51-4951-4310-B2E3-D1FF74746D5F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2819400" y="3795838"/>
            <a:ext cx="111883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33DCA1-8A33-451F-8AB4-AAB4CD0D86C7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V="1">
            <a:off x="2819400" y="4325802"/>
            <a:ext cx="1118839" cy="4799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393DDE-C491-4115-A68C-547BE012F0B4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6096000" y="3769538"/>
            <a:ext cx="8579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974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299E-7141-439D-86E0-4D55F6B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Comparing two system designs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7735A-8CBC-4F39-A02D-C1D6DFFE8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6058E-2160-4B4A-9A1E-ED612EB15280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43C0F7-E2E0-4582-BFB2-CC4EC9DEA49E}"/>
              </a:ext>
            </a:extLst>
          </p:cNvPr>
          <p:cNvGrpSpPr/>
          <p:nvPr/>
        </p:nvGrpSpPr>
        <p:grpSpPr>
          <a:xfrm>
            <a:off x="3938239" y="2815431"/>
            <a:ext cx="2044390" cy="1996804"/>
            <a:chOff x="5334000" y="1914257"/>
            <a:chExt cx="2044390" cy="1996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3BEA91-A8C6-4C3E-AD6B-7DF34D0FA095}"/>
                </a:ext>
              </a:extLst>
            </p:cNvPr>
            <p:cNvSpPr txBox="1"/>
            <p:nvPr/>
          </p:nvSpPr>
          <p:spPr>
            <a:xfrm>
              <a:off x="5334000" y="1914257"/>
              <a:ext cx="20443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Robustness Analyzer</a:t>
              </a:r>
              <a:endParaRPr lang="zh-CN" altLang="en-US" b="1" dirty="0"/>
            </a:p>
          </p:txBody>
        </p:sp>
        <p:pic>
          <p:nvPicPr>
            <p:cNvPr id="6" name="Graphic 5" descr="Cmd Terminal">
              <a:extLst>
                <a:ext uri="{FF2B5EF4-FFF2-40B4-BE49-F238E27FC236}">
                  <a16:creationId xmlns:a16="http://schemas.microsoft.com/office/drawing/2014/main" id="{A159C875-3306-46A5-8D0F-082C7E320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0365" y="2996661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Document 6">
                <a:extLst>
                  <a:ext uri="{FF2B5EF4-FFF2-40B4-BE49-F238E27FC236}">
                    <a16:creationId xmlns:a16="http://schemas.microsoft.com/office/drawing/2014/main" id="{8320EBFE-14EC-4B54-B5D3-A5CF9DCA894F}"/>
                  </a:ext>
                </a:extLst>
              </p:cNvPr>
              <p:cNvSpPr/>
              <p:nvPr/>
            </p:nvSpPr>
            <p:spPr bwMode="auto">
              <a:xfrm>
                <a:off x="2115013" y="3161758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7" name="Flowchart: Document 6">
                <a:extLst>
                  <a:ext uri="{FF2B5EF4-FFF2-40B4-BE49-F238E27FC236}">
                    <a16:creationId xmlns:a16="http://schemas.microsoft.com/office/drawing/2014/main" id="{8320EBFE-14EC-4B54-B5D3-A5CF9DCA8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013" y="3161758"/>
                <a:ext cx="685800" cy="533400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ocument 8">
                <a:extLst>
                  <a:ext uri="{FF2B5EF4-FFF2-40B4-BE49-F238E27FC236}">
                    <a16:creationId xmlns:a16="http://schemas.microsoft.com/office/drawing/2014/main" id="{95EEDAF5-D1D4-4CEB-953E-0D3374608C96}"/>
                  </a:ext>
                </a:extLst>
              </p:cNvPr>
              <p:cNvSpPr/>
              <p:nvPr/>
            </p:nvSpPr>
            <p:spPr bwMode="auto">
              <a:xfrm>
                <a:off x="2115013" y="4171679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9" name="Flowchart: Document 8">
                <a:extLst>
                  <a:ext uri="{FF2B5EF4-FFF2-40B4-BE49-F238E27FC236}">
                    <a16:creationId xmlns:a16="http://schemas.microsoft.com/office/drawing/2014/main" id="{95EEDAF5-D1D4-4CEB-953E-0D3374608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013" y="4171679"/>
                <a:ext cx="685800" cy="533400"/>
              </a:xfrm>
              <a:prstGeom prst="flowChartDocumen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Document 10">
                <a:extLst>
                  <a:ext uri="{FF2B5EF4-FFF2-40B4-BE49-F238E27FC236}">
                    <a16:creationId xmlns:a16="http://schemas.microsoft.com/office/drawing/2014/main" id="{501AD28F-6C39-4A3E-996E-7A86C356865B}"/>
                  </a:ext>
                </a:extLst>
              </p:cNvPr>
              <p:cNvSpPr/>
              <p:nvPr/>
            </p:nvSpPr>
            <p:spPr bwMode="auto">
              <a:xfrm>
                <a:off x="2115013" y="5181600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1" name="Flowchart: Document 10">
                <a:extLst>
                  <a:ext uri="{FF2B5EF4-FFF2-40B4-BE49-F238E27FC236}">
                    <a16:creationId xmlns:a16="http://schemas.microsoft.com/office/drawing/2014/main" id="{501AD28F-6C39-4A3E-996E-7A86C3568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013" y="5181600"/>
                <a:ext cx="685800" cy="533400"/>
              </a:xfrm>
              <a:prstGeom prst="flowChartDocumen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DD1B8-89A6-44F4-9D28-A00840C9B182}"/>
                  </a:ext>
                </a:extLst>
              </p:cNvPr>
              <p:cNvSpPr txBox="1"/>
              <p:nvPr/>
            </p:nvSpPr>
            <p:spPr>
              <a:xfrm>
                <a:off x="6953945" y="3162300"/>
                <a:ext cx="381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+mn-lt"/>
                  </a:rPr>
                  <a:t>Deviations under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is robust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lt"/>
                  </a:rPr>
                  <a:t> is not, and vice-versa.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DD1B8-89A6-44F4-9D28-A00840C9B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945" y="3162300"/>
                <a:ext cx="3810000" cy="1200329"/>
              </a:xfrm>
              <a:prstGeom prst="rect">
                <a:avLst/>
              </a:prstGeom>
              <a:blipFill>
                <a:blip r:embed="rId8"/>
                <a:stretch>
                  <a:fillRect l="-2560" t="-3553" r="-32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3AF87-AE3E-46BD-8CD1-B5B1C6A3866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800813" y="3428458"/>
            <a:ext cx="111883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63B51-4951-4310-B2E3-D1FF74746D5F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2800813" y="4038600"/>
            <a:ext cx="1137426" cy="3997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33DCA1-8A33-451F-8AB4-AAB4CD0D86C7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V="1">
            <a:off x="2800813" y="4570011"/>
            <a:ext cx="1161587" cy="8782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393DDE-C491-4115-A68C-547BE012F0B4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V="1">
            <a:off x="6096000" y="3762465"/>
            <a:ext cx="857945" cy="70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Document 7">
                <a:extLst>
                  <a:ext uri="{FF2B5EF4-FFF2-40B4-BE49-F238E27FC236}">
                    <a16:creationId xmlns:a16="http://schemas.microsoft.com/office/drawing/2014/main" id="{C193FC10-161F-4716-9DD1-B59BA62AB9BF}"/>
                  </a:ext>
                </a:extLst>
              </p:cNvPr>
              <p:cNvSpPr/>
              <p:nvPr/>
            </p:nvSpPr>
            <p:spPr bwMode="auto">
              <a:xfrm>
                <a:off x="2115013" y="2098927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Flowchart: Document 7">
                <a:extLst>
                  <a:ext uri="{FF2B5EF4-FFF2-40B4-BE49-F238E27FC236}">
                    <a16:creationId xmlns:a16="http://schemas.microsoft.com/office/drawing/2014/main" id="{C193FC10-161F-4716-9DD1-B59BA62AB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013" y="2098927"/>
                <a:ext cx="685800" cy="533400"/>
              </a:xfrm>
              <a:prstGeom prst="flowChartDocumen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2925E-F90A-4D94-BC57-25F5A9EE446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00813" y="2365627"/>
            <a:ext cx="1118839" cy="4498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43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A589404-7055-4146-92A2-80902A4AF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for Software Systems</a:t>
            </a:r>
            <a:endParaRPr lang="zh-CN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628983D-7910-4032-8917-AB0750164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b="1" dirty="0"/>
              <a:t>IEEE definition: 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The degree to which a system or component can </a:t>
            </a:r>
            <a:r>
              <a:rPr lang="en-US" altLang="zh-CN" sz="3200" b="1" dirty="0"/>
              <a:t>function correctly </a:t>
            </a:r>
            <a:r>
              <a:rPr lang="en-US" altLang="zh-CN" sz="3200" dirty="0"/>
              <a:t>in the presence of </a:t>
            </a:r>
            <a:r>
              <a:rPr lang="en-US" altLang="zh-CN" sz="3200" b="1" dirty="0"/>
              <a:t>invalid inputs </a:t>
            </a:r>
            <a:r>
              <a:rPr lang="en-US" altLang="zh-CN" sz="3200" dirty="0"/>
              <a:t>or </a:t>
            </a:r>
            <a:r>
              <a:rPr lang="en-US" altLang="zh-CN" sz="3200" b="1" dirty="0"/>
              <a:t>stressful environmental conditions</a:t>
            </a:r>
            <a:r>
              <a:rPr lang="en-US" altLang="zh-CN" sz="3200" dirty="0"/>
              <a:t>.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BD22-C61D-4A83-A74B-B9373CE52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33CC8-7A73-4939-B6A7-D92252727BF6}" type="slidenum">
              <a:rPr lang="zh-CN" altLang="en-US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299E-7141-439D-86E0-4D55F6B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Comparing under two properties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7735A-8CBC-4F39-A02D-C1D6DFFE8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6058E-2160-4B4A-9A1E-ED612EB15280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43C0F7-E2E0-4582-BFB2-CC4EC9DEA49E}"/>
              </a:ext>
            </a:extLst>
          </p:cNvPr>
          <p:cNvGrpSpPr/>
          <p:nvPr/>
        </p:nvGrpSpPr>
        <p:grpSpPr>
          <a:xfrm>
            <a:off x="3938239" y="2815431"/>
            <a:ext cx="2044390" cy="1996804"/>
            <a:chOff x="5334000" y="1914257"/>
            <a:chExt cx="2044390" cy="1996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3BEA91-A8C6-4C3E-AD6B-7DF34D0FA095}"/>
                </a:ext>
              </a:extLst>
            </p:cNvPr>
            <p:cNvSpPr txBox="1"/>
            <p:nvPr/>
          </p:nvSpPr>
          <p:spPr>
            <a:xfrm>
              <a:off x="5334000" y="1914257"/>
              <a:ext cx="20443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Robustness Analyzer</a:t>
              </a:r>
              <a:endParaRPr lang="zh-CN" altLang="en-US" b="1" dirty="0"/>
            </a:p>
          </p:txBody>
        </p:sp>
        <p:pic>
          <p:nvPicPr>
            <p:cNvPr id="6" name="Graphic 5" descr="Cmd Terminal">
              <a:extLst>
                <a:ext uri="{FF2B5EF4-FFF2-40B4-BE49-F238E27FC236}">
                  <a16:creationId xmlns:a16="http://schemas.microsoft.com/office/drawing/2014/main" id="{A159C875-3306-46A5-8D0F-082C7E320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0365" y="2996661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Document 6">
                <a:extLst>
                  <a:ext uri="{FF2B5EF4-FFF2-40B4-BE49-F238E27FC236}">
                    <a16:creationId xmlns:a16="http://schemas.microsoft.com/office/drawing/2014/main" id="{8320EBFE-14EC-4B54-B5D3-A5CF9DCA894F}"/>
                  </a:ext>
                </a:extLst>
              </p:cNvPr>
              <p:cNvSpPr/>
              <p:nvPr/>
            </p:nvSpPr>
            <p:spPr bwMode="auto">
              <a:xfrm>
                <a:off x="2115013" y="3161758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7" name="Flowchart: Document 6">
                <a:extLst>
                  <a:ext uri="{FF2B5EF4-FFF2-40B4-BE49-F238E27FC236}">
                    <a16:creationId xmlns:a16="http://schemas.microsoft.com/office/drawing/2014/main" id="{8320EBFE-14EC-4B54-B5D3-A5CF9DCA8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013" y="3161758"/>
                <a:ext cx="685800" cy="533400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ocument 8">
                <a:extLst>
                  <a:ext uri="{FF2B5EF4-FFF2-40B4-BE49-F238E27FC236}">
                    <a16:creationId xmlns:a16="http://schemas.microsoft.com/office/drawing/2014/main" id="{95EEDAF5-D1D4-4CEB-953E-0D3374608C96}"/>
                  </a:ext>
                </a:extLst>
              </p:cNvPr>
              <p:cNvSpPr/>
              <p:nvPr/>
            </p:nvSpPr>
            <p:spPr bwMode="auto">
              <a:xfrm>
                <a:off x="2115013" y="4171679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9" name="Flowchart: Document 8">
                <a:extLst>
                  <a:ext uri="{FF2B5EF4-FFF2-40B4-BE49-F238E27FC236}">
                    <a16:creationId xmlns:a16="http://schemas.microsoft.com/office/drawing/2014/main" id="{95EEDAF5-D1D4-4CEB-953E-0D3374608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013" y="4171679"/>
                <a:ext cx="685800" cy="533400"/>
              </a:xfrm>
              <a:prstGeom prst="flowChartDocumen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Document 10">
                <a:extLst>
                  <a:ext uri="{FF2B5EF4-FFF2-40B4-BE49-F238E27FC236}">
                    <a16:creationId xmlns:a16="http://schemas.microsoft.com/office/drawing/2014/main" id="{501AD28F-6C39-4A3E-996E-7A86C356865B}"/>
                  </a:ext>
                </a:extLst>
              </p:cNvPr>
              <p:cNvSpPr/>
              <p:nvPr/>
            </p:nvSpPr>
            <p:spPr bwMode="auto">
              <a:xfrm>
                <a:off x="2115013" y="5181600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1" name="Flowchart: Document 10">
                <a:extLst>
                  <a:ext uri="{FF2B5EF4-FFF2-40B4-BE49-F238E27FC236}">
                    <a16:creationId xmlns:a16="http://schemas.microsoft.com/office/drawing/2014/main" id="{501AD28F-6C39-4A3E-996E-7A86C3568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013" y="5181600"/>
                <a:ext cx="685800" cy="533400"/>
              </a:xfrm>
              <a:prstGeom prst="flowChartDocumen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DD1B8-89A6-44F4-9D28-A00840C9B182}"/>
                  </a:ext>
                </a:extLst>
              </p:cNvPr>
              <p:cNvSpPr txBox="1"/>
              <p:nvPr/>
            </p:nvSpPr>
            <p:spPr>
              <a:xfrm>
                <a:off x="6953945" y="3162300"/>
                <a:ext cx="381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+mn-lt"/>
                  </a:rPr>
                  <a:t>Deviations under which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+mn-lt"/>
                  </a:rPr>
                  <a:t>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lt"/>
                  </a:rPr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lt"/>
                  </a:rPr>
                  <a:t>, and vice-versa.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DD1B8-89A6-44F4-9D28-A00840C9B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945" y="3162300"/>
                <a:ext cx="3810000" cy="1200329"/>
              </a:xfrm>
              <a:prstGeom prst="rect">
                <a:avLst/>
              </a:prstGeom>
              <a:blipFill>
                <a:blip r:embed="rId8"/>
                <a:stretch>
                  <a:fillRect l="-2560" t="-4061" r="-272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3AF87-AE3E-46BD-8CD1-B5B1C6A3866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800813" y="3428458"/>
            <a:ext cx="111883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63B51-4951-4310-B2E3-D1FF74746D5F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2800813" y="4038600"/>
            <a:ext cx="1137426" cy="3997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33DCA1-8A33-451F-8AB4-AAB4CD0D86C7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V="1">
            <a:off x="2800813" y="4570011"/>
            <a:ext cx="1161587" cy="8782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393DDE-C491-4115-A68C-547BE012F0B4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V="1">
            <a:off x="6096000" y="3762465"/>
            <a:ext cx="857945" cy="70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Document 7">
                <a:extLst>
                  <a:ext uri="{FF2B5EF4-FFF2-40B4-BE49-F238E27FC236}">
                    <a16:creationId xmlns:a16="http://schemas.microsoft.com/office/drawing/2014/main" id="{C193FC10-161F-4716-9DD1-B59BA62AB9BF}"/>
                  </a:ext>
                </a:extLst>
              </p:cNvPr>
              <p:cNvSpPr/>
              <p:nvPr/>
            </p:nvSpPr>
            <p:spPr bwMode="auto">
              <a:xfrm>
                <a:off x="2115013" y="2098927"/>
                <a:ext cx="685800" cy="5334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Flowchart: Document 7">
                <a:extLst>
                  <a:ext uri="{FF2B5EF4-FFF2-40B4-BE49-F238E27FC236}">
                    <a16:creationId xmlns:a16="http://schemas.microsoft.com/office/drawing/2014/main" id="{C193FC10-161F-4716-9DD1-B59BA62AB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013" y="2098927"/>
                <a:ext cx="685800" cy="533400"/>
              </a:xfrm>
              <a:prstGeom prst="flowChartDocumen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2925E-F90A-4D94-BC57-25F5A9EE446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00813" y="2365627"/>
            <a:ext cx="1118839" cy="4498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528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2E-869D-40FE-AC89-7632F7A0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of Robustness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2B98-4A0D-4717-BBB4-60E8259D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1981200"/>
            <a:ext cx="6858000" cy="4038600"/>
          </a:xfrm>
        </p:spPr>
        <p:txBody>
          <a:bodyPr tIns="46800"/>
          <a:lstStyle/>
          <a:p>
            <a:r>
              <a:rPr lang="en-US" altLang="zh-CN" dirty="0"/>
              <a:t>Existing weakest assumption generation techniques for safety properties</a:t>
            </a:r>
          </a:p>
          <a:p>
            <a:endParaRPr lang="en-US" altLang="zh-CN" dirty="0"/>
          </a:p>
          <a:p>
            <a:r>
              <a:rPr lang="en-US" altLang="zh-CN" dirty="0"/>
              <a:t>Compute the difference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2B7A-4199-403B-8600-C84E86BE6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83C4C-ED38-4703-A5C4-2D5F6C2DF780}"/>
              </a:ext>
            </a:extLst>
          </p:cNvPr>
          <p:cNvGrpSpPr/>
          <p:nvPr/>
        </p:nvGrpSpPr>
        <p:grpSpPr>
          <a:xfrm>
            <a:off x="566738" y="2668917"/>
            <a:ext cx="3852862" cy="2514600"/>
            <a:chOff x="566738" y="2668917"/>
            <a:chExt cx="3852862" cy="25146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AABFF-3601-4542-8177-DC9BCDBD0194}"/>
                </a:ext>
              </a:extLst>
            </p:cNvPr>
            <p:cNvSpPr/>
            <p:nvPr/>
          </p:nvSpPr>
          <p:spPr bwMode="auto">
            <a:xfrm>
              <a:off x="609600" y="2668917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/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4E4D8-342B-42DA-854E-B27BACCEB115}"/>
                  </a:ext>
                </a:extLst>
              </p:cNvPr>
              <p:cNvSpPr/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4E4D8-342B-42DA-854E-B27BACCE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/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69F4B-3D87-4387-A561-7DD78C6F9CA6}"/>
              </a:ext>
            </a:extLst>
          </p:cNvPr>
          <p:cNvCxnSpPr>
            <a:cxnSpLocks/>
            <a:stCxn id="9" idx="7"/>
          </p:cNvCxnSpPr>
          <p:nvPr/>
        </p:nvCxnSpPr>
        <p:spPr bwMode="auto">
          <a:xfrm flipV="1">
            <a:off x="3354386" y="2362203"/>
            <a:ext cx="1141414" cy="1407094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9DBB9C-E58F-4862-85AA-BC05824F39E2}"/>
              </a:ext>
            </a:extLst>
          </p:cNvPr>
          <p:cNvCxnSpPr>
            <a:cxnSpLocks/>
          </p:cNvCxnSpPr>
          <p:nvPr/>
        </p:nvCxnSpPr>
        <p:spPr bwMode="auto">
          <a:xfrm>
            <a:off x="3391693" y="4267200"/>
            <a:ext cx="1180307" cy="15240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2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2E-869D-40FE-AC89-7632F7A0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and Explanation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D2B98-4A0D-4717-BBB4-60E8259D5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9600" y="1981200"/>
                <a:ext cx="6858000" cy="4038600"/>
              </a:xfrm>
            </p:spPr>
            <p:txBody>
              <a:bodyPr tIns="46800"/>
              <a:lstStyle/>
              <a:p>
                <a:r>
                  <a:rPr lang="en-US" altLang="zh-CN" dirty="0"/>
                  <a:t>Problems:</a:t>
                </a:r>
              </a:p>
              <a:p>
                <a:pPr lvl="1"/>
                <a:r>
                  <a:rPr lang="en-US" altLang="zh-CN" dirty="0"/>
                  <a:t>A set of infinite number of traces.</a:t>
                </a:r>
              </a:p>
              <a:p>
                <a:pPr lvl="1"/>
                <a:r>
                  <a:rPr lang="en-US" altLang="zh-CN" dirty="0"/>
                  <a:t>A trace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self-explainable:</a:t>
                </a:r>
              </a:p>
              <a:p>
                <a:pPr lvl="2"/>
                <a:r>
                  <a:rPr lang="en-US" altLang="zh-CN" dirty="0"/>
                  <a:t>Expected: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𝑋𝑟𝑎𝑦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𝑐𝑜𝑛𝑓𝑖𝑟𝑚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𝑓𝑖𝑟𝑒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Deviation: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𝑋𝑟𝑎𝑦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𝑓𝑖𝑟𝑒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What errors cause the deviation?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𝑋𝑟𝑎𝑦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,?,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𝑓𝑖𝑟𝑒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dirty="0"/>
                  <a:t> is an internal env. action.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D2B98-4A0D-4717-BBB4-60E8259D5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0" y="1981200"/>
                <a:ext cx="6858000" cy="4038600"/>
              </a:xfrm>
              <a:blipFill>
                <a:blip r:embed="rId3"/>
                <a:stretch>
                  <a:fillRect l="-1956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2B7A-4199-403B-8600-C84E86BE6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83C4C-ED38-4703-A5C4-2D5F6C2DF780}"/>
              </a:ext>
            </a:extLst>
          </p:cNvPr>
          <p:cNvGrpSpPr/>
          <p:nvPr/>
        </p:nvGrpSpPr>
        <p:grpSpPr>
          <a:xfrm>
            <a:off x="566738" y="2668917"/>
            <a:ext cx="3852862" cy="2514600"/>
            <a:chOff x="566738" y="2668917"/>
            <a:chExt cx="3852862" cy="25146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AABFF-3601-4542-8177-DC9BCDBD0194}"/>
                </a:ext>
              </a:extLst>
            </p:cNvPr>
            <p:cNvSpPr/>
            <p:nvPr/>
          </p:nvSpPr>
          <p:spPr bwMode="auto">
            <a:xfrm>
              <a:off x="609600" y="2668917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FE0419-8708-4D6B-9A65-7542FBDB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/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A5177E-C7B6-4402-9CE4-0A192E82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4E4D8-342B-42DA-854E-B27BACCEB115}"/>
                  </a:ext>
                </a:extLst>
              </p:cNvPr>
              <p:cNvSpPr/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4E4D8-342B-42DA-854E-B27BACCE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/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0FC248-725B-4354-A552-20F38D988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69F4B-3D87-4387-A561-7DD78C6F9CA6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362200"/>
            <a:ext cx="1219200" cy="182880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7F6C-88E7-49F0-9BD2-DC3C6E57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Representative Traces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58722-4260-4314-A5EB-67D9E57DC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9600" y="1981200"/>
                <a:ext cx="6858000" cy="4038600"/>
              </a:xfrm>
            </p:spPr>
            <p:txBody>
              <a:bodyPr/>
              <a:lstStyle/>
              <a:p>
                <a:r>
                  <a:rPr lang="en-US" altLang="zh-CN" sz="2800" dirty="0"/>
                  <a:t>Group into a finite number of equivalence classes:</a:t>
                </a:r>
              </a:p>
              <a:p>
                <a:pPr lvl="1"/>
                <a:r>
                  <a:rPr lang="en-US" altLang="zh-CN" sz="2400" dirty="0"/>
                  <a:t>Expected: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𝑋𝑟𝑎𝑦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𝑐𝑜𝑛𝑓𝑖𝑟𝑚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𝑓𝑖𝑟𝑒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400" b="0" dirty="0"/>
                  <a:t>Class: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𝑋𝑟𝑎𝑦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𝑓𝑖𝑟𝑒</m:t>
                        </m:r>
                      </m:e>
                    </m:d>
                  </m:oMath>
                </a14:m>
                <a:r>
                  <a:rPr lang="en-US" altLang="zh-CN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/>
                  <a:t>(omission)</a:t>
                </a:r>
              </a:p>
              <a:p>
                <a:pPr lvl="1"/>
                <a:r>
                  <a:rPr lang="en-US" altLang="zh-CN" sz="2400" dirty="0"/>
                  <a:t>Class: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𝑋𝑟𝑎𝑦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𝑋𝑟𝑎𝑦</m:t>
                        </m:r>
                      </m:e>
                    </m:d>
                  </m:oMath>
                </a14:m>
                <a:r>
                  <a:rPr lang="en-US" altLang="zh-CN" sz="2400" dirty="0"/>
                  <a:t> (repetition)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800" dirty="0"/>
                  <a:t>The</a:t>
                </a:r>
                <a:r>
                  <a:rPr lang="en-US" altLang="zh-CN" sz="2800" b="1" i="1" dirty="0"/>
                  <a:t>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altLang="zh-CN" sz="2800" b="1" dirty="0"/>
                  <a:t> </a:t>
                </a:r>
                <a:r>
                  <a:rPr lang="en-US" altLang="zh-CN" sz="2800" dirty="0"/>
                  <a:t>deviation action.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58722-4260-4314-A5EB-67D9E57DC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0" y="1981200"/>
                <a:ext cx="6858000" cy="4038600"/>
              </a:xfrm>
              <a:blipFill>
                <a:blip r:embed="rId3"/>
                <a:stretch>
                  <a:fillRect l="-1600" t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E880D-7A33-4983-8307-3A142B560E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7ABB6E-BAC1-47E3-AF68-18C51F9DDBCB}"/>
              </a:ext>
            </a:extLst>
          </p:cNvPr>
          <p:cNvGrpSpPr/>
          <p:nvPr/>
        </p:nvGrpSpPr>
        <p:grpSpPr>
          <a:xfrm>
            <a:off x="566738" y="2668917"/>
            <a:ext cx="3852862" cy="2514600"/>
            <a:chOff x="566738" y="2668917"/>
            <a:chExt cx="3852862" cy="2514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A7981E9-F2F6-46D0-BCA8-6E0A0617B990}"/>
                </a:ext>
              </a:extLst>
            </p:cNvPr>
            <p:cNvSpPr/>
            <p:nvPr/>
          </p:nvSpPr>
          <p:spPr bwMode="auto">
            <a:xfrm>
              <a:off x="609600" y="2668917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8AA572E-B6C2-432D-9C91-1B4B72058C54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8AA572E-B6C2-432D-9C91-1B4B72058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5E359E-D071-4420-A44C-F06BDB7FBB60}"/>
                  </a:ext>
                </a:extLst>
              </p:cNvPr>
              <p:cNvSpPr/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5E359E-D071-4420-A44C-F06BDB7F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895600"/>
                <a:ext cx="3205162" cy="20612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EBA1514-881B-4CEC-B395-2717A9999272}"/>
                  </a:ext>
                </a:extLst>
              </p:cNvPr>
              <p:cNvSpPr/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EBA1514-881B-4CEC-B395-2717A9999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581400"/>
                <a:ext cx="2590800" cy="12830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8B28E23-EA26-44EC-A15F-792F6D2B4C3D}"/>
                  </a:ext>
                </a:extLst>
              </p:cNvPr>
              <p:cNvSpPr/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𝑏𝑒h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8B28E23-EA26-44EC-A15F-792F6D2B4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133386"/>
                <a:ext cx="1371600" cy="609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7A895F-2583-4688-9F41-4CED84A66BD7}"/>
              </a:ext>
            </a:extLst>
          </p:cNvPr>
          <p:cNvCxnSpPr>
            <a:stCxn id="9" idx="2"/>
            <a:endCxn id="10" idx="2"/>
          </p:cNvCxnSpPr>
          <p:nvPr/>
        </p:nvCxnSpPr>
        <p:spPr bwMode="auto">
          <a:xfrm>
            <a:off x="1143000" y="4222922"/>
            <a:ext cx="609600" cy="2152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5A3BB2-F710-4900-AA05-D3B63BC50BAA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 bwMode="auto">
          <a:xfrm>
            <a:off x="1522414" y="3769297"/>
            <a:ext cx="431052" cy="4533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F59A12-0A8A-4D1F-A69D-AD98BDE7D66A}"/>
              </a:ext>
            </a:extLst>
          </p:cNvPr>
          <p:cNvCxnSpPr>
            <a:cxnSpLocks/>
            <a:stCxn id="9" idx="7"/>
            <a:endCxn id="10" idx="7"/>
          </p:cNvCxnSpPr>
          <p:nvPr/>
        </p:nvCxnSpPr>
        <p:spPr bwMode="auto">
          <a:xfrm flipH="1">
            <a:off x="2923334" y="3769297"/>
            <a:ext cx="431052" cy="4533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D3A3A2-8AB8-4274-9DAA-8EF5C941D092}"/>
              </a:ext>
            </a:extLst>
          </p:cNvPr>
          <p:cNvCxnSpPr>
            <a:cxnSpLocks/>
            <a:stCxn id="9" idx="6"/>
            <a:endCxn id="10" idx="6"/>
          </p:cNvCxnSpPr>
          <p:nvPr/>
        </p:nvCxnSpPr>
        <p:spPr bwMode="auto">
          <a:xfrm flipH="1">
            <a:off x="3124200" y="4222922"/>
            <a:ext cx="609600" cy="2152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252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7F6C-88E7-49F0-9BD2-DC3C6E57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58722-4260-4314-A5EB-67D9E57DC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9600" y="1981200"/>
                <a:ext cx="6858000" cy="4038600"/>
              </a:xfrm>
            </p:spPr>
            <p:txBody>
              <a:bodyPr/>
              <a:lstStyle/>
              <a:p>
                <a:r>
                  <a:rPr lang="en-US" altLang="zh-CN" sz="2800" dirty="0"/>
                  <a:t>Deviation model: an env model with error actions</a:t>
                </a:r>
              </a:p>
              <a:p>
                <a:r>
                  <a:rPr lang="en-US" altLang="zh-CN" sz="2800" dirty="0"/>
                  <a:t>Representative trace: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𝑋𝑟𝑎𝑦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𝑓𝑖𝑟𝑒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Explanation: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𝑋𝑟𝑎𝑦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𝑜𝑚𝑖𝑠𝑠𝑖𝑜𝑛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𝑓𝑖𝑟𝑒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58722-4260-4314-A5EB-67D9E57DC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0" y="1981200"/>
                <a:ext cx="6858000" cy="4038600"/>
              </a:xfrm>
              <a:blipFill>
                <a:blip r:embed="rId3"/>
                <a:stretch>
                  <a:fillRect l="-1600" t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E880D-7A33-4983-8307-3A142B560E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CF614232-232A-48E7-AB2C-705CEDB8F175}"/>
              </a:ext>
            </a:extLst>
          </p:cNvPr>
          <p:cNvSpPr/>
          <p:nvPr/>
        </p:nvSpPr>
        <p:spPr bwMode="auto">
          <a:xfrm>
            <a:off x="1675482" y="2413327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DDD6C70F-9BF0-4DF8-BC9E-1FEB2EF186FE}"/>
              </a:ext>
            </a:extLst>
          </p:cNvPr>
          <p:cNvSpPr/>
          <p:nvPr/>
        </p:nvSpPr>
        <p:spPr bwMode="auto">
          <a:xfrm>
            <a:off x="1675482" y="3221330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9F5B68B-E381-471F-88C9-64E4A3227735}"/>
              </a:ext>
            </a:extLst>
          </p:cNvPr>
          <p:cNvSpPr/>
          <p:nvPr/>
        </p:nvSpPr>
        <p:spPr bwMode="auto">
          <a:xfrm>
            <a:off x="1675482" y="4025343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6F54CD63-688F-468B-8D73-DBA1D4919A45}"/>
              </a:ext>
            </a:extLst>
          </p:cNvPr>
          <p:cNvSpPr/>
          <p:nvPr/>
        </p:nvSpPr>
        <p:spPr bwMode="auto">
          <a:xfrm>
            <a:off x="1815337" y="1889025"/>
            <a:ext cx="172728" cy="172728"/>
          </a:xfrm>
          <a:prstGeom prst="flowChartConnector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F35797-0A6F-409C-9070-9A84D5EB4F18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 bwMode="auto">
          <a:xfrm>
            <a:off x="1901701" y="2061753"/>
            <a:ext cx="0" cy="351574"/>
          </a:xfrm>
          <a:prstGeom prst="straightConnector1">
            <a:avLst/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440EC5F-2972-422B-9833-E413EBD62521}"/>
              </a:ext>
            </a:extLst>
          </p:cNvPr>
          <p:cNvSpPr txBox="1"/>
          <p:nvPr/>
        </p:nvSpPr>
        <p:spPr>
          <a:xfrm>
            <a:off x="2036640" y="4512230"/>
            <a:ext cx="67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fire</a:t>
            </a:r>
            <a:endParaRPr lang="zh-CN" altLang="en-US" dirty="0">
              <a:latin typeface="+mn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16B8FD-229F-4094-9024-2EB83A26B1CA}"/>
              </a:ext>
            </a:extLst>
          </p:cNvPr>
          <p:cNvSpPr txBox="1"/>
          <p:nvPr/>
        </p:nvSpPr>
        <p:spPr>
          <a:xfrm>
            <a:off x="672083" y="2834553"/>
            <a:ext cx="6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Xray</a:t>
            </a:r>
            <a:endParaRPr lang="zh-CN" altLang="en-US" dirty="0">
              <a:latin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45784-8509-486E-A589-C85C4EE39A22}"/>
              </a:ext>
            </a:extLst>
          </p:cNvPr>
          <p:cNvSpPr txBox="1"/>
          <p:nvPr/>
        </p:nvSpPr>
        <p:spPr>
          <a:xfrm>
            <a:off x="2037123" y="3668854"/>
            <a:ext cx="9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confirm</a:t>
            </a:r>
            <a:endParaRPr lang="zh-CN" altLang="en-US" sz="1800" dirty="0">
              <a:latin typeface="+mn-lt"/>
            </a:endParaRP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35A708F-522D-4B4D-BFBF-0D284D331827}"/>
              </a:ext>
            </a:extLst>
          </p:cNvPr>
          <p:cNvSpPr/>
          <p:nvPr/>
        </p:nvSpPr>
        <p:spPr bwMode="auto">
          <a:xfrm>
            <a:off x="1675482" y="4881562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5DCE766-A1EC-4EC5-96DE-DC82F9E00D29}"/>
              </a:ext>
            </a:extLst>
          </p:cNvPr>
          <p:cNvCxnSpPr>
            <a:stCxn id="60" idx="2"/>
            <a:endCxn id="61" idx="2"/>
          </p:cNvCxnSpPr>
          <p:nvPr/>
        </p:nvCxnSpPr>
        <p:spPr bwMode="auto">
          <a:xfrm rot="10800000" flipV="1">
            <a:off x="1675482" y="2639545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209A8E6-6237-48E7-B310-E11E1D786B6B}"/>
              </a:ext>
            </a:extLst>
          </p:cNvPr>
          <p:cNvCxnSpPr>
            <a:stCxn id="60" idx="6"/>
            <a:endCxn id="61" idx="6"/>
          </p:cNvCxnSpPr>
          <p:nvPr/>
        </p:nvCxnSpPr>
        <p:spPr bwMode="auto">
          <a:xfrm>
            <a:off x="2127920" y="2639546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6B746-EE34-4B37-B92B-3C9EB38E4A78}"/>
              </a:ext>
            </a:extLst>
          </p:cNvPr>
          <p:cNvSpPr txBox="1"/>
          <p:nvPr/>
        </p:nvSpPr>
        <p:spPr>
          <a:xfrm>
            <a:off x="2402208" y="2825244"/>
            <a:ext cx="9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+mn-lt"/>
              </a:rPr>
              <a:t>EBeam</a:t>
            </a:r>
            <a:endParaRPr lang="zh-CN" altLang="en-US" dirty="0">
              <a:latin typeface="+mn-l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2F35734-B95C-4FFB-A203-A179DABC92E6}"/>
              </a:ext>
            </a:extLst>
          </p:cNvPr>
          <p:cNvCxnSpPr>
            <a:stCxn id="61" idx="4"/>
            <a:endCxn id="62" idx="0"/>
          </p:cNvCxnSpPr>
          <p:nvPr/>
        </p:nvCxnSpPr>
        <p:spPr bwMode="auto">
          <a:xfrm>
            <a:off x="1901701" y="3673768"/>
            <a:ext cx="0" cy="351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F171FC-1127-4EDE-BC2D-33F557E21719}"/>
              </a:ext>
            </a:extLst>
          </p:cNvPr>
          <p:cNvCxnSpPr>
            <a:stCxn id="62" idx="4"/>
            <a:endCxn id="68" idx="0"/>
          </p:cNvCxnSpPr>
          <p:nvPr/>
        </p:nvCxnSpPr>
        <p:spPr bwMode="auto">
          <a:xfrm>
            <a:off x="1901701" y="4477781"/>
            <a:ext cx="0" cy="4037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D379C35-30CF-4D13-976C-7E47BAED965B}"/>
              </a:ext>
            </a:extLst>
          </p:cNvPr>
          <p:cNvSpPr txBox="1"/>
          <p:nvPr/>
        </p:nvSpPr>
        <p:spPr>
          <a:xfrm>
            <a:off x="992222" y="555311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+mn-lt"/>
              </a:rPr>
              <a:t>Deviation model</a:t>
            </a:r>
            <a:endParaRPr lang="zh-CN" altLang="en-US" b="1" dirty="0">
              <a:latin typeface="+mn-lt"/>
            </a:endParaRP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4FD47B95-AA1B-4B3B-8A9C-B6A3FBA78A70}"/>
              </a:ext>
            </a:extLst>
          </p:cNvPr>
          <p:cNvCxnSpPr>
            <a:cxnSpLocks/>
            <a:stCxn id="61" idx="2"/>
            <a:endCxn id="62" idx="2"/>
          </p:cNvCxnSpPr>
          <p:nvPr/>
        </p:nvCxnSpPr>
        <p:spPr bwMode="auto">
          <a:xfrm rot="10800000" flipV="1">
            <a:off x="1675482" y="3447548"/>
            <a:ext cx="12700" cy="80401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567C986-7909-413F-9AAA-7C6DCDD4C098}"/>
              </a:ext>
            </a:extLst>
          </p:cNvPr>
          <p:cNvSpPr txBox="1"/>
          <p:nvPr/>
        </p:nvSpPr>
        <p:spPr>
          <a:xfrm>
            <a:off x="350080" y="3668854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omission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466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3C14-A4E9-40D2-97FD-36627166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Summary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C3D7A-9C8C-4CA6-AFF0-B1AA41C97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Document 4">
                <a:extLst>
                  <a:ext uri="{FF2B5EF4-FFF2-40B4-BE49-F238E27FC236}">
                    <a16:creationId xmlns:a16="http://schemas.microsoft.com/office/drawing/2014/main" id="{947C8B34-AC09-4DE5-8F71-3CFBDA930E9D}"/>
                  </a:ext>
                </a:extLst>
              </p:cNvPr>
              <p:cNvSpPr/>
              <p:nvPr/>
            </p:nvSpPr>
            <p:spPr bwMode="auto">
              <a:xfrm>
                <a:off x="838687" y="1752600"/>
                <a:ext cx="1143000" cy="762000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Osaka" charset="0"/>
                    <a:cs typeface="Osaka" charset="0"/>
                  </a:rPr>
                  <a:t>Input: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𝑀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,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𝐸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,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𝑃</m:t>
                    </m:r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5" name="Flowchart: Document 4">
                <a:extLst>
                  <a:ext uri="{FF2B5EF4-FFF2-40B4-BE49-F238E27FC236}">
                    <a16:creationId xmlns:a16="http://schemas.microsoft.com/office/drawing/2014/main" id="{947C8B34-AC09-4DE5-8F71-3CFBDA930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687" y="1752600"/>
                <a:ext cx="1143000" cy="762000"/>
              </a:xfrm>
              <a:prstGeom prst="flowChartDocument">
                <a:avLst/>
              </a:prstGeom>
              <a:blipFill>
                <a:blip r:embed="rId2"/>
                <a:stretch>
                  <a:fillRect t="-6452"/>
                </a:stretch>
              </a:blipFill>
              <a:ln>
                <a:noFill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14CC83A-138F-445F-8E9F-5BFB1D28E5BC}"/>
              </a:ext>
            </a:extLst>
          </p:cNvPr>
          <p:cNvSpPr/>
          <p:nvPr/>
        </p:nvSpPr>
        <p:spPr bwMode="auto">
          <a:xfrm>
            <a:off x="685800" y="3124200"/>
            <a:ext cx="1448773" cy="9906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+mj-lt"/>
                <a:ea typeface="Osaka" charset="0"/>
                <a:cs typeface="Osaka" charset="0"/>
              </a:rPr>
              <a:t>Compute Weakest Assumption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Osaka" charset="0"/>
              <a:cs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Document 7">
                <a:extLst>
                  <a:ext uri="{FF2B5EF4-FFF2-40B4-BE49-F238E27FC236}">
                    <a16:creationId xmlns:a16="http://schemas.microsoft.com/office/drawing/2014/main" id="{F3BFF51F-BD6F-4364-B714-C234DB3CEC74}"/>
                  </a:ext>
                </a:extLst>
              </p:cNvPr>
              <p:cNvSpPr/>
              <p:nvPr/>
            </p:nvSpPr>
            <p:spPr bwMode="auto">
              <a:xfrm>
                <a:off x="762486" y="4724400"/>
                <a:ext cx="1295400" cy="762000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Osaka" charset="0"/>
                    <a:cs typeface="Osaka" charset="0"/>
                  </a:rPr>
                  <a:t>Output: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Flowchart: Document 7">
                <a:extLst>
                  <a:ext uri="{FF2B5EF4-FFF2-40B4-BE49-F238E27FC236}">
                    <a16:creationId xmlns:a16="http://schemas.microsoft.com/office/drawing/2014/main" id="{F3BFF51F-BD6F-4364-B714-C234DB3CE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486" y="4724400"/>
                <a:ext cx="1295400" cy="762000"/>
              </a:xfrm>
              <a:prstGeom prst="flowChartDocumen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86A6ED4-256B-4941-81E6-0BDFDE420A16}"/>
                  </a:ext>
                </a:extLst>
              </p:cNvPr>
              <p:cNvSpPr/>
              <p:nvPr/>
            </p:nvSpPr>
            <p:spPr bwMode="auto">
              <a:xfrm>
                <a:off x="2931119" y="4610100"/>
                <a:ext cx="1448773" cy="990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+mj-lt"/>
                    <a:ea typeface="Osaka" charset="0"/>
                    <a:cs typeface="Osaka" charset="0"/>
                  </a:rPr>
                  <a:t>Compute Robustness w.r.t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𝐸</m:t>
                    </m:r>
                  </m:oMath>
                </a14:m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86A6ED4-256B-4941-81E6-0BDFDE42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1119" y="4610100"/>
                <a:ext cx="1448773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AF63E25C-4C8F-4145-A6BD-A563D3E58476}"/>
              </a:ext>
            </a:extLst>
          </p:cNvPr>
          <p:cNvSpPr/>
          <p:nvPr/>
        </p:nvSpPr>
        <p:spPr bwMode="auto">
          <a:xfrm>
            <a:off x="2898267" y="3238500"/>
            <a:ext cx="1514476" cy="762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Output:</a:t>
            </a:r>
            <a:r>
              <a:rPr kumimoji="0" lang="en-US" altLang="zh-CN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 Model of robustness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E8C0B-6902-4603-A047-9B41D5CAF716}"/>
              </a:ext>
            </a:extLst>
          </p:cNvPr>
          <p:cNvSpPr/>
          <p:nvPr/>
        </p:nvSpPr>
        <p:spPr bwMode="auto">
          <a:xfrm>
            <a:off x="5176437" y="3125232"/>
            <a:ext cx="1685924" cy="9906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+mj-lt"/>
                <a:ea typeface="Osaka" charset="0"/>
                <a:cs typeface="Osaka" charset="0"/>
              </a:rPr>
              <a:t>Generate Equiv. Classes and Rep. Traces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Osaka" charset="0"/>
              <a:cs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lowchart: Document 15">
                <a:extLst>
                  <a:ext uri="{FF2B5EF4-FFF2-40B4-BE49-F238E27FC236}">
                    <a16:creationId xmlns:a16="http://schemas.microsoft.com/office/drawing/2014/main" id="{7FA410EF-1429-494C-95B2-34B09DD293EE}"/>
                  </a:ext>
                </a:extLst>
              </p:cNvPr>
              <p:cNvSpPr/>
              <p:nvPr/>
            </p:nvSpPr>
            <p:spPr bwMode="auto">
              <a:xfrm>
                <a:off x="9517646" y="1751825"/>
                <a:ext cx="1828800" cy="762000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Osaka" charset="0"/>
                    <a:cs typeface="Osaka" charset="0"/>
                  </a:rPr>
                  <a:t>Input: Deviation Model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𝐷</m:t>
                    </m:r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6" name="Flowchart: Document 15">
                <a:extLst>
                  <a:ext uri="{FF2B5EF4-FFF2-40B4-BE49-F238E27FC236}">
                    <a16:creationId xmlns:a16="http://schemas.microsoft.com/office/drawing/2014/main" id="{7FA410EF-1429-494C-95B2-34B09DD29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17646" y="1751825"/>
                <a:ext cx="1828800" cy="762000"/>
              </a:xfrm>
              <a:prstGeom prst="flowChartDocument">
                <a:avLst/>
              </a:prstGeom>
              <a:blipFill>
                <a:blip r:embed="rId5"/>
                <a:stretch>
                  <a:fillRect l="-1333" t="-6452" r="-4667"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Document 17">
                <a:extLst>
                  <a:ext uri="{FF2B5EF4-FFF2-40B4-BE49-F238E27FC236}">
                    <a16:creationId xmlns:a16="http://schemas.microsoft.com/office/drawing/2014/main" id="{33EB640A-7EDF-4572-809F-1E588275142E}"/>
                  </a:ext>
                </a:extLst>
              </p:cNvPr>
              <p:cNvSpPr/>
              <p:nvPr/>
            </p:nvSpPr>
            <p:spPr bwMode="auto">
              <a:xfrm>
                <a:off x="9517646" y="4724400"/>
                <a:ext cx="1828800" cy="762000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Osaka" charset="0"/>
                    <a:cs typeface="Osaka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⟨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𝑅𝑒𝑝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.,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𝐸𝑥𝑝𝑙𝑎𝑛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.⟩</m:t>
                    </m:r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8" name="Flowchart: Document 17">
                <a:extLst>
                  <a:ext uri="{FF2B5EF4-FFF2-40B4-BE49-F238E27FC236}">
                    <a16:creationId xmlns:a16="http://schemas.microsoft.com/office/drawing/2014/main" id="{33EB640A-7EDF-4572-809F-1E588275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17646" y="4724400"/>
                <a:ext cx="1828800" cy="762000"/>
              </a:xfrm>
              <a:prstGeom prst="flowChartDocument">
                <a:avLst/>
              </a:prstGeom>
              <a:blipFill>
                <a:blip r:embed="rId6"/>
                <a:stretch>
                  <a:fillRect t="-6452"/>
                </a:stretch>
              </a:blipFill>
              <a:ln>
                <a:noFill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0C0D8A-5A53-4ACE-9227-34144CC5DBE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1410187" y="2464223"/>
            <a:ext cx="0" cy="659977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A6367-DFA3-4AD9-909B-4CB120468D1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flipH="1">
            <a:off x="1410186" y="4114800"/>
            <a:ext cx="1" cy="60960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E3C9F-BB40-44CB-9808-2B4E8579335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2057886" y="5105400"/>
            <a:ext cx="873233" cy="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C8310B-7F7C-47C3-984C-71B85BCEC19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 bwMode="auto">
          <a:xfrm flipH="1" flipV="1">
            <a:off x="3655505" y="3950123"/>
            <a:ext cx="1" cy="659977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0EDDE7-31CE-4B97-B6F1-E35E79CEC6B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 bwMode="auto">
          <a:xfrm>
            <a:off x="4412743" y="3619500"/>
            <a:ext cx="763694" cy="1032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84D5E1-D65B-49EB-9AB9-C2D92791761A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 bwMode="auto">
          <a:xfrm>
            <a:off x="10432046" y="2463448"/>
            <a:ext cx="0" cy="661784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75766C-8609-46D9-864F-8D2ABC0B69E7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 bwMode="auto">
          <a:xfrm>
            <a:off x="10432046" y="4115832"/>
            <a:ext cx="0" cy="608568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FFB21-4FAA-46F5-BA77-A43A5E39FED0}"/>
              </a:ext>
            </a:extLst>
          </p:cNvPr>
          <p:cNvSpPr/>
          <p:nvPr/>
        </p:nvSpPr>
        <p:spPr bwMode="auto">
          <a:xfrm>
            <a:off x="9723828" y="3125232"/>
            <a:ext cx="1416436" cy="9906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+mj-lt"/>
                <a:ea typeface="Osaka" charset="0"/>
                <a:cs typeface="Osaka" charset="0"/>
              </a:rPr>
              <a:t>Build Explanations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Osaka" charset="0"/>
              <a:cs typeface="Osaka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041E73-3EBE-4D73-855D-DC15C8F6576C}"/>
              </a:ext>
            </a:extLst>
          </p:cNvPr>
          <p:cNvCxnSpPr>
            <a:cxnSpLocks/>
            <a:stCxn id="99" idx="3"/>
            <a:endCxn id="40" idx="1"/>
          </p:cNvCxnSpPr>
          <p:nvPr/>
        </p:nvCxnSpPr>
        <p:spPr bwMode="auto">
          <a:xfrm>
            <a:off x="8954559" y="3619500"/>
            <a:ext cx="769269" cy="1032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Flowchart: Document 98">
            <a:extLst>
              <a:ext uri="{FF2B5EF4-FFF2-40B4-BE49-F238E27FC236}">
                <a16:creationId xmlns:a16="http://schemas.microsoft.com/office/drawing/2014/main" id="{0F12644D-943C-43B4-A150-59B464B1BDA6}"/>
              </a:ext>
            </a:extLst>
          </p:cNvPr>
          <p:cNvSpPr/>
          <p:nvPr/>
        </p:nvSpPr>
        <p:spPr bwMode="auto">
          <a:xfrm>
            <a:off x="7631630" y="3238500"/>
            <a:ext cx="1322929" cy="762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Output:</a:t>
            </a:r>
            <a:r>
              <a:rPr kumimoji="0" lang="en-US" altLang="zh-CN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Osaka" charset="0"/>
                <a:cs typeface="Osaka" charset="0"/>
              </a:rPr>
              <a:t>Rep. Traces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C0D3E1F-66FE-43C8-B861-8285BC61E911}"/>
              </a:ext>
            </a:extLst>
          </p:cNvPr>
          <p:cNvCxnSpPr>
            <a:cxnSpLocks/>
            <a:stCxn id="14" idx="3"/>
            <a:endCxn id="99" idx="1"/>
          </p:cNvCxnSpPr>
          <p:nvPr/>
        </p:nvCxnSpPr>
        <p:spPr bwMode="auto">
          <a:xfrm flipV="1">
            <a:off x="6862361" y="3619500"/>
            <a:ext cx="769269" cy="1032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5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40" grpId="0" animBg="1"/>
      <p:bldP spid="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E7B5-8462-4E42-8B97-8DBE9BA4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2227-DF82-417D-8377-423BC922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Usefulness</a:t>
            </a:r>
          </a:p>
          <a:p>
            <a:r>
              <a:rPr lang="en-US" altLang="zh-CN" dirty="0"/>
              <a:t>Applicable across domains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7A0B-F199-47FB-A65D-B8C84AD7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446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27F6-B7E8-4E6F-BCD5-0124B83D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Case Study: ABP Protocol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32C2-4204-46D3-8124-E46386EDE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6019800" cy="4038600"/>
          </a:xfrm>
        </p:spPr>
        <p:txBody>
          <a:bodyPr wrap="square" anchor="t">
            <a:normAutofit/>
          </a:bodyPr>
          <a:lstStyle/>
          <a:p>
            <a:r>
              <a:rPr lang="en-US" altLang="zh-CN" sz="2400" dirty="0"/>
              <a:t>System: Naïve protocol vs ABP Protocol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AD3D7-F58C-4539-A392-DECAAF07D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638" y="6281738"/>
            <a:ext cx="8429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7DBCEAA-019C-4221-BCA5-137D87B79FCD}" type="slidenum">
              <a:rPr lang="zh-CN" altLang="en-US" smtClean="0"/>
              <a:pPr>
                <a:spcAft>
                  <a:spcPts val="600"/>
                </a:spcAft>
                <a:defRPr/>
              </a:pPr>
              <a:t>27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F4919-D11A-4B1B-A772-7248F2FFB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9" y="2514600"/>
            <a:ext cx="10638442" cy="3406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B0060-CABE-4CBD-A79D-6FC55DBCB804}"/>
              </a:ext>
            </a:extLst>
          </p:cNvPr>
          <p:cNvSpPr txBox="1"/>
          <p:nvPr/>
        </p:nvSpPr>
        <p:spPr>
          <a:xfrm>
            <a:off x="1923675" y="5950714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lt"/>
              </a:rPr>
              <a:t>Naïve protocol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DAC20-275A-4485-B49B-CD68C662D1C1}"/>
              </a:ext>
            </a:extLst>
          </p:cNvPr>
          <p:cNvSpPr txBox="1"/>
          <p:nvPr/>
        </p:nvSpPr>
        <p:spPr>
          <a:xfrm>
            <a:off x="7391400" y="60198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lt"/>
              </a:rPr>
              <a:t>ABP protocol</a:t>
            </a:r>
            <a:endParaRPr lang="zh-CN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635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27F6-B7E8-4E6F-BCD5-0124B83D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Case Study: ABP Protocol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32C2-4204-46D3-8124-E46386EDE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038600"/>
          </a:xfrm>
        </p:spPr>
        <p:txBody>
          <a:bodyPr wrap="square" anchor="t">
            <a:normAutofit/>
          </a:bodyPr>
          <a:lstStyle/>
          <a:p>
            <a:r>
              <a:rPr lang="en-US" altLang="zh-CN" sz="2400" dirty="0"/>
              <a:t>System: ABP Protocol vs Naïve protocol</a:t>
            </a:r>
          </a:p>
          <a:p>
            <a:endParaRPr lang="en-US" altLang="zh-CN" sz="2400" dirty="0"/>
          </a:p>
          <a:p>
            <a:r>
              <a:rPr lang="en-US" altLang="zh-CN" sz="2400" dirty="0"/>
              <a:t>Environment: Communication 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AD3D7-F58C-4539-A392-DECAAF07D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638" y="6281738"/>
            <a:ext cx="8429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7DBCEAA-019C-4221-BCA5-137D87B79FCD}" type="slidenum">
              <a:rPr lang="zh-CN" altLang="en-US" smtClean="0"/>
              <a:pPr>
                <a:spcAft>
                  <a:spcPts val="600"/>
                </a:spcAft>
                <a:defRPr/>
              </a:pPr>
              <a:t>28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4A87E-ACA3-4421-85E5-7FDE0975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438400"/>
            <a:ext cx="4061812" cy="2507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7DA237-441A-4DCC-A873-89B71A870F7F}"/>
              </a:ext>
            </a:extLst>
          </p:cNvPr>
          <p:cNvSpPr txBox="1"/>
          <p:nvPr/>
        </p:nvSpPr>
        <p:spPr>
          <a:xfrm>
            <a:off x="8077200" y="494559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lt"/>
              </a:rPr>
              <a:t>Channel</a:t>
            </a:r>
            <a:endParaRPr lang="zh-CN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8194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27F6-B7E8-4E6F-BCD5-0124B83D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Case Study: ABP Protocol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32C2-4204-46D3-8124-E46386EDE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038600"/>
          </a:xfrm>
        </p:spPr>
        <p:txBody>
          <a:bodyPr wrap="square" anchor="t">
            <a:normAutofit/>
          </a:bodyPr>
          <a:lstStyle/>
          <a:p>
            <a:r>
              <a:rPr lang="en-US" altLang="zh-CN" sz="2400" dirty="0"/>
              <a:t>System: ABP Protocol vs Naïve protocol</a:t>
            </a:r>
          </a:p>
          <a:p>
            <a:endParaRPr lang="en-US" altLang="zh-CN" sz="2400" dirty="0"/>
          </a:p>
          <a:p>
            <a:r>
              <a:rPr lang="en-US" altLang="zh-CN" sz="2400" dirty="0"/>
              <a:t>Environment: Communication Channel</a:t>
            </a:r>
          </a:p>
          <a:p>
            <a:endParaRPr lang="en-US" altLang="zh-CN" sz="2400" dirty="0"/>
          </a:p>
          <a:p>
            <a:r>
              <a:rPr lang="en-US" altLang="zh-CN" sz="2400" dirty="0"/>
              <a:t>Deviation model: Channel with message loss, duplication, and corruption</a:t>
            </a:r>
            <a:endParaRPr lang="zh-CN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AD3D7-F58C-4539-A392-DECAAF07D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638" y="6281738"/>
            <a:ext cx="8429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7DBCEAA-019C-4221-BCA5-137D87B79FCD}" type="slidenum">
              <a:rPr lang="zh-CN" altLang="en-US" smtClean="0"/>
              <a:pPr>
                <a:spcAft>
                  <a:spcPts val="600"/>
                </a:spcAft>
                <a:defRPr/>
              </a:pPr>
              <a:t>29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5CCF1-FD2B-4703-B15A-45A9322F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286000"/>
            <a:ext cx="5972936" cy="297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6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7753-4EC5-4A17-9809-DA4A8711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measure it?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2ED5-6EBA-4029-BE6D-B0862D45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Testing-based Measurements (Fuzzing, Chaos Eng.)</a:t>
            </a:r>
          </a:p>
          <a:p>
            <a:pPr lvl="1"/>
            <a:r>
              <a:rPr lang="en-US" altLang="zh-CN" dirty="0"/>
              <a:t>Correct: Not Crash</a:t>
            </a:r>
          </a:p>
          <a:p>
            <a:pPr lvl="1"/>
            <a:r>
              <a:rPr lang="en-US" altLang="zh-CN" dirty="0"/>
              <a:t>Invalid inputs/Stressful env.: randomized inputs or fault injection</a:t>
            </a:r>
          </a:p>
          <a:p>
            <a:pPr lvl="1"/>
            <a:r>
              <a:rPr lang="en-US" altLang="zh-CN" dirty="0"/>
              <a:t>Metric: Error Rate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22A25-D5A3-4108-ACA0-0E6723FB9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524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CB7E81-3043-4F43-920A-2A0249CB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ABP Protocol</a:t>
            </a: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39A5-B6A3-4080-B8C0-83F180D48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5F91E-9E69-4CEC-A574-9FFB65167BD2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1E212D-5E50-4B34-992F-176D41A09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07792"/>
              </p:ext>
            </p:extLst>
          </p:nvPr>
        </p:nvGraphicFramePr>
        <p:xfrm>
          <a:off x="1160858" y="2438400"/>
          <a:ext cx="9870284" cy="2743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467571">
                  <a:extLst>
                    <a:ext uri="{9D8B030D-6E8A-4147-A177-3AD203B41FA5}">
                      <a16:colId xmlns:a16="http://schemas.microsoft.com/office/drawing/2014/main" val="1833230691"/>
                    </a:ext>
                  </a:extLst>
                </a:gridCol>
                <a:gridCol w="2467571">
                  <a:extLst>
                    <a:ext uri="{9D8B030D-6E8A-4147-A177-3AD203B41FA5}">
                      <a16:colId xmlns:a16="http://schemas.microsoft.com/office/drawing/2014/main" val="2081278199"/>
                    </a:ext>
                  </a:extLst>
                </a:gridCol>
                <a:gridCol w="2467571">
                  <a:extLst>
                    <a:ext uri="{9D8B030D-6E8A-4147-A177-3AD203B41FA5}">
                      <a16:colId xmlns:a16="http://schemas.microsoft.com/office/drawing/2014/main" val="1555966332"/>
                    </a:ext>
                  </a:extLst>
                </a:gridCol>
                <a:gridCol w="2467571">
                  <a:extLst>
                    <a:ext uri="{9D8B030D-6E8A-4147-A177-3AD203B41FA5}">
                      <a16:colId xmlns:a16="http://schemas.microsoft.com/office/drawing/2014/main" val="39883618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Message loss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Message duplication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Message corruption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36441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Naïve protocol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524706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ABP protocol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YES, limited to changes in bit-parameter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671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528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C5090-A26B-475E-8B04-911BACC8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Therac-25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C00348-4C2F-4AE7-B6F5-7077B0AD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2971800"/>
          </a:xfrm>
        </p:spPr>
        <p:txBody>
          <a:bodyPr/>
          <a:lstStyle/>
          <a:p>
            <a:r>
              <a:rPr lang="en-US" altLang="zh-CN" sz="2400" dirty="0"/>
              <a:t>System: Therac-25</a:t>
            </a:r>
          </a:p>
          <a:p>
            <a:r>
              <a:rPr lang="en-US" altLang="zh-CN" sz="2400" dirty="0"/>
              <a:t>Environment: Human Operator</a:t>
            </a:r>
          </a:p>
          <a:p>
            <a:r>
              <a:rPr lang="en-US" altLang="zh-CN" sz="2400" dirty="0"/>
              <a:t>Deviation model: Operator with mistakes, derived from EOFM</a:t>
            </a:r>
          </a:p>
          <a:p>
            <a:r>
              <a:rPr lang="en-US" altLang="zh-CN" sz="2400" dirty="0"/>
              <a:t>Comparing robustness of a new design</a:t>
            </a:r>
          </a:p>
          <a:p>
            <a:r>
              <a:rPr lang="en-US" altLang="zh-CN" sz="2400" dirty="0"/>
              <a:t>Comparing robustness under two properties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2AD2B-5A60-4630-848F-A3572FB13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ADF8B7-63D3-4763-A992-6330F3F69431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932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C5090-A26B-475E-8B04-911BACC8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Therac-25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C00348-4C2F-4AE7-B6F5-7077B0AD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1447800"/>
          </a:xfrm>
        </p:spPr>
        <p:txBody>
          <a:bodyPr/>
          <a:lstStyle/>
          <a:p>
            <a:r>
              <a:rPr lang="en-US" altLang="zh-CN" sz="2400" dirty="0"/>
              <a:t>Property: No over-dose</a:t>
            </a:r>
          </a:p>
          <a:p>
            <a:r>
              <a:rPr lang="en-US" altLang="zh-CN" sz="2400" dirty="0"/>
              <a:t>New design should be robust against a trace causing overdose</a:t>
            </a:r>
            <a:endParaRPr lang="zh-CN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2AD2B-5A60-4630-848F-A3572FB13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ADF8B7-63D3-4763-A992-6330F3F69431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AFB27F-8558-45AE-B45D-8394D9F7D40E}"/>
              </a:ext>
            </a:extLst>
          </p:cNvPr>
          <p:cNvGrpSpPr/>
          <p:nvPr/>
        </p:nvGrpSpPr>
        <p:grpSpPr>
          <a:xfrm>
            <a:off x="1066800" y="3203972"/>
            <a:ext cx="4101071" cy="2802732"/>
            <a:chOff x="566738" y="2668917"/>
            <a:chExt cx="3852862" cy="25146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71768A-1C01-47A9-A6E1-B6A844350B83}"/>
                </a:ext>
              </a:extLst>
            </p:cNvPr>
            <p:cNvSpPr/>
            <p:nvPr/>
          </p:nvSpPr>
          <p:spPr bwMode="auto">
            <a:xfrm>
              <a:off x="609600" y="2668917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B700E96-F587-4BBF-9BEA-0B2CFB1E50B0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222C911-2588-409A-A80C-A65CEB9D1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4A23C-5203-4931-A5D3-BE975810B9AD}"/>
                  </a:ext>
                </a:extLst>
              </p:cNvPr>
              <p:cNvSpPr/>
              <p:nvPr/>
            </p:nvSpPr>
            <p:spPr bwMode="auto">
              <a:xfrm>
                <a:off x="1338262" y="3430655"/>
                <a:ext cx="3653330" cy="248425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saka" charset="0"/>
                                  <a:cs typeface="Osaka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saka" charset="0"/>
                                  <a:cs typeface="Osaka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kumimoji="0" lang="en-US" altLang="zh-CN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saka" charset="0"/>
                                  <a:cs typeface="Osak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,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𝐸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,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4A23C-5203-4931-A5D3-BE975810B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8262" y="3430655"/>
                <a:ext cx="3653330" cy="24842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6507B8-6B37-4639-9FE6-68629E7D8CBF}"/>
                  </a:ext>
                </a:extLst>
              </p:cNvPr>
              <p:cNvSpPr/>
              <p:nvPr/>
            </p:nvSpPr>
            <p:spPr bwMode="auto">
              <a:xfrm>
                <a:off x="1796781" y="4238147"/>
                <a:ext cx="2781300" cy="13875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6507B8-6B37-4639-9FE6-68629E7D8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6781" y="4238147"/>
                <a:ext cx="2781300" cy="13875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72CCE9C-AB97-459E-B55B-AD1872E97BB1}"/>
              </a:ext>
            </a:extLst>
          </p:cNvPr>
          <p:cNvSpPr/>
          <p:nvPr/>
        </p:nvSpPr>
        <p:spPr bwMode="auto">
          <a:xfrm>
            <a:off x="4267200" y="4038600"/>
            <a:ext cx="197892" cy="1978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AEBFB-200A-4A63-8342-E25841428DD5}"/>
                  </a:ext>
                </a:extLst>
              </p:cNvPr>
              <p:cNvSpPr txBox="1"/>
              <p:nvPr/>
            </p:nvSpPr>
            <p:spPr>
              <a:xfrm>
                <a:off x="5562600" y="3576935"/>
                <a:ext cx="4876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𝑋𝑟𝑎𝑦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𝐸𝐵𝑒𝑎𝑚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𝑐𝑜𝑛𝑓𝑖𝑟𝑚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0" dirty="0">
                    <a:latin typeface="+mj-lt"/>
                  </a:rPr>
                  <a:t>Design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latin typeface="+mj-lt"/>
                  </a:rPr>
                  <a:t> </a:t>
                </a:r>
                <a:r>
                  <a:rPr lang="en-US" altLang="zh-CN" dirty="0">
                    <a:latin typeface="+mj-lt"/>
                  </a:rPr>
                  <a:t>is more robust.</a:t>
                </a:r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AEBFB-200A-4A63-8342-E2584142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76935"/>
                <a:ext cx="4876800" cy="1200329"/>
              </a:xfrm>
              <a:prstGeom prst="rect">
                <a:avLst/>
              </a:prstGeom>
              <a:blipFill>
                <a:blip r:embed="rId5"/>
                <a:stretch>
                  <a:fillRect l="-2000" r="-1000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2B787-F1C8-40F2-99B9-C3ADA2FC7201}"/>
              </a:ext>
            </a:extLst>
          </p:cNvPr>
          <p:cNvCxnSpPr>
            <a:stCxn id="2" idx="6"/>
            <a:endCxn id="3" idx="1"/>
          </p:cNvCxnSpPr>
          <p:nvPr/>
        </p:nvCxnSpPr>
        <p:spPr bwMode="auto">
          <a:xfrm>
            <a:off x="4465092" y="4137546"/>
            <a:ext cx="1097508" cy="395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610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C5090-A26B-475E-8B04-911BACC8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Therac-25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C00348-4C2F-4AE7-B6F5-7077B0AD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1156388"/>
          </a:xfrm>
        </p:spPr>
        <p:txBody>
          <a:bodyPr/>
          <a:lstStyle/>
          <a:p>
            <a:r>
              <a:rPr lang="en-US" altLang="zh-CN" sz="2400" dirty="0"/>
              <a:t>Old Property: No over-dose</a:t>
            </a:r>
          </a:p>
          <a:p>
            <a:r>
              <a:rPr lang="en-US" altLang="zh-CN" sz="2400" dirty="0"/>
              <a:t>Stronger Property: No over-dose and No under-dose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2AD2B-5A60-4630-848F-A3572FB13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ADF8B7-63D3-4763-A992-6330F3F69431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AFB27F-8558-45AE-B45D-8394D9F7D40E}"/>
              </a:ext>
            </a:extLst>
          </p:cNvPr>
          <p:cNvGrpSpPr/>
          <p:nvPr/>
        </p:nvGrpSpPr>
        <p:grpSpPr>
          <a:xfrm>
            <a:off x="1066800" y="3203972"/>
            <a:ext cx="4101071" cy="2802732"/>
            <a:chOff x="566738" y="2668917"/>
            <a:chExt cx="3852862" cy="25146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71768A-1C01-47A9-A6E1-B6A844350B83}"/>
                </a:ext>
              </a:extLst>
            </p:cNvPr>
            <p:cNvSpPr/>
            <p:nvPr/>
          </p:nvSpPr>
          <p:spPr bwMode="auto">
            <a:xfrm>
              <a:off x="609600" y="2668917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B700E96-F587-4BBF-9BEA-0B2CFB1E50B0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222C911-2588-409A-A80C-A65CEB9D1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4A23C-5203-4931-A5D3-BE975810B9AD}"/>
                  </a:ext>
                </a:extLst>
              </p:cNvPr>
              <p:cNvSpPr/>
              <p:nvPr/>
            </p:nvSpPr>
            <p:spPr bwMode="auto">
              <a:xfrm>
                <a:off x="1338262" y="3430655"/>
                <a:ext cx="3653330" cy="248425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,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𝐸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,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4A23C-5203-4931-A5D3-BE975810B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8262" y="3430655"/>
                <a:ext cx="3653330" cy="24842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6507B8-6B37-4639-9FE6-68629E7D8CBF}"/>
                  </a:ext>
                </a:extLst>
              </p:cNvPr>
              <p:cNvSpPr/>
              <p:nvPr/>
            </p:nvSpPr>
            <p:spPr bwMode="auto">
              <a:xfrm>
                <a:off x="1796781" y="4238147"/>
                <a:ext cx="2781300" cy="13875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20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sSubPr>
                        <m:e>
                          <m:r>
                            <a:rPr kumimoji="0" lang="en-US" altLang="zh-CN" sz="20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𝑷</m:t>
                          </m:r>
                        </m:e>
                        <m:sub>
                          <m:r>
                            <a:rPr kumimoji="0" lang="en-US" altLang="zh-CN" sz="20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𝑺</m:t>
                          </m:r>
                        </m:sub>
                      </m:sSub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6507B8-6B37-4639-9FE6-68629E7D8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6781" y="4238147"/>
                <a:ext cx="2781300" cy="13875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72CCE9C-AB97-459E-B55B-AD1872E97BB1}"/>
              </a:ext>
            </a:extLst>
          </p:cNvPr>
          <p:cNvSpPr/>
          <p:nvPr/>
        </p:nvSpPr>
        <p:spPr bwMode="auto">
          <a:xfrm>
            <a:off x="4267200" y="4038600"/>
            <a:ext cx="197892" cy="19789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AEBFB-200A-4A63-8342-E25841428DD5}"/>
                  </a:ext>
                </a:extLst>
              </p:cNvPr>
              <p:cNvSpPr txBox="1"/>
              <p:nvPr/>
            </p:nvSpPr>
            <p:spPr>
              <a:xfrm>
                <a:off x="5562600" y="3576935"/>
                <a:ext cx="483262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𝐸𝐵𝑒𝑎𝑚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𝑋𝑟𝑎𝑦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𝑐𝑜𝑛𝑓𝑖𝑟𝑚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latin typeface="+mj-lt"/>
                  </a:rPr>
                  <a:t>A stronger property reduces the robustness.</a:t>
                </a:r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AEBFB-200A-4A63-8342-E2584142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76935"/>
                <a:ext cx="4832620" cy="1569660"/>
              </a:xfrm>
              <a:prstGeom prst="rect">
                <a:avLst/>
              </a:prstGeom>
              <a:blipFill>
                <a:blip r:embed="rId5"/>
                <a:stretch>
                  <a:fillRect l="-2020" r="-2020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2B787-F1C8-40F2-99B9-C3ADA2FC7201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 bwMode="auto">
          <a:xfrm>
            <a:off x="4465092" y="4137546"/>
            <a:ext cx="1097508" cy="2242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6694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E6CB-3EDB-4DD8-8AE8-FC9C0454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E2E5-814C-4D44-A8A4-87BA5E17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Robustness computation for liveness property</a:t>
            </a:r>
          </a:p>
          <a:p>
            <a:r>
              <a:rPr lang="en-US" altLang="zh-CN" dirty="0"/>
              <a:t>Synthesis of new design which improves robustness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97E8B-065B-4F8D-B84E-62B0206E52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76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3C14-A4E9-40D2-97FD-36627166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C3D7A-9C8C-4CA6-AFF0-B1AA41C97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Document 4">
                <a:extLst>
                  <a:ext uri="{FF2B5EF4-FFF2-40B4-BE49-F238E27FC236}">
                    <a16:creationId xmlns:a16="http://schemas.microsoft.com/office/drawing/2014/main" id="{947C8B34-AC09-4DE5-8F71-3CFBDA930E9D}"/>
                  </a:ext>
                </a:extLst>
              </p:cNvPr>
              <p:cNvSpPr/>
              <p:nvPr/>
            </p:nvSpPr>
            <p:spPr bwMode="auto">
              <a:xfrm>
                <a:off x="838687" y="1752600"/>
                <a:ext cx="1143000" cy="762000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Osaka" charset="0"/>
                    <a:cs typeface="Osaka" charset="0"/>
                  </a:rPr>
                  <a:t>Input: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𝑀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,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𝐸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,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𝑃</m:t>
                    </m:r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5" name="Flowchart: Document 4">
                <a:extLst>
                  <a:ext uri="{FF2B5EF4-FFF2-40B4-BE49-F238E27FC236}">
                    <a16:creationId xmlns:a16="http://schemas.microsoft.com/office/drawing/2014/main" id="{947C8B34-AC09-4DE5-8F71-3CFBDA930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687" y="1752600"/>
                <a:ext cx="1143000" cy="762000"/>
              </a:xfrm>
              <a:prstGeom prst="flowChartDocument">
                <a:avLst/>
              </a:prstGeom>
              <a:blipFill>
                <a:blip r:embed="rId2"/>
                <a:stretch>
                  <a:fillRect t="-6452"/>
                </a:stretch>
              </a:blipFill>
              <a:ln>
                <a:noFill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14CC83A-138F-445F-8E9F-5BFB1D28E5BC}"/>
              </a:ext>
            </a:extLst>
          </p:cNvPr>
          <p:cNvSpPr/>
          <p:nvPr/>
        </p:nvSpPr>
        <p:spPr bwMode="auto">
          <a:xfrm>
            <a:off x="685800" y="3124200"/>
            <a:ext cx="1448773" cy="9906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+mj-lt"/>
                <a:ea typeface="Osaka" charset="0"/>
                <a:cs typeface="Osaka" charset="0"/>
              </a:rPr>
              <a:t>Compute Weakest Assumption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Osaka" charset="0"/>
              <a:cs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Document 7">
                <a:extLst>
                  <a:ext uri="{FF2B5EF4-FFF2-40B4-BE49-F238E27FC236}">
                    <a16:creationId xmlns:a16="http://schemas.microsoft.com/office/drawing/2014/main" id="{F3BFF51F-BD6F-4364-B714-C234DB3CEC74}"/>
                  </a:ext>
                </a:extLst>
              </p:cNvPr>
              <p:cNvSpPr/>
              <p:nvPr/>
            </p:nvSpPr>
            <p:spPr bwMode="auto">
              <a:xfrm>
                <a:off x="762486" y="4724400"/>
                <a:ext cx="1295400" cy="762000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Osaka" charset="0"/>
                    <a:cs typeface="Osaka" charset="0"/>
                  </a:rPr>
                  <a:t>Output: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8" name="Flowchart: Document 7">
                <a:extLst>
                  <a:ext uri="{FF2B5EF4-FFF2-40B4-BE49-F238E27FC236}">
                    <a16:creationId xmlns:a16="http://schemas.microsoft.com/office/drawing/2014/main" id="{F3BFF51F-BD6F-4364-B714-C234DB3CE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486" y="4724400"/>
                <a:ext cx="1295400" cy="762000"/>
              </a:xfrm>
              <a:prstGeom prst="flowChartDocumen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86A6ED4-256B-4941-81E6-0BDFDE420A16}"/>
                  </a:ext>
                </a:extLst>
              </p:cNvPr>
              <p:cNvSpPr/>
              <p:nvPr/>
            </p:nvSpPr>
            <p:spPr bwMode="auto">
              <a:xfrm>
                <a:off x="2931119" y="4610100"/>
                <a:ext cx="1448773" cy="990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+mj-lt"/>
                    <a:ea typeface="Osaka" charset="0"/>
                    <a:cs typeface="Osaka" charset="0"/>
                  </a:rPr>
                  <a:t>Compute Robustness w.r.t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𝐸</m:t>
                    </m:r>
                  </m:oMath>
                </a14:m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86A6ED4-256B-4941-81E6-0BDFDE42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1119" y="4610100"/>
                <a:ext cx="1448773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AF63E25C-4C8F-4145-A6BD-A563D3E58476}"/>
              </a:ext>
            </a:extLst>
          </p:cNvPr>
          <p:cNvSpPr/>
          <p:nvPr/>
        </p:nvSpPr>
        <p:spPr bwMode="auto">
          <a:xfrm>
            <a:off x="2898267" y="3238500"/>
            <a:ext cx="1514476" cy="762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Output:</a:t>
            </a:r>
            <a:r>
              <a:rPr kumimoji="0" lang="en-US" altLang="zh-CN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 Model of robustness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E8C0B-6902-4603-A047-9B41D5CAF716}"/>
              </a:ext>
            </a:extLst>
          </p:cNvPr>
          <p:cNvSpPr/>
          <p:nvPr/>
        </p:nvSpPr>
        <p:spPr bwMode="auto">
          <a:xfrm>
            <a:off x="5176437" y="3125232"/>
            <a:ext cx="1685924" cy="9906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+mj-lt"/>
                <a:ea typeface="Osaka" charset="0"/>
                <a:cs typeface="Osaka" charset="0"/>
              </a:rPr>
              <a:t>Generate Equiv. Classes and Rep. Traces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Osaka" charset="0"/>
              <a:cs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lowchart: Document 15">
                <a:extLst>
                  <a:ext uri="{FF2B5EF4-FFF2-40B4-BE49-F238E27FC236}">
                    <a16:creationId xmlns:a16="http://schemas.microsoft.com/office/drawing/2014/main" id="{7FA410EF-1429-494C-95B2-34B09DD293EE}"/>
                  </a:ext>
                </a:extLst>
              </p:cNvPr>
              <p:cNvSpPr/>
              <p:nvPr/>
            </p:nvSpPr>
            <p:spPr bwMode="auto">
              <a:xfrm>
                <a:off x="9517646" y="1751825"/>
                <a:ext cx="1828800" cy="762000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Osaka" charset="0"/>
                    <a:cs typeface="Osaka" charset="0"/>
                  </a:rPr>
                  <a:t>Input: Deviation Model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𝐷</m:t>
                    </m:r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6" name="Flowchart: Document 15">
                <a:extLst>
                  <a:ext uri="{FF2B5EF4-FFF2-40B4-BE49-F238E27FC236}">
                    <a16:creationId xmlns:a16="http://schemas.microsoft.com/office/drawing/2014/main" id="{7FA410EF-1429-494C-95B2-34B09DD29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17646" y="1751825"/>
                <a:ext cx="1828800" cy="762000"/>
              </a:xfrm>
              <a:prstGeom prst="flowChartDocument">
                <a:avLst/>
              </a:prstGeom>
              <a:blipFill>
                <a:blip r:embed="rId5"/>
                <a:stretch>
                  <a:fillRect l="-1333" t="-6452" r="-4667"/>
                </a:stretch>
              </a:blipFill>
              <a:ln>
                <a:noFill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Document 17">
                <a:extLst>
                  <a:ext uri="{FF2B5EF4-FFF2-40B4-BE49-F238E27FC236}">
                    <a16:creationId xmlns:a16="http://schemas.microsoft.com/office/drawing/2014/main" id="{33EB640A-7EDF-4572-809F-1E588275142E}"/>
                  </a:ext>
                </a:extLst>
              </p:cNvPr>
              <p:cNvSpPr/>
              <p:nvPr/>
            </p:nvSpPr>
            <p:spPr bwMode="auto">
              <a:xfrm>
                <a:off x="9517646" y="4724400"/>
                <a:ext cx="1828800" cy="762000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Osaka" charset="0"/>
                    <a:cs typeface="Osaka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⟨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𝑅𝑒𝑝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.,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𝐸𝑥𝑝𝑙𝑎𝑛</m:t>
                    </m:r>
                    <m:r>
                      <a: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Osaka" charset="0"/>
                        <a:cs typeface="Osaka" charset="0"/>
                      </a:rPr>
                      <m:t>.⟩</m:t>
                    </m:r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8" name="Flowchart: Document 17">
                <a:extLst>
                  <a:ext uri="{FF2B5EF4-FFF2-40B4-BE49-F238E27FC236}">
                    <a16:creationId xmlns:a16="http://schemas.microsoft.com/office/drawing/2014/main" id="{33EB640A-7EDF-4572-809F-1E588275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17646" y="4724400"/>
                <a:ext cx="1828800" cy="762000"/>
              </a:xfrm>
              <a:prstGeom prst="flowChartDocument">
                <a:avLst/>
              </a:prstGeom>
              <a:blipFill>
                <a:blip r:embed="rId6"/>
                <a:stretch>
                  <a:fillRect t="-6452"/>
                </a:stretch>
              </a:blipFill>
              <a:ln>
                <a:noFill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0C0D8A-5A53-4ACE-9227-34144CC5DBE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1410187" y="2464223"/>
            <a:ext cx="0" cy="659977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A6367-DFA3-4AD9-909B-4CB120468D1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flipH="1">
            <a:off x="1410186" y="4114800"/>
            <a:ext cx="1" cy="60960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E3C9F-BB40-44CB-9808-2B4E8579335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2057886" y="5105400"/>
            <a:ext cx="873233" cy="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C8310B-7F7C-47C3-984C-71B85BCEC19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 bwMode="auto">
          <a:xfrm flipH="1" flipV="1">
            <a:off x="3655505" y="3950123"/>
            <a:ext cx="1" cy="659977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0EDDE7-31CE-4B97-B6F1-E35E79CEC6B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 bwMode="auto">
          <a:xfrm>
            <a:off x="4412743" y="3619500"/>
            <a:ext cx="763694" cy="1032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84D5E1-D65B-49EB-9AB9-C2D92791761A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 bwMode="auto">
          <a:xfrm>
            <a:off x="10432046" y="2463448"/>
            <a:ext cx="0" cy="661784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75766C-8609-46D9-864F-8D2ABC0B69E7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 bwMode="auto">
          <a:xfrm>
            <a:off x="10432046" y="4115832"/>
            <a:ext cx="0" cy="608568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FFB21-4FAA-46F5-BA77-A43A5E39FED0}"/>
              </a:ext>
            </a:extLst>
          </p:cNvPr>
          <p:cNvSpPr/>
          <p:nvPr/>
        </p:nvSpPr>
        <p:spPr bwMode="auto">
          <a:xfrm>
            <a:off x="9723828" y="3125232"/>
            <a:ext cx="1416436" cy="9906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+mj-lt"/>
                <a:ea typeface="Osaka" charset="0"/>
                <a:cs typeface="Osaka" charset="0"/>
              </a:rPr>
              <a:t>Build Explanations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Osaka" charset="0"/>
              <a:cs typeface="Osaka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041E73-3EBE-4D73-855D-DC15C8F6576C}"/>
              </a:ext>
            </a:extLst>
          </p:cNvPr>
          <p:cNvCxnSpPr>
            <a:cxnSpLocks/>
            <a:stCxn id="99" idx="3"/>
            <a:endCxn id="40" idx="1"/>
          </p:cNvCxnSpPr>
          <p:nvPr/>
        </p:nvCxnSpPr>
        <p:spPr bwMode="auto">
          <a:xfrm>
            <a:off x="8954559" y="3619500"/>
            <a:ext cx="769269" cy="1032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Flowchart: Document 98">
            <a:extLst>
              <a:ext uri="{FF2B5EF4-FFF2-40B4-BE49-F238E27FC236}">
                <a16:creationId xmlns:a16="http://schemas.microsoft.com/office/drawing/2014/main" id="{0F12644D-943C-43B4-A150-59B464B1BDA6}"/>
              </a:ext>
            </a:extLst>
          </p:cNvPr>
          <p:cNvSpPr/>
          <p:nvPr/>
        </p:nvSpPr>
        <p:spPr bwMode="auto">
          <a:xfrm>
            <a:off x="7631630" y="3238500"/>
            <a:ext cx="1322929" cy="76200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Output:</a:t>
            </a:r>
            <a:r>
              <a:rPr kumimoji="0" lang="en-US" altLang="zh-CN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Osaka" charset="0"/>
                <a:cs typeface="Osaka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Osaka" charset="0"/>
                <a:cs typeface="Osaka" charset="0"/>
              </a:rPr>
              <a:t>Rep. Traces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Osaka" charset="0"/>
              <a:cs typeface="Osaka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C0D3E1F-66FE-43C8-B861-8285BC61E911}"/>
              </a:ext>
            </a:extLst>
          </p:cNvPr>
          <p:cNvCxnSpPr>
            <a:cxnSpLocks/>
            <a:stCxn id="14" idx="3"/>
            <a:endCxn id="99" idx="1"/>
          </p:cNvCxnSpPr>
          <p:nvPr/>
        </p:nvCxnSpPr>
        <p:spPr bwMode="auto">
          <a:xfrm flipV="1">
            <a:off x="6862361" y="3619500"/>
            <a:ext cx="769269" cy="1032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67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912335-EBA7-4052-8D80-BDE6B121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Compare two designs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8D70B-85AA-4D5C-A402-1A1161B94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1712898"/>
            <a:ext cx="5088668" cy="892538"/>
          </a:xfrm>
        </p:spPr>
        <p:txBody>
          <a:bodyPr/>
          <a:lstStyle/>
          <a:p>
            <a:pPr algn="ctr"/>
            <a:r>
              <a:rPr lang="en-US" altLang="zh-CN" dirty="0"/>
              <a:t>Compare one design under two properties</a:t>
            </a: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1D12-C292-4424-B342-3443519AB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15F91E-9E69-4CEC-A574-9FFB65167BD2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A4F0F2-5294-4B90-916B-015052FF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Robustness</a:t>
            </a:r>
            <a:endParaRPr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80C9D2-6F33-4AC7-9F22-847FC155FC44}"/>
              </a:ext>
            </a:extLst>
          </p:cNvPr>
          <p:cNvGrpSpPr/>
          <p:nvPr/>
        </p:nvGrpSpPr>
        <p:grpSpPr>
          <a:xfrm>
            <a:off x="1402648" y="2900408"/>
            <a:ext cx="4101071" cy="2802732"/>
            <a:chOff x="566738" y="2668917"/>
            <a:chExt cx="3852862" cy="25146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6AB642-F16A-4B5B-A22B-1A4F39FF3CD9}"/>
                </a:ext>
              </a:extLst>
            </p:cNvPr>
            <p:cNvSpPr/>
            <p:nvPr/>
          </p:nvSpPr>
          <p:spPr bwMode="auto">
            <a:xfrm>
              <a:off x="609600" y="2668917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222C911-2588-409A-A80C-A65CEB9D1515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222C911-2588-409A-A80C-A65CEB9D1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6DE73DD-B716-4B07-A461-FF616D90ADF1}"/>
                  </a:ext>
                </a:extLst>
              </p:cNvPr>
              <p:cNvSpPr/>
              <p:nvPr/>
            </p:nvSpPr>
            <p:spPr bwMode="auto">
              <a:xfrm>
                <a:off x="1674110" y="3127091"/>
                <a:ext cx="3653330" cy="248425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saka" charset="0"/>
                                  <a:cs typeface="Osaka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saka" charset="0"/>
                                  <a:cs typeface="Osaka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kumimoji="0" lang="en-US" altLang="zh-CN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saka" charset="0"/>
                                  <a:cs typeface="Osak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,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𝐸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,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6DE73DD-B716-4B07-A461-FF616D90A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4110" y="3127091"/>
                <a:ext cx="3653330" cy="24842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B3352A6-C860-40A6-BE4C-29095A924B03}"/>
                  </a:ext>
                </a:extLst>
              </p:cNvPr>
              <p:cNvSpPr/>
              <p:nvPr/>
            </p:nvSpPr>
            <p:spPr bwMode="auto">
              <a:xfrm>
                <a:off x="2132629" y="3934583"/>
                <a:ext cx="2781300" cy="13875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B3352A6-C860-40A6-BE4C-29095A924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2629" y="3934583"/>
                <a:ext cx="2781300" cy="13875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DB11861-AAD4-4554-8308-8EC5D147FCFE}"/>
              </a:ext>
            </a:extLst>
          </p:cNvPr>
          <p:cNvGrpSpPr/>
          <p:nvPr/>
        </p:nvGrpSpPr>
        <p:grpSpPr>
          <a:xfrm>
            <a:off x="6712444" y="2894647"/>
            <a:ext cx="4101071" cy="2802732"/>
            <a:chOff x="566738" y="2668917"/>
            <a:chExt cx="3852862" cy="25146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5D2619E-845E-4604-93BD-586A6018493D}"/>
                </a:ext>
              </a:extLst>
            </p:cNvPr>
            <p:cNvSpPr/>
            <p:nvPr/>
          </p:nvSpPr>
          <p:spPr bwMode="auto">
            <a:xfrm>
              <a:off x="609600" y="2668917"/>
              <a:ext cx="38100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1AB605-3CD6-4EA6-A072-82BC5929CFC9}"/>
                    </a:ext>
                  </a:extLst>
                </p:cNvPr>
                <p:cNvSpPr txBox="1"/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1AB605-3CD6-4EA6-A072-82BC5929C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8" y="2691711"/>
                  <a:ext cx="68580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4476B7A-F25A-4DA5-8CC2-F4ED69A38CA9}"/>
                  </a:ext>
                </a:extLst>
              </p:cNvPr>
              <p:cNvSpPr/>
              <p:nvPr/>
            </p:nvSpPr>
            <p:spPr bwMode="auto">
              <a:xfrm>
                <a:off x="6983906" y="3121330"/>
                <a:ext cx="3653330" cy="248425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d>
                        <m:d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𝑀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,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𝐸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,</m:t>
                          </m:r>
                          <m:r>
                            <a:rPr kumimoji="0" lang="en-US" altLang="zh-CN" sz="20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𝑷</m:t>
                          </m:r>
                          <m:r>
                            <a:rPr kumimoji="0" lang="en-US" altLang="zh-CN" sz="20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Osaka" charset="0"/>
                              <a:cs typeface="Osaka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4476B7A-F25A-4DA5-8CC2-F4ED69A38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906" y="3121330"/>
                <a:ext cx="3653330" cy="24842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dk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51635A0-8B8C-40E7-AB5A-8ACE43F46089}"/>
                  </a:ext>
                </a:extLst>
              </p:cNvPr>
              <p:cNvSpPr/>
              <p:nvPr/>
            </p:nvSpPr>
            <p:spPr bwMode="auto">
              <a:xfrm>
                <a:off x="7442425" y="3928822"/>
                <a:ext cx="2781300" cy="13875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𝑊𝐴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(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𝑀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𝐸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,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𝑃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Osaka" charset="0"/>
                          <a:cs typeface="Osaka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51635A0-8B8C-40E7-AB5A-8ACE43F46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2425" y="3928822"/>
                <a:ext cx="2781300" cy="138755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049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E1F-3443-432A-A46B-B8A48F20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LTS 101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</p:spPr>
            <p:txBody>
              <a:bodyPr/>
              <a:lstStyle/>
              <a:p>
                <a:r>
                  <a:rPr lang="en-US" altLang="zh-CN" dirty="0"/>
                  <a:t>An LTS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  <a:blipFill>
                <a:blip r:embed="rId3"/>
                <a:stretch>
                  <a:fillRect l="-183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5A51-F61D-4ACF-9320-D8CA53594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891DA6D-1813-45B3-AFB0-1F53FAE87E0C}"/>
              </a:ext>
            </a:extLst>
          </p:cNvPr>
          <p:cNvSpPr/>
          <p:nvPr/>
        </p:nvSpPr>
        <p:spPr bwMode="auto">
          <a:xfrm>
            <a:off x="1675482" y="2413327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24E0542-3F97-42F7-8AB3-0AE50D25D8C0}"/>
              </a:ext>
            </a:extLst>
          </p:cNvPr>
          <p:cNvSpPr/>
          <p:nvPr/>
        </p:nvSpPr>
        <p:spPr bwMode="auto">
          <a:xfrm>
            <a:off x="1675482" y="3221330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8A19F25-3DCA-430D-8C5F-A8EEF5EEC222}"/>
              </a:ext>
            </a:extLst>
          </p:cNvPr>
          <p:cNvSpPr/>
          <p:nvPr/>
        </p:nvSpPr>
        <p:spPr bwMode="auto">
          <a:xfrm>
            <a:off x="1675482" y="4025343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5AFCA85-EFA0-46D7-A881-FB22D72F318F}"/>
              </a:ext>
            </a:extLst>
          </p:cNvPr>
          <p:cNvSpPr/>
          <p:nvPr/>
        </p:nvSpPr>
        <p:spPr bwMode="auto">
          <a:xfrm>
            <a:off x="1815337" y="1889025"/>
            <a:ext cx="172728" cy="172728"/>
          </a:xfrm>
          <a:prstGeom prst="flowChartConnector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8C6BEC-2650-44FF-A022-F2E6CAAA69CC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 bwMode="auto">
          <a:xfrm>
            <a:off x="1901701" y="2061753"/>
            <a:ext cx="0" cy="351574"/>
          </a:xfrm>
          <a:prstGeom prst="straightConnector1">
            <a:avLst/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FC5F0-0773-484C-83A1-7F8C1343E017}"/>
              </a:ext>
            </a:extLst>
          </p:cNvPr>
          <p:cNvSpPr txBox="1"/>
          <p:nvPr/>
        </p:nvSpPr>
        <p:spPr>
          <a:xfrm>
            <a:off x="2036640" y="4512230"/>
            <a:ext cx="67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fire</a:t>
            </a:r>
            <a:endParaRPr lang="zh-CN" altLang="en-US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3C09B9-E3CB-44C4-AC45-578918655337}"/>
              </a:ext>
            </a:extLst>
          </p:cNvPr>
          <p:cNvSpPr txBox="1"/>
          <p:nvPr/>
        </p:nvSpPr>
        <p:spPr>
          <a:xfrm>
            <a:off x="672083" y="2834553"/>
            <a:ext cx="6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Xray</a:t>
            </a:r>
            <a:endParaRPr lang="zh-CN" altLang="en-US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8C1A6A-053D-4EAC-8486-4DEEE75A0B50}"/>
              </a:ext>
            </a:extLst>
          </p:cNvPr>
          <p:cNvSpPr txBox="1"/>
          <p:nvPr/>
        </p:nvSpPr>
        <p:spPr>
          <a:xfrm>
            <a:off x="2037123" y="3668854"/>
            <a:ext cx="9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confirm</a:t>
            </a:r>
            <a:endParaRPr lang="zh-CN" altLang="en-US" sz="1800" dirty="0">
              <a:latin typeface="+mn-lt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5DC9BD7-4543-483D-A6E3-FE290F3442AB}"/>
              </a:ext>
            </a:extLst>
          </p:cNvPr>
          <p:cNvSpPr/>
          <p:nvPr/>
        </p:nvSpPr>
        <p:spPr bwMode="auto">
          <a:xfrm>
            <a:off x="1675482" y="4881562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AF26E69-3C9E-41EF-9247-CD4241D5054B}"/>
              </a:ext>
            </a:extLst>
          </p:cNvPr>
          <p:cNvCxnSpPr>
            <a:stCxn id="5" idx="2"/>
            <a:endCxn id="7" idx="2"/>
          </p:cNvCxnSpPr>
          <p:nvPr/>
        </p:nvCxnSpPr>
        <p:spPr bwMode="auto">
          <a:xfrm rot="10800000" flipV="1">
            <a:off x="1675482" y="2639545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6C075732-0DB3-44CF-B823-E0388794EF94}"/>
              </a:ext>
            </a:extLst>
          </p:cNvPr>
          <p:cNvCxnSpPr>
            <a:stCxn id="5" idx="6"/>
            <a:endCxn id="7" idx="6"/>
          </p:cNvCxnSpPr>
          <p:nvPr/>
        </p:nvCxnSpPr>
        <p:spPr bwMode="auto">
          <a:xfrm>
            <a:off x="2127920" y="2639546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262315-64AD-4BBA-B927-3AE4C7D2D5D5}"/>
              </a:ext>
            </a:extLst>
          </p:cNvPr>
          <p:cNvSpPr txBox="1"/>
          <p:nvPr/>
        </p:nvSpPr>
        <p:spPr>
          <a:xfrm>
            <a:off x="2402208" y="2825244"/>
            <a:ext cx="9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+mn-lt"/>
              </a:rPr>
              <a:t>EBeam</a:t>
            </a:r>
            <a:endParaRPr lang="zh-CN" altLang="en-US" dirty="0">
              <a:latin typeface="+mn-l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B92375-0B6B-4F92-8226-23CBD2AE007A}"/>
              </a:ext>
            </a:extLst>
          </p:cNvPr>
          <p:cNvCxnSpPr>
            <a:stCxn id="7" idx="4"/>
            <a:endCxn id="9" idx="0"/>
          </p:cNvCxnSpPr>
          <p:nvPr/>
        </p:nvCxnSpPr>
        <p:spPr bwMode="auto">
          <a:xfrm>
            <a:off x="1901701" y="3673768"/>
            <a:ext cx="0" cy="351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2C9299-A09A-447C-A613-7F1BB200327C}"/>
              </a:ext>
            </a:extLst>
          </p:cNvPr>
          <p:cNvCxnSpPr>
            <a:stCxn id="9" idx="4"/>
            <a:endCxn id="37" idx="0"/>
          </p:cNvCxnSpPr>
          <p:nvPr/>
        </p:nvCxnSpPr>
        <p:spPr bwMode="auto">
          <a:xfrm>
            <a:off x="1901701" y="4477781"/>
            <a:ext cx="0" cy="4037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F62AAF6-B81B-424A-AAC3-E5B7B7B3BAC8}"/>
              </a:ext>
            </a:extLst>
          </p:cNvPr>
          <p:cNvSpPr txBox="1"/>
          <p:nvPr/>
        </p:nvSpPr>
        <p:spPr>
          <a:xfrm>
            <a:off x="690274" y="555311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+mn-lt"/>
              </a:rPr>
              <a:t>Operator of Therac-25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587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E1F-3443-432A-A46B-B8A48F20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LTS 101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</p:spPr>
            <p:txBody>
              <a:bodyPr/>
              <a:lstStyle/>
              <a:p>
                <a:r>
                  <a:rPr lang="en-US" altLang="zh-CN" dirty="0"/>
                  <a:t>An LTS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set of states,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  <a:blipFill>
                <a:blip r:embed="rId2"/>
                <a:stretch>
                  <a:fillRect l="-183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5A51-F61D-4ACF-9320-D8CA53594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7E3BC24-F368-468E-B985-1D0857BEC5A1}"/>
              </a:ext>
            </a:extLst>
          </p:cNvPr>
          <p:cNvSpPr/>
          <p:nvPr/>
        </p:nvSpPr>
        <p:spPr bwMode="auto">
          <a:xfrm>
            <a:off x="1675482" y="2413327"/>
            <a:ext cx="452438" cy="452438"/>
          </a:xfrm>
          <a:prstGeom prst="flowChartConnector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D48C708A-8385-45B5-AF30-B70FE5D8F841}"/>
              </a:ext>
            </a:extLst>
          </p:cNvPr>
          <p:cNvSpPr/>
          <p:nvPr/>
        </p:nvSpPr>
        <p:spPr bwMode="auto">
          <a:xfrm>
            <a:off x="1675482" y="3221330"/>
            <a:ext cx="452438" cy="452438"/>
          </a:xfrm>
          <a:prstGeom prst="flowChartConnector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438B5B4-9DD0-4BFB-8618-69FC741FCEA2}"/>
              </a:ext>
            </a:extLst>
          </p:cNvPr>
          <p:cNvSpPr/>
          <p:nvPr/>
        </p:nvSpPr>
        <p:spPr bwMode="auto">
          <a:xfrm>
            <a:off x="1675482" y="4025343"/>
            <a:ext cx="452438" cy="452438"/>
          </a:xfrm>
          <a:prstGeom prst="flowChartConnector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3D30F3C9-2255-4D65-B7A8-C6A6C6DA247F}"/>
              </a:ext>
            </a:extLst>
          </p:cNvPr>
          <p:cNvSpPr/>
          <p:nvPr/>
        </p:nvSpPr>
        <p:spPr bwMode="auto">
          <a:xfrm>
            <a:off x="1815337" y="1889025"/>
            <a:ext cx="172728" cy="172728"/>
          </a:xfrm>
          <a:prstGeom prst="flowChartConnector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B6261-7719-4660-B5C3-998E23B55640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 bwMode="auto">
          <a:xfrm>
            <a:off x="1901701" y="2061753"/>
            <a:ext cx="0" cy="351574"/>
          </a:xfrm>
          <a:prstGeom prst="straightConnector1">
            <a:avLst/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15394B9-3A67-4D4E-B986-2CDDCADEE6A3}"/>
              </a:ext>
            </a:extLst>
          </p:cNvPr>
          <p:cNvSpPr txBox="1"/>
          <p:nvPr/>
        </p:nvSpPr>
        <p:spPr>
          <a:xfrm>
            <a:off x="2036640" y="4512230"/>
            <a:ext cx="67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fire</a:t>
            </a:r>
            <a:endParaRPr lang="zh-CN" altLang="en-US" dirty="0"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EF4D4-0891-4E6B-9C1C-16407FE0822E}"/>
              </a:ext>
            </a:extLst>
          </p:cNvPr>
          <p:cNvSpPr txBox="1"/>
          <p:nvPr/>
        </p:nvSpPr>
        <p:spPr>
          <a:xfrm>
            <a:off x="672083" y="2834553"/>
            <a:ext cx="6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Xray</a:t>
            </a:r>
            <a:endParaRPr lang="zh-CN" altLang="en-US" dirty="0"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3A817-41F5-4BF1-B8A2-F6B1D60840A9}"/>
              </a:ext>
            </a:extLst>
          </p:cNvPr>
          <p:cNvSpPr txBox="1"/>
          <p:nvPr/>
        </p:nvSpPr>
        <p:spPr>
          <a:xfrm>
            <a:off x="2037123" y="3668854"/>
            <a:ext cx="9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confirm</a:t>
            </a:r>
            <a:endParaRPr lang="zh-CN" altLang="en-US" sz="1800" dirty="0">
              <a:latin typeface="+mn-lt"/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E73EBF8F-E64E-42AD-BCEA-565663C3C2B1}"/>
              </a:ext>
            </a:extLst>
          </p:cNvPr>
          <p:cNvSpPr/>
          <p:nvPr/>
        </p:nvSpPr>
        <p:spPr bwMode="auto">
          <a:xfrm>
            <a:off x="1675482" y="4881562"/>
            <a:ext cx="452438" cy="452438"/>
          </a:xfrm>
          <a:prstGeom prst="flowChartConnector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CBDBF40-7B45-460B-9028-F8B99AB48D59}"/>
              </a:ext>
            </a:extLst>
          </p:cNvPr>
          <p:cNvCxnSpPr>
            <a:stCxn id="35" idx="2"/>
            <a:endCxn id="36" idx="2"/>
          </p:cNvCxnSpPr>
          <p:nvPr/>
        </p:nvCxnSpPr>
        <p:spPr bwMode="auto">
          <a:xfrm rot="10800000" flipV="1">
            <a:off x="1675482" y="2639545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09F338A9-7CC0-491B-8EC7-96A5D9F13879}"/>
              </a:ext>
            </a:extLst>
          </p:cNvPr>
          <p:cNvCxnSpPr>
            <a:stCxn id="35" idx="6"/>
            <a:endCxn id="36" idx="6"/>
          </p:cNvCxnSpPr>
          <p:nvPr/>
        </p:nvCxnSpPr>
        <p:spPr bwMode="auto">
          <a:xfrm>
            <a:off x="2127920" y="2639546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71EAF8-F1B1-48C6-A311-18CC3A64084E}"/>
              </a:ext>
            </a:extLst>
          </p:cNvPr>
          <p:cNvSpPr txBox="1"/>
          <p:nvPr/>
        </p:nvSpPr>
        <p:spPr>
          <a:xfrm>
            <a:off x="2402208" y="2825244"/>
            <a:ext cx="9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+mn-lt"/>
              </a:rPr>
              <a:t>EBeam</a:t>
            </a:r>
            <a:endParaRPr lang="zh-CN" altLang="en-US" dirty="0">
              <a:latin typeface="+mn-lt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4E1C87-2389-4D95-8D59-57A2FCB69015}"/>
              </a:ext>
            </a:extLst>
          </p:cNvPr>
          <p:cNvCxnSpPr>
            <a:stCxn id="36" idx="4"/>
            <a:endCxn id="37" idx="0"/>
          </p:cNvCxnSpPr>
          <p:nvPr/>
        </p:nvCxnSpPr>
        <p:spPr bwMode="auto">
          <a:xfrm>
            <a:off x="1901701" y="3673768"/>
            <a:ext cx="0" cy="351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05051E-43C2-474C-AB37-C1934F01C56F}"/>
              </a:ext>
            </a:extLst>
          </p:cNvPr>
          <p:cNvCxnSpPr>
            <a:stCxn id="37" idx="4"/>
            <a:endCxn id="43" idx="0"/>
          </p:cNvCxnSpPr>
          <p:nvPr/>
        </p:nvCxnSpPr>
        <p:spPr bwMode="auto">
          <a:xfrm>
            <a:off x="1901701" y="4477781"/>
            <a:ext cx="0" cy="4037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2800B9-3C8E-4CFE-BEEA-3D5F3DAA9A18}"/>
              </a:ext>
            </a:extLst>
          </p:cNvPr>
          <p:cNvSpPr txBox="1"/>
          <p:nvPr/>
        </p:nvSpPr>
        <p:spPr>
          <a:xfrm>
            <a:off x="690274" y="555311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+mn-lt"/>
              </a:rPr>
              <a:t>Operator of Therac-25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339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E1F-3443-432A-A46B-B8A48F20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LTS 101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</p:spPr>
            <p:txBody>
              <a:bodyPr/>
              <a:lstStyle/>
              <a:p>
                <a:r>
                  <a:rPr lang="en-US" altLang="zh-CN" dirty="0"/>
                  <a:t>An LTS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set of states,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is a set of actions,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  <a:blipFill>
                <a:blip r:embed="rId2"/>
                <a:stretch>
                  <a:fillRect l="-183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5A51-F61D-4ACF-9320-D8CA53594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8833A7D-FB94-4F6F-ABE2-AFB2C86BF983}"/>
              </a:ext>
            </a:extLst>
          </p:cNvPr>
          <p:cNvSpPr/>
          <p:nvPr/>
        </p:nvSpPr>
        <p:spPr bwMode="auto">
          <a:xfrm>
            <a:off x="1675482" y="2413327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4EF9ED52-D906-4138-B272-8C8C5F7C0C6B}"/>
              </a:ext>
            </a:extLst>
          </p:cNvPr>
          <p:cNvSpPr/>
          <p:nvPr/>
        </p:nvSpPr>
        <p:spPr bwMode="auto">
          <a:xfrm>
            <a:off x="1675482" y="3221330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906ED30-B674-43DD-8A78-5DFA518C3008}"/>
              </a:ext>
            </a:extLst>
          </p:cNvPr>
          <p:cNvSpPr/>
          <p:nvPr/>
        </p:nvSpPr>
        <p:spPr bwMode="auto">
          <a:xfrm>
            <a:off x="1675482" y="4025343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BC29C41B-82FA-4351-A972-16D4CEC5ED22}"/>
              </a:ext>
            </a:extLst>
          </p:cNvPr>
          <p:cNvSpPr/>
          <p:nvPr/>
        </p:nvSpPr>
        <p:spPr bwMode="auto">
          <a:xfrm>
            <a:off x="1815337" y="1889025"/>
            <a:ext cx="172728" cy="172728"/>
          </a:xfrm>
          <a:prstGeom prst="flowChartConnector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E9ED2B-ED64-48E6-8F13-E87E1B0B05DB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 bwMode="auto">
          <a:xfrm>
            <a:off x="1901701" y="2061753"/>
            <a:ext cx="0" cy="351574"/>
          </a:xfrm>
          <a:prstGeom prst="straightConnector1">
            <a:avLst/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627111-E137-43AE-BBE0-3A62C14B0A5B}"/>
              </a:ext>
            </a:extLst>
          </p:cNvPr>
          <p:cNvSpPr txBox="1"/>
          <p:nvPr/>
        </p:nvSpPr>
        <p:spPr>
          <a:xfrm>
            <a:off x="2036640" y="4512230"/>
            <a:ext cx="67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fire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72C69C-F43E-4D15-B132-C526FD890882}"/>
              </a:ext>
            </a:extLst>
          </p:cNvPr>
          <p:cNvSpPr txBox="1"/>
          <p:nvPr/>
        </p:nvSpPr>
        <p:spPr>
          <a:xfrm>
            <a:off x="672083" y="2834553"/>
            <a:ext cx="6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Xray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5922F7-13FA-4B0D-966E-215FCBE32573}"/>
              </a:ext>
            </a:extLst>
          </p:cNvPr>
          <p:cNvSpPr txBox="1"/>
          <p:nvPr/>
        </p:nvSpPr>
        <p:spPr>
          <a:xfrm>
            <a:off x="2037123" y="3668854"/>
            <a:ext cx="9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confirm</a:t>
            </a:r>
            <a:endParaRPr lang="zh-CN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5A6C51E4-9DCB-4B68-8B1A-C3C864DFD39C}"/>
              </a:ext>
            </a:extLst>
          </p:cNvPr>
          <p:cNvSpPr/>
          <p:nvPr/>
        </p:nvSpPr>
        <p:spPr bwMode="auto">
          <a:xfrm>
            <a:off x="1675482" y="4881562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EAD6201-5882-4677-B7EC-72C82953E924}"/>
              </a:ext>
            </a:extLst>
          </p:cNvPr>
          <p:cNvCxnSpPr>
            <a:stCxn id="35" idx="2"/>
            <a:endCxn id="36" idx="2"/>
          </p:cNvCxnSpPr>
          <p:nvPr/>
        </p:nvCxnSpPr>
        <p:spPr bwMode="auto">
          <a:xfrm rot="10800000" flipV="1">
            <a:off x="1675482" y="2639545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EBF4EBD-A41A-426E-8A1A-C11B04C6A777}"/>
              </a:ext>
            </a:extLst>
          </p:cNvPr>
          <p:cNvCxnSpPr>
            <a:stCxn id="35" idx="6"/>
            <a:endCxn id="36" idx="6"/>
          </p:cNvCxnSpPr>
          <p:nvPr/>
        </p:nvCxnSpPr>
        <p:spPr bwMode="auto">
          <a:xfrm>
            <a:off x="2127920" y="2639546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1D78456-5FC2-4BFF-9E06-6D6917CE81E3}"/>
              </a:ext>
            </a:extLst>
          </p:cNvPr>
          <p:cNvSpPr txBox="1"/>
          <p:nvPr/>
        </p:nvSpPr>
        <p:spPr>
          <a:xfrm>
            <a:off x="2402208" y="2825244"/>
            <a:ext cx="9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+mn-lt"/>
              </a:rPr>
              <a:t>EBeam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292E8A-6C20-4560-863A-2D79663F83EB}"/>
              </a:ext>
            </a:extLst>
          </p:cNvPr>
          <p:cNvCxnSpPr>
            <a:stCxn id="36" idx="4"/>
            <a:endCxn id="37" idx="0"/>
          </p:cNvCxnSpPr>
          <p:nvPr/>
        </p:nvCxnSpPr>
        <p:spPr bwMode="auto">
          <a:xfrm>
            <a:off x="1901701" y="3673768"/>
            <a:ext cx="0" cy="351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941144-4E2E-4969-9FA2-9BB19D54532C}"/>
              </a:ext>
            </a:extLst>
          </p:cNvPr>
          <p:cNvCxnSpPr>
            <a:stCxn id="37" idx="4"/>
            <a:endCxn id="43" idx="0"/>
          </p:cNvCxnSpPr>
          <p:nvPr/>
        </p:nvCxnSpPr>
        <p:spPr bwMode="auto">
          <a:xfrm>
            <a:off x="1901701" y="4477781"/>
            <a:ext cx="0" cy="4037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E286E0-ABD7-4501-AC6C-09810A1E95FE}"/>
              </a:ext>
            </a:extLst>
          </p:cNvPr>
          <p:cNvSpPr txBox="1"/>
          <p:nvPr/>
        </p:nvSpPr>
        <p:spPr>
          <a:xfrm>
            <a:off x="690274" y="555311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+mn-lt"/>
              </a:rPr>
              <a:t>Operator of Therac-25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056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7AE3-1FFB-4D74-A784-AE1C9B01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in other disciplines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294-AD1E-48AD-8FE5-A2F2EA6C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Robust design methods for materials design</a:t>
            </a:r>
          </a:p>
          <a:p>
            <a:r>
              <a:rPr lang="en-US" altLang="zh-CN" dirty="0"/>
              <a:t>Robust control in control theory</a:t>
            </a:r>
          </a:p>
          <a:p>
            <a:r>
              <a:rPr lang="en-US" altLang="zh-CN" dirty="0"/>
              <a:t>Robust design optimization methods for aircrafts</a:t>
            </a:r>
          </a:p>
          <a:p>
            <a:endParaRPr lang="en-US" altLang="zh-CN" dirty="0"/>
          </a:p>
          <a:p>
            <a:r>
              <a:rPr lang="en-US" altLang="zh-CN" b="1" dirty="0"/>
              <a:t>Software engineering?</a:t>
            </a:r>
            <a:endParaRPr lang="zh-CN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63F0E-0D04-4C31-8EBF-7F85C32C2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08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E1F-3443-432A-A46B-B8A48F20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LTS 101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</p:spPr>
            <p:txBody>
              <a:bodyPr/>
              <a:lstStyle/>
              <a:p>
                <a:r>
                  <a:rPr lang="en-US" altLang="zh-CN" dirty="0"/>
                  <a:t>An LTS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set of states,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is a set of actions,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is a set of transitions,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  <a:blipFill>
                <a:blip r:embed="rId3"/>
                <a:stretch>
                  <a:fillRect l="-183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5A51-F61D-4ACF-9320-D8CA53594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C401683-7847-4C8C-A19F-FD58709F76D4}"/>
              </a:ext>
            </a:extLst>
          </p:cNvPr>
          <p:cNvSpPr/>
          <p:nvPr/>
        </p:nvSpPr>
        <p:spPr bwMode="auto">
          <a:xfrm>
            <a:off x="1675482" y="2413327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9138182-E6AD-47A3-BED8-BD84C8D58E07}"/>
              </a:ext>
            </a:extLst>
          </p:cNvPr>
          <p:cNvSpPr/>
          <p:nvPr/>
        </p:nvSpPr>
        <p:spPr bwMode="auto">
          <a:xfrm>
            <a:off x="1675482" y="3221330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092695C-64D9-4FC2-9A3D-BF121CD66801}"/>
              </a:ext>
            </a:extLst>
          </p:cNvPr>
          <p:cNvSpPr/>
          <p:nvPr/>
        </p:nvSpPr>
        <p:spPr bwMode="auto">
          <a:xfrm>
            <a:off x="1675482" y="4025343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2E16980-AA77-4342-8326-95FE86EA8BA3}"/>
              </a:ext>
            </a:extLst>
          </p:cNvPr>
          <p:cNvSpPr/>
          <p:nvPr/>
        </p:nvSpPr>
        <p:spPr bwMode="auto">
          <a:xfrm>
            <a:off x="1815337" y="1889025"/>
            <a:ext cx="172728" cy="172728"/>
          </a:xfrm>
          <a:prstGeom prst="flowChartConnector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C49491-9B88-48A5-8503-3CB81185F312}"/>
              </a:ext>
            </a:extLst>
          </p:cNvPr>
          <p:cNvCxnSpPr>
            <a:cxnSpLocks/>
            <a:stCxn id="20" idx="4"/>
            <a:endCxn id="16" idx="0"/>
          </p:cNvCxnSpPr>
          <p:nvPr/>
        </p:nvCxnSpPr>
        <p:spPr bwMode="auto">
          <a:xfrm>
            <a:off x="1901701" y="2061753"/>
            <a:ext cx="0" cy="351574"/>
          </a:xfrm>
          <a:prstGeom prst="straightConnector1">
            <a:avLst/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39BCC7-19BB-4BD6-9AA1-FDB48C8B2A88}"/>
              </a:ext>
            </a:extLst>
          </p:cNvPr>
          <p:cNvSpPr txBox="1"/>
          <p:nvPr/>
        </p:nvSpPr>
        <p:spPr>
          <a:xfrm>
            <a:off x="2036640" y="4512230"/>
            <a:ext cx="67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fire</a:t>
            </a:r>
            <a:endParaRPr lang="zh-CN" altLang="en-US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1B886E-BBCF-4981-9C58-3BEE4AD3DB73}"/>
              </a:ext>
            </a:extLst>
          </p:cNvPr>
          <p:cNvSpPr txBox="1"/>
          <p:nvPr/>
        </p:nvSpPr>
        <p:spPr>
          <a:xfrm>
            <a:off x="672083" y="2834553"/>
            <a:ext cx="6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Xray</a:t>
            </a:r>
            <a:endParaRPr lang="zh-CN" altLang="en-US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132FDB-8153-4289-BAB2-C9B682369D57}"/>
              </a:ext>
            </a:extLst>
          </p:cNvPr>
          <p:cNvSpPr txBox="1"/>
          <p:nvPr/>
        </p:nvSpPr>
        <p:spPr>
          <a:xfrm>
            <a:off x="2037123" y="3668854"/>
            <a:ext cx="9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confirm</a:t>
            </a:r>
            <a:endParaRPr lang="zh-CN" altLang="en-US" sz="1800" dirty="0">
              <a:latin typeface="+mn-lt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10C256C9-E349-4727-9950-ABD1DE631D8B}"/>
              </a:ext>
            </a:extLst>
          </p:cNvPr>
          <p:cNvSpPr/>
          <p:nvPr/>
        </p:nvSpPr>
        <p:spPr bwMode="auto">
          <a:xfrm>
            <a:off x="1675482" y="4881562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FD2567A-C2CA-4BB5-A163-B4EFEEE7E884}"/>
              </a:ext>
            </a:extLst>
          </p:cNvPr>
          <p:cNvCxnSpPr>
            <a:stCxn id="16" idx="2"/>
            <a:endCxn id="17" idx="2"/>
          </p:cNvCxnSpPr>
          <p:nvPr/>
        </p:nvCxnSpPr>
        <p:spPr bwMode="auto">
          <a:xfrm rot="10800000" flipV="1">
            <a:off x="1675482" y="2639545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1097909-1D0F-4D0E-9BC2-FB479768067B}"/>
              </a:ext>
            </a:extLst>
          </p:cNvPr>
          <p:cNvCxnSpPr>
            <a:stCxn id="16" idx="6"/>
            <a:endCxn id="17" idx="6"/>
          </p:cNvCxnSpPr>
          <p:nvPr/>
        </p:nvCxnSpPr>
        <p:spPr bwMode="auto">
          <a:xfrm>
            <a:off x="2127920" y="2639546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8DD-0FBE-41AD-8F93-8A850E17262D}"/>
              </a:ext>
            </a:extLst>
          </p:cNvPr>
          <p:cNvSpPr txBox="1"/>
          <p:nvPr/>
        </p:nvSpPr>
        <p:spPr>
          <a:xfrm>
            <a:off x="2402208" y="2825244"/>
            <a:ext cx="9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+mn-lt"/>
              </a:rPr>
              <a:t>EBeam</a:t>
            </a:r>
            <a:endParaRPr lang="zh-CN" altLang="en-US" dirty="0">
              <a:latin typeface="+mn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3C8B2B-1232-424B-B0D6-C6B8F9376857}"/>
              </a:ext>
            </a:extLst>
          </p:cNvPr>
          <p:cNvCxnSpPr>
            <a:stCxn id="17" idx="4"/>
            <a:endCxn id="18" idx="0"/>
          </p:cNvCxnSpPr>
          <p:nvPr/>
        </p:nvCxnSpPr>
        <p:spPr bwMode="auto">
          <a:xfrm>
            <a:off x="1901701" y="3673768"/>
            <a:ext cx="0" cy="3515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CB4425-FD7D-498C-A4D6-6722E04FEF91}"/>
              </a:ext>
            </a:extLst>
          </p:cNvPr>
          <p:cNvCxnSpPr>
            <a:stCxn id="18" idx="4"/>
            <a:endCxn id="28" idx="0"/>
          </p:cNvCxnSpPr>
          <p:nvPr/>
        </p:nvCxnSpPr>
        <p:spPr bwMode="auto">
          <a:xfrm>
            <a:off x="1901701" y="4477781"/>
            <a:ext cx="0" cy="4037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E4465C-6D49-4723-A650-50D3222F89FB}"/>
              </a:ext>
            </a:extLst>
          </p:cNvPr>
          <p:cNvSpPr txBox="1"/>
          <p:nvPr/>
        </p:nvSpPr>
        <p:spPr>
          <a:xfrm>
            <a:off x="690274" y="555311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+mn-lt"/>
              </a:rPr>
              <a:t>Operator of Therac-25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3774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E1F-3443-432A-A46B-B8A48F20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LTS 101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</p:spPr>
            <p:txBody>
              <a:bodyPr/>
              <a:lstStyle/>
              <a:p>
                <a:r>
                  <a:rPr lang="en-US" altLang="zh-CN" dirty="0"/>
                  <a:t>An LTS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set of states,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is a set of actions,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is a set of transitions,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is the initial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  <a:blipFill>
                <a:blip r:embed="rId2"/>
                <a:stretch>
                  <a:fillRect l="-183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5A51-F61D-4ACF-9320-D8CA53594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E013322-746E-457F-96A2-52B9960FC27E}"/>
              </a:ext>
            </a:extLst>
          </p:cNvPr>
          <p:cNvSpPr/>
          <p:nvPr/>
        </p:nvSpPr>
        <p:spPr bwMode="auto">
          <a:xfrm>
            <a:off x="1675482" y="2413327"/>
            <a:ext cx="452438" cy="452438"/>
          </a:xfrm>
          <a:prstGeom prst="flowChartConnector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6B84835-5338-4E3D-8B11-4DCB298D0D15}"/>
              </a:ext>
            </a:extLst>
          </p:cNvPr>
          <p:cNvSpPr/>
          <p:nvPr/>
        </p:nvSpPr>
        <p:spPr bwMode="auto">
          <a:xfrm>
            <a:off x="1675482" y="3221330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F6D9D32-A332-427A-BD7A-E0133AB31D94}"/>
              </a:ext>
            </a:extLst>
          </p:cNvPr>
          <p:cNvSpPr/>
          <p:nvPr/>
        </p:nvSpPr>
        <p:spPr bwMode="auto">
          <a:xfrm>
            <a:off x="1675482" y="4025343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2051887-C709-40E4-B8AC-67DEB466FD89}"/>
              </a:ext>
            </a:extLst>
          </p:cNvPr>
          <p:cNvSpPr/>
          <p:nvPr/>
        </p:nvSpPr>
        <p:spPr bwMode="auto">
          <a:xfrm>
            <a:off x="1815337" y="1889025"/>
            <a:ext cx="172728" cy="172728"/>
          </a:xfrm>
          <a:prstGeom prst="flowChartConnector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90BAF9-8A48-4D98-A9BA-159EBA66BEBC}"/>
              </a:ext>
            </a:extLst>
          </p:cNvPr>
          <p:cNvCxnSpPr>
            <a:cxnSpLocks/>
            <a:stCxn id="20" idx="4"/>
            <a:endCxn id="16" idx="0"/>
          </p:cNvCxnSpPr>
          <p:nvPr/>
        </p:nvCxnSpPr>
        <p:spPr bwMode="auto">
          <a:xfrm>
            <a:off x="1901701" y="2061753"/>
            <a:ext cx="0" cy="351574"/>
          </a:xfrm>
          <a:prstGeom prst="straightConnector1">
            <a:avLst/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2A596A-77FC-43CE-B338-611CBB411BDD}"/>
              </a:ext>
            </a:extLst>
          </p:cNvPr>
          <p:cNvSpPr txBox="1"/>
          <p:nvPr/>
        </p:nvSpPr>
        <p:spPr>
          <a:xfrm>
            <a:off x="2036640" y="4512230"/>
            <a:ext cx="67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fire</a:t>
            </a:r>
            <a:endParaRPr lang="zh-CN" altLang="en-US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E7346-DB49-4F6A-903A-DAA10252F95F}"/>
              </a:ext>
            </a:extLst>
          </p:cNvPr>
          <p:cNvSpPr txBox="1"/>
          <p:nvPr/>
        </p:nvSpPr>
        <p:spPr>
          <a:xfrm>
            <a:off x="672083" y="2834553"/>
            <a:ext cx="6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Xray</a:t>
            </a:r>
            <a:endParaRPr lang="zh-CN" altLang="en-US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3D5081-4F07-427F-B364-5E1D977573BF}"/>
              </a:ext>
            </a:extLst>
          </p:cNvPr>
          <p:cNvSpPr txBox="1"/>
          <p:nvPr/>
        </p:nvSpPr>
        <p:spPr>
          <a:xfrm>
            <a:off x="2037123" y="3668854"/>
            <a:ext cx="9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confirm</a:t>
            </a:r>
            <a:endParaRPr lang="zh-CN" altLang="en-US" sz="1800" dirty="0">
              <a:latin typeface="+mn-lt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71ADAE7-9815-4727-9A80-F736AC161FB6}"/>
              </a:ext>
            </a:extLst>
          </p:cNvPr>
          <p:cNvSpPr/>
          <p:nvPr/>
        </p:nvSpPr>
        <p:spPr bwMode="auto">
          <a:xfrm>
            <a:off x="1675482" y="4881562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B9ED8AF-0D86-49BC-813C-063D6A3A248B}"/>
              </a:ext>
            </a:extLst>
          </p:cNvPr>
          <p:cNvCxnSpPr>
            <a:stCxn id="16" idx="2"/>
            <a:endCxn id="17" idx="2"/>
          </p:cNvCxnSpPr>
          <p:nvPr/>
        </p:nvCxnSpPr>
        <p:spPr bwMode="auto">
          <a:xfrm rot="10800000" flipV="1">
            <a:off x="1675482" y="2639545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4630AC3-D30A-4822-AA95-FBBC6A4229FD}"/>
              </a:ext>
            </a:extLst>
          </p:cNvPr>
          <p:cNvCxnSpPr>
            <a:stCxn id="16" idx="6"/>
            <a:endCxn id="17" idx="6"/>
          </p:cNvCxnSpPr>
          <p:nvPr/>
        </p:nvCxnSpPr>
        <p:spPr bwMode="auto">
          <a:xfrm>
            <a:off x="2127920" y="2639546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3FE8291-9339-4DAF-A919-F044EA31235C}"/>
              </a:ext>
            </a:extLst>
          </p:cNvPr>
          <p:cNvSpPr txBox="1"/>
          <p:nvPr/>
        </p:nvSpPr>
        <p:spPr>
          <a:xfrm>
            <a:off x="2402208" y="2825244"/>
            <a:ext cx="9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+mn-lt"/>
              </a:rPr>
              <a:t>EBeam</a:t>
            </a:r>
            <a:endParaRPr lang="zh-CN" altLang="en-US" dirty="0">
              <a:latin typeface="+mn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D6CFC4-E441-43FA-9BD2-D72714A489BF}"/>
              </a:ext>
            </a:extLst>
          </p:cNvPr>
          <p:cNvCxnSpPr>
            <a:stCxn id="17" idx="4"/>
            <a:endCxn id="18" idx="0"/>
          </p:cNvCxnSpPr>
          <p:nvPr/>
        </p:nvCxnSpPr>
        <p:spPr bwMode="auto">
          <a:xfrm>
            <a:off x="1901701" y="3673768"/>
            <a:ext cx="0" cy="351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DDFD56-E97F-45AC-928A-CCC4D4607DF6}"/>
              </a:ext>
            </a:extLst>
          </p:cNvPr>
          <p:cNvCxnSpPr>
            <a:stCxn id="18" idx="4"/>
            <a:endCxn id="28" idx="0"/>
          </p:cNvCxnSpPr>
          <p:nvPr/>
        </p:nvCxnSpPr>
        <p:spPr bwMode="auto">
          <a:xfrm>
            <a:off x="1901701" y="4477781"/>
            <a:ext cx="0" cy="4037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EC66DD-AB5B-4F79-80AC-41452F554FCF}"/>
              </a:ext>
            </a:extLst>
          </p:cNvPr>
          <p:cNvSpPr txBox="1"/>
          <p:nvPr/>
        </p:nvSpPr>
        <p:spPr>
          <a:xfrm>
            <a:off x="690274" y="555311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+mn-lt"/>
              </a:rPr>
              <a:t>Operator of Therac-25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35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E1F-3443-432A-A46B-B8A48F20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LTS 101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</p:spPr>
            <p:txBody>
              <a:bodyPr/>
              <a:lstStyle/>
              <a:p>
                <a:r>
                  <a:rPr lang="en-US" altLang="zh-CN" sz="2800" dirty="0"/>
                  <a:t>A </a:t>
                </a:r>
                <a:r>
                  <a:rPr lang="en-US" altLang="zh-CN" sz="2800" i="1" dirty="0"/>
                  <a:t>trace </a:t>
                </a:r>
                <a:r>
                  <a:rPr lang="en-US" altLang="zh-CN" sz="2800" dirty="0"/>
                  <a:t>is a sequence of actions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e.g.,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𝑋𝑟𝑎𝑦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𝑐𝑜𝑛𝑓𝑖𝑟𝑚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𝑓𝑖𝑟𝑒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r>
                  <a:rPr lang="en-US" altLang="zh-CN" sz="2800" dirty="0"/>
                  <a:t>The </a:t>
                </a:r>
                <a:r>
                  <a:rPr lang="en-US" altLang="zh-CN" sz="2800" i="1" dirty="0"/>
                  <a:t>behavior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/>
                  <a:t> is the set of all traces, e.g.,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𝑏𝑒h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𝑋𝑟𝑎𝑦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𝑋𝑟𝑎𝑦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𝑐𝑜𝑛𝑓𝑖𝑟𝑚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400" b="0" i="1" dirty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𝑋𝑟𝑎𝑦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𝑐𝑜𝑛𝑓𝑖𝑟𝑚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𝑓𝑖𝑟𝑒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400" b="0" i="1" dirty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𝐸𝐵𝑒𝑎𝑚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𝑐𝑜𝑛𝑓𝑖𝑟𝑚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𝑓𝑖𝑟𝑒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400" b="0" i="1" dirty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E5B84-DC81-43A1-A425-0AE2E27DB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8382" y="1981200"/>
                <a:ext cx="7319218" cy="4038600"/>
              </a:xfrm>
              <a:blipFill>
                <a:blip r:embed="rId2"/>
                <a:stretch>
                  <a:fillRect l="-1499" t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5A51-F61D-4ACF-9320-D8CA53594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154421B-C876-4397-A020-F2194939E620}"/>
              </a:ext>
            </a:extLst>
          </p:cNvPr>
          <p:cNvSpPr/>
          <p:nvPr/>
        </p:nvSpPr>
        <p:spPr bwMode="auto">
          <a:xfrm>
            <a:off x="1675482" y="2413327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1D4942C-75B4-45CE-9BC7-2AF44C87C547}"/>
              </a:ext>
            </a:extLst>
          </p:cNvPr>
          <p:cNvSpPr/>
          <p:nvPr/>
        </p:nvSpPr>
        <p:spPr bwMode="auto">
          <a:xfrm>
            <a:off x="1675482" y="3221330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77A3D1E-28DE-4B74-B663-B2D86CD451D9}"/>
              </a:ext>
            </a:extLst>
          </p:cNvPr>
          <p:cNvSpPr/>
          <p:nvPr/>
        </p:nvSpPr>
        <p:spPr bwMode="auto">
          <a:xfrm>
            <a:off x="1675482" y="4025343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7942818-9499-4E4B-9E6D-94D47421CE6A}"/>
              </a:ext>
            </a:extLst>
          </p:cNvPr>
          <p:cNvSpPr/>
          <p:nvPr/>
        </p:nvSpPr>
        <p:spPr bwMode="auto">
          <a:xfrm>
            <a:off x="1815337" y="1889025"/>
            <a:ext cx="172728" cy="172728"/>
          </a:xfrm>
          <a:prstGeom prst="flowChartConnector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70A94-BB90-47A5-9EB5-D43E67C58747}"/>
              </a:ext>
            </a:extLst>
          </p:cNvPr>
          <p:cNvCxnSpPr>
            <a:cxnSpLocks/>
            <a:stCxn id="20" idx="4"/>
            <a:endCxn id="16" idx="0"/>
          </p:cNvCxnSpPr>
          <p:nvPr/>
        </p:nvCxnSpPr>
        <p:spPr bwMode="auto">
          <a:xfrm>
            <a:off x="1901701" y="2061753"/>
            <a:ext cx="0" cy="351574"/>
          </a:xfrm>
          <a:prstGeom prst="straightConnector1">
            <a:avLst/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D71CF4-E6C5-4183-8F7D-10865174CFC7}"/>
              </a:ext>
            </a:extLst>
          </p:cNvPr>
          <p:cNvSpPr txBox="1"/>
          <p:nvPr/>
        </p:nvSpPr>
        <p:spPr>
          <a:xfrm>
            <a:off x="2036640" y="4512230"/>
            <a:ext cx="67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fire</a:t>
            </a:r>
            <a:endParaRPr lang="zh-CN" altLang="en-US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EDA23-8F73-45A7-A584-B8AC4FD03473}"/>
              </a:ext>
            </a:extLst>
          </p:cNvPr>
          <p:cNvSpPr txBox="1"/>
          <p:nvPr/>
        </p:nvSpPr>
        <p:spPr>
          <a:xfrm>
            <a:off x="672083" y="2834553"/>
            <a:ext cx="6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Xray</a:t>
            </a:r>
            <a:endParaRPr lang="zh-CN" altLang="en-US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CAAED-FE5C-4457-A2F3-D5FEF5142FC2}"/>
              </a:ext>
            </a:extLst>
          </p:cNvPr>
          <p:cNvSpPr txBox="1"/>
          <p:nvPr/>
        </p:nvSpPr>
        <p:spPr>
          <a:xfrm>
            <a:off x="2037123" y="3668854"/>
            <a:ext cx="9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confirm</a:t>
            </a:r>
            <a:endParaRPr lang="zh-CN" altLang="en-US" sz="1800" dirty="0">
              <a:latin typeface="+mn-lt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CB35024-A738-4B6E-9D93-09683014117F}"/>
              </a:ext>
            </a:extLst>
          </p:cNvPr>
          <p:cNvSpPr/>
          <p:nvPr/>
        </p:nvSpPr>
        <p:spPr bwMode="auto">
          <a:xfrm>
            <a:off x="1675482" y="4881562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67CA33E-C58C-43F2-809E-49D57A8FD9E2}"/>
              </a:ext>
            </a:extLst>
          </p:cNvPr>
          <p:cNvCxnSpPr>
            <a:stCxn id="16" idx="2"/>
            <a:endCxn id="17" idx="2"/>
          </p:cNvCxnSpPr>
          <p:nvPr/>
        </p:nvCxnSpPr>
        <p:spPr bwMode="auto">
          <a:xfrm rot="10800000" flipV="1">
            <a:off x="1675482" y="2639545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39218A6-DB13-433D-A676-AD308F91AFC3}"/>
              </a:ext>
            </a:extLst>
          </p:cNvPr>
          <p:cNvCxnSpPr>
            <a:stCxn id="16" idx="6"/>
            <a:endCxn id="17" idx="6"/>
          </p:cNvCxnSpPr>
          <p:nvPr/>
        </p:nvCxnSpPr>
        <p:spPr bwMode="auto">
          <a:xfrm>
            <a:off x="2127920" y="2639546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402999-B01D-4B9F-907A-0B91A34BBB54}"/>
              </a:ext>
            </a:extLst>
          </p:cNvPr>
          <p:cNvSpPr txBox="1"/>
          <p:nvPr/>
        </p:nvSpPr>
        <p:spPr>
          <a:xfrm>
            <a:off x="2402208" y="2825244"/>
            <a:ext cx="9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+mn-lt"/>
              </a:rPr>
              <a:t>EBeam</a:t>
            </a:r>
            <a:endParaRPr lang="zh-CN" altLang="en-US" dirty="0">
              <a:latin typeface="+mn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B8064-959E-439F-8F66-F44FDD0C4EFD}"/>
              </a:ext>
            </a:extLst>
          </p:cNvPr>
          <p:cNvCxnSpPr>
            <a:stCxn id="17" idx="4"/>
            <a:endCxn id="18" idx="0"/>
          </p:cNvCxnSpPr>
          <p:nvPr/>
        </p:nvCxnSpPr>
        <p:spPr bwMode="auto">
          <a:xfrm>
            <a:off x="1901701" y="3673768"/>
            <a:ext cx="0" cy="351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C0565-03AE-46A0-906B-1D67D1CF9475}"/>
              </a:ext>
            </a:extLst>
          </p:cNvPr>
          <p:cNvCxnSpPr>
            <a:stCxn id="18" idx="4"/>
            <a:endCxn id="28" idx="0"/>
          </p:cNvCxnSpPr>
          <p:nvPr/>
        </p:nvCxnSpPr>
        <p:spPr bwMode="auto">
          <a:xfrm>
            <a:off x="1901701" y="4477781"/>
            <a:ext cx="0" cy="4037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E046AD-E818-4074-AC6D-A14E4B860888}"/>
              </a:ext>
            </a:extLst>
          </p:cNvPr>
          <p:cNvSpPr txBox="1"/>
          <p:nvPr/>
        </p:nvSpPr>
        <p:spPr>
          <a:xfrm>
            <a:off x="690274" y="555311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+mn-lt"/>
              </a:rPr>
              <a:t>Operator of Therac-25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680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E1F-3443-432A-A46B-B8A48F20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LTS 101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5B84-DC81-43A1-A425-0AE2E27D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382" y="1981200"/>
            <a:ext cx="7319218" cy="4038600"/>
          </a:xfrm>
        </p:spPr>
        <p:txBody>
          <a:bodyPr/>
          <a:lstStyle/>
          <a:p>
            <a:r>
              <a:rPr lang="en-US" altLang="zh-CN" sz="2800" dirty="0"/>
              <a:t>A </a:t>
            </a:r>
            <a:r>
              <a:rPr lang="en-US" altLang="zh-CN" sz="2800" i="1" dirty="0"/>
              <a:t>safety property</a:t>
            </a:r>
            <a:r>
              <a:rPr lang="en-US" altLang="zh-CN" sz="2800" dirty="0"/>
              <a:t> is an LTS which defines the expected behavior of a model.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5A51-F61D-4ACF-9320-D8CA53594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57910E8-F325-4FD5-B7DC-A6009CD162BD}"/>
              </a:ext>
            </a:extLst>
          </p:cNvPr>
          <p:cNvSpPr/>
          <p:nvPr/>
        </p:nvSpPr>
        <p:spPr bwMode="auto">
          <a:xfrm>
            <a:off x="4718319" y="4380002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2430DA5-F9A4-4EAF-A684-5491F415842C}"/>
              </a:ext>
            </a:extLst>
          </p:cNvPr>
          <p:cNvSpPr/>
          <p:nvPr/>
        </p:nvSpPr>
        <p:spPr bwMode="auto">
          <a:xfrm>
            <a:off x="6206418" y="4380002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028AF3B-2572-4315-8CE3-93E0D57494E3}"/>
              </a:ext>
            </a:extLst>
          </p:cNvPr>
          <p:cNvSpPr/>
          <p:nvPr/>
        </p:nvSpPr>
        <p:spPr bwMode="auto">
          <a:xfrm>
            <a:off x="4096378" y="4519857"/>
            <a:ext cx="172728" cy="172728"/>
          </a:xfrm>
          <a:prstGeom prst="flowChartConnector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4B721E-D4DC-44AA-A37D-887FA81488BD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 bwMode="auto">
          <a:xfrm>
            <a:off x="4269106" y="4606221"/>
            <a:ext cx="449213" cy="0"/>
          </a:xfrm>
          <a:prstGeom prst="straightConnector1">
            <a:avLst/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DD5C1D-0CD3-4397-BADC-95536FC6375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 bwMode="auto">
          <a:xfrm>
            <a:off x="5170757" y="4606221"/>
            <a:ext cx="1035661" cy="0"/>
          </a:xfrm>
          <a:prstGeom prst="straightConnector1">
            <a:avLst/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C6687B-CCA0-473A-AC27-7E748E45EA1D}"/>
              </a:ext>
            </a:extLst>
          </p:cNvPr>
          <p:cNvSpPr txBox="1"/>
          <p:nvPr/>
        </p:nvSpPr>
        <p:spPr>
          <a:xfrm>
            <a:off x="5442304" y="5042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fire</a:t>
            </a:r>
            <a:endParaRPr lang="zh-CN" altLang="en-US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07B0FE-51E5-4149-A07D-1394E49E6D34}"/>
              </a:ext>
            </a:extLst>
          </p:cNvPr>
          <p:cNvSpPr txBox="1"/>
          <p:nvPr/>
        </p:nvSpPr>
        <p:spPr>
          <a:xfrm>
            <a:off x="5220262" y="4253406"/>
            <a:ext cx="105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confirm</a:t>
            </a:r>
            <a:endParaRPr lang="zh-CN" altLang="en-US" dirty="0">
              <a:latin typeface="+mn-lt"/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B15C5C9-F027-4D2A-B76F-ED1E26DE1920}"/>
              </a:ext>
            </a:extLst>
          </p:cNvPr>
          <p:cNvCxnSpPr>
            <a:cxnSpLocks/>
            <a:stCxn id="17" idx="4"/>
            <a:endCxn id="16" idx="4"/>
          </p:cNvCxnSpPr>
          <p:nvPr/>
        </p:nvCxnSpPr>
        <p:spPr bwMode="auto">
          <a:xfrm rot="5400000">
            <a:off x="5688588" y="4088391"/>
            <a:ext cx="12700" cy="148809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DDF614-5F6D-4BB2-9578-4DB5D34BED7A}"/>
              </a:ext>
            </a:extLst>
          </p:cNvPr>
          <p:cNvSpPr txBox="1"/>
          <p:nvPr/>
        </p:nvSpPr>
        <p:spPr>
          <a:xfrm>
            <a:off x="5179020" y="553097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+mn-lt"/>
              </a:rPr>
              <a:t>Property</a:t>
            </a:r>
            <a:endParaRPr lang="zh-CN" altLang="en-US" b="1" dirty="0">
              <a:latin typeface="+mn-lt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7C83120C-3309-43DB-81BC-89B2EA9BA7A9}"/>
              </a:ext>
            </a:extLst>
          </p:cNvPr>
          <p:cNvSpPr/>
          <p:nvPr/>
        </p:nvSpPr>
        <p:spPr bwMode="auto">
          <a:xfrm>
            <a:off x="1675482" y="2413327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7186C16-AC9D-4B56-9852-1DF1C562292E}"/>
              </a:ext>
            </a:extLst>
          </p:cNvPr>
          <p:cNvSpPr/>
          <p:nvPr/>
        </p:nvSpPr>
        <p:spPr bwMode="auto">
          <a:xfrm>
            <a:off x="1675482" y="3221330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F2A6614-0E44-42EA-9EB0-4F2157566388}"/>
              </a:ext>
            </a:extLst>
          </p:cNvPr>
          <p:cNvSpPr/>
          <p:nvPr/>
        </p:nvSpPr>
        <p:spPr bwMode="auto">
          <a:xfrm>
            <a:off x="1675482" y="4025343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334A7CB1-AB72-4348-9D0F-898615926718}"/>
              </a:ext>
            </a:extLst>
          </p:cNvPr>
          <p:cNvSpPr/>
          <p:nvPr/>
        </p:nvSpPr>
        <p:spPr bwMode="auto">
          <a:xfrm>
            <a:off x="1815337" y="1889025"/>
            <a:ext cx="172728" cy="172728"/>
          </a:xfrm>
          <a:prstGeom prst="flowChartConnector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3982AE-28E0-40F6-BCCA-C586AE5A8530}"/>
              </a:ext>
            </a:extLst>
          </p:cNvPr>
          <p:cNvCxnSpPr>
            <a:cxnSpLocks/>
            <a:stCxn id="51" idx="4"/>
            <a:endCxn id="48" idx="0"/>
          </p:cNvCxnSpPr>
          <p:nvPr/>
        </p:nvCxnSpPr>
        <p:spPr bwMode="auto">
          <a:xfrm>
            <a:off x="1901701" y="2061753"/>
            <a:ext cx="0" cy="351574"/>
          </a:xfrm>
          <a:prstGeom prst="straightConnector1">
            <a:avLst/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C45C60-777A-4AD5-8EEA-FF376FD9C805}"/>
              </a:ext>
            </a:extLst>
          </p:cNvPr>
          <p:cNvSpPr txBox="1"/>
          <p:nvPr/>
        </p:nvSpPr>
        <p:spPr>
          <a:xfrm>
            <a:off x="2036640" y="4512230"/>
            <a:ext cx="67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fire</a:t>
            </a:r>
            <a:endParaRPr lang="zh-CN" altLang="en-US" dirty="0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29293A-8652-4B05-ADC1-9A80CEA29EA0}"/>
              </a:ext>
            </a:extLst>
          </p:cNvPr>
          <p:cNvSpPr txBox="1"/>
          <p:nvPr/>
        </p:nvSpPr>
        <p:spPr>
          <a:xfrm>
            <a:off x="672083" y="2834553"/>
            <a:ext cx="6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Xray</a:t>
            </a:r>
            <a:endParaRPr lang="zh-CN" altLang="en-US" dirty="0"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043098-BA85-4560-B3A3-332EC6022622}"/>
              </a:ext>
            </a:extLst>
          </p:cNvPr>
          <p:cNvSpPr txBox="1"/>
          <p:nvPr/>
        </p:nvSpPr>
        <p:spPr>
          <a:xfrm>
            <a:off x="2037123" y="3668854"/>
            <a:ext cx="9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confirm</a:t>
            </a:r>
            <a:endParaRPr lang="zh-CN" altLang="en-US" sz="1800" dirty="0">
              <a:latin typeface="+mn-lt"/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0B946707-019E-45AF-A35D-C8CEB26BB666}"/>
              </a:ext>
            </a:extLst>
          </p:cNvPr>
          <p:cNvSpPr/>
          <p:nvPr/>
        </p:nvSpPr>
        <p:spPr bwMode="auto">
          <a:xfrm>
            <a:off x="1675482" y="4881562"/>
            <a:ext cx="452438" cy="452438"/>
          </a:xfrm>
          <a:prstGeom prst="flowChartConnector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D435566D-9673-4B77-9303-131E104B9C9E}"/>
              </a:ext>
            </a:extLst>
          </p:cNvPr>
          <p:cNvCxnSpPr>
            <a:stCxn id="48" idx="2"/>
            <a:endCxn id="49" idx="2"/>
          </p:cNvCxnSpPr>
          <p:nvPr/>
        </p:nvCxnSpPr>
        <p:spPr bwMode="auto">
          <a:xfrm rot="10800000" flipV="1">
            <a:off x="1675482" y="2639545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A9B8E9D3-5521-47F6-B533-C5873A045BB6}"/>
              </a:ext>
            </a:extLst>
          </p:cNvPr>
          <p:cNvCxnSpPr>
            <a:stCxn id="48" idx="6"/>
            <a:endCxn id="49" idx="6"/>
          </p:cNvCxnSpPr>
          <p:nvPr/>
        </p:nvCxnSpPr>
        <p:spPr bwMode="auto">
          <a:xfrm>
            <a:off x="2127920" y="2639546"/>
            <a:ext cx="12700" cy="80800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817927-E79B-4747-93A2-EAFA5905FB20}"/>
              </a:ext>
            </a:extLst>
          </p:cNvPr>
          <p:cNvSpPr txBox="1"/>
          <p:nvPr/>
        </p:nvSpPr>
        <p:spPr>
          <a:xfrm>
            <a:off x="2402208" y="2825244"/>
            <a:ext cx="9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+mn-lt"/>
              </a:rPr>
              <a:t>EBeam</a:t>
            </a:r>
            <a:endParaRPr lang="zh-CN" altLang="en-US" dirty="0"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18460-5679-4C82-8B9C-6011F840676B}"/>
              </a:ext>
            </a:extLst>
          </p:cNvPr>
          <p:cNvCxnSpPr>
            <a:stCxn id="49" idx="4"/>
            <a:endCxn id="50" idx="0"/>
          </p:cNvCxnSpPr>
          <p:nvPr/>
        </p:nvCxnSpPr>
        <p:spPr bwMode="auto">
          <a:xfrm>
            <a:off x="1901701" y="3673768"/>
            <a:ext cx="0" cy="351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EB5CF7-DB28-469F-BAE0-16ACECEAEA94}"/>
              </a:ext>
            </a:extLst>
          </p:cNvPr>
          <p:cNvCxnSpPr>
            <a:stCxn id="50" idx="4"/>
            <a:endCxn id="56" idx="0"/>
          </p:cNvCxnSpPr>
          <p:nvPr/>
        </p:nvCxnSpPr>
        <p:spPr bwMode="auto">
          <a:xfrm>
            <a:off x="1901701" y="4477781"/>
            <a:ext cx="0" cy="4037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CB2620E-C3A0-4FF9-B56E-BB08BF57CEC0}"/>
              </a:ext>
            </a:extLst>
          </p:cNvPr>
          <p:cNvSpPr txBox="1"/>
          <p:nvPr/>
        </p:nvSpPr>
        <p:spPr>
          <a:xfrm>
            <a:off x="690274" y="555311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+mn-lt"/>
              </a:rPr>
              <a:t>Operator of Therac-25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3515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D81-93B7-4651-8190-B11E913C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existing approaches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0464-3262-4DE5-9C15-6C5F0D61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approximation, not a direct measurement</a:t>
            </a:r>
          </a:p>
          <a:p>
            <a:r>
              <a:rPr lang="en-US" altLang="zh-CN" dirty="0"/>
              <a:t>Not exhaustive in nature (randomness)</a:t>
            </a:r>
          </a:p>
          <a:p>
            <a:r>
              <a:rPr lang="en-US" altLang="zh-CN" dirty="0"/>
              <a:t>Not applicable to design phase:</a:t>
            </a:r>
          </a:p>
          <a:p>
            <a:pPr lvl="1"/>
            <a:r>
              <a:rPr lang="en-US" altLang="zh-CN" dirty="0"/>
              <a:t>Robust-by-design?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A8602-0291-491D-9D05-BF4D6E95D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32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D3ED-27A7-44AC-AC95-CB63617B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Robust-by-design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08BAA-5F3A-4DFE-9887-A70C0569B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6058E-2160-4B4A-9A1E-ED612EB15280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9C00A6-46E9-492C-8BB1-ADD60535F4FF}"/>
              </a:ext>
            </a:extLst>
          </p:cNvPr>
          <p:cNvGrpSpPr/>
          <p:nvPr/>
        </p:nvGrpSpPr>
        <p:grpSpPr>
          <a:xfrm>
            <a:off x="2735767" y="2129700"/>
            <a:ext cx="1274956" cy="1756500"/>
            <a:chOff x="2735767" y="2129700"/>
            <a:chExt cx="1274956" cy="1756500"/>
          </a:xfrm>
        </p:grpSpPr>
        <p:pic>
          <p:nvPicPr>
            <p:cNvPr id="6" name="Graphic 5" descr="Blueprint">
              <a:extLst>
                <a:ext uri="{FF2B5EF4-FFF2-40B4-BE49-F238E27FC236}">
                  <a16:creationId xmlns:a16="http://schemas.microsoft.com/office/drawing/2014/main" id="{5477B9C1-B87C-4C3A-AE6F-568288C30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95601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05F77A-F30F-40B2-9814-28231D23D25D}"/>
                </a:ext>
              </a:extLst>
            </p:cNvPr>
            <p:cNvSpPr txBox="1"/>
            <p:nvPr/>
          </p:nvSpPr>
          <p:spPr>
            <a:xfrm>
              <a:off x="2735767" y="2129700"/>
              <a:ext cx="1274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Design</a:t>
              </a:r>
              <a:endParaRPr lang="zh-CN" altLang="en-US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BD74CD-DFC6-46BA-ADDF-A28E07FA79BD}"/>
              </a:ext>
            </a:extLst>
          </p:cNvPr>
          <p:cNvGrpSpPr/>
          <p:nvPr/>
        </p:nvGrpSpPr>
        <p:grpSpPr>
          <a:xfrm>
            <a:off x="8383857" y="1914257"/>
            <a:ext cx="1479395" cy="1971943"/>
            <a:chOff x="8383857" y="1914257"/>
            <a:chExt cx="1479395" cy="1971943"/>
          </a:xfrm>
        </p:grpSpPr>
        <p:pic>
          <p:nvPicPr>
            <p:cNvPr id="11" name="Graphic 10" descr="Presentation with pie chart">
              <a:extLst>
                <a:ext uri="{FF2B5EF4-FFF2-40B4-BE49-F238E27FC236}">
                  <a16:creationId xmlns:a16="http://schemas.microsoft.com/office/drawing/2014/main" id="{BA088F24-FB3C-47BD-922B-CFFFAA29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66355" y="29718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78AE45-39DC-490D-85F0-6970DFEEA880}"/>
                </a:ext>
              </a:extLst>
            </p:cNvPr>
            <p:cNvSpPr txBox="1"/>
            <p:nvPr/>
          </p:nvSpPr>
          <p:spPr>
            <a:xfrm>
              <a:off x="8383857" y="1914257"/>
              <a:ext cx="14793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Analysis Report</a:t>
              </a:r>
              <a:endParaRPr lang="zh-CN" altLang="en-US" b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3618E2-1F6D-4390-996C-4FEDB86BF81B}"/>
              </a:ext>
            </a:extLst>
          </p:cNvPr>
          <p:cNvGrpSpPr/>
          <p:nvPr/>
        </p:nvGrpSpPr>
        <p:grpSpPr>
          <a:xfrm>
            <a:off x="4942778" y="4673061"/>
            <a:ext cx="2590800" cy="1868507"/>
            <a:chOff x="4942778" y="4673061"/>
            <a:chExt cx="2590800" cy="1868507"/>
          </a:xfrm>
        </p:grpSpPr>
        <p:pic>
          <p:nvPicPr>
            <p:cNvPr id="13" name="Graphic 12" descr="Questions">
              <a:extLst>
                <a:ext uri="{FF2B5EF4-FFF2-40B4-BE49-F238E27FC236}">
                  <a16:creationId xmlns:a16="http://schemas.microsoft.com/office/drawing/2014/main" id="{B92D4CB9-5B08-4594-9361-480F3E78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4958" y="4673061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CB5A9-AE1C-40FF-ABE4-FEA82092653A}"/>
                </a:ext>
              </a:extLst>
            </p:cNvPr>
            <p:cNvSpPr txBox="1"/>
            <p:nvPr/>
          </p:nvSpPr>
          <p:spPr>
            <a:xfrm>
              <a:off x="4942778" y="5587461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Desired-level of Robustness?</a:t>
              </a:r>
              <a:endParaRPr lang="zh-CN" altLang="en-US" b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8AD1C6-4D6C-4267-B3A8-8FEAB3ED5524}"/>
              </a:ext>
            </a:extLst>
          </p:cNvPr>
          <p:cNvGrpSpPr/>
          <p:nvPr/>
        </p:nvGrpSpPr>
        <p:grpSpPr>
          <a:xfrm>
            <a:off x="2735767" y="4673061"/>
            <a:ext cx="1274956" cy="1653063"/>
            <a:chOff x="2735767" y="4673061"/>
            <a:chExt cx="1274956" cy="1653063"/>
          </a:xfrm>
        </p:grpSpPr>
        <p:pic>
          <p:nvPicPr>
            <p:cNvPr id="15" name="Graphic 14" descr="Aspiration">
              <a:extLst>
                <a:ext uri="{FF2B5EF4-FFF2-40B4-BE49-F238E27FC236}">
                  <a16:creationId xmlns:a16="http://schemas.microsoft.com/office/drawing/2014/main" id="{752BEAFA-426B-4936-A35B-8A6C40B57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90489" y="4673061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7B5DB1-7C68-47E4-824C-59F637BAE675}"/>
                </a:ext>
              </a:extLst>
            </p:cNvPr>
            <p:cNvSpPr txBox="1"/>
            <p:nvPr/>
          </p:nvSpPr>
          <p:spPr>
            <a:xfrm>
              <a:off x="2735767" y="5802904"/>
              <a:ext cx="1274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GO!</a:t>
              </a:r>
              <a:endParaRPr lang="zh-CN" altLang="en-US" b="1" dirty="0"/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016A78F-F248-4351-A24E-CC7CC36730D1}"/>
              </a:ext>
            </a:extLst>
          </p:cNvPr>
          <p:cNvSpPr/>
          <p:nvPr/>
        </p:nvSpPr>
        <p:spPr bwMode="auto">
          <a:xfrm>
            <a:off x="4191000" y="3260435"/>
            <a:ext cx="1326528" cy="386852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0677D1C-B91B-4B71-84F2-84D55E665307}"/>
              </a:ext>
            </a:extLst>
          </p:cNvPr>
          <p:cNvSpPr/>
          <p:nvPr/>
        </p:nvSpPr>
        <p:spPr bwMode="auto">
          <a:xfrm>
            <a:off x="7017602" y="3235574"/>
            <a:ext cx="1326528" cy="386852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9F410B3-55F0-4498-BED0-19436EE9337F}"/>
              </a:ext>
            </a:extLst>
          </p:cNvPr>
          <p:cNvSpPr/>
          <p:nvPr/>
        </p:nvSpPr>
        <p:spPr bwMode="auto">
          <a:xfrm rot="9115290">
            <a:off x="7321376" y="4461402"/>
            <a:ext cx="1726317" cy="386852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FB2B448-BD8D-4542-B14A-BE14F52D731C}"/>
              </a:ext>
            </a:extLst>
          </p:cNvPr>
          <p:cNvSpPr/>
          <p:nvPr/>
        </p:nvSpPr>
        <p:spPr bwMode="auto">
          <a:xfrm rot="12657370">
            <a:off x="3914672" y="4173491"/>
            <a:ext cx="1587528" cy="386852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15E94B8-55A5-43BA-A477-8CF7867CA0CC}"/>
              </a:ext>
            </a:extLst>
          </p:cNvPr>
          <p:cNvSpPr/>
          <p:nvPr/>
        </p:nvSpPr>
        <p:spPr bwMode="auto">
          <a:xfrm rot="10800000">
            <a:off x="4010722" y="5027892"/>
            <a:ext cx="1305983" cy="386852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A72777-8B08-4801-9A2C-D751F33248DE}"/>
              </a:ext>
            </a:extLst>
          </p:cNvPr>
          <p:cNvGrpSpPr/>
          <p:nvPr/>
        </p:nvGrpSpPr>
        <p:grpSpPr>
          <a:xfrm>
            <a:off x="5334000" y="1914257"/>
            <a:ext cx="2044390" cy="1996804"/>
            <a:chOff x="5334000" y="1914257"/>
            <a:chExt cx="2044390" cy="19968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DF058C-50C0-498D-86BD-3B68FFA2E326}"/>
                </a:ext>
              </a:extLst>
            </p:cNvPr>
            <p:cNvSpPr txBox="1"/>
            <p:nvPr/>
          </p:nvSpPr>
          <p:spPr>
            <a:xfrm>
              <a:off x="5334000" y="1914257"/>
              <a:ext cx="20443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Robustness Analyzer</a:t>
              </a:r>
              <a:endParaRPr lang="zh-CN" altLang="en-US" b="1" dirty="0"/>
            </a:p>
          </p:txBody>
        </p:sp>
        <p:pic>
          <p:nvPicPr>
            <p:cNvPr id="5" name="Graphic 4" descr="Cmd Terminal">
              <a:extLst>
                <a:ext uri="{FF2B5EF4-FFF2-40B4-BE49-F238E27FC236}">
                  <a16:creationId xmlns:a16="http://schemas.microsoft.com/office/drawing/2014/main" id="{CFDE4982-0505-43EE-8B81-472B43EE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10365" y="299666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55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434D-DD86-4B76-B282-C02291F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51341-225A-4AC2-A446-AD14099A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formal definition of robustness</a:t>
            </a:r>
          </a:p>
          <a:p>
            <a:r>
              <a:rPr lang="en-US" altLang="zh-CN" dirty="0"/>
              <a:t>A technique for computing and representing system robustness</a:t>
            </a:r>
          </a:p>
          <a:p>
            <a:r>
              <a:rPr lang="en-US" altLang="zh-CN" dirty="0"/>
              <a:t>Enables robust-by-design development process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4EC915-295D-4589-867F-86746058EC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6058E-2160-4B4A-9A1E-ED612EB15280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33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25A7-4979-4920-AC79-6C09F34B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Therac-25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39DA-0A07-4A82-AFB5-BFC11D4EE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9" name="Content Placeholder 8" descr="A close up of a computer&#10;&#10;Description automatically generated">
            <a:extLst>
              <a:ext uri="{FF2B5EF4-FFF2-40B4-BE49-F238E27FC236}">
                <a16:creationId xmlns:a16="http://schemas.microsoft.com/office/drawing/2014/main" id="{BAC41DCE-26E6-4C6E-BE94-E34ECD22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2362200"/>
            <a:ext cx="10363200" cy="3108960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0E61189-FC41-40C5-B706-FCB7753E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https://cdn-images-1.medium.com/fit/t/1600/480/1*ukXKrvRV4KJ1UbVe7OJEpQ.png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9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25A7-4979-4920-AC79-6C09F34B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Therac-25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39DA-0A07-4A82-AFB5-BFC11D4EE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49EE3-0AAC-40B5-B608-89237037E718}"/>
              </a:ext>
            </a:extLst>
          </p:cNvPr>
          <p:cNvSpPr txBox="1"/>
          <p:nvPr/>
        </p:nvSpPr>
        <p:spPr>
          <a:xfrm>
            <a:off x="762000" y="570700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lt"/>
              </a:rPr>
              <a:t>Property</a:t>
            </a:r>
            <a:r>
              <a:rPr lang="en-US" altLang="zh-CN" dirty="0">
                <a:latin typeface="+mn-lt"/>
              </a:rPr>
              <a:t>: not over-dose</a:t>
            </a:r>
            <a:endParaRPr lang="zh-CN" alt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B29798-3410-4219-A7BF-165525BB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78" y="1626780"/>
            <a:ext cx="8515843" cy="398544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20B4DB-D487-4ECF-AB86-297BE38CF019}"/>
              </a:ext>
            </a:extLst>
          </p:cNvPr>
          <p:cNvSpPr/>
          <p:nvPr/>
        </p:nvSpPr>
        <p:spPr bwMode="auto">
          <a:xfrm>
            <a:off x="1752600" y="1524000"/>
            <a:ext cx="6629400" cy="4088221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B0282-78B5-485B-A9DA-086DE911102C}"/>
              </a:ext>
            </a:extLst>
          </p:cNvPr>
          <p:cNvSpPr txBox="1"/>
          <p:nvPr/>
        </p:nvSpPr>
        <p:spPr>
          <a:xfrm>
            <a:off x="609600" y="152176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lt"/>
              </a:rPr>
              <a:t>System</a:t>
            </a:r>
            <a:endParaRPr lang="zh-CN" altLang="en-US" b="1" dirty="0"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29745B-B978-4FCB-832F-3B5EF5E5C54E}"/>
              </a:ext>
            </a:extLst>
          </p:cNvPr>
          <p:cNvSpPr/>
          <p:nvPr/>
        </p:nvSpPr>
        <p:spPr bwMode="auto">
          <a:xfrm>
            <a:off x="8534400" y="1524000"/>
            <a:ext cx="1904999" cy="4088221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E5C5C-6A67-4CEC-8833-FF0A582BFE54}"/>
              </a:ext>
            </a:extLst>
          </p:cNvPr>
          <p:cNvSpPr txBox="1"/>
          <p:nvPr/>
        </p:nvSpPr>
        <p:spPr>
          <a:xfrm>
            <a:off x="10441272" y="1508383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lt"/>
              </a:rPr>
              <a:t>Env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126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9A51-64D3-4771-89D6-21C98DAF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Deviations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EEF9E-8601-4595-B1A4-F97CD4242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Human-Computer Interface (device vs human):</a:t>
                </a:r>
              </a:p>
              <a:p>
                <a:pPr lvl="1"/>
                <a:r>
                  <a:rPr lang="en-US" altLang="zh-CN" dirty="0"/>
                  <a:t>Expected: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𝑋𝑟𝑎𝑦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𝑐𝑜𝑛𝑓𝑖𝑟𝑚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𝑓𝑖𝑟𝑒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Deviation: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𝑋𝑟𝑎𝑦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𝑓𝑖𝑟𝑒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dirty="0"/>
                  <a:t> (omission)</a:t>
                </a:r>
              </a:p>
              <a:p>
                <a:r>
                  <a:rPr lang="en-US" altLang="zh-CN" dirty="0"/>
                  <a:t>Network Protocol (protocol vs channel):</a:t>
                </a:r>
              </a:p>
              <a:p>
                <a:pPr lvl="1"/>
                <a:r>
                  <a:rPr lang="en-US" altLang="zh-CN" dirty="0"/>
                  <a:t>Expected: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𝑟𝑒𝑞𝑢𝑒𝑠𝑡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𝑤𝑎𝑖𝑡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Deviation: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𝑒𝑞𝑢𝑒𝑠𝑡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𝑟𝑒𝑞𝑢𝑒𝑠𝑡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𝑤𝑎𝑖𝑡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𝑎𝑐𝑘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dirty="0"/>
                  <a:t> (duplication)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EEF9E-8601-4595-B1A4-F97CD4242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9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04B5-E97A-47E0-9C1A-B322D61AA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BCEAA-019C-4221-BCA5-137D87B79FCD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5881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1815</Words>
  <Application>Microsoft Office PowerPoint</Application>
  <PresentationFormat>Widescreen</PresentationFormat>
  <Paragraphs>399</Paragraphs>
  <Slides>44</Slides>
  <Notes>23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等线</vt:lpstr>
      <vt:lpstr>Arial</vt:lpstr>
      <vt:lpstr>Cambria Math</vt:lpstr>
      <vt:lpstr>Times</vt:lpstr>
      <vt:lpstr>Blank Presentation</vt:lpstr>
      <vt:lpstr>A Behavioral Notion of Robustness for Software Systems</vt:lpstr>
      <vt:lpstr>Robustness for Software Systems</vt:lpstr>
      <vt:lpstr>How to measure it?</vt:lpstr>
      <vt:lpstr>Robustness in other disciplines</vt:lpstr>
      <vt:lpstr>Robust-by-design</vt:lpstr>
      <vt:lpstr>Contributions</vt:lpstr>
      <vt:lpstr>Therac-25</vt:lpstr>
      <vt:lpstr>Therac-25</vt:lpstr>
      <vt:lpstr>Examples of Deviations</vt:lpstr>
      <vt:lpstr>A Behavioral Notion of Robustness</vt:lpstr>
      <vt:lpstr>Definition of Robustness</vt:lpstr>
      <vt:lpstr>Definition of Robustness</vt:lpstr>
      <vt:lpstr>Definition of Robustness</vt:lpstr>
      <vt:lpstr>Definition of Robustness</vt:lpstr>
      <vt:lpstr>Definition of Robustness</vt:lpstr>
      <vt:lpstr>Definition of Robustness</vt:lpstr>
      <vt:lpstr>Definition of Robustness</vt:lpstr>
      <vt:lpstr>Computing System Robustness</vt:lpstr>
      <vt:lpstr>Comparing two system designs</vt:lpstr>
      <vt:lpstr>Comparing under two properties</vt:lpstr>
      <vt:lpstr>Computation of Robustness</vt:lpstr>
      <vt:lpstr>Representation and Explanation</vt:lpstr>
      <vt:lpstr>Representative Traces</vt:lpstr>
      <vt:lpstr>Explanation</vt:lpstr>
      <vt:lpstr>Computation Summary</vt:lpstr>
      <vt:lpstr>Case studies</vt:lpstr>
      <vt:lpstr>Case Study: ABP Protocol</vt:lpstr>
      <vt:lpstr>Case Study: ABP Protocol</vt:lpstr>
      <vt:lpstr>Case Study: ABP Protocol</vt:lpstr>
      <vt:lpstr>Case Study: ABP Protocol</vt:lpstr>
      <vt:lpstr>Case Study: Therac-25</vt:lpstr>
      <vt:lpstr>Case Study: Therac-25</vt:lpstr>
      <vt:lpstr>Case Study: Therac-25</vt:lpstr>
      <vt:lpstr>Future Work</vt:lpstr>
      <vt:lpstr>Thank you!</vt:lpstr>
      <vt:lpstr>Analysis of Robustness</vt:lpstr>
      <vt:lpstr>LTS 101</vt:lpstr>
      <vt:lpstr>LTS 101</vt:lpstr>
      <vt:lpstr>LTS 101</vt:lpstr>
      <vt:lpstr>LTS 101</vt:lpstr>
      <vt:lpstr>LTS 101</vt:lpstr>
      <vt:lpstr>LTS 101</vt:lpstr>
      <vt:lpstr>LTS 101</vt:lpstr>
      <vt:lpstr>Limitations of existing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Behavioral Notion of Robustness for Software Systems</dc:title>
  <dc:creator>Changjian Zhang</dc:creator>
  <cp:lastModifiedBy>Changjian Zhang</cp:lastModifiedBy>
  <cp:revision>34</cp:revision>
  <dcterms:created xsi:type="dcterms:W3CDTF">2020-10-07T17:18:08Z</dcterms:created>
  <dcterms:modified xsi:type="dcterms:W3CDTF">2020-10-12T19:10:16Z</dcterms:modified>
</cp:coreProperties>
</file>