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5" r:id="rId8"/>
    <p:sldId id="282" r:id="rId9"/>
    <p:sldId id="283" r:id="rId10"/>
    <p:sldId id="286" r:id="rId11"/>
    <p:sldId id="288" r:id="rId12"/>
    <p:sldId id="287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A85D-6C4A-407F-9E86-7692C90D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A7DE7-0D9B-4621-94DE-951A103B0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B923-85E1-40C4-A44C-365ED119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4B3A-5A65-4C38-9EA1-78E55ED1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F17EC-90D8-42CA-B046-2CB0B5F5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2E0A-F0F2-4892-BCB0-B107469A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9AA06-9E2F-4F5E-B28A-D300E52E5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BA74-3C94-46C8-ACFB-7DAB023A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5DCD-1150-48E3-A3F9-87A2DA14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9E9C-1D8D-4972-BD91-E081B1BA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0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C9A97-468F-4BE7-BF12-121CF02F4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5176F-48EF-48AD-943F-A14FB1FF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FE2F-6964-491C-929E-3C6243CB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E56E-6AC8-4F6E-9965-D8DEE2D1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6F81-A096-4AF5-9B21-3E2E52FA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B74A-9973-45CC-8C73-1808ED17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AE0A-FA16-442F-8A23-F567DF91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81BF-1F79-4EF5-95CA-7DBED110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104E-D4A3-401A-9C4D-F9971E0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0E48-3534-4E42-A246-07667406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7836-BEB7-4FA0-AE05-9E6B694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66891-92F0-4F4A-806B-12BBD4ECF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898F-CE27-4C3F-A78D-B011AB9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596A-15A5-4A3A-BA6D-BC7284C0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B752-62CC-4D32-903C-22F08898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7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1DA4-C877-45F0-82AF-D08609C0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7902-5DAE-4A2D-B78C-E351A1377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E7E5D-4E57-4FE6-A47D-D65CDEF6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7299-2116-4EC9-A40A-648F95E3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E3109-1C0D-4B90-BB54-29FC6852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AC642-0788-41AE-B914-F53B567A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BDE4-75C5-4700-A618-725CCA7C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A9B1-9F23-464F-9E22-836D95C3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E63D-16C5-402F-9FE1-B63F7066D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ACD65-8FC5-4636-A43B-56A86B1B7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B6489-0FFD-4B2A-B06E-79113B5F2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93A4D-2B0D-4C3D-8AAA-A557DE07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332E2-ECDB-447F-A0C6-30047477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175A6-14A7-48DF-A00F-26276AA3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130B-1CF9-4E91-B74B-9F1630B1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21F91-22AC-4503-B69B-F1CA46FC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709AE-8BF2-49D7-B766-4940F8F3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26BE0-A618-4D00-A230-A0439DEA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5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4F27A-DC18-4086-AE2B-254A6A44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9B20E-81E4-4EB4-B2F0-F536082E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D33C-C17A-4E63-95EB-3FED99E7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7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E200-06F2-4810-B6EE-65B8D50C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B5DB-6239-4F6D-9F1F-FDE068E5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1B39-2EF0-4880-99B0-878F4D9C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78866-519E-408F-8277-B100397A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FEA20-FCE5-4695-A988-7B14CF11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3821-E07C-4C7B-B2DB-FA7BBF5A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96CF-FFCB-4F1E-A82C-EBD01D7C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441A-BEE4-4BE2-8AF4-E2CE53167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A6A7A-B93B-4553-BDF5-DA1DF85F7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3583-F836-420F-9E30-74F77D3C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F9F8-E3A5-42E6-A9A7-708255FC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758F7-1F85-4CFF-B8CD-DCCB9488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E983E-2735-4E07-9B80-FC32D40E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0BABF-DC90-40FC-BA27-22AB3DD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35F1-0AD2-4E24-8FB7-3FE7E39F2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D586-EC63-4164-A24B-24CC6FAD740B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31CD-EDFB-42A3-A782-B224413C2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9FD9-4D43-419F-911E-856CC2D32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7AA1-9E72-444F-A6B3-DB929CA75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4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7773-5C0D-4151-A0DE-3085D99E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 to Make Software More Robust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1A4F4-3AF2-4AF7-9488-5B2273B6C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Changjian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51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2617-1FA3-47F8-975F-CC5CE497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oblivious computing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DACE-EAC5-43EF-8417-A9174C6A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conceptual framework which allows a system continue delivering acceptable service even if flawed.</a:t>
            </a:r>
          </a:p>
          <a:p>
            <a:r>
              <a:rPr lang="en-US" altLang="zh-CN" sz="2400" dirty="0"/>
              <a:t>More robust in the sense that a system is still providing some crucial functionalities even under faults.</a:t>
            </a:r>
          </a:p>
          <a:p>
            <a:r>
              <a:rPr lang="en-US" altLang="zh-CN" sz="2400" dirty="0"/>
              <a:t>Implementation:</a:t>
            </a:r>
          </a:p>
          <a:p>
            <a:pPr lvl="1"/>
            <a:r>
              <a:rPr lang="en-US" altLang="zh-CN" sz="2000" dirty="0" err="1"/>
              <a:t>Rinard’s</a:t>
            </a:r>
            <a:r>
              <a:rPr lang="en-US" altLang="zh-CN" sz="2000" dirty="0"/>
              <a:t> work: For an array, redirect the out of bound reads to its first element; discard the out of bound writes</a:t>
            </a:r>
          </a:p>
          <a:p>
            <a:pPr lvl="1"/>
            <a:r>
              <a:rPr lang="en-US" altLang="zh-CN" sz="2000" dirty="0"/>
              <a:t>In general, catch those fatal errors and transform them into some safe default behaviors.</a:t>
            </a:r>
          </a:p>
          <a:p>
            <a:r>
              <a:rPr lang="en-US" altLang="zh-CN" sz="2400" dirty="0"/>
              <a:t>Related Topic:</a:t>
            </a:r>
          </a:p>
          <a:p>
            <a:pPr lvl="1"/>
            <a:r>
              <a:rPr lang="en-US" altLang="zh-CN" sz="2000" dirty="0"/>
              <a:t>Approximate computing, e.g., loop perforation which sacrifices exact program accuracy to improve performance</a:t>
            </a:r>
            <a:endParaRPr lang="zh-CN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447AC-AC61-49F1-94E8-B4DE49BC2EB3}"/>
              </a:ext>
            </a:extLst>
          </p:cNvPr>
          <p:cNvSpPr txBox="1"/>
          <p:nvPr/>
        </p:nvSpPr>
        <p:spPr>
          <a:xfrm>
            <a:off x="838200" y="5996226"/>
            <a:ext cx="982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bg2">
                    <a:lumMod val="25000"/>
                  </a:schemeClr>
                </a:solidFill>
              </a:rPr>
              <a:t>Rinard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, M., </a:t>
            </a:r>
            <a:r>
              <a:rPr lang="en-US" altLang="zh-CN" sz="1000" dirty="0" err="1">
                <a:solidFill>
                  <a:schemeClr val="bg2">
                    <a:lumMod val="25000"/>
                  </a:schemeClr>
                </a:solidFill>
              </a:rPr>
              <a:t>Cadar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, C., &amp; Nguyen, H. H. (2005). Exploring the acceptability envelope. https://doi.org/10.1145/1094855.1094866</a:t>
            </a: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000" dirty="0" err="1">
                <a:solidFill>
                  <a:schemeClr val="bg2">
                    <a:lumMod val="25000"/>
                  </a:schemeClr>
                </a:solidFill>
              </a:rPr>
              <a:t>Rinard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, M., </a:t>
            </a:r>
            <a:r>
              <a:rPr lang="en-US" altLang="zh-CN" sz="1000" dirty="0" err="1">
                <a:solidFill>
                  <a:schemeClr val="bg2">
                    <a:lumMod val="25000"/>
                  </a:schemeClr>
                </a:solidFill>
              </a:rPr>
              <a:t>Cadar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, C., </a:t>
            </a:r>
            <a:r>
              <a:rPr lang="en-US" altLang="zh-CN" sz="1000" dirty="0" err="1">
                <a:solidFill>
                  <a:schemeClr val="bg2">
                    <a:lumMod val="25000"/>
                  </a:schemeClr>
                </a:solidFill>
              </a:rPr>
              <a:t>Dumitran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, D., Roy, D. M., Leu, T., &amp; </a:t>
            </a:r>
            <a:r>
              <a:rPr lang="en-US" altLang="zh-CN" sz="1000" dirty="0" err="1">
                <a:solidFill>
                  <a:schemeClr val="bg2">
                    <a:lumMod val="25000"/>
                  </a:schemeClr>
                </a:solidFill>
              </a:rPr>
              <a:t>Beebee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, W. S. (2004). Enhancing server availability and security through failure-oblivious computing. OSDI 2004 - 6th Symposium on Operating Systems Design and Implementation, 303–316.</a:t>
            </a: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2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CA20-ACFF-4AAE-A31A-936050AB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Mutational Robustness in Biology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DBC7-7018-4D2A-AF98-997A1D11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Mutational robustness is the organism’s ability to maintain phenotypic traits in the face of internal genetic mutations.</a:t>
            </a:r>
          </a:p>
          <a:p>
            <a:r>
              <a:rPr lang="en-US" altLang="zh-CN" sz="2400" dirty="0"/>
              <a:t>Environmental robustness is its ability to maintain functionality across a wide range of environments.</a:t>
            </a:r>
          </a:p>
          <a:p>
            <a:r>
              <a:rPr lang="en-US" altLang="zh-CN" sz="2400" dirty="0"/>
              <a:t>Mutational robustness contributes to environmental robustness.</a:t>
            </a:r>
          </a:p>
          <a:p>
            <a:r>
              <a:rPr lang="en-US" altLang="zh-CN" sz="2400" dirty="0"/>
              <a:t>Also, it contributes to a population’s ability to evolve.</a:t>
            </a:r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BA569-2E26-4D6E-BCAA-07C83F8D3E44}"/>
              </a:ext>
            </a:extLst>
          </p:cNvPr>
          <p:cNvSpPr txBox="1"/>
          <p:nvPr/>
        </p:nvSpPr>
        <p:spPr>
          <a:xfrm>
            <a:off x="838200" y="6492875"/>
            <a:ext cx="9823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Reference: https://en.wikipedia.org/wiki/Robustness_(evolution)</a:t>
            </a:r>
          </a:p>
        </p:txBody>
      </p:sp>
    </p:spTree>
    <p:extLst>
      <p:ext uri="{BB962C8B-B14F-4D97-AF65-F5344CB8AC3E}">
        <p14:creationId xmlns:p14="http://schemas.microsoft.com/office/powerpoint/2010/main" val="374524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CA20-ACFF-4AAE-A31A-936050AB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Mutational Robustness in Software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DBC7-7018-4D2A-AF98-997A1D11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fraction of random mutations to program code that leave a program’s behavior unchanged.</a:t>
            </a:r>
          </a:p>
          <a:p>
            <a:r>
              <a:rPr lang="en-US" altLang="zh-CN" sz="2400" dirty="0"/>
              <a:t>Schulte’s work uses genetic programming </a:t>
            </a:r>
            <a:r>
              <a:rPr lang="en-US" altLang="zh-CN" sz="2400"/>
              <a:t>to randomly generate </a:t>
            </a:r>
            <a:r>
              <a:rPr lang="en-US" altLang="zh-CN" sz="2400" dirty="0"/>
              <a:t>a population of programs and shows that mutational robustness exists in a variety of programs.</a:t>
            </a:r>
          </a:p>
          <a:p>
            <a:r>
              <a:rPr lang="en-US" altLang="zh-CN" sz="2400" dirty="0"/>
              <a:t>They argue that:</a:t>
            </a:r>
          </a:p>
          <a:p>
            <a:pPr lvl="1"/>
            <a:r>
              <a:rPr lang="en-US" altLang="zh-CN" sz="2000" dirty="0"/>
              <a:t>Neutral mutants may imply undetected bugs</a:t>
            </a:r>
          </a:p>
          <a:p>
            <a:pPr lvl="1"/>
            <a:r>
              <a:rPr lang="en-US" altLang="zh-CN" sz="2000" dirty="0"/>
              <a:t>It can help build automatic n-version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BA569-2E26-4D6E-BCAA-07C83F8D3E44}"/>
              </a:ext>
            </a:extLst>
          </p:cNvPr>
          <p:cNvSpPr txBox="1"/>
          <p:nvPr/>
        </p:nvSpPr>
        <p:spPr>
          <a:xfrm>
            <a:off x="838200" y="6492875"/>
            <a:ext cx="9823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E. Schulte, Z. P. Fry, E. Fast, W. Weimer, and S. Forrest, “Software mutational robustness,” Genet. Program. Evolvable Mach., vol. 15, no. 3, pp. 281–312, 2014.</a:t>
            </a:r>
          </a:p>
        </p:txBody>
      </p:sp>
    </p:spTree>
    <p:extLst>
      <p:ext uri="{BB962C8B-B14F-4D97-AF65-F5344CB8AC3E}">
        <p14:creationId xmlns:p14="http://schemas.microsoft.com/office/powerpoint/2010/main" val="2408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3E8-11AE-41BC-AB61-114C13DA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Mutational Robustness in Software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281B-6692-484A-AE12-F7FBD2FC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we build the connection between mutational robustness and environmental robustness in software?</a:t>
            </a:r>
          </a:p>
          <a:p>
            <a:r>
              <a:rPr lang="en-US" altLang="zh-CN" dirty="0"/>
              <a:t>Can genetic programming help improve the robustness?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1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9AF9-1A42-4C3E-B1B4-AA385962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Topics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F073-9F10-4789-9B02-830EF2AC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FSE paper:</a:t>
            </a:r>
          </a:p>
          <a:p>
            <a:pPr lvl="1"/>
            <a:r>
              <a:rPr lang="en-US" altLang="zh-CN" dirty="0"/>
              <a:t>Focus on architecture level</a:t>
            </a:r>
          </a:p>
          <a:p>
            <a:pPr lvl="1"/>
            <a:r>
              <a:rPr lang="en-US" altLang="zh-CN" dirty="0"/>
              <a:t>Propose a behavioral notion of system robustness based on LTS</a:t>
            </a:r>
          </a:p>
          <a:p>
            <a:pPr lvl="1"/>
            <a:r>
              <a:rPr lang="en-US" altLang="zh-CN" dirty="0"/>
              <a:t>Plan: How to make a system more robust by transforming the corresponding LTS?</a:t>
            </a:r>
          </a:p>
          <a:p>
            <a:pPr lvl="1"/>
            <a:r>
              <a:rPr lang="en-US" altLang="zh-CN" dirty="0"/>
              <a:t>Related work: Model update/repair against CTL properties.</a:t>
            </a:r>
          </a:p>
          <a:p>
            <a:r>
              <a:rPr lang="en-US" altLang="zh-CN" b="1" dirty="0"/>
              <a:t>This independent study:</a:t>
            </a:r>
          </a:p>
          <a:p>
            <a:pPr lvl="1"/>
            <a:r>
              <a:rPr lang="en-US" altLang="zh-CN" dirty="0"/>
              <a:t>Focus on implementation level</a:t>
            </a:r>
          </a:p>
          <a:p>
            <a:pPr lvl="1"/>
            <a:r>
              <a:rPr lang="en-US" altLang="zh-CN" dirty="0"/>
              <a:t>Investigated: How to make a program more robust by transforming the implementation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BC39-69CC-433F-8F0F-7F109FB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“robust” mean?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1AE5-E16B-4EC8-9C35-ADF4349A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by contract</a:t>
            </a:r>
          </a:p>
          <a:p>
            <a:r>
              <a:rPr lang="en-US" altLang="zh-CN" dirty="0"/>
              <a:t>Failure oblivious computing</a:t>
            </a:r>
          </a:p>
          <a:p>
            <a:r>
              <a:rPr lang="en-US" altLang="zh-CN" dirty="0"/>
              <a:t>Mutational Robustness?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0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219E-936C-4382-BA9D-3C07520D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by contract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008ED-2AAC-46BA-9D8F-86A573C4B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2400" dirty="0"/>
              </a:p>
              <a:p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be the states of a system,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the system invariants</a:t>
                </a:r>
              </a:p>
              <a:p>
                <a:r>
                  <a:rPr lang="en-US" altLang="zh-CN" sz="2400" dirty="0"/>
                  <a:t>A program is specified as a contract,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𝑃𝑜𝑠𝑡</m:t>
                        </m:r>
                      </m:e>
                    </m:d>
                  </m:oMath>
                </a14:m>
                <a:r>
                  <a:rPr lang="en-US" altLang="zh-CN" sz="2400" dirty="0"/>
                  <a:t> where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 be the input values,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000" dirty="0"/>
                  <a:t> be the output values,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 be the set of any possible exceptions,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 be the set of all possible results of running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𝑃𝑟𝑒</m:t>
                    </m:r>
                  </m:oMath>
                </a14:m>
                <a:r>
                  <a:rPr lang="en-US" altLang="zh-CN" sz="2000" dirty="0"/>
                  <a:t> is a predicate over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𝑃𝑜𝑠𝑡</m:t>
                    </m:r>
                  </m:oMath>
                </a14:m>
                <a:r>
                  <a:rPr lang="en-US" altLang="zh-CN" sz="2000" dirty="0"/>
                  <a:t> is a predicate over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000" dirty="0"/>
                  <a:t>The semantics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of a procedure is a function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𝐼𝑛𝑣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008ED-2AAC-46BA-9D8F-86A573C4B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7C5AF48-E5F0-4624-B8F9-DC3C369AD3DC}"/>
              </a:ext>
            </a:extLst>
          </p:cNvPr>
          <p:cNvGrpSpPr/>
          <p:nvPr/>
        </p:nvGrpSpPr>
        <p:grpSpPr>
          <a:xfrm>
            <a:off x="8039449" y="365125"/>
            <a:ext cx="4152551" cy="1902536"/>
            <a:chOff x="3833768" y="331109"/>
            <a:chExt cx="4152551" cy="19025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476DAF-476D-4A48-AE60-91BD51294311}"/>
                </a:ext>
              </a:extLst>
            </p:cNvPr>
            <p:cNvSpPr/>
            <p:nvPr/>
          </p:nvSpPr>
          <p:spPr>
            <a:xfrm>
              <a:off x="4932727" y="697815"/>
              <a:ext cx="1560352" cy="8221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Procedure </a:t>
              </a:r>
              <a:r>
                <a:rPr lang="en-US" altLang="zh-CN" i="1" dirty="0"/>
                <a:t>P</a:t>
              </a:r>
              <a:endParaRPr lang="zh-CN" altLang="en-US" i="1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72EDB1-058B-40BA-A9F3-14F9DD930AE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320330" y="1108876"/>
              <a:ext cx="6123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A48460-0EB5-4AC3-B073-1D036CDE8AAE}"/>
                </a:ext>
              </a:extLst>
            </p:cNvPr>
            <p:cNvCxnSpPr>
              <a:cxnSpLocks/>
            </p:cNvCxnSpPr>
            <p:nvPr/>
          </p:nvCxnSpPr>
          <p:spPr>
            <a:xfrm>
              <a:off x="6493079" y="1110275"/>
              <a:ext cx="6123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89A75A-7875-46A5-B7F0-70993C997D1A}"/>
                </a:ext>
              </a:extLst>
            </p:cNvPr>
            <p:cNvSpPr txBox="1"/>
            <p:nvPr/>
          </p:nvSpPr>
          <p:spPr>
            <a:xfrm>
              <a:off x="3833768" y="739544"/>
              <a:ext cx="97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</a:t>
              </a:r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40AD4F-8798-4865-B0A0-30F56DBD4006}"/>
                </a:ext>
              </a:extLst>
            </p:cNvPr>
            <p:cNvSpPr txBox="1"/>
            <p:nvPr/>
          </p:nvSpPr>
          <p:spPr>
            <a:xfrm>
              <a:off x="6871981" y="736050"/>
              <a:ext cx="1114338" cy="37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Output </a:t>
              </a:r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AAA817-D64F-4C01-B0E4-54DC88CD8C8F}"/>
                </a:ext>
              </a:extLst>
            </p:cNvPr>
            <p:cNvSpPr txBox="1"/>
            <p:nvPr/>
          </p:nvSpPr>
          <p:spPr>
            <a:xfrm>
              <a:off x="4613944" y="331109"/>
              <a:ext cx="2491532" cy="38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		Post</a:t>
              </a:r>
              <a:endParaRPr lang="zh-CN" alt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A85E95-D38B-4137-8A53-750074ECE94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712903" y="1519936"/>
              <a:ext cx="0" cy="36670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CC3C8A-9EB3-45C0-BE99-3C61E7B3BA69}"/>
                </a:ext>
              </a:extLst>
            </p:cNvPr>
            <p:cNvSpPr txBox="1"/>
            <p:nvPr/>
          </p:nvSpPr>
          <p:spPr>
            <a:xfrm>
              <a:off x="5238928" y="1866939"/>
              <a:ext cx="1560349" cy="36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Exception </a:t>
              </a:r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670AF5D-DB09-4EBC-845B-A2B7CFC325DC}"/>
              </a:ext>
            </a:extLst>
          </p:cNvPr>
          <p:cNvSpPr txBox="1"/>
          <p:nvPr/>
        </p:nvSpPr>
        <p:spPr>
          <a:xfrm>
            <a:off x="838200" y="6492875"/>
            <a:ext cx="9823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effectLst/>
              </a:rPr>
              <a:t>Meyer, B. (n.d.). </a:t>
            </a:r>
            <a:r>
              <a:rPr lang="en-US" altLang="zh-CN" sz="1000" i="1" dirty="0">
                <a:effectLst/>
              </a:rPr>
              <a:t>Applying Design by contract</a:t>
            </a:r>
            <a:r>
              <a:rPr lang="en-US" altLang="zh-CN" sz="1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8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4C8A-59B1-4F9D-A05A-26AF2C73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Transformation Patterns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7F752-AF78-4375-8473-F206049F80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According to the semantics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, an input not satisfying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𝑃𝑟𝑒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map to any final state (likely be unsafe).</a:t>
                </a:r>
              </a:p>
              <a:p>
                <a:r>
                  <a:rPr lang="en-US" altLang="zh-CN" dirty="0"/>
                  <a:t>Making it more robust: a refinement process which maps the unspecified input to a safe state.</a:t>
                </a:r>
              </a:p>
              <a:p>
                <a:r>
                  <a:rPr lang="en-US" altLang="zh-CN" dirty="0"/>
                  <a:t>Patterns:</a:t>
                </a:r>
              </a:p>
              <a:p>
                <a:pPr lvl="1"/>
                <a:r>
                  <a:rPr lang="en-US" altLang="zh-CN" dirty="0"/>
                  <a:t>Sanity Check</a:t>
                </a:r>
              </a:p>
              <a:p>
                <a:pPr lvl="1"/>
                <a:r>
                  <a:rPr lang="en-US" altLang="zh-CN" dirty="0"/>
                  <a:t>Transaction-like</a:t>
                </a:r>
              </a:p>
              <a:p>
                <a:pPr lvl="1"/>
                <a:r>
                  <a:rPr lang="en-US" altLang="zh-CN" dirty="0"/>
                  <a:t>Transform inputs to acceptable value</a:t>
                </a:r>
              </a:p>
              <a:p>
                <a:pPr lvl="1"/>
                <a:r>
                  <a:rPr lang="en-US" altLang="zh-CN" dirty="0"/>
                  <a:t>Weaken the postcondition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7F752-AF78-4375-8473-F206049F8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8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4689-BEED-405C-8AD4-AB340A2E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Sanity Check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05BCF2-443A-48D3-AE61-FCF47C439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For program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𝑃𝑜𝑠𝑡</m:t>
                        </m:r>
                      </m:e>
                    </m:d>
                  </m:oMath>
                </a14:m>
                <a:r>
                  <a:rPr lang="en-US" altLang="zh-CN" sz="2000" dirty="0"/>
                  <a:t>, let transformed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𝑆𝑎𝑛𝑖𝑡𝑦𝐶h𝑒𝑐𝑘𝐹𝑎𝑖𝑙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zh-CN" altLang="en-US" sz="2000" dirty="0"/>
              </a:p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𝑃𝑟𝑒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))∧(¬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𝑃𝑟𝑒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𝑆𝑎𝑛𝑖𝑡𝑦𝐶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𝑒𝑐𝑘𝐹𝑎𝑖𝑙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′ 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Implementation: runtime assertion check for the preconditions</a:t>
                </a:r>
              </a:p>
              <a:p>
                <a:r>
                  <a:rPr lang="en-US" altLang="zh-CN" sz="2000" dirty="0"/>
                  <a:t>Challenges: Quantified formula</a:t>
                </a:r>
              </a:p>
              <a:p>
                <a:r>
                  <a:rPr lang="en-US" altLang="zh-CN" sz="2000" dirty="0"/>
                  <a:t>Related Work:</a:t>
                </a:r>
              </a:p>
              <a:p>
                <a:pPr lvl="1"/>
                <a:r>
                  <a:rPr lang="en-US" altLang="zh-CN" sz="1600" dirty="0"/>
                  <a:t>Identify bounded formula, e.g.,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∙0&lt;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can be determined in runtime.</a:t>
                </a:r>
              </a:p>
              <a:p>
                <a:pPr lvl="1"/>
                <a:r>
                  <a:rPr lang="en-US" altLang="zh-CN" sz="1600" dirty="0"/>
                  <a:t>Conservatively evaluate undecidable formula to false</a:t>
                </a:r>
              </a:p>
              <a:p>
                <a:pPr lvl="1"/>
                <a:r>
                  <a:rPr lang="en-US" altLang="zh-CN" sz="1600" dirty="0"/>
                  <a:t>Unbounded formulas may be unlikely in real world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05BCF2-443A-48D3-AE61-FCF47C439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3B34AC4-82F2-4CAD-91EA-6AC8CA95E3A0}"/>
              </a:ext>
            </a:extLst>
          </p:cNvPr>
          <p:cNvSpPr txBox="1"/>
          <p:nvPr/>
        </p:nvSpPr>
        <p:spPr>
          <a:xfrm>
            <a:off x="838200" y="5957957"/>
            <a:ext cx="9823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effectLst/>
              </a:rPr>
              <a:t>Cheon</a:t>
            </a:r>
            <a:r>
              <a:rPr lang="en-US" altLang="zh-CN" sz="1000" dirty="0">
                <a:effectLst/>
              </a:rPr>
              <a:t>, Y., &amp; Leavens, G. T. (2002). A Runtime Assertion Checker for the Java Modeling Language (JML). </a:t>
            </a:r>
            <a:r>
              <a:rPr lang="en-US" altLang="zh-CN" sz="1000" i="1" dirty="0">
                <a:effectLst/>
              </a:rPr>
              <a:t>Computer Science Technical Reports</a:t>
            </a:r>
            <a:r>
              <a:rPr lang="en-US" altLang="zh-CN" sz="1000" dirty="0">
                <a:effectLst/>
              </a:rPr>
              <a:t>, </a:t>
            </a:r>
            <a:r>
              <a:rPr lang="en-US" altLang="zh-CN" sz="1000" i="1" dirty="0">
                <a:effectLst/>
              </a:rPr>
              <a:t>259</a:t>
            </a:r>
            <a:r>
              <a:rPr lang="en-US" altLang="zh-CN" sz="1000" dirty="0">
                <a:effectLst/>
              </a:rPr>
              <a:t>.</a:t>
            </a:r>
            <a:endParaRPr lang="en-US" altLang="zh-CN" sz="1000" dirty="0"/>
          </a:p>
          <a:p>
            <a:endParaRPr lang="en-US" altLang="zh-CN" sz="1000" dirty="0">
              <a:effectLst/>
            </a:endParaRPr>
          </a:p>
          <a:p>
            <a:r>
              <a:rPr lang="en-US" altLang="zh-CN" sz="1000" dirty="0" err="1">
                <a:effectLst/>
              </a:rPr>
              <a:t>Chalin</a:t>
            </a:r>
            <a:r>
              <a:rPr lang="en-US" altLang="zh-CN" sz="1000" dirty="0">
                <a:effectLst/>
              </a:rPr>
              <a:t>, P., </a:t>
            </a:r>
            <a:r>
              <a:rPr lang="en-US" altLang="zh-CN" sz="1000" dirty="0" err="1">
                <a:effectLst/>
              </a:rPr>
              <a:t>Kiniry</a:t>
            </a:r>
            <a:r>
              <a:rPr lang="en-US" altLang="zh-CN" sz="1000" dirty="0">
                <a:effectLst/>
              </a:rPr>
              <a:t>, J. R., Leavens, G. T., &amp; Poll, E. (2006). Beyond assertions: Advanced specification and verification with JML and ESC/Java2. </a:t>
            </a:r>
            <a:r>
              <a:rPr lang="en-US" altLang="zh-CN" sz="1000" i="1" dirty="0">
                <a:effectLst/>
              </a:rPr>
              <a:t>Lecture Notes in Computer Science (Including Subseries Lecture Notes in Artificial Intelligence and Lecture Notes in Bioinformatics)</a:t>
            </a:r>
            <a:r>
              <a:rPr lang="en-US" altLang="zh-CN" sz="1000" dirty="0">
                <a:effectLst/>
              </a:rPr>
              <a:t>, </a:t>
            </a:r>
            <a:r>
              <a:rPr lang="en-US" altLang="zh-CN" sz="1000" i="1" dirty="0">
                <a:effectLst/>
              </a:rPr>
              <a:t>4111 LNCS</a:t>
            </a:r>
            <a:r>
              <a:rPr lang="en-US" altLang="zh-CN" sz="1000" dirty="0">
                <a:effectLst/>
              </a:rPr>
              <a:t>, 342–363. https://doi.org/10.1007/11804192_16</a:t>
            </a:r>
          </a:p>
        </p:txBody>
      </p:sp>
    </p:spTree>
    <p:extLst>
      <p:ext uri="{BB962C8B-B14F-4D97-AF65-F5344CB8AC3E}">
        <p14:creationId xmlns:p14="http://schemas.microsoft.com/office/powerpoint/2010/main" val="79969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9925-7950-43AA-A614-0B208D74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Transaction-like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8499B-5E31-4C8B-B06E-8273AF012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/>
                  <a:t>For program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𝑃𝑜𝑠𝑡</m:t>
                        </m:r>
                      </m:e>
                    </m:d>
                  </m:oMath>
                </a14:m>
                <a:r>
                  <a:rPr lang="en-US" altLang="zh-CN" sz="2000" dirty="0"/>
                  <a:t>, let transformed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Let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𝑅𝑜𝑙𝑙𝑏𝑎𝑐𝑘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zh-CN" altLang="en-US" sz="2000" dirty="0"/>
              </a:p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𝑅𝑜𝑙𝑙𝑏𝑎𝑐𝑘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Implementation: runtime assertion check for the postconditions</a:t>
                </a:r>
              </a:p>
              <a:p>
                <a:r>
                  <a:rPr lang="en-US" altLang="zh-CN" sz="2000" dirty="0"/>
                  <a:t>Challenges: Quantified formula, rollback</a:t>
                </a:r>
              </a:p>
              <a:p>
                <a:r>
                  <a:rPr lang="en-US" altLang="zh-CN" sz="2000" dirty="0"/>
                  <a:t>Related Work:</a:t>
                </a:r>
              </a:p>
              <a:p>
                <a:pPr lvl="1"/>
                <a:r>
                  <a:rPr lang="en-US" altLang="zh-CN" sz="1600" dirty="0"/>
                  <a:t>Software transaction memory: employ a transaction model in memory level</a:t>
                </a:r>
              </a:p>
              <a:p>
                <a:pPr lvl="1"/>
                <a:r>
                  <a:rPr lang="en-US" altLang="zh-CN" sz="1600" dirty="0"/>
                  <a:t>Speculative execution: an implementation - clone the current process and run on the clone, if the precondition is violated, then rollback to the backup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8499B-5E31-4C8B-B06E-8273AF012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D482A4-19F1-40C4-8959-E928643EC596}"/>
              </a:ext>
            </a:extLst>
          </p:cNvPr>
          <p:cNvSpPr txBox="1"/>
          <p:nvPr/>
        </p:nvSpPr>
        <p:spPr>
          <a:xfrm>
            <a:off x="838200" y="5881013"/>
            <a:ext cx="982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bg2">
                    <a:lumMod val="25000"/>
                  </a:schemeClr>
                </a:solidFill>
              </a:rPr>
              <a:t>Mannarswamy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, S. (2017). Software Transactional Memory. Programming Multicore and Many-Core Computing Systems, (January 1996), 81–98. https://doi.org/10.1002/9781119332015.ch4</a:t>
            </a: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effectLst/>
              </a:rPr>
              <a:t>Nightingale, E. B., Chen, P. M., &amp; Flinn, J. (2005). Speculative execution in a distributed file system. </a:t>
            </a:r>
            <a:r>
              <a:rPr lang="en-US" altLang="zh-CN" sz="1000" i="1" dirty="0">
                <a:solidFill>
                  <a:schemeClr val="bg2">
                    <a:lumMod val="25000"/>
                  </a:schemeClr>
                </a:solidFill>
                <a:effectLst/>
              </a:rPr>
              <a:t>Proceedings of the 20th ACM Symposium on Operating Systems Principles, SOSP 2005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effectLst/>
              </a:rPr>
              <a:t>, 191–205. https://doi.org/10.1145/1095810.1095829</a:t>
            </a:r>
          </a:p>
        </p:txBody>
      </p:sp>
    </p:spTree>
    <p:extLst>
      <p:ext uri="{BB962C8B-B14F-4D97-AF65-F5344CB8AC3E}">
        <p14:creationId xmlns:p14="http://schemas.microsoft.com/office/powerpoint/2010/main" val="169365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5765-8B7D-4917-AA99-479E0853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Transforming inputs to acceptable 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20D1C-5C26-46BB-9681-67BC5A487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For program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𝑃𝑜𝑠𝑡</m:t>
                        </m:r>
                      </m:e>
                    </m:d>
                  </m:oMath>
                </a14:m>
                <a:r>
                  <a:rPr lang="en-US" altLang="zh-CN" sz="2000" dirty="0"/>
                  <a:t>, let transformed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nor/>
                      </m:rPr>
                      <a:rPr lang="zh-CN" altLang="en-US" sz="2000"/>
                      <m:t>⇸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 where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𝑑𝑜𝑚𝑎𝑖𝑛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| ∀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:¬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𝑟𝑎𝑛𝑔𝑒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| 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𝑑𝑜𝑚𝑎𝑖𝑛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𝑃𝑟𝑒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𝑃𝑜𝑠𝑡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𝑑𝑜𝑚𝑎𝑖𝑛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𝑃𝑟𝑒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𝑃𝑜𝑠𝑡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000" dirty="0"/>
                  <a:t>Challenges: The transformation function depends on the application</a:t>
                </a:r>
              </a:p>
              <a:p>
                <a:r>
                  <a:rPr lang="en-US" altLang="zh-CN" sz="2000" dirty="0"/>
                  <a:t>Example: escape user inputs to mitigate security issues, e.g., SQL injection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20D1C-5C26-46BB-9681-67BC5A487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749F86-0EAE-406B-9C78-C86F602EE43B}"/>
              </a:ext>
            </a:extLst>
          </p:cNvPr>
          <p:cNvSpPr txBox="1"/>
          <p:nvPr/>
        </p:nvSpPr>
        <p:spPr>
          <a:xfrm>
            <a:off x="838200" y="6492875"/>
            <a:ext cx="9823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Kern, C. (2014). Securing the tangled web. Communications of the ACM, 57(9), 38–47. https://doi.org/10.1145/2643134</a:t>
            </a:r>
          </a:p>
        </p:txBody>
      </p:sp>
    </p:spTree>
    <p:extLst>
      <p:ext uri="{BB962C8B-B14F-4D97-AF65-F5344CB8AC3E}">
        <p14:creationId xmlns:p14="http://schemas.microsoft.com/office/powerpoint/2010/main" val="8932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8B27-2020-42D2-8664-FDB6B5D4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Weaken the postcondition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E51BC-766E-4CF7-95FF-D1ED28EDD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/>
                  <a:t>For program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𝑃𝑜𝑠𝑡</m:t>
                        </m:r>
                      </m:e>
                    </m:d>
                  </m:oMath>
                </a14:m>
                <a:r>
                  <a:rPr lang="en-US" altLang="zh-CN" sz="2000" dirty="0"/>
                  <a:t>, let transformed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𝑃𝑜𝑠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000" dirty="0"/>
                  <a:t> be a weaker version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000" dirty="0"/>
                  <a:t>, i.e.,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000" dirty="0"/>
                  <a:t> ,</a:t>
                </a:r>
              </a:p>
              <a:p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000" dirty="0"/>
                  <a:t>be the corresponding precondition 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𝑃𝑜𝑠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𝑃𝑟𝑒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𝑃𝑜𝑠𝑡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𝑃𝑟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𝑃𝑜𝑠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sz="2000" dirty="0"/>
                  <a:t>Challenges:</a:t>
                </a:r>
              </a:p>
              <a:p>
                <a:pPr lvl="1"/>
                <a:r>
                  <a:rPr lang="en-US" altLang="zh-CN" sz="1600" dirty="0"/>
                  <a:t>What is a real-world case study of it?</a:t>
                </a:r>
              </a:p>
              <a:p>
                <a:pPr lvl="1"/>
                <a:r>
                  <a:rPr lang="en-US" altLang="zh-CN" sz="1600" dirty="0"/>
                  <a:t>Can we use MAX-SMT to realize such pattern?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E51BC-766E-4CF7-95FF-D1ED28EDD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8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1346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Theme</vt:lpstr>
      <vt:lpstr>How to Make Software More Robust</vt:lpstr>
      <vt:lpstr>Research Topics</vt:lpstr>
      <vt:lpstr>What does “robust” mean?</vt:lpstr>
      <vt:lpstr>Design by contract</vt:lpstr>
      <vt:lpstr>Transformation Patterns</vt:lpstr>
      <vt:lpstr>Sanity Check</vt:lpstr>
      <vt:lpstr>Transaction-like</vt:lpstr>
      <vt:lpstr>Transforming inputs to acceptable value</vt:lpstr>
      <vt:lpstr>Weaken the postcondition</vt:lpstr>
      <vt:lpstr>Failure oblivious computing</vt:lpstr>
      <vt:lpstr>Mutational Robustness in Biology</vt:lpstr>
      <vt:lpstr>Mutational Robustness in Software</vt:lpstr>
      <vt:lpstr>Mutational Robustness in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Software More Robust</dc:title>
  <dc:creator>Changjian Zhang</dc:creator>
  <cp:lastModifiedBy>Changjian Zhang</cp:lastModifiedBy>
  <cp:revision>27</cp:revision>
  <dcterms:created xsi:type="dcterms:W3CDTF">2020-05-01T14:10:57Z</dcterms:created>
  <dcterms:modified xsi:type="dcterms:W3CDTF">2023-05-01T22:04:35Z</dcterms:modified>
</cp:coreProperties>
</file>