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319" r:id="rId2"/>
    <p:sldId id="320" r:id="rId3"/>
    <p:sldId id="321" r:id="rId4"/>
    <p:sldId id="322" r:id="rId5"/>
    <p:sldId id="334" r:id="rId6"/>
    <p:sldId id="324" r:id="rId7"/>
    <p:sldId id="323" r:id="rId8"/>
    <p:sldId id="295" r:id="rId9"/>
    <p:sldId id="310" r:id="rId10"/>
    <p:sldId id="297" r:id="rId11"/>
    <p:sldId id="311" r:id="rId12"/>
    <p:sldId id="298" r:id="rId13"/>
    <p:sldId id="300" r:id="rId14"/>
    <p:sldId id="325" r:id="rId15"/>
    <p:sldId id="299" r:id="rId16"/>
    <p:sldId id="327" r:id="rId17"/>
    <p:sldId id="335" r:id="rId18"/>
    <p:sldId id="328" r:id="rId19"/>
    <p:sldId id="336" r:id="rId20"/>
    <p:sldId id="337" r:id="rId21"/>
    <p:sldId id="338" r:id="rId22"/>
    <p:sldId id="307" r:id="rId23"/>
    <p:sldId id="329" r:id="rId24"/>
    <p:sldId id="339" r:id="rId25"/>
    <p:sldId id="344" r:id="rId26"/>
    <p:sldId id="345" r:id="rId27"/>
    <p:sldId id="342" r:id="rId28"/>
    <p:sldId id="341" r:id="rId29"/>
    <p:sldId id="333" r:id="rId30"/>
    <p:sldId id="330" r:id="rId31"/>
    <p:sldId id="331" r:id="rId32"/>
    <p:sldId id="332" r:id="rId33"/>
    <p:sldId id="308" r:id="rId34"/>
    <p:sldId id="313" r:id="rId35"/>
    <p:sldId id="326" r:id="rId36"/>
    <p:sldId id="309" r:id="rId37"/>
    <p:sldId id="314" r:id="rId38"/>
    <p:sldId id="315" r:id="rId39"/>
    <p:sldId id="316" r:id="rId40"/>
    <p:sldId id="317"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86332" autoAdjust="0"/>
  </p:normalViewPr>
  <p:slideViewPr>
    <p:cSldViewPr snapToGrid="0">
      <p:cViewPr varScale="1">
        <p:scale>
          <a:sx n="108" d="100"/>
          <a:sy n="108" d="100"/>
        </p:scale>
        <p:origin x="97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351909-DE17-4A7F-99BC-8CE6D222AABC}" type="datetimeFigureOut">
              <a:rPr lang="zh-CN" altLang="en-US" smtClean="0"/>
              <a:t>2021/11/12</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B72F01-EBA3-4D96-AF47-C47819801AC1}" type="slidenum">
              <a:rPr lang="zh-CN" altLang="en-US" smtClean="0"/>
              <a:t>‹#›</a:t>
            </a:fld>
            <a:endParaRPr lang="zh-CN" altLang="en-US"/>
          </a:p>
        </p:txBody>
      </p:sp>
    </p:spTree>
    <p:extLst>
      <p:ext uri="{BB962C8B-B14F-4D97-AF65-F5344CB8AC3E}">
        <p14:creationId xmlns:p14="http://schemas.microsoft.com/office/powerpoint/2010/main" val="2859611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Even though, some of our discussions should be applicable in general AI systems. However, we mainly focus on self-driving cars.</a:t>
            </a:r>
            <a:endParaRPr lang="zh-CN" altLang="en-US" dirty="0"/>
          </a:p>
        </p:txBody>
      </p:sp>
      <p:sp>
        <p:nvSpPr>
          <p:cNvPr id="4" name="Slide Number Placeholder 3"/>
          <p:cNvSpPr>
            <a:spLocks noGrp="1"/>
          </p:cNvSpPr>
          <p:nvPr>
            <p:ph type="sldNum" sz="quarter" idx="5"/>
          </p:nvPr>
        </p:nvSpPr>
        <p:spPr/>
        <p:txBody>
          <a:bodyPr/>
          <a:lstStyle/>
          <a:p>
            <a:fld id="{00B72F01-EBA3-4D96-AF47-C47819801AC1}" type="slidenum">
              <a:rPr lang="zh-CN" altLang="en-US" smtClean="0"/>
              <a:t>1</a:t>
            </a:fld>
            <a:endParaRPr lang="zh-CN" altLang="en-US"/>
          </a:p>
        </p:txBody>
      </p:sp>
    </p:spTree>
    <p:extLst>
      <p:ext uri="{BB962C8B-B14F-4D97-AF65-F5344CB8AC3E}">
        <p14:creationId xmlns:p14="http://schemas.microsoft.com/office/powerpoint/2010/main" val="42811864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Finally, the job of the controller is to generate a control action u given the current state z. Mathematically, we can consider we have an abstraction function f, that maps a state x in the plant to a state z of the controller. However, in practice, the selection of Z highly relies on the knowledge of the domain experts and developers, and we cannot specify f because it is almost impossible to model X, i.e., the complete state space of the real world. </a:t>
            </a:r>
          </a:p>
          <a:p>
            <a:endParaRPr lang="en-US" altLang="zh-CN" dirty="0"/>
          </a:p>
          <a:p>
            <a:r>
              <a:rPr lang="en-US" altLang="zh-CN" dirty="0"/>
              <a:t>This brings another kind of errors, we call it abstraction error, in other words, the state of the controller does not always reflect the real state of the plant.</a:t>
            </a:r>
          </a:p>
          <a:p>
            <a:endParaRPr lang="en-US" altLang="zh-CN" dirty="0"/>
          </a:p>
          <a:p>
            <a:r>
              <a:rPr lang="en-US" altLang="zh-CN" dirty="0"/>
              <a:t>In safety context, the job of the controller is to guarantee some safety property, and we will see that all the errors I just mentioned make it hard to achieve this goal.</a:t>
            </a:r>
            <a:endParaRPr lang="zh-CN" altLang="en-US" dirty="0"/>
          </a:p>
        </p:txBody>
      </p:sp>
      <p:sp>
        <p:nvSpPr>
          <p:cNvPr id="4" name="Slide Number Placeholder 3"/>
          <p:cNvSpPr>
            <a:spLocks noGrp="1"/>
          </p:cNvSpPr>
          <p:nvPr>
            <p:ph type="sldNum" sz="quarter" idx="5"/>
          </p:nvPr>
        </p:nvSpPr>
        <p:spPr/>
        <p:txBody>
          <a:bodyPr/>
          <a:lstStyle/>
          <a:p>
            <a:fld id="{00B72F01-EBA3-4D96-AF47-C47819801AC1}" type="slidenum">
              <a:rPr lang="zh-CN" altLang="en-US" smtClean="0"/>
              <a:t>11</a:t>
            </a:fld>
            <a:endParaRPr lang="zh-CN" altLang="en-US"/>
          </a:p>
        </p:txBody>
      </p:sp>
    </p:spTree>
    <p:extLst>
      <p:ext uri="{BB962C8B-B14F-4D97-AF65-F5344CB8AC3E}">
        <p14:creationId xmlns:p14="http://schemas.microsoft.com/office/powerpoint/2010/main" val="21909840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Formally speaking, given a safety property P, it generates a safe region in X. However, since we cannot directly model X, the controller considers a corresponding safe region Z safe in Z. Given an initial state x0, an execution represents that the plant moves from x0 to x1 by action u0. And from the controller’s view, it moves from state z0 to z1 by action u0.</a:t>
            </a:r>
            <a:endParaRPr lang="zh-CN" altLang="en-US" dirty="0"/>
          </a:p>
        </p:txBody>
      </p:sp>
      <p:sp>
        <p:nvSpPr>
          <p:cNvPr id="4" name="Slide Number Placeholder 3"/>
          <p:cNvSpPr>
            <a:spLocks noGrp="1"/>
          </p:cNvSpPr>
          <p:nvPr>
            <p:ph type="sldNum" sz="quarter" idx="5"/>
          </p:nvPr>
        </p:nvSpPr>
        <p:spPr/>
        <p:txBody>
          <a:bodyPr/>
          <a:lstStyle/>
          <a:p>
            <a:fld id="{00B72F01-EBA3-4D96-AF47-C47819801AC1}" type="slidenum">
              <a:rPr lang="zh-CN" altLang="en-US" smtClean="0"/>
              <a:t>12</a:t>
            </a:fld>
            <a:endParaRPr lang="zh-CN" altLang="en-US"/>
          </a:p>
        </p:txBody>
      </p:sp>
    </p:spTree>
    <p:extLst>
      <p:ext uri="{BB962C8B-B14F-4D97-AF65-F5344CB8AC3E}">
        <p14:creationId xmlns:p14="http://schemas.microsoft.com/office/powerpoint/2010/main" val="35900834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From the controller’s view, a correct controller should always guarantee the system is moving in the range of Z safe. However, this does not imply the plant is actually safe because we have observation errors, perception errors. Also, we have abstraction error, that we cannot prove a safe state in Z is a safe state in X. Finally, we have environment shift, that the plant may not move to the state that the controller believes.</a:t>
            </a:r>
            <a:endParaRPr lang="zh-CN" altLang="en-US" dirty="0"/>
          </a:p>
        </p:txBody>
      </p:sp>
      <p:sp>
        <p:nvSpPr>
          <p:cNvPr id="4" name="Slide Number Placeholder 3"/>
          <p:cNvSpPr>
            <a:spLocks noGrp="1"/>
          </p:cNvSpPr>
          <p:nvPr>
            <p:ph type="sldNum" sz="quarter" idx="5"/>
          </p:nvPr>
        </p:nvSpPr>
        <p:spPr/>
        <p:txBody>
          <a:bodyPr/>
          <a:lstStyle/>
          <a:p>
            <a:fld id="{00B72F01-EBA3-4D96-AF47-C47819801AC1}" type="slidenum">
              <a:rPr lang="zh-CN" altLang="en-US" smtClean="0"/>
              <a:t>13</a:t>
            </a:fld>
            <a:endParaRPr lang="zh-CN" altLang="en-US"/>
          </a:p>
        </p:txBody>
      </p:sp>
    </p:spTree>
    <p:extLst>
      <p:ext uri="{BB962C8B-B14F-4D97-AF65-F5344CB8AC3E}">
        <p14:creationId xmlns:p14="http://schemas.microsoft.com/office/powerpoint/2010/main" val="26984659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To visualize this process, in this figure, the orange areas are the entire state space of X and Z, and the white areas indicate the safe regions.</a:t>
            </a:r>
          </a:p>
          <a:p>
            <a:endParaRPr lang="en-US" altLang="zh-CN" dirty="0"/>
          </a:p>
          <a:p>
            <a:r>
              <a:rPr lang="en-US" altLang="zh-CN" dirty="0"/>
              <a:t>So anytime the controller receives a state z, the plant could be in any state in a corresponding range. The size of the range is affected by the errors including observation, perception, abstraction errors, and environment shift.</a:t>
            </a:r>
          </a:p>
          <a:p>
            <a:endParaRPr lang="en-US" altLang="zh-CN" dirty="0"/>
          </a:p>
          <a:p>
            <a:r>
              <a:rPr lang="en-US" altLang="zh-CN" dirty="0"/>
              <a:t>So even though the controller may think the system is still safe, but the actual state of the plant might already be unsafe.</a:t>
            </a:r>
            <a:endParaRPr lang="zh-CN" altLang="en-US" dirty="0"/>
          </a:p>
        </p:txBody>
      </p:sp>
      <p:sp>
        <p:nvSpPr>
          <p:cNvPr id="4" name="Slide Number Placeholder 3"/>
          <p:cNvSpPr>
            <a:spLocks noGrp="1"/>
          </p:cNvSpPr>
          <p:nvPr>
            <p:ph type="sldNum" sz="quarter" idx="5"/>
          </p:nvPr>
        </p:nvSpPr>
        <p:spPr/>
        <p:txBody>
          <a:bodyPr/>
          <a:lstStyle/>
          <a:p>
            <a:fld id="{00B72F01-EBA3-4D96-AF47-C47819801AC1}" type="slidenum">
              <a:rPr lang="zh-CN" altLang="en-US" smtClean="0"/>
              <a:t>14</a:t>
            </a:fld>
            <a:endParaRPr lang="zh-CN" altLang="en-US"/>
          </a:p>
        </p:txBody>
      </p:sp>
    </p:spTree>
    <p:extLst>
      <p:ext uri="{BB962C8B-B14F-4D97-AF65-F5344CB8AC3E}">
        <p14:creationId xmlns:p14="http://schemas.microsoft.com/office/powerpoint/2010/main" val="21237663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Here, we summarize why the problem is so challenging!</a:t>
            </a:r>
          </a:p>
          <a:p>
            <a:endParaRPr lang="en-US" altLang="zh-CN" dirty="0"/>
          </a:p>
          <a:p>
            <a:r>
              <a:rPr lang="en-US" altLang="zh-CN" dirty="0"/>
              <a:t>First, all of these errors are unavoidable, you always have errors in hardware, your ML model can never be 100% accurate, you may always encounter unknown unknowns in modeling.</a:t>
            </a:r>
          </a:p>
          <a:p>
            <a:endParaRPr lang="en-US" altLang="zh-CN" dirty="0"/>
          </a:p>
          <a:p>
            <a:r>
              <a:rPr lang="en-US" altLang="zh-CN" dirty="0"/>
              <a:t>Second, we often deal with infinite state spaces and it’s hard to measure the error functions.</a:t>
            </a:r>
          </a:p>
          <a:p>
            <a:endParaRPr lang="en-US" altLang="zh-CN" dirty="0"/>
          </a:p>
          <a:p>
            <a:r>
              <a:rPr lang="en-US" altLang="zh-CN" dirty="0"/>
              <a:t>Third, existing fault analysis methods are not enough, e.g., fault tree analysis often does not work, because errors are not simple logical combinations of propositions anymore. We have more non-linear interactions among multiple components.</a:t>
            </a:r>
          </a:p>
          <a:p>
            <a:endParaRPr lang="en-US" altLang="zh-CN" dirty="0"/>
          </a:p>
          <a:p>
            <a:r>
              <a:rPr lang="en-US" altLang="zh-CN" dirty="0"/>
              <a:t>Finally, I think we should bring more connections across disciplines. In my opinion, the problem that a lot of companies are facing is how to bring old-fashioned techniques to work together.</a:t>
            </a:r>
          </a:p>
          <a:p>
            <a:endParaRPr lang="zh-CN" altLang="en-US" dirty="0"/>
          </a:p>
        </p:txBody>
      </p:sp>
      <p:sp>
        <p:nvSpPr>
          <p:cNvPr id="4" name="Slide Number Placeholder 3"/>
          <p:cNvSpPr>
            <a:spLocks noGrp="1"/>
          </p:cNvSpPr>
          <p:nvPr>
            <p:ph type="sldNum" sz="quarter" idx="5"/>
          </p:nvPr>
        </p:nvSpPr>
        <p:spPr/>
        <p:txBody>
          <a:bodyPr/>
          <a:lstStyle/>
          <a:p>
            <a:fld id="{00B72F01-EBA3-4D96-AF47-C47819801AC1}" type="slidenum">
              <a:rPr lang="zh-CN" altLang="en-US" smtClean="0"/>
              <a:t>16</a:t>
            </a:fld>
            <a:endParaRPr lang="zh-CN" altLang="en-US"/>
          </a:p>
        </p:txBody>
      </p:sp>
    </p:spTree>
    <p:extLst>
      <p:ext uri="{BB962C8B-B14F-4D97-AF65-F5344CB8AC3E}">
        <p14:creationId xmlns:p14="http://schemas.microsoft.com/office/powerpoint/2010/main" val="10600188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Moreover, the real systems are much more complex, the observation is done by multiple sensors like camera, lidar, </a:t>
            </a:r>
            <a:r>
              <a:rPr lang="en-US" altLang="zh-CN" dirty="0" err="1"/>
              <a:t>gps</a:t>
            </a:r>
            <a:r>
              <a:rPr lang="en-US" altLang="zh-CN" dirty="0"/>
              <a:t>. The perception is not one ML model, but a collection of models, each responsible for a particular task. Also, the controller is not a single model like an MDP, it consists of multiple software components. Finally, the control action from the software needs to be converted into signals for the brake, this may involve e.g., PID control from classic control theory.</a:t>
            </a:r>
            <a:endParaRPr lang="zh-CN" altLang="en-US" dirty="0"/>
          </a:p>
        </p:txBody>
      </p:sp>
      <p:sp>
        <p:nvSpPr>
          <p:cNvPr id="4" name="Slide Number Placeholder 3"/>
          <p:cNvSpPr>
            <a:spLocks noGrp="1"/>
          </p:cNvSpPr>
          <p:nvPr>
            <p:ph type="sldNum" sz="quarter" idx="5"/>
          </p:nvPr>
        </p:nvSpPr>
        <p:spPr/>
        <p:txBody>
          <a:bodyPr/>
          <a:lstStyle/>
          <a:p>
            <a:fld id="{00B72F01-EBA3-4D96-AF47-C47819801AC1}" type="slidenum">
              <a:rPr lang="zh-CN" altLang="en-US" smtClean="0"/>
              <a:t>17</a:t>
            </a:fld>
            <a:endParaRPr lang="zh-CN" altLang="en-US"/>
          </a:p>
        </p:txBody>
      </p:sp>
    </p:spTree>
    <p:extLst>
      <p:ext uri="{BB962C8B-B14F-4D97-AF65-F5344CB8AC3E}">
        <p14:creationId xmlns:p14="http://schemas.microsoft.com/office/powerpoint/2010/main" val="19686236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00B72F01-EBA3-4D96-AF47-C47819801AC1}" type="slidenum">
              <a:rPr lang="zh-CN" altLang="en-US" smtClean="0"/>
              <a:t>18</a:t>
            </a:fld>
            <a:endParaRPr lang="zh-CN" altLang="en-US"/>
          </a:p>
        </p:txBody>
      </p:sp>
    </p:spTree>
    <p:extLst>
      <p:ext uri="{BB962C8B-B14F-4D97-AF65-F5344CB8AC3E}">
        <p14:creationId xmlns:p14="http://schemas.microsoft.com/office/powerpoint/2010/main" val="39391691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00B72F01-EBA3-4D96-AF47-C47819801AC1}" type="slidenum">
              <a:rPr lang="zh-CN" altLang="en-US" smtClean="0"/>
              <a:t>19</a:t>
            </a:fld>
            <a:endParaRPr lang="zh-CN" altLang="en-US"/>
          </a:p>
        </p:txBody>
      </p:sp>
    </p:spTree>
    <p:extLst>
      <p:ext uri="{BB962C8B-B14F-4D97-AF65-F5344CB8AC3E}">
        <p14:creationId xmlns:p14="http://schemas.microsoft.com/office/powerpoint/2010/main" val="21761288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00B72F01-EBA3-4D96-AF47-C47819801AC1}" type="slidenum">
              <a:rPr lang="zh-CN" altLang="en-US" smtClean="0"/>
              <a:t>25</a:t>
            </a:fld>
            <a:endParaRPr lang="zh-CN" altLang="en-US"/>
          </a:p>
        </p:txBody>
      </p:sp>
    </p:spTree>
    <p:extLst>
      <p:ext uri="{BB962C8B-B14F-4D97-AF65-F5344CB8AC3E}">
        <p14:creationId xmlns:p14="http://schemas.microsoft.com/office/powerpoint/2010/main" val="15662324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Hardware industries they know how things can go wrong, how errors can happen, so they build systematic tests before shipping their products.</a:t>
            </a:r>
            <a:endParaRPr lang="zh-CN" altLang="en-US" dirty="0"/>
          </a:p>
        </p:txBody>
      </p:sp>
      <p:sp>
        <p:nvSpPr>
          <p:cNvPr id="4" name="Slide Number Placeholder 3"/>
          <p:cNvSpPr>
            <a:spLocks noGrp="1"/>
          </p:cNvSpPr>
          <p:nvPr>
            <p:ph type="sldNum" sz="quarter" idx="5"/>
          </p:nvPr>
        </p:nvSpPr>
        <p:spPr/>
        <p:txBody>
          <a:bodyPr/>
          <a:lstStyle/>
          <a:p>
            <a:fld id="{00B72F01-EBA3-4D96-AF47-C47819801AC1}" type="slidenum">
              <a:rPr lang="zh-CN" altLang="en-US" smtClean="0"/>
              <a:t>30</a:t>
            </a:fld>
            <a:endParaRPr lang="zh-CN" altLang="en-US"/>
          </a:p>
        </p:txBody>
      </p:sp>
    </p:spTree>
    <p:extLst>
      <p:ext uri="{BB962C8B-B14F-4D97-AF65-F5344CB8AC3E}">
        <p14:creationId xmlns:p14="http://schemas.microsoft.com/office/powerpoint/2010/main" val="4246298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In the past 2 years, I mainly worked on formal analysis for software systems, especially verifying a design is safe and robust. We have a paper on formally define software robustness, and an ICSE submission about automatically </a:t>
            </a:r>
            <a:r>
              <a:rPr lang="en-US" altLang="zh-CN" dirty="0" err="1"/>
              <a:t>robustifying</a:t>
            </a:r>
            <a:r>
              <a:rPr lang="en-US" altLang="zh-CN" dirty="0"/>
              <a:t> a system design. </a:t>
            </a:r>
          </a:p>
          <a:p>
            <a:endParaRPr lang="en-US" altLang="zh-CN" dirty="0"/>
          </a:p>
          <a:p>
            <a:r>
              <a:rPr lang="en-US" altLang="zh-CN" dirty="0"/>
              <a:t>In the context of those research, we often pretend we have the formal specification of the system either specified by the developers or extracted from the code. We then use model checking or theorem prover to verify some give property. When we are dealing with a large system with multiple components, we can leverage compositional reasoning that merges the verification results for each component to conclude some system-level property.</a:t>
            </a:r>
          </a:p>
          <a:p>
            <a:endParaRPr lang="en-US" altLang="zh-CN" dirty="0"/>
          </a:p>
          <a:p>
            <a:r>
              <a:rPr lang="en-US" altLang="zh-CN" dirty="0"/>
              <a:t>However, with more and more systems are AI-enabled, especially ML enabled, this brings new challenges to the formal community. One crucial issue is that we don’t have a way to specify the behavior of a ML component.</a:t>
            </a:r>
            <a:endParaRPr lang="zh-CN" altLang="en-US" dirty="0"/>
          </a:p>
        </p:txBody>
      </p:sp>
      <p:sp>
        <p:nvSpPr>
          <p:cNvPr id="4" name="Slide Number Placeholder 3"/>
          <p:cNvSpPr>
            <a:spLocks noGrp="1"/>
          </p:cNvSpPr>
          <p:nvPr>
            <p:ph type="sldNum" sz="quarter" idx="5"/>
          </p:nvPr>
        </p:nvSpPr>
        <p:spPr/>
        <p:txBody>
          <a:bodyPr/>
          <a:lstStyle/>
          <a:p>
            <a:fld id="{00B72F01-EBA3-4D96-AF47-C47819801AC1}" type="slidenum">
              <a:rPr lang="zh-CN" altLang="en-US" smtClean="0"/>
              <a:t>2</a:t>
            </a:fld>
            <a:endParaRPr lang="zh-CN" altLang="en-US"/>
          </a:p>
        </p:txBody>
      </p:sp>
    </p:spTree>
    <p:extLst>
      <p:ext uri="{BB962C8B-B14F-4D97-AF65-F5344CB8AC3E}">
        <p14:creationId xmlns:p14="http://schemas.microsoft.com/office/powerpoint/2010/main" val="31571891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00B72F01-EBA3-4D96-AF47-C47819801AC1}" type="slidenum">
              <a:rPr lang="zh-CN" altLang="en-US" smtClean="0"/>
              <a:t>35</a:t>
            </a:fld>
            <a:endParaRPr lang="zh-CN" altLang="en-US"/>
          </a:p>
        </p:txBody>
      </p:sp>
    </p:spTree>
    <p:extLst>
      <p:ext uri="{BB962C8B-B14F-4D97-AF65-F5344CB8AC3E}">
        <p14:creationId xmlns:p14="http://schemas.microsoft.com/office/powerpoint/2010/main" val="1825060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Recent trend in formal analysis for ML is to extract or infer an approximation of a given ML model, e.g., it could be a linear constraints model. Then, with the formal specification of the model, we can then go back to apply compositional reasoning approaches. E.g., lets assume a self-driving car system which has a camera to capture images, after some preprocess component, it uses a ML component to detect obstacles, then finally, it uses a non-ml component to do planning. In an assume-guarantee style reasoning, we want to generate a assume-guarantee pair for each component, e.g., when A3 is satisfied for the ML component, then some G3 should be satisfied. Then, if G3 implies A4, then the guarantee G4 for the planner is also satisfied.</a:t>
            </a:r>
          </a:p>
          <a:p>
            <a:endParaRPr lang="en-US" altLang="zh-CN" dirty="0"/>
          </a:p>
          <a:p>
            <a:r>
              <a:rPr lang="en-US" altLang="zh-CN" dirty="0"/>
              <a:t>This approach is promising but also hard. E.g., one issue is we have heterogenous models, the ML model may be represented by some linear constraints, the planner might be a state machine. How should we integrate their verification results. </a:t>
            </a:r>
            <a:endParaRPr lang="zh-CN" altLang="en-US" dirty="0"/>
          </a:p>
        </p:txBody>
      </p:sp>
      <p:sp>
        <p:nvSpPr>
          <p:cNvPr id="4" name="Slide Number Placeholder 3"/>
          <p:cNvSpPr>
            <a:spLocks noGrp="1"/>
          </p:cNvSpPr>
          <p:nvPr>
            <p:ph type="sldNum" sz="quarter" idx="5"/>
          </p:nvPr>
        </p:nvSpPr>
        <p:spPr/>
        <p:txBody>
          <a:bodyPr/>
          <a:lstStyle/>
          <a:p>
            <a:fld id="{00B72F01-EBA3-4D96-AF47-C47819801AC1}" type="slidenum">
              <a:rPr lang="zh-CN" altLang="en-US" smtClean="0"/>
              <a:t>3</a:t>
            </a:fld>
            <a:endParaRPr lang="zh-CN" altLang="en-US"/>
          </a:p>
        </p:txBody>
      </p:sp>
    </p:spTree>
    <p:extLst>
      <p:ext uri="{BB962C8B-B14F-4D97-AF65-F5344CB8AC3E}">
        <p14:creationId xmlns:p14="http://schemas.microsoft.com/office/powerpoint/2010/main" val="1668149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In addition, we are interested in how the errors or deviations in the environment or system can affect the correctness of the system. In a system like a self-driving car, everything can go wrong! ...</a:t>
            </a:r>
          </a:p>
          <a:p>
            <a:endParaRPr lang="en-US" altLang="zh-CN" dirty="0"/>
          </a:p>
          <a:p>
            <a:r>
              <a:rPr lang="en-US" altLang="zh-CN" dirty="0"/>
              <a:t>We want to answer the question that how these errors propagate through the system causing the system-level property to be violated? Also, how can we measure the robustness of the entire system?</a:t>
            </a:r>
          </a:p>
          <a:p>
            <a:endParaRPr lang="en-US" altLang="zh-CN" dirty="0"/>
          </a:p>
          <a:p>
            <a:r>
              <a:rPr lang="en-US" altLang="zh-CN" dirty="0"/>
              <a:t>However, after some literature review, I find this system-level view lacks attention from the community. The ML community focus on training robust models, the SE community focus on building robust planners. However, best components do not imply the best system. It’s not a trivial task to reason their combination.</a:t>
            </a:r>
          </a:p>
          <a:p>
            <a:endParaRPr lang="en-US" altLang="zh-CN" dirty="0"/>
          </a:p>
          <a:p>
            <a:r>
              <a:rPr lang="en-US" altLang="zh-CN" dirty="0"/>
              <a:t>This reminds me complex system which won this year’s </a:t>
            </a:r>
            <a:r>
              <a:rPr lang="en-US" altLang="zh-CN" dirty="0" err="1"/>
              <a:t>nobel</a:t>
            </a:r>
            <a:r>
              <a:rPr lang="en-US" altLang="zh-CN" dirty="0"/>
              <a:t> prize where you have non-linear interactions among multiple components which make it extremely hard to predict the system behavior.</a:t>
            </a:r>
            <a:endParaRPr lang="zh-CN" altLang="en-US" dirty="0"/>
          </a:p>
        </p:txBody>
      </p:sp>
      <p:sp>
        <p:nvSpPr>
          <p:cNvPr id="4" name="Slide Number Placeholder 3"/>
          <p:cNvSpPr>
            <a:spLocks noGrp="1"/>
          </p:cNvSpPr>
          <p:nvPr>
            <p:ph type="sldNum" sz="quarter" idx="5"/>
          </p:nvPr>
        </p:nvSpPr>
        <p:spPr/>
        <p:txBody>
          <a:bodyPr/>
          <a:lstStyle/>
          <a:p>
            <a:fld id="{00B72F01-EBA3-4D96-AF47-C47819801AC1}" type="slidenum">
              <a:rPr lang="zh-CN" altLang="en-US" smtClean="0"/>
              <a:t>4</a:t>
            </a:fld>
            <a:endParaRPr lang="zh-CN" altLang="en-US"/>
          </a:p>
        </p:txBody>
      </p:sp>
    </p:spTree>
    <p:extLst>
      <p:ext uri="{BB962C8B-B14F-4D97-AF65-F5344CB8AC3E}">
        <p14:creationId xmlns:p14="http://schemas.microsoft.com/office/powerpoint/2010/main" val="5338446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So we are working on a formal attempt to first, describe the problem formally; second, formally classify the errors in the system; and finally, provide a formal theory to integrate existing work and guide future research.</a:t>
            </a:r>
            <a:endParaRPr lang="zh-CN" altLang="en-US" dirty="0"/>
          </a:p>
        </p:txBody>
      </p:sp>
      <p:sp>
        <p:nvSpPr>
          <p:cNvPr id="4" name="Slide Number Placeholder 3"/>
          <p:cNvSpPr>
            <a:spLocks noGrp="1"/>
          </p:cNvSpPr>
          <p:nvPr>
            <p:ph type="sldNum" sz="quarter" idx="5"/>
          </p:nvPr>
        </p:nvSpPr>
        <p:spPr/>
        <p:txBody>
          <a:bodyPr/>
          <a:lstStyle/>
          <a:p>
            <a:fld id="{00B72F01-EBA3-4D96-AF47-C47819801AC1}" type="slidenum">
              <a:rPr lang="zh-CN" altLang="en-US" smtClean="0"/>
              <a:t>6</a:t>
            </a:fld>
            <a:endParaRPr lang="zh-CN" altLang="en-US"/>
          </a:p>
        </p:txBody>
      </p:sp>
    </p:spTree>
    <p:extLst>
      <p:ext uri="{BB962C8B-B14F-4D97-AF65-F5344CB8AC3E}">
        <p14:creationId xmlns:p14="http://schemas.microsoft.com/office/powerpoint/2010/main" val="31059808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We limit our scope to control systems. For example, consider a self-driving car system, we say the plant is the agent we want to control including the ego vehicle and the surrounding environment. It uses some sensors to make observations, which we call the observation module, one or more ML models to detect obstacles, traffic signs, which we call the perception module, and a controller to generate controls.</a:t>
            </a:r>
            <a:endParaRPr lang="zh-CN" altLang="en-US" dirty="0"/>
          </a:p>
        </p:txBody>
      </p:sp>
      <p:sp>
        <p:nvSpPr>
          <p:cNvPr id="4" name="Slide Number Placeholder 3"/>
          <p:cNvSpPr>
            <a:spLocks noGrp="1"/>
          </p:cNvSpPr>
          <p:nvPr>
            <p:ph type="sldNum" sz="quarter" idx="5"/>
          </p:nvPr>
        </p:nvSpPr>
        <p:spPr/>
        <p:txBody>
          <a:bodyPr/>
          <a:lstStyle/>
          <a:p>
            <a:fld id="{00B72F01-EBA3-4D96-AF47-C47819801AC1}" type="slidenum">
              <a:rPr lang="zh-CN" altLang="en-US" smtClean="0"/>
              <a:t>7</a:t>
            </a:fld>
            <a:endParaRPr lang="zh-CN" altLang="en-US"/>
          </a:p>
        </p:txBody>
      </p:sp>
    </p:spTree>
    <p:extLst>
      <p:ext uri="{BB962C8B-B14F-4D97-AF65-F5344CB8AC3E}">
        <p14:creationId xmlns:p14="http://schemas.microsoft.com/office/powerpoint/2010/main" val="1473861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 dynamics of the plant is modeled as a relation of X times U times X, where X is the state space and U is the set of actions, i.e., given a state of the plant and an action, it will non-deterministically transit to another state.</a:t>
            </a:r>
          </a:p>
          <a:p>
            <a:endParaRPr lang="en-US" altLang="zh-CN" dirty="0"/>
          </a:p>
          <a:p>
            <a:r>
              <a:rPr lang="en-US" altLang="zh-CN" dirty="0"/>
              <a:t>E.g., in a self-driving car system, X could include the state of the ego vehicle, the road, the traffic lights and signs, other vehicles, pedestrians and so on. But we can never model X precisely, because we may always have unknow variables. This brings uncertainty to the system.</a:t>
            </a:r>
          </a:p>
          <a:p>
            <a:endParaRPr lang="en-US" altLang="zh-CN" dirty="0"/>
          </a:p>
          <a:p>
            <a:r>
              <a:rPr lang="en-US" altLang="zh-CN" dirty="0"/>
              <a:t>Also, even for the given variables, the real environment may be different from what we expect, this introduces another kind of errors, and we call it environment shift.</a:t>
            </a:r>
            <a:endParaRPr lang="zh-CN" altLang="en-US" dirty="0"/>
          </a:p>
        </p:txBody>
      </p:sp>
      <p:sp>
        <p:nvSpPr>
          <p:cNvPr id="4" name="Slide Number Placeholder 3"/>
          <p:cNvSpPr>
            <a:spLocks noGrp="1"/>
          </p:cNvSpPr>
          <p:nvPr>
            <p:ph type="sldNum" sz="quarter" idx="5"/>
          </p:nvPr>
        </p:nvSpPr>
        <p:spPr/>
        <p:txBody>
          <a:bodyPr/>
          <a:lstStyle/>
          <a:p>
            <a:fld id="{00B72F01-EBA3-4D96-AF47-C47819801AC1}" type="slidenum">
              <a:rPr lang="zh-CN" altLang="en-US" smtClean="0"/>
              <a:t>8</a:t>
            </a:fld>
            <a:endParaRPr lang="zh-CN" altLang="en-US"/>
          </a:p>
        </p:txBody>
      </p:sp>
    </p:spTree>
    <p:extLst>
      <p:ext uri="{BB962C8B-B14F-4D97-AF65-F5344CB8AC3E}">
        <p14:creationId xmlns:p14="http://schemas.microsoft.com/office/powerpoint/2010/main" val="25374596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 job of the observation module is to produce an observation of the current environment state. It is a relation from X to O where O is the domain of the observation, e.g., an image.</a:t>
            </a:r>
          </a:p>
          <a:p>
            <a:endParaRPr lang="en-US" altLang="zh-CN" dirty="0"/>
          </a:p>
          <a:p>
            <a:r>
              <a:rPr lang="en-US" altLang="zh-CN" dirty="0"/>
              <a:t>In particular, we represent it as a function h where … where …</a:t>
            </a:r>
          </a:p>
          <a:p>
            <a:endParaRPr lang="en-US" altLang="zh-CN" dirty="0"/>
          </a:p>
          <a:p>
            <a:r>
              <a:rPr lang="en-US" altLang="zh-CN" dirty="0"/>
              <a:t>Consider a camera taking a picture, the result from the camera is some </a:t>
            </a:r>
            <a:r>
              <a:rPr lang="en-US" altLang="zh-CN" dirty="0" err="1"/>
              <a:t>groudtruth</a:t>
            </a:r>
            <a:r>
              <a:rPr lang="en-US" altLang="zh-CN" dirty="0"/>
              <a:t> value, even though we often don’t know, plus some random noise from the hardware, and plus some more noise because of some particular environment state, e.g., in low light, we may observe more noise from the camera.</a:t>
            </a:r>
            <a:endParaRPr lang="zh-CN" altLang="en-US" dirty="0"/>
          </a:p>
        </p:txBody>
      </p:sp>
      <p:sp>
        <p:nvSpPr>
          <p:cNvPr id="4" name="Slide Number Placeholder 3"/>
          <p:cNvSpPr>
            <a:spLocks noGrp="1"/>
          </p:cNvSpPr>
          <p:nvPr>
            <p:ph type="sldNum" sz="quarter" idx="5"/>
          </p:nvPr>
        </p:nvSpPr>
        <p:spPr/>
        <p:txBody>
          <a:bodyPr/>
          <a:lstStyle/>
          <a:p>
            <a:fld id="{00B72F01-EBA3-4D96-AF47-C47819801AC1}" type="slidenum">
              <a:rPr lang="zh-CN" altLang="en-US" smtClean="0"/>
              <a:t>9</a:t>
            </a:fld>
            <a:endParaRPr lang="zh-CN" altLang="en-US"/>
          </a:p>
        </p:txBody>
      </p:sp>
    </p:spTree>
    <p:extLst>
      <p:ext uri="{BB962C8B-B14F-4D97-AF65-F5344CB8AC3E}">
        <p14:creationId xmlns:p14="http://schemas.microsoft.com/office/powerpoint/2010/main" val="24717399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Cambria Math" panose="02040503050406030204" pitchFamily="18" charset="0"/>
                <a:ea typeface="Cambria Math" panose="02040503050406030204" pitchFamily="18" charset="0"/>
              </a:rPr>
              <a:t>The job of the perception module is to map an observation to a state that the controller understands. We use Z to denote the state space of the controller. Then, similarly, the perception module can be modeled as a function m, where m(o) equals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Cambria Math" panose="02040503050406030204" pitchFamily="18" charset="0"/>
                <a:ea typeface="Cambria Math" panose="02040503050406030204" pitchFamily="18" charset="0"/>
              </a:rPr>
              <a:t>Where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Cambria Math" panose="02040503050406030204" pitchFamily="18" charset="0"/>
                <a:ea typeface="Cambria Math" panose="02040503050406030204" pitchFamily="18" charset="0"/>
              </a:rPr>
              <a:t>To understand the perception error, I use </a:t>
            </a:r>
            <a:r>
              <a:rPr lang="en-US" altLang="zh-CN" sz="1200" dirty="0" err="1">
                <a:latin typeface="Cambria Math" panose="02040503050406030204" pitchFamily="18" charset="0"/>
                <a:ea typeface="Cambria Math" panose="02040503050406030204" pitchFamily="18" charset="0"/>
              </a:rPr>
              <a:t>Lujo’s</a:t>
            </a:r>
            <a:r>
              <a:rPr lang="en-US" altLang="zh-CN" sz="1200" dirty="0">
                <a:latin typeface="Cambria Math" panose="02040503050406030204" pitchFamily="18" charset="0"/>
                <a:ea typeface="Cambria Math" panose="02040503050406030204" pitchFamily="18" charset="0"/>
              </a:rPr>
              <a:t> work on </a:t>
            </a:r>
            <a:r>
              <a:rPr lang="en-US" altLang="zh-CN" sz="1200" dirty="0" err="1">
                <a:latin typeface="Cambria Math" panose="02040503050406030204" pitchFamily="18" charset="0"/>
                <a:ea typeface="Cambria Math" panose="02040503050406030204" pitchFamily="18" charset="0"/>
              </a:rPr>
              <a:t>adversial</a:t>
            </a:r>
            <a:r>
              <a:rPr lang="en-US" altLang="zh-CN" sz="1200" dirty="0">
                <a:latin typeface="Cambria Math" panose="02040503050406030204" pitchFamily="18" charset="0"/>
                <a:ea typeface="Cambria Math" panose="02040503050406030204" pitchFamily="18" charset="0"/>
              </a:rPr>
              <a:t> ML as an example. From the two images below, we know this guy is 100% Mahmood. Given the input on the left, the model has small perception error. However, by changing the input a little bit, in this case, changing a pair of glasses, the model gives a completely wrong prediction.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Cambria Math" panose="02040503050406030204" pitchFamily="18" charset="0"/>
              <a:ea typeface="Cambria Math" panose="02040503050406030204" pitchFamily="18" charset="0"/>
            </a:endParaRPr>
          </a:p>
        </p:txBody>
      </p:sp>
      <p:sp>
        <p:nvSpPr>
          <p:cNvPr id="4" name="Slide Number Placeholder 3"/>
          <p:cNvSpPr>
            <a:spLocks noGrp="1"/>
          </p:cNvSpPr>
          <p:nvPr>
            <p:ph type="sldNum" sz="quarter" idx="5"/>
          </p:nvPr>
        </p:nvSpPr>
        <p:spPr/>
        <p:txBody>
          <a:bodyPr/>
          <a:lstStyle/>
          <a:p>
            <a:fld id="{00B72F01-EBA3-4D96-AF47-C47819801AC1}" type="slidenum">
              <a:rPr lang="zh-CN" altLang="en-US" smtClean="0"/>
              <a:t>10</a:t>
            </a:fld>
            <a:endParaRPr lang="zh-CN" altLang="en-US"/>
          </a:p>
        </p:txBody>
      </p:sp>
    </p:spTree>
    <p:extLst>
      <p:ext uri="{BB962C8B-B14F-4D97-AF65-F5344CB8AC3E}">
        <p14:creationId xmlns:p14="http://schemas.microsoft.com/office/powerpoint/2010/main" val="1497337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D40EB-28C4-4917-901D-92A98DDF19A2}"/>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BF4247BE-2C29-4D21-9482-666C539ED8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9A3B13AB-6785-48CD-99F5-2EFA048DEBB7}"/>
              </a:ext>
            </a:extLst>
          </p:cNvPr>
          <p:cNvSpPr>
            <a:spLocks noGrp="1"/>
          </p:cNvSpPr>
          <p:nvPr>
            <p:ph type="dt" sz="half" idx="10"/>
          </p:nvPr>
        </p:nvSpPr>
        <p:spPr/>
        <p:txBody>
          <a:bodyPr/>
          <a:lstStyle/>
          <a:p>
            <a:fld id="{285616F4-E7E4-4C0D-AE10-8BD99E647E9A}" type="datetime1">
              <a:rPr lang="zh-CN" altLang="en-US" smtClean="0"/>
              <a:t>2021/11/12</a:t>
            </a:fld>
            <a:endParaRPr lang="zh-CN" altLang="en-US"/>
          </a:p>
        </p:txBody>
      </p:sp>
      <p:sp>
        <p:nvSpPr>
          <p:cNvPr id="5" name="Footer Placeholder 4">
            <a:extLst>
              <a:ext uri="{FF2B5EF4-FFF2-40B4-BE49-F238E27FC236}">
                <a16:creationId xmlns:a16="http://schemas.microsoft.com/office/drawing/2014/main" id="{2195D77F-B1DE-4084-A4E3-9D447116A93B}"/>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72A2231E-C487-40F5-A173-2D08FF4F70DE}"/>
              </a:ext>
            </a:extLst>
          </p:cNvPr>
          <p:cNvSpPr>
            <a:spLocks noGrp="1"/>
          </p:cNvSpPr>
          <p:nvPr>
            <p:ph type="sldNum" sz="quarter" idx="12"/>
          </p:nvPr>
        </p:nvSpPr>
        <p:spPr/>
        <p:txBody>
          <a:bodyPr/>
          <a:lstStyle/>
          <a:p>
            <a:fld id="{97747CB4-D781-4B4A-926E-331FF2747F48}" type="slidenum">
              <a:rPr lang="zh-CN" altLang="en-US" smtClean="0"/>
              <a:t>‹#›</a:t>
            </a:fld>
            <a:endParaRPr lang="zh-CN" altLang="en-US"/>
          </a:p>
        </p:txBody>
      </p:sp>
    </p:spTree>
    <p:extLst>
      <p:ext uri="{BB962C8B-B14F-4D97-AF65-F5344CB8AC3E}">
        <p14:creationId xmlns:p14="http://schemas.microsoft.com/office/powerpoint/2010/main" val="2797099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3906A-E45B-426F-B2BB-67E7DFAA3B95}"/>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C7CD978B-7999-47C6-B561-BE34124D3D2D}"/>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14203793-3F37-44D8-936F-233E464BB302}"/>
              </a:ext>
            </a:extLst>
          </p:cNvPr>
          <p:cNvSpPr>
            <a:spLocks noGrp="1"/>
          </p:cNvSpPr>
          <p:nvPr>
            <p:ph type="dt" sz="half" idx="10"/>
          </p:nvPr>
        </p:nvSpPr>
        <p:spPr/>
        <p:txBody>
          <a:bodyPr/>
          <a:lstStyle/>
          <a:p>
            <a:fld id="{E0A76603-AD14-4B8C-91FE-AB1B2E453F08}" type="datetime1">
              <a:rPr lang="zh-CN" altLang="en-US" smtClean="0"/>
              <a:t>2021/11/12</a:t>
            </a:fld>
            <a:endParaRPr lang="zh-CN" altLang="en-US"/>
          </a:p>
        </p:txBody>
      </p:sp>
      <p:sp>
        <p:nvSpPr>
          <p:cNvPr id="5" name="Footer Placeholder 4">
            <a:extLst>
              <a:ext uri="{FF2B5EF4-FFF2-40B4-BE49-F238E27FC236}">
                <a16:creationId xmlns:a16="http://schemas.microsoft.com/office/drawing/2014/main" id="{E00F8663-E11B-48AD-92FB-6A3F92A10346}"/>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48AF6AD3-38D8-4EF0-A775-B1EDA8DD67E6}"/>
              </a:ext>
            </a:extLst>
          </p:cNvPr>
          <p:cNvSpPr>
            <a:spLocks noGrp="1"/>
          </p:cNvSpPr>
          <p:nvPr>
            <p:ph type="sldNum" sz="quarter" idx="12"/>
          </p:nvPr>
        </p:nvSpPr>
        <p:spPr/>
        <p:txBody>
          <a:bodyPr/>
          <a:lstStyle/>
          <a:p>
            <a:fld id="{97747CB4-D781-4B4A-926E-331FF2747F48}" type="slidenum">
              <a:rPr lang="zh-CN" altLang="en-US" smtClean="0"/>
              <a:t>‹#›</a:t>
            </a:fld>
            <a:endParaRPr lang="zh-CN" altLang="en-US"/>
          </a:p>
        </p:txBody>
      </p:sp>
    </p:spTree>
    <p:extLst>
      <p:ext uri="{BB962C8B-B14F-4D97-AF65-F5344CB8AC3E}">
        <p14:creationId xmlns:p14="http://schemas.microsoft.com/office/powerpoint/2010/main" val="4009583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598B3E-3223-4B46-8EDD-68A223D0158D}"/>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C9FD4331-7E82-4665-B4FA-974E53E84765}"/>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939589A7-7855-4247-813D-304FE53D4788}"/>
              </a:ext>
            </a:extLst>
          </p:cNvPr>
          <p:cNvSpPr>
            <a:spLocks noGrp="1"/>
          </p:cNvSpPr>
          <p:nvPr>
            <p:ph type="dt" sz="half" idx="10"/>
          </p:nvPr>
        </p:nvSpPr>
        <p:spPr/>
        <p:txBody>
          <a:bodyPr/>
          <a:lstStyle/>
          <a:p>
            <a:fld id="{74A4914B-152A-4C42-8220-7BD2008EE1DF}" type="datetime1">
              <a:rPr lang="zh-CN" altLang="en-US" smtClean="0"/>
              <a:t>2021/11/12</a:t>
            </a:fld>
            <a:endParaRPr lang="zh-CN" altLang="en-US"/>
          </a:p>
        </p:txBody>
      </p:sp>
      <p:sp>
        <p:nvSpPr>
          <p:cNvPr id="5" name="Footer Placeholder 4">
            <a:extLst>
              <a:ext uri="{FF2B5EF4-FFF2-40B4-BE49-F238E27FC236}">
                <a16:creationId xmlns:a16="http://schemas.microsoft.com/office/drawing/2014/main" id="{904D12FD-D82B-410E-BB42-8DFE1B388D1F}"/>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97A87CF5-55A0-4F7C-8067-D1FBEE7D965F}"/>
              </a:ext>
            </a:extLst>
          </p:cNvPr>
          <p:cNvSpPr>
            <a:spLocks noGrp="1"/>
          </p:cNvSpPr>
          <p:nvPr>
            <p:ph type="sldNum" sz="quarter" idx="12"/>
          </p:nvPr>
        </p:nvSpPr>
        <p:spPr/>
        <p:txBody>
          <a:bodyPr/>
          <a:lstStyle/>
          <a:p>
            <a:fld id="{97747CB4-D781-4B4A-926E-331FF2747F48}" type="slidenum">
              <a:rPr lang="zh-CN" altLang="en-US" smtClean="0"/>
              <a:t>‹#›</a:t>
            </a:fld>
            <a:endParaRPr lang="zh-CN" altLang="en-US"/>
          </a:p>
        </p:txBody>
      </p:sp>
    </p:spTree>
    <p:extLst>
      <p:ext uri="{BB962C8B-B14F-4D97-AF65-F5344CB8AC3E}">
        <p14:creationId xmlns:p14="http://schemas.microsoft.com/office/powerpoint/2010/main" val="3249496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9A98D-657E-4759-A9CB-8A06CC7B6744}"/>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62F90B8B-7BF3-423B-9129-8BD69B0476F9}"/>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4CB025D3-1587-4B91-945A-916B8EF7A065}"/>
              </a:ext>
            </a:extLst>
          </p:cNvPr>
          <p:cNvSpPr>
            <a:spLocks noGrp="1"/>
          </p:cNvSpPr>
          <p:nvPr>
            <p:ph type="dt" sz="half" idx="10"/>
          </p:nvPr>
        </p:nvSpPr>
        <p:spPr/>
        <p:txBody>
          <a:bodyPr/>
          <a:lstStyle/>
          <a:p>
            <a:fld id="{03B8EC71-267A-4FC9-8C6D-031640CCA13F}" type="datetime1">
              <a:rPr lang="zh-CN" altLang="en-US" smtClean="0"/>
              <a:t>2021/11/12</a:t>
            </a:fld>
            <a:endParaRPr lang="zh-CN" altLang="en-US"/>
          </a:p>
        </p:txBody>
      </p:sp>
      <p:sp>
        <p:nvSpPr>
          <p:cNvPr id="5" name="Footer Placeholder 4">
            <a:extLst>
              <a:ext uri="{FF2B5EF4-FFF2-40B4-BE49-F238E27FC236}">
                <a16:creationId xmlns:a16="http://schemas.microsoft.com/office/drawing/2014/main" id="{25EA1EE2-62E9-482E-95F6-8E0A6AEE777C}"/>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88A0E1D0-EB6E-4CCB-91F0-135E613D91B9}"/>
              </a:ext>
            </a:extLst>
          </p:cNvPr>
          <p:cNvSpPr>
            <a:spLocks noGrp="1"/>
          </p:cNvSpPr>
          <p:nvPr>
            <p:ph type="sldNum" sz="quarter" idx="12"/>
          </p:nvPr>
        </p:nvSpPr>
        <p:spPr/>
        <p:txBody>
          <a:bodyPr/>
          <a:lstStyle/>
          <a:p>
            <a:fld id="{97747CB4-D781-4B4A-926E-331FF2747F48}" type="slidenum">
              <a:rPr lang="zh-CN" altLang="en-US" smtClean="0"/>
              <a:t>‹#›</a:t>
            </a:fld>
            <a:endParaRPr lang="zh-CN" altLang="en-US"/>
          </a:p>
        </p:txBody>
      </p:sp>
    </p:spTree>
    <p:extLst>
      <p:ext uri="{BB962C8B-B14F-4D97-AF65-F5344CB8AC3E}">
        <p14:creationId xmlns:p14="http://schemas.microsoft.com/office/powerpoint/2010/main" val="245249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DACEB-69CD-4136-9AE8-2C32505AD7E7}"/>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33BE9AC6-124F-4C17-9456-AE4462F9F5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DEFB9B76-67B1-4BE0-B2C5-9CA341661639}"/>
              </a:ext>
            </a:extLst>
          </p:cNvPr>
          <p:cNvSpPr>
            <a:spLocks noGrp="1"/>
          </p:cNvSpPr>
          <p:nvPr>
            <p:ph type="dt" sz="half" idx="10"/>
          </p:nvPr>
        </p:nvSpPr>
        <p:spPr/>
        <p:txBody>
          <a:bodyPr/>
          <a:lstStyle/>
          <a:p>
            <a:fld id="{7B06C773-E934-4467-B0DA-7A72302689FA}" type="datetime1">
              <a:rPr lang="zh-CN" altLang="en-US" smtClean="0"/>
              <a:t>2021/11/12</a:t>
            </a:fld>
            <a:endParaRPr lang="zh-CN" altLang="en-US"/>
          </a:p>
        </p:txBody>
      </p:sp>
      <p:sp>
        <p:nvSpPr>
          <p:cNvPr id="5" name="Footer Placeholder 4">
            <a:extLst>
              <a:ext uri="{FF2B5EF4-FFF2-40B4-BE49-F238E27FC236}">
                <a16:creationId xmlns:a16="http://schemas.microsoft.com/office/drawing/2014/main" id="{3C0E710F-FAB9-4C75-8406-1B5A304A0F58}"/>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D011A86C-7083-46A3-9A27-E5BA562DE452}"/>
              </a:ext>
            </a:extLst>
          </p:cNvPr>
          <p:cNvSpPr>
            <a:spLocks noGrp="1"/>
          </p:cNvSpPr>
          <p:nvPr>
            <p:ph type="sldNum" sz="quarter" idx="12"/>
          </p:nvPr>
        </p:nvSpPr>
        <p:spPr/>
        <p:txBody>
          <a:bodyPr/>
          <a:lstStyle/>
          <a:p>
            <a:fld id="{97747CB4-D781-4B4A-926E-331FF2747F48}" type="slidenum">
              <a:rPr lang="zh-CN" altLang="en-US" smtClean="0"/>
              <a:t>‹#›</a:t>
            </a:fld>
            <a:endParaRPr lang="zh-CN" altLang="en-US"/>
          </a:p>
        </p:txBody>
      </p:sp>
    </p:spTree>
    <p:extLst>
      <p:ext uri="{BB962C8B-B14F-4D97-AF65-F5344CB8AC3E}">
        <p14:creationId xmlns:p14="http://schemas.microsoft.com/office/powerpoint/2010/main" val="2259923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1EDA8-9A08-4BAF-84B9-716BC8AEBF7A}"/>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91EB1858-CAE1-4FBB-B87A-CA91E5A906E0}"/>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A07820F7-9D0D-4C85-9422-A36C22E760E5}"/>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50BE3AFE-7FD6-46F0-A13E-14519A976851}"/>
              </a:ext>
            </a:extLst>
          </p:cNvPr>
          <p:cNvSpPr>
            <a:spLocks noGrp="1"/>
          </p:cNvSpPr>
          <p:nvPr>
            <p:ph type="dt" sz="half" idx="10"/>
          </p:nvPr>
        </p:nvSpPr>
        <p:spPr/>
        <p:txBody>
          <a:bodyPr/>
          <a:lstStyle/>
          <a:p>
            <a:fld id="{29CD54AD-D764-4B0C-AC24-84245AA8CEDB}" type="datetime1">
              <a:rPr lang="zh-CN" altLang="en-US" smtClean="0"/>
              <a:t>2021/11/12</a:t>
            </a:fld>
            <a:endParaRPr lang="zh-CN" altLang="en-US"/>
          </a:p>
        </p:txBody>
      </p:sp>
      <p:sp>
        <p:nvSpPr>
          <p:cNvPr id="6" name="Footer Placeholder 5">
            <a:extLst>
              <a:ext uri="{FF2B5EF4-FFF2-40B4-BE49-F238E27FC236}">
                <a16:creationId xmlns:a16="http://schemas.microsoft.com/office/drawing/2014/main" id="{888F5C88-819E-4F9E-827A-3079635D5D18}"/>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43B13D1A-AE8C-4DC1-8D88-94D6D1941C4B}"/>
              </a:ext>
            </a:extLst>
          </p:cNvPr>
          <p:cNvSpPr>
            <a:spLocks noGrp="1"/>
          </p:cNvSpPr>
          <p:nvPr>
            <p:ph type="sldNum" sz="quarter" idx="12"/>
          </p:nvPr>
        </p:nvSpPr>
        <p:spPr/>
        <p:txBody>
          <a:bodyPr/>
          <a:lstStyle/>
          <a:p>
            <a:fld id="{97747CB4-D781-4B4A-926E-331FF2747F48}" type="slidenum">
              <a:rPr lang="zh-CN" altLang="en-US" smtClean="0"/>
              <a:t>‹#›</a:t>
            </a:fld>
            <a:endParaRPr lang="zh-CN" altLang="en-US"/>
          </a:p>
        </p:txBody>
      </p:sp>
    </p:spTree>
    <p:extLst>
      <p:ext uri="{BB962C8B-B14F-4D97-AF65-F5344CB8AC3E}">
        <p14:creationId xmlns:p14="http://schemas.microsoft.com/office/powerpoint/2010/main" val="3458619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5B350-4BD4-4F89-8370-508C623541EA}"/>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8B40772E-2CB5-4204-BF77-BF6BEA960E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B7F1E604-8B02-4A8C-A5F1-D6751C0BA979}"/>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8E1B2531-B21E-408C-994E-203D488711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63D0E5C5-3431-40B9-8C93-8D346318D29A}"/>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8FEAC473-373F-4FC4-B68A-8730C4AC99A2}"/>
              </a:ext>
            </a:extLst>
          </p:cNvPr>
          <p:cNvSpPr>
            <a:spLocks noGrp="1"/>
          </p:cNvSpPr>
          <p:nvPr>
            <p:ph type="dt" sz="half" idx="10"/>
          </p:nvPr>
        </p:nvSpPr>
        <p:spPr/>
        <p:txBody>
          <a:bodyPr/>
          <a:lstStyle/>
          <a:p>
            <a:fld id="{F1BDB569-78EA-4E41-B0E8-296AFC63128E}" type="datetime1">
              <a:rPr lang="zh-CN" altLang="en-US" smtClean="0"/>
              <a:t>2021/11/12</a:t>
            </a:fld>
            <a:endParaRPr lang="zh-CN" altLang="en-US"/>
          </a:p>
        </p:txBody>
      </p:sp>
      <p:sp>
        <p:nvSpPr>
          <p:cNvPr id="8" name="Footer Placeholder 7">
            <a:extLst>
              <a:ext uri="{FF2B5EF4-FFF2-40B4-BE49-F238E27FC236}">
                <a16:creationId xmlns:a16="http://schemas.microsoft.com/office/drawing/2014/main" id="{79DA1267-A70C-4789-B08F-4DB9B0A2F185}"/>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78AC622D-E553-49E0-B76B-D7D5BB0B067F}"/>
              </a:ext>
            </a:extLst>
          </p:cNvPr>
          <p:cNvSpPr>
            <a:spLocks noGrp="1"/>
          </p:cNvSpPr>
          <p:nvPr>
            <p:ph type="sldNum" sz="quarter" idx="12"/>
          </p:nvPr>
        </p:nvSpPr>
        <p:spPr/>
        <p:txBody>
          <a:bodyPr/>
          <a:lstStyle/>
          <a:p>
            <a:fld id="{97747CB4-D781-4B4A-926E-331FF2747F48}" type="slidenum">
              <a:rPr lang="zh-CN" altLang="en-US" smtClean="0"/>
              <a:t>‹#›</a:t>
            </a:fld>
            <a:endParaRPr lang="zh-CN" altLang="en-US"/>
          </a:p>
        </p:txBody>
      </p:sp>
    </p:spTree>
    <p:extLst>
      <p:ext uri="{BB962C8B-B14F-4D97-AF65-F5344CB8AC3E}">
        <p14:creationId xmlns:p14="http://schemas.microsoft.com/office/powerpoint/2010/main" val="170015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7048D-BBAD-41D2-81D8-8B227AA0BEA9}"/>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0FAE1C5E-64D4-4FB9-ADB3-C15218012DBC}"/>
              </a:ext>
            </a:extLst>
          </p:cNvPr>
          <p:cNvSpPr>
            <a:spLocks noGrp="1"/>
          </p:cNvSpPr>
          <p:nvPr>
            <p:ph type="dt" sz="half" idx="10"/>
          </p:nvPr>
        </p:nvSpPr>
        <p:spPr/>
        <p:txBody>
          <a:bodyPr/>
          <a:lstStyle/>
          <a:p>
            <a:fld id="{5E088CCC-838B-422C-88FC-A1A23EBC4DC7}" type="datetime1">
              <a:rPr lang="zh-CN" altLang="en-US" smtClean="0"/>
              <a:t>2021/11/12</a:t>
            </a:fld>
            <a:endParaRPr lang="zh-CN" altLang="en-US"/>
          </a:p>
        </p:txBody>
      </p:sp>
      <p:sp>
        <p:nvSpPr>
          <p:cNvPr id="4" name="Footer Placeholder 3">
            <a:extLst>
              <a:ext uri="{FF2B5EF4-FFF2-40B4-BE49-F238E27FC236}">
                <a16:creationId xmlns:a16="http://schemas.microsoft.com/office/drawing/2014/main" id="{CB3A1E2F-41FC-44C8-A111-1952E00EB83B}"/>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86AA37E9-077A-450D-88E0-9C59B107E51D}"/>
              </a:ext>
            </a:extLst>
          </p:cNvPr>
          <p:cNvSpPr>
            <a:spLocks noGrp="1"/>
          </p:cNvSpPr>
          <p:nvPr>
            <p:ph type="sldNum" sz="quarter" idx="12"/>
          </p:nvPr>
        </p:nvSpPr>
        <p:spPr/>
        <p:txBody>
          <a:bodyPr/>
          <a:lstStyle/>
          <a:p>
            <a:fld id="{97747CB4-D781-4B4A-926E-331FF2747F48}" type="slidenum">
              <a:rPr lang="zh-CN" altLang="en-US" smtClean="0"/>
              <a:t>‹#›</a:t>
            </a:fld>
            <a:endParaRPr lang="zh-CN" altLang="en-US"/>
          </a:p>
        </p:txBody>
      </p:sp>
    </p:spTree>
    <p:extLst>
      <p:ext uri="{BB962C8B-B14F-4D97-AF65-F5344CB8AC3E}">
        <p14:creationId xmlns:p14="http://schemas.microsoft.com/office/powerpoint/2010/main" val="2693574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0ADD34-41B5-40F3-9D03-0F6A997AA89D}"/>
              </a:ext>
            </a:extLst>
          </p:cNvPr>
          <p:cNvSpPr>
            <a:spLocks noGrp="1"/>
          </p:cNvSpPr>
          <p:nvPr>
            <p:ph type="dt" sz="half" idx="10"/>
          </p:nvPr>
        </p:nvSpPr>
        <p:spPr/>
        <p:txBody>
          <a:bodyPr/>
          <a:lstStyle/>
          <a:p>
            <a:fld id="{01241972-8FEF-4800-9162-C1699E9221FA}" type="datetime1">
              <a:rPr lang="zh-CN" altLang="en-US" smtClean="0"/>
              <a:t>2021/11/12</a:t>
            </a:fld>
            <a:endParaRPr lang="zh-CN" altLang="en-US"/>
          </a:p>
        </p:txBody>
      </p:sp>
      <p:sp>
        <p:nvSpPr>
          <p:cNvPr id="3" name="Footer Placeholder 2">
            <a:extLst>
              <a:ext uri="{FF2B5EF4-FFF2-40B4-BE49-F238E27FC236}">
                <a16:creationId xmlns:a16="http://schemas.microsoft.com/office/drawing/2014/main" id="{F69B80C0-9340-4B38-ACE5-A229CC8E136B}"/>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A7B2BFF9-02B8-451E-9A56-83F6F0286192}"/>
              </a:ext>
            </a:extLst>
          </p:cNvPr>
          <p:cNvSpPr>
            <a:spLocks noGrp="1"/>
          </p:cNvSpPr>
          <p:nvPr>
            <p:ph type="sldNum" sz="quarter" idx="12"/>
          </p:nvPr>
        </p:nvSpPr>
        <p:spPr/>
        <p:txBody>
          <a:bodyPr/>
          <a:lstStyle/>
          <a:p>
            <a:fld id="{97747CB4-D781-4B4A-926E-331FF2747F48}" type="slidenum">
              <a:rPr lang="zh-CN" altLang="en-US" smtClean="0"/>
              <a:t>‹#›</a:t>
            </a:fld>
            <a:endParaRPr lang="zh-CN" altLang="en-US"/>
          </a:p>
        </p:txBody>
      </p:sp>
    </p:spTree>
    <p:extLst>
      <p:ext uri="{BB962C8B-B14F-4D97-AF65-F5344CB8AC3E}">
        <p14:creationId xmlns:p14="http://schemas.microsoft.com/office/powerpoint/2010/main" val="2309681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C7307-B10C-44BA-B314-B0D89081ADBA}"/>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49C0EBBA-26CC-4385-9FF7-88E41E6528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44A1F7A4-D882-4C35-8066-F1F3D9AFF3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2DFF705B-366A-4818-ABEA-382EF9F59CC2}"/>
              </a:ext>
            </a:extLst>
          </p:cNvPr>
          <p:cNvSpPr>
            <a:spLocks noGrp="1"/>
          </p:cNvSpPr>
          <p:nvPr>
            <p:ph type="dt" sz="half" idx="10"/>
          </p:nvPr>
        </p:nvSpPr>
        <p:spPr/>
        <p:txBody>
          <a:bodyPr/>
          <a:lstStyle/>
          <a:p>
            <a:fld id="{301A89CE-5894-4EC6-B2CE-62CEA200EFFB}" type="datetime1">
              <a:rPr lang="zh-CN" altLang="en-US" smtClean="0"/>
              <a:t>2021/11/12</a:t>
            </a:fld>
            <a:endParaRPr lang="zh-CN" altLang="en-US"/>
          </a:p>
        </p:txBody>
      </p:sp>
      <p:sp>
        <p:nvSpPr>
          <p:cNvPr id="6" name="Footer Placeholder 5">
            <a:extLst>
              <a:ext uri="{FF2B5EF4-FFF2-40B4-BE49-F238E27FC236}">
                <a16:creationId xmlns:a16="http://schemas.microsoft.com/office/drawing/2014/main" id="{B7CB3AD6-F2B9-4222-8CE8-AE327C7493DD}"/>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737CD71F-2727-4D10-854E-7B62907696AB}"/>
              </a:ext>
            </a:extLst>
          </p:cNvPr>
          <p:cNvSpPr>
            <a:spLocks noGrp="1"/>
          </p:cNvSpPr>
          <p:nvPr>
            <p:ph type="sldNum" sz="quarter" idx="12"/>
          </p:nvPr>
        </p:nvSpPr>
        <p:spPr/>
        <p:txBody>
          <a:bodyPr/>
          <a:lstStyle/>
          <a:p>
            <a:fld id="{97747CB4-D781-4B4A-926E-331FF2747F48}" type="slidenum">
              <a:rPr lang="zh-CN" altLang="en-US" smtClean="0"/>
              <a:t>‹#›</a:t>
            </a:fld>
            <a:endParaRPr lang="zh-CN" altLang="en-US"/>
          </a:p>
        </p:txBody>
      </p:sp>
    </p:spTree>
    <p:extLst>
      <p:ext uri="{BB962C8B-B14F-4D97-AF65-F5344CB8AC3E}">
        <p14:creationId xmlns:p14="http://schemas.microsoft.com/office/powerpoint/2010/main" val="1838377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08473-1B00-40A8-872A-7EE730FFB89C}"/>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15672459-C8C3-4459-9D17-66FD2F462E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90B7F942-0898-433A-9BDC-2001748740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FD61F433-6777-43AD-8F21-CCFD126FCC3B}"/>
              </a:ext>
            </a:extLst>
          </p:cNvPr>
          <p:cNvSpPr>
            <a:spLocks noGrp="1"/>
          </p:cNvSpPr>
          <p:nvPr>
            <p:ph type="dt" sz="half" idx="10"/>
          </p:nvPr>
        </p:nvSpPr>
        <p:spPr/>
        <p:txBody>
          <a:bodyPr/>
          <a:lstStyle/>
          <a:p>
            <a:fld id="{D87F997C-0DE1-439B-9EA0-AC3EC9DCEA09}" type="datetime1">
              <a:rPr lang="zh-CN" altLang="en-US" smtClean="0"/>
              <a:t>2021/11/12</a:t>
            </a:fld>
            <a:endParaRPr lang="zh-CN" altLang="en-US"/>
          </a:p>
        </p:txBody>
      </p:sp>
      <p:sp>
        <p:nvSpPr>
          <p:cNvPr id="6" name="Footer Placeholder 5">
            <a:extLst>
              <a:ext uri="{FF2B5EF4-FFF2-40B4-BE49-F238E27FC236}">
                <a16:creationId xmlns:a16="http://schemas.microsoft.com/office/drawing/2014/main" id="{9D89D9EB-2A33-4709-95C3-8CD3709B49BD}"/>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E84435F3-3E6F-4DAB-B37F-FAF6DF63B35B}"/>
              </a:ext>
            </a:extLst>
          </p:cNvPr>
          <p:cNvSpPr>
            <a:spLocks noGrp="1"/>
          </p:cNvSpPr>
          <p:nvPr>
            <p:ph type="sldNum" sz="quarter" idx="12"/>
          </p:nvPr>
        </p:nvSpPr>
        <p:spPr/>
        <p:txBody>
          <a:bodyPr/>
          <a:lstStyle/>
          <a:p>
            <a:fld id="{97747CB4-D781-4B4A-926E-331FF2747F48}" type="slidenum">
              <a:rPr lang="zh-CN" altLang="en-US" smtClean="0"/>
              <a:t>‹#›</a:t>
            </a:fld>
            <a:endParaRPr lang="zh-CN" altLang="en-US"/>
          </a:p>
        </p:txBody>
      </p:sp>
    </p:spTree>
    <p:extLst>
      <p:ext uri="{BB962C8B-B14F-4D97-AF65-F5344CB8AC3E}">
        <p14:creationId xmlns:p14="http://schemas.microsoft.com/office/powerpoint/2010/main" val="4290702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EB29F9-EE04-403D-B545-9E867A7BEC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A43D52E2-1FCA-4CCE-A28E-B63F23047A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BB65CCC4-DE10-48E1-B6F5-9C17AC5222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867D9A-7E17-4206-99E3-6B07D7231CF2}" type="datetime1">
              <a:rPr lang="zh-CN" altLang="en-US" smtClean="0"/>
              <a:t>2021/11/12</a:t>
            </a:fld>
            <a:endParaRPr lang="zh-CN" altLang="en-US"/>
          </a:p>
        </p:txBody>
      </p:sp>
      <p:sp>
        <p:nvSpPr>
          <p:cNvPr id="5" name="Footer Placeholder 4">
            <a:extLst>
              <a:ext uri="{FF2B5EF4-FFF2-40B4-BE49-F238E27FC236}">
                <a16:creationId xmlns:a16="http://schemas.microsoft.com/office/drawing/2014/main" id="{473D1137-39CC-4187-A8C6-CCFE0FCB64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7873C3BC-3F88-405F-A1AB-D885A26492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747CB4-D781-4B4A-926E-331FF2747F48}" type="slidenum">
              <a:rPr lang="zh-CN" altLang="en-US" smtClean="0"/>
              <a:t>‹#›</a:t>
            </a:fld>
            <a:endParaRPr lang="zh-CN" altLang="en-US"/>
          </a:p>
        </p:txBody>
      </p:sp>
    </p:spTree>
    <p:extLst>
      <p:ext uri="{BB962C8B-B14F-4D97-AF65-F5344CB8AC3E}">
        <p14:creationId xmlns:p14="http://schemas.microsoft.com/office/powerpoint/2010/main" val="39015592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6.png"/><Relationship Id="rId18" Type="http://schemas.openxmlformats.org/officeDocument/2006/relationships/image" Target="../media/image27.png"/><Relationship Id="rId3" Type="http://schemas.openxmlformats.org/officeDocument/2006/relationships/image" Target="../media/image23.png"/><Relationship Id="rId7" Type="http://schemas.openxmlformats.org/officeDocument/2006/relationships/image" Target="../media/image38.png"/><Relationship Id="rId12" Type="http://schemas.openxmlformats.org/officeDocument/2006/relationships/image" Target="../media/image45.png"/><Relationship Id="rId17" Type="http://schemas.openxmlformats.org/officeDocument/2006/relationships/image" Target="../media/image26.png"/><Relationship Id="rId2" Type="http://schemas.openxmlformats.org/officeDocument/2006/relationships/notesSlide" Target="../notesSlides/notesSlide9.xml"/><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15" Type="http://schemas.openxmlformats.org/officeDocument/2006/relationships/image" Target="../media/image11.pn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png"/><Relationship Id="rId14" Type="http://schemas.openxmlformats.org/officeDocument/2006/relationships/image" Target="../media/image47.png"/></Relationships>
</file>

<file path=ppt/slides/_rels/slide11.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5.png"/><Relationship Id="rId3" Type="http://schemas.openxmlformats.org/officeDocument/2006/relationships/image" Target="../media/image28.png"/><Relationship Id="rId7" Type="http://schemas.openxmlformats.org/officeDocument/2006/relationships/image" Target="../media/image38.png"/><Relationship Id="rId12" Type="http://schemas.openxmlformats.org/officeDocument/2006/relationships/image" Target="../media/image4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6.png"/><Relationship Id="rId15" Type="http://schemas.openxmlformats.org/officeDocument/2006/relationships/image" Target="../media/image47.pn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png"/><Relationship Id="rId14" Type="http://schemas.openxmlformats.org/officeDocument/2006/relationships/image" Target="../media/image46.png"/></Relationships>
</file>

<file path=ppt/slides/_rels/slide12.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5.png"/><Relationship Id="rId3" Type="http://schemas.openxmlformats.org/officeDocument/2006/relationships/image" Target="../media/image60.png"/><Relationship Id="rId7" Type="http://schemas.openxmlformats.org/officeDocument/2006/relationships/image" Target="../media/image38.png"/><Relationship Id="rId12" Type="http://schemas.openxmlformats.org/officeDocument/2006/relationships/image" Target="../media/image4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6.png"/><Relationship Id="rId15" Type="http://schemas.openxmlformats.org/officeDocument/2006/relationships/image" Target="../media/image47.pn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png"/><Relationship Id="rId14" Type="http://schemas.openxmlformats.org/officeDocument/2006/relationships/image" Target="../media/image46.png"/></Relationships>
</file>

<file path=ppt/slides/_rels/slide13.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5.png"/><Relationship Id="rId3" Type="http://schemas.openxmlformats.org/officeDocument/2006/relationships/image" Target="../media/image29.png"/><Relationship Id="rId7" Type="http://schemas.openxmlformats.org/officeDocument/2006/relationships/image" Target="../media/image38.png"/><Relationship Id="rId12" Type="http://schemas.openxmlformats.org/officeDocument/2006/relationships/image" Target="../media/image4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6.png"/><Relationship Id="rId15" Type="http://schemas.openxmlformats.org/officeDocument/2006/relationships/image" Target="../media/image47.pn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png"/><Relationship Id="rId14" Type="http://schemas.openxmlformats.org/officeDocument/2006/relationships/image" Target="../media/image46.png"/></Relationships>
</file>

<file path=ppt/slides/_rels/slide14.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6.png"/><Relationship Id="rId18" Type="http://schemas.openxmlformats.org/officeDocument/2006/relationships/image" Target="../media/image33.png"/><Relationship Id="rId3" Type="http://schemas.openxmlformats.org/officeDocument/2006/relationships/image" Target="../media/image35.png"/><Relationship Id="rId21" Type="http://schemas.openxmlformats.org/officeDocument/2006/relationships/image" Target="../media/image48.png"/><Relationship Id="rId7" Type="http://schemas.openxmlformats.org/officeDocument/2006/relationships/image" Target="../media/image39.png"/><Relationship Id="rId12" Type="http://schemas.openxmlformats.org/officeDocument/2006/relationships/image" Target="../media/image45.png"/><Relationship Id="rId17" Type="http://schemas.openxmlformats.org/officeDocument/2006/relationships/image" Target="../media/image32.png"/><Relationship Id="rId2" Type="http://schemas.openxmlformats.org/officeDocument/2006/relationships/notesSlide" Target="../notesSlides/notesSlide13.xml"/><Relationship Id="rId16" Type="http://schemas.openxmlformats.org/officeDocument/2006/relationships/image" Target="../media/image31.png"/><Relationship Id="rId20"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image" Target="../media/image44.png"/><Relationship Id="rId24" Type="http://schemas.openxmlformats.org/officeDocument/2006/relationships/image" Target="../media/image51.png"/><Relationship Id="rId5" Type="http://schemas.openxmlformats.org/officeDocument/2006/relationships/image" Target="../media/image37.png"/><Relationship Id="rId15" Type="http://schemas.openxmlformats.org/officeDocument/2006/relationships/image" Target="../media/image30.png"/><Relationship Id="rId23" Type="http://schemas.openxmlformats.org/officeDocument/2006/relationships/image" Target="../media/image50.png"/><Relationship Id="rId10" Type="http://schemas.openxmlformats.org/officeDocument/2006/relationships/image" Target="../media/image42.png"/><Relationship Id="rId19" Type="http://schemas.openxmlformats.org/officeDocument/2006/relationships/image" Target="../media/image34.png"/><Relationship Id="rId4" Type="http://schemas.openxmlformats.org/officeDocument/2006/relationships/image" Target="../media/image36.png"/><Relationship Id="rId9" Type="http://schemas.openxmlformats.org/officeDocument/2006/relationships/image" Target="../media/image41.png"/><Relationship Id="rId14" Type="http://schemas.openxmlformats.org/officeDocument/2006/relationships/image" Target="../media/image47.png"/><Relationship Id="rId22" Type="http://schemas.openxmlformats.org/officeDocument/2006/relationships/image" Target="../media/image49.png"/></Relationships>
</file>

<file path=ppt/slides/_rels/slide15.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6.png"/><Relationship Id="rId3" Type="http://schemas.openxmlformats.org/officeDocument/2006/relationships/image" Target="../media/image35.png"/><Relationship Id="rId7" Type="http://schemas.openxmlformats.org/officeDocument/2006/relationships/image" Target="../media/image39.png"/><Relationship Id="rId12" Type="http://schemas.openxmlformats.org/officeDocument/2006/relationships/image" Target="../media/image45.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image" Target="../media/image44.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 Id="rId14" Type="http://schemas.openxmlformats.org/officeDocument/2006/relationships/image" Target="../media/image47.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3" Type="http://schemas.openxmlformats.org/officeDocument/2006/relationships/image" Target="../media/image68.png"/><Relationship Id="rId3" Type="http://schemas.openxmlformats.org/officeDocument/2006/relationships/image" Target="../media/image35.png"/><Relationship Id="rId7" Type="http://schemas.openxmlformats.org/officeDocument/2006/relationships/image" Target="../media/image66.png"/><Relationship Id="rId12" Type="http://schemas.openxmlformats.org/officeDocument/2006/relationships/image" Target="../media/image67.png"/><Relationship Id="rId17" Type="http://schemas.openxmlformats.org/officeDocument/2006/relationships/image" Target="../media/image70.png"/><Relationship Id="rId2" Type="http://schemas.openxmlformats.org/officeDocument/2006/relationships/image" Target="../media/image65.png"/><Relationship Id="rId16" Type="http://schemas.openxmlformats.org/officeDocument/2006/relationships/image" Target="../media/image610.png"/><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image" Target="../media/image44.png"/><Relationship Id="rId5" Type="http://schemas.openxmlformats.org/officeDocument/2006/relationships/image" Target="../media/image37.png"/><Relationship Id="rId15" Type="http://schemas.openxmlformats.org/officeDocument/2006/relationships/image" Target="../media/image69.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 Id="rId14" Type="http://schemas.openxmlformats.org/officeDocument/2006/relationships/image" Target="../media/image63.png"/></Relationships>
</file>

<file path=ppt/slides/_rels/slide28.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620.png"/><Relationship Id="rId3" Type="http://schemas.openxmlformats.org/officeDocument/2006/relationships/image" Target="../media/image35.png"/><Relationship Id="rId7" Type="http://schemas.openxmlformats.org/officeDocument/2006/relationships/image" Target="../media/image610.png"/><Relationship Id="rId12" Type="http://schemas.openxmlformats.org/officeDocument/2006/relationships/image" Target="../media/image45.png"/><Relationship Id="rId2" Type="http://schemas.openxmlformats.org/officeDocument/2006/relationships/image" Target="../media/image591.png"/><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image" Target="../media/image44.png"/><Relationship Id="rId5" Type="http://schemas.openxmlformats.org/officeDocument/2006/relationships/image" Target="../media/image37.png"/><Relationship Id="rId15" Type="http://schemas.openxmlformats.org/officeDocument/2006/relationships/image" Target="../media/image64.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 Id="rId14" Type="http://schemas.openxmlformats.org/officeDocument/2006/relationships/image" Target="../media/image63.png"/></Relationships>
</file>

<file path=ppt/slides/_rels/slide29.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74.png"/><Relationship Id="rId7" Type="http://schemas.openxmlformats.org/officeDocument/2006/relationships/image" Target="../media/image78.png"/><Relationship Id="rId12" Type="http://schemas.openxmlformats.org/officeDocument/2006/relationships/image" Target="../media/image83.png"/><Relationship Id="rId2" Type="http://schemas.openxmlformats.org/officeDocument/2006/relationships/image" Target="../media/image73.png"/><Relationship Id="rId1" Type="http://schemas.openxmlformats.org/officeDocument/2006/relationships/slideLayout" Target="../slideLayouts/slideLayout2.xml"/><Relationship Id="rId6" Type="http://schemas.openxmlformats.org/officeDocument/2006/relationships/image" Target="../media/image77.png"/><Relationship Id="rId11" Type="http://schemas.openxmlformats.org/officeDocument/2006/relationships/image" Target="../media/image82.png"/><Relationship Id="rId5" Type="http://schemas.openxmlformats.org/officeDocument/2006/relationships/image" Target="../media/image76.png"/><Relationship Id="rId10" Type="http://schemas.openxmlformats.org/officeDocument/2006/relationships/image" Target="../media/image81.png"/><Relationship Id="rId4" Type="http://schemas.openxmlformats.org/officeDocument/2006/relationships/image" Target="../media/image75.png"/><Relationship Id="rId9" Type="http://schemas.openxmlformats.org/officeDocument/2006/relationships/image" Target="../media/image80.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svg"/></Relationships>
</file>

<file path=ppt/slides/_rels/slide30.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590.png"/><Relationship Id="rId3" Type="http://schemas.openxmlformats.org/officeDocument/2006/relationships/image" Target="../media/image550.png"/><Relationship Id="rId2" Type="http://schemas.openxmlformats.org/officeDocument/2006/relationships/image" Target="../media/image130.png"/><Relationship Id="rId1" Type="http://schemas.openxmlformats.org/officeDocument/2006/relationships/slideLayout" Target="../slideLayouts/slideLayout2.xml"/><Relationship Id="rId6" Type="http://schemas.openxmlformats.org/officeDocument/2006/relationships/image" Target="../media/image120.png"/><Relationship Id="rId11" Type="http://schemas.openxmlformats.org/officeDocument/2006/relationships/image" Target="../media/image560.png"/><Relationship Id="rId5" Type="http://schemas.openxmlformats.org/officeDocument/2006/relationships/image" Target="../media/image38.png"/><Relationship Id="rId15" Type="http://schemas.openxmlformats.org/officeDocument/2006/relationships/image" Target="../media/image141.png"/><Relationship Id="rId10" Type="http://schemas.openxmlformats.org/officeDocument/2006/relationships/image" Target="../media/image45.png"/><Relationship Id="rId4" Type="http://schemas.openxmlformats.org/officeDocument/2006/relationships/image" Target="../media/image37.png"/><Relationship Id="rId9" Type="http://schemas.openxmlformats.org/officeDocument/2006/relationships/image" Target="../media/image44.png"/><Relationship Id="rId14" Type="http://schemas.openxmlformats.org/officeDocument/2006/relationships/image" Target="../media/image110.png"/></Relationships>
</file>

<file path=ppt/slides/_rels/slide34.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110.png"/><Relationship Id="rId3" Type="http://schemas.openxmlformats.org/officeDocument/2006/relationships/image" Target="../media/image550.png"/><Relationship Id="rId2" Type="http://schemas.openxmlformats.org/officeDocument/2006/relationships/image" Target="../media/image140.png"/><Relationship Id="rId1" Type="http://schemas.openxmlformats.org/officeDocument/2006/relationships/slideLayout" Target="../slideLayouts/slideLayout2.xml"/><Relationship Id="rId6" Type="http://schemas.openxmlformats.org/officeDocument/2006/relationships/image" Target="../media/image150.png"/><Relationship Id="rId11" Type="http://schemas.openxmlformats.org/officeDocument/2006/relationships/image" Target="../media/image560.png"/><Relationship Id="rId5" Type="http://schemas.openxmlformats.org/officeDocument/2006/relationships/image" Target="../media/image38.png"/><Relationship Id="rId10" Type="http://schemas.openxmlformats.org/officeDocument/2006/relationships/image" Target="../media/image45.png"/><Relationship Id="rId4" Type="http://schemas.openxmlformats.org/officeDocument/2006/relationships/image" Target="../media/image37.png"/><Relationship Id="rId9" Type="http://schemas.openxmlformats.org/officeDocument/2006/relationships/image" Target="../media/image44.png"/><Relationship Id="rId14" Type="http://schemas.openxmlformats.org/officeDocument/2006/relationships/image" Target="../media/image131.png"/></Relationships>
</file>

<file path=ppt/slides/_rels/slide35.xml.rels><?xml version="1.0" encoding="UTF-8" standalone="yes"?>
<Relationships xmlns="http://schemas.openxmlformats.org/package/2006/relationships"><Relationship Id="rId8" Type="http://schemas.openxmlformats.org/officeDocument/2006/relationships/image" Target="../media/image120.png"/><Relationship Id="rId13" Type="http://schemas.openxmlformats.org/officeDocument/2006/relationships/image" Target="../media/image131.png"/><Relationship Id="rId3" Type="http://schemas.openxmlformats.org/officeDocument/2006/relationships/image" Target="../media/image87.png"/><Relationship Id="rId7" Type="http://schemas.openxmlformats.org/officeDocument/2006/relationships/image" Target="../media/image110.png"/><Relationship Id="rId12" Type="http://schemas.openxmlformats.org/officeDocument/2006/relationships/image" Target="../media/image560.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image" Target="../media/image45.png"/><Relationship Id="rId5" Type="http://schemas.openxmlformats.org/officeDocument/2006/relationships/image" Target="../media/image37.png"/><Relationship Id="rId10" Type="http://schemas.openxmlformats.org/officeDocument/2006/relationships/image" Target="../media/image44.png"/><Relationship Id="rId4" Type="http://schemas.openxmlformats.org/officeDocument/2006/relationships/image" Target="../media/image550.png"/><Relationship Id="rId9" Type="http://schemas.openxmlformats.org/officeDocument/2006/relationships/image" Target="../media/image42.png"/><Relationship Id="rId14" Type="http://schemas.openxmlformats.org/officeDocument/2006/relationships/image" Target="../media/image141.png"/></Relationships>
</file>

<file path=ppt/slides/_rels/slide36.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110.png"/><Relationship Id="rId3" Type="http://schemas.openxmlformats.org/officeDocument/2006/relationships/image" Target="../media/image550.png"/><Relationship Id="rId2" Type="http://schemas.openxmlformats.org/officeDocument/2006/relationships/image" Target="../media/image160.png"/><Relationship Id="rId16" Type="http://schemas.openxmlformats.org/officeDocument/2006/relationships/image" Target="../media/image141.png"/><Relationship Id="rId1" Type="http://schemas.openxmlformats.org/officeDocument/2006/relationships/slideLayout" Target="../slideLayouts/slideLayout2.xml"/><Relationship Id="rId11" Type="http://schemas.openxmlformats.org/officeDocument/2006/relationships/image" Target="../media/image560.png"/><Relationship Id="rId5" Type="http://schemas.openxmlformats.org/officeDocument/2006/relationships/image" Target="../media/image38.png"/><Relationship Id="rId15" Type="http://schemas.openxmlformats.org/officeDocument/2006/relationships/image" Target="../media/image131.png"/><Relationship Id="rId10" Type="http://schemas.openxmlformats.org/officeDocument/2006/relationships/image" Target="../media/image45.png"/><Relationship Id="rId4" Type="http://schemas.openxmlformats.org/officeDocument/2006/relationships/image" Target="../media/image37.png"/><Relationship Id="rId9" Type="http://schemas.openxmlformats.org/officeDocument/2006/relationships/image" Target="../media/image44.png"/><Relationship Id="rId14" Type="http://schemas.openxmlformats.org/officeDocument/2006/relationships/image" Target="../media/image150.png"/></Relationships>
</file>

<file path=ppt/slides/_rels/slide37.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150.png"/><Relationship Id="rId3" Type="http://schemas.openxmlformats.org/officeDocument/2006/relationships/image" Target="../media/image550.png"/><Relationship Id="rId16" Type="http://schemas.openxmlformats.org/officeDocument/2006/relationships/image" Target="../media/image141.png"/><Relationship Id="rId1" Type="http://schemas.openxmlformats.org/officeDocument/2006/relationships/slideLayout" Target="../slideLayouts/slideLayout2.xml"/><Relationship Id="rId11" Type="http://schemas.openxmlformats.org/officeDocument/2006/relationships/image" Target="../media/image560.png"/><Relationship Id="rId5" Type="http://schemas.openxmlformats.org/officeDocument/2006/relationships/image" Target="../media/image38.png"/><Relationship Id="rId15" Type="http://schemas.openxmlformats.org/officeDocument/2006/relationships/image" Target="../media/image131.png"/><Relationship Id="rId10" Type="http://schemas.openxmlformats.org/officeDocument/2006/relationships/image" Target="../media/image45.png"/><Relationship Id="rId4" Type="http://schemas.openxmlformats.org/officeDocument/2006/relationships/image" Target="../media/image37.png"/><Relationship Id="rId9" Type="http://schemas.openxmlformats.org/officeDocument/2006/relationships/image" Target="../media/image44.png"/><Relationship Id="rId14" Type="http://schemas.openxmlformats.org/officeDocument/2006/relationships/image" Target="../media/image110.png"/></Relationships>
</file>

<file path=ppt/slides/_rels/slide38.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220.png"/><Relationship Id="rId18" Type="http://schemas.openxmlformats.org/officeDocument/2006/relationships/image" Target="../media/image261.png"/><Relationship Id="rId3" Type="http://schemas.openxmlformats.org/officeDocument/2006/relationships/image" Target="../media/image180.png"/><Relationship Id="rId17" Type="http://schemas.openxmlformats.org/officeDocument/2006/relationships/image" Target="../media/image251.png"/><Relationship Id="rId2" Type="http://schemas.openxmlformats.org/officeDocument/2006/relationships/image" Target="../media/image170.png"/><Relationship Id="rId16" Type="http://schemas.openxmlformats.org/officeDocument/2006/relationships/image" Target="../media/image131.png"/><Relationship Id="rId1" Type="http://schemas.openxmlformats.org/officeDocument/2006/relationships/slideLayout" Target="../slideLayouts/slideLayout2.xml"/><Relationship Id="rId15" Type="http://schemas.openxmlformats.org/officeDocument/2006/relationships/image" Target="../media/image240.png"/><Relationship Id="rId10" Type="http://schemas.openxmlformats.org/officeDocument/2006/relationships/image" Target="../media/image210.png"/><Relationship Id="rId4" Type="http://schemas.openxmlformats.org/officeDocument/2006/relationships/image" Target="../media/image190.png"/><Relationship Id="rId9" Type="http://schemas.openxmlformats.org/officeDocument/2006/relationships/image" Target="../media/image200.png"/><Relationship Id="rId14" Type="http://schemas.openxmlformats.org/officeDocument/2006/relationships/image" Target="../media/image230.png"/></Relationships>
</file>

<file path=ppt/slides/_rels/slide39.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220.png"/><Relationship Id="rId18" Type="http://schemas.openxmlformats.org/officeDocument/2006/relationships/image" Target="../media/image131.png"/><Relationship Id="rId3" Type="http://schemas.openxmlformats.org/officeDocument/2006/relationships/image" Target="../media/image180.png"/><Relationship Id="rId17" Type="http://schemas.openxmlformats.org/officeDocument/2006/relationships/image" Target="../media/image230.png"/><Relationship Id="rId2" Type="http://schemas.openxmlformats.org/officeDocument/2006/relationships/image" Target="../media/image250.png"/><Relationship Id="rId16" Type="http://schemas.openxmlformats.org/officeDocument/2006/relationships/image" Target="../media/image270.png"/><Relationship Id="rId1" Type="http://schemas.openxmlformats.org/officeDocument/2006/relationships/slideLayout" Target="../slideLayouts/slideLayout2.xml"/><Relationship Id="rId15" Type="http://schemas.openxmlformats.org/officeDocument/2006/relationships/image" Target="../media/image240.png"/><Relationship Id="rId19" Type="http://schemas.openxmlformats.org/officeDocument/2006/relationships/image" Target="../media/image261.png"/><Relationship Id="rId4" Type="http://schemas.openxmlformats.org/officeDocument/2006/relationships/image" Target="../media/image190.png"/><Relationship Id="rId9" Type="http://schemas.openxmlformats.org/officeDocument/2006/relationships/image" Target="../media/image200.pn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220.png"/><Relationship Id="rId18" Type="http://schemas.openxmlformats.org/officeDocument/2006/relationships/image" Target="../media/image650.png"/><Relationship Id="rId3" Type="http://schemas.openxmlformats.org/officeDocument/2006/relationships/image" Target="../media/image180.png"/><Relationship Id="rId21" Type="http://schemas.openxmlformats.org/officeDocument/2006/relationships/image" Target="../media/image680.png"/><Relationship Id="rId17" Type="http://schemas.openxmlformats.org/officeDocument/2006/relationships/image" Target="../media/image640.png"/><Relationship Id="rId25" Type="http://schemas.openxmlformats.org/officeDocument/2006/relationships/image" Target="../media/image251.png"/><Relationship Id="rId2" Type="http://schemas.openxmlformats.org/officeDocument/2006/relationships/image" Target="../media/image260.png"/><Relationship Id="rId16" Type="http://schemas.openxmlformats.org/officeDocument/2006/relationships/image" Target="../media/image630.png"/><Relationship Id="rId20" Type="http://schemas.openxmlformats.org/officeDocument/2006/relationships/image" Target="../media/image670.png"/><Relationship Id="rId1" Type="http://schemas.openxmlformats.org/officeDocument/2006/relationships/slideLayout" Target="../slideLayouts/slideLayout2.xml"/><Relationship Id="rId24" Type="http://schemas.openxmlformats.org/officeDocument/2006/relationships/image" Target="../media/image131.png"/><Relationship Id="rId15" Type="http://schemas.openxmlformats.org/officeDocument/2006/relationships/image" Target="../media/image240.png"/><Relationship Id="rId23" Type="http://schemas.openxmlformats.org/officeDocument/2006/relationships/image" Target="../media/image230.png"/><Relationship Id="rId19" Type="http://schemas.openxmlformats.org/officeDocument/2006/relationships/image" Target="../media/image660.png"/><Relationship Id="rId4" Type="http://schemas.openxmlformats.org/officeDocument/2006/relationships/image" Target="../media/image190.png"/><Relationship Id="rId9" Type="http://schemas.openxmlformats.org/officeDocument/2006/relationships/image" Target="../media/image200.png"/><Relationship Id="rId22" Type="http://schemas.openxmlformats.org/officeDocument/2006/relationships/image" Target="../media/image27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15.png"/><Relationship Id="rId7" Type="http://schemas.openxmlformats.org/officeDocument/2006/relationships/image" Target="../media/image3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15" Type="http://schemas.openxmlformats.org/officeDocument/2006/relationships/image" Target="../media/image47.png"/><Relationship Id="rId4" Type="http://schemas.openxmlformats.org/officeDocument/2006/relationships/image" Target="../media/image35.png"/></Relationships>
</file>

<file path=ppt/slides/_rels/slide9.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16.png"/><Relationship Id="rId21" Type="http://schemas.openxmlformats.org/officeDocument/2006/relationships/image" Target="../media/image22.png"/><Relationship Id="rId7" Type="http://schemas.openxmlformats.org/officeDocument/2006/relationships/image" Target="../media/image38.png"/><Relationship Id="rId17" Type="http://schemas.openxmlformats.org/officeDocument/2006/relationships/image" Target="../media/image10.png"/><Relationship Id="rId2" Type="http://schemas.openxmlformats.org/officeDocument/2006/relationships/notesSlide" Target="../notesSlides/notesSlide8.xml"/><Relationship Id="rId16" Type="http://schemas.openxmlformats.org/officeDocument/2006/relationships/image" Target="../media/image5.png"/><Relationship Id="rId20"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15" Type="http://schemas.openxmlformats.org/officeDocument/2006/relationships/image" Target="../media/image47.png"/><Relationship Id="rId10" Type="http://schemas.openxmlformats.org/officeDocument/2006/relationships/image" Target="../media/image17.png"/><Relationship Id="rId19" Type="http://schemas.openxmlformats.org/officeDocument/2006/relationships/image" Target="../media/image20.png"/><Relationship Id="rId4" Type="http://schemas.openxmlformats.org/officeDocument/2006/relationships/image" Target="../media/image35.png"/><Relationship Id="rId9" Type="http://schemas.openxmlformats.org/officeDocument/2006/relationships/image" Target="../media/image40.png"/><Relationship Id="rId14" Type="http://schemas.openxmlformats.org/officeDocument/2006/relationships/image" Target="../media/image4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32B7B-A6B8-4083-9438-5FB13BFD421D}"/>
              </a:ext>
            </a:extLst>
          </p:cNvPr>
          <p:cNvSpPr>
            <a:spLocks noGrp="1"/>
          </p:cNvSpPr>
          <p:nvPr>
            <p:ph type="ctrTitle"/>
          </p:nvPr>
        </p:nvSpPr>
        <p:spPr/>
        <p:txBody>
          <a:bodyPr>
            <a:normAutofit fontScale="90000"/>
          </a:bodyPr>
          <a:lstStyle/>
          <a:p>
            <a:r>
              <a:rPr lang="en-US" altLang="zh-CN" dirty="0"/>
              <a:t>System-level AI Safety: Why So Challenging?</a:t>
            </a:r>
            <a:br>
              <a:rPr lang="en-US" altLang="zh-CN" dirty="0"/>
            </a:br>
            <a:r>
              <a:rPr lang="en-US" altLang="zh-CN" sz="4800" dirty="0"/>
              <a:t>- From a Formal Perspective</a:t>
            </a:r>
            <a:endParaRPr lang="zh-CN" altLang="en-US" dirty="0"/>
          </a:p>
        </p:txBody>
      </p:sp>
      <p:sp>
        <p:nvSpPr>
          <p:cNvPr id="3" name="Subtitle 2">
            <a:extLst>
              <a:ext uri="{FF2B5EF4-FFF2-40B4-BE49-F238E27FC236}">
                <a16:creationId xmlns:a16="http://schemas.microsoft.com/office/drawing/2014/main" id="{455CEB9C-A0FE-4C21-AC05-45B624D2D7C4}"/>
              </a:ext>
            </a:extLst>
          </p:cNvPr>
          <p:cNvSpPr>
            <a:spLocks noGrp="1"/>
          </p:cNvSpPr>
          <p:nvPr>
            <p:ph type="subTitle" idx="1"/>
          </p:nvPr>
        </p:nvSpPr>
        <p:spPr/>
        <p:txBody>
          <a:bodyPr/>
          <a:lstStyle/>
          <a:p>
            <a:r>
              <a:rPr lang="en-US" altLang="zh-CN" dirty="0"/>
              <a:t>Changjian Zhang</a:t>
            </a:r>
            <a:endParaRPr lang="zh-CN" altLang="en-US" dirty="0"/>
          </a:p>
        </p:txBody>
      </p:sp>
      <p:sp>
        <p:nvSpPr>
          <p:cNvPr id="4" name="Slide Number Placeholder 3">
            <a:extLst>
              <a:ext uri="{FF2B5EF4-FFF2-40B4-BE49-F238E27FC236}">
                <a16:creationId xmlns:a16="http://schemas.microsoft.com/office/drawing/2014/main" id="{5457D284-DA4E-4B1E-89D1-86561C1B52DC}"/>
              </a:ext>
            </a:extLst>
          </p:cNvPr>
          <p:cNvSpPr>
            <a:spLocks noGrp="1"/>
          </p:cNvSpPr>
          <p:nvPr>
            <p:ph type="sldNum" sz="quarter" idx="12"/>
          </p:nvPr>
        </p:nvSpPr>
        <p:spPr/>
        <p:txBody>
          <a:bodyPr/>
          <a:lstStyle/>
          <a:p>
            <a:fld id="{97747CB4-D781-4B4A-926E-331FF2747F48}" type="slidenum">
              <a:rPr lang="zh-CN" altLang="en-US" smtClean="0"/>
              <a:t>1</a:t>
            </a:fld>
            <a:endParaRPr lang="zh-CN" altLang="en-US"/>
          </a:p>
        </p:txBody>
      </p:sp>
    </p:spTree>
    <p:extLst>
      <p:ext uri="{BB962C8B-B14F-4D97-AF65-F5344CB8AC3E}">
        <p14:creationId xmlns:p14="http://schemas.microsoft.com/office/powerpoint/2010/main" val="2442228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731F4-7A94-4BE9-8382-8687882407D1}"/>
              </a:ext>
            </a:extLst>
          </p:cNvPr>
          <p:cNvSpPr>
            <a:spLocks noGrp="1"/>
          </p:cNvSpPr>
          <p:nvPr>
            <p:ph type="title"/>
          </p:nvPr>
        </p:nvSpPr>
        <p:spPr/>
        <p:txBody>
          <a:bodyPr/>
          <a:lstStyle/>
          <a:p>
            <a:r>
              <a:rPr lang="en-US" altLang="zh-CN" dirty="0"/>
              <a:t>Perception</a:t>
            </a:r>
            <a:endParaRPr lang="zh-CN" alt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0EAB10C-29A6-458B-B423-0D17243FF596}"/>
                  </a:ext>
                </a:extLst>
              </p:cNvPr>
              <p:cNvSpPr>
                <a:spLocks noGrp="1"/>
              </p:cNvSpPr>
              <p:nvPr>
                <p:ph idx="1"/>
              </p:nvPr>
            </p:nvSpPr>
            <p:spPr>
              <a:xfrm>
                <a:off x="4246727" y="1825624"/>
                <a:ext cx="7107073" cy="4445521"/>
              </a:xfrm>
            </p:spPr>
            <p:txBody>
              <a:bodyPr>
                <a:normAutofit/>
              </a:bodyPr>
              <a:lstStyle/>
              <a:p>
                <a:r>
                  <a:rPr lang="en-US" altLang="zh-CN" sz="2000" dirty="0">
                    <a:latin typeface="Cambria Math" panose="02040503050406030204" pitchFamily="18" charset="0"/>
                    <a:ea typeface="Cambria Math" panose="02040503050406030204" pitchFamily="18" charset="0"/>
                  </a:rPr>
                  <a:t>Perception </a:t>
                </a:r>
                <a14:m>
                  <m:oMath xmlns:m="http://schemas.openxmlformats.org/officeDocument/2006/math">
                    <m:r>
                      <a:rPr lang="en-US" altLang="zh-CN" sz="2000" b="0" i="1" smtClean="0">
                        <a:latin typeface="Cambria Math" panose="02040503050406030204" pitchFamily="18" charset="0"/>
                        <a:ea typeface="Cambria Math" panose="02040503050406030204" pitchFamily="18" charset="0"/>
                      </a:rPr>
                      <m:t>𝑚</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𝒪</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𝒵</m:t>
                    </m:r>
                  </m:oMath>
                </a14:m>
                <a:r>
                  <a:rPr lang="en-US" altLang="zh-CN" sz="2000" b="0" i="0" dirty="0">
                    <a:latin typeface="Cambria Math" panose="02040503050406030204" pitchFamily="18" charset="0"/>
                    <a:ea typeface="Cambria Math" panose="02040503050406030204" pitchFamily="18" charset="0"/>
                  </a:rPr>
                  <a:t> where </a:t>
                </a:r>
                <a14:m>
                  <m:oMath xmlns:m="http://schemas.openxmlformats.org/officeDocument/2006/math">
                    <m:r>
                      <a:rPr lang="en-US" altLang="zh-CN" sz="2000" b="0" i="1" smtClean="0">
                        <a:latin typeface="Cambria Math" panose="02040503050406030204" pitchFamily="18" charset="0"/>
                        <a:ea typeface="Cambria Math" panose="02040503050406030204" pitchFamily="18" charset="0"/>
                      </a:rPr>
                      <m:t>𝒵</m:t>
                    </m:r>
                  </m:oMath>
                </a14:m>
                <a:r>
                  <a:rPr lang="en-US" altLang="zh-CN" sz="2000" b="0" i="0" dirty="0">
                    <a:latin typeface="Cambria Math" panose="02040503050406030204" pitchFamily="18" charset="0"/>
                    <a:ea typeface="Cambria Math" panose="02040503050406030204" pitchFamily="18" charset="0"/>
                  </a:rPr>
                  <a:t> is the state domain of the controller</a:t>
                </a:r>
                <a:r>
                  <a:rPr lang="en-US" altLang="zh-CN" sz="2000" dirty="0">
                    <a:latin typeface="Cambria Math" panose="02040503050406030204" pitchFamily="18" charset="0"/>
                    <a:ea typeface="Cambria Math" panose="02040503050406030204" pitchFamily="18" charset="0"/>
                  </a:rPr>
                  <a:t>,</a:t>
                </a:r>
              </a:p>
              <a:p>
                <a14:m>
                  <m:oMath xmlns:m="http://schemas.openxmlformats.org/officeDocument/2006/math">
                    <m:r>
                      <a:rPr lang="en-US" altLang="zh-CN" sz="2000" b="0" i="1" smtClean="0">
                        <a:latin typeface="Cambria Math" panose="02040503050406030204" pitchFamily="18" charset="0"/>
                        <a:ea typeface="Cambria Math" panose="02040503050406030204" pitchFamily="18" charset="0"/>
                      </a:rPr>
                      <m:t>𝑚</m:t>
                    </m:r>
                    <m:d>
                      <m:dPr>
                        <m:ctrlPr>
                          <a:rPr lang="en-US" altLang="zh-CN" sz="2000" b="0" i="1" smtClean="0">
                            <a:latin typeface="Cambria Math" panose="02040503050406030204" pitchFamily="18" charset="0"/>
                            <a:ea typeface="Cambria Math" panose="02040503050406030204" pitchFamily="18" charset="0"/>
                          </a:rPr>
                        </m:ctrlPr>
                      </m:dPr>
                      <m:e>
                        <m:r>
                          <a:rPr lang="en-US" altLang="zh-CN" sz="2000" b="0" i="1" smtClean="0">
                            <a:latin typeface="Cambria Math" panose="02040503050406030204" pitchFamily="18" charset="0"/>
                            <a:ea typeface="Cambria Math" panose="02040503050406030204" pitchFamily="18" charset="0"/>
                          </a:rPr>
                          <m:t>𝑜</m:t>
                        </m:r>
                      </m:e>
                    </m:d>
                    <m:r>
                      <a:rPr lang="en-US" altLang="zh-CN" sz="2000" b="0" i="1" smtClean="0">
                        <a:latin typeface="Cambria Math" panose="02040503050406030204" pitchFamily="18" charset="0"/>
                        <a:ea typeface="Cambria Math" panose="02040503050406030204" pitchFamily="18" charset="0"/>
                      </a:rPr>
                      <m:t>=</m:t>
                    </m:r>
                    <m:sSup>
                      <m:sSupPr>
                        <m:ctrlPr>
                          <a:rPr lang="en-US" altLang="zh-CN" sz="2000" b="0" i="1" smtClean="0">
                            <a:latin typeface="Cambria Math" panose="02040503050406030204" pitchFamily="18" charset="0"/>
                            <a:ea typeface="Cambria Math" panose="02040503050406030204" pitchFamily="18" charset="0"/>
                          </a:rPr>
                        </m:ctrlPr>
                      </m:sSupPr>
                      <m:e>
                        <m:r>
                          <a:rPr lang="en-US" altLang="zh-CN" sz="2000" b="0" i="1" smtClean="0">
                            <a:latin typeface="Cambria Math" panose="02040503050406030204" pitchFamily="18" charset="0"/>
                            <a:ea typeface="Cambria Math" panose="02040503050406030204" pitchFamily="18" charset="0"/>
                          </a:rPr>
                          <m:t>𝑚</m:t>
                        </m:r>
                      </m:e>
                      <m:sup>
                        <m:r>
                          <a:rPr lang="en-US" altLang="zh-CN" sz="2000" b="0" i="1" smtClean="0">
                            <a:latin typeface="Cambria Math" panose="02040503050406030204" pitchFamily="18" charset="0"/>
                            <a:ea typeface="Cambria Math" panose="02040503050406030204" pitchFamily="18" charset="0"/>
                          </a:rPr>
                          <m:t>+</m:t>
                        </m:r>
                      </m:sup>
                    </m:sSup>
                    <m:d>
                      <m:dPr>
                        <m:ctrlPr>
                          <a:rPr lang="en-US" altLang="zh-CN" sz="2000" b="0" i="1" smtClean="0">
                            <a:latin typeface="Cambria Math" panose="02040503050406030204" pitchFamily="18" charset="0"/>
                            <a:ea typeface="Cambria Math" panose="02040503050406030204" pitchFamily="18" charset="0"/>
                          </a:rPr>
                        </m:ctrlPr>
                      </m:dPr>
                      <m:e>
                        <m:r>
                          <a:rPr lang="en-US" altLang="zh-CN" sz="2000" b="0" i="1" smtClean="0">
                            <a:latin typeface="Cambria Math" panose="02040503050406030204" pitchFamily="18" charset="0"/>
                            <a:ea typeface="Cambria Math" panose="02040503050406030204" pitchFamily="18" charset="0"/>
                          </a:rPr>
                          <m:t>𝑜</m:t>
                        </m:r>
                      </m:e>
                    </m:d>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𝛿</m:t>
                        </m:r>
                      </m:e>
                      <m:sub>
                        <m:r>
                          <a:rPr lang="en-US" altLang="zh-CN" sz="2000" b="0" i="1" smtClean="0">
                            <a:latin typeface="Cambria Math" panose="02040503050406030204" pitchFamily="18" charset="0"/>
                            <a:ea typeface="Cambria Math" panose="02040503050406030204" pitchFamily="18" charset="0"/>
                          </a:rPr>
                          <m:t>𝑚</m:t>
                        </m:r>
                      </m:sub>
                    </m:sSub>
                    <m:d>
                      <m:dPr>
                        <m:ctrlPr>
                          <a:rPr lang="en-US" altLang="zh-CN" sz="2000" b="0" i="1" smtClean="0">
                            <a:latin typeface="Cambria Math" panose="02040503050406030204" pitchFamily="18" charset="0"/>
                            <a:ea typeface="Cambria Math" panose="02040503050406030204" pitchFamily="18" charset="0"/>
                          </a:rPr>
                        </m:ctrlPr>
                      </m:dPr>
                      <m:e>
                        <m:r>
                          <a:rPr lang="en-US" altLang="zh-CN" sz="2000" b="0" i="1" smtClean="0">
                            <a:latin typeface="Cambria Math" panose="02040503050406030204" pitchFamily="18" charset="0"/>
                            <a:ea typeface="Cambria Math" panose="02040503050406030204" pitchFamily="18" charset="0"/>
                          </a:rPr>
                          <m:t>𝑜</m:t>
                        </m:r>
                      </m:e>
                    </m:d>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𝜖</m:t>
                        </m:r>
                      </m:e>
                      <m:sub>
                        <m:r>
                          <a:rPr lang="en-US" altLang="zh-CN" sz="2000" b="0" i="1" smtClean="0">
                            <a:latin typeface="Cambria Math" panose="02040503050406030204" pitchFamily="18" charset="0"/>
                            <a:ea typeface="Cambria Math" panose="02040503050406030204" pitchFamily="18" charset="0"/>
                          </a:rPr>
                          <m:t>𝑚</m:t>
                        </m:r>
                      </m:sub>
                    </m:sSub>
                  </m:oMath>
                </a14:m>
                <a:r>
                  <a:rPr lang="en-US" altLang="zh-CN" sz="2000" b="0" dirty="0">
                    <a:latin typeface="Cambria Math" panose="02040503050406030204" pitchFamily="18" charset="0"/>
                    <a:ea typeface="Cambria Math" panose="02040503050406030204" pitchFamily="18" charset="0"/>
                  </a:rPr>
                  <a:t>, where</a:t>
                </a:r>
              </a:p>
              <a:p>
                <a:pPr lvl="1"/>
                <a14:m>
                  <m:oMath xmlns:m="http://schemas.openxmlformats.org/officeDocument/2006/math">
                    <m:sSup>
                      <m:sSupPr>
                        <m:ctrlPr>
                          <a:rPr lang="en-US" altLang="zh-CN" sz="1800" b="0" i="1" smtClean="0">
                            <a:latin typeface="Cambria Math" panose="02040503050406030204" pitchFamily="18" charset="0"/>
                            <a:ea typeface="Cambria Math" panose="02040503050406030204" pitchFamily="18" charset="0"/>
                          </a:rPr>
                        </m:ctrlPr>
                      </m:sSupPr>
                      <m:e>
                        <m:r>
                          <a:rPr lang="en-US" altLang="zh-CN" sz="1800" b="0" i="1" smtClean="0">
                            <a:latin typeface="Cambria Math" panose="02040503050406030204" pitchFamily="18" charset="0"/>
                            <a:ea typeface="Cambria Math" panose="02040503050406030204" pitchFamily="18" charset="0"/>
                          </a:rPr>
                          <m:t>𝑚</m:t>
                        </m:r>
                      </m:e>
                      <m:sup>
                        <m:r>
                          <a:rPr lang="en-US" altLang="zh-CN" sz="1800" b="0" i="1" smtClean="0">
                            <a:latin typeface="Cambria Math" panose="02040503050406030204" pitchFamily="18" charset="0"/>
                            <a:ea typeface="Cambria Math" panose="02040503050406030204" pitchFamily="18" charset="0"/>
                          </a:rPr>
                          <m:t>+</m:t>
                        </m:r>
                      </m:sup>
                    </m:sSup>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𝒪</m:t>
                    </m:r>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𝒵</m:t>
                    </m:r>
                  </m:oMath>
                </a14:m>
                <a:r>
                  <a:rPr lang="en-US" altLang="zh-CN" sz="1800" b="0" dirty="0">
                    <a:latin typeface="Cambria Math" panose="02040503050406030204" pitchFamily="18" charset="0"/>
                    <a:ea typeface="Cambria Math" panose="02040503050406030204" pitchFamily="18" charset="0"/>
                  </a:rPr>
                  <a:t> is a perfect model,</a:t>
                </a:r>
              </a:p>
              <a:p>
                <a:pPr lvl="1"/>
                <a14:m>
                  <m:oMath xmlns:m="http://schemas.openxmlformats.org/officeDocument/2006/math">
                    <m:sSub>
                      <m:sSubPr>
                        <m:ctrlPr>
                          <a:rPr lang="en-US" altLang="zh-CN" sz="1800" b="0" i="1" smtClean="0">
                            <a:latin typeface="Cambria Math" panose="02040503050406030204" pitchFamily="18" charset="0"/>
                            <a:ea typeface="Cambria Math" panose="02040503050406030204" pitchFamily="18" charset="0"/>
                          </a:rPr>
                        </m:ctrlPr>
                      </m:sSubPr>
                      <m:e>
                        <m:r>
                          <a:rPr lang="en-US" altLang="zh-CN" sz="1800" b="0" i="1" smtClean="0">
                            <a:latin typeface="Cambria Math" panose="02040503050406030204" pitchFamily="18" charset="0"/>
                            <a:ea typeface="Cambria Math" panose="02040503050406030204" pitchFamily="18" charset="0"/>
                          </a:rPr>
                          <m:t>𝛿</m:t>
                        </m:r>
                      </m:e>
                      <m:sub>
                        <m:r>
                          <a:rPr lang="en-US" altLang="zh-CN" sz="1800" b="0" i="1" smtClean="0">
                            <a:latin typeface="Cambria Math" panose="02040503050406030204" pitchFamily="18" charset="0"/>
                            <a:ea typeface="Cambria Math" panose="02040503050406030204" pitchFamily="18" charset="0"/>
                          </a:rPr>
                          <m:t>𝑚</m:t>
                        </m:r>
                      </m:sub>
                    </m:sSub>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𝒪</m:t>
                    </m:r>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𝒵</m:t>
                    </m:r>
                  </m:oMath>
                </a14:m>
                <a:r>
                  <a:rPr lang="en-US" altLang="zh-CN" sz="1800" b="0" i="0" dirty="0">
                    <a:latin typeface="Cambria Math" panose="02040503050406030204" pitchFamily="18" charset="0"/>
                    <a:ea typeface="Cambria Math" panose="02040503050406030204" pitchFamily="18" charset="0"/>
                  </a:rPr>
                  <a:t> is the error w.r.t some </a:t>
                </a:r>
                <a14:m>
                  <m:oMath xmlns:m="http://schemas.openxmlformats.org/officeDocument/2006/math">
                    <m:r>
                      <a:rPr lang="en-US" altLang="zh-CN" sz="1800" b="0" i="1" smtClean="0">
                        <a:latin typeface="Cambria Math" panose="02040503050406030204" pitchFamily="18" charset="0"/>
                        <a:ea typeface="Cambria Math" panose="02040503050406030204" pitchFamily="18" charset="0"/>
                      </a:rPr>
                      <m:t>𝑜</m:t>
                    </m:r>
                  </m:oMath>
                </a14:m>
                <a:r>
                  <a:rPr lang="en-US" altLang="zh-CN" sz="1800" b="0" i="0" dirty="0">
                    <a:latin typeface="Cambria Math" panose="02040503050406030204" pitchFamily="18" charset="0"/>
                    <a:ea typeface="Cambria Math" panose="02040503050406030204" pitchFamily="18" charset="0"/>
                  </a:rPr>
                  <a:t> (biased, vulnerable to attack)</a:t>
                </a:r>
                <a:r>
                  <a:rPr lang="en-US" altLang="zh-CN" sz="1800" b="0" dirty="0">
                    <a:latin typeface="Cambria Math" panose="02040503050406030204" pitchFamily="18" charset="0"/>
                    <a:ea typeface="Cambria Math" panose="02040503050406030204" pitchFamily="18" charset="0"/>
                  </a:rPr>
                  <a:t>,</a:t>
                </a:r>
              </a:p>
              <a:p>
                <a:pPr lvl="1"/>
                <a14:m>
                  <m:oMath xmlns:m="http://schemas.openxmlformats.org/officeDocument/2006/math">
                    <m:sSub>
                      <m:sSubPr>
                        <m:ctrlPr>
                          <a:rPr lang="en-US" altLang="zh-CN" sz="1800" b="0" i="1" smtClean="0">
                            <a:latin typeface="Cambria Math" panose="02040503050406030204" pitchFamily="18" charset="0"/>
                            <a:ea typeface="Cambria Math" panose="02040503050406030204" pitchFamily="18" charset="0"/>
                          </a:rPr>
                        </m:ctrlPr>
                      </m:sSubPr>
                      <m:e>
                        <m:r>
                          <a:rPr lang="en-US" altLang="zh-CN" sz="1800" b="0" i="1" smtClean="0">
                            <a:latin typeface="Cambria Math" panose="02040503050406030204" pitchFamily="18" charset="0"/>
                            <a:ea typeface="Cambria Math" panose="02040503050406030204" pitchFamily="18" charset="0"/>
                          </a:rPr>
                          <m:t>𝜖</m:t>
                        </m:r>
                      </m:e>
                      <m:sub>
                        <m:r>
                          <a:rPr lang="en-US" altLang="zh-CN" sz="1800" b="0" i="1" smtClean="0">
                            <a:latin typeface="Cambria Math" panose="02040503050406030204" pitchFamily="18" charset="0"/>
                            <a:ea typeface="Cambria Math" panose="02040503050406030204" pitchFamily="18" charset="0"/>
                          </a:rPr>
                          <m:t>𝑚</m:t>
                        </m:r>
                      </m:sub>
                    </m:sSub>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𝒵</m:t>
                    </m:r>
                    <m:r>
                      <a:rPr lang="en-US" altLang="zh-CN" sz="1800" b="0" i="1" smtClean="0">
                        <a:latin typeface="Cambria Math" panose="02040503050406030204" pitchFamily="18" charset="0"/>
                        <a:ea typeface="Cambria Math" panose="02040503050406030204" pitchFamily="18" charset="0"/>
                      </a:rPr>
                      <m:t> </m:t>
                    </m:r>
                    <m:r>
                      <m:rPr>
                        <m:nor/>
                      </m:rPr>
                      <a:rPr lang="en-US" altLang="zh-CN" sz="1800" b="0" i="0" smtClean="0">
                        <a:latin typeface="Cambria Math" panose="02040503050406030204" pitchFamily="18" charset="0"/>
                        <a:ea typeface="Cambria Math" panose="02040503050406030204" pitchFamily="18" charset="0"/>
                      </a:rPr>
                      <m:t>is</m:t>
                    </m:r>
                    <m:r>
                      <m:rPr>
                        <m:nor/>
                      </m:rPr>
                      <a:rPr lang="en-US" altLang="zh-CN" sz="1800" b="0" i="0" smtClean="0">
                        <a:latin typeface="Cambria Math" panose="02040503050406030204" pitchFamily="18" charset="0"/>
                        <a:ea typeface="Cambria Math" panose="02040503050406030204" pitchFamily="18" charset="0"/>
                      </a:rPr>
                      <m:t> </m:t>
                    </m:r>
                    <m:r>
                      <m:rPr>
                        <m:sty m:val="p"/>
                      </m:rPr>
                      <a:rPr lang="en-US" altLang="zh-CN" sz="1800" b="0" i="1" smtClean="0">
                        <a:latin typeface="Cambria Math" panose="02040503050406030204" pitchFamily="18" charset="0"/>
                        <a:ea typeface="Cambria Math" panose="02040503050406030204" pitchFamily="18" charset="0"/>
                      </a:rPr>
                      <m:t>a</m:t>
                    </m:r>
                    <m:r>
                      <m:rPr>
                        <m:nor/>
                      </m:rPr>
                      <a:rPr lang="en-US" altLang="zh-CN" sz="1800" b="0" i="0" smtClean="0">
                        <a:latin typeface="Cambria Math" panose="02040503050406030204" pitchFamily="18" charset="0"/>
                        <a:ea typeface="Cambria Math" panose="02040503050406030204" pitchFamily="18" charset="0"/>
                      </a:rPr>
                      <m:t> </m:t>
                    </m:r>
                    <m:r>
                      <m:rPr>
                        <m:nor/>
                      </m:rPr>
                      <a:rPr lang="en-US" altLang="zh-CN" sz="1800" b="0" i="0" smtClean="0">
                        <a:latin typeface="Cambria Math" panose="02040503050406030204" pitchFamily="18" charset="0"/>
                        <a:ea typeface="Cambria Math" panose="02040503050406030204" pitchFamily="18" charset="0"/>
                      </a:rPr>
                      <m:t>uniform</m:t>
                    </m:r>
                    <m:r>
                      <m:rPr>
                        <m:nor/>
                      </m:rPr>
                      <a:rPr lang="en-US" altLang="zh-CN" sz="1800" b="0" i="0" smtClean="0">
                        <a:latin typeface="Cambria Math" panose="02040503050406030204" pitchFamily="18" charset="0"/>
                        <a:ea typeface="Cambria Math" panose="02040503050406030204" pitchFamily="18" charset="0"/>
                      </a:rPr>
                      <m:t> </m:t>
                    </m:r>
                    <m:r>
                      <m:rPr>
                        <m:nor/>
                      </m:rPr>
                      <a:rPr lang="en-US" altLang="zh-CN" sz="1800" b="0" i="0" smtClean="0">
                        <a:latin typeface="Cambria Math" panose="02040503050406030204" pitchFamily="18" charset="0"/>
                        <a:ea typeface="Cambria Math" panose="02040503050406030204" pitchFamily="18" charset="0"/>
                      </a:rPr>
                      <m:t>global</m:t>
                    </m:r>
                    <m:r>
                      <m:rPr>
                        <m:nor/>
                      </m:rPr>
                      <a:rPr lang="en-US" altLang="zh-CN" sz="1800" b="0" i="0" smtClean="0">
                        <a:latin typeface="Cambria Math" panose="02040503050406030204" pitchFamily="18" charset="0"/>
                        <a:ea typeface="Cambria Math" panose="02040503050406030204" pitchFamily="18" charset="0"/>
                      </a:rPr>
                      <m:t> </m:t>
                    </m:r>
                    <m:r>
                      <m:rPr>
                        <m:nor/>
                      </m:rPr>
                      <a:rPr lang="en-US" altLang="zh-CN" sz="1800" b="0" i="0" smtClean="0">
                        <a:latin typeface="Cambria Math" panose="02040503050406030204" pitchFamily="18" charset="0"/>
                        <a:ea typeface="Cambria Math" panose="02040503050406030204" pitchFamily="18" charset="0"/>
                      </a:rPr>
                      <m:t>error</m:t>
                    </m:r>
                    <m:r>
                      <m:rPr>
                        <m:nor/>
                      </m:rPr>
                      <a:rPr lang="en-US" altLang="zh-CN" sz="1800" b="0" i="0" smtClean="0">
                        <a:latin typeface="Cambria Math" panose="02040503050406030204" pitchFamily="18" charset="0"/>
                        <a:ea typeface="Cambria Math" panose="02040503050406030204" pitchFamily="18" charset="0"/>
                      </a:rPr>
                      <m:t>.</m:t>
                    </m:r>
                  </m:oMath>
                </a14:m>
                <a:endParaRPr lang="en-US" altLang="zh-CN" sz="2000" dirty="0">
                  <a:latin typeface="Cambria Math" panose="02040503050406030204" pitchFamily="18" charset="0"/>
                  <a:ea typeface="Cambria Math" panose="02040503050406030204" pitchFamily="18" charset="0"/>
                </a:endParaRPr>
              </a:p>
              <a:p>
                <a:pPr lvl="1"/>
                <a14:m>
                  <m:oMath xmlns:m="http://schemas.openxmlformats.org/officeDocument/2006/math">
                    <m:sSub>
                      <m:sSubPr>
                        <m:ctrlPr>
                          <a:rPr lang="en-US" altLang="zh-CN" sz="1800" b="0" i="1" smtClean="0">
                            <a:latin typeface="Cambria Math" panose="02040503050406030204" pitchFamily="18" charset="0"/>
                            <a:ea typeface="Cambria Math" panose="02040503050406030204" pitchFamily="18" charset="0"/>
                          </a:rPr>
                        </m:ctrlPr>
                      </m:sSubPr>
                      <m:e>
                        <m:r>
                          <a:rPr lang="en-US" altLang="zh-CN" sz="1800" b="0" i="1" smtClean="0">
                            <a:latin typeface="Cambria Math" panose="02040503050406030204" pitchFamily="18" charset="0"/>
                            <a:ea typeface="Cambria Math" panose="02040503050406030204" pitchFamily="18" charset="0"/>
                          </a:rPr>
                          <m:t>𝛿</m:t>
                        </m:r>
                      </m:e>
                      <m:sub>
                        <m:r>
                          <a:rPr lang="en-US" altLang="zh-CN" sz="1800" b="0" i="1" smtClean="0">
                            <a:latin typeface="Cambria Math" panose="02040503050406030204" pitchFamily="18" charset="0"/>
                            <a:ea typeface="Cambria Math" panose="02040503050406030204" pitchFamily="18" charset="0"/>
                          </a:rPr>
                          <m:t>𝑚</m:t>
                        </m:r>
                      </m:sub>
                    </m:sSub>
                    <m:r>
                      <m:rPr>
                        <m:nor/>
                      </m:rPr>
                      <a:rPr lang="en-US" altLang="zh-CN" sz="1800" b="0" i="0" smtClean="0">
                        <a:latin typeface="Cambria Math" panose="02040503050406030204" pitchFamily="18" charset="0"/>
                        <a:ea typeface="Cambria Math" panose="02040503050406030204" pitchFamily="18" charset="0"/>
                      </a:rPr>
                      <m:t> </m:t>
                    </m:r>
                    <m:r>
                      <m:rPr>
                        <m:nor/>
                      </m:rPr>
                      <a:rPr lang="en-US" altLang="zh-CN" sz="1800" b="0" i="0" smtClean="0">
                        <a:latin typeface="Cambria Math" panose="02040503050406030204" pitchFamily="18" charset="0"/>
                        <a:ea typeface="Cambria Math" panose="02040503050406030204" pitchFamily="18" charset="0"/>
                      </a:rPr>
                      <m:t>and</m:t>
                    </m:r>
                    <m:r>
                      <m:rPr>
                        <m:nor/>
                      </m:rPr>
                      <a:rPr lang="en-US" altLang="zh-CN" sz="1800" b="0" i="0" smtClean="0">
                        <a:latin typeface="Cambria Math" panose="02040503050406030204" pitchFamily="18" charset="0"/>
                        <a:ea typeface="Cambria Math" panose="02040503050406030204" pitchFamily="18" charset="0"/>
                      </a:rPr>
                      <m:t> </m:t>
                    </m:r>
                    <m:sSub>
                      <m:sSubPr>
                        <m:ctrlPr>
                          <a:rPr lang="en-US" altLang="zh-CN" sz="1800" b="0" i="1" smtClean="0">
                            <a:latin typeface="Cambria Math" panose="02040503050406030204" pitchFamily="18" charset="0"/>
                            <a:ea typeface="Cambria Math" panose="02040503050406030204" pitchFamily="18" charset="0"/>
                          </a:rPr>
                        </m:ctrlPr>
                      </m:sSubPr>
                      <m:e>
                        <m:r>
                          <a:rPr lang="en-US" altLang="zh-CN" sz="1800" b="0" i="1" smtClean="0">
                            <a:latin typeface="Cambria Math" panose="02040503050406030204" pitchFamily="18" charset="0"/>
                            <a:ea typeface="Cambria Math" panose="02040503050406030204" pitchFamily="18" charset="0"/>
                          </a:rPr>
                          <m:t>𝜖</m:t>
                        </m:r>
                      </m:e>
                      <m:sub>
                        <m:r>
                          <a:rPr lang="en-US" altLang="zh-CN" sz="1800" b="0" i="1" smtClean="0">
                            <a:latin typeface="Cambria Math" panose="02040503050406030204" pitchFamily="18" charset="0"/>
                            <a:ea typeface="Cambria Math" panose="02040503050406030204" pitchFamily="18" charset="0"/>
                          </a:rPr>
                          <m:t>𝑚</m:t>
                        </m:r>
                      </m:sub>
                    </m:sSub>
                  </m:oMath>
                </a14:m>
                <a:r>
                  <a:rPr lang="en-US" altLang="zh-CN" sz="1800" dirty="0">
                    <a:latin typeface="Cambria Math" panose="02040503050406030204" pitchFamily="18" charset="0"/>
                    <a:ea typeface="Cambria Math" panose="02040503050406030204" pitchFamily="18" charset="0"/>
                  </a:rPr>
                  <a:t> are called </a:t>
                </a:r>
                <a:r>
                  <a:rPr lang="en-US" altLang="zh-CN" sz="1800" b="1" dirty="0">
                    <a:latin typeface="Cambria Math" panose="02040503050406030204" pitchFamily="18" charset="0"/>
                    <a:ea typeface="Cambria Math" panose="02040503050406030204" pitchFamily="18" charset="0"/>
                  </a:rPr>
                  <a:t>perception error.</a:t>
                </a:r>
                <a:endParaRPr lang="en-US" altLang="zh-CN" sz="1800" dirty="0">
                  <a:latin typeface="Cambria Math" panose="02040503050406030204" pitchFamily="18" charset="0"/>
                  <a:ea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E0EAB10C-29A6-458B-B423-0D17243FF596}"/>
                  </a:ext>
                </a:extLst>
              </p:cNvPr>
              <p:cNvSpPr>
                <a:spLocks noGrp="1" noRot="1" noChangeAspect="1" noMove="1" noResize="1" noEditPoints="1" noAdjustHandles="1" noChangeArrowheads="1" noChangeShapeType="1" noTextEdit="1"/>
              </p:cNvSpPr>
              <p:nvPr>
                <p:ph idx="1"/>
              </p:nvPr>
            </p:nvSpPr>
            <p:spPr>
              <a:xfrm>
                <a:off x="4246727" y="1825624"/>
                <a:ext cx="7107073" cy="4445521"/>
              </a:xfrm>
              <a:blipFill>
                <a:blip r:embed="rId3"/>
                <a:stretch>
                  <a:fillRect l="-772" t="-137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1EDA54CB-3971-4D4A-A8C0-2E10FE859420}"/>
                  </a:ext>
                </a:extLst>
              </p:cNvPr>
              <p:cNvSpPr/>
              <p:nvPr/>
            </p:nvSpPr>
            <p:spPr>
              <a:xfrm>
                <a:off x="835501" y="4330141"/>
                <a:ext cx="1180813" cy="642263"/>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400" i="1">
                          <a:latin typeface="Cambria Math" panose="02040503050406030204" pitchFamily="18" charset="0"/>
                        </a:rPr>
                        <m:t>𝑂𝑏𝑠𝑒𝑟𝑣𝑎𝑡𝑖𝑜𝑛</m:t>
                      </m:r>
                    </m:oMath>
                  </m:oMathPara>
                </a14:m>
                <a:endParaRPr lang="zh-CN" altLang="en-US" sz="1600" dirty="0"/>
              </a:p>
            </p:txBody>
          </p:sp>
        </mc:Choice>
        <mc:Fallback xmlns="">
          <p:sp>
            <p:nvSpPr>
              <p:cNvPr id="5" name="Rectangle 4">
                <a:extLst>
                  <a:ext uri="{FF2B5EF4-FFF2-40B4-BE49-F238E27FC236}">
                    <a16:creationId xmlns:a16="http://schemas.microsoft.com/office/drawing/2014/main" id="{1EDA54CB-3971-4D4A-A8C0-2E10FE859420}"/>
                  </a:ext>
                </a:extLst>
              </p:cNvPr>
              <p:cNvSpPr>
                <a:spLocks noRot="1" noChangeAspect="1" noMove="1" noResize="1" noEditPoints="1" noAdjustHandles="1" noChangeArrowheads="1" noChangeShapeType="1" noTextEdit="1"/>
              </p:cNvSpPr>
              <p:nvPr/>
            </p:nvSpPr>
            <p:spPr>
              <a:xfrm>
                <a:off x="835501" y="4330141"/>
                <a:ext cx="1180813" cy="642263"/>
              </a:xfrm>
              <a:prstGeom prst="rect">
                <a:avLst/>
              </a:prstGeom>
              <a:blipFill>
                <a:blip r:embed="rId4"/>
                <a:stretch>
                  <a:fillRect/>
                </a:stretch>
              </a:blipFill>
              <a:ln w="19050" cap="flat" cmpd="sng" algn="ctr">
                <a:solidFill>
                  <a:schemeClr val="dk1"/>
                </a:solidFill>
                <a:prstDash val="solid"/>
                <a:round/>
                <a:headEnd type="none" w="med" len="med"/>
                <a:tailEnd type="none" w="med" len="me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A409043B-22D9-4812-91A1-6847860A6950}"/>
                  </a:ext>
                </a:extLst>
              </p:cNvPr>
              <p:cNvSpPr/>
              <p:nvPr/>
            </p:nvSpPr>
            <p:spPr>
              <a:xfrm>
                <a:off x="2497258" y="4330142"/>
                <a:ext cx="1180813" cy="642263"/>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𝑃𝑙𝑎𝑛𝑡</m:t>
                      </m:r>
                    </m:oMath>
                  </m:oMathPara>
                </a14:m>
                <a:endParaRPr lang="zh-CN" altLang="en-US" sz="2000" dirty="0"/>
              </a:p>
            </p:txBody>
          </p:sp>
        </mc:Choice>
        <mc:Fallback xmlns="">
          <p:sp>
            <p:nvSpPr>
              <p:cNvPr id="6" name="Rectangle 5">
                <a:extLst>
                  <a:ext uri="{FF2B5EF4-FFF2-40B4-BE49-F238E27FC236}">
                    <a16:creationId xmlns:a16="http://schemas.microsoft.com/office/drawing/2014/main" id="{A409043B-22D9-4812-91A1-6847860A6950}"/>
                  </a:ext>
                </a:extLst>
              </p:cNvPr>
              <p:cNvSpPr>
                <a:spLocks noRot="1" noChangeAspect="1" noMove="1" noResize="1" noEditPoints="1" noAdjustHandles="1" noChangeArrowheads="1" noChangeShapeType="1" noTextEdit="1"/>
              </p:cNvSpPr>
              <p:nvPr/>
            </p:nvSpPr>
            <p:spPr>
              <a:xfrm>
                <a:off x="2497258" y="4330142"/>
                <a:ext cx="1180813" cy="642263"/>
              </a:xfrm>
              <a:prstGeom prst="rect">
                <a:avLst/>
              </a:prstGeom>
              <a:blipFill>
                <a:blip r:embed="rId5"/>
                <a:stretch>
                  <a:fillRect/>
                </a:stretch>
              </a:blipFill>
              <a:ln w="19050" cap="flat" cmpd="sng" algn="ctr">
                <a:solidFill>
                  <a:schemeClr val="dk1"/>
                </a:solidFill>
                <a:prstDash val="solid"/>
                <a:round/>
                <a:headEnd type="none" w="med" len="med"/>
                <a:tailEnd type="none" w="med" len="me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472E2C34-1FEC-4D63-ACF8-5848CC3ED695}"/>
                  </a:ext>
                </a:extLst>
              </p:cNvPr>
              <p:cNvSpPr/>
              <p:nvPr/>
            </p:nvSpPr>
            <p:spPr>
              <a:xfrm>
                <a:off x="835501" y="2609317"/>
                <a:ext cx="1180813" cy="642263"/>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𝑃𝑒𝑟𝑐𝑒𝑝𝑡𝑖𝑜𝑛</m:t>
                      </m:r>
                    </m:oMath>
                  </m:oMathPara>
                </a14:m>
                <a:endParaRPr lang="zh-CN" altLang="en-US" sz="1600" dirty="0"/>
              </a:p>
            </p:txBody>
          </p:sp>
        </mc:Choice>
        <mc:Fallback xmlns="">
          <p:sp>
            <p:nvSpPr>
              <p:cNvPr id="7" name="Rectangle 6">
                <a:extLst>
                  <a:ext uri="{FF2B5EF4-FFF2-40B4-BE49-F238E27FC236}">
                    <a16:creationId xmlns:a16="http://schemas.microsoft.com/office/drawing/2014/main" id="{472E2C34-1FEC-4D63-ACF8-5848CC3ED695}"/>
                  </a:ext>
                </a:extLst>
              </p:cNvPr>
              <p:cNvSpPr>
                <a:spLocks noRot="1" noChangeAspect="1" noMove="1" noResize="1" noEditPoints="1" noAdjustHandles="1" noChangeArrowheads="1" noChangeShapeType="1" noTextEdit="1"/>
              </p:cNvSpPr>
              <p:nvPr/>
            </p:nvSpPr>
            <p:spPr>
              <a:xfrm>
                <a:off x="835501" y="2609317"/>
                <a:ext cx="1180813" cy="642263"/>
              </a:xfrm>
              <a:prstGeom prst="rect">
                <a:avLst/>
              </a:prstGeom>
              <a:blipFill>
                <a:blip r:embed="rId6"/>
                <a:stretch>
                  <a:fillRect l="-2030"/>
                </a:stretch>
              </a:blipFill>
              <a:ln w="19050" cap="flat" cmpd="sng" algn="ctr">
                <a:solidFill>
                  <a:schemeClr val="dk1"/>
                </a:solidFill>
                <a:prstDash val="solid"/>
                <a:round/>
                <a:headEnd type="none" w="med" len="med"/>
                <a:tailEnd type="none" w="med" len="me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333FEF9A-9E1B-4A10-BB98-084658D3478C}"/>
                  </a:ext>
                </a:extLst>
              </p:cNvPr>
              <p:cNvSpPr/>
              <p:nvPr/>
            </p:nvSpPr>
            <p:spPr>
              <a:xfrm>
                <a:off x="2497258" y="2609316"/>
                <a:ext cx="1180813" cy="642263"/>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𝐶𝑜𝑛𝑡𝑟𝑜𝑙𝑙𝑒𝑟</m:t>
                      </m:r>
                    </m:oMath>
                  </m:oMathPara>
                </a14:m>
                <a:endParaRPr lang="zh-CN" altLang="en-US" sz="1600" dirty="0"/>
              </a:p>
            </p:txBody>
          </p:sp>
        </mc:Choice>
        <mc:Fallback xmlns="">
          <p:sp>
            <p:nvSpPr>
              <p:cNvPr id="8" name="Rectangle 7">
                <a:extLst>
                  <a:ext uri="{FF2B5EF4-FFF2-40B4-BE49-F238E27FC236}">
                    <a16:creationId xmlns:a16="http://schemas.microsoft.com/office/drawing/2014/main" id="{333FEF9A-9E1B-4A10-BB98-084658D3478C}"/>
                  </a:ext>
                </a:extLst>
              </p:cNvPr>
              <p:cNvSpPr>
                <a:spLocks noRot="1" noChangeAspect="1" noMove="1" noResize="1" noEditPoints="1" noAdjustHandles="1" noChangeArrowheads="1" noChangeShapeType="1" noTextEdit="1"/>
              </p:cNvSpPr>
              <p:nvPr/>
            </p:nvSpPr>
            <p:spPr>
              <a:xfrm>
                <a:off x="2497258" y="2609316"/>
                <a:ext cx="1180813" cy="642263"/>
              </a:xfrm>
              <a:prstGeom prst="rect">
                <a:avLst/>
              </a:prstGeom>
              <a:blipFill>
                <a:blip r:embed="rId7"/>
                <a:stretch>
                  <a:fillRect/>
                </a:stretch>
              </a:blipFill>
              <a:ln w="19050" cap="flat" cmpd="sng" algn="ctr">
                <a:solidFill>
                  <a:schemeClr val="dk1"/>
                </a:solidFill>
                <a:prstDash val="solid"/>
                <a:round/>
                <a:headEnd type="none" w="med" len="med"/>
                <a:tailEnd type="none" w="med" len="med"/>
              </a:ln>
            </p:spPr>
            <p:txBody>
              <a:bodyPr/>
              <a:lstStyle/>
              <a:p>
                <a:r>
                  <a:rPr lang="zh-CN" altLang="en-US">
                    <a:noFill/>
                  </a:rPr>
                  <a:t> </a:t>
                </a:r>
              </a:p>
            </p:txBody>
          </p:sp>
        </mc:Fallback>
      </mc:AlternateContent>
      <p:cxnSp>
        <p:nvCxnSpPr>
          <p:cNvPr id="10" name="Straight Arrow Connector 9">
            <a:extLst>
              <a:ext uri="{FF2B5EF4-FFF2-40B4-BE49-F238E27FC236}">
                <a16:creationId xmlns:a16="http://schemas.microsoft.com/office/drawing/2014/main" id="{831E82E7-8DAB-49FC-8689-AB2AE356D13C}"/>
              </a:ext>
            </a:extLst>
          </p:cNvPr>
          <p:cNvCxnSpPr>
            <a:stCxn id="6" idx="1"/>
            <a:endCxn id="5" idx="3"/>
          </p:cNvCxnSpPr>
          <p:nvPr/>
        </p:nvCxnSpPr>
        <p:spPr>
          <a:xfrm flipH="1" flipV="1">
            <a:off x="2016314" y="4651273"/>
            <a:ext cx="480944"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2" name="Connector: Elbow 11">
            <a:extLst>
              <a:ext uri="{FF2B5EF4-FFF2-40B4-BE49-F238E27FC236}">
                <a16:creationId xmlns:a16="http://schemas.microsoft.com/office/drawing/2014/main" id="{89CA1800-CA02-41FC-90C8-51B697A24374}"/>
              </a:ext>
            </a:extLst>
          </p:cNvPr>
          <p:cNvCxnSpPr>
            <a:stCxn id="5" idx="1"/>
            <a:endCxn id="7" idx="1"/>
          </p:cNvCxnSpPr>
          <p:nvPr/>
        </p:nvCxnSpPr>
        <p:spPr>
          <a:xfrm rot="10800000">
            <a:off x="835501" y="2930449"/>
            <a:ext cx="12700" cy="1720824"/>
          </a:xfrm>
          <a:prstGeom prst="bentConnector3">
            <a:avLst>
              <a:gd name="adj1" fmla="val 180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0F657E8F-4C76-4484-B772-A69D12156E67}"/>
              </a:ext>
            </a:extLst>
          </p:cNvPr>
          <p:cNvCxnSpPr>
            <a:cxnSpLocks/>
            <a:stCxn id="7" idx="3"/>
            <a:endCxn id="8" idx="1"/>
          </p:cNvCxnSpPr>
          <p:nvPr/>
        </p:nvCxnSpPr>
        <p:spPr>
          <a:xfrm flipV="1">
            <a:off x="2016314" y="2930448"/>
            <a:ext cx="480944"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8" name="Connector: Elbow 17">
            <a:extLst>
              <a:ext uri="{FF2B5EF4-FFF2-40B4-BE49-F238E27FC236}">
                <a16:creationId xmlns:a16="http://schemas.microsoft.com/office/drawing/2014/main" id="{0D05DD8A-7229-4574-B7CC-404B6DC60754}"/>
              </a:ext>
            </a:extLst>
          </p:cNvPr>
          <p:cNvCxnSpPr>
            <a:cxnSpLocks/>
            <a:stCxn id="8" idx="3"/>
            <a:endCxn id="6" idx="3"/>
          </p:cNvCxnSpPr>
          <p:nvPr/>
        </p:nvCxnSpPr>
        <p:spPr>
          <a:xfrm>
            <a:off x="3678071" y="2930448"/>
            <a:ext cx="12700" cy="1720826"/>
          </a:xfrm>
          <a:prstGeom prst="bentConnector3">
            <a:avLst>
              <a:gd name="adj1" fmla="val 1800000"/>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156827D-A780-4D47-8896-849E541E5DE4}"/>
                  </a:ext>
                </a:extLst>
              </p:cNvPr>
              <p:cNvSpPr txBox="1"/>
              <p:nvPr/>
            </p:nvSpPr>
            <p:spPr>
              <a:xfrm>
                <a:off x="2093013" y="4281941"/>
                <a:ext cx="32754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𝑥</m:t>
                      </m:r>
                    </m:oMath>
                  </m:oMathPara>
                </a14:m>
                <a:endParaRPr lang="zh-CN" altLang="en-US" dirty="0"/>
              </a:p>
            </p:txBody>
          </p:sp>
        </mc:Choice>
        <mc:Fallback xmlns="">
          <p:sp>
            <p:nvSpPr>
              <p:cNvPr id="24" name="TextBox 23">
                <a:extLst>
                  <a:ext uri="{FF2B5EF4-FFF2-40B4-BE49-F238E27FC236}">
                    <a16:creationId xmlns:a16="http://schemas.microsoft.com/office/drawing/2014/main" id="{1156827D-A780-4D47-8896-849E541E5DE4}"/>
                  </a:ext>
                </a:extLst>
              </p:cNvPr>
              <p:cNvSpPr txBox="1">
                <a:spLocks noRot="1" noChangeAspect="1" noMove="1" noResize="1" noEditPoints="1" noAdjustHandles="1" noChangeArrowheads="1" noChangeShapeType="1" noTextEdit="1"/>
              </p:cNvSpPr>
              <p:nvPr/>
            </p:nvSpPr>
            <p:spPr>
              <a:xfrm>
                <a:off x="2093013" y="4281941"/>
                <a:ext cx="327546" cy="369332"/>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9493DFCB-AEF1-4A10-807F-5F0DE1909B97}"/>
                  </a:ext>
                </a:extLst>
              </p:cNvPr>
              <p:cNvSpPr txBox="1"/>
              <p:nvPr/>
            </p:nvSpPr>
            <p:spPr>
              <a:xfrm>
                <a:off x="286959" y="3606195"/>
                <a:ext cx="32754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𝑜</m:t>
                      </m:r>
                    </m:oMath>
                  </m:oMathPara>
                </a14:m>
                <a:endParaRPr lang="zh-CN" altLang="en-US" dirty="0"/>
              </a:p>
            </p:txBody>
          </p:sp>
        </mc:Choice>
        <mc:Fallback xmlns="">
          <p:sp>
            <p:nvSpPr>
              <p:cNvPr id="25" name="TextBox 24">
                <a:extLst>
                  <a:ext uri="{FF2B5EF4-FFF2-40B4-BE49-F238E27FC236}">
                    <a16:creationId xmlns:a16="http://schemas.microsoft.com/office/drawing/2014/main" id="{9493DFCB-AEF1-4A10-807F-5F0DE1909B97}"/>
                  </a:ext>
                </a:extLst>
              </p:cNvPr>
              <p:cNvSpPr txBox="1">
                <a:spLocks noRot="1" noChangeAspect="1" noMove="1" noResize="1" noEditPoints="1" noAdjustHandles="1" noChangeArrowheads="1" noChangeShapeType="1" noTextEdit="1"/>
              </p:cNvSpPr>
              <p:nvPr/>
            </p:nvSpPr>
            <p:spPr>
              <a:xfrm>
                <a:off x="286959" y="3606195"/>
                <a:ext cx="327546" cy="369332"/>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87BC5C90-B623-4C65-A12A-3EABC3A7706B}"/>
                  </a:ext>
                </a:extLst>
              </p:cNvPr>
              <p:cNvSpPr txBox="1"/>
              <p:nvPr/>
            </p:nvSpPr>
            <p:spPr>
              <a:xfrm>
                <a:off x="2093013" y="2552373"/>
                <a:ext cx="32754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𝑧</m:t>
                      </m:r>
                    </m:oMath>
                  </m:oMathPara>
                </a14:m>
                <a:endParaRPr lang="zh-CN" altLang="en-US" dirty="0"/>
              </a:p>
            </p:txBody>
          </p:sp>
        </mc:Choice>
        <mc:Fallback xmlns="">
          <p:sp>
            <p:nvSpPr>
              <p:cNvPr id="26" name="TextBox 25">
                <a:extLst>
                  <a:ext uri="{FF2B5EF4-FFF2-40B4-BE49-F238E27FC236}">
                    <a16:creationId xmlns:a16="http://schemas.microsoft.com/office/drawing/2014/main" id="{87BC5C90-B623-4C65-A12A-3EABC3A7706B}"/>
                  </a:ext>
                </a:extLst>
              </p:cNvPr>
              <p:cNvSpPr txBox="1">
                <a:spLocks noRot="1" noChangeAspect="1" noMove="1" noResize="1" noEditPoints="1" noAdjustHandles="1" noChangeArrowheads="1" noChangeShapeType="1" noTextEdit="1"/>
              </p:cNvSpPr>
              <p:nvPr/>
            </p:nvSpPr>
            <p:spPr>
              <a:xfrm>
                <a:off x="2093013" y="2552373"/>
                <a:ext cx="327546" cy="369332"/>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CD4D109-60AD-4705-96DC-266751E48547}"/>
                  </a:ext>
                </a:extLst>
              </p:cNvPr>
              <p:cNvSpPr txBox="1"/>
              <p:nvPr/>
            </p:nvSpPr>
            <p:spPr>
              <a:xfrm>
                <a:off x="783847" y="2205868"/>
                <a:ext cx="12841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𝒪</m:t>
                      </m:r>
                      <m:r>
                        <a:rPr lang="en-US" altLang="zh-CN" b="0" i="1" smtClean="0">
                          <a:latin typeface="Cambria Math" panose="02040503050406030204" pitchFamily="18" charset="0"/>
                        </a:rPr>
                        <m:t>→</m:t>
                      </m:r>
                      <m:r>
                        <a:rPr lang="en-US" altLang="zh-CN" b="0" i="1" smtClean="0">
                          <a:latin typeface="Cambria Math" panose="02040503050406030204" pitchFamily="18" charset="0"/>
                        </a:rPr>
                        <m:t>𝒵</m:t>
                      </m:r>
                    </m:oMath>
                  </m:oMathPara>
                </a14:m>
                <a:endParaRPr lang="zh-CN" altLang="en-US" dirty="0"/>
              </a:p>
            </p:txBody>
          </p:sp>
        </mc:Choice>
        <mc:Fallback xmlns="">
          <p:sp>
            <p:nvSpPr>
              <p:cNvPr id="17" name="TextBox 16">
                <a:extLst>
                  <a:ext uri="{FF2B5EF4-FFF2-40B4-BE49-F238E27FC236}">
                    <a16:creationId xmlns:a16="http://schemas.microsoft.com/office/drawing/2014/main" id="{8CD4D109-60AD-4705-96DC-266751E48547}"/>
                  </a:ext>
                </a:extLst>
              </p:cNvPr>
              <p:cNvSpPr txBox="1">
                <a:spLocks noRot="1" noChangeAspect="1" noMove="1" noResize="1" noEditPoints="1" noAdjustHandles="1" noChangeArrowheads="1" noChangeShapeType="1" noTextEdit="1"/>
              </p:cNvSpPr>
              <p:nvPr/>
            </p:nvSpPr>
            <p:spPr>
              <a:xfrm>
                <a:off x="783847" y="2205868"/>
                <a:ext cx="1284120" cy="369332"/>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FB8363C2-A9CC-4ABD-865D-CA44EC377897}"/>
                  </a:ext>
                </a:extLst>
              </p:cNvPr>
              <p:cNvSpPr txBox="1"/>
              <p:nvPr/>
            </p:nvSpPr>
            <p:spPr>
              <a:xfrm>
                <a:off x="786027" y="5012520"/>
                <a:ext cx="12841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h</m:t>
                      </m:r>
                      <m:r>
                        <a:rPr lang="en-US" altLang="zh-CN" b="0" i="1" smtClean="0">
                          <a:latin typeface="Cambria Math" panose="02040503050406030204" pitchFamily="18" charset="0"/>
                        </a:rPr>
                        <m:t>:</m:t>
                      </m:r>
                      <m:r>
                        <a:rPr lang="en-US" altLang="zh-CN" b="0" i="1" smtClean="0">
                          <a:latin typeface="Cambria Math" panose="02040503050406030204" pitchFamily="18" charset="0"/>
                        </a:rPr>
                        <m:t>𝒳</m:t>
                      </m:r>
                      <m:r>
                        <a:rPr lang="en-US" altLang="zh-CN" b="0" i="1" smtClean="0">
                          <a:latin typeface="Cambria Math" panose="02040503050406030204" pitchFamily="18" charset="0"/>
                        </a:rPr>
                        <m:t>×</m:t>
                      </m:r>
                      <m:r>
                        <a:rPr lang="en-US" altLang="zh-CN" b="0" i="1" smtClean="0">
                          <a:latin typeface="Cambria Math" panose="02040503050406030204" pitchFamily="18" charset="0"/>
                        </a:rPr>
                        <m:t>𝒪</m:t>
                      </m:r>
                    </m:oMath>
                  </m:oMathPara>
                </a14:m>
                <a:endParaRPr lang="zh-CN" altLang="en-US" dirty="0"/>
              </a:p>
            </p:txBody>
          </p:sp>
        </mc:Choice>
        <mc:Fallback xmlns="">
          <p:sp>
            <p:nvSpPr>
              <p:cNvPr id="19" name="TextBox 18">
                <a:extLst>
                  <a:ext uri="{FF2B5EF4-FFF2-40B4-BE49-F238E27FC236}">
                    <a16:creationId xmlns:a16="http://schemas.microsoft.com/office/drawing/2014/main" id="{FB8363C2-A9CC-4ABD-865D-CA44EC377897}"/>
                  </a:ext>
                </a:extLst>
              </p:cNvPr>
              <p:cNvSpPr txBox="1">
                <a:spLocks noRot="1" noChangeAspect="1" noMove="1" noResize="1" noEditPoints="1" noAdjustHandles="1" noChangeArrowheads="1" noChangeShapeType="1" noTextEdit="1"/>
              </p:cNvSpPr>
              <p:nvPr/>
            </p:nvSpPr>
            <p:spPr>
              <a:xfrm>
                <a:off x="786027" y="5012520"/>
                <a:ext cx="1284120" cy="369332"/>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5A60C8F-112D-4BBC-B4E3-0093F2720778}"/>
                  </a:ext>
                </a:extLst>
              </p:cNvPr>
              <p:cNvSpPr txBox="1"/>
              <p:nvPr/>
            </p:nvSpPr>
            <p:spPr>
              <a:xfrm>
                <a:off x="2317419" y="5016311"/>
                <a:ext cx="154049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𝒳</m:t>
                      </m:r>
                      <m:r>
                        <a:rPr lang="en-US" altLang="zh-CN" b="0" i="1" smtClean="0">
                          <a:latin typeface="Cambria Math" panose="02040503050406030204" pitchFamily="18" charset="0"/>
                        </a:rPr>
                        <m:t>×</m:t>
                      </m:r>
                      <m:r>
                        <a:rPr lang="en-US" altLang="zh-CN" b="0" i="1" smtClean="0">
                          <a:latin typeface="Cambria Math" panose="02040503050406030204" pitchFamily="18" charset="0"/>
                        </a:rPr>
                        <m:t>𝒰</m:t>
                      </m:r>
                      <m:r>
                        <a:rPr lang="en-US" altLang="zh-CN" b="0" i="1" smtClean="0">
                          <a:latin typeface="Cambria Math" panose="02040503050406030204" pitchFamily="18" charset="0"/>
                        </a:rPr>
                        <m:t>×</m:t>
                      </m:r>
                      <m:r>
                        <a:rPr lang="en-US" altLang="zh-CN" b="0" i="1" smtClean="0">
                          <a:latin typeface="Cambria Math" panose="02040503050406030204" pitchFamily="18" charset="0"/>
                        </a:rPr>
                        <m:t>𝒳</m:t>
                      </m:r>
                    </m:oMath>
                  </m:oMathPara>
                </a14:m>
                <a:endParaRPr lang="zh-CN" altLang="en-US" dirty="0"/>
              </a:p>
            </p:txBody>
          </p:sp>
        </mc:Choice>
        <mc:Fallback xmlns="">
          <p:sp>
            <p:nvSpPr>
              <p:cNvPr id="20" name="TextBox 19">
                <a:extLst>
                  <a:ext uri="{FF2B5EF4-FFF2-40B4-BE49-F238E27FC236}">
                    <a16:creationId xmlns:a16="http://schemas.microsoft.com/office/drawing/2014/main" id="{A5A60C8F-112D-4BBC-B4E3-0093F2720778}"/>
                  </a:ext>
                </a:extLst>
              </p:cNvPr>
              <p:cNvSpPr txBox="1">
                <a:spLocks noRot="1" noChangeAspect="1" noMove="1" noResize="1" noEditPoints="1" noAdjustHandles="1" noChangeArrowheads="1" noChangeShapeType="1" noTextEdit="1"/>
              </p:cNvSpPr>
              <p:nvPr/>
            </p:nvSpPr>
            <p:spPr>
              <a:xfrm>
                <a:off x="2317419" y="5016311"/>
                <a:ext cx="1540490" cy="369332"/>
              </a:xfrm>
              <a:prstGeom prst="rect">
                <a:avLst/>
              </a:prstGeom>
              <a:blipFill>
                <a:blip r:embed="rId14"/>
                <a:stretch>
                  <a:fillRect/>
                </a:stretch>
              </a:blipFill>
            </p:spPr>
            <p:txBody>
              <a:bodyPr/>
              <a:lstStyle/>
              <a:p>
                <a:r>
                  <a:rPr lang="zh-CN" altLang="en-US">
                    <a:noFill/>
                  </a:rPr>
                  <a:t> </a:t>
                </a:r>
              </a:p>
            </p:txBody>
          </p:sp>
        </mc:Fallback>
      </mc:AlternateContent>
      <p:pic>
        <p:nvPicPr>
          <p:cNvPr id="9" name="Picture 8">
            <a:extLst>
              <a:ext uri="{FF2B5EF4-FFF2-40B4-BE49-F238E27FC236}">
                <a16:creationId xmlns:a16="http://schemas.microsoft.com/office/drawing/2014/main" id="{2D402BD3-E07C-45D7-8B4A-A39ADC479C0D}"/>
              </a:ext>
            </a:extLst>
          </p:cNvPr>
          <p:cNvPicPr>
            <a:picLocks noChangeAspect="1"/>
          </p:cNvPicPr>
          <p:nvPr/>
        </p:nvPicPr>
        <p:blipFill rotWithShape="1">
          <a:blip r:embed="rId15"/>
          <a:srcRect l="15732" r="9654"/>
          <a:stretch/>
        </p:blipFill>
        <p:spPr>
          <a:xfrm>
            <a:off x="6422987" y="4491910"/>
            <a:ext cx="1512996" cy="1957694"/>
          </a:xfrm>
          <a:prstGeom prst="rect">
            <a:avLst/>
          </a:prstGeom>
        </p:spPr>
      </p:pic>
      <p:pic>
        <p:nvPicPr>
          <p:cNvPr id="13" name="Picture 12">
            <a:extLst>
              <a:ext uri="{FF2B5EF4-FFF2-40B4-BE49-F238E27FC236}">
                <a16:creationId xmlns:a16="http://schemas.microsoft.com/office/drawing/2014/main" id="{B8A9B1BC-CDF0-43B2-9DDD-D07A7D943EB1}"/>
              </a:ext>
            </a:extLst>
          </p:cNvPr>
          <p:cNvPicPr>
            <a:picLocks noChangeAspect="1"/>
          </p:cNvPicPr>
          <p:nvPr/>
        </p:nvPicPr>
        <p:blipFill>
          <a:blip r:embed="rId16"/>
          <a:stretch>
            <a:fillRect/>
          </a:stretch>
        </p:blipFill>
        <p:spPr>
          <a:xfrm>
            <a:off x="8558553" y="4491910"/>
            <a:ext cx="1512996" cy="1957694"/>
          </a:xfrm>
          <a:prstGeom prst="rect">
            <a:avLst/>
          </a:prstGeom>
        </p:spPr>
      </p:pic>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12547CA-5A97-464E-8671-BD9781673622}"/>
                  </a:ext>
                </a:extLst>
              </p:cNvPr>
              <p:cNvSpPr txBox="1"/>
              <p:nvPr/>
            </p:nvSpPr>
            <p:spPr>
              <a:xfrm>
                <a:off x="4395802" y="5147591"/>
                <a:ext cx="1937239" cy="646331"/>
              </a:xfrm>
              <a:prstGeom prst="rect">
                <a:avLst/>
              </a:prstGeom>
              <a:noFill/>
            </p:spPr>
            <p:txBody>
              <a:bodyPr wrap="square" rtlCol="0">
                <a:spAutoFit/>
              </a:bodyPr>
              <a:lstStyle/>
              <a:p>
                <a:r>
                  <a:rPr lang="en-US" altLang="zh-CN" dirty="0"/>
                  <a:t>Small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𝛿</m:t>
                        </m:r>
                      </m:e>
                      <m:sub>
                        <m:r>
                          <a:rPr lang="en-US" altLang="zh-CN" b="0" i="1" smtClean="0">
                            <a:latin typeface="Cambria Math" panose="02040503050406030204" pitchFamily="18" charset="0"/>
                          </a:rPr>
                          <m:t>𝑚</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𝑜</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𝜖</m:t>
                        </m:r>
                      </m:e>
                      <m:sub>
                        <m:r>
                          <a:rPr lang="en-US" altLang="zh-CN" b="0" i="1" smtClean="0">
                            <a:latin typeface="Cambria Math" panose="02040503050406030204" pitchFamily="18" charset="0"/>
                          </a:rPr>
                          <m:t>𝑚</m:t>
                        </m:r>
                      </m:sub>
                    </m:sSub>
                  </m:oMath>
                </a14:m>
                <a:r>
                  <a:rPr lang="en-US" altLang="zh-CN" dirty="0"/>
                  <a:t>,</a:t>
                </a:r>
              </a:p>
              <a:p>
                <a:r>
                  <a:rPr lang="en-US" altLang="zh-CN" dirty="0"/>
                  <a:t>0.99 Mahmood</a:t>
                </a:r>
                <a:endParaRPr lang="zh-CN" altLang="en-US" dirty="0"/>
              </a:p>
            </p:txBody>
          </p:sp>
        </mc:Choice>
        <mc:Fallback xmlns="">
          <p:sp>
            <p:nvSpPr>
              <p:cNvPr id="15" name="TextBox 14">
                <a:extLst>
                  <a:ext uri="{FF2B5EF4-FFF2-40B4-BE49-F238E27FC236}">
                    <a16:creationId xmlns:a16="http://schemas.microsoft.com/office/drawing/2014/main" id="{212547CA-5A97-464E-8671-BD9781673622}"/>
                  </a:ext>
                </a:extLst>
              </p:cNvPr>
              <p:cNvSpPr txBox="1">
                <a:spLocks noRot="1" noChangeAspect="1" noMove="1" noResize="1" noEditPoints="1" noAdjustHandles="1" noChangeArrowheads="1" noChangeShapeType="1" noTextEdit="1"/>
              </p:cNvSpPr>
              <p:nvPr/>
            </p:nvSpPr>
            <p:spPr>
              <a:xfrm>
                <a:off x="4395802" y="5147591"/>
                <a:ext cx="1937239" cy="646331"/>
              </a:xfrm>
              <a:prstGeom prst="rect">
                <a:avLst/>
              </a:prstGeom>
              <a:blipFill>
                <a:blip r:embed="rId17"/>
                <a:stretch>
                  <a:fillRect l="-2516" t="-5660" r="-5346" b="-132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4672B6BB-5562-4EB8-BE77-862F3E5382D6}"/>
                  </a:ext>
                </a:extLst>
              </p:cNvPr>
              <p:cNvSpPr txBox="1"/>
              <p:nvPr/>
            </p:nvSpPr>
            <p:spPr>
              <a:xfrm>
                <a:off x="10161494" y="5147590"/>
                <a:ext cx="1760961" cy="646331"/>
              </a:xfrm>
              <a:prstGeom prst="rect">
                <a:avLst/>
              </a:prstGeom>
              <a:noFill/>
            </p:spPr>
            <p:txBody>
              <a:bodyPr wrap="square" rtlCol="0">
                <a:spAutoFit/>
              </a:bodyPr>
              <a:lstStyle/>
              <a:p>
                <a:r>
                  <a:rPr lang="en-US" altLang="zh-CN" dirty="0"/>
                  <a:t>Big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𝛿</m:t>
                        </m:r>
                      </m:e>
                      <m:sub>
                        <m:r>
                          <a:rPr lang="en-US" altLang="zh-CN" b="0" i="1" smtClean="0">
                            <a:latin typeface="Cambria Math" panose="02040503050406030204" pitchFamily="18" charset="0"/>
                          </a:rPr>
                          <m:t>𝑚</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𝑜</m:t>
                        </m:r>
                        <m:r>
                          <a:rPr lang="en-US" altLang="zh-CN" b="0" i="1" smtClean="0">
                            <a:latin typeface="Cambria Math" panose="02040503050406030204" pitchFamily="18" charset="0"/>
                          </a:rPr>
                          <m:t>′</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𝜖</m:t>
                        </m:r>
                      </m:e>
                      <m:sub>
                        <m:r>
                          <a:rPr lang="en-US" altLang="zh-CN" b="0" i="1" smtClean="0">
                            <a:latin typeface="Cambria Math" panose="02040503050406030204" pitchFamily="18" charset="0"/>
                          </a:rPr>
                          <m:t>𝑚</m:t>
                        </m:r>
                      </m:sub>
                    </m:sSub>
                  </m:oMath>
                </a14:m>
                <a:r>
                  <a:rPr lang="en-US" altLang="zh-CN" dirty="0"/>
                  <a:t>,</a:t>
                </a:r>
              </a:p>
              <a:p>
                <a:r>
                  <a:rPr lang="en-US" altLang="zh-CN" dirty="0"/>
                  <a:t>0.95 Ariel</a:t>
                </a:r>
                <a:endParaRPr lang="zh-CN" altLang="en-US" dirty="0"/>
              </a:p>
            </p:txBody>
          </p:sp>
        </mc:Choice>
        <mc:Fallback xmlns="">
          <p:sp>
            <p:nvSpPr>
              <p:cNvPr id="27" name="TextBox 26">
                <a:extLst>
                  <a:ext uri="{FF2B5EF4-FFF2-40B4-BE49-F238E27FC236}">
                    <a16:creationId xmlns:a16="http://schemas.microsoft.com/office/drawing/2014/main" id="{4672B6BB-5562-4EB8-BE77-862F3E5382D6}"/>
                  </a:ext>
                </a:extLst>
              </p:cNvPr>
              <p:cNvSpPr txBox="1">
                <a:spLocks noRot="1" noChangeAspect="1" noMove="1" noResize="1" noEditPoints="1" noAdjustHandles="1" noChangeArrowheads="1" noChangeShapeType="1" noTextEdit="1"/>
              </p:cNvSpPr>
              <p:nvPr/>
            </p:nvSpPr>
            <p:spPr>
              <a:xfrm>
                <a:off x="10161494" y="5147590"/>
                <a:ext cx="1760961" cy="646331"/>
              </a:xfrm>
              <a:prstGeom prst="rect">
                <a:avLst/>
              </a:prstGeom>
              <a:blipFill>
                <a:blip r:embed="rId18"/>
                <a:stretch>
                  <a:fillRect l="-3114" t="-5660" r="-5536" b="-13208"/>
                </a:stretch>
              </a:blipFill>
            </p:spPr>
            <p:txBody>
              <a:bodyPr/>
              <a:lstStyle/>
              <a:p>
                <a:r>
                  <a:rPr lang="zh-CN" altLang="en-US">
                    <a:noFill/>
                  </a:rPr>
                  <a:t> </a:t>
                </a:r>
              </a:p>
            </p:txBody>
          </p:sp>
        </mc:Fallback>
      </mc:AlternateContent>
      <p:sp>
        <p:nvSpPr>
          <p:cNvPr id="28" name="TextBox 27">
            <a:extLst>
              <a:ext uri="{FF2B5EF4-FFF2-40B4-BE49-F238E27FC236}">
                <a16:creationId xmlns:a16="http://schemas.microsoft.com/office/drawing/2014/main" id="{038D9F05-BDE2-481F-BD1A-DBAF34B79BB1}"/>
              </a:ext>
            </a:extLst>
          </p:cNvPr>
          <p:cNvSpPr txBox="1"/>
          <p:nvPr/>
        </p:nvSpPr>
        <p:spPr>
          <a:xfrm>
            <a:off x="295656" y="6449604"/>
            <a:ext cx="5114544" cy="261610"/>
          </a:xfrm>
          <a:prstGeom prst="rect">
            <a:avLst/>
          </a:prstGeom>
          <a:noFill/>
        </p:spPr>
        <p:txBody>
          <a:bodyPr wrap="square" rtlCol="0">
            <a:spAutoFit/>
          </a:bodyPr>
          <a:lstStyle/>
          <a:p>
            <a:r>
              <a:rPr lang="en-US" altLang="zh-CN" sz="1100" dirty="0"/>
              <a:t>https://users.ece.cmu.edu/~lbauer/papers/2016/ccs2016-face-recognition.pdf</a:t>
            </a:r>
            <a:endParaRPr lang="en-US" altLang="zh-CN" sz="1100" dirty="0">
              <a:effectLst/>
            </a:endParaRPr>
          </a:p>
        </p:txBody>
      </p:sp>
      <p:sp>
        <p:nvSpPr>
          <p:cNvPr id="16" name="Slide Number Placeholder 15">
            <a:extLst>
              <a:ext uri="{FF2B5EF4-FFF2-40B4-BE49-F238E27FC236}">
                <a16:creationId xmlns:a16="http://schemas.microsoft.com/office/drawing/2014/main" id="{288B2A9D-3284-4871-8992-3557DCD71EC4}"/>
              </a:ext>
            </a:extLst>
          </p:cNvPr>
          <p:cNvSpPr>
            <a:spLocks noGrp="1"/>
          </p:cNvSpPr>
          <p:nvPr>
            <p:ph type="sldNum" sz="quarter" idx="12"/>
          </p:nvPr>
        </p:nvSpPr>
        <p:spPr/>
        <p:txBody>
          <a:bodyPr/>
          <a:lstStyle/>
          <a:p>
            <a:fld id="{97747CB4-D781-4B4A-926E-331FF2747F48}" type="slidenum">
              <a:rPr lang="zh-CN" altLang="en-US" smtClean="0"/>
              <a:t>10</a:t>
            </a:fld>
            <a:endParaRPr lang="zh-CN" altLang="en-US"/>
          </a:p>
        </p:txBody>
      </p:sp>
    </p:spTree>
    <p:extLst>
      <p:ext uri="{BB962C8B-B14F-4D97-AF65-F5344CB8AC3E}">
        <p14:creationId xmlns:p14="http://schemas.microsoft.com/office/powerpoint/2010/main" val="3540809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731F4-7A94-4BE9-8382-8687882407D1}"/>
              </a:ext>
            </a:extLst>
          </p:cNvPr>
          <p:cNvSpPr>
            <a:spLocks noGrp="1"/>
          </p:cNvSpPr>
          <p:nvPr>
            <p:ph type="title"/>
          </p:nvPr>
        </p:nvSpPr>
        <p:spPr/>
        <p:txBody>
          <a:bodyPr/>
          <a:lstStyle/>
          <a:p>
            <a:r>
              <a:rPr lang="en-US" altLang="zh-CN" dirty="0"/>
              <a:t>Controller</a:t>
            </a:r>
            <a:endParaRPr lang="zh-CN" alt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0EAB10C-29A6-458B-B423-0D17243FF596}"/>
                  </a:ext>
                </a:extLst>
              </p:cNvPr>
              <p:cNvSpPr>
                <a:spLocks noGrp="1"/>
              </p:cNvSpPr>
              <p:nvPr>
                <p:ph idx="1"/>
              </p:nvPr>
            </p:nvSpPr>
            <p:spPr>
              <a:xfrm>
                <a:off x="4246727" y="1825624"/>
                <a:ext cx="7107073" cy="4445521"/>
              </a:xfrm>
            </p:spPr>
            <p:txBody>
              <a:bodyPr>
                <a:normAutofit/>
              </a:bodyPr>
              <a:lstStyle/>
              <a:p>
                <a:r>
                  <a:rPr lang="en-US" altLang="zh-CN" sz="2000" dirty="0">
                    <a:latin typeface="Cambria Math" panose="02040503050406030204" pitchFamily="18" charset="0"/>
                    <a:ea typeface="Cambria Math" panose="02040503050406030204" pitchFamily="18" charset="0"/>
                  </a:rPr>
                  <a:t>Controller </a:t>
                </a:r>
                <a14:m>
                  <m:oMath xmlns:m="http://schemas.openxmlformats.org/officeDocument/2006/math">
                    <m:r>
                      <a:rPr lang="en-US" altLang="zh-CN" sz="2000" b="0" i="1" smtClean="0">
                        <a:latin typeface="Cambria Math" panose="02040503050406030204" pitchFamily="18" charset="0"/>
                        <a:ea typeface="Cambria Math" panose="02040503050406030204" pitchFamily="18" charset="0"/>
                      </a:rPr>
                      <m:t>𝜋</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𝒵</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𝒰</m:t>
                    </m:r>
                    <m:r>
                      <a:rPr lang="en-US" altLang="zh-CN" sz="2000" b="0" i="1" smtClean="0">
                        <a:latin typeface="Cambria Math" panose="02040503050406030204" pitchFamily="18" charset="0"/>
                        <a:ea typeface="Cambria Math" panose="02040503050406030204" pitchFamily="18" charset="0"/>
                      </a:rPr>
                      <m:t> </m:t>
                    </m:r>
                    <m:r>
                      <m:rPr>
                        <m:nor/>
                      </m:rPr>
                      <a:rPr lang="en-US" altLang="zh-CN" sz="2000" b="0" i="0" smtClean="0">
                        <a:latin typeface="Cambria Math" panose="02040503050406030204" pitchFamily="18" charset="0"/>
                        <a:ea typeface="Cambria Math" panose="02040503050406030204" pitchFamily="18" charset="0"/>
                      </a:rPr>
                      <m:t>where</m:t>
                    </m:r>
                    <m:r>
                      <m:rPr>
                        <m:nor/>
                      </m:rPr>
                      <a:rPr lang="en-US" altLang="zh-CN" sz="2000" b="0" i="0" smtClean="0">
                        <a:latin typeface="Cambria Math" panose="02040503050406030204" pitchFamily="18" charset="0"/>
                        <a:ea typeface="Cambria Math" panose="02040503050406030204" pitchFamily="18" charset="0"/>
                      </a:rPr>
                      <m:t> </m:t>
                    </m:r>
                    <m:r>
                      <a:rPr lang="en-US" altLang="zh-CN" sz="2000" b="0" i="1" smtClean="0">
                        <a:latin typeface="Cambria Math" panose="02040503050406030204" pitchFamily="18" charset="0"/>
                        <a:ea typeface="Cambria Math" panose="02040503050406030204" pitchFamily="18" charset="0"/>
                      </a:rPr>
                      <m:t>𝒵</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𝑓</m:t>
                    </m:r>
                    <m:d>
                      <m:dPr>
                        <m:ctrlPr>
                          <a:rPr lang="en-US" altLang="zh-CN" sz="2000" b="0" i="1" smtClean="0">
                            <a:latin typeface="Cambria Math" panose="02040503050406030204" pitchFamily="18" charset="0"/>
                            <a:ea typeface="Cambria Math" panose="02040503050406030204" pitchFamily="18" charset="0"/>
                          </a:rPr>
                        </m:ctrlPr>
                      </m:dPr>
                      <m:e>
                        <m:r>
                          <a:rPr lang="en-US" altLang="zh-CN" sz="2000" b="0" i="1" smtClean="0">
                            <a:latin typeface="Cambria Math" panose="02040503050406030204" pitchFamily="18" charset="0"/>
                            <a:ea typeface="Cambria Math" panose="02040503050406030204" pitchFamily="18" charset="0"/>
                          </a:rPr>
                          <m:t>𝒳</m:t>
                        </m:r>
                      </m:e>
                    </m:d>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𝑓</m:t>
                    </m:r>
                    <m:r>
                      <m:rPr>
                        <m:nor/>
                      </m:rPr>
                      <a:rPr lang="en-US" altLang="zh-CN" sz="2000" b="0" i="0"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𝒳</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𝒵</m:t>
                    </m:r>
                    <m:r>
                      <m:rPr>
                        <m:nor/>
                      </m:rPr>
                      <a:rPr lang="en-US" altLang="zh-CN" sz="2000" b="0" i="0" smtClean="0">
                        <a:latin typeface="Cambria Math" panose="02040503050406030204" pitchFamily="18" charset="0"/>
                        <a:ea typeface="Cambria Math" panose="02040503050406030204" pitchFamily="18" charset="0"/>
                      </a:rPr>
                      <m:t> </m:t>
                    </m:r>
                    <m:r>
                      <m:rPr>
                        <m:nor/>
                      </m:rPr>
                      <a:rPr lang="en-US" altLang="zh-CN" sz="2000" b="0" i="0" smtClean="0">
                        <a:latin typeface="Cambria Math" panose="02040503050406030204" pitchFamily="18" charset="0"/>
                        <a:ea typeface="Cambria Math" panose="02040503050406030204" pitchFamily="18" charset="0"/>
                      </a:rPr>
                      <m:t>is</m:t>
                    </m:r>
                    <m:r>
                      <m:rPr>
                        <m:nor/>
                      </m:rPr>
                      <a:rPr lang="en-US" altLang="zh-CN" sz="2000" b="0" i="0" smtClean="0">
                        <a:latin typeface="Cambria Math" panose="02040503050406030204" pitchFamily="18" charset="0"/>
                        <a:ea typeface="Cambria Math" panose="02040503050406030204" pitchFamily="18" charset="0"/>
                      </a:rPr>
                      <m:t> </m:t>
                    </m:r>
                    <m:r>
                      <m:rPr>
                        <m:nor/>
                      </m:rPr>
                      <a:rPr lang="en-US" altLang="zh-CN" sz="2000" b="0" i="0" smtClean="0">
                        <a:latin typeface="Cambria Math" panose="02040503050406030204" pitchFamily="18" charset="0"/>
                        <a:ea typeface="Cambria Math" panose="02040503050406030204" pitchFamily="18" charset="0"/>
                      </a:rPr>
                      <m:t>an</m:t>
                    </m:r>
                    <m:r>
                      <m:rPr>
                        <m:nor/>
                      </m:rPr>
                      <a:rPr lang="en-US" altLang="zh-CN" sz="2000" b="0" i="0" smtClean="0">
                        <a:latin typeface="Cambria Math" panose="02040503050406030204" pitchFamily="18" charset="0"/>
                        <a:ea typeface="Cambria Math" panose="02040503050406030204" pitchFamily="18" charset="0"/>
                      </a:rPr>
                      <m:t> </m:t>
                    </m:r>
                    <m:r>
                      <m:rPr>
                        <m:nor/>
                      </m:rPr>
                      <a:rPr lang="en-US" altLang="zh-CN" sz="2000" b="0" i="0" smtClean="0">
                        <a:latin typeface="Cambria Math" panose="02040503050406030204" pitchFamily="18" charset="0"/>
                        <a:ea typeface="Cambria Math" panose="02040503050406030204" pitchFamily="18" charset="0"/>
                      </a:rPr>
                      <m:t>abstraction</m:t>
                    </m:r>
                    <m:r>
                      <m:rPr>
                        <m:nor/>
                      </m:rPr>
                      <a:rPr lang="en-US" altLang="zh-CN" sz="2000" b="0" i="0" smtClean="0">
                        <a:latin typeface="Cambria Math" panose="02040503050406030204" pitchFamily="18" charset="0"/>
                        <a:ea typeface="Cambria Math" panose="02040503050406030204" pitchFamily="18" charset="0"/>
                      </a:rPr>
                      <m:t> </m:t>
                    </m:r>
                    <m:r>
                      <m:rPr>
                        <m:nor/>
                      </m:rPr>
                      <a:rPr lang="en-US" altLang="zh-CN" sz="2000" b="0" i="0" smtClean="0">
                        <a:latin typeface="Cambria Math" panose="02040503050406030204" pitchFamily="18" charset="0"/>
                        <a:ea typeface="Cambria Math" panose="02040503050406030204" pitchFamily="18" charset="0"/>
                      </a:rPr>
                      <m:t>function</m:t>
                    </m:r>
                  </m:oMath>
                </a14:m>
                <a:r>
                  <a:rPr lang="en-US" altLang="zh-CN" sz="2000" dirty="0">
                    <a:latin typeface="Cambria Math" panose="02040503050406030204" pitchFamily="18" charset="0"/>
                    <a:ea typeface="Cambria Math" panose="02040503050406030204" pitchFamily="18" charset="0"/>
                  </a:rPr>
                  <a:t>,</a:t>
                </a:r>
              </a:p>
              <a:p>
                <a:pPr lvl="1"/>
                <a14:m>
                  <m:oMath xmlns:m="http://schemas.openxmlformats.org/officeDocument/2006/math">
                    <m:r>
                      <a:rPr lang="en-US" altLang="zh-CN" sz="1800" b="0" i="1" smtClean="0">
                        <a:latin typeface="Cambria Math" panose="02040503050406030204" pitchFamily="18" charset="0"/>
                        <a:ea typeface="Cambria Math" panose="02040503050406030204" pitchFamily="18" charset="0"/>
                      </a:rPr>
                      <m:t>𝒵</m:t>
                    </m:r>
                    <m:r>
                      <a:rPr lang="en-US" altLang="zh-CN" sz="1800" b="0" i="1" smtClean="0">
                        <a:latin typeface="Cambria Math" panose="02040503050406030204" pitchFamily="18" charset="0"/>
                        <a:ea typeface="Cambria Math" panose="02040503050406030204" pitchFamily="18" charset="0"/>
                      </a:rPr>
                      <m:t> </m:t>
                    </m:r>
                    <m:r>
                      <m:rPr>
                        <m:nor/>
                      </m:rPr>
                      <a:rPr lang="en-US" altLang="zh-CN" sz="1800" b="0" i="0" smtClean="0">
                        <a:latin typeface="Cambria Math" panose="02040503050406030204" pitchFamily="18" charset="0"/>
                        <a:ea typeface="Cambria Math" panose="02040503050406030204" pitchFamily="18" charset="0"/>
                      </a:rPr>
                      <m:t>and</m:t>
                    </m:r>
                    <m:r>
                      <m:rPr>
                        <m:nor/>
                      </m:rPr>
                      <a:rPr lang="en-US" altLang="zh-CN" sz="1800" b="0" i="0" smtClean="0">
                        <a:latin typeface="Cambria Math" panose="02040503050406030204" pitchFamily="18" charset="0"/>
                        <a:ea typeface="Cambria Math" panose="02040503050406030204" pitchFamily="18" charset="0"/>
                      </a:rPr>
                      <m:t> </m:t>
                    </m:r>
                    <m:r>
                      <a:rPr lang="en-US" altLang="zh-CN" sz="1800" b="0" i="1" smtClean="0">
                        <a:latin typeface="Cambria Math" panose="02040503050406030204" pitchFamily="18" charset="0"/>
                        <a:ea typeface="Cambria Math" panose="02040503050406030204" pitchFamily="18" charset="0"/>
                      </a:rPr>
                      <m:t>𝑓</m:t>
                    </m:r>
                  </m:oMath>
                </a14:m>
                <a:r>
                  <a:rPr lang="en-US" altLang="zh-CN" sz="1800" dirty="0">
                    <a:latin typeface="Cambria Math" panose="02040503050406030204" pitchFamily="18" charset="0"/>
                    <a:ea typeface="Cambria Math" panose="02040503050406030204" pitchFamily="18" charset="0"/>
                  </a:rPr>
                  <a:t> rely on the knowledge from domain experts and developers.</a:t>
                </a:r>
              </a:p>
              <a:p>
                <a:pPr lvl="1"/>
                <a:r>
                  <a:rPr lang="en-US" altLang="zh-CN" sz="1800" dirty="0">
                    <a:latin typeface="Cambria Math" panose="02040503050406030204" pitchFamily="18" charset="0"/>
                    <a:ea typeface="Cambria Math" panose="02040503050406030204" pitchFamily="18" charset="0"/>
                  </a:rPr>
                  <a:t>We often cannot specify </a:t>
                </a:r>
                <a14:m>
                  <m:oMath xmlns:m="http://schemas.openxmlformats.org/officeDocument/2006/math">
                    <m:r>
                      <a:rPr lang="en-US" altLang="zh-CN" sz="1800" b="0" i="1" smtClean="0">
                        <a:latin typeface="Cambria Math" panose="02040503050406030204" pitchFamily="18" charset="0"/>
                        <a:ea typeface="Cambria Math" panose="02040503050406030204" pitchFamily="18" charset="0"/>
                      </a:rPr>
                      <m:t>𝑓</m:t>
                    </m:r>
                  </m:oMath>
                </a14:m>
                <a:r>
                  <a:rPr lang="en-US" altLang="zh-CN" sz="1800" dirty="0">
                    <a:latin typeface="Cambria Math" panose="02040503050406030204" pitchFamily="18" charset="0"/>
                    <a:ea typeface="Cambria Math" panose="02040503050406030204" pitchFamily="18" charset="0"/>
                  </a:rPr>
                  <a:t> but have </a:t>
                </a:r>
                <a14:m>
                  <m:oMath xmlns:m="http://schemas.openxmlformats.org/officeDocument/2006/math">
                    <m:r>
                      <a:rPr lang="en-US" altLang="zh-CN" sz="1800" b="0" i="1" smtClean="0">
                        <a:latin typeface="Cambria Math" panose="02040503050406030204" pitchFamily="18" charset="0"/>
                        <a:ea typeface="Cambria Math" panose="02040503050406030204" pitchFamily="18" charset="0"/>
                      </a:rPr>
                      <m:t>𝑓</m:t>
                    </m:r>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𝑥</m:t>
                    </m:r>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𝑚</m:t>
                    </m:r>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h</m:t>
                    </m:r>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𝑥</m:t>
                    </m:r>
                    <m:r>
                      <a:rPr lang="en-US" altLang="zh-CN" sz="1800" b="0" i="1" smtClean="0">
                        <a:latin typeface="Cambria Math" panose="02040503050406030204" pitchFamily="18" charset="0"/>
                        <a:ea typeface="Cambria Math" panose="02040503050406030204" pitchFamily="18" charset="0"/>
                      </a:rPr>
                      <m:t>))</m:t>
                    </m:r>
                  </m:oMath>
                </a14:m>
                <a:r>
                  <a:rPr lang="en-US" altLang="zh-CN" sz="1800" dirty="0">
                    <a:latin typeface="Cambria Math" panose="02040503050406030204" pitchFamily="18" charset="0"/>
                    <a:ea typeface="Cambria Math" panose="02040503050406030204" pitchFamily="18" charset="0"/>
                  </a:rPr>
                  <a:t>.</a:t>
                </a:r>
              </a:p>
              <a:p>
                <a:pPr lvl="1"/>
                <a:r>
                  <a:rPr lang="en-US" altLang="zh-CN" sz="1800" b="1" dirty="0">
                    <a:latin typeface="Cambria Math" panose="02040503050406030204" pitchFamily="18" charset="0"/>
                    <a:ea typeface="Cambria Math" panose="02040503050406030204" pitchFamily="18" charset="0"/>
                  </a:rPr>
                  <a:t>Abstraction error:</a:t>
                </a:r>
                <a:r>
                  <a:rPr lang="en-US" altLang="zh-CN" sz="1800" dirty="0">
                    <a:latin typeface="Cambria Math" panose="02040503050406030204" pitchFamily="18" charset="0"/>
                    <a:ea typeface="Cambria Math" panose="02040503050406030204" pitchFamily="18" charset="0"/>
                  </a:rPr>
                  <a:t> The estimated state(s) </a:t>
                </a:r>
                <a14:m>
                  <m:oMath xmlns:m="http://schemas.openxmlformats.org/officeDocument/2006/math">
                    <m:acc>
                      <m:accPr>
                        <m:chr m:val="̂"/>
                        <m:ctrlPr>
                          <a:rPr lang="en-US" altLang="zh-CN" sz="1800" i="1" smtClean="0">
                            <a:latin typeface="Cambria Math" panose="02040503050406030204" pitchFamily="18" charset="0"/>
                            <a:ea typeface="Cambria Math" panose="02040503050406030204" pitchFamily="18" charset="0"/>
                          </a:rPr>
                        </m:ctrlPr>
                      </m:accPr>
                      <m:e>
                        <m:r>
                          <a:rPr lang="en-US" altLang="zh-CN" sz="1800" b="0" i="1" smtClean="0">
                            <a:latin typeface="Cambria Math" panose="02040503050406030204" pitchFamily="18" charset="0"/>
                            <a:ea typeface="Cambria Math" panose="02040503050406030204" pitchFamily="18" charset="0"/>
                          </a:rPr>
                          <m:t>𝑥</m:t>
                        </m:r>
                      </m:e>
                    </m:acc>
                    <m:r>
                      <a:rPr lang="en-US" altLang="zh-CN" sz="1800" b="0" i="1" smtClean="0">
                        <a:latin typeface="Cambria Math" panose="02040503050406030204" pitchFamily="18" charset="0"/>
                        <a:ea typeface="Cambria Math" panose="02040503050406030204" pitchFamily="18" charset="0"/>
                      </a:rPr>
                      <m:t>=</m:t>
                    </m:r>
                    <m:sSup>
                      <m:sSupPr>
                        <m:ctrlPr>
                          <a:rPr lang="en-US" altLang="zh-CN" sz="1800" b="0" i="1" smtClean="0">
                            <a:latin typeface="Cambria Math" panose="02040503050406030204" pitchFamily="18" charset="0"/>
                            <a:ea typeface="Cambria Math" panose="02040503050406030204" pitchFamily="18" charset="0"/>
                          </a:rPr>
                        </m:ctrlPr>
                      </m:sSupPr>
                      <m:e>
                        <m:r>
                          <a:rPr lang="en-US" altLang="zh-CN" sz="1800" b="0" i="1" smtClean="0">
                            <a:latin typeface="Cambria Math" panose="02040503050406030204" pitchFamily="18" charset="0"/>
                            <a:ea typeface="Cambria Math" panose="02040503050406030204" pitchFamily="18" charset="0"/>
                          </a:rPr>
                          <m:t>𝑓</m:t>
                        </m:r>
                      </m:e>
                      <m:sup>
                        <m:r>
                          <a:rPr lang="en-US" altLang="zh-CN" sz="1800" b="0" i="1" smtClean="0">
                            <a:latin typeface="Cambria Math" panose="02040503050406030204" pitchFamily="18" charset="0"/>
                            <a:ea typeface="Cambria Math" panose="02040503050406030204" pitchFamily="18" charset="0"/>
                          </a:rPr>
                          <m:t>−1</m:t>
                        </m:r>
                      </m:sup>
                    </m:sSup>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𝑧</m:t>
                    </m:r>
                    <m:r>
                      <a:rPr lang="en-US" altLang="zh-CN" sz="1800" b="0" i="1" smtClean="0">
                        <a:latin typeface="Cambria Math" panose="02040503050406030204" pitchFamily="18" charset="0"/>
                        <a:ea typeface="Cambria Math" panose="02040503050406030204" pitchFamily="18" charset="0"/>
                      </a:rPr>
                      <m:t>)</m:t>
                    </m:r>
                  </m:oMath>
                </a14:m>
                <a:r>
                  <a:rPr lang="en-US" altLang="zh-CN" sz="1800" dirty="0">
                    <a:latin typeface="Cambria Math" panose="02040503050406030204" pitchFamily="18" charset="0"/>
                    <a:ea typeface="Cambria Math" panose="02040503050406030204" pitchFamily="18" charset="0"/>
                  </a:rPr>
                  <a:t> may be different from the actual state </a:t>
                </a:r>
                <a14:m>
                  <m:oMath xmlns:m="http://schemas.openxmlformats.org/officeDocument/2006/math">
                    <m:r>
                      <a:rPr lang="en-US" altLang="zh-CN" sz="1800" b="0" i="1" smtClean="0">
                        <a:latin typeface="Cambria Math" panose="02040503050406030204" pitchFamily="18" charset="0"/>
                        <a:ea typeface="Cambria Math" panose="02040503050406030204" pitchFamily="18" charset="0"/>
                      </a:rPr>
                      <m:t>𝑥</m:t>
                    </m:r>
                  </m:oMath>
                </a14:m>
                <a:r>
                  <a:rPr lang="en-US" altLang="zh-CN" sz="1800" dirty="0">
                    <a:latin typeface="Cambria Math" panose="02040503050406030204" pitchFamily="18" charset="0"/>
                    <a:ea typeface="Cambria Math" panose="02040503050406030204" pitchFamily="18" charset="0"/>
                  </a:rPr>
                  <a:t> even </a:t>
                </a:r>
                <a:r>
                  <a:rPr lang="en-US" altLang="zh-CN" sz="1800" b="1" dirty="0">
                    <a:latin typeface="Cambria Math" panose="02040503050406030204" pitchFamily="18" charset="0"/>
                    <a:ea typeface="Cambria Math" panose="02040503050406030204" pitchFamily="18" charset="0"/>
                  </a:rPr>
                  <a:t>without</a:t>
                </a:r>
                <a:r>
                  <a:rPr lang="en-US" altLang="zh-CN" sz="1800" dirty="0">
                    <a:latin typeface="Cambria Math" panose="02040503050406030204" pitchFamily="18" charset="0"/>
                    <a:ea typeface="Cambria Math" panose="02040503050406030204" pitchFamily="18" charset="0"/>
                  </a:rPr>
                  <a:t> any observation or perception error.</a:t>
                </a:r>
              </a:p>
              <a:p>
                <a:pPr lvl="1"/>
                <a:r>
                  <a:rPr lang="en-US" altLang="zh-CN" sz="1800" dirty="0">
                    <a:latin typeface="Cambria Math" panose="02040503050406030204" pitchFamily="18" charset="0"/>
                    <a:ea typeface="Cambria Math" panose="02040503050406030204" pitchFamily="18" charset="0"/>
                  </a:rPr>
                  <a:t>In safety context, a controller is correct if it guarantees some safety property.</a:t>
                </a:r>
              </a:p>
              <a:p>
                <a:pPr lvl="1"/>
                <a:endParaRPr lang="en-US" altLang="zh-CN" sz="1800" dirty="0">
                  <a:latin typeface="Cambria Math" panose="02040503050406030204" pitchFamily="18" charset="0"/>
                  <a:ea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E0EAB10C-29A6-458B-B423-0D17243FF596}"/>
                  </a:ext>
                </a:extLst>
              </p:cNvPr>
              <p:cNvSpPr>
                <a:spLocks noGrp="1" noRot="1" noChangeAspect="1" noMove="1" noResize="1" noEditPoints="1" noAdjustHandles="1" noChangeArrowheads="1" noChangeShapeType="1" noTextEdit="1"/>
              </p:cNvSpPr>
              <p:nvPr>
                <p:ph idx="1"/>
              </p:nvPr>
            </p:nvSpPr>
            <p:spPr>
              <a:xfrm>
                <a:off x="4246727" y="1825624"/>
                <a:ext cx="7107073" cy="4445521"/>
              </a:xfrm>
              <a:blipFill>
                <a:blip r:embed="rId3"/>
                <a:stretch>
                  <a:fillRect l="-772" t="-137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1EDA54CB-3971-4D4A-A8C0-2E10FE859420}"/>
                  </a:ext>
                </a:extLst>
              </p:cNvPr>
              <p:cNvSpPr/>
              <p:nvPr/>
            </p:nvSpPr>
            <p:spPr>
              <a:xfrm>
                <a:off x="835501" y="4330141"/>
                <a:ext cx="1180813" cy="642263"/>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400" i="1">
                          <a:latin typeface="Cambria Math" panose="02040503050406030204" pitchFamily="18" charset="0"/>
                        </a:rPr>
                        <m:t>𝑂𝑏𝑠𝑒𝑟𝑣𝑎𝑡𝑖𝑜𝑛</m:t>
                      </m:r>
                    </m:oMath>
                  </m:oMathPara>
                </a14:m>
                <a:endParaRPr lang="zh-CN" altLang="en-US" sz="1600" dirty="0"/>
              </a:p>
            </p:txBody>
          </p:sp>
        </mc:Choice>
        <mc:Fallback xmlns="">
          <p:sp>
            <p:nvSpPr>
              <p:cNvPr id="5" name="Rectangle 4">
                <a:extLst>
                  <a:ext uri="{FF2B5EF4-FFF2-40B4-BE49-F238E27FC236}">
                    <a16:creationId xmlns:a16="http://schemas.microsoft.com/office/drawing/2014/main" id="{1EDA54CB-3971-4D4A-A8C0-2E10FE859420}"/>
                  </a:ext>
                </a:extLst>
              </p:cNvPr>
              <p:cNvSpPr>
                <a:spLocks noRot="1" noChangeAspect="1" noMove="1" noResize="1" noEditPoints="1" noAdjustHandles="1" noChangeArrowheads="1" noChangeShapeType="1" noTextEdit="1"/>
              </p:cNvSpPr>
              <p:nvPr/>
            </p:nvSpPr>
            <p:spPr>
              <a:xfrm>
                <a:off x="835501" y="4330141"/>
                <a:ext cx="1180813" cy="642263"/>
              </a:xfrm>
              <a:prstGeom prst="rect">
                <a:avLst/>
              </a:prstGeom>
              <a:blipFill>
                <a:blip r:embed="rId4"/>
                <a:stretch>
                  <a:fillRect/>
                </a:stretch>
              </a:blipFill>
              <a:ln w="19050" cap="flat" cmpd="sng" algn="ctr">
                <a:solidFill>
                  <a:schemeClr val="dk1"/>
                </a:solidFill>
                <a:prstDash val="solid"/>
                <a:round/>
                <a:headEnd type="none" w="med" len="med"/>
                <a:tailEnd type="none" w="med" len="me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A409043B-22D9-4812-91A1-6847860A6950}"/>
                  </a:ext>
                </a:extLst>
              </p:cNvPr>
              <p:cNvSpPr/>
              <p:nvPr/>
            </p:nvSpPr>
            <p:spPr>
              <a:xfrm>
                <a:off x="2497258" y="4330142"/>
                <a:ext cx="1180813" cy="642263"/>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𝑃𝑙𝑎𝑛𝑡</m:t>
                      </m:r>
                    </m:oMath>
                  </m:oMathPara>
                </a14:m>
                <a:endParaRPr lang="zh-CN" altLang="en-US" sz="2000" dirty="0"/>
              </a:p>
            </p:txBody>
          </p:sp>
        </mc:Choice>
        <mc:Fallback xmlns="">
          <p:sp>
            <p:nvSpPr>
              <p:cNvPr id="6" name="Rectangle 5">
                <a:extLst>
                  <a:ext uri="{FF2B5EF4-FFF2-40B4-BE49-F238E27FC236}">
                    <a16:creationId xmlns:a16="http://schemas.microsoft.com/office/drawing/2014/main" id="{A409043B-22D9-4812-91A1-6847860A6950}"/>
                  </a:ext>
                </a:extLst>
              </p:cNvPr>
              <p:cNvSpPr>
                <a:spLocks noRot="1" noChangeAspect="1" noMove="1" noResize="1" noEditPoints="1" noAdjustHandles="1" noChangeArrowheads="1" noChangeShapeType="1" noTextEdit="1"/>
              </p:cNvSpPr>
              <p:nvPr/>
            </p:nvSpPr>
            <p:spPr>
              <a:xfrm>
                <a:off x="2497258" y="4330142"/>
                <a:ext cx="1180813" cy="642263"/>
              </a:xfrm>
              <a:prstGeom prst="rect">
                <a:avLst/>
              </a:prstGeom>
              <a:blipFill>
                <a:blip r:embed="rId5"/>
                <a:stretch>
                  <a:fillRect/>
                </a:stretch>
              </a:blipFill>
              <a:ln w="19050" cap="flat" cmpd="sng" algn="ctr">
                <a:solidFill>
                  <a:schemeClr val="dk1"/>
                </a:solidFill>
                <a:prstDash val="solid"/>
                <a:round/>
                <a:headEnd type="none" w="med" len="med"/>
                <a:tailEnd type="none" w="med" len="me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472E2C34-1FEC-4D63-ACF8-5848CC3ED695}"/>
                  </a:ext>
                </a:extLst>
              </p:cNvPr>
              <p:cNvSpPr/>
              <p:nvPr/>
            </p:nvSpPr>
            <p:spPr>
              <a:xfrm>
                <a:off x="835501" y="2609317"/>
                <a:ext cx="1180813" cy="642263"/>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𝑃𝑒𝑟𝑐𝑒𝑝𝑡𝑖𝑜𝑛</m:t>
                      </m:r>
                    </m:oMath>
                  </m:oMathPara>
                </a14:m>
                <a:endParaRPr lang="zh-CN" altLang="en-US" sz="1600" dirty="0"/>
              </a:p>
            </p:txBody>
          </p:sp>
        </mc:Choice>
        <mc:Fallback xmlns="">
          <p:sp>
            <p:nvSpPr>
              <p:cNvPr id="7" name="Rectangle 6">
                <a:extLst>
                  <a:ext uri="{FF2B5EF4-FFF2-40B4-BE49-F238E27FC236}">
                    <a16:creationId xmlns:a16="http://schemas.microsoft.com/office/drawing/2014/main" id="{472E2C34-1FEC-4D63-ACF8-5848CC3ED695}"/>
                  </a:ext>
                </a:extLst>
              </p:cNvPr>
              <p:cNvSpPr>
                <a:spLocks noRot="1" noChangeAspect="1" noMove="1" noResize="1" noEditPoints="1" noAdjustHandles="1" noChangeArrowheads="1" noChangeShapeType="1" noTextEdit="1"/>
              </p:cNvSpPr>
              <p:nvPr/>
            </p:nvSpPr>
            <p:spPr>
              <a:xfrm>
                <a:off x="835501" y="2609317"/>
                <a:ext cx="1180813" cy="642263"/>
              </a:xfrm>
              <a:prstGeom prst="rect">
                <a:avLst/>
              </a:prstGeom>
              <a:blipFill>
                <a:blip r:embed="rId6"/>
                <a:stretch>
                  <a:fillRect l="-2030"/>
                </a:stretch>
              </a:blipFill>
              <a:ln w="19050" cap="flat" cmpd="sng" algn="ctr">
                <a:solidFill>
                  <a:schemeClr val="dk1"/>
                </a:solidFill>
                <a:prstDash val="solid"/>
                <a:round/>
                <a:headEnd type="none" w="med" len="med"/>
                <a:tailEnd type="none" w="med" len="me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333FEF9A-9E1B-4A10-BB98-084658D3478C}"/>
                  </a:ext>
                </a:extLst>
              </p:cNvPr>
              <p:cNvSpPr/>
              <p:nvPr/>
            </p:nvSpPr>
            <p:spPr>
              <a:xfrm>
                <a:off x="2497258" y="2609316"/>
                <a:ext cx="1180813" cy="642263"/>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𝐶𝑜𝑛𝑡𝑟𝑜𝑙𝑙𝑒𝑟</m:t>
                      </m:r>
                    </m:oMath>
                  </m:oMathPara>
                </a14:m>
                <a:endParaRPr lang="zh-CN" altLang="en-US" sz="1600" dirty="0"/>
              </a:p>
            </p:txBody>
          </p:sp>
        </mc:Choice>
        <mc:Fallback xmlns="">
          <p:sp>
            <p:nvSpPr>
              <p:cNvPr id="8" name="Rectangle 7">
                <a:extLst>
                  <a:ext uri="{FF2B5EF4-FFF2-40B4-BE49-F238E27FC236}">
                    <a16:creationId xmlns:a16="http://schemas.microsoft.com/office/drawing/2014/main" id="{333FEF9A-9E1B-4A10-BB98-084658D3478C}"/>
                  </a:ext>
                </a:extLst>
              </p:cNvPr>
              <p:cNvSpPr>
                <a:spLocks noRot="1" noChangeAspect="1" noMove="1" noResize="1" noEditPoints="1" noAdjustHandles="1" noChangeArrowheads="1" noChangeShapeType="1" noTextEdit="1"/>
              </p:cNvSpPr>
              <p:nvPr/>
            </p:nvSpPr>
            <p:spPr>
              <a:xfrm>
                <a:off x="2497258" y="2609316"/>
                <a:ext cx="1180813" cy="642263"/>
              </a:xfrm>
              <a:prstGeom prst="rect">
                <a:avLst/>
              </a:prstGeom>
              <a:blipFill>
                <a:blip r:embed="rId7"/>
                <a:stretch>
                  <a:fillRect/>
                </a:stretch>
              </a:blipFill>
              <a:ln w="19050" cap="flat" cmpd="sng" algn="ctr">
                <a:solidFill>
                  <a:schemeClr val="dk1"/>
                </a:solidFill>
                <a:prstDash val="solid"/>
                <a:round/>
                <a:headEnd type="none" w="med" len="med"/>
                <a:tailEnd type="none" w="med" len="med"/>
              </a:ln>
            </p:spPr>
            <p:txBody>
              <a:bodyPr/>
              <a:lstStyle/>
              <a:p>
                <a:r>
                  <a:rPr lang="zh-CN" altLang="en-US">
                    <a:noFill/>
                  </a:rPr>
                  <a:t> </a:t>
                </a:r>
              </a:p>
            </p:txBody>
          </p:sp>
        </mc:Fallback>
      </mc:AlternateContent>
      <p:cxnSp>
        <p:nvCxnSpPr>
          <p:cNvPr id="10" name="Straight Arrow Connector 9">
            <a:extLst>
              <a:ext uri="{FF2B5EF4-FFF2-40B4-BE49-F238E27FC236}">
                <a16:creationId xmlns:a16="http://schemas.microsoft.com/office/drawing/2014/main" id="{831E82E7-8DAB-49FC-8689-AB2AE356D13C}"/>
              </a:ext>
            </a:extLst>
          </p:cNvPr>
          <p:cNvCxnSpPr>
            <a:stCxn id="6" idx="1"/>
            <a:endCxn id="5" idx="3"/>
          </p:cNvCxnSpPr>
          <p:nvPr/>
        </p:nvCxnSpPr>
        <p:spPr>
          <a:xfrm flipH="1" flipV="1">
            <a:off x="2016314" y="4651273"/>
            <a:ext cx="480944"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2" name="Connector: Elbow 11">
            <a:extLst>
              <a:ext uri="{FF2B5EF4-FFF2-40B4-BE49-F238E27FC236}">
                <a16:creationId xmlns:a16="http://schemas.microsoft.com/office/drawing/2014/main" id="{89CA1800-CA02-41FC-90C8-51B697A24374}"/>
              </a:ext>
            </a:extLst>
          </p:cNvPr>
          <p:cNvCxnSpPr>
            <a:stCxn id="5" idx="1"/>
            <a:endCxn id="7" idx="1"/>
          </p:cNvCxnSpPr>
          <p:nvPr/>
        </p:nvCxnSpPr>
        <p:spPr>
          <a:xfrm rot="10800000">
            <a:off x="835501" y="2930449"/>
            <a:ext cx="12700" cy="1720824"/>
          </a:xfrm>
          <a:prstGeom prst="bentConnector3">
            <a:avLst>
              <a:gd name="adj1" fmla="val 180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0F657E8F-4C76-4484-B772-A69D12156E67}"/>
              </a:ext>
            </a:extLst>
          </p:cNvPr>
          <p:cNvCxnSpPr>
            <a:cxnSpLocks/>
            <a:stCxn id="7" idx="3"/>
            <a:endCxn id="8" idx="1"/>
          </p:cNvCxnSpPr>
          <p:nvPr/>
        </p:nvCxnSpPr>
        <p:spPr>
          <a:xfrm flipV="1">
            <a:off x="2016314" y="2930448"/>
            <a:ext cx="480944"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8" name="Connector: Elbow 17">
            <a:extLst>
              <a:ext uri="{FF2B5EF4-FFF2-40B4-BE49-F238E27FC236}">
                <a16:creationId xmlns:a16="http://schemas.microsoft.com/office/drawing/2014/main" id="{0D05DD8A-7229-4574-B7CC-404B6DC60754}"/>
              </a:ext>
            </a:extLst>
          </p:cNvPr>
          <p:cNvCxnSpPr>
            <a:cxnSpLocks/>
            <a:stCxn id="8" idx="3"/>
            <a:endCxn id="6" idx="3"/>
          </p:cNvCxnSpPr>
          <p:nvPr/>
        </p:nvCxnSpPr>
        <p:spPr>
          <a:xfrm>
            <a:off x="3678071" y="2930448"/>
            <a:ext cx="12700" cy="1720826"/>
          </a:xfrm>
          <a:prstGeom prst="bentConnector3">
            <a:avLst>
              <a:gd name="adj1" fmla="val 1800000"/>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156827D-A780-4D47-8896-849E541E5DE4}"/>
                  </a:ext>
                </a:extLst>
              </p:cNvPr>
              <p:cNvSpPr txBox="1"/>
              <p:nvPr/>
            </p:nvSpPr>
            <p:spPr>
              <a:xfrm>
                <a:off x="2093013" y="4281941"/>
                <a:ext cx="32754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𝑥</m:t>
                      </m:r>
                    </m:oMath>
                  </m:oMathPara>
                </a14:m>
                <a:endParaRPr lang="zh-CN" altLang="en-US" dirty="0"/>
              </a:p>
            </p:txBody>
          </p:sp>
        </mc:Choice>
        <mc:Fallback xmlns="">
          <p:sp>
            <p:nvSpPr>
              <p:cNvPr id="24" name="TextBox 23">
                <a:extLst>
                  <a:ext uri="{FF2B5EF4-FFF2-40B4-BE49-F238E27FC236}">
                    <a16:creationId xmlns:a16="http://schemas.microsoft.com/office/drawing/2014/main" id="{1156827D-A780-4D47-8896-849E541E5DE4}"/>
                  </a:ext>
                </a:extLst>
              </p:cNvPr>
              <p:cNvSpPr txBox="1">
                <a:spLocks noRot="1" noChangeAspect="1" noMove="1" noResize="1" noEditPoints="1" noAdjustHandles="1" noChangeArrowheads="1" noChangeShapeType="1" noTextEdit="1"/>
              </p:cNvSpPr>
              <p:nvPr/>
            </p:nvSpPr>
            <p:spPr>
              <a:xfrm>
                <a:off x="2093013" y="4281941"/>
                <a:ext cx="327546" cy="369332"/>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9493DFCB-AEF1-4A10-807F-5F0DE1909B97}"/>
                  </a:ext>
                </a:extLst>
              </p:cNvPr>
              <p:cNvSpPr txBox="1"/>
              <p:nvPr/>
            </p:nvSpPr>
            <p:spPr>
              <a:xfrm>
                <a:off x="286959" y="3606195"/>
                <a:ext cx="32754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𝑜</m:t>
                      </m:r>
                    </m:oMath>
                  </m:oMathPara>
                </a14:m>
                <a:endParaRPr lang="zh-CN" altLang="en-US" dirty="0"/>
              </a:p>
            </p:txBody>
          </p:sp>
        </mc:Choice>
        <mc:Fallback xmlns="">
          <p:sp>
            <p:nvSpPr>
              <p:cNvPr id="25" name="TextBox 24">
                <a:extLst>
                  <a:ext uri="{FF2B5EF4-FFF2-40B4-BE49-F238E27FC236}">
                    <a16:creationId xmlns:a16="http://schemas.microsoft.com/office/drawing/2014/main" id="{9493DFCB-AEF1-4A10-807F-5F0DE1909B97}"/>
                  </a:ext>
                </a:extLst>
              </p:cNvPr>
              <p:cNvSpPr txBox="1">
                <a:spLocks noRot="1" noChangeAspect="1" noMove="1" noResize="1" noEditPoints="1" noAdjustHandles="1" noChangeArrowheads="1" noChangeShapeType="1" noTextEdit="1"/>
              </p:cNvSpPr>
              <p:nvPr/>
            </p:nvSpPr>
            <p:spPr>
              <a:xfrm>
                <a:off x="286959" y="3606195"/>
                <a:ext cx="327546" cy="369332"/>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87BC5C90-B623-4C65-A12A-3EABC3A7706B}"/>
                  </a:ext>
                </a:extLst>
              </p:cNvPr>
              <p:cNvSpPr txBox="1"/>
              <p:nvPr/>
            </p:nvSpPr>
            <p:spPr>
              <a:xfrm>
                <a:off x="2093013" y="2552373"/>
                <a:ext cx="32754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𝑧</m:t>
                      </m:r>
                    </m:oMath>
                  </m:oMathPara>
                </a14:m>
                <a:endParaRPr lang="zh-CN" altLang="en-US" dirty="0"/>
              </a:p>
            </p:txBody>
          </p:sp>
        </mc:Choice>
        <mc:Fallback xmlns="">
          <p:sp>
            <p:nvSpPr>
              <p:cNvPr id="26" name="TextBox 25">
                <a:extLst>
                  <a:ext uri="{FF2B5EF4-FFF2-40B4-BE49-F238E27FC236}">
                    <a16:creationId xmlns:a16="http://schemas.microsoft.com/office/drawing/2014/main" id="{87BC5C90-B623-4C65-A12A-3EABC3A7706B}"/>
                  </a:ext>
                </a:extLst>
              </p:cNvPr>
              <p:cNvSpPr txBox="1">
                <a:spLocks noRot="1" noChangeAspect="1" noMove="1" noResize="1" noEditPoints="1" noAdjustHandles="1" noChangeArrowheads="1" noChangeShapeType="1" noTextEdit="1"/>
              </p:cNvSpPr>
              <p:nvPr/>
            </p:nvSpPr>
            <p:spPr>
              <a:xfrm>
                <a:off x="2093013" y="2552373"/>
                <a:ext cx="327546" cy="369332"/>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7AD16283-9E5B-48D7-8725-F408DCC6EECA}"/>
                  </a:ext>
                </a:extLst>
              </p:cNvPr>
              <p:cNvSpPr txBox="1"/>
              <p:nvPr/>
            </p:nvSpPr>
            <p:spPr>
              <a:xfrm>
                <a:off x="3919181" y="3606195"/>
                <a:ext cx="32754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𝑢</m:t>
                      </m:r>
                    </m:oMath>
                  </m:oMathPara>
                </a14:m>
                <a:endParaRPr lang="zh-CN" altLang="en-US" dirty="0"/>
              </a:p>
            </p:txBody>
          </p:sp>
        </mc:Choice>
        <mc:Fallback xmlns="">
          <p:sp>
            <p:nvSpPr>
              <p:cNvPr id="27" name="TextBox 26">
                <a:extLst>
                  <a:ext uri="{FF2B5EF4-FFF2-40B4-BE49-F238E27FC236}">
                    <a16:creationId xmlns:a16="http://schemas.microsoft.com/office/drawing/2014/main" id="{7AD16283-9E5B-48D7-8725-F408DCC6EECA}"/>
                  </a:ext>
                </a:extLst>
              </p:cNvPr>
              <p:cNvSpPr txBox="1">
                <a:spLocks noRot="1" noChangeAspect="1" noMove="1" noResize="1" noEditPoints="1" noAdjustHandles="1" noChangeArrowheads="1" noChangeShapeType="1" noTextEdit="1"/>
              </p:cNvSpPr>
              <p:nvPr/>
            </p:nvSpPr>
            <p:spPr>
              <a:xfrm>
                <a:off x="3919181" y="3606195"/>
                <a:ext cx="327546" cy="369332"/>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8DA32A1E-8F29-4DE0-A782-4CA101E8FF8E}"/>
                  </a:ext>
                </a:extLst>
              </p:cNvPr>
              <p:cNvSpPr txBox="1"/>
              <p:nvPr/>
            </p:nvSpPr>
            <p:spPr>
              <a:xfrm>
                <a:off x="2445604" y="2205868"/>
                <a:ext cx="12841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𝜋</m:t>
                      </m:r>
                      <m:r>
                        <a:rPr lang="en-US" altLang="zh-CN" b="0" i="1" smtClean="0">
                          <a:latin typeface="Cambria Math" panose="02040503050406030204" pitchFamily="18" charset="0"/>
                        </a:rPr>
                        <m:t>:</m:t>
                      </m:r>
                      <m:r>
                        <a:rPr lang="en-US" altLang="zh-CN" i="1">
                          <a:latin typeface="Cambria Math" panose="02040503050406030204" pitchFamily="18" charset="0"/>
                        </a:rPr>
                        <m:t>𝒵</m:t>
                      </m:r>
                      <m:r>
                        <a:rPr lang="en-US" altLang="zh-CN" b="0" i="1" smtClean="0">
                          <a:latin typeface="Cambria Math" panose="02040503050406030204" pitchFamily="18" charset="0"/>
                        </a:rPr>
                        <m:t>→</m:t>
                      </m:r>
                      <m:r>
                        <a:rPr lang="en-US" altLang="zh-CN" b="0" i="1" smtClean="0">
                          <a:latin typeface="Cambria Math" panose="02040503050406030204" pitchFamily="18" charset="0"/>
                        </a:rPr>
                        <m:t>𝒰</m:t>
                      </m:r>
                    </m:oMath>
                  </m:oMathPara>
                </a14:m>
                <a:endParaRPr lang="zh-CN" altLang="en-US" dirty="0"/>
              </a:p>
            </p:txBody>
          </p:sp>
        </mc:Choice>
        <mc:Fallback xmlns="">
          <p:sp>
            <p:nvSpPr>
              <p:cNvPr id="16" name="TextBox 15">
                <a:extLst>
                  <a:ext uri="{FF2B5EF4-FFF2-40B4-BE49-F238E27FC236}">
                    <a16:creationId xmlns:a16="http://schemas.microsoft.com/office/drawing/2014/main" id="{8DA32A1E-8F29-4DE0-A782-4CA101E8FF8E}"/>
                  </a:ext>
                </a:extLst>
              </p:cNvPr>
              <p:cNvSpPr txBox="1">
                <a:spLocks noRot="1" noChangeAspect="1" noMove="1" noResize="1" noEditPoints="1" noAdjustHandles="1" noChangeArrowheads="1" noChangeShapeType="1" noTextEdit="1"/>
              </p:cNvSpPr>
              <p:nvPr/>
            </p:nvSpPr>
            <p:spPr>
              <a:xfrm>
                <a:off x="2445604" y="2205868"/>
                <a:ext cx="1284120" cy="369332"/>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CD4D109-60AD-4705-96DC-266751E48547}"/>
                  </a:ext>
                </a:extLst>
              </p:cNvPr>
              <p:cNvSpPr txBox="1"/>
              <p:nvPr/>
            </p:nvSpPr>
            <p:spPr>
              <a:xfrm>
                <a:off x="783847" y="2205868"/>
                <a:ext cx="12841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𝒪</m:t>
                      </m:r>
                      <m:r>
                        <a:rPr lang="en-US" altLang="zh-CN" b="0" i="1" smtClean="0">
                          <a:latin typeface="Cambria Math" panose="02040503050406030204" pitchFamily="18" charset="0"/>
                        </a:rPr>
                        <m:t>→</m:t>
                      </m:r>
                      <m:r>
                        <a:rPr lang="en-US" altLang="zh-CN" b="0" i="1" smtClean="0">
                          <a:latin typeface="Cambria Math" panose="02040503050406030204" pitchFamily="18" charset="0"/>
                        </a:rPr>
                        <m:t>𝒵</m:t>
                      </m:r>
                    </m:oMath>
                  </m:oMathPara>
                </a14:m>
                <a:endParaRPr lang="zh-CN" altLang="en-US" dirty="0"/>
              </a:p>
            </p:txBody>
          </p:sp>
        </mc:Choice>
        <mc:Fallback xmlns="">
          <p:sp>
            <p:nvSpPr>
              <p:cNvPr id="17" name="TextBox 16">
                <a:extLst>
                  <a:ext uri="{FF2B5EF4-FFF2-40B4-BE49-F238E27FC236}">
                    <a16:creationId xmlns:a16="http://schemas.microsoft.com/office/drawing/2014/main" id="{8CD4D109-60AD-4705-96DC-266751E48547}"/>
                  </a:ext>
                </a:extLst>
              </p:cNvPr>
              <p:cNvSpPr txBox="1">
                <a:spLocks noRot="1" noChangeAspect="1" noMove="1" noResize="1" noEditPoints="1" noAdjustHandles="1" noChangeArrowheads="1" noChangeShapeType="1" noTextEdit="1"/>
              </p:cNvSpPr>
              <p:nvPr/>
            </p:nvSpPr>
            <p:spPr>
              <a:xfrm>
                <a:off x="783847" y="2205868"/>
                <a:ext cx="1284120" cy="369332"/>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FB8363C2-A9CC-4ABD-865D-CA44EC377897}"/>
                  </a:ext>
                </a:extLst>
              </p:cNvPr>
              <p:cNvSpPr txBox="1"/>
              <p:nvPr/>
            </p:nvSpPr>
            <p:spPr>
              <a:xfrm>
                <a:off x="786027" y="5012520"/>
                <a:ext cx="12841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h</m:t>
                      </m:r>
                      <m:r>
                        <a:rPr lang="en-US" altLang="zh-CN" b="0" i="1" smtClean="0">
                          <a:latin typeface="Cambria Math" panose="02040503050406030204" pitchFamily="18" charset="0"/>
                        </a:rPr>
                        <m:t>:</m:t>
                      </m:r>
                      <m:r>
                        <a:rPr lang="en-US" altLang="zh-CN" b="0" i="1" smtClean="0">
                          <a:latin typeface="Cambria Math" panose="02040503050406030204" pitchFamily="18" charset="0"/>
                        </a:rPr>
                        <m:t>𝒳</m:t>
                      </m:r>
                      <m:r>
                        <a:rPr lang="en-US" altLang="zh-CN" b="0" i="1" smtClean="0">
                          <a:latin typeface="Cambria Math" panose="02040503050406030204" pitchFamily="18" charset="0"/>
                        </a:rPr>
                        <m:t>×</m:t>
                      </m:r>
                      <m:r>
                        <a:rPr lang="en-US" altLang="zh-CN" b="0" i="1" smtClean="0">
                          <a:latin typeface="Cambria Math" panose="02040503050406030204" pitchFamily="18" charset="0"/>
                        </a:rPr>
                        <m:t>𝒪</m:t>
                      </m:r>
                    </m:oMath>
                  </m:oMathPara>
                </a14:m>
                <a:endParaRPr lang="zh-CN" altLang="en-US" dirty="0"/>
              </a:p>
            </p:txBody>
          </p:sp>
        </mc:Choice>
        <mc:Fallback xmlns="">
          <p:sp>
            <p:nvSpPr>
              <p:cNvPr id="19" name="TextBox 18">
                <a:extLst>
                  <a:ext uri="{FF2B5EF4-FFF2-40B4-BE49-F238E27FC236}">
                    <a16:creationId xmlns:a16="http://schemas.microsoft.com/office/drawing/2014/main" id="{FB8363C2-A9CC-4ABD-865D-CA44EC377897}"/>
                  </a:ext>
                </a:extLst>
              </p:cNvPr>
              <p:cNvSpPr txBox="1">
                <a:spLocks noRot="1" noChangeAspect="1" noMove="1" noResize="1" noEditPoints="1" noAdjustHandles="1" noChangeArrowheads="1" noChangeShapeType="1" noTextEdit="1"/>
              </p:cNvSpPr>
              <p:nvPr/>
            </p:nvSpPr>
            <p:spPr>
              <a:xfrm>
                <a:off x="786027" y="5012520"/>
                <a:ext cx="1284120" cy="369332"/>
              </a:xfrm>
              <a:prstGeom prst="rect">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5A60C8F-112D-4BBC-B4E3-0093F2720778}"/>
                  </a:ext>
                </a:extLst>
              </p:cNvPr>
              <p:cNvSpPr txBox="1"/>
              <p:nvPr/>
            </p:nvSpPr>
            <p:spPr>
              <a:xfrm>
                <a:off x="2317419" y="5016311"/>
                <a:ext cx="154049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𝒳</m:t>
                      </m:r>
                      <m:r>
                        <a:rPr lang="en-US" altLang="zh-CN" b="0" i="1" smtClean="0">
                          <a:latin typeface="Cambria Math" panose="02040503050406030204" pitchFamily="18" charset="0"/>
                        </a:rPr>
                        <m:t>×</m:t>
                      </m:r>
                      <m:r>
                        <a:rPr lang="en-US" altLang="zh-CN" b="0" i="1" smtClean="0">
                          <a:latin typeface="Cambria Math" panose="02040503050406030204" pitchFamily="18" charset="0"/>
                        </a:rPr>
                        <m:t>𝒰</m:t>
                      </m:r>
                      <m:r>
                        <a:rPr lang="en-US" altLang="zh-CN" b="0" i="1" smtClean="0">
                          <a:latin typeface="Cambria Math" panose="02040503050406030204" pitchFamily="18" charset="0"/>
                        </a:rPr>
                        <m:t>×</m:t>
                      </m:r>
                      <m:r>
                        <a:rPr lang="en-US" altLang="zh-CN" b="0" i="1" smtClean="0">
                          <a:latin typeface="Cambria Math" panose="02040503050406030204" pitchFamily="18" charset="0"/>
                        </a:rPr>
                        <m:t>𝒳</m:t>
                      </m:r>
                    </m:oMath>
                  </m:oMathPara>
                </a14:m>
                <a:endParaRPr lang="zh-CN" altLang="en-US" dirty="0"/>
              </a:p>
            </p:txBody>
          </p:sp>
        </mc:Choice>
        <mc:Fallback xmlns="">
          <p:sp>
            <p:nvSpPr>
              <p:cNvPr id="20" name="TextBox 19">
                <a:extLst>
                  <a:ext uri="{FF2B5EF4-FFF2-40B4-BE49-F238E27FC236}">
                    <a16:creationId xmlns:a16="http://schemas.microsoft.com/office/drawing/2014/main" id="{A5A60C8F-112D-4BBC-B4E3-0093F2720778}"/>
                  </a:ext>
                </a:extLst>
              </p:cNvPr>
              <p:cNvSpPr txBox="1">
                <a:spLocks noRot="1" noChangeAspect="1" noMove="1" noResize="1" noEditPoints="1" noAdjustHandles="1" noChangeArrowheads="1" noChangeShapeType="1" noTextEdit="1"/>
              </p:cNvSpPr>
              <p:nvPr/>
            </p:nvSpPr>
            <p:spPr>
              <a:xfrm>
                <a:off x="2317419" y="5016311"/>
                <a:ext cx="1540490" cy="369332"/>
              </a:xfrm>
              <a:prstGeom prst="rect">
                <a:avLst/>
              </a:prstGeom>
              <a:blipFill>
                <a:blip r:embed="rId15"/>
                <a:stretch>
                  <a:fillRect/>
                </a:stretch>
              </a:blipFill>
            </p:spPr>
            <p:txBody>
              <a:bodyPr/>
              <a:lstStyle/>
              <a:p>
                <a:r>
                  <a:rPr lang="zh-CN" altLang="en-US">
                    <a:noFill/>
                  </a:rPr>
                  <a:t> </a:t>
                </a:r>
              </a:p>
            </p:txBody>
          </p:sp>
        </mc:Fallback>
      </mc:AlternateContent>
      <p:sp>
        <p:nvSpPr>
          <p:cNvPr id="4" name="Slide Number Placeholder 3">
            <a:extLst>
              <a:ext uri="{FF2B5EF4-FFF2-40B4-BE49-F238E27FC236}">
                <a16:creationId xmlns:a16="http://schemas.microsoft.com/office/drawing/2014/main" id="{9377B82B-BC47-4CD8-A022-56143B15127C}"/>
              </a:ext>
            </a:extLst>
          </p:cNvPr>
          <p:cNvSpPr>
            <a:spLocks noGrp="1"/>
          </p:cNvSpPr>
          <p:nvPr>
            <p:ph type="sldNum" sz="quarter" idx="12"/>
          </p:nvPr>
        </p:nvSpPr>
        <p:spPr/>
        <p:txBody>
          <a:bodyPr/>
          <a:lstStyle/>
          <a:p>
            <a:fld id="{97747CB4-D781-4B4A-926E-331FF2747F48}" type="slidenum">
              <a:rPr lang="zh-CN" altLang="en-US" smtClean="0"/>
              <a:t>11</a:t>
            </a:fld>
            <a:endParaRPr lang="zh-CN" altLang="en-US"/>
          </a:p>
        </p:txBody>
      </p:sp>
    </p:spTree>
    <p:extLst>
      <p:ext uri="{BB962C8B-B14F-4D97-AF65-F5344CB8AC3E}">
        <p14:creationId xmlns:p14="http://schemas.microsoft.com/office/powerpoint/2010/main" val="3251616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731F4-7A94-4BE9-8382-8687882407D1}"/>
              </a:ext>
            </a:extLst>
          </p:cNvPr>
          <p:cNvSpPr>
            <a:spLocks noGrp="1"/>
          </p:cNvSpPr>
          <p:nvPr>
            <p:ph type="title"/>
          </p:nvPr>
        </p:nvSpPr>
        <p:spPr/>
        <p:txBody>
          <a:bodyPr/>
          <a:lstStyle/>
          <a:p>
            <a:r>
              <a:rPr lang="en-US" altLang="zh-CN" dirty="0"/>
              <a:t>Safety property</a:t>
            </a:r>
            <a:endParaRPr lang="zh-CN" alt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0EAB10C-29A6-458B-B423-0D17243FF596}"/>
                  </a:ext>
                </a:extLst>
              </p:cNvPr>
              <p:cNvSpPr>
                <a:spLocks noGrp="1"/>
              </p:cNvSpPr>
              <p:nvPr>
                <p:ph idx="1"/>
              </p:nvPr>
            </p:nvSpPr>
            <p:spPr>
              <a:xfrm>
                <a:off x="4246727" y="1825624"/>
                <a:ext cx="7107073" cy="4445521"/>
              </a:xfrm>
            </p:spPr>
            <p:txBody>
              <a:bodyPr>
                <a:normAutofit/>
              </a:bodyPr>
              <a:lstStyle/>
              <a:p>
                <a:r>
                  <a:rPr lang="en-US" altLang="zh-CN" sz="2000" dirty="0">
                    <a:latin typeface="Cambria Math" panose="02040503050406030204" pitchFamily="18" charset="0"/>
                    <a:ea typeface="Cambria Math" panose="02040503050406030204" pitchFamily="18" charset="0"/>
                  </a:rPr>
                  <a:t>Given (system-level) safety property </a:t>
                </a:r>
                <a14:m>
                  <m:oMath xmlns:m="http://schemas.openxmlformats.org/officeDocument/2006/math">
                    <m:r>
                      <a:rPr lang="en-US" altLang="zh-CN" sz="2000" b="0" i="1" smtClean="0">
                        <a:latin typeface="Cambria Math" panose="02040503050406030204" pitchFamily="18" charset="0"/>
                        <a:ea typeface="Cambria Math" panose="02040503050406030204" pitchFamily="18" charset="0"/>
                      </a:rPr>
                      <m:t>𝑝</m:t>
                    </m:r>
                  </m:oMath>
                </a14:m>
                <a:r>
                  <a:rPr lang="en-US" altLang="zh-CN" sz="2000" dirty="0">
                    <a:latin typeface="Cambria Math" panose="02040503050406030204" pitchFamily="18" charset="0"/>
                    <a:ea typeface="Cambria Math" panose="02040503050406030204" pitchFamily="18" charset="0"/>
                  </a:rPr>
                  <a:t>, it generates </a:t>
                </a:r>
                <a14:m>
                  <m:oMath xmlns:m="http://schemas.openxmlformats.org/officeDocument/2006/math">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𝒳</m:t>
                        </m:r>
                      </m:e>
                      <m:sub>
                        <m:r>
                          <a:rPr lang="en-US" altLang="zh-CN" sz="2000" b="0" i="1" smtClean="0">
                            <a:latin typeface="Cambria Math" panose="02040503050406030204" pitchFamily="18" charset="0"/>
                            <a:ea typeface="Cambria Math" panose="02040503050406030204" pitchFamily="18" charset="0"/>
                          </a:rPr>
                          <m:t>𝑠𝑎𝑓𝑒</m:t>
                        </m:r>
                      </m:sub>
                    </m:sSub>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𝒳</m:t>
                    </m:r>
                  </m:oMath>
                </a14:m>
                <a:r>
                  <a:rPr lang="en-US" altLang="zh-CN" sz="2000" dirty="0">
                    <a:latin typeface="Cambria Math" panose="02040503050406030204" pitchFamily="18" charset="0"/>
                    <a:ea typeface="Cambria Math" panose="02040503050406030204" pitchFamily="18" charset="0"/>
                  </a:rPr>
                  <a:t>.</a:t>
                </a:r>
              </a:p>
              <a:p>
                <a:r>
                  <a:rPr lang="en-US" altLang="zh-CN" sz="2000" dirty="0">
                    <a:latin typeface="Cambria Math" panose="02040503050406030204" pitchFamily="18" charset="0"/>
                    <a:ea typeface="Cambria Math" panose="02040503050406030204" pitchFamily="18" charset="0"/>
                  </a:rPr>
                  <a:t>Accordingly, the controller considers </a:t>
                </a:r>
                <a14:m>
                  <m:oMath xmlns:m="http://schemas.openxmlformats.org/officeDocument/2006/math">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𝑝</m:t>
                        </m:r>
                      </m:e>
                      <m:sub>
                        <m:r>
                          <a:rPr lang="en-US" altLang="zh-CN" sz="2000" b="0" i="1" smtClean="0">
                            <a:latin typeface="Cambria Math" panose="02040503050406030204" pitchFamily="18" charset="0"/>
                            <a:ea typeface="Cambria Math" panose="02040503050406030204" pitchFamily="18" charset="0"/>
                          </a:rPr>
                          <m:t>𝜋</m:t>
                        </m:r>
                      </m:sub>
                    </m:sSub>
                  </m:oMath>
                </a14:m>
                <a:r>
                  <a:rPr lang="en-US" altLang="zh-CN" sz="2000" dirty="0">
                    <a:latin typeface="Cambria Math" panose="02040503050406030204" pitchFamily="18" charset="0"/>
                    <a:ea typeface="Cambria Math" panose="02040503050406030204" pitchFamily="18" charset="0"/>
                  </a:rPr>
                  <a:t> that generates </a:t>
                </a:r>
                <a14:m>
                  <m:oMath xmlns:m="http://schemas.openxmlformats.org/officeDocument/2006/math">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𝒵</m:t>
                        </m:r>
                      </m:e>
                      <m:sub>
                        <m:r>
                          <a:rPr lang="en-US" altLang="zh-CN" sz="2000" b="0" i="1" smtClean="0">
                            <a:latin typeface="Cambria Math" panose="02040503050406030204" pitchFamily="18" charset="0"/>
                            <a:ea typeface="Cambria Math" panose="02040503050406030204" pitchFamily="18" charset="0"/>
                          </a:rPr>
                          <m:t>𝑠𝑎𝑓𝑒</m:t>
                        </m:r>
                      </m:sub>
                    </m:sSub>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𝒵</m:t>
                    </m:r>
                  </m:oMath>
                </a14:m>
                <a:r>
                  <a:rPr lang="en-US" altLang="zh-CN" sz="2000" dirty="0">
                    <a:latin typeface="Cambria Math" panose="02040503050406030204" pitchFamily="18" charset="0"/>
                    <a:ea typeface="Cambria Math" panose="02040503050406030204" pitchFamily="18" charset="0"/>
                  </a:rPr>
                  <a:t>.</a:t>
                </a:r>
              </a:p>
              <a:p>
                <a:r>
                  <a:rPr lang="en-US" altLang="zh-CN" sz="2000" dirty="0">
                    <a:latin typeface="Cambria Math" panose="02040503050406030204" pitchFamily="18" charset="0"/>
                    <a:ea typeface="Cambria Math" panose="02040503050406030204" pitchFamily="18" charset="0"/>
                  </a:rPr>
                  <a:t>Given an initial state </a:t>
                </a:r>
                <a14:m>
                  <m:oMath xmlns:m="http://schemas.openxmlformats.org/officeDocument/2006/math">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𝑥</m:t>
                        </m:r>
                      </m:e>
                      <m:sub>
                        <m:r>
                          <a:rPr lang="en-US" altLang="zh-CN" sz="2000" b="0" i="1" smtClean="0">
                            <a:latin typeface="Cambria Math" panose="02040503050406030204" pitchFamily="18" charset="0"/>
                            <a:ea typeface="Cambria Math" panose="02040503050406030204" pitchFamily="18" charset="0"/>
                          </a:rPr>
                          <m:t>0</m:t>
                        </m:r>
                      </m:sub>
                    </m:sSub>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𝒳</m:t>
                        </m:r>
                      </m:e>
                      <m:sub>
                        <m:r>
                          <a:rPr lang="en-US" altLang="zh-CN" sz="2000" b="0" i="1" smtClean="0">
                            <a:latin typeface="Cambria Math" panose="02040503050406030204" pitchFamily="18" charset="0"/>
                            <a:ea typeface="Cambria Math" panose="02040503050406030204" pitchFamily="18" charset="0"/>
                          </a:rPr>
                          <m:t>𝑠𝑎𝑓𝑒</m:t>
                        </m:r>
                      </m:sub>
                    </m:sSub>
                  </m:oMath>
                </a14:m>
                <a:r>
                  <a:rPr lang="en-US" altLang="zh-CN" sz="2000" dirty="0">
                    <a:latin typeface="Cambria Math" panose="02040503050406030204" pitchFamily="18" charset="0"/>
                    <a:ea typeface="Cambria Math" panose="02040503050406030204" pitchFamily="18" charset="0"/>
                  </a:rPr>
                  <a:t>, an execution is represented by </a:t>
                </a:r>
                <a14:m>
                  <m:oMath xmlns:m="http://schemas.openxmlformats.org/officeDocument/2006/math">
                    <m:r>
                      <a:rPr lang="en-US" altLang="zh-CN" sz="2000" b="0" i="1" smtClean="0">
                        <a:latin typeface="Cambria Math" panose="02040503050406030204" pitchFamily="18" charset="0"/>
                        <a:ea typeface="Cambria Math" panose="02040503050406030204" pitchFamily="18" charset="0"/>
                      </a:rPr>
                      <m:t>𝜎</m:t>
                    </m:r>
                    <m:r>
                      <a:rPr lang="en-US" altLang="zh-CN" sz="2000" i="1">
                        <a:latin typeface="Cambria Math" panose="02040503050406030204" pitchFamily="18" charset="0"/>
                        <a:ea typeface="Cambria Math" panose="02040503050406030204" pitchFamily="18" charset="0"/>
                      </a:rPr>
                      <m:t>=</m:t>
                    </m:r>
                    <m:d>
                      <m:dPr>
                        <m:begChr m:val="⟨"/>
                        <m:endChr m:val="⟩"/>
                        <m:ctrlPr>
                          <a:rPr lang="en-US" altLang="zh-CN" sz="2000" b="0" i="1" smtClean="0">
                            <a:latin typeface="Cambria Math" panose="02040503050406030204" pitchFamily="18" charset="0"/>
                            <a:ea typeface="Cambria Math" panose="02040503050406030204" pitchFamily="18" charset="0"/>
                          </a:rPr>
                        </m:ctrlPr>
                      </m:dPr>
                      <m:e>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𝑥</m:t>
                            </m:r>
                          </m:e>
                          <m:sub>
                            <m:r>
                              <a:rPr lang="en-US" altLang="zh-CN" sz="2000" b="0" i="1" smtClean="0">
                                <a:latin typeface="Cambria Math" panose="02040503050406030204" pitchFamily="18" charset="0"/>
                                <a:ea typeface="Cambria Math" panose="02040503050406030204" pitchFamily="18" charset="0"/>
                              </a:rPr>
                              <m:t>𝑜</m:t>
                            </m:r>
                          </m:sub>
                        </m:sSub>
                        <m:groupChr>
                          <m:groupChrPr>
                            <m:chr m:val="→"/>
                            <m:vertJc m:val="bot"/>
                            <m:ctrlPr>
                              <a:rPr lang="en-US" altLang="zh-CN" sz="2000" b="0" i="1" smtClean="0">
                                <a:latin typeface="Cambria Math" panose="02040503050406030204" pitchFamily="18" charset="0"/>
                                <a:ea typeface="Cambria Math" panose="02040503050406030204" pitchFamily="18" charset="0"/>
                              </a:rPr>
                            </m:ctrlPr>
                          </m:groupChrPr>
                          <m:e>
                            <m:sSub>
                              <m:sSubPr>
                                <m:ctrlPr>
                                  <a:rPr lang="en-US" altLang="zh-CN" sz="2000" b="0" i="1" smtClean="0">
                                    <a:latin typeface="Cambria Math" panose="02040503050406030204" pitchFamily="18" charset="0"/>
                                    <a:ea typeface="Cambria Math" panose="02040503050406030204" pitchFamily="18" charset="0"/>
                                  </a:rPr>
                                </m:ctrlPr>
                              </m:sSubPr>
                              <m:e>
                                <m:r>
                                  <m:rPr>
                                    <m:brk m:alnAt="2"/>
                                  </m:rPr>
                                  <a:rPr lang="en-US" altLang="zh-CN" sz="2000" b="0" i="1" smtClean="0">
                                    <a:latin typeface="Cambria Math" panose="02040503050406030204" pitchFamily="18" charset="0"/>
                                    <a:ea typeface="Cambria Math" panose="02040503050406030204" pitchFamily="18" charset="0"/>
                                  </a:rPr>
                                  <m:t>𝑢</m:t>
                                </m:r>
                              </m:e>
                              <m:sub>
                                <m:r>
                                  <m:rPr>
                                    <m:brk m:alnAt="2"/>
                                  </m:rPr>
                                  <a:rPr lang="en-US" altLang="zh-CN" sz="2000" b="0" i="1" smtClean="0">
                                    <a:latin typeface="Cambria Math" panose="02040503050406030204" pitchFamily="18" charset="0"/>
                                    <a:ea typeface="Cambria Math" panose="02040503050406030204" pitchFamily="18" charset="0"/>
                                  </a:rPr>
                                  <m:t>0</m:t>
                                </m:r>
                              </m:sub>
                            </m:sSub>
                          </m:e>
                        </m:groupCh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𝑥</m:t>
                            </m:r>
                          </m:e>
                          <m:sub>
                            <m:r>
                              <a:rPr lang="en-US" altLang="zh-CN" sz="2000" b="0" i="1" smtClean="0">
                                <a:latin typeface="Cambria Math" panose="02040503050406030204" pitchFamily="18" charset="0"/>
                                <a:ea typeface="Cambria Math" panose="02040503050406030204" pitchFamily="18" charset="0"/>
                              </a:rPr>
                              <m:t>1</m:t>
                            </m:r>
                          </m:sub>
                        </m:sSub>
                        <m:groupChr>
                          <m:groupChrPr>
                            <m:chr m:val="→"/>
                            <m:vertJc m:val="bot"/>
                            <m:ctrlPr>
                              <a:rPr lang="en-US" altLang="zh-CN" sz="2000" b="0" i="1" smtClean="0">
                                <a:latin typeface="Cambria Math" panose="02040503050406030204" pitchFamily="18" charset="0"/>
                                <a:ea typeface="Cambria Math" panose="02040503050406030204" pitchFamily="18" charset="0"/>
                              </a:rPr>
                            </m:ctrlPr>
                          </m:groupChrPr>
                          <m:e>
                            <m:sSub>
                              <m:sSubPr>
                                <m:ctrlPr>
                                  <a:rPr lang="en-US" altLang="zh-CN" sz="2000" b="0" i="1" smtClean="0">
                                    <a:latin typeface="Cambria Math" panose="02040503050406030204" pitchFamily="18" charset="0"/>
                                    <a:ea typeface="Cambria Math" panose="02040503050406030204" pitchFamily="18" charset="0"/>
                                  </a:rPr>
                                </m:ctrlPr>
                              </m:sSubPr>
                              <m:e>
                                <m:r>
                                  <m:rPr>
                                    <m:brk m:alnAt="2"/>
                                  </m:rPr>
                                  <a:rPr lang="en-US" altLang="zh-CN" sz="2000" b="0" i="1" smtClean="0">
                                    <a:latin typeface="Cambria Math" panose="02040503050406030204" pitchFamily="18" charset="0"/>
                                    <a:ea typeface="Cambria Math" panose="02040503050406030204" pitchFamily="18" charset="0"/>
                                  </a:rPr>
                                  <m:t>𝑢</m:t>
                                </m:r>
                              </m:e>
                              <m:sub>
                                <m:r>
                                  <m:rPr>
                                    <m:brk m:alnAt="2"/>
                                  </m:rPr>
                                  <a:rPr lang="en-US" altLang="zh-CN" sz="2000" b="0" i="1" smtClean="0">
                                    <a:latin typeface="Cambria Math" panose="02040503050406030204" pitchFamily="18" charset="0"/>
                                    <a:ea typeface="Cambria Math" panose="02040503050406030204" pitchFamily="18" charset="0"/>
                                  </a:rPr>
                                  <m:t>1</m:t>
                                </m:r>
                              </m:sub>
                            </m:sSub>
                          </m:e>
                        </m:groupChr>
                        <m:r>
                          <a:rPr lang="en-US" altLang="zh-CN" sz="2000" b="0" i="1" smtClean="0">
                            <a:latin typeface="Cambria Math" panose="02040503050406030204" pitchFamily="18" charset="0"/>
                            <a:ea typeface="Cambria Math" panose="02040503050406030204" pitchFamily="18" charset="0"/>
                          </a:rPr>
                          <m:t>…</m:t>
                        </m:r>
                        <m:r>
                          <a:rPr lang="en-US" altLang="zh-CN" sz="2000" i="1" smtClean="0">
                            <a:latin typeface="Cambria Math" panose="02040503050406030204" pitchFamily="18" charset="0"/>
                            <a:ea typeface="Cambria Math" panose="02040503050406030204" pitchFamily="18" charset="0"/>
                          </a:rPr>
                          <m:t> </m:t>
                        </m:r>
                      </m:e>
                    </m:d>
                  </m:oMath>
                </a14:m>
                <a:r>
                  <a:rPr lang="en-US" altLang="zh-CN" sz="2000" dirty="0">
                    <a:latin typeface="Cambria Math" panose="02040503050406030204" pitchFamily="18" charset="0"/>
                    <a:ea typeface="Cambria Math" panose="02040503050406030204" pitchFamily="18" charset="0"/>
                  </a:rPr>
                  <a:t>, and</a:t>
                </a:r>
              </a:p>
              <a:p>
                <a:r>
                  <a:rPr lang="en-US" altLang="zh-CN" sz="2000" b="0" dirty="0">
                    <a:latin typeface="Cambria Math" panose="02040503050406030204" pitchFamily="18" charset="0"/>
                    <a:ea typeface="Cambria Math" panose="02040503050406030204" pitchFamily="18" charset="0"/>
                  </a:rPr>
                  <a:t>From the controller’s view </a:t>
                </a:r>
                <a14:m>
                  <m:oMath xmlns:m="http://schemas.openxmlformats.org/officeDocument/2006/math">
                    <m:sSup>
                      <m:sSupPr>
                        <m:ctrlPr>
                          <a:rPr lang="en-US" altLang="zh-CN" sz="2000" b="0" i="1" smtClean="0">
                            <a:latin typeface="Cambria Math" panose="02040503050406030204" pitchFamily="18" charset="0"/>
                            <a:ea typeface="Cambria Math" panose="02040503050406030204" pitchFamily="18" charset="0"/>
                          </a:rPr>
                        </m:ctrlPr>
                      </m:sSupPr>
                      <m:e>
                        <m:r>
                          <a:rPr lang="en-US" altLang="zh-CN" sz="2000" b="0" i="1" smtClean="0">
                            <a:latin typeface="Cambria Math" panose="02040503050406030204" pitchFamily="18" charset="0"/>
                            <a:ea typeface="Cambria Math" panose="02040503050406030204" pitchFamily="18" charset="0"/>
                          </a:rPr>
                          <m:t>𝜎</m:t>
                        </m:r>
                      </m:e>
                      <m:sup>
                        <m:r>
                          <a:rPr lang="en-US" altLang="zh-CN" sz="2000" b="0" i="1" smtClean="0">
                            <a:latin typeface="Cambria Math" panose="02040503050406030204" pitchFamily="18" charset="0"/>
                            <a:ea typeface="Cambria Math" panose="02040503050406030204" pitchFamily="18" charset="0"/>
                          </a:rPr>
                          <m:t>𝜋</m:t>
                        </m:r>
                      </m:sup>
                    </m:sSup>
                    <m:r>
                      <a:rPr lang="en-US" altLang="zh-CN" sz="2000" b="0" i="1" smtClean="0">
                        <a:latin typeface="Cambria Math" panose="02040503050406030204" pitchFamily="18" charset="0"/>
                        <a:ea typeface="Cambria Math" panose="02040503050406030204" pitchFamily="18" charset="0"/>
                      </a:rPr>
                      <m:t>=</m:t>
                    </m:r>
                    <m:d>
                      <m:dPr>
                        <m:begChr m:val="⟨"/>
                        <m:endChr m:val="⟩"/>
                        <m:ctrlPr>
                          <a:rPr lang="en-US" altLang="zh-CN" sz="2000" b="0" i="1" smtClean="0">
                            <a:latin typeface="Cambria Math" panose="02040503050406030204" pitchFamily="18" charset="0"/>
                            <a:ea typeface="Cambria Math" panose="02040503050406030204" pitchFamily="18" charset="0"/>
                          </a:rPr>
                        </m:ctrlPr>
                      </m:dPr>
                      <m:e>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𝑧</m:t>
                            </m:r>
                          </m:e>
                          <m:sub>
                            <m:r>
                              <a:rPr lang="en-US" altLang="zh-CN" sz="2000" b="0" i="1" smtClean="0">
                                <a:latin typeface="Cambria Math" panose="02040503050406030204" pitchFamily="18" charset="0"/>
                                <a:ea typeface="Cambria Math" panose="02040503050406030204" pitchFamily="18" charset="0"/>
                              </a:rPr>
                              <m:t>0</m:t>
                            </m:r>
                          </m:sub>
                        </m:sSub>
                        <m:groupChr>
                          <m:groupChrPr>
                            <m:chr m:val="→"/>
                            <m:vertJc m:val="bot"/>
                            <m:ctrlPr>
                              <a:rPr lang="en-US" altLang="zh-CN" sz="2000" i="1">
                                <a:latin typeface="Cambria Math" panose="02040503050406030204" pitchFamily="18" charset="0"/>
                                <a:ea typeface="Cambria Math" panose="02040503050406030204" pitchFamily="18" charset="0"/>
                              </a:rPr>
                            </m:ctrlPr>
                          </m:groupChrPr>
                          <m:e>
                            <m:sSub>
                              <m:sSubPr>
                                <m:ctrlPr>
                                  <a:rPr lang="en-US" altLang="zh-CN" sz="2000" i="1">
                                    <a:latin typeface="Cambria Math" panose="02040503050406030204" pitchFamily="18" charset="0"/>
                                    <a:ea typeface="Cambria Math" panose="02040503050406030204" pitchFamily="18" charset="0"/>
                                  </a:rPr>
                                </m:ctrlPr>
                              </m:sSubPr>
                              <m:e>
                                <m:r>
                                  <m:rPr>
                                    <m:brk m:alnAt="2"/>
                                  </m:rPr>
                                  <a:rPr lang="en-US" altLang="zh-CN" sz="2000" i="1">
                                    <a:latin typeface="Cambria Math" panose="02040503050406030204" pitchFamily="18" charset="0"/>
                                    <a:ea typeface="Cambria Math" panose="02040503050406030204" pitchFamily="18" charset="0"/>
                                  </a:rPr>
                                  <m:t>𝑢</m:t>
                                </m:r>
                              </m:e>
                              <m:sub>
                                <m:r>
                                  <m:rPr>
                                    <m:brk m:alnAt="2"/>
                                  </m:rPr>
                                  <a:rPr lang="en-US" altLang="zh-CN" sz="2000" i="1">
                                    <a:latin typeface="Cambria Math" panose="02040503050406030204" pitchFamily="18" charset="0"/>
                                    <a:ea typeface="Cambria Math" panose="02040503050406030204" pitchFamily="18" charset="0"/>
                                  </a:rPr>
                                  <m:t>0</m:t>
                                </m:r>
                              </m:sub>
                            </m:sSub>
                          </m:e>
                        </m:groupCh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𝑧</m:t>
                            </m:r>
                          </m:e>
                          <m:sub>
                            <m:r>
                              <a:rPr lang="en-US" altLang="zh-CN" sz="2000" b="0" i="1" smtClean="0">
                                <a:latin typeface="Cambria Math" panose="02040503050406030204" pitchFamily="18" charset="0"/>
                                <a:ea typeface="Cambria Math" panose="02040503050406030204" pitchFamily="18" charset="0"/>
                              </a:rPr>
                              <m:t>1</m:t>
                            </m:r>
                          </m:sub>
                        </m:sSub>
                        <m:groupChr>
                          <m:groupChrPr>
                            <m:chr m:val="→"/>
                            <m:vertJc m:val="bot"/>
                            <m:ctrlPr>
                              <a:rPr lang="en-US" altLang="zh-CN" sz="2000" i="1">
                                <a:latin typeface="Cambria Math" panose="02040503050406030204" pitchFamily="18" charset="0"/>
                                <a:ea typeface="Cambria Math" panose="02040503050406030204" pitchFamily="18" charset="0"/>
                              </a:rPr>
                            </m:ctrlPr>
                          </m:groupChrPr>
                          <m:e>
                            <m:sSub>
                              <m:sSubPr>
                                <m:ctrlPr>
                                  <a:rPr lang="en-US" altLang="zh-CN" sz="2000" i="1">
                                    <a:latin typeface="Cambria Math" panose="02040503050406030204" pitchFamily="18" charset="0"/>
                                    <a:ea typeface="Cambria Math" panose="02040503050406030204" pitchFamily="18" charset="0"/>
                                  </a:rPr>
                                </m:ctrlPr>
                              </m:sSubPr>
                              <m:e>
                                <m:r>
                                  <m:rPr>
                                    <m:brk m:alnAt="2"/>
                                  </m:rPr>
                                  <a:rPr lang="en-US" altLang="zh-CN" sz="2000" i="1">
                                    <a:latin typeface="Cambria Math" panose="02040503050406030204" pitchFamily="18" charset="0"/>
                                    <a:ea typeface="Cambria Math" panose="02040503050406030204" pitchFamily="18" charset="0"/>
                                  </a:rPr>
                                  <m:t>𝑢</m:t>
                                </m:r>
                              </m:e>
                              <m:sub>
                                <m:r>
                                  <m:rPr>
                                    <m:brk m:alnAt="2"/>
                                  </m:rPr>
                                  <a:rPr lang="en-US" altLang="zh-CN" sz="2000" i="1">
                                    <a:latin typeface="Cambria Math" panose="02040503050406030204" pitchFamily="18" charset="0"/>
                                    <a:ea typeface="Cambria Math" panose="02040503050406030204" pitchFamily="18" charset="0"/>
                                  </a:rPr>
                                  <m:t>1</m:t>
                                </m:r>
                              </m:sub>
                            </m:sSub>
                          </m:e>
                        </m:groupChr>
                        <m:r>
                          <a:rPr lang="en-US" altLang="zh-CN" sz="2000" i="1">
                            <a:latin typeface="Cambria Math" panose="02040503050406030204" pitchFamily="18" charset="0"/>
                            <a:ea typeface="Cambria Math" panose="02040503050406030204" pitchFamily="18" charset="0"/>
                          </a:rPr>
                          <m:t>…</m:t>
                        </m:r>
                      </m:e>
                    </m:d>
                    <m:r>
                      <m:rPr>
                        <m:nor/>
                      </m:rPr>
                      <a:rPr lang="en-US" altLang="zh-CN" sz="2000" b="0" i="0" smtClean="0">
                        <a:latin typeface="Cambria Math" panose="02040503050406030204" pitchFamily="18" charset="0"/>
                        <a:ea typeface="Cambria Math" panose="02040503050406030204" pitchFamily="18" charset="0"/>
                      </a:rPr>
                      <m:t> </m:t>
                    </m:r>
                    <m:r>
                      <m:rPr>
                        <m:nor/>
                      </m:rPr>
                      <a:rPr lang="en-US" altLang="zh-CN" sz="2000" b="0" i="0" smtClean="0">
                        <a:latin typeface="Cambria Math" panose="02040503050406030204" pitchFamily="18" charset="0"/>
                        <a:ea typeface="Cambria Math" panose="02040503050406030204" pitchFamily="18" charset="0"/>
                      </a:rPr>
                      <m:t>where</m:t>
                    </m:r>
                    <m:r>
                      <m:rPr>
                        <m:nor/>
                      </m:rPr>
                      <a:rPr lang="en-US" altLang="zh-CN" sz="2000" b="0" i="0" smtClean="0">
                        <a:latin typeface="Cambria Math" panose="02040503050406030204" pitchFamily="18" charset="0"/>
                        <a:ea typeface="Cambria Math" panose="02040503050406030204" pitchFamily="18" charset="0"/>
                      </a:rPr>
                      <m:t> </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𝑧</m:t>
                        </m:r>
                      </m:e>
                      <m:sub>
                        <m:r>
                          <a:rPr lang="en-US" altLang="zh-CN" sz="2000" b="0" i="1" smtClean="0">
                            <a:latin typeface="Cambria Math" panose="02040503050406030204" pitchFamily="18" charset="0"/>
                            <a:ea typeface="Cambria Math" panose="02040503050406030204" pitchFamily="18" charset="0"/>
                          </a:rPr>
                          <m:t>𝑖</m:t>
                        </m:r>
                      </m:sub>
                    </m:sSub>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𝑚</m:t>
                    </m:r>
                    <m:d>
                      <m:dPr>
                        <m:ctrlPr>
                          <a:rPr lang="en-US" altLang="zh-CN" sz="2000" b="0" i="1" smtClean="0">
                            <a:latin typeface="Cambria Math" panose="02040503050406030204" pitchFamily="18" charset="0"/>
                            <a:ea typeface="Cambria Math" panose="02040503050406030204" pitchFamily="18" charset="0"/>
                          </a:rPr>
                        </m:ctrlPr>
                      </m:dPr>
                      <m:e>
                        <m:r>
                          <a:rPr lang="en-US" altLang="zh-CN" sz="2000" b="0" i="1" smtClean="0">
                            <a:latin typeface="Cambria Math" panose="02040503050406030204" pitchFamily="18" charset="0"/>
                            <a:ea typeface="Cambria Math" panose="02040503050406030204" pitchFamily="18" charset="0"/>
                          </a:rPr>
                          <m:t>h</m:t>
                        </m:r>
                        <m:d>
                          <m:dPr>
                            <m:ctrlPr>
                              <a:rPr lang="en-US" altLang="zh-CN" sz="2000" b="0" i="1" smtClean="0">
                                <a:latin typeface="Cambria Math" panose="02040503050406030204" pitchFamily="18" charset="0"/>
                                <a:ea typeface="Cambria Math" panose="02040503050406030204" pitchFamily="18" charset="0"/>
                              </a:rPr>
                            </m:ctrlPr>
                          </m:dPr>
                          <m:e>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𝑥</m:t>
                                </m:r>
                              </m:e>
                              <m:sub>
                                <m:r>
                                  <a:rPr lang="en-US" altLang="zh-CN" sz="2000" b="0" i="1" smtClean="0">
                                    <a:latin typeface="Cambria Math" panose="02040503050406030204" pitchFamily="18" charset="0"/>
                                    <a:ea typeface="Cambria Math" panose="02040503050406030204" pitchFamily="18" charset="0"/>
                                  </a:rPr>
                                  <m:t>𝑖</m:t>
                                </m:r>
                              </m:sub>
                            </m:sSub>
                          </m:e>
                        </m:d>
                      </m:e>
                    </m:d>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𝑓</m:t>
                    </m:r>
                    <m:d>
                      <m:dPr>
                        <m:ctrlPr>
                          <a:rPr lang="en-US" altLang="zh-CN" sz="2000" b="0" i="1" smtClean="0">
                            <a:latin typeface="Cambria Math" panose="02040503050406030204" pitchFamily="18" charset="0"/>
                            <a:ea typeface="Cambria Math" panose="02040503050406030204" pitchFamily="18" charset="0"/>
                          </a:rPr>
                        </m:ctrlPr>
                      </m:dPr>
                      <m:e>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𝑥</m:t>
                            </m:r>
                          </m:e>
                          <m:sub>
                            <m:r>
                              <a:rPr lang="en-US" altLang="zh-CN" sz="2000" b="0" i="1" smtClean="0">
                                <a:latin typeface="Cambria Math" panose="02040503050406030204" pitchFamily="18" charset="0"/>
                                <a:ea typeface="Cambria Math" panose="02040503050406030204" pitchFamily="18" charset="0"/>
                              </a:rPr>
                              <m:t>𝑖</m:t>
                            </m:r>
                          </m:sub>
                        </m:sSub>
                      </m:e>
                    </m:d>
                  </m:oMath>
                </a14:m>
                <a:r>
                  <a:rPr lang="en-US" altLang="zh-CN" sz="2000" dirty="0">
                    <a:latin typeface="Cambria Math" panose="02040503050406030204" pitchFamily="18" charset="0"/>
                    <a:ea typeface="Cambria Math" panose="02040503050406030204" pitchFamily="18" charset="0"/>
                  </a:rPr>
                  <a:t>.</a:t>
                </a:r>
              </a:p>
            </p:txBody>
          </p:sp>
        </mc:Choice>
        <mc:Fallback xmlns="">
          <p:sp>
            <p:nvSpPr>
              <p:cNvPr id="3" name="Content Placeholder 2">
                <a:extLst>
                  <a:ext uri="{FF2B5EF4-FFF2-40B4-BE49-F238E27FC236}">
                    <a16:creationId xmlns:a16="http://schemas.microsoft.com/office/drawing/2014/main" id="{E0EAB10C-29A6-458B-B423-0D17243FF596}"/>
                  </a:ext>
                </a:extLst>
              </p:cNvPr>
              <p:cNvSpPr>
                <a:spLocks noGrp="1" noRot="1" noChangeAspect="1" noMove="1" noResize="1" noEditPoints="1" noAdjustHandles="1" noChangeArrowheads="1" noChangeShapeType="1" noTextEdit="1"/>
              </p:cNvSpPr>
              <p:nvPr>
                <p:ph idx="1"/>
              </p:nvPr>
            </p:nvSpPr>
            <p:spPr>
              <a:xfrm>
                <a:off x="4246727" y="1825624"/>
                <a:ext cx="7107073" cy="4445521"/>
              </a:xfrm>
              <a:blipFill>
                <a:blip r:embed="rId3"/>
                <a:stretch>
                  <a:fillRect l="-772" t="-137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1EDA54CB-3971-4D4A-A8C0-2E10FE859420}"/>
                  </a:ext>
                </a:extLst>
              </p:cNvPr>
              <p:cNvSpPr/>
              <p:nvPr/>
            </p:nvSpPr>
            <p:spPr>
              <a:xfrm>
                <a:off x="835501" y="4330141"/>
                <a:ext cx="1180813" cy="642263"/>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400" i="1">
                          <a:latin typeface="Cambria Math" panose="02040503050406030204" pitchFamily="18" charset="0"/>
                        </a:rPr>
                        <m:t>𝑂𝑏𝑠𝑒𝑟𝑣𝑎𝑡𝑖𝑜𝑛</m:t>
                      </m:r>
                    </m:oMath>
                  </m:oMathPara>
                </a14:m>
                <a:endParaRPr lang="zh-CN" altLang="en-US" sz="1600" dirty="0"/>
              </a:p>
            </p:txBody>
          </p:sp>
        </mc:Choice>
        <mc:Fallback xmlns="">
          <p:sp>
            <p:nvSpPr>
              <p:cNvPr id="5" name="Rectangle 4">
                <a:extLst>
                  <a:ext uri="{FF2B5EF4-FFF2-40B4-BE49-F238E27FC236}">
                    <a16:creationId xmlns:a16="http://schemas.microsoft.com/office/drawing/2014/main" id="{1EDA54CB-3971-4D4A-A8C0-2E10FE859420}"/>
                  </a:ext>
                </a:extLst>
              </p:cNvPr>
              <p:cNvSpPr>
                <a:spLocks noRot="1" noChangeAspect="1" noMove="1" noResize="1" noEditPoints="1" noAdjustHandles="1" noChangeArrowheads="1" noChangeShapeType="1" noTextEdit="1"/>
              </p:cNvSpPr>
              <p:nvPr/>
            </p:nvSpPr>
            <p:spPr>
              <a:xfrm>
                <a:off x="835501" y="4330141"/>
                <a:ext cx="1180813" cy="642263"/>
              </a:xfrm>
              <a:prstGeom prst="rect">
                <a:avLst/>
              </a:prstGeom>
              <a:blipFill>
                <a:blip r:embed="rId4"/>
                <a:stretch>
                  <a:fillRect/>
                </a:stretch>
              </a:blipFill>
              <a:ln w="19050" cap="flat" cmpd="sng" algn="ctr">
                <a:solidFill>
                  <a:schemeClr val="dk1"/>
                </a:solidFill>
                <a:prstDash val="solid"/>
                <a:round/>
                <a:headEnd type="none" w="med" len="med"/>
                <a:tailEnd type="none" w="med" len="me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A409043B-22D9-4812-91A1-6847860A6950}"/>
                  </a:ext>
                </a:extLst>
              </p:cNvPr>
              <p:cNvSpPr/>
              <p:nvPr/>
            </p:nvSpPr>
            <p:spPr>
              <a:xfrm>
                <a:off x="2497258" y="4330142"/>
                <a:ext cx="1180813" cy="642263"/>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𝑃𝑙𝑎𝑛𝑡</m:t>
                      </m:r>
                    </m:oMath>
                  </m:oMathPara>
                </a14:m>
                <a:endParaRPr lang="zh-CN" altLang="en-US" sz="2000" dirty="0"/>
              </a:p>
            </p:txBody>
          </p:sp>
        </mc:Choice>
        <mc:Fallback xmlns="">
          <p:sp>
            <p:nvSpPr>
              <p:cNvPr id="6" name="Rectangle 5">
                <a:extLst>
                  <a:ext uri="{FF2B5EF4-FFF2-40B4-BE49-F238E27FC236}">
                    <a16:creationId xmlns:a16="http://schemas.microsoft.com/office/drawing/2014/main" id="{A409043B-22D9-4812-91A1-6847860A6950}"/>
                  </a:ext>
                </a:extLst>
              </p:cNvPr>
              <p:cNvSpPr>
                <a:spLocks noRot="1" noChangeAspect="1" noMove="1" noResize="1" noEditPoints="1" noAdjustHandles="1" noChangeArrowheads="1" noChangeShapeType="1" noTextEdit="1"/>
              </p:cNvSpPr>
              <p:nvPr/>
            </p:nvSpPr>
            <p:spPr>
              <a:xfrm>
                <a:off x="2497258" y="4330142"/>
                <a:ext cx="1180813" cy="642263"/>
              </a:xfrm>
              <a:prstGeom prst="rect">
                <a:avLst/>
              </a:prstGeom>
              <a:blipFill>
                <a:blip r:embed="rId5"/>
                <a:stretch>
                  <a:fillRect/>
                </a:stretch>
              </a:blipFill>
              <a:ln w="19050" cap="flat" cmpd="sng" algn="ctr">
                <a:solidFill>
                  <a:schemeClr val="dk1"/>
                </a:solidFill>
                <a:prstDash val="solid"/>
                <a:round/>
                <a:headEnd type="none" w="med" len="med"/>
                <a:tailEnd type="none" w="med" len="me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472E2C34-1FEC-4D63-ACF8-5848CC3ED695}"/>
                  </a:ext>
                </a:extLst>
              </p:cNvPr>
              <p:cNvSpPr/>
              <p:nvPr/>
            </p:nvSpPr>
            <p:spPr>
              <a:xfrm>
                <a:off x="835501" y="2609317"/>
                <a:ext cx="1180813" cy="642263"/>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𝑃𝑒𝑟𝑐𝑒𝑝𝑡𝑖𝑜𝑛</m:t>
                      </m:r>
                    </m:oMath>
                  </m:oMathPara>
                </a14:m>
                <a:endParaRPr lang="zh-CN" altLang="en-US" sz="1600" dirty="0"/>
              </a:p>
            </p:txBody>
          </p:sp>
        </mc:Choice>
        <mc:Fallback xmlns="">
          <p:sp>
            <p:nvSpPr>
              <p:cNvPr id="7" name="Rectangle 6">
                <a:extLst>
                  <a:ext uri="{FF2B5EF4-FFF2-40B4-BE49-F238E27FC236}">
                    <a16:creationId xmlns:a16="http://schemas.microsoft.com/office/drawing/2014/main" id="{472E2C34-1FEC-4D63-ACF8-5848CC3ED695}"/>
                  </a:ext>
                </a:extLst>
              </p:cNvPr>
              <p:cNvSpPr>
                <a:spLocks noRot="1" noChangeAspect="1" noMove="1" noResize="1" noEditPoints="1" noAdjustHandles="1" noChangeArrowheads="1" noChangeShapeType="1" noTextEdit="1"/>
              </p:cNvSpPr>
              <p:nvPr/>
            </p:nvSpPr>
            <p:spPr>
              <a:xfrm>
                <a:off x="835501" y="2609317"/>
                <a:ext cx="1180813" cy="642263"/>
              </a:xfrm>
              <a:prstGeom prst="rect">
                <a:avLst/>
              </a:prstGeom>
              <a:blipFill>
                <a:blip r:embed="rId6"/>
                <a:stretch>
                  <a:fillRect l="-2030"/>
                </a:stretch>
              </a:blipFill>
              <a:ln w="19050" cap="flat" cmpd="sng" algn="ctr">
                <a:solidFill>
                  <a:schemeClr val="dk1"/>
                </a:solidFill>
                <a:prstDash val="solid"/>
                <a:round/>
                <a:headEnd type="none" w="med" len="med"/>
                <a:tailEnd type="none" w="med" len="me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333FEF9A-9E1B-4A10-BB98-084658D3478C}"/>
                  </a:ext>
                </a:extLst>
              </p:cNvPr>
              <p:cNvSpPr/>
              <p:nvPr/>
            </p:nvSpPr>
            <p:spPr>
              <a:xfrm>
                <a:off x="2497258" y="2609316"/>
                <a:ext cx="1180813" cy="642263"/>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𝐶𝑜𝑛𝑡𝑟𝑜𝑙𝑙𝑒𝑟</m:t>
                      </m:r>
                    </m:oMath>
                  </m:oMathPara>
                </a14:m>
                <a:endParaRPr lang="zh-CN" altLang="en-US" sz="1600" dirty="0"/>
              </a:p>
            </p:txBody>
          </p:sp>
        </mc:Choice>
        <mc:Fallback xmlns="">
          <p:sp>
            <p:nvSpPr>
              <p:cNvPr id="8" name="Rectangle 7">
                <a:extLst>
                  <a:ext uri="{FF2B5EF4-FFF2-40B4-BE49-F238E27FC236}">
                    <a16:creationId xmlns:a16="http://schemas.microsoft.com/office/drawing/2014/main" id="{333FEF9A-9E1B-4A10-BB98-084658D3478C}"/>
                  </a:ext>
                </a:extLst>
              </p:cNvPr>
              <p:cNvSpPr>
                <a:spLocks noRot="1" noChangeAspect="1" noMove="1" noResize="1" noEditPoints="1" noAdjustHandles="1" noChangeArrowheads="1" noChangeShapeType="1" noTextEdit="1"/>
              </p:cNvSpPr>
              <p:nvPr/>
            </p:nvSpPr>
            <p:spPr>
              <a:xfrm>
                <a:off x="2497258" y="2609316"/>
                <a:ext cx="1180813" cy="642263"/>
              </a:xfrm>
              <a:prstGeom prst="rect">
                <a:avLst/>
              </a:prstGeom>
              <a:blipFill>
                <a:blip r:embed="rId7"/>
                <a:stretch>
                  <a:fillRect/>
                </a:stretch>
              </a:blipFill>
              <a:ln w="19050" cap="flat" cmpd="sng" algn="ctr">
                <a:solidFill>
                  <a:schemeClr val="dk1"/>
                </a:solidFill>
                <a:prstDash val="solid"/>
                <a:round/>
                <a:headEnd type="none" w="med" len="med"/>
                <a:tailEnd type="none" w="med" len="med"/>
              </a:ln>
            </p:spPr>
            <p:txBody>
              <a:bodyPr/>
              <a:lstStyle/>
              <a:p>
                <a:r>
                  <a:rPr lang="zh-CN" altLang="en-US">
                    <a:noFill/>
                  </a:rPr>
                  <a:t> </a:t>
                </a:r>
              </a:p>
            </p:txBody>
          </p:sp>
        </mc:Fallback>
      </mc:AlternateContent>
      <p:cxnSp>
        <p:nvCxnSpPr>
          <p:cNvPr id="10" name="Straight Arrow Connector 9">
            <a:extLst>
              <a:ext uri="{FF2B5EF4-FFF2-40B4-BE49-F238E27FC236}">
                <a16:creationId xmlns:a16="http://schemas.microsoft.com/office/drawing/2014/main" id="{831E82E7-8DAB-49FC-8689-AB2AE356D13C}"/>
              </a:ext>
            </a:extLst>
          </p:cNvPr>
          <p:cNvCxnSpPr>
            <a:stCxn id="6" idx="1"/>
            <a:endCxn id="5" idx="3"/>
          </p:cNvCxnSpPr>
          <p:nvPr/>
        </p:nvCxnSpPr>
        <p:spPr>
          <a:xfrm flipH="1" flipV="1">
            <a:off x="2016314" y="4651273"/>
            <a:ext cx="480944"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2" name="Connector: Elbow 11">
            <a:extLst>
              <a:ext uri="{FF2B5EF4-FFF2-40B4-BE49-F238E27FC236}">
                <a16:creationId xmlns:a16="http://schemas.microsoft.com/office/drawing/2014/main" id="{89CA1800-CA02-41FC-90C8-51B697A24374}"/>
              </a:ext>
            </a:extLst>
          </p:cNvPr>
          <p:cNvCxnSpPr>
            <a:stCxn id="5" idx="1"/>
            <a:endCxn id="7" idx="1"/>
          </p:cNvCxnSpPr>
          <p:nvPr/>
        </p:nvCxnSpPr>
        <p:spPr>
          <a:xfrm rot="10800000">
            <a:off x="835501" y="2930449"/>
            <a:ext cx="12700" cy="1720824"/>
          </a:xfrm>
          <a:prstGeom prst="bentConnector3">
            <a:avLst>
              <a:gd name="adj1" fmla="val 180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0F657E8F-4C76-4484-B772-A69D12156E67}"/>
              </a:ext>
            </a:extLst>
          </p:cNvPr>
          <p:cNvCxnSpPr>
            <a:cxnSpLocks/>
            <a:stCxn id="7" idx="3"/>
            <a:endCxn id="8" idx="1"/>
          </p:cNvCxnSpPr>
          <p:nvPr/>
        </p:nvCxnSpPr>
        <p:spPr>
          <a:xfrm flipV="1">
            <a:off x="2016314" y="2930448"/>
            <a:ext cx="480944"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8" name="Connector: Elbow 17">
            <a:extLst>
              <a:ext uri="{FF2B5EF4-FFF2-40B4-BE49-F238E27FC236}">
                <a16:creationId xmlns:a16="http://schemas.microsoft.com/office/drawing/2014/main" id="{0D05DD8A-7229-4574-B7CC-404B6DC60754}"/>
              </a:ext>
            </a:extLst>
          </p:cNvPr>
          <p:cNvCxnSpPr>
            <a:cxnSpLocks/>
            <a:stCxn id="8" idx="3"/>
            <a:endCxn id="6" idx="3"/>
          </p:cNvCxnSpPr>
          <p:nvPr/>
        </p:nvCxnSpPr>
        <p:spPr>
          <a:xfrm>
            <a:off x="3678071" y="2930448"/>
            <a:ext cx="12700" cy="1720826"/>
          </a:xfrm>
          <a:prstGeom prst="bentConnector3">
            <a:avLst>
              <a:gd name="adj1" fmla="val 1800000"/>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156827D-A780-4D47-8896-849E541E5DE4}"/>
                  </a:ext>
                </a:extLst>
              </p:cNvPr>
              <p:cNvSpPr txBox="1"/>
              <p:nvPr/>
            </p:nvSpPr>
            <p:spPr>
              <a:xfrm>
                <a:off x="2093013" y="4281941"/>
                <a:ext cx="32754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𝑥</m:t>
                      </m:r>
                    </m:oMath>
                  </m:oMathPara>
                </a14:m>
                <a:endParaRPr lang="zh-CN" altLang="en-US" dirty="0"/>
              </a:p>
            </p:txBody>
          </p:sp>
        </mc:Choice>
        <mc:Fallback xmlns="">
          <p:sp>
            <p:nvSpPr>
              <p:cNvPr id="24" name="TextBox 23">
                <a:extLst>
                  <a:ext uri="{FF2B5EF4-FFF2-40B4-BE49-F238E27FC236}">
                    <a16:creationId xmlns:a16="http://schemas.microsoft.com/office/drawing/2014/main" id="{1156827D-A780-4D47-8896-849E541E5DE4}"/>
                  </a:ext>
                </a:extLst>
              </p:cNvPr>
              <p:cNvSpPr txBox="1">
                <a:spLocks noRot="1" noChangeAspect="1" noMove="1" noResize="1" noEditPoints="1" noAdjustHandles="1" noChangeArrowheads="1" noChangeShapeType="1" noTextEdit="1"/>
              </p:cNvSpPr>
              <p:nvPr/>
            </p:nvSpPr>
            <p:spPr>
              <a:xfrm>
                <a:off x="2093013" y="4281941"/>
                <a:ext cx="327546" cy="369332"/>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9493DFCB-AEF1-4A10-807F-5F0DE1909B97}"/>
                  </a:ext>
                </a:extLst>
              </p:cNvPr>
              <p:cNvSpPr txBox="1"/>
              <p:nvPr/>
            </p:nvSpPr>
            <p:spPr>
              <a:xfrm>
                <a:off x="286959" y="3606195"/>
                <a:ext cx="32754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𝑜</m:t>
                      </m:r>
                    </m:oMath>
                  </m:oMathPara>
                </a14:m>
                <a:endParaRPr lang="zh-CN" altLang="en-US" dirty="0"/>
              </a:p>
            </p:txBody>
          </p:sp>
        </mc:Choice>
        <mc:Fallback xmlns="">
          <p:sp>
            <p:nvSpPr>
              <p:cNvPr id="25" name="TextBox 24">
                <a:extLst>
                  <a:ext uri="{FF2B5EF4-FFF2-40B4-BE49-F238E27FC236}">
                    <a16:creationId xmlns:a16="http://schemas.microsoft.com/office/drawing/2014/main" id="{9493DFCB-AEF1-4A10-807F-5F0DE1909B97}"/>
                  </a:ext>
                </a:extLst>
              </p:cNvPr>
              <p:cNvSpPr txBox="1">
                <a:spLocks noRot="1" noChangeAspect="1" noMove="1" noResize="1" noEditPoints="1" noAdjustHandles="1" noChangeArrowheads="1" noChangeShapeType="1" noTextEdit="1"/>
              </p:cNvSpPr>
              <p:nvPr/>
            </p:nvSpPr>
            <p:spPr>
              <a:xfrm>
                <a:off x="286959" y="3606195"/>
                <a:ext cx="327546" cy="369332"/>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87BC5C90-B623-4C65-A12A-3EABC3A7706B}"/>
                  </a:ext>
                </a:extLst>
              </p:cNvPr>
              <p:cNvSpPr txBox="1"/>
              <p:nvPr/>
            </p:nvSpPr>
            <p:spPr>
              <a:xfrm>
                <a:off x="2093013" y="2552373"/>
                <a:ext cx="32754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𝑧</m:t>
                      </m:r>
                    </m:oMath>
                  </m:oMathPara>
                </a14:m>
                <a:endParaRPr lang="zh-CN" altLang="en-US" dirty="0"/>
              </a:p>
            </p:txBody>
          </p:sp>
        </mc:Choice>
        <mc:Fallback xmlns="">
          <p:sp>
            <p:nvSpPr>
              <p:cNvPr id="26" name="TextBox 25">
                <a:extLst>
                  <a:ext uri="{FF2B5EF4-FFF2-40B4-BE49-F238E27FC236}">
                    <a16:creationId xmlns:a16="http://schemas.microsoft.com/office/drawing/2014/main" id="{87BC5C90-B623-4C65-A12A-3EABC3A7706B}"/>
                  </a:ext>
                </a:extLst>
              </p:cNvPr>
              <p:cNvSpPr txBox="1">
                <a:spLocks noRot="1" noChangeAspect="1" noMove="1" noResize="1" noEditPoints="1" noAdjustHandles="1" noChangeArrowheads="1" noChangeShapeType="1" noTextEdit="1"/>
              </p:cNvSpPr>
              <p:nvPr/>
            </p:nvSpPr>
            <p:spPr>
              <a:xfrm>
                <a:off x="2093013" y="2552373"/>
                <a:ext cx="327546" cy="369332"/>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7AD16283-9E5B-48D7-8725-F408DCC6EECA}"/>
                  </a:ext>
                </a:extLst>
              </p:cNvPr>
              <p:cNvSpPr txBox="1"/>
              <p:nvPr/>
            </p:nvSpPr>
            <p:spPr>
              <a:xfrm>
                <a:off x="3919181" y="3606195"/>
                <a:ext cx="32754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𝑢</m:t>
                      </m:r>
                    </m:oMath>
                  </m:oMathPara>
                </a14:m>
                <a:endParaRPr lang="zh-CN" altLang="en-US" dirty="0"/>
              </a:p>
            </p:txBody>
          </p:sp>
        </mc:Choice>
        <mc:Fallback xmlns="">
          <p:sp>
            <p:nvSpPr>
              <p:cNvPr id="27" name="TextBox 26">
                <a:extLst>
                  <a:ext uri="{FF2B5EF4-FFF2-40B4-BE49-F238E27FC236}">
                    <a16:creationId xmlns:a16="http://schemas.microsoft.com/office/drawing/2014/main" id="{7AD16283-9E5B-48D7-8725-F408DCC6EECA}"/>
                  </a:ext>
                </a:extLst>
              </p:cNvPr>
              <p:cNvSpPr txBox="1">
                <a:spLocks noRot="1" noChangeAspect="1" noMove="1" noResize="1" noEditPoints="1" noAdjustHandles="1" noChangeArrowheads="1" noChangeShapeType="1" noTextEdit="1"/>
              </p:cNvSpPr>
              <p:nvPr/>
            </p:nvSpPr>
            <p:spPr>
              <a:xfrm>
                <a:off x="3919181" y="3606195"/>
                <a:ext cx="327546" cy="369332"/>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95776662-991F-46B5-9763-1D8AEECBB6B2}"/>
                  </a:ext>
                </a:extLst>
              </p:cNvPr>
              <p:cNvSpPr txBox="1"/>
              <p:nvPr/>
            </p:nvSpPr>
            <p:spPr>
              <a:xfrm>
                <a:off x="2445604" y="2205868"/>
                <a:ext cx="12841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𝜋</m:t>
                      </m:r>
                      <m:r>
                        <a:rPr lang="en-US" altLang="zh-CN" b="0" i="1" smtClean="0">
                          <a:latin typeface="Cambria Math" panose="02040503050406030204" pitchFamily="18" charset="0"/>
                        </a:rPr>
                        <m:t>:</m:t>
                      </m:r>
                      <m:r>
                        <a:rPr lang="en-US" altLang="zh-CN" i="1">
                          <a:latin typeface="Cambria Math" panose="02040503050406030204" pitchFamily="18" charset="0"/>
                        </a:rPr>
                        <m:t>𝒵</m:t>
                      </m:r>
                      <m:r>
                        <a:rPr lang="en-US" altLang="zh-CN" b="0" i="1" smtClean="0">
                          <a:latin typeface="Cambria Math" panose="02040503050406030204" pitchFamily="18" charset="0"/>
                        </a:rPr>
                        <m:t>→</m:t>
                      </m:r>
                      <m:r>
                        <a:rPr lang="en-US" altLang="zh-CN" b="0" i="1" smtClean="0">
                          <a:latin typeface="Cambria Math" panose="02040503050406030204" pitchFamily="18" charset="0"/>
                        </a:rPr>
                        <m:t>𝒰</m:t>
                      </m:r>
                    </m:oMath>
                  </m:oMathPara>
                </a14:m>
                <a:endParaRPr lang="zh-CN" altLang="en-US" dirty="0"/>
              </a:p>
            </p:txBody>
          </p:sp>
        </mc:Choice>
        <mc:Fallback xmlns="">
          <p:sp>
            <p:nvSpPr>
              <p:cNvPr id="16" name="TextBox 15">
                <a:extLst>
                  <a:ext uri="{FF2B5EF4-FFF2-40B4-BE49-F238E27FC236}">
                    <a16:creationId xmlns:a16="http://schemas.microsoft.com/office/drawing/2014/main" id="{95776662-991F-46B5-9763-1D8AEECBB6B2}"/>
                  </a:ext>
                </a:extLst>
              </p:cNvPr>
              <p:cNvSpPr txBox="1">
                <a:spLocks noRot="1" noChangeAspect="1" noMove="1" noResize="1" noEditPoints="1" noAdjustHandles="1" noChangeArrowheads="1" noChangeShapeType="1" noTextEdit="1"/>
              </p:cNvSpPr>
              <p:nvPr/>
            </p:nvSpPr>
            <p:spPr>
              <a:xfrm>
                <a:off x="2445604" y="2205868"/>
                <a:ext cx="1284120" cy="369332"/>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19269086-ADAE-497B-BB79-B1B21FD606A7}"/>
                  </a:ext>
                </a:extLst>
              </p:cNvPr>
              <p:cNvSpPr txBox="1"/>
              <p:nvPr/>
            </p:nvSpPr>
            <p:spPr>
              <a:xfrm>
                <a:off x="783847" y="2205868"/>
                <a:ext cx="12841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𝒪</m:t>
                      </m:r>
                      <m:r>
                        <a:rPr lang="en-US" altLang="zh-CN" b="0" i="1" smtClean="0">
                          <a:latin typeface="Cambria Math" panose="02040503050406030204" pitchFamily="18" charset="0"/>
                        </a:rPr>
                        <m:t>→</m:t>
                      </m:r>
                      <m:r>
                        <a:rPr lang="en-US" altLang="zh-CN" b="0" i="1" smtClean="0">
                          <a:latin typeface="Cambria Math" panose="02040503050406030204" pitchFamily="18" charset="0"/>
                        </a:rPr>
                        <m:t>𝒵</m:t>
                      </m:r>
                    </m:oMath>
                  </m:oMathPara>
                </a14:m>
                <a:endParaRPr lang="zh-CN" altLang="en-US" dirty="0"/>
              </a:p>
            </p:txBody>
          </p:sp>
        </mc:Choice>
        <mc:Fallback xmlns="">
          <p:sp>
            <p:nvSpPr>
              <p:cNvPr id="17" name="TextBox 16">
                <a:extLst>
                  <a:ext uri="{FF2B5EF4-FFF2-40B4-BE49-F238E27FC236}">
                    <a16:creationId xmlns:a16="http://schemas.microsoft.com/office/drawing/2014/main" id="{19269086-ADAE-497B-BB79-B1B21FD606A7}"/>
                  </a:ext>
                </a:extLst>
              </p:cNvPr>
              <p:cNvSpPr txBox="1">
                <a:spLocks noRot="1" noChangeAspect="1" noMove="1" noResize="1" noEditPoints="1" noAdjustHandles="1" noChangeArrowheads="1" noChangeShapeType="1" noTextEdit="1"/>
              </p:cNvSpPr>
              <p:nvPr/>
            </p:nvSpPr>
            <p:spPr>
              <a:xfrm>
                <a:off x="783847" y="2205868"/>
                <a:ext cx="1284120" cy="369332"/>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E69473F-649D-47C8-8E9D-3E00AE428993}"/>
                  </a:ext>
                </a:extLst>
              </p:cNvPr>
              <p:cNvSpPr txBox="1"/>
              <p:nvPr/>
            </p:nvSpPr>
            <p:spPr>
              <a:xfrm>
                <a:off x="786027" y="5012520"/>
                <a:ext cx="12841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h</m:t>
                      </m:r>
                      <m:r>
                        <a:rPr lang="en-US" altLang="zh-CN" b="0" i="1" smtClean="0">
                          <a:latin typeface="Cambria Math" panose="02040503050406030204" pitchFamily="18" charset="0"/>
                        </a:rPr>
                        <m:t>:</m:t>
                      </m:r>
                      <m:r>
                        <a:rPr lang="en-US" altLang="zh-CN" b="0" i="1" smtClean="0">
                          <a:latin typeface="Cambria Math" panose="02040503050406030204" pitchFamily="18" charset="0"/>
                        </a:rPr>
                        <m:t>𝒳</m:t>
                      </m:r>
                      <m:r>
                        <a:rPr lang="en-US" altLang="zh-CN" b="0" i="1" smtClean="0">
                          <a:latin typeface="Cambria Math" panose="02040503050406030204" pitchFamily="18" charset="0"/>
                        </a:rPr>
                        <m:t>×</m:t>
                      </m:r>
                      <m:r>
                        <a:rPr lang="en-US" altLang="zh-CN" b="0" i="1" smtClean="0">
                          <a:latin typeface="Cambria Math" panose="02040503050406030204" pitchFamily="18" charset="0"/>
                        </a:rPr>
                        <m:t>𝒪</m:t>
                      </m:r>
                    </m:oMath>
                  </m:oMathPara>
                </a14:m>
                <a:endParaRPr lang="zh-CN" altLang="en-US" dirty="0"/>
              </a:p>
            </p:txBody>
          </p:sp>
        </mc:Choice>
        <mc:Fallback xmlns="">
          <p:sp>
            <p:nvSpPr>
              <p:cNvPr id="19" name="TextBox 18">
                <a:extLst>
                  <a:ext uri="{FF2B5EF4-FFF2-40B4-BE49-F238E27FC236}">
                    <a16:creationId xmlns:a16="http://schemas.microsoft.com/office/drawing/2014/main" id="{CE69473F-649D-47C8-8E9D-3E00AE428993}"/>
                  </a:ext>
                </a:extLst>
              </p:cNvPr>
              <p:cNvSpPr txBox="1">
                <a:spLocks noRot="1" noChangeAspect="1" noMove="1" noResize="1" noEditPoints="1" noAdjustHandles="1" noChangeArrowheads="1" noChangeShapeType="1" noTextEdit="1"/>
              </p:cNvSpPr>
              <p:nvPr/>
            </p:nvSpPr>
            <p:spPr>
              <a:xfrm>
                <a:off x="786027" y="5012520"/>
                <a:ext cx="1284120" cy="369332"/>
              </a:xfrm>
              <a:prstGeom prst="rect">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0309388-FF19-48DE-9CC3-5873B86697D1}"/>
                  </a:ext>
                </a:extLst>
              </p:cNvPr>
              <p:cNvSpPr txBox="1"/>
              <p:nvPr/>
            </p:nvSpPr>
            <p:spPr>
              <a:xfrm>
                <a:off x="2317419" y="5016311"/>
                <a:ext cx="154049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𝒳</m:t>
                      </m:r>
                      <m:r>
                        <a:rPr lang="en-US" altLang="zh-CN" b="0" i="1" smtClean="0">
                          <a:latin typeface="Cambria Math" panose="02040503050406030204" pitchFamily="18" charset="0"/>
                        </a:rPr>
                        <m:t>×</m:t>
                      </m:r>
                      <m:r>
                        <a:rPr lang="en-US" altLang="zh-CN" b="0" i="1" smtClean="0">
                          <a:latin typeface="Cambria Math" panose="02040503050406030204" pitchFamily="18" charset="0"/>
                        </a:rPr>
                        <m:t>𝒰</m:t>
                      </m:r>
                      <m:r>
                        <a:rPr lang="en-US" altLang="zh-CN" b="0" i="1" smtClean="0">
                          <a:latin typeface="Cambria Math" panose="02040503050406030204" pitchFamily="18" charset="0"/>
                        </a:rPr>
                        <m:t>×</m:t>
                      </m:r>
                      <m:r>
                        <a:rPr lang="en-US" altLang="zh-CN" b="0" i="1" smtClean="0">
                          <a:latin typeface="Cambria Math" panose="02040503050406030204" pitchFamily="18" charset="0"/>
                        </a:rPr>
                        <m:t>𝒳</m:t>
                      </m:r>
                    </m:oMath>
                  </m:oMathPara>
                </a14:m>
                <a:endParaRPr lang="zh-CN" altLang="en-US" dirty="0"/>
              </a:p>
            </p:txBody>
          </p:sp>
        </mc:Choice>
        <mc:Fallback xmlns="">
          <p:sp>
            <p:nvSpPr>
              <p:cNvPr id="20" name="TextBox 19">
                <a:extLst>
                  <a:ext uri="{FF2B5EF4-FFF2-40B4-BE49-F238E27FC236}">
                    <a16:creationId xmlns:a16="http://schemas.microsoft.com/office/drawing/2014/main" id="{C0309388-FF19-48DE-9CC3-5873B86697D1}"/>
                  </a:ext>
                </a:extLst>
              </p:cNvPr>
              <p:cNvSpPr txBox="1">
                <a:spLocks noRot="1" noChangeAspect="1" noMove="1" noResize="1" noEditPoints="1" noAdjustHandles="1" noChangeArrowheads="1" noChangeShapeType="1" noTextEdit="1"/>
              </p:cNvSpPr>
              <p:nvPr/>
            </p:nvSpPr>
            <p:spPr>
              <a:xfrm>
                <a:off x="2317419" y="5016311"/>
                <a:ext cx="1540490" cy="369332"/>
              </a:xfrm>
              <a:prstGeom prst="rect">
                <a:avLst/>
              </a:prstGeom>
              <a:blipFill>
                <a:blip r:embed="rId15"/>
                <a:stretch>
                  <a:fillRect/>
                </a:stretch>
              </a:blipFill>
            </p:spPr>
            <p:txBody>
              <a:bodyPr/>
              <a:lstStyle/>
              <a:p>
                <a:r>
                  <a:rPr lang="zh-CN" altLang="en-US">
                    <a:noFill/>
                  </a:rPr>
                  <a:t> </a:t>
                </a:r>
              </a:p>
            </p:txBody>
          </p:sp>
        </mc:Fallback>
      </mc:AlternateContent>
      <p:sp>
        <p:nvSpPr>
          <p:cNvPr id="4" name="Slide Number Placeholder 3">
            <a:extLst>
              <a:ext uri="{FF2B5EF4-FFF2-40B4-BE49-F238E27FC236}">
                <a16:creationId xmlns:a16="http://schemas.microsoft.com/office/drawing/2014/main" id="{FE6E8D50-948D-4266-BE57-9D50508F7F7A}"/>
              </a:ext>
            </a:extLst>
          </p:cNvPr>
          <p:cNvSpPr>
            <a:spLocks noGrp="1"/>
          </p:cNvSpPr>
          <p:nvPr>
            <p:ph type="sldNum" sz="quarter" idx="12"/>
          </p:nvPr>
        </p:nvSpPr>
        <p:spPr/>
        <p:txBody>
          <a:bodyPr/>
          <a:lstStyle/>
          <a:p>
            <a:fld id="{97747CB4-D781-4B4A-926E-331FF2747F48}" type="slidenum">
              <a:rPr lang="zh-CN" altLang="en-US" smtClean="0"/>
              <a:t>12</a:t>
            </a:fld>
            <a:endParaRPr lang="zh-CN" altLang="en-US"/>
          </a:p>
        </p:txBody>
      </p:sp>
    </p:spTree>
    <p:extLst>
      <p:ext uri="{BB962C8B-B14F-4D97-AF65-F5344CB8AC3E}">
        <p14:creationId xmlns:p14="http://schemas.microsoft.com/office/powerpoint/2010/main" val="3622521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731F4-7A94-4BE9-8382-8687882407D1}"/>
              </a:ext>
            </a:extLst>
          </p:cNvPr>
          <p:cNvSpPr>
            <a:spLocks noGrp="1"/>
          </p:cNvSpPr>
          <p:nvPr>
            <p:ph type="title"/>
          </p:nvPr>
        </p:nvSpPr>
        <p:spPr/>
        <p:txBody>
          <a:bodyPr/>
          <a:lstStyle/>
          <a:p>
            <a:r>
              <a:rPr lang="en-US" altLang="zh-CN" dirty="0"/>
              <a:t>Safety property</a:t>
            </a:r>
            <a:endParaRPr lang="zh-CN" alt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0EAB10C-29A6-458B-B423-0D17243FF596}"/>
                  </a:ext>
                </a:extLst>
              </p:cNvPr>
              <p:cNvSpPr>
                <a:spLocks noGrp="1"/>
              </p:cNvSpPr>
              <p:nvPr>
                <p:ph idx="1"/>
              </p:nvPr>
            </p:nvSpPr>
            <p:spPr>
              <a:xfrm>
                <a:off x="4246727" y="1825624"/>
                <a:ext cx="7107073" cy="4445521"/>
              </a:xfrm>
            </p:spPr>
            <p:txBody>
              <a:bodyPr>
                <a:normAutofit/>
              </a:bodyPr>
              <a:lstStyle/>
              <a:p>
                <a:r>
                  <a:rPr lang="en-US" altLang="zh-CN" sz="2000" dirty="0">
                    <a:latin typeface="Cambria Math" panose="02040503050406030204" pitchFamily="18" charset="0"/>
                    <a:ea typeface="Cambria Math" panose="02040503050406030204" pitchFamily="18" charset="0"/>
                  </a:rPr>
                  <a:t>Let </a:t>
                </a:r>
                <a14:m>
                  <m:oMath xmlns:m="http://schemas.openxmlformats.org/officeDocument/2006/math">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𝒳</m:t>
                        </m:r>
                      </m:e>
                      <m:sub>
                        <m:r>
                          <a:rPr lang="en-US" altLang="zh-CN" sz="2000" b="0" i="1" smtClean="0">
                            <a:latin typeface="Cambria Math" panose="02040503050406030204" pitchFamily="18" charset="0"/>
                            <a:ea typeface="Cambria Math" panose="02040503050406030204" pitchFamily="18" charset="0"/>
                          </a:rPr>
                          <m:t>𝜎</m:t>
                        </m:r>
                      </m:sub>
                    </m:sSub>
                    <m:r>
                      <m:rPr>
                        <m:nor/>
                      </m:rPr>
                      <a:rPr lang="en-US" altLang="zh-CN" sz="2000" b="0" i="0" smtClean="0">
                        <a:latin typeface="Cambria Math" panose="02040503050406030204" pitchFamily="18" charset="0"/>
                        <a:ea typeface="Cambria Math" panose="02040503050406030204" pitchFamily="18" charset="0"/>
                      </a:rPr>
                      <m:t> </m:t>
                    </m:r>
                    <m:r>
                      <m:rPr>
                        <m:nor/>
                      </m:rPr>
                      <a:rPr lang="en-US" altLang="zh-CN" sz="2000" b="0" i="0" smtClean="0">
                        <a:latin typeface="Cambria Math" panose="02040503050406030204" pitchFamily="18" charset="0"/>
                        <a:ea typeface="Cambria Math" panose="02040503050406030204" pitchFamily="18" charset="0"/>
                      </a:rPr>
                      <m:t>and</m:t>
                    </m:r>
                    <m:r>
                      <m:rPr>
                        <m:nor/>
                      </m:rPr>
                      <a:rPr lang="en-US" altLang="zh-CN" sz="2000" b="0" i="0" smtClean="0">
                        <a:latin typeface="Cambria Math" panose="02040503050406030204" pitchFamily="18" charset="0"/>
                        <a:ea typeface="Cambria Math" panose="02040503050406030204" pitchFamily="18" charset="0"/>
                      </a:rPr>
                      <m:t> </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𝒵</m:t>
                        </m:r>
                      </m:e>
                      <m:sub>
                        <m:r>
                          <a:rPr lang="en-US" altLang="zh-CN" sz="2000" b="0" i="1" smtClean="0">
                            <a:latin typeface="Cambria Math" panose="02040503050406030204" pitchFamily="18" charset="0"/>
                            <a:ea typeface="Cambria Math" panose="02040503050406030204" pitchFamily="18" charset="0"/>
                          </a:rPr>
                          <m:t>𝜎</m:t>
                        </m:r>
                      </m:sub>
                    </m:sSub>
                  </m:oMath>
                </a14:m>
                <a:r>
                  <a:rPr lang="en-US" altLang="zh-CN" sz="2000" dirty="0">
                    <a:latin typeface="Cambria Math" panose="02040503050406030204" pitchFamily="18" charset="0"/>
                    <a:ea typeface="Cambria Math" panose="02040503050406030204" pitchFamily="18" charset="0"/>
                  </a:rPr>
                  <a:t> denote the set of states visited by an execution from the plant’s and the controller’s view, resp.,</a:t>
                </a:r>
              </a:p>
              <a:p>
                <a:r>
                  <a:rPr lang="en-US" altLang="zh-CN" sz="2000" dirty="0">
                    <a:latin typeface="Cambria Math" panose="02040503050406030204" pitchFamily="18" charset="0"/>
                    <a:ea typeface="Cambria Math" panose="02040503050406030204" pitchFamily="18" charset="0"/>
                  </a:rPr>
                  <a:t>A </a:t>
                </a:r>
                <a:r>
                  <a:rPr lang="en-US" altLang="zh-CN" sz="2000" b="1" dirty="0">
                    <a:latin typeface="Cambria Math" panose="02040503050406030204" pitchFamily="18" charset="0"/>
                    <a:ea typeface="Cambria Math" panose="02040503050406030204" pitchFamily="18" charset="0"/>
                  </a:rPr>
                  <a:t>correct</a:t>
                </a:r>
                <a:r>
                  <a:rPr lang="en-US" altLang="zh-CN" sz="2000" dirty="0">
                    <a:latin typeface="Cambria Math" panose="02040503050406030204" pitchFamily="18" charset="0"/>
                    <a:ea typeface="Cambria Math" panose="02040503050406030204" pitchFamily="18" charset="0"/>
                  </a:rPr>
                  <a:t> controller ensures that </a:t>
                </a:r>
                <a14:m>
                  <m:oMath xmlns:m="http://schemas.openxmlformats.org/officeDocument/2006/math">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𝒵</m:t>
                        </m:r>
                      </m:e>
                      <m:sub>
                        <m:r>
                          <a:rPr lang="en-US" altLang="zh-CN" sz="2000" b="0" i="1" smtClean="0">
                            <a:latin typeface="Cambria Math" panose="02040503050406030204" pitchFamily="18" charset="0"/>
                            <a:ea typeface="Cambria Math" panose="02040503050406030204" pitchFamily="18" charset="0"/>
                          </a:rPr>
                          <m:t>𝜎</m:t>
                        </m:r>
                      </m:sub>
                    </m:sSub>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𝒵</m:t>
                        </m:r>
                      </m:e>
                      <m:sub>
                        <m:r>
                          <a:rPr lang="en-US" altLang="zh-CN" sz="2000" b="0" i="1" smtClean="0">
                            <a:latin typeface="Cambria Math" panose="02040503050406030204" pitchFamily="18" charset="0"/>
                            <a:ea typeface="Cambria Math" panose="02040503050406030204" pitchFamily="18" charset="0"/>
                          </a:rPr>
                          <m:t>𝑠𝑎𝑓𝑒</m:t>
                        </m:r>
                      </m:sub>
                    </m:sSub>
                  </m:oMath>
                </a14:m>
                <a:r>
                  <a:rPr lang="en-US" altLang="zh-CN" sz="2000" dirty="0">
                    <a:latin typeface="Cambria Math" panose="02040503050406030204" pitchFamily="18" charset="0"/>
                    <a:ea typeface="Cambria Math" panose="02040503050406030204" pitchFamily="18" charset="0"/>
                  </a:rPr>
                  <a:t>,</a:t>
                </a:r>
              </a:p>
              <a:p>
                <a:r>
                  <a:rPr lang="en-US" altLang="zh-CN" sz="2000" dirty="0">
                    <a:latin typeface="Cambria Math" panose="02040503050406030204" pitchFamily="18" charset="0"/>
                    <a:ea typeface="Cambria Math" panose="02040503050406030204" pitchFamily="18" charset="0"/>
                  </a:rPr>
                  <a:t>However, it does </a:t>
                </a:r>
                <a:r>
                  <a:rPr lang="en-US" altLang="zh-CN" sz="2000" b="1" dirty="0">
                    <a:latin typeface="Cambria Math" panose="02040503050406030204" pitchFamily="18" charset="0"/>
                    <a:ea typeface="Cambria Math" panose="02040503050406030204" pitchFamily="18" charset="0"/>
                  </a:rPr>
                  <a:t>not</a:t>
                </a:r>
                <a:r>
                  <a:rPr lang="en-US" altLang="zh-CN" sz="2000" dirty="0">
                    <a:latin typeface="Cambria Math" panose="02040503050406030204" pitchFamily="18" charset="0"/>
                    <a:ea typeface="Cambria Math" panose="02040503050406030204" pitchFamily="18" charset="0"/>
                  </a:rPr>
                  <a:t>  necessarily imply </a:t>
                </a:r>
                <a14:m>
                  <m:oMath xmlns:m="http://schemas.openxmlformats.org/officeDocument/2006/math">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𝒳</m:t>
                        </m:r>
                      </m:e>
                      <m:sub>
                        <m:r>
                          <a:rPr lang="en-US" altLang="zh-CN" sz="2000" b="0" i="1" smtClean="0">
                            <a:latin typeface="Cambria Math" panose="02040503050406030204" pitchFamily="18" charset="0"/>
                            <a:ea typeface="Cambria Math" panose="02040503050406030204" pitchFamily="18" charset="0"/>
                          </a:rPr>
                          <m:t>𝜎</m:t>
                        </m:r>
                      </m:sub>
                    </m:sSub>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𝒳</m:t>
                        </m:r>
                      </m:e>
                      <m:sub>
                        <m:r>
                          <a:rPr lang="en-US" altLang="zh-CN" sz="2000" b="0" i="1" smtClean="0">
                            <a:latin typeface="Cambria Math" panose="02040503050406030204" pitchFamily="18" charset="0"/>
                            <a:ea typeface="Cambria Math" panose="02040503050406030204" pitchFamily="18" charset="0"/>
                          </a:rPr>
                          <m:t>𝑠𝑎𝑓𝑒</m:t>
                        </m:r>
                      </m:sub>
                    </m:sSub>
                  </m:oMath>
                </a14:m>
                <a:r>
                  <a:rPr lang="en-US" altLang="zh-CN" sz="2000" dirty="0">
                    <a:latin typeface="Cambria Math" panose="02040503050406030204" pitchFamily="18" charset="0"/>
                    <a:ea typeface="Cambria Math" panose="02040503050406030204" pitchFamily="18" charset="0"/>
                  </a:rPr>
                  <a:t>,</a:t>
                </a:r>
              </a:p>
              <a:p>
                <a:pPr lvl="1"/>
                <a14:m>
                  <m:oMath xmlns:m="http://schemas.openxmlformats.org/officeDocument/2006/math">
                    <m:sSub>
                      <m:sSubPr>
                        <m:ctrlPr>
                          <a:rPr lang="en-US" altLang="zh-CN" sz="1800" i="1" smtClean="0">
                            <a:latin typeface="Cambria Math" panose="02040503050406030204" pitchFamily="18" charset="0"/>
                            <a:ea typeface="Cambria Math" panose="02040503050406030204" pitchFamily="18" charset="0"/>
                          </a:rPr>
                        </m:ctrlPr>
                      </m:sSubPr>
                      <m:e>
                        <m:r>
                          <a:rPr lang="en-US" altLang="zh-CN" sz="1800" b="0" i="1" smtClean="0">
                            <a:latin typeface="Cambria Math" panose="02040503050406030204" pitchFamily="18" charset="0"/>
                            <a:ea typeface="Cambria Math" panose="02040503050406030204" pitchFamily="18" charset="0"/>
                          </a:rPr>
                          <m:t>𝑧</m:t>
                        </m:r>
                      </m:e>
                      <m:sub>
                        <m:r>
                          <a:rPr lang="en-US" altLang="zh-CN" sz="1800" b="0" i="1" smtClean="0">
                            <a:latin typeface="Cambria Math" panose="02040503050406030204" pitchFamily="18" charset="0"/>
                            <a:ea typeface="Cambria Math" panose="02040503050406030204" pitchFamily="18" charset="0"/>
                          </a:rPr>
                          <m:t>𝑖</m:t>
                        </m:r>
                      </m:sub>
                    </m:sSub>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𝑚</m:t>
                    </m:r>
                    <m:d>
                      <m:dPr>
                        <m:ctrlPr>
                          <a:rPr lang="en-US" altLang="zh-CN" sz="1800" i="1" smtClean="0">
                            <a:latin typeface="Cambria Math" panose="02040503050406030204" pitchFamily="18" charset="0"/>
                            <a:ea typeface="Cambria Math" panose="02040503050406030204" pitchFamily="18" charset="0"/>
                          </a:rPr>
                        </m:ctrlPr>
                      </m:dPr>
                      <m:e>
                        <m:r>
                          <a:rPr lang="en-US" altLang="zh-CN" sz="1800" b="0" i="1" smtClean="0">
                            <a:latin typeface="Cambria Math" panose="02040503050406030204" pitchFamily="18" charset="0"/>
                            <a:ea typeface="Cambria Math" panose="02040503050406030204" pitchFamily="18" charset="0"/>
                          </a:rPr>
                          <m:t>h</m:t>
                        </m:r>
                        <m:d>
                          <m:dPr>
                            <m:ctrlPr>
                              <a:rPr lang="en-US" altLang="zh-CN" sz="1800" i="1" smtClean="0">
                                <a:latin typeface="Cambria Math" panose="02040503050406030204" pitchFamily="18" charset="0"/>
                                <a:ea typeface="Cambria Math" panose="02040503050406030204" pitchFamily="18" charset="0"/>
                              </a:rPr>
                            </m:ctrlPr>
                          </m:dPr>
                          <m:e>
                            <m:r>
                              <a:rPr lang="en-US" altLang="zh-CN" sz="1800" b="0" i="1" smtClean="0">
                                <a:latin typeface="Cambria Math" panose="02040503050406030204" pitchFamily="18" charset="0"/>
                                <a:ea typeface="Cambria Math" panose="02040503050406030204" pitchFamily="18" charset="0"/>
                              </a:rPr>
                              <m:t>𝑥</m:t>
                            </m:r>
                          </m:e>
                        </m:d>
                      </m:e>
                    </m:d>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𝑓</m:t>
                    </m:r>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𝑥</m:t>
                    </m:r>
                    <m:r>
                      <a:rPr lang="en-US" altLang="zh-CN" sz="1800" b="0" i="1" smtClean="0">
                        <a:latin typeface="Cambria Math" panose="02040503050406030204" pitchFamily="18" charset="0"/>
                        <a:ea typeface="Cambria Math" panose="02040503050406030204" pitchFamily="18" charset="0"/>
                      </a:rPr>
                      <m:t>)</m:t>
                    </m:r>
                  </m:oMath>
                </a14:m>
                <a:r>
                  <a:rPr lang="en-US" altLang="zh-CN" sz="1800" dirty="0">
                    <a:latin typeface="Cambria Math" panose="02040503050406030204" pitchFamily="18" charset="0"/>
                    <a:ea typeface="Cambria Math" panose="02040503050406030204" pitchFamily="18" charset="0"/>
                  </a:rPr>
                  <a:t> which contains observation and perception error,</a:t>
                </a:r>
              </a:p>
              <a:p>
                <a:pPr lvl="1"/>
                <a:r>
                  <a:rPr lang="en-US" altLang="zh-CN" sz="1800" dirty="0">
                    <a:latin typeface="Cambria Math" panose="02040503050406030204" pitchFamily="18" charset="0"/>
                    <a:ea typeface="Cambria Math" panose="02040503050406030204" pitchFamily="18" charset="0"/>
                  </a:rPr>
                  <a:t>We cannot prove </a:t>
                </a:r>
                <a14:m>
                  <m:oMath xmlns:m="http://schemas.openxmlformats.org/officeDocument/2006/math">
                    <m:sSub>
                      <m:sSubPr>
                        <m:ctrlPr>
                          <a:rPr lang="en-US" altLang="zh-CN" sz="1800" i="1" smtClean="0">
                            <a:latin typeface="Cambria Math" panose="02040503050406030204" pitchFamily="18" charset="0"/>
                            <a:ea typeface="Cambria Math" panose="02040503050406030204" pitchFamily="18" charset="0"/>
                          </a:rPr>
                        </m:ctrlPr>
                      </m:sSubPr>
                      <m:e>
                        <m:r>
                          <a:rPr lang="en-US" altLang="zh-CN" sz="1800" b="0" i="1" smtClean="0">
                            <a:latin typeface="Cambria Math" panose="02040503050406030204" pitchFamily="18" charset="0"/>
                            <a:ea typeface="Cambria Math" panose="02040503050406030204" pitchFamily="18" charset="0"/>
                          </a:rPr>
                          <m:t>𝒵</m:t>
                        </m:r>
                      </m:e>
                      <m:sub>
                        <m:r>
                          <a:rPr lang="en-US" altLang="zh-CN" sz="1800" b="0" i="1" smtClean="0">
                            <a:latin typeface="Cambria Math" panose="02040503050406030204" pitchFamily="18" charset="0"/>
                            <a:ea typeface="Cambria Math" panose="02040503050406030204" pitchFamily="18" charset="0"/>
                          </a:rPr>
                          <m:t>𝑠𝑎𝑓𝑒</m:t>
                        </m:r>
                      </m:sub>
                    </m:sSub>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𝑓</m:t>
                    </m:r>
                    <m:d>
                      <m:dPr>
                        <m:ctrlPr>
                          <a:rPr lang="en-US" altLang="zh-CN" sz="1800" i="1" smtClean="0">
                            <a:latin typeface="Cambria Math" panose="02040503050406030204" pitchFamily="18" charset="0"/>
                            <a:ea typeface="Cambria Math" panose="02040503050406030204" pitchFamily="18" charset="0"/>
                          </a:rPr>
                        </m:ctrlPr>
                      </m:dPr>
                      <m:e>
                        <m:sSub>
                          <m:sSubPr>
                            <m:ctrlPr>
                              <a:rPr lang="en-US" altLang="zh-CN" sz="1800" i="1" smtClean="0">
                                <a:latin typeface="Cambria Math" panose="02040503050406030204" pitchFamily="18" charset="0"/>
                                <a:ea typeface="Cambria Math" panose="02040503050406030204" pitchFamily="18" charset="0"/>
                              </a:rPr>
                            </m:ctrlPr>
                          </m:sSubPr>
                          <m:e>
                            <m:r>
                              <a:rPr lang="en-US" altLang="zh-CN" sz="1800" b="0" i="1" smtClean="0">
                                <a:latin typeface="Cambria Math" panose="02040503050406030204" pitchFamily="18" charset="0"/>
                                <a:ea typeface="Cambria Math" panose="02040503050406030204" pitchFamily="18" charset="0"/>
                              </a:rPr>
                              <m:t>𝒳</m:t>
                            </m:r>
                          </m:e>
                          <m:sub>
                            <m:r>
                              <a:rPr lang="en-US" altLang="zh-CN" sz="1800" b="0" i="1" smtClean="0">
                                <a:latin typeface="Cambria Math" panose="02040503050406030204" pitchFamily="18" charset="0"/>
                                <a:ea typeface="Cambria Math" panose="02040503050406030204" pitchFamily="18" charset="0"/>
                              </a:rPr>
                              <m:t>𝑠𝑎𝑓𝑒</m:t>
                            </m:r>
                          </m:sub>
                        </m:sSub>
                      </m:e>
                    </m:d>
                  </m:oMath>
                </a14:m>
                <a:r>
                  <a:rPr lang="en-US" altLang="zh-CN" sz="1800" dirty="0">
                    <a:latin typeface="Cambria Math" panose="02040503050406030204" pitchFamily="18" charset="0"/>
                    <a:ea typeface="Cambria Math" panose="02040503050406030204" pitchFamily="18" charset="0"/>
                  </a:rPr>
                  <a:t>, or </a:t>
                </a:r>
                <a14:m>
                  <m:oMath xmlns:m="http://schemas.openxmlformats.org/officeDocument/2006/math">
                    <m:sSub>
                      <m:sSubPr>
                        <m:ctrlPr>
                          <a:rPr lang="en-US" altLang="zh-CN" sz="1800" i="1" smtClean="0">
                            <a:latin typeface="Cambria Math" panose="02040503050406030204" pitchFamily="18" charset="0"/>
                            <a:ea typeface="Cambria Math" panose="02040503050406030204" pitchFamily="18" charset="0"/>
                          </a:rPr>
                        </m:ctrlPr>
                      </m:sSubPr>
                      <m:e>
                        <m:sSup>
                          <m:sSupPr>
                            <m:ctrlPr>
                              <a:rPr lang="en-US" altLang="zh-CN" sz="1800" i="1" smtClean="0">
                                <a:latin typeface="Cambria Math" panose="02040503050406030204" pitchFamily="18" charset="0"/>
                                <a:ea typeface="Cambria Math" panose="02040503050406030204" pitchFamily="18" charset="0"/>
                              </a:rPr>
                            </m:ctrlPr>
                          </m:sSupPr>
                          <m:e>
                            <m:r>
                              <a:rPr lang="en-US" altLang="zh-CN" sz="1800" b="0" i="1" smtClean="0">
                                <a:latin typeface="Cambria Math" panose="02040503050406030204" pitchFamily="18" charset="0"/>
                                <a:ea typeface="Cambria Math" panose="02040503050406030204" pitchFamily="18" charset="0"/>
                              </a:rPr>
                              <m:t>𝑓</m:t>
                            </m:r>
                          </m:e>
                          <m:sup>
                            <m:r>
                              <a:rPr lang="en-US" altLang="zh-CN" sz="1800" b="0" i="1" smtClean="0">
                                <a:latin typeface="Cambria Math" panose="02040503050406030204" pitchFamily="18" charset="0"/>
                                <a:ea typeface="Cambria Math" panose="02040503050406030204" pitchFamily="18" charset="0"/>
                              </a:rPr>
                              <m:t>−1</m:t>
                            </m:r>
                          </m:sup>
                        </m:sSup>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𝒵</m:t>
                        </m:r>
                      </m:e>
                      <m:sub>
                        <m:r>
                          <a:rPr lang="en-US" altLang="zh-CN" sz="1800" b="0" i="1" smtClean="0">
                            <a:latin typeface="Cambria Math" panose="02040503050406030204" pitchFamily="18" charset="0"/>
                            <a:ea typeface="Cambria Math" panose="02040503050406030204" pitchFamily="18" charset="0"/>
                          </a:rPr>
                          <m:t>𝑠𝑎𝑓𝑒</m:t>
                        </m:r>
                      </m:sub>
                    </m:sSub>
                    <m:r>
                      <a:rPr lang="en-US" altLang="zh-CN" sz="1800" b="0" i="1" smtClean="0">
                        <a:latin typeface="Cambria Math" panose="02040503050406030204" pitchFamily="18" charset="0"/>
                        <a:ea typeface="Cambria Math" panose="02040503050406030204" pitchFamily="18" charset="0"/>
                      </a:rPr>
                      <m:t>)⊆</m:t>
                    </m:r>
                    <m:sSub>
                      <m:sSubPr>
                        <m:ctrlPr>
                          <a:rPr lang="en-US" altLang="zh-CN" sz="1800" i="1" smtClean="0">
                            <a:latin typeface="Cambria Math" panose="02040503050406030204" pitchFamily="18" charset="0"/>
                            <a:ea typeface="Cambria Math" panose="02040503050406030204" pitchFamily="18" charset="0"/>
                          </a:rPr>
                        </m:ctrlPr>
                      </m:sSubPr>
                      <m:e>
                        <m:r>
                          <a:rPr lang="en-US" altLang="zh-CN" sz="1800" b="0" i="1" smtClean="0">
                            <a:latin typeface="Cambria Math" panose="02040503050406030204" pitchFamily="18" charset="0"/>
                            <a:ea typeface="Cambria Math" panose="02040503050406030204" pitchFamily="18" charset="0"/>
                          </a:rPr>
                          <m:t>𝒳</m:t>
                        </m:r>
                      </m:e>
                      <m:sub>
                        <m:r>
                          <a:rPr lang="en-US" altLang="zh-CN" sz="1800" b="0" i="1" smtClean="0">
                            <a:latin typeface="Cambria Math" panose="02040503050406030204" pitchFamily="18" charset="0"/>
                            <a:ea typeface="Cambria Math" panose="02040503050406030204" pitchFamily="18" charset="0"/>
                          </a:rPr>
                          <m:t>𝑠𝑎𝑓𝑒</m:t>
                        </m:r>
                      </m:sub>
                    </m:sSub>
                  </m:oMath>
                </a14:m>
                <a:r>
                  <a:rPr lang="en-US" altLang="zh-CN" sz="1800" dirty="0">
                    <a:latin typeface="Cambria Math" panose="02040503050406030204" pitchFamily="18" charset="0"/>
                    <a:ea typeface="Cambria Math" panose="02040503050406030204" pitchFamily="18" charset="0"/>
                  </a:rPr>
                  <a:t> (abstraction error),</a:t>
                </a:r>
              </a:p>
              <a:p>
                <a:pPr lvl="1"/>
                <a:r>
                  <a:rPr lang="en-US" altLang="zh-CN" sz="1800" dirty="0">
                    <a:latin typeface="Cambria Math" panose="02040503050406030204" pitchFamily="18" charset="0"/>
                    <a:ea typeface="Cambria Math" panose="02040503050406030204" pitchFamily="18" charset="0"/>
                  </a:rPr>
                  <a:t>Environment shift.</a:t>
                </a:r>
              </a:p>
              <a:p>
                <a:pPr lvl="1"/>
                <a:endParaRPr lang="en-US" altLang="zh-CN" sz="1800" dirty="0">
                  <a:latin typeface="Cambria Math" panose="02040503050406030204" pitchFamily="18" charset="0"/>
                  <a:ea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E0EAB10C-29A6-458B-B423-0D17243FF596}"/>
                  </a:ext>
                </a:extLst>
              </p:cNvPr>
              <p:cNvSpPr>
                <a:spLocks noGrp="1" noRot="1" noChangeAspect="1" noMove="1" noResize="1" noEditPoints="1" noAdjustHandles="1" noChangeArrowheads="1" noChangeShapeType="1" noTextEdit="1"/>
              </p:cNvSpPr>
              <p:nvPr>
                <p:ph idx="1"/>
              </p:nvPr>
            </p:nvSpPr>
            <p:spPr>
              <a:xfrm>
                <a:off x="4246727" y="1825624"/>
                <a:ext cx="7107073" cy="4445521"/>
              </a:xfrm>
              <a:blipFill>
                <a:blip r:embed="rId3"/>
                <a:stretch>
                  <a:fillRect l="-772" t="-1370" r="-8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1EDA54CB-3971-4D4A-A8C0-2E10FE859420}"/>
                  </a:ext>
                </a:extLst>
              </p:cNvPr>
              <p:cNvSpPr/>
              <p:nvPr/>
            </p:nvSpPr>
            <p:spPr>
              <a:xfrm>
                <a:off x="835501" y="4330141"/>
                <a:ext cx="1180813" cy="642263"/>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400" i="1">
                          <a:latin typeface="Cambria Math" panose="02040503050406030204" pitchFamily="18" charset="0"/>
                        </a:rPr>
                        <m:t>𝑂𝑏𝑠𝑒𝑟𝑣𝑎𝑡𝑖𝑜𝑛</m:t>
                      </m:r>
                    </m:oMath>
                  </m:oMathPara>
                </a14:m>
                <a:endParaRPr lang="zh-CN" altLang="en-US" sz="1600" dirty="0"/>
              </a:p>
            </p:txBody>
          </p:sp>
        </mc:Choice>
        <mc:Fallback xmlns="">
          <p:sp>
            <p:nvSpPr>
              <p:cNvPr id="5" name="Rectangle 4">
                <a:extLst>
                  <a:ext uri="{FF2B5EF4-FFF2-40B4-BE49-F238E27FC236}">
                    <a16:creationId xmlns:a16="http://schemas.microsoft.com/office/drawing/2014/main" id="{1EDA54CB-3971-4D4A-A8C0-2E10FE859420}"/>
                  </a:ext>
                </a:extLst>
              </p:cNvPr>
              <p:cNvSpPr>
                <a:spLocks noRot="1" noChangeAspect="1" noMove="1" noResize="1" noEditPoints="1" noAdjustHandles="1" noChangeArrowheads="1" noChangeShapeType="1" noTextEdit="1"/>
              </p:cNvSpPr>
              <p:nvPr/>
            </p:nvSpPr>
            <p:spPr>
              <a:xfrm>
                <a:off x="835501" y="4330141"/>
                <a:ext cx="1180813" cy="642263"/>
              </a:xfrm>
              <a:prstGeom prst="rect">
                <a:avLst/>
              </a:prstGeom>
              <a:blipFill>
                <a:blip r:embed="rId4"/>
                <a:stretch>
                  <a:fillRect/>
                </a:stretch>
              </a:blipFill>
              <a:ln w="19050" cap="flat" cmpd="sng" algn="ctr">
                <a:solidFill>
                  <a:schemeClr val="dk1"/>
                </a:solidFill>
                <a:prstDash val="solid"/>
                <a:round/>
                <a:headEnd type="none" w="med" len="med"/>
                <a:tailEnd type="none" w="med" len="me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A409043B-22D9-4812-91A1-6847860A6950}"/>
                  </a:ext>
                </a:extLst>
              </p:cNvPr>
              <p:cNvSpPr/>
              <p:nvPr/>
            </p:nvSpPr>
            <p:spPr>
              <a:xfrm>
                <a:off x="2497258" y="4330142"/>
                <a:ext cx="1180813" cy="642263"/>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𝑃𝑙𝑎𝑛𝑡</m:t>
                      </m:r>
                    </m:oMath>
                  </m:oMathPara>
                </a14:m>
                <a:endParaRPr lang="zh-CN" altLang="en-US" sz="2000" dirty="0"/>
              </a:p>
            </p:txBody>
          </p:sp>
        </mc:Choice>
        <mc:Fallback xmlns="">
          <p:sp>
            <p:nvSpPr>
              <p:cNvPr id="6" name="Rectangle 5">
                <a:extLst>
                  <a:ext uri="{FF2B5EF4-FFF2-40B4-BE49-F238E27FC236}">
                    <a16:creationId xmlns:a16="http://schemas.microsoft.com/office/drawing/2014/main" id="{A409043B-22D9-4812-91A1-6847860A6950}"/>
                  </a:ext>
                </a:extLst>
              </p:cNvPr>
              <p:cNvSpPr>
                <a:spLocks noRot="1" noChangeAspect="1" noMove="1" noResize="1" noEditPoints="1" noAdjustHandles="1" noChangeArrowheads="1" noChangeShapeType="1" noTextEdit="1"/>
              </p:cNvSpPr>
              <p:nvPr/>
            </p:nvSpPr>
            <p:spPr>
              <a:xfrm>
                <a:off x="2497258" y="4330142"/>
                <a:ext cx="1180813" cy="642263"/>
              </a:xfrm>
              <a:prstGeom prst="rect">
                <a:avLst/>
              </a:prstGeom>
              <a:blipFill>
                <a:blip r:embed="rId5"/>
                <a:stretch>
                  <a:fillRect/>
                </a:stretch>
              </a:blipFill>
              <a:ln w="19050" cap="flat" cmpd="sng" algn="ctr">
                <a:solidFill>
                  <a:schemeClr val="dk1"/>
                </a:solidFill>
                <a:prstDash val="solid"/>
                <a:round/>
                <a:headEnd type="none" w="med" len="med"/>
                <a:tailEnd type="none" w="med" len="me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472E2C34-1FEC-4D63-ACF8-5848CC3ED695}"/>
                  </a:ext>
                </a:extLst>
              </p:cNvPr>
              <p:cNvSpPr/>
              <p:nvPr/>
            </p:nvSpPr>
            <p:spPr>
              <a:xfrm>
                <a:off x="835501" y="2609317"/>
                <a:ext cx="1180813" cy="642263"/>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𝑃𝑒𝑟𝑐𝑒𝑝𝑡𝑖𝑜𝑛</m:t>
                      </m:r>
                    </m:oMath>
                  </m:oMathPara>
                </a14:m>
                <a:endParaRPr lang="zh-CN" altLang="en-US" sz="1600" dirty="0"/>
              </a:p>
            </p:txBody>
          </p:sp>
        </mc:Choice>
        <mc:Fallback xmlns="">
          <p:sp>
            <p:nvSpPr>
              <p:cNvPr id="7" name="Rectangle 6">
                <a:extLst>
                  <a:ext uri="{FF2B5EF4-FFF2-40B4-BE49-F238E27FC236}">
                    <a16:creationId xmlns:a16="http://schemas.microsoft.com/office/drawing/2014/main" id="{472E2C34-1FEC-4D63-ACF8-5848CC3ED695}"/>
                  </a:ext>
                </a:extLst>
              </p:cNvPr>
              <p:cNvSpPr>
                <a:spLocks noRot="1" noChangeAspect="1" noMove="1" noResize="1" noEditPoints="1" noAdjustHandles="1" noChangeArrowheads="1" noChangeShapeType="1" noTextEdit="1"/>
              </p:cNvSpPr>
              <p:nvPr/>
            </p:nvSpPr>
            <p:spPr>
              <a:xfrm>
                <a:off x="835501" y="2609317"/>
                <a:ext cx="1180813" cy="642263"/>
              </a:xfrm>
              <a:prstGeom prst="rect">
                <a:avLst/>
              </a:prstGeom>
              <a:blipFill>
                <a:blip r:embed="rId6"/>
                <a:stretch>
                  <a:fillRect l="-2030"/>
                </a:stretch>
              </a:blipFill>
              <a:ln w="19050" cap="flat" cmpd="sng" algn="ctr">
                <a:solidFill>
                  <a:schemeClr val="dk1"/>
                </a:solidFill>
                <a:prstDash val="solid"/>
                <a:round/>
                <a:headEnd type="none" w="med" len="med"/>
                <a:tailEnd type="none" w="med" len="me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333FEF9A-9E1B-4A10-BB98-084658D3478C}"/>
                  </a:ext>
                </a:extLst>
              </p:cNvPr>
              <p:cNvSpPr/>
              <p:nvPr/>
            </p:nvSpPr>
            <p:spPr>
              <a:xfrm>
                <a:off x="2497258" y="2609316"/>
                <a:ext cx="1180813" cy="642263"/>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𝐶𝑜𝑛𝑡𝑟𝑜𝑙𝑙𝑒𝑟</m:t>
                      </m:r>
                    </m:oMath>
                  </m:oMathPara>
                </a14:m>
                <a:endParaRPr lang="zh-CN" altLang="en-US" sz="1600" dirty="0"/>
              </a:p>
            </p:txBody>
          </p:sp>
        </mc:Choice>
        <mc:Fallback xmlns="">
          <p:sp>
            <p:nvSpPr>
              <p:cNvPr id="8" name="Rectangle 7">
                <a:extLst>
                  <a:ext uri="{FF2B5EF4-FFF2-40B4-BE49-F238E27FC236}">
                    <a16:creationId xmlns:a16="http://schemas.microsoft.com/office/drawing/2014/main" id="{333FEF9A-9E1B-4A10-BB98-084658D3478C}"/>
                  </a:ext>
                </a:extLst>
              </p:cNvPr>
              <p:cNvSpPr>
                <a:spLocks noRot="1" noChangeAspect="1" noMove="1" noResize="1" noEditPoints="1" noAdjustHandles="1" noChangeArrowheads="1" noChangeShapeType="1" noTextEdit="1"/>
              </p:cNvSpPr>
              <p:nvPr/>
            </p:nvSpPr>
            <p:spPr>
              <a:xfrm>
                <a:off x="2497258" y="2609316"/>
                <a:ext cx="1180813" cy="642263"/>
              </a:xfrm>
              <a:prstGeom prst="rect">
                <a:avLst/>
              </a:prstGeom>
              <a:blipFill>
                <a:blip r:embed="rId7"/>
                <a:stretch>
                  <a:fillRect/>
                </a:stretch>
              </a:blipFill>
              <a:ln w="19050" cap="flat" cmpd="sng" algn="ctr">
                <a:solidFill>
                  <a:schemeClr val="dk1"/>
                </a:solidFill>
                <a:prstDash val="solid"/>
                <a:round/>
                <a:headEnd type="none" w="med" len="med"/>
                <a:tailEnd type="none" w="med" len="med"/>
              </a:ln>
            </p:spPr>
            <p:txBody>
              <a:bodyPr/>
              <a:lstStyle/>
              <a:p>
                <a:r>
                  <a:rPr lang="zh-CN" altLang="en-US">
                    <a:noFill/>
                  </a:rPr>
                  <a:t> </a:t>
                </a:r>
              </a:p>
            </p:txBody>
          </p:sp>
        </mc:Fallback>
      </mc:AlternateContent>
      <p:cxnSp>
        <p:nvCxnSpPr>
          <p:cNvPr id="10" name="Straight Arrow Connector 9">
            <a:extLst>
              <a:ext uri="{FF2B5EF4-FFF2-40B4-BE49-F238E27FC236}">
                <a16:creationId xmlns:a16="http://schemas.microsoft.com/office/drawing/2014/main" id="{831E82E7-8DAB-49FC-8689-AB2AE356D13C}"/>
              </a:ext>
            </a:extLst>
          </p:cNvPr>
          <p:cNvCxnSpPr>
            <a:stCxn id="6" idx="1"/>
            <a:endCxn id="5" idx="3"/>
          </p:cNvCxnSpPr>
          <p:nvPr/>
        </p:nvCxnSpPr>
        <p:spPr>
          <a:xfrm flipH="1" flipV="1">
            <a:off x="2016314" y="4651273"/>
            <a:ext cx="480944"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2" name="Connector: Elbow 11">
            <a:extLst>
              <a:ext uri="{FF2B5EF4-FFF2-40B4-BE49-F238E27FC236}">
                <a16:creationId xmlns:a16="http://schemas.microsoft.com/office/drawing/2014/main" id="{89CA1800-CA02-41FC-90C8-51B697A24374}"/>
              </a:ext>
            </a:extLst>
          </p:cNvPr>
          <p:cNvCxnSpPr>
            <a:stCxn id="5" idx="1"/>
            <a:endCxn id="7" idx="1"/>
          </p:cNvCxnSpPr>
          <p:nvPr/>
        </p:nvCxnSpPr>
        <p:spPr>
          <a:xfrm rot="10800000">
            <a:off x="835501" y="2930449"/>
            <a:ext cx="12700" cy="1720824"/>
          </a:xfrm>
          <a:prstGeom prst="bentConnector3">
            <a:avLst>
              <a:gd name="adj1" fmla="val 180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0F657E8F-4C76-4484-B772-A69D12156E67}"/>
              </a:ext>
            </a:extLst>
          </p:cNvPr>
          <p:cNvCxnSpPr>
            <a:cxnSpLocks/>
            <a:stCxn id="7" idx="3"/>
            <a:endCxn id="8" idx="1"/>
          </p:cNvCxnSpPr>
          <p:nvPr/>
        </p:nvCxnSpPr>
        <p:spPr>
          <a:xfrm flipV="1">
            <a:off x="2016314" y="2930448"/>
            <a:ext cx="480944"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8" name="Connector: Elbow 17">
            <a:extLst>
              <a:ext uri="{FF2B5EF4-FFF2-40B4-BE49-F238E27FC236}">
                <a16:creationId xmlns:a16="http://schemas.microsoft.com/office/drawing/2014/main" id="{0D05DD8A-7229-4574-B7CC-404B6DC60754}"/>
              </a:ext>
            </a:extLst>
          </p:cNvPr>
          <p:cNvCxnSpPr>
            <a:cxnSpLocks/>
            <a:stCxn id="8" idx="3"/>
            <a:endCxn id="6" idx="3"/>
          </p:cNvCxnSpPr>
          <p:nvPr/>
        </p:nvCxnSpPr>
        <p:spPr>
          <a:xfrm>
            <a:off x="3678071" y="2930448"/>
            <a:ext cx="12700" cy="1720826"/>
          </a:xfrm>
          <a:prstGeom prst="bentConnector3">
            <a:avLst>
              <a:gd name="adj1" fmla="val 1800000"/>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156827D-A780-4D47-8896-849E541E5DE4}"/>
                  </a:ext>
                </a:extLst>
              </p:cNvPr>
              <p:cNvSpPr txBox="1"/>
              <p:nvPr/>
            </p:nvSpPr>
            <p:spPr>
              <a:xfrm>
                <a:off x="2093013" y="4281941"/>
                <a:ext cx="32754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𝑥</m:t>
                      </m:r>
                    </m:oMath>
                  </m:oMathPara>
                </a14:m>
                <a:endParaRPr lang="zh-CN" altLang="en-US" dirty="0"/>
              </a:p>
            </p:txBody>
          </p:sp>
        </mc:Choice>
        <mc:Fallback xmlns="">
          <p:sp>
            <p:nvSpPr>
              <p:cNvPr id="24" name="TextBox 23">
                <a:extLst>
                  <a:ext uri="{FF2B5EF4-FFF2-40B4-BE49-F238E27FC236}">
                    <a16:creationId xmlns:a16="http://schemas.microsoft.com/office/drawing/2014/main" id="{1156827D-A780-4D47-8896-849E541E5DE4}"/>
                  </a:ext>
                </a:extLst>
              </p:cNvPr>
              <p:cNvSpPr txBox="1">
                <a:spLocks noRot="1" noChangeAspect="1" noMove="1" noResize="1" noEditPoints="1" noAdjustHandles="1" noChangeArrowheads="1" noChangeShapeType="1" noTextEdit="1"/>
              </p:cNvSpPr>
              <p:nvPr/>
            </p:nvSpPr>
            <p:spPr>
              <a:xfrm>
                <a:off x="2093013" y="4281941"/>
                <a:ext cx="327546" cy="369332"/>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9493DFCB-AEF1-4A10-807F-5F0DE1909B97}"/>
                  </a:ext>
                </a:extLst>
              </p:cNvPr>
              <p:cNvSpPr txBox="1"/>
              <p:nvPr/>
            </p:nvSpPr>
            <p:spPr>
              <a:xfrm>
                <a:off x="286959" y="3606195"/>
                <a:ext cx="32754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𝑜</m:t>
                      </m:r>
                    </m:oMath>
                  </m:oMathPara>
                </a14:m>
                <a:endParaRPr lang="zh-CN" altLang="en-US" dirty="0"/>
              </a:p>
            </p:txBody>
          </p:sp>
        </mc:Choice>
        <mc:Fallback xmlns="">
          <p:sp>
            <p:nvSpPr>
              <p:cNvPr id="25" name="TextBox 24">
                <a:extLst>
                  <a:ext uri="{FF2B5EF4-FFF2-40B4-BE49-F238E27FC236}">
                    <a16:creationId xmlns:a16="http://schemas.microsoft.com/office/drawing/2014/main" id="{9493DFCB-AEF1-4A10-807F-5F0DE1909B97}"/>
                  </a:ext>
                </a:extLst>
              </p:cNvPr>
              <p:cNvSpPr txBox="1">
                <a:spLocks noRot="1" noChangeAspect="1" noMove="1" noResize="1" noEditPoints="1" noAdjustHandles="1" noChangeArrowheads="1" noChangeShapeType="1" noTextEdit="1"/>
              </p:cNvSpPr>
              <p:nvPr/>
            </p:nvSpPr>
            <p:spPr>
              <a:xfrm>
                <a:off x="286959" y="3606195"/>
                <a:ext cx="327546" cy="369332"/>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87BC5C90-B623-4C65-A12A-3EABC3A7706B}"/>
                  </a:ext>
                </a:extLst>
              </p:cNvPr>
              <p:cNvSpPr txBox="1"/>
              <p:nvPr/>
            </p:nvSpPr>
            <p:spPr>
              <a:xfrm>
                <a:off x="2093013" y="2552373"/>
                <a:ext cx="32754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𝑧</m:t>
                      </m:r>
                    </m:oMath>
                  </m:oMathPara>
                </a14:m>
                <a:endParaRPr lang="zh-CN" altLang="en-US" dirty="0"/>
              </a:p>
            </p:txBody>
          </p:sp>
        </mc:Choice>
        <mc:Fallback xmlns="">
          <p:sp>
            <p:nvSpPr>
              <p:cNvPr id="26" name="TextBox 25">
                <a:extLst>
                  <a:ext uri="{FF2B5EF4-FFF2-40B4-BE49-F238E27FC236}">
                    <a16:creationId xmlns:a16="http://schemas.microsoft.com/office/drawing/2014/main" id="{87BC5C90-B623-4C65-A12A-3EABC3A7706B}"/>
                  </a:ext>
                </a:extLst>
              </p:cNvPr>
              <p:cNvSpPr txBox="1">
                <a:spLocks noRot="1" noChangeAspect="1" noMove="1" noResize="1" noEditPoints="1" noAdjustHandles="1" noChangeArrowheads="1" noChangeShapeType="1" noTextEdit="1"/>
              </p:cNvSpPr>
              <p:nvPr/>
            </p:nvSpPr>
            <p:spPr>
              <a:xfrm>
                <a:off x="2093013" y="2552373"/>
                <a:ext cx="327546" cy="369332"/>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7AD16283-9E5B-48D7-8725-F408DCC6EECA}"/>
                  </a:ext>
                </a:extLst>
              </p:cNvPr>
              <p:cNvSpPr txBox="1"/>
              <p:nvPr/>
            </p:nvSpPr>
            <p:spPr>
              <a:xfrm>
                <a:off x="3919181" y="3606195"/>
                <a:ext cx="32754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𝑢</m:t>
                      </m:r>
                    </m:oMath>
                  </m:oMathPara>
                </a14:m>
                <a:endParaRPr lang="zh-CN" altLang="en-US" dirty="0"/>
              </a:p>
            </p:txBody>
          </p:sp>
        </mc:Choice>
        <mc:Fallback xmlns="">
          <p:sp>
            <p:nvSpPr>
              <p:cNvPr id="27" name="TextBox 26">
                <a:extLst>
                  <a:ext uri="{FF2B5EF4-FFF2-40B4-BE49-F238E27FC236}">
                    <a16:creationId xmlns:a16="http://schemas.microsoft.com/office/drawing/2014/main" id="{7AD16283-9E5B-48D7-8725-F408DCC6EECA}"/>
                  </a:ext>
                </a:extLst>
              </p:cNvPr>
              <p:cNvSpPr txBox="1">
                <a:spLocks noRot="1" noChangeAspect="1" noMove="1" noResize="1" noEditPoints="1" noAdjustHandles="1" noChangeArrowheads="1" noChangeShapeType="1" noTextEdit="1"/>
              </p:cNvSpPr>
              <p:nvPr/>
            </p:nvSpPr>
            <p:spPr>
              <a:xfrm>
                <a:off x="3919181" y="3606195"/>
                <a:ext cx="327546" cy="369332"/>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95776662-991F-46B5-9763-1D8AEECBB6B2}"/>
                  </a:ext>
                </a:extLst>
              </p:cNvPr>
              <p:cNvSpPr txBox="1"/>
              <p:nvPr/>
            </p:nvSpPr>
            <p:spPr>
              <a:xfrm>
                <a:off x="2445604" y="2205868"/>
                <a:ext cx="12841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𝜋</m:t>
                      </m:r>
                      <m:r>
                        <a:rPr lang="en-US" altLang="zh-CN" b="0" i="1" smtClean="0">
                          <a:latin typeface="Cambria Math" panose="02040503050406030204" pitchFamily="18" charset="0"/>
                        </a:rPr>
                        <m:t>:</m:t>
                      </m:r>
                      <m:r>
                        <a:rPr lang="en-US" altLang="zh-CN" i="1">
                          <a:latin typeface="Cambria Math" panose="02040503050406030204" pitchFamily="18" charset="0"/>
                        </a:rPr>
                        <m:t>𝒵</m:t>
                      </m:r>
                      <m:r>
                        <a:rPr lang="en-US" altLang="zh-CN" b="0" i="1" smtClean="0">
                          <a:latin typeface="Cambria Math" panose="02040503050406030204" pitchFamily="18" charset="0"/>
                        </a:rPr>
                        <m:t>→</m:t>
                      </m:r>
                      <m:r>
                        <a:rPr lang="en-US" altLang="zh-CN" b="0" i="1" smtClean="0">
                          <a:latin typeface="Cambria Math" panose="02040503050406030204" pitchFamily="18" charset="0"/>
                        </a:rPr>
                        <m:t>𝒰</m:t>
                      </m:r>
                    </m:oMath>
                  </m:oMathPara>
                </a14:m>
                <a:endParaRPr lang="zh-CN" altLang="en-US" dirty="0"/>
              </a:p>
            </p:txBody>
          </p:sp>
        </mc:Choice>
        <mc:Fallback xmlns="">
          <p:sp>
            <p:nvSpPr>
              <p:cNvPr id="16" name="TextBox 15">
                <a:extLst>
                  <a:ext uri="{FF2B5EF4-FFF2-40B4-BE49-F238E27FC236}">
                    <a16:creationId xmlns:a16="http://schemas.microsoft.com/office/drawing/2014/main" id="{95776662-991F-46B5-9763-1D8AEECBB6B2}"/>
                  </a:ext>
                </a:extLst>
              </p:cNvPr>
              <p:cNvSpPr txBox="1">
                <a:spLocks noRot="1" noChangeAspect="1" noMove="1" noResize="1" noEditPoints="1" noAdjustHandles="1" noChangeArrowheads="1" noChangeShapeType="1" noTextEdit="1"/>
              </p:cNvSpPr>
              <p:nvPr/>
            </p:nvSpPr>
            <p:spPr>
              <a:xfrm>
                <a:off x="2445604" y="2205868"/>
                <a:ext cx="1284120" cy="369332"/>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19269086-ADAE-497B-BB79-B1B21FD606A7}"/>
                  </a:ext>
                </a:extLst>
              </p:cNvPr>
              <p:cNvSpPr txBox="1"/>
              <p:nvPr/>
            </p:nvSpPr>
            <p:spPr>
              <a:xfrm>
                <a:off x="783847" y="2205868"/>
                <a:ext cx="12841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𝒪</m:t>
                      </m:r>
                      <m:r>
                        <a:rPr lang="en-US" altLang="zh-CN" b="0" i="1" smtClean="0">
                          <a:latin typeface="Cambria Math" panose="02040503050406030204" pitchFamily="18" charset="0"/>
                        </a:rPr>
                        <m:t>→</m:t>
                      </m:r>
                      <m:r>
                        <a:rPr lang="en-US" altLang="zh-CN" b="0" i="1" smtClean="0">
                          <a:latin typeface="Cambria Math" panose="02040503050406030204" pitchFamily="18" charset="0"/>
                        </a:rPr>
                        <m:t>𝒵</m:t>
                      </m:r>
                    </m:oMath>
                  </m:oMathPara>
                </a14:m>
                <a:endParaRPr lang="zh-CN" altLang="en-US" dirty="0"/>
              </a:p>
            </p:txBody>
          </p:sp>
        </mc:Choice>
        <mc:Fallback xmlns="">
          <p:sp>
            <p:nvSpPr>
              <p:cNvPr id="17" name="TextBox 16">
                <a:extLst>
                  <a:ext uri="{FF2B5EF4-FFF2-40B4-BE49-F238E27FC236}">
                    <a16:creationId xmlns:a16="http://schemas.microsoft.com/office/drawing/2014/main" id="{19269086-ADAE-497B-BB79-B1B21FD606A7}"/>
                  </a:ext>
                </a:extLst>
              </p:cNvPr>
              <p:cNvSpPr txBox="1">
                <a:spLocks noRot="1" noChangeAspect="1" noMove="1" noResize="1" noEditPoints="1" noAdjustHandles="1" noChangeArrowheads="1" noChangeShapeType="1" noTextEdit="1"/>
              </p:cNvSpPr>
              <p:nvPr/>
            </p:nvSpPr>
            <p:spPr>
              <a:xfrm>
                <a:off x="783847" y="2205868"/>
                <a:ext cx="1284120" cy="369332"/>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E69473F-649D-47C8-8E9D-3E00AE428993}"/>
                  </a:ext>
                </a:extLst>
              </p:cNvPr>
              <p:cNvSpPr txBox="1"/>
              <p:nvPr/>
            </p:nvSpPr>
            <p:spPr>
              <a:xfrm>
                <a:off x="786027" y="5012520"/>
                <a:ext cx="12841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h</m:t>
                      </m:r>
                      <m:r>
                        <a:rPr lang="en-US" altLang="zh-CN" b="0" i="1" smtClean="0">
                          <a:latin typeface="Cambria Math" panose="02040503050406030204" pitchFamily="18" charset="0"/>
                        </a:rPr>
                        <m:t>:</m:t>
                      </m:r>
                      <m:r>
                        <a:rPr lang="en-US" altLang="zh-CN" b="0" i="1" smtClean="0">
                          <a:latin typeface="Cambria Math" panose="02040503050406030204" pitchFamily="18" charset="0"/>
                        </a:rPr>
                        <m:t>𝒳</m:t>
                      </m:r>
                      <m:r>
                        <a:rPr lang="en-US" altLang="zh-CN" b="0" i="1" smtClean="0">
                          <a:latin typeface="Cambria Math" panose="02040503050406030204" pitchFamily="18" charset="0"/>
                        </a:rPr>
                        <m:t>×</m:t>
                      </m:r>
                      <m:r>
                        <a:rPr lang="en-US" altLang="zh-CN" b="0" i="1" smtClean="0">
                          <a:latin typeface="Cambria Math" panose="02040503050406030204" pitchFamily="18" charset="0"/>
                        </a:rPr>
                        <m:t>𝒪</m:t>
                      </m:r>
                    </m:oMath>
                  </m:oMathPara>
                </a14:m>
                <a:endParaRPr lang="zh-CN" altLang="en-US" dirty="0"/>
              </a:p>
            </p:txBody>
          </p:sp>
        </mc:Choice>
        <mc:Fallback xmlns="">
          <p:sp>
            <p:nvSpPr>
              <p:cNvPr id="19" name="TextBox 18">
                <a:extLst>
                  <a:ext uri="{FF2B5EF4-FFF2-40B4-BE49-F238E27FC236}">
                    <a16:creationId xmlns:a16="http://schemas.microsoft.com/office/drawing/2014/main" id="{CE69473F-649D-47C8-8E9D-3E00AE428993}"/>
                  </a:ext>
                </a:extLst>
              </p:cNvPr>
              <p:cNvSpPr txBox="1">
                <a:spLocks noRot="1" noChangeAspect="1" noMove="1" noResize="1" noEditPoints="1" noAdjustHandles="1" noChangeArrowheads="1" noChangeShapeType="1" noTextEdit="1"/>
              </p:cNvSpPr>
              <p:nvPr/>
            </p:nvSpPr>
            <p:spPr>
              <a:xfrm>
                <a:off x="786027" y="5012520"/>
                <a:ext cx="1284120" cy="369332"/>
              </a:xfrm>
              <a:prstGeom prst="rect">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0309388-FF19-48DE-9CC3-5873B86697D1}"/>
                  </a:ext>
                </a:extLst>
              </p:cNvPr>
              <p:cNvSpPr txBox="1"/>
              <p:nvPr/>
            </p:nvSpPr>
            <p:spPr>
              <a:xfrm>
                <a:off x="2317419" y="5016311"/>
                <a:ext cx="154049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𝒳</m:t>
                      </m:r>
                      <m:r>
                        <a:rPr lang="en-US" altLang="zh-CN" b="0" i="1" smtClean="0">
                          <a:latin typeface="Cambria Math" panose="02040503050406030204" pitchFamily="18" charset="0"/>
                        </a:rPr>
                        <m:t>×</m:t>
                      </m:r>
                      <m:r>
                        <a:rPr lang="en-US" altLang="zh-CN" b="0" i="1" smtClean="0">
                          <a:latin typeface="Cambria Math" panose="02040503050406030204" pitchFamily="18" charset="0"/>
                        </a:rPr>
                        <m:t>𝒰</m:t>
                      </m:r>
                      <m:r>
                        <a:rPr lang="en-US" altLang="zh-CN" b="0" i="1" smtClean="0">
                          <a:latin typeface="Cambria Math" panose="02040503050406030204" pitchFamily="18" charset="0"/>
                        </a:rPr>
                        <m:t>×</m:t>
                      </m:r>
                      <m:r>
                        <a:rPr lang="en-US" altLang="zh-CN" b="0" i="1" smtClean="0">
                          <a:latin typeface="Cambria Math" panose="02040503050406030204" pitchFamily="18" charset="0"/>
                        </a:rPr>
                        <m:t>𝒳</m:t>
                      </m:r>
                    </m:oMath>
                  </m:oMathPara>
                </a14:m>
                <a:endParaRPr lang="zh-CN" altLang="en-US" dirty="0"/>
              </a:p>
            </p:txBody>
          </p:sp>
        </mc:Choice>
        <mc:Fallback xmlns="">
          <p:sp>
            <p:nvSpPr>
              <p:cNvPr id="20" name="TextBox 19">
                <a:extLst>
                  <a:ext uri="{FF2B5EF4-FFF2-40B4-BE49-F238E27FC236}">
                    <a16:creationId xmlns:a16="http://schemas.microsoft.com/office/drawing/2014/main" id="{C0309388-FF19-48DE-9CC3-5873B86697D1}"/>
                  </a:ext>
                </a:extLst>
              </p:cNvPr>
              <p:cNvSpPr txBox="1">
                <a:spLocks noRot="1" noChangeAspect="1" noMove="1" noResize="1" noEditPoints="1" noAdjustHandles="1" noChangeArrowheads="1" noChangeShapeType="1" noTextEdit="1"/>
              </p:cNvSpPr>
              <p:nvPr/>
            </p:nvSpPr>
            <p:spPr>
              <a:xfrm>
                <a:off x="2317419" y="5016311"/>
                <a:ext cx="1540490" cy="369332"/>
              </a:xfrm>
              <a:prstGeom prst="rect">
                <a:avLst/>
              </a:prstGeom>
              <a:blipFill>
                <a:blip r:embed="rId15"/>
                <a:stretch>
                  <a:fillRect/>
                </a:stretch>
              </a:blipFill>
            </p:spPr>
            <p:txBody>
              <a:bodyPr/>
              <a:lstStyle/>
              <a:p>
                <a:r>
                  <a:rPr lang="zh-CN" altLang="en-US">
                    <a:noFill/>
                  </a:rPr>
                  <a:t> </a:t>
                </a:r>
              </a:p>
            </p:txBody>
          </p:sp>
        </mc:Fallback>
      </mc:AlternateContent>
      <p:sp>
        <p:nvSpPr>
          <p:cNvPr id="4" name="Slide Number Placeholder 3">
            <a:extLst>
              <a:ext uri="{FF2B5EF4-FFF2-40B4-BE49-F238E27FC236}">
                <a16:creationId xmlns:a16="http://schemas.microsoft.com/office/drawing/2014/main" id="{928A03D2-F073-4CB6-9A7C-1CDEE8D21E39}"/>
              </a:ext>
            </a:extLst>
          </p:cNvPr>
          <p:cNvSpPr>
            <a:spLocks noGrp="1"/>
          </p:cNvSpPr>
          <p:nvPr>
            <p:ph type="sldNum" sz="quarter" idx="12"/>
          </p:nvPr>
        </p:nvSpPr>
        <p:spPr/>
        <p:txBody>
          <a:bodyPr/>
          <a:lstStyle/>
          <a:p>
            <a:fld id="{97747CB4-D781-4B4A-926E-331FF2747F48}" type="slidenum">
              <a:rPr lang="zh-CN" altLang="en-US" smtClean="0"/>
              <a:t>13</a:t>
            </a:fld>
            <a:endParaRPr lang="zh-CN" altLang="en-US"/>
          </a:p>
        </p:txBody>
      </p:sp>
    </p:spTree>
    <p:extLst>
      <p:ext uri="{BB962C8B-B14F-4D97-AF65-F5344CB8AC3E}">
        <p14:creationId xmlns:p14="http://schemas.microsoft.com/office/powerpoint/2010/main" val="2626873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731F4-7A94-4BE9-8382-8687882407D1}"/>
              </a:ext>
            </a:extLst>
          </p:cNvPr>
          <p:cNvSpPr>
            <a:spLocks noGrp="1"/>
          </p:cNvSpPr>
          <p:nvPr>
            <p:ph type="title"/>
          </p:nvPr>
        </p:nvSpPr>
        <p:spPr/>
        <p:txBody>
          <a:bodyPr/>
          <a:lstStyle/>
          <a:p>
            <a:r>
              <a:rPr lang="en-US" altLang="zh-CN" dirty="0"/>
              <a:t>Safety property</a:t>
            </a:r>
            <a:endParaRPr lang="zh-CN" altLang="en-US" dirty="0"/>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1EDA54CB-3971-4D4A-A8C0-2E10FE859420}"/>
                  </a:ext>
                </a:extLst>
              </p:cNvPr>
              <p:cNvSpPr/>
              <p:nvPr/>
            </p:nvSpPr>
            <p:spPr>
              <a:xfrm>
                <a:off x="835501" y="4330141"/>
                <a:ext cx="1180813" cy="642263"/>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400" i="1">
                          <a:latin typeface="Cambria Math" panose="02040503050406030204" pitchFamily="18" charset="0"/>
                        </a:rPr>
                        <m:t>𝑂𝑏𝑠𝑒𝑟𝑣𝑎𝑡𝑖𝑜𝑛</m:t>
                      </m:r>
                    </m:oMath>
                  </m:oMathPara>
                </a14:m>
                <a:endParaRPr lang="zh-CN" altLang="en-US" sz="1600" dirty="0"/>
              </a:p>
            </p:txBody>
          </p:sp>
        </mc:Choice>
        <mc:Fallback xmlns="">
          <p:sp>
            <p:nvSpPr>
              <p:cNvPr id="5" name="Rectangle 4">
                <a:extLst>
                  <a:ext uri="{FF2B5EF4-FFF2-40B4-BE49-F238E27FC236}">
                    <a16:creationId xmlns:a16="http://schemas.microsoft.com/office/drawing/2014/main" id="{1EDA54CB-3971-4D4A-A8C0-2E10FE859420}"/>
                  </a:ext>
                </a:extLst>
              </p:cNvPr>
              <p:cNvSpPr>
                <a:spLocks noRot="1" noChangeAspect="1" noMove="1" noResize="1" noEditPoints="1" noAdjustHandles="1" noChangeArrowheads="1" noChangeShapeType="1" noTextEdit="1"/>
              </p:cNvSpPr>
              <p:nvPr/>
            </p:nvSpPr>
            <p:spPr>
              <a:xfrm>
                <a:off x="835501" y="4330141"/>
                <a:ext cx="1180813" cy="642263"/>
              </a:xfrm>
              <a:prstGeom prst="rect">
                <a:avLst/>
              </a:prstGeom>
              <a:blipFill>
                <a:blip r:embed="rId3"/>
                <a:stretch>
                  <a:fillRect/>
                </a:stretch>
              </a:blipFill>
              <a:ln w="19050" cap="flat" cmpd="sng" algn="ctr">
                <a:solidFill>
                  <a:schemeClr val="dk1"/>
                </a:solidFill>
                <a:prstDash val="solid"/>
                <a:round/>
                <a:headEnd type="none" w="med" len="med"/>
                <a:tailEnd type="none" w="med" len="me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A409043B-22D9-4812-91A1-6847860A6950}"/>
                  </a:ext>
                </a:extLst>
              </p:cNvPr>
              <p:cNvSpPr/>
              <p:nvPr/>
            </p:nvSpPr>
            <p:spPr>
              <a:xfrm>
                <a:off x="2497258" y="4330142"/>
                <a:ext cx="1180813" cy="642263"/>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𝑃𝑙𝑎𝑛𝑡</m:t>
                      </m:r>
                    </m:oMath>
                  </m:oMathPara>
                </a14:m>
                <a:endParaRPr lang="zh-CN" altLang="en-US" sz="2000" dirty="0"/>
              </a:p>
            </p:txBody>
          </p:sp>
        </mc:Choice>
        <mc:Fallback xmlns="">
          <p:sp>
            <p:nvSpPr>
              <p:cNvPr id="6" name="Rectangle 5">
                <a:extLst>
                  <a:ext uri="{FF2B5EF4-FFF2-40B4-BE49-F238E27FC236}">
                    <a16:creationId xmlns:a16="http://schemas.microsoft.com/office/drawing/2014/main" id="{A409043B-22D9-4812-91A1-6847860A6950}"/>
                  </a:ext>
                </a:extLst>
              </p:cNvPr>
              <p:cNvSpPr>
                <a:spLocks noRot="1" noChangeAspect="1" noMove="1" noResize="1" noEditPoints="1" noAdjustHandles="1" noChangeArrowheads="1" noChangeShapeType="1" noTextEdit="1"/>
              </p:cNvSpPr>
              <p:nvPr/>
            </p:nvSpPr>
            <p:spPr>
              <a:xfrm>
                <a:off x="2497258" y="4330142"/>
                <a:ext cx="1180813" cy="642263"/>
              </a:xfrm>
              <a:prstGeom prst="rect">
                <a:avLst/>
              </a:prstGeom>
              <a:blipFill>
                <a:blip r:embed="rId4"/>
                <a:stretch>
                  <a:fillRect/>
                </a:stretch>
              </a:blipFill>
              <a:ln w="19050" cap="flat" cmpd="sng" algn="ctr">
                <a:solidFill>
                  <a:schemeClr val="dk1"/>
                </a:solidFill>
                <a:prstDash val="solid"/>
                <a:round/>
                <a:headEnd type="none" w="med" len="med"/>
                <a:tailEnd type="none" w="med" len="me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472E2C34-1FEC-4D63-ACF8-5848CC3ED695}"/>
                  </a:ext>
                </a:extLst>
              </p:cNvPr>
              <p:cNvSpPr/>
              <p:nvPr/>
            </p:nvSpPr>
            <p:spPr>
              <a:xfrm>
                <a:off x="835501" y="2609317"/>
                <a:ext cx="1180813" cy="642263"/>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𝑃𝑒𝑟𝑐𝑒𝑝𝑡𝑖𝑜𝑛</m:t>
                      </m:r>
                    </m:oMath>
                  </m:oMathPara>
                </a14:m>
                <a:endParaRPr lang="zh-CN" altLang="en-US" sz="1600" dirty="0"/>
              </a:p>
            </p:txBody>
          </p:sp>
        </mc:Choice>
        <mc:Fallback xmlns="">
          <p:sp>
            <p:nvSpPr>
              <p:cNvPr id="7" name="Rectangle 6">
                <a:extLst>
                  <a:ext uri="{FF2B5EF4-FFF2-40B4-BE49-F238E27FC236}">
                    <a16:creationId xmlns:a16="http://schemas.microsoft.com/office/drawing/2014/main" id="{472E2C34-1FEC-4D63-ACF8-5848CC3ED695}"/>
                  </a:ext>
                </a:extLst>
              </p:cNvPr>
              <p:cNvSpPr>
                <a:spLocks noRot="1" noChangeAspect="1" noMove="1" noResize="1" noEditPoints="1" noAdjustHandles="1" noChangeArrowheads="1" noChangeShapeType="1" noTextEdit="1"/>
              </p:cNvSpPr>
              <p:nvPr/>
            </p:nvSpPr>
            <p:spPr>
              <a:xfrm>
                <a:off x="835501" y="2609317"/>
                <a:ext cx="1180813" cy="642263"/>
              </a:xfrm>
              <a:prstGeom prst="rect">
                <a:avLst/>
              </a:prstGeom>
              <a:blipFill>
                <a:blip r:embed="rId5"/>
                <a:stretch>
                  <a:fillRect l="-2030"/>
                </a:stretch>
              </a:blipFill>
              <a:ln w="19050" cap="flat" cmpd="sng" algn="ctr">
                <a:solidFill>
                  <a:schemeClr val="dk1"/>
                </a:solidFill>
                <a:prstDash val="solid"/>
                <a:round/>
                <a:headEnd type="none" w="med" len="med"/>
                <a:tailEnd type="none" w="med" len="me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333FEF9A-9E1B-4A10-BB98-084658D3478C}"/>
                  </a:ext>
                </a:extLst>
              </p:cNvPr>
              <p:cNvSpPr/>
              <p:nvPr/>
            </p:nvSpPr>
            <p:spPr>
              <a:xfrm>
                <a:off x="2497258" y="2609316"/>
                <a:ext cx="1180813" cy="642263"/>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𝐶𝑜𝑛𝑡𝑟𝑜𝑙𝑙𝑒𝑟</m:t>
                      </m:r>
                    </m:oMath>
                  </m:oMathPara>
                </a14:m>
                <a:endParaRPr lang="zh-CN" altLang="en-US" sz="1600" dirty="0"/>
              </a:p>
            </p:txBody>
          </p:sp>
        </mc:Choice>
        <mc:Fallback xmlns="">
          <p:sp>
            <p:nvSpPr>
              <p:cNvPr id="8" name="Rectangle 7">
                <a:extLst>
                  <a:ext uri="{FF2B5EF4-FFF2-40B4-BE49-F238E27FC236}">
                    <a16:creationId xmlns:a16="http://schemas.microsoft.com/office/drawing/2014/main" id="{333FEF9A-9E1B-4A10-BB98-084658D3478C}"/>
                  </a:ext>
                </a:extLst>
              </p:cNvPr>
              <p:cNvSpPr>
                <a:spLocks noRot="1" noChangeAspect="1" noMove="1" noResize="1" noEditPoints="1" noAdjustHandles="1" noChangeArrowheads="1" noChangeShapeType="1" noTextEdit="1"/>
              </p:cNvSpPr>
              <p:nvPr/>
            </p:nvSpPr>
            <p:spPr>
              <a:xfrm>
                <a:off x="2497258" y="2609316"/>
                <a:ext cx="1180813" cy="642263"/>
              </a:xfrm>
              <a:prstGeom prst="rect">
                <a:avLst/>
              </a:prstGeom>
              <a:blipFill>
                <a:blip r:embed="rId6"/>
                <a:stretch>
                  <a:fillRect/>
                </a:stretch>
              </a:blipFill>
              <a:ln w="19050" cap="flat" cmpd="sng" algn="ctr">
                <a:solidFill>
                  <a:schemeClr val="dk1"/>
                </a:solidFill>
                <a:prstDash val="solid"/>
                <a:round/>
                <a:headEnd type="none" w="med" len="med"/>
                <a:tailEnd type="none" w="med" len="med"/>
              </a:ln>
            </p:spPr>
            <p:txBody>
              <a:bodyPr/>
              <a:lstStyle/>
              <a:p>
                <a:r>
                  <a:rPr lang="zh-CN" altLang="en-US">
                    <a:noFill/>
                  </a:rPr>
                  <a:t> </a:t>
                </a:r>
              </a:p>
            </p:txBody>
          </p:sp>
        </mc:Fallback>
      </mc:AlternateContent>
      <p:cxnSp>
        <p:nvCxnSpPr>
          <p:cNvPr id="10" name="Straight Arrow Connector 9">
            <a:extLst>
              <a:ext uri="{FF2B5EF4-FFF2-40B4-BE49-F238E27FC236}">
                <a16:creationId xmlns:a16="http://schemas.microsoft.com/office/drawing/2014/main" id="{831E82E7-8DAB-49FC-8689-AB2AE356D13C}"/>
              </a:ext>
            </a:extLst>
          </p:cNvPr>
          <p:cNvCxnSpPr>
            <a:stCxn id="6" idx="1"/>
            <a:endCxn id="5" idx="3"/>
          </p:cNvCxnSpPr>
          <p:nvPr/>
        </p:nvCxnSpPr>
        <p:spPr>
          <a:xfrm flipH="1" flipV="1">
            <a:off x="2016314" y="4651273"/>
            <a:ext cx="480944"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2" name="Connector: Elbow 11">
            <a:extLst>
              <a:ext uri="{FF2B5EF4-FFF2-40B4-BE49-F238E27FC236}">
                <a16:creationId xmlns:a16="http://schemas.microsoft.com/office/drawing/2014/main" id="{89CA1800-CA02-41FC-90C8-51B697A24374}"/>
              </a:ext>
            </a:extLst>
          </p:cNvPr>
          <p:cNvCxnSpPr>
            <a:stCxn id="5" idx="1"/>
            <a:endCxn id="7" idx="1"/>
          </p:cNvCxnSpPr>
          <p:nvPr/>
        </p:nvCxnSpPr>
        <p:spPr>
          <a:xfrm rot="10800000">
            <a:off x="835501" y="2930449"/>
            <a:ext cx="12700" cy="1720824"/>
          </a:xfrm>
          <a:prstGeom prst="bentConnector3">
            <a:avLst>
              <a:gd name="adj1" fmla="val 180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0F657E8F-4C76-4484-B772-A69D12156E67}"/>
              </a:ext>
            </a:extLst>
          </p:cNvPr>
          <p:cNvCxnSpPr>
            <a:cxnSpLocks/>
            <a:stCxn id="7" idx="3"/>
            <a:endCxn id="8" idx="1"/>
          </p:cNvCxnSpPr>
          <p:nvPr/>
        </p:nvCxnSpPr>
        <p:spPr>
          <a:xfrm flipV="1">
            <a:off x="2016314" y="2930448"/>
            <a:ext cx="480944"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8" name="Connector: Elbow 17">
            <a:extLst>
              <a:ext uri="{FF2B5EF4-FFF2-40B4-BE49-F238E27FC236}">
                <a16:creationId xmlns:a16="http://schemas.microsoft.com/office/drawing/2014/main" id="{0D05DD8A-7229-4574-B7CC-404B6DC60754}"/>
              </a:ext>
            </a:extLst>
          </p:cNvPr>
          <p:cNvCxnSpPr>
            <a:cxnSpLocks/>
            <a:stCxn id="8" idx="3"/>
            <a:endCxn id="6" idx="3"/>
          </p:cNvCxnSpPr>
          <p:nvPr/>
        </p:nvCxnSpPr>
        <p:spPr>
          <a:xfrm>
            <a:off x="3678071" y="2930448"/>
            <a:ext cx="12700" cy="1720826"/>
          </a:xfrm>
          <a:prstGeom prst="bentConnector3">
            <a:avLst>
              <a:gd name="adj1" fmla="val 1800000"/>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156827D-A780-4D47-8896-849E541E5DE4}"/>
                  </a:ext>
                </a:extLst>
              </p:cNvPr>
              <p:cNvSpPr txBox="1"/>
              <p:nvPr/>
            </p:nvSpPr>
            <p:spPr>
              <a:xfrm>
                <a:off x="2093013" y="4281941"/>
                <a:ext cx="32754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𝑥</m:t>
                      </m:r>
                    </m:oMath>
                  </m:oMathPara>
                </a14:m>
                <a:endParaRPr lang="zh-CN" altLang="en-US" dirty="0"/>
              </a:p>
            </p:txBody>
          </p:sp>
        </mc:Choice>
        <mc:Fallback xmlns="">
          <p:sp>
            <p:nvSpPr>
              <p:cNvPr id="24" name="TextBox 23">
                <a:extLst>
                  <a:ext uri="{FF2B5EF4-FFF2-40B4-BE49-F238E27FC236}">
                    <a16:creationId xmlns:a16="http://schemas.microsoft.com/office/drawing/2014/main" id="{1156827D-A780-4D47-8896-849E541E5DE4}"/>
                  </a:ext>
                </a:extLst>
              </p:cNvPr>
              <p:cNvSpPr txBox="1">
                <a:spLocks noRot="1" noChangeAspect="1" noMove="1" noResize="1" noEditPoints="1" noAdjustHandles="1" noChangeArrowheads="1" noChangeShapeType="1" noTextEdit="1"/>
              </p:cNvSpPr>
              <p:nvPr/>
            </p:nvSpPr>
            <p:spPr>
              <a:xfrm>
                <a:off x="2093013" y="4281941"/>
                <a:ext cx="327546" cy="369332"/>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9493DFCB-AEF1-4A10-807F-5F0DE1909B97}"/>
                  </a:ext>
                </a:extLst>
              </p:cNvPr>
              <p:cNvSpPr txBox="1"/>
              <p:nvPr/>
            </p:nvSpPr>
            <p:spPr>
              <a:xfrm>
                <a:off x="286959" y="3606195"/>
                <a:ext cx="32754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𝑜</m:t>
                      </m:r>
                    </m:oMath>
                  </m:oMathPara>
                </a14:m>
                <a:endParaRPr lang="zh-CN" altLang="en-US" dirty="0"/>
              </a:p>
            </p:txBody>
          </p:sp>
        </mc:Choice>
        <mc:Fallback xmlns="">
          <p:sp>
            <p:nvSpPr>
              <p:cNvPr id="25" name="TextBox 24">
                <a:extLst>
                  <a:ext uri="{FF2B5EF4-FFF2-40B4-BE49-F238E27FC236}">
                    <a16:creationId xmlns:a16="http://schemas.microsoft.com/office/drawing/2014/main" id="{9493DFCB-AEF1-4A10-807F-5F0DE1909B97}"/>
                  </a:ext>
                </a:extLst>
              </p:cNvPr>
              <p:cNvSpPr txBox="1">
                <a:spLocks noRot="1" noChangeAspect="1" noMove="1" noResize="1" noEditPoints="1" noAdjustHandles="1" noChangeArrowheads="1" noChangeShapeType="1" noTextEdit="1"/>
              </p:cNvSpPr>
              <p:nvPr/>
            </p:nvSpPr>
            <p:spPr>
              <a:xfrm>
                <a:off x="286959" y="3606195"/>
                <a:ext cx="327546" cy="369332"/>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87BC5C90-B623-4C65-A12A-3EABC3A7706B}"/>
                  </a:ext>
                </a:extLst>
              </p:cNvPr>
              <p:cNvSpPr txBox="1"/>
              <p:nvPr/>
            </p:nvSpPr>
            <p:spPr>
              <a:xfrm>
                <a:off x="2093013" y="2552373"/>
                <a:ext cx="32754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𝑧</m:t>
                      </m:r>
                    </m:oMath>
                  </m:oMathPara>
                </a14:m>
                <a:endParaRPr lang="zh-CN" altLang="en-US" dirty="0"/>
              </a:p>
            </p:txBody>
          </p:sp>
        </mc:Choice>
        <mc:Fallback xmlns="">
          <p:sp>
            <p:nvSpPr>
              <p:cNvPr id="26" name="TextBox 25">
                <a:extLst>
                  <a:ext uri="{FF2B5EF4-FFF2-40B4-BE49-F238E27FC236}">
                    <a16:creationId xmlns:a16="http://schemas.microsoft.com/office/drawing/2014/main" id="{87BC5C90-B623-4C65-A12A-3EABC3A7706B}"/>
                  </a:ext>
                </a:extLst>
              </p:cNvPr>
              <p:cNvSpPr txBox="1">
                <a:spLocks noRot="1" noChangeAspect="1" noMove="1" noResize="1" noEditPoints="1" noAdjustHandles="1" noChangeArrowheads="1" noChangeShapeType="1" noTextEdit="1"/>
              </p:cNvSpPr>
              <p:nvPr/>
            </p:nvSpPr>
            <p:spPr>
              <a:xfrm>
                <a:off x="2093013" y="2552373"/>
                <a:ext cx="327546" cy="369332"/>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7AD16283-9E5B-48D7-8725-F408DCC6EECA}"/>
                  </a:ext>
                </a:extLst>
              </p:cNvPr>
              <p:cNvSpPr txBox="1"/>
              <p:nvPr/>
            </p:nvSpPr>
            <p:spPr>
              <a:xfrm>
                <a:off x="3919181" y="3606195"/>
                <a:ext cx="32754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𝑢</m:t>
                      </m:r>
                    </m:oMath>
                  </m:oMathPara>
                </a14:m>
                <a:endParaRPr lang="zh-CN" altLang="en-US" dirty="0"/>
              </a:p>
            </p:txBody>
          </p:sp>
        </mc:Choice>
        <mc:Fallback xmlns="">
          <p:sp>
            <p:nvSpPr>
              <p:cNvPr id="27" name="TextBox 26">
                <a:extLst>
                  <a:ext uri="{FF2B5EF4-FFF2-40B4-BE49-F238E27FC236}">
                    <a16:creationId xmlns:a16="http://schemas.microsoft.com/office/drawing/2014/main" id="{7AD16283-9E5B-48D7-8725-F408DCC6EECA}"/>
                  </a:ext>
                </a:extLst>
              </p:cNvPr>
              <p:cNvSpPr txBox="1">
                <a:spLocks noRot="1" noChangeAspect="1" noMove="1" noResize="1" noEditPoints="1" noAdjustHandles="1" noChangeArrowheads="1" noChangeShapeType="1" noTextEdit="1"/>
              </p:cNvSpPr>
              <p:nvPr/>
            </p:nvSpPr>
            <p:spPr>
              <a:xfrm>
                <a:off x="3919181" y="3606195"/>
                <a:ext cx="327546" cy="369332"/>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95776662-991F-46B5-9763-1D8AEECBB6B2}"/>
                  </a:ext>
                </a:extLst>
              </p:cNvPr>
              <p:cNvSpPr txBox="1"/>
              <p:nvPr/>
            </p:nvSpPr>
            <p:spPr>
              <a:xfrm>
                <a:off x="2445604" y="2205868"/>
                <a:ext cx="12841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𝜋</m:t>
                      </m:r>
                      <m:r>
                        <a:rPr lang="en-US" altLang="zh-CN" b="0" i="1" smtClean="0">
                          <a:latin typeface="Cambria Math" panose="02040503050406030204" pitchFamily="18" charset="0"/>
                        </a:rPr>
                        <m:t>:</m:t>
                      </m:r>
                      <m:r>
                        <a:rPr lang="en-US" altLang="zh-CN" i="1">
                          <a:latin typeface="Cambria Math" panose="02040503050406030204" pitchFamily="18" charset="0"/>
                        </a:rPr>
                        <m:t>𝒵</m:t>
                      </m:r>
                      <m:r>
                        <a:rPr lang="en-US" altLang="zh-CN" b="0" i="1" smtClean="0">
                          <a:latin typeface="Cambria Math" panose="02040503050406030204" pitchFamily="18" charset="0"/>
                        </a:rPr>
                        <m:t>→</m:t>
                      </m:r>
                      <m:r>
                        <a:rPr lang="en-US" altLang="zh-CN" b="0" i="1" smtClean="0">
                          <a:latin typeface="Cambria Math" panose="02040503050406030204" pitchFamily="18" charset="0"/>
                        </a:rPr>
                        <m:t>𝒰</m:t>
                      </m:r>
                    </m:oMath>
                  </m:oMathPara>
                </a14:m>
                <a:endParaRPr lang="zh-CN" altLang="en-US" dirty="0"/>
              </a:p>
            </p:txBody>
          </p:sp>
        </mc:Choice>
        <mc:Fallback xmlns="">
          <p:sp>
            <p:nvSpPr>
              <p:cNvPr id="16" name="TextBox 15">
                <a:extLst>
                  <a:ext uri="{FF2B5EF4-FFF2-40B4-BE49-F238E27FC236}">
                    <a16:creationId xmlns:a16="http://schemas.microsoft.com/office/drawing/2014/main" id="{95776662-991F-46B5-9763-1D8AEECBB6B2}"/>
                  </a:ext>
                </a:extLst>
              </p:cNvPr>
              <p:cNvSpPr txBox="1">
                <a:spLocks noRot="1" noChangeAspect="1" noMove="1" noResize="1" noEditPoints="1" noAdjustHandles="1" noChangeArrowheads="1" noChangeShapeType="1" noTextEdit="1"/>
              </p:cNvSpPr>
              <p:nvPr/>
            </p:nvSpPr>
            <p:spPr>
              <a:xfrm>
                <a:off x="2445604" y="2205868"/>
                <a:ext cx="1284120" cy="369332"/>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19269086-ADAE-497B-BB79-B1B21FD606A7}"/>
                  </a:ext>
                </a:extLst>
              </p:cNvPr>
              <p:cNvSpPr txBox="1"/>
              <p:nvPr/>
            </p:nvSpPr>
            <p:spPr>
              <a:xfrm>
                <a:off x="783847" y="2205868"/>
                <a:ext cx="12841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𝒪</m:t>
                      </m:r>
                      <m:r>
                        <a:rPr lang="en-US" altLang="zh-CN" b="0" i="1" smtClean="0">
                          <a:latin typeface="Cambria Math" panose="02040503050406030204" pitchFamily="18" charset="0"/>
                        </a:rPr>
                        <m:t>→</m:t>
                      </m:r>
                      <m:r>
                        <a:rPr lang="en-US" altLang="zh-CN" b="0" i="1" smtClean="0">
                          <a:latin typeface="Cambria Math" panose="02040503050406030204" pitchFamily="18" charset="0"/>
                        </a:rPr>
                        <m:t>𝒵</m:t>
                      </m:r>
                    </m:oMath>
                  </m:oMathPara>
                </a14:m>
                <a:endParaRPr lang="zh-CN" altLang="en-US" dirty="0"/>
              </a:p>
            </p:txBody>
          </p:sp>
        </mc:Choice>
        <mc:Fallback xmlns="">
          <p:sp>
            <p:nvSpPr>
              <p:cNvPr id="17" name="TextBox 16">
                <a:extLst>
                  <a:ext uri="{FF2B5EF4-FFF2-40B4-BE49-F238E27FC236}">
                    <a16:creationId xmlns:a16="http://schemas.microsoft.com/office/drawing/2014/main" id="{19269086-ADAE-497B-BB79-B1B21FD606A7}"/>
                  </a:ext>
                </a:extLst>
              </p:cNvPr>
              <p:cNvSpPr txBox="1">
                <a:spLocks noRot="1" noChangeAspect="1" noMove="1" noResize="1" noEditPoints="1" noAdjustHandles="1" noChangeArrowheads="1" noChangeShapeType="1" noTextEdit="1"/>
              </p:cNvSpPr>
              <p:nvPr/>
            </p:nvSpPr>
            <p:spPr>
              <a:xfrm>
                <a:off x="783847" y="2205868"/>
                <a:ext cx="1284120" cy="369332"/>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E69473F-649D-47C8-8E9D-3E00AE428993}"/>
                  </a:ext>
                </a:extLst>
              </p:cNvPr>
              <p:cNvSpPr txBox="1"/>
              <p:nvPr/>
            </p:nvSpPr>
            <p:spPr>
              <a:xfrm>
                <a:off x="786027" y="5012520"/>
                <a:ext cx="12841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h</m:t>
                      </m:r>
                      <m:r>
                        <a:rPr lang="en-US" altLang="zh-CN" b="0" i="1" smtClean="0">
                          <a:latin typeface="Cambria Math" panose="02040503050406030204" pitchFamily="18" charset="0"/>
                        </a:rPr>
                        <m:t>:</m:t>
                      </m:r>
                      <m:r>
                        <a:rPr lang="en-US" altLang="zh-CN" b="0" i="1" smtClean="0">
                          <a:latin typeface="Cambria Math" panose="02040503050406030204" pitchFamily="18" charset="0"/>
                        </a:rPr>
                        <m:t>𝒳</m:t>
                      </m:r>
                      <m:r>
                        <a:rPr lang="en-US" altLang="zh-CN" b="0" i="1" smtClean="0">
                          <a:latin typeface="Cambria Math" panose="02040503050406030204" pitchFamily="18" charset="0"/>
                        </a:rPr>
                        <m:t>×</m:t>
                      </m:r>
                      <m:r>
                        <a:rPr lang="en-US" altLang="zh-CN" b="0" i="1" smtClean="0">
                          <a:latin typeface="Cambria Math" panose="02040503050406030204" pitchFamily="18" charset="0"/>
                        </a:rPr>
                        <m:t>𝒪</m:t>
                      </m:r>
                    </m:oMath>
                  </m:oMathPara>
                </a14:m>
                <a:endParaRPr lang="zh-CN" altLang="en-US" dirty="0"/>
              </a:p>
            </p:txBody>
          </p:sp>
        </mc:Choice>
        <mc:Fallback xmlns="">
          <p:sp>
            <p:nvSpPr>
              <p:cNvPr id="19" name="TextBox 18">
                <a:extLst>
                  <a:ext uri="{FF2B5EF4-FFF2-40B4-BE49-F238E27FC236}">
                    <a16:creationId xmlns:a16="http://schemas.microsoft.com/office/drawing/2014/main" id="{CE69473F-649D-47C8-8E9D-3E00AE428993}"/>
                  </a:ext>
                </a:extLst>
              </p:cNvPr>
              <p:cNvSpPr txBox="1">
                <a:spLocks noRot="1" noChangeAspect="1" noMove="1" noResize="1" noEditPoints="1" noAdjustHandles="1" noChangeArrowheads="1" noChangeShapeType="1" noTextEdit="1"/>
              </p:cNvSpPr>
              <p:nvPr/>
            </p:nvSpPr>
            <p:spPr>
              <a:xfrm>
                <a:off x="786027" y="5012520"/>
                <a:ext cx="1284120" cy="369332"/>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0309388-FF19-48DE-9CC3-5873B86697D1}"/>
                  </a:ext>
                </a:extLst>
              </p:cNvPr>
              <p:cNvSpPr txBox="1"/>
              <p:nvPr/>
            </p:nvSpPr>
            <p:spPr>
              <a:xfrm>
                <a:off x="2317419" y="5016311"/>
                <a:ext cx="154049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𝒳</m:t>
                      </m:r>
                      <m:r>
                        <a:rPr lang="en-US" altLang="zh-CN" b="0" i="1" smtClean="0">
                          <a:latin typeface="Cambria Math" panose="02040503050406030204" pitchFamily="18" charset="0"/>
                        </a:rPr>
                        <m:t>×</m:t>
                      </m:r>
                      <m:r>
                        <a:rPr lang="en-US" altLang="zh-CN" b="0" i="1" smtClean="0">
                          <a:latin typeface="Cambria Math" panose="02040503050406030204" pitchFamily="18" charset="0"/>
                        </a:rPr>
                        <m:t>𝒰</m:t>
                      </m:r>
                      <m:r>
                        <a:rPr lang="en-US" altLang="zh-CN" b="0" i="1" smtClean="0">
                          <a:latin typeface="Cambria Math" panose="02040503050406030204" pitchFamily="18" charset="0"/>
                        </a:rPr>
                        <m:t>×</m:t>
                      </m:r>
                      <m:r>
                        <a:rPr lang="en-US" altLang="zh-CN" b="0" i="1" smtClean="0">
                          <a:latin typeface="Cambria Math" panose="02040503050406030204" pitchFamily="18" charset="0"/>
                        </a:rPr>
                        <m:t>𝒳</m:t>
                      </m:r>
                    </m:oMath>
                  </m:oMathPara>
                </a14:m>
                <a:endParaRPr lang="zh-CN" altLang="en-US" dirty="0"/>
              </a:p>
            </p:txBody>
          </p:sp>
        </mc:Choice>
        <mc:Fallback xmlns="">
          <p:sp>
            <p:nvSpPr>
              <p:cNvPr id="20" name="TextBox 19">
                <a:extLst>
                  <a:ext uri="{FF2B5EF4-FFF2-40B4-BE49-F238E27FC236}">
                    <a16:creationId xmlns:a16="http://schemas.microsoft.com/office/drawing/2014/main" id="{C0309388-FF19-48DE-9CC3-5873B86697D1}"/>
                  </a:ext>
                </a:extLst>
              </p:cNvPr>
              <p:cNvSpPr txBox="1">
                <a:spLocks noRot="1" noChangeAspect="1" noMove="1" noResize="1" noEditPoints="1" noAdjustHandles="1" noChangeArrowheads="1" noChangeShapeType="1" noTextEdit="1"/>
              </p:cNvSpPr>
              <p:nvPr/>
            </p:nvSpPr>
            <p:spPr>
              <a:xfrm>
                <a:off x="2317419" y="5016311"/>
                <a:ext cx="1540490" cy="369332"/>
              </a:xfrm>
              <a:prstGeom prst="rect">
                <a:avLst/>
              </a:prstGeom>
              <a:blipFill>
                <a:blip r:embed="rId14"/>
                <a:stretch>
                  <a:fillRect/>
                </a:stretch>
              </a:blipFill>
            </p:spPr>
            <p:txBody>
              <a:bodyPr/>
              <a:lstStyle/>
              <a:p>
                <a:r>
                  <a:rPr lang="zh-CN" altLang="en-US">
                    <a:noFill/>
                  </a:rPr>
                  <a:t> </a:t>
                </a:r>
              </a:p>
            </p:txBody>
          </p:sp>
        </mc:Fallback>
      </mc:AlternateContent>
      <p:sp>
        <p:nvSpPr>
          <p:cNvPr id="22" name="Rectangle 21">
            <a:extLst>
              <a:ext uri="{FF2B5EF4-FFF2-40B4-BE49-F238E27FC236}">
                <a16:creationId xmlns:a16="http://schemas.microsoft.com/office/drawing/2014/main" id="{A710BBD6-455D-4397-8170-438D532B0723}"/>
              </a:ext>
            </a:extLst>
          </p:cNvPr>
          <p:cNvSpPr/>
          <p:nvPr/>
        </p:nvSpPr>
        <p:spPr>
          <a:xfrm>
            <a:off x="4528823" y="1197278"/>
            <a:ext cx="4174873" cy="2755844"/>
          </a:xfrm>
          <a:prstGeom prst="rect">
            <a:avLst/>
          </a:prstGeom>
          <a:solidFill>
            <a:schemeClr val="accent2">
              <a:lumMod val="60000"/>
              <a:lumOff val="40000"/>
            </a:schemeClr>
          </a:solidFill>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3" name="Freeform: Shape 22">
            <a:extLst>
              <a:ext uri="{FF2B5EF4-FFF2-40B4-BE49-F238E27FC236}">
                <a16:creationId xmlns:a16="http://schemas.microsoft.com/office/drawing/2014/main" id="{29D9BABE-0B28-4FB6-8BFB-6E6910D63C29}"/>
              </a:ext>
            </a:extLst>
          </p:cNvPr>
          <p:cNvSpPr/>
          <p:nvPr/>
        </p:nvSpPr>
        <p:spPr>
          <a:xfrm>
            <a:off x="4733539" y="1391806"/>
            <a:ext cx="3559044" cy="2347980"/>
          </a:xfrm>
          <a:custGeom>
            <a:avLst/>
            <a:gdLst>
              <a:gd name="connsiteX0" fmla="*/ 218364 w 3453004"/>
              <a:gd name="connsiteY0" fmla="*/ 0 h 2388358"/>
              <a:gd name="connsiteX1" fmla="*/ 218364 w 3453004"/>
              <a:gd name="connsiteY1" fmla="*/ 0 h 2388358"/>
              <a:gd name="connsiteX2" fmla="*/ 723332 w 3453004"/>
              <a:gd name="connsiteY2" fmla="*/ 54591 h 2388358"/>
              <a:gd name="connsiteX3" fmla="*/ 1071349 w 3453004"/>
              <a:gd name="connsiteY3" fmla="*/ 61415 h 2388358"/>
              <a:gd name="connsiteX4" fmla="*/ 1405720 w 3453004"/>
              <a:gd name="connsiteY4" fmla="*/ 75062 h 2388358"/>
              <a:gd name="connsiteX5" fmla="*/ 2163170 w 3453004"/>
              <a:gd name="connsiteY5" fmla="*/ 88710 h 2388358"/>
              <a:gd name="connsiteX6" fmla="*/ 2354239 w 3453004"/>
              <a:gd name="connsiteY6" fmla="*/ 122830 h 2388358"/>
              <a:gd name="connsiteX7" fmla="*/ 2511188 w 3453004"/>
              <a:gd name="connsiteY7" fmla="*/ 184245 h 2388358"/>
              <a:gd name="connsiteX8" fmla="*/ 2988860 w 3453004"/>
              <a:gd name="connsiteY8" fmla="*/ 477671 h 2388358"/>
              <a:gd name="connsiteX9" fmla="*/ 3111690 w 3453004"/>
              <a:gd name="connsiteY9" fmla="*/ 607325 h 2388358"/>
              <a:gd name="connsiteX10" fmla="*/ 3234520 w 3453004"/>
              <a:gd name="connsiteY10" fmla="*/ 907576 h 2388358"/>
              <a:gd name="connsiteX11" fmla="*/ 3289111 w 3453004"/>
              <a:gd name="connsiteY11" fmla="*/ 1057701 h 2388358"/>
              <a:gd name="connsiteX12" fmla="*/ 3411940 w 3453004"/>
              <a:gd name="connsiteY12" fmla="*/ 1310185 h 2388358"/>
              <a:gd name="connsiteX13" fmla="*/ 3452884 w 3453004"/>
              <a:gd name="connsiteY13" fmla="*/ 1555845 h 2388358"/>
              <a:gd name="connsiteX14" fmla="*/ 3370997 w 3453004"/>
              <a:gd name="connsiteY14" fmla="*/ 1869743 h 2388358"/>
              <a:gd name="connsiteX15" fmla="*/ 3282287 w 3453004"/>
              <a:gd name="connsiteY15" fmla="*/ 2033516 h 2388358"/>
              <a:gd name="connsiteX16" fmla="*/ 3022979 w 3453004"/>
              <a:gd name="connsiteY16" fmla="*/ 2265528 h 2388358"/>
              <a:gd name="connsiteX17" fmla="*/ 2872854 w 3453004"/>
              <a:gd name="connsiteY17" fmla="*/ 2326943 h 2388358"/>
              <a:gd name="connsiteX18" fmla="*/ 2374711 w 3453004"/>
              <a:gd name="connsiteY18" fmla="*/ 2381534 h 2388358"/>
              <a:gd name="connsiteX19" fmla="*/ 2115403 w 3453004"/>
              <a:gd name="connsiteY19" fmla="*/ 2388358 h 2388358"/>
              <a:gd name="connsiteX20" fmla="*/ 1535373 w 3453004"/>
              <a:gd name="connsiteY20" fmla="*/ 2340591 h 2388358"/>
              <a:gd name="connsiteX21" fmla="*/ 1303361 w 3453004"/>
              <a:gd name="connsiteY21" fmla="*/ 2306471 h 2388358"/>
              <a:gd name="connsiteX22" fmla="*/ 1078173 w 3453004"/>
              <a:gd name="connsiteY22" fmla="*/ 2279176 h 2388358"/>
              <a:gd name="connsiteX23" fmla="*/ 675564 w 3453004"/>
              <a:gd name="connsiteY23" fmla="*/ 2210937 h 2388358"/>
              <a:gd name="connsiteX24" fmla="*/ 518615 w 3453004"/>
              <a:gd name="connsiteY24" fmla="*/ 2156346 h 2388358"/>
              <a:gd name="connsiteX25" fmla="*/ 361666 w 3453004"/>
              <a:gd name="connsiteY25" fmla="*/ 2081283 h 2388358"/>
              <a:gd name="connsiteX26" fmla="*/ 150126 w 3453004"/>
              <a:gd name="connsiteY26" fmla="*/ 1883391 h 2388358"/>
              <a:gd name="connsiteX27" fmla="*/ 47767 w 3453004"/>
              <a:gd name="connsiteY27" fmla="*/ 1596788 h 2388358"/>
              <a:gd name="connsiteX28" fmla="*/ 13648 w 3453004"/>
              <a:gd name="connsiteY28" fmla="*/ 1269242 h 2388358"/>
              <a:gd name="connsiteX29" fmla="*/ 0 w 3453004"/>
              <a:gd name="connsiteY29" fmla="*/ 968991 h 2388358"/>
              <a:gd name="connsiteX30" fmla="*/ 6824 w 3453004"/>
              <a:gd name="connsiteY30" fmla="*/ 709683 h 2388358"/>
              <a:gd name="connsiteX31" fmla="*/ 27296 w 3453004"/>
              <a:gd name="connsiteY31" fmla="*/ 593677 h 2388358"/>
              <a:gd name="connsiteX32" fmla="*/ 40943 w 3453004"/>
              <a:gd name="connsiteY32" fmla="*/ 491319 h 2388358"/>
              <a:gd name="connsiteX33" fmla="*/ 95535 w 3453004"/>
              <a:gd name="connsiteY33" fmla="*/ 313898 h 2388358"/>
              <a:gd name="connsiteX34" fmla="*/ 109182 w 3453004"/>
              <a:gd name="connsiteY34" fmla="*/ 232012 h 2388358"/>
              <a:gd name="connsiteX35" fmla="*/ 163773 w 3453004"/>
              <a:gd name="connsiteY35" fmla="*/ 88710 h 2388358"/>
              <a:gd name="connsiteX36" fmla="*/ 177421 w 3453004"/>
              <a:gd name="connsiteY36" fmla="*/ 54591 h 2388358"/>
              <a:gd name="connsiteX37" fmla="*/ 184245 w 3453004"/>
              <a:gd name="connsiteY37" fmla="*/ 27295 h 2388358"/>
              <a:gd name="connsiteX38" fmla="*/ 218364 w 3453004"/>
              <a:gd name="connsiteY38" fmla="*/ 0 h 2388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453004" h="2388358">
                <a:moveTo>
                  <a:pt x="218364" y="0"/>
                </a:moveTo>
                <a:lnTo>
                  <a:pt x="218364" y="0"/>
                </a:lnTo>
                <a:cubicBezTo>
                  <a:pt x="423608" y="29320"/>
                  <a:pt x="491932" y="42663"/>
                  <a:pt x="723332" y="54591"/>
                </a:cubicBezTo>
                <a:cubicBezTo>
                  <a:pt x="839206" y="60564"/>
                  <a:pt x="955343" y="59140"/>
                  <a:pt x="1071349" y="61415"/>
                </a:cubicBezTo>
                <a:lnTo>
                  <a:pt x="1405720" y="75062"/>
                </a:lnTo>
                <a:cubicBezTo>
                  <a:pt x="1619730" y="82040"/>
                  <a:pt x="1971412" y="85890"/>
                  <a:pt x="2163170" y="88710"/>
                </a:cubicBezTo>
                <a:cubicBezTo>
                  <a:pt x="2226860" y="100083"/>
                  <a:pt x="2291850" y="105703"/>
                  <a:pt x="2354239" y="122830"/>
                </a:cubicBezTo>
                <a:cubicBezTo>
                  <a:pt x="2408414" y="137702"/>
                  <a:pt x="2459551" y="162115"/>
                  <a:pt x="2511188" y="184245"/>
                </a:cubicBezTo>
                <a:cubicBezTo>
                  <a:pt x="2679308" y="256296"/>
                  <a:pt x="2861783" y="343534"/>
                  <a:pt x="2988860" y="477671"/>
                </a:cubicBezTo>
                <a:lnTo>
                  <a:pt x="3111690" y="607325"/>
                </a:lnTo>
                <a:cubicBezTo>
                  <a:pt x="3152633" y="707409"/>
                  <a:pt x="3197566" y="805952"/>
                  <a:pt x="3234520" y="907576"/>
                </a:cubicBezTo>
                <a:cubicBezTo>
                  <a:pt x="3252717" y="957618"/>
                  <a:pt x="3267639" y="1008975"/>
                  <a:pt x="3289111" y="1057701"/>
                </a:cubicBezTo>
                <a:cubicBezTo>
                  <a:pt x="3326853" y="1143346"/>
                  <a:pt x="3411940" y="1310185"/>
                  <a:pt x="3411940" y="1310185"/>
                </a:cubicBezTo>
                <a:cubicBezTo>
                  <a:pt x="3431064" y="1391462"/>
                  <a:pt x="3454905" y="1470952"/>
                  <a:pt x="3452884" y="1555845"/>
                </a:cubicBezTo>
                <a:cubicBezTo>
                  <a:pt x="3449832" y="1684016"/>
                  <a:pt x="3425351" y="1753623"/>
                  <a:pt x="3370997" y="1869743"/>
                </a:cubicBezTo>
                <a:cubicBezTo>
                  <a:pt x="3344677" y="1925973"/>
                  <a:pt x="3318045" y="1982762"/>
                  <a:pt x="3282287" y="2033516"/>
                </a:cubicBezTo>
                <a:cubicBezTo>
                  <a:pt x="3214830" y="2129262"/>
                  <a:pt x="3125653" y="2209302"/>
                  <a:pt x="3022979" y="2265528"/>
                </a:cubicBezTo>
                <a:cubicBezTo>
                  <a:pt x="2975557" y="2291497"/>
                  <a:pt x="2925199" y="2313406"/>
                  <a:pt x="2872854" y="2326943"/>
                </a:cubicBezTo>
                <a:cubicBezTo>
                  <a:pt x="2703590" y="2370718"/>
                  <a:pt x="2548119" y="2374598"/>
                  <a:pt x="2374711" y="2381534"/>
                </a:cubicBezTo>
                <a:cubicBezTo>
                  <a:pt x="2288314" y="2384990"/>
                  <a:pt x="2201839" y="2386083"/>
                  <a:pt x="2115403" y="2388358"/>
                </a:cubicBezTo>
                <a:cubicBezTo>
                  <a:pt x="1867980" y="2372221"/>
                  <a:pt x="1773597" y="2369961"/>
                  <a:pt x="1535373" y="2340591"/>
                </a:cubicBezTo>
                <a:cubicBezTo>
                  <a:pt x="1457791" y="2331026"/>
                  <a:pt x="1380834" y="2316878"/>
                  <a:pt x="1303361" y="2306471"/>
                </a:cubicBezTo>
                <a:cubicBezTo>
                  <a:pt x="1228422" y="2296405"/>
                  <a:pt x="1153183" y="2288701"/>
                  <a:pt x="1078173" y="2279176"/>
                </a:cubicBezTo>
                <a:cubicBezTo>
                  <a:pt x="937630" y="2261329"/>
                  <a:pt x="812746" y="2247871"/>
                  <a:pt x="675564" y="2210937"/>
                </a:cubicBezTo>
                <a:cubicBezTo>
                  <a:pt x="622078" y="2196537"/>
                  <a:pt x="569810" y="2177492"/>
                  <a:pt x="518615" y="2156346"/>
                </a:cubicBezTo>
                <a:cubicBezTo>
                  <a:pt x="465015" y="2134207"/>
                  <a:pt x="411179" y="2111474"/>
                  <a:pt x="361666" y="2081283"/>
                </a:cubicBezTo>
                <a:cubicBezTo>
                  <a:pt x="252133" y="2014494"/>
                  <a:pt x="230210" y="1975796"/>
                  <a:pt x="150126" y="1883391"/>
                </a:cubicBezTo>
                <a:cubicBezTo>
                  <a:pt x="107204" y="1781451"/>
                  <a:pt x="70832" y="1707502"/>
                  <a:pt x="47767" y="1596788"/>
                </a:cubicBezTo>
                <a:cubicBezTo>
                  <a:pt x="37860" y="1549234"/>
                  <a:pt x="16835" y="1322625"/>
                  <a:pt x="13648" y="1269242"/>
                </a:cubicBezTo>
                <a:cubicBezTo>
                  <a:pt x="7677" y="1169233"/>
                  <a:pt x="0" y="968991"/>
                  <a:pt x="0" y="968991"/>
                </a:cubicBezTo>
                <a:cubicBezTo>
                  <a:pt x="2275" y="882555"/>
                  <a:pt x="552" y="795921"/>
                  <a:pt x="6824" y="709683"/>
                </a:cubicBezTo>
                <a:cubicBezTo>
                  <a:pt x="9672" y="670520"/>
                  <a:pt x="21234" y="632472"/>
                  <a:pt x="27296" y="593677"/>
                </a:cubicBezTo>
                <a:cubicBezTo>
                  <a:pt x="32610" y="559668"/>
                  <a:pt x="32787" y="524760"/>
                  <a:pt x="40943" y="491319"/>
                </a:cubicBezTo>
                <a:cubicBezTo>
                  <a:pt x="55605" y="431205"/>
                  <a:pt x="85363" y="374933"/>
                  <a:pt x="95535" y="313898"/>
                </a:cubicBezTo>
                <a:cubicBezTo>
                  <a:pt x="100084" y="286603"/>
                  <a:pt x="102773" y="258931"/>
                  <a:pt x="109182" y="232012"/>
                </a:cubicBezTo>
                <a:cubicBezTo>
                  <a:pt x="119300" y="189516"/>
                  <a:pt x="148357" y="126149"/>
                  <a:pt x="163773" y="88710"/>
                </a:cubicBezTo>
                <a:cubicBezTo>
                  <a:pt x="168437" y="77383"/>
                  <a:pt x="174450" y="66474"/>
                  <a:pt x="177421" y="54591"/>
                </a:cubicBezTo>
                <a:cubicBezTo>
                  <a:pt x="179696" y="45492"/>
                  <a:pt x="180550" y="35915"/>
                  <a:pt x="184245" y="27295"/>
                </a:cubicBezTo>
                <a:cubicBezTo>
                  <a:pt x="200417" y="-10438"/>
                  <a:pt x="212678" y="4549"/>
                  <a:pt x="21836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909A7F8-DEE2-49A7-BCB0-308FB7538B18}"/>
                  </a:ext>
                </a:extLst>
              </p:cNvPr>
              <p:cNvSpPr txBox="1"/>
              <p:nvPr/>
            </p:nvSpPr>
            <p:spPr>
              <a:xfrm>
                <a:off x="5539993" y="3197267"/>
                <a:ext cx="775753" cy="3915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𝒵</m:t>
                          </m:r>
                        </m:e>
                        <m:sub>
                          <m:r>
                            <a:rPr lang="en-US" altLang="zh-CN" b="0" i="1" smtClean="0">
                              <a:latin typeface="Cambria Math" panose="02040503050406030204" pitchFamily="18" charset="0"/>
                            </a:rPr>
                            <m:t>𝑠𝑎𝑓𝑒</m:t>
                          </m:r>
                        </m:sub>
                      </m:sSub>
                    </m:oMath>
                  </m:oMathPara>
                </a14:m>
                <a:endParaRPr lang="zh-CN" altLang="en-US" dirty="0"/>
              </a:p>
            </p:txBody>
          </p:sp>
        </mc:Choice>
        <mc:Fallback xmlns="">
          <p:sp>
            <p:nvSpPr>
              <p:cNvPr id="4" name="TextBox 3">
                <a:extLst>
                  <a:ext uri="{FF2B5EF4-FFF2-40B4-BE49-F238E27FC236}">
                    <a16:creationId xmlns:a16="http://schemas.microsoft.com/office/drawing/2014/main" id="{B909A7F8-DEE2-49A7-BCB0-308FB7538B18}"/>
                  </a:ext>
                </a:extLst>
              </p:cNvPr>
              <p:cNvSpPr txBox="1">
                <a:spLocks noRot="1" noChangeAspect="1" noMove="1" noResize="1" noEditPoints="1" noAdjustHandles="1" noChangeArrowheads="1" noChangeShapeType="1" noTextEdit="1"/>
              </p:cNvSpPr>
              <p:nvPr/>
            </p:nvSpPr>
            <p:spPr>
              <a:xfrm>
                <a:off x="5539993" y="3197267"/>
                <a:ext cx="775753" cy="391582"/>
              </a:xfrm>
              <a:prstGeom prst="rect">
                <a:avLst/>
              </a:prstGeom>
              <a:blipFill>
                <a:blip r:embed="rId15"/>
                <a:stretch>
                  <a:fillRect b="-92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5BC48075-A21E-42FF-82E9-EFD6E043733E}"/>
                  </a:ext>
                </a:extLst>
              </p:cNvPr>
              <p:cNvSpPr txBox="1"/>
              <p:nvPr/>
            </p:nvSpPr>
            <p:spPr>
              <a:xfrm>
                <a:off x="4528148" y="3581766"/>
                <a:ext cx="48507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𝒵</m:t>
                      </m:r>
                    </m:oMath>
                  </m:oMathPara>
                </a14:m>
                <a:endParaRPr lang="zh-CN" altLang="en-US" dirty="0"/>
              </a:p>
            </p:txBody>
          </p:sp>
        </mc:Choice>
        <mc:Fallback xmlns="">
          <p:sp>
            <p:nvSpPr>
              <p:cNvPr id="46" name="TextBox 45">
                <a:extLst>
                  <a:ext uri="{FF2B5EF4-FFF2-40B4-BE49-F238E27FC236}">
                    <a16:creationId xmlns:a16="http://schemas.microsoft.com/office/drawing/2014/main" id="{5BC48075-A21E-42FF-82E9-EFD6E043733E}"/>
                  </a:ext>
                </a:extLst>
              </p:cNvPr>
              <p:cNvSpPr txBox="1">
                <a:spLocks noRot="1" noChangeAspect="1" noMove="1" noResize="1" noEditPoints="1" noAdjustHandles="1" noChangeArrowheads="1" noChangeShapeType="1" noTextEdit="1"/>
              </p:cNvSpPr>
              <p:nvPr/>
            </p:nvSpPr>
            <p:spPr>
              <a:xfrm>
                <a:off x="4528148" y="3581766"/>
                <a:ext cx="485075" cy="369332"/>
              </a:xfrm>
              <a:prstGeom prst="rect">
                <a:avLst/>
              </a:prstGeom>
              <a:blipFill>
                <a:blip r:embed="rId16"/>
                <a:stretch>
                  <a:fillRect/>
                </a:stretch>
              </a:blipFill>
            </p:spPr>
            <p:txBody>
              <a:bodyPr/>
              <a:lstStyle/>
              <a:p>
                <a:r>
                  <a:rPr lang="zh-CN" altLang="en-US">
                    <a:noFill/>
                  </a:rPr>
                  <a:t> </a:t>
                </a:r>
              </a:p>
            </p:txBody>
          </p:sp>
        </mc:Fallback>
      </mc:AlternateContent>
      <p:sp>
        <p:nvSpPr>
          <p:cNvPr id="9" name="Oval 8">
            <a:extLst>
              <a:ext uri="{FF2B5EF4-FFF2-40B4-BE49-F238E27FC236}">
                <a16:creationId xmlns:a16="http://schemas.microsoft.com/office/drawing/2014/main" id="{24E8BA72-70A2-4A8D-9709-81F520423240}"/>
              </a:ext>
            </a:extLst>
          </p:cNvPr>
          <p:cNvSpPr/>
          <p:nvPr/>
        </p:nvSpPr>
        <p:spPr>
          <a:xfrm>
            <a:off x="5029155" y="1910354"/>
            <a:ext cx="179417" cy="17941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7" name="Oval 46">
            <a:extLst>
              <a:ext uri="{FF2B5EF4-FFF2-40B4-BE49-F238E27FC236}">
                <a16:creationId xmlns:a16="http://schemas.microsoft.com/office/drawing/2014/main" id="{55F3D540-32D8-4B93-9E1E-E7FF05892D35}"/>
              </a:ext>
            </a:extLst>
          </p:cNvPr>
          <p:cNvSpPr/>
          <p:nvPr/>
        </p:nvSpPr>
        <p:spPr>
          <a:xfrm>
            <a:off x="6445425" y="1676955"/>
            <a:ext cx="179417" cy="17941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8" name="Oval 47">
            <a:extLst>
              <a:ext uri="{FF2B5EF4-FFF2-40B4-BE49-F238E27FC236}">
                <a16:creationId xmlns:a16="http://schemas.microsoft.com/office/drawing/2014/main" id="{E8D0D75C-85FD-43ED-855D-15E943956065}"/>
              </a:ext>
            </a:extLst>
          </p:cNvPr>
          <p:cNvSpPr/>
          <p:nvPr/>
        </p:nvSpPr>
        <p:spPr>
          <a:xfrm>
            <a:off x="7637533" y="2145794"/>
            <a:ext cx="179417" cy="17941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cxnSp>
        <p:nvCxnSpPr>
          <p:cNvPr id="13" name="Straight Arrow Connector 12">
            <a:extLst>
              <a:ext uri="{FF2B5EF4-FFF2-40B4-BE49-F238E27FC236}">
                <a16:creationId xmlns:a16="http://schemas.microsoft.com/office/drawing/2014/main" id="{FB718A7C-0B0D-4C50-BC65-B0A25E4F302A}"/>
              </a:ext>
            </a:extLst>
          </p:cNvPr>
          <p:cNvCxnSpPr>
            <a:stCxn id="9" idx="6"/>
            <a:endCxn id="47" idx="2"/>
          </p:cNvCxnSpPr>
          <p:nvPr/>
        </p:nvCxnSpPr>
        <p:spPr>
          <a:xfrm flipV="1">
            <a:off x="5208572" y="1766664"/>
            <a:ext cx="1236853" cy="233399"/>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3431BF82-906C-4AC3-A56D-084F602A0120}"/>
              </a:ext>
            </a:extLst>
          </p:cNvPr>
          <p:cNvCxnSpPr>
            <a:cxnSpLocks/>
            <a:stCxn id="47" idx="6"/>
            <a:endCxn id="48" idx="2"/>
          </p:cNvCxnSpPr>
          <p:nvPr/>
        </p:nvCxnSpPr>
        <p:spPr>
          <a:xfrm>
            <a:off x="6624842" y="1766664"/>
            <a:ext cx="1012691" cy="468839"/>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8E5C86C0-329B-4BBB-9DF9-1A5A0D5807D6}"/>
                  </a:ext>
                </a:extLst>
              </p:cNvPr>
              <p:cNvSpPr txBox="1"/>
              <p:nvPr/>
            </p:nvSpPr>
            <p:spPr>
              <a:xfrm>
                <a:off x="5025211" y="1512352"/>
                <a:ext cx="48507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0</m:t>
                          </m:r>
                        </m:sub>
                      </m:sSub>
                    </m:oMath>
                  </m:oMathPara>
                </a14:m>
                <a:endParaRPr lang="zh-CN" altLang="en-US" dirty="0"/>
              </a:p>
            </p:txBody>
          </p:sp>
        </mc:Choice>
        <mc:Fallback xmlns="">
          <p:sp>
            <p:nvSpPr>
              <p:cNvPr id="51" name="TextBox 50">
                <a:extLst>
                  <a:ext uri="{FF2B5EF4-FFF2-40B4-BE49-F238E27FC236}">
                    <a16:creationId xmlns:a16="http://schemas.microsoft.com/office/drawing/2014/main" id="{8E5C86C0-329B-4BBB-9DF9-1A5A0D5807D6}"/>
                  </a:ext>
                </a:extLst>
              </p:cNvPr>
              <p:cNvSpPr txBox="1">
                <a:spLocks noRot="1" noChangeAspect="1" noMove="1" noResize="1" noEditPoints="1" noAdjustHandles="1" noChangeArrowheads="1" noChangeShapeType="1" noTextEdit="1"/>
              </p:cNvSpPr>
              <p:nvPr/>
            </p:nvSpPr>
            <p:spPr>
              <a:xfrm>
                <a:off x="5025211" y="1512352"/>
                <a:ext cx="485075" cy="369332"/>
              </a:xfrm>
              <a:prstGeom prst="rect">
                <a:avLst/>
              </a:prstGeom>
              <a:blipFill>
                <a:blip r:embed="rId1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C4F915A2-120E-4813-B808-5BBF3FA3698E}"/>
                  </a:ext>
                </a:extLst>
              </p:cNvPr>
              <p:cNvSpPr txBox="1"/>
              <p:nvPr/>
            </p:nvSpPr>
            <p:spPr>
              <a:xfrm>
                <a:off x="6177336" y="1777362"/>
                <a:ext cx="38647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52" name="TextBox 51">
                <a:extLst>
                  <a:ext uri="{FF2B5EF4-FFF2-40B4-BE49-F238E27FC236}">
                    <a16:creationId xmlns:a16="http://schemas.microsoft.com/office/drawing/2014/main" id="{C4F915A2-120E-4813-B808-5BBF3FA3698E}"/>
                  </a:ext>
                </a:extLst>
              </p:cNvPr>
              <p:cNvSpPr txBox="1">
                <a:spLocks noRot="1" noChangeAspect="1" noMove="1" noResize="1" noEditPoints="1" noAdjustHandles="1" noChangeArrowheads="1" noChangeShapeType="1" noTextEdit="1"/>
              </p:cNvSpPr>
              <p:nvPr/>
            </p:nvSpPr>
            <p:spPr>
              <a:xfrm>
                <a:off x="6177336" y="1777362"/>
                <a:ext cx="386474" cy="369332"/>
              </a:xfrm>
              <a:prstGeom prst="rect">
                <a:avLst/>
              </a:prstGeom>
              <a:blipFill>
                <a:blip r:embed="rId18"/>
                <a:stretch>
                  <a:fillRect b="-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43911190-0702-451D-92C4-4B1A1735A851}"/>
                  </a:ext>
                </a:extLst>
              </p:cNvPr>
              <p:cNvSpPr txBox="1"/>
              <p:nvPr/>
            </p:nvSpPr>
            <p:spPr>
              <a:xfrm>
                <a:off x="7394995" y="1691929"/>
                <a:ext cx="48507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53" name="TextBox 52">
                <a:extLst>
                  <a:ext uri="{FF2B5EF4-FFF2-40B4-BE49-F238E27FC236}">
                    <a16:creationId xmlns:a16="http://schemas.microsoft.com/office/drawing/2014/main" id="{43911190-0702-451D-92C4-4B1A1735A851}"/>
                  </a:ext>
                </a:extLst>
              </p:cNvPr>
              <p:cNvSpPr txBox="1">
                <a:spLocks noRot="1" noChangeAspect="1" noMove="1" noResize="1" noEditPoints="1" noAdjustHandles="1" noChangeArrowheads="1" noChangeShapeType="1" noTextEdit="1"/>
              </p:cNvSpPr>
              <p:nvPr/>
            </p:nvSpPr>
            <p:spPr>
              <a:xfrm>
                <a:off x="7394995" y="1691929"/>
                <a:ext cx="485075" cy="369332"/>
              </a:xfrm>
              <a:prstGeom prst="rect">
                <a:avLst/>
              </a:prstGeom>
              <a:blipFill>
                <a:blip r:embed="rId19"/>
                <a:stretch>
                  <a:fillRect b="-1667"/>
                </a:stretch>
              </a:blipFill>
            </p:spPr>
            <p:txBody>
              <a:bodyPr/>
              <a:lstStyle/>
              <a:p>
                <a:r>
                  <a:rPr lang="zh-CN" altLang="en-US">
                    <a:noFill/>
                  </a:rPr>
                  <a:t> </a:t>
                </a:r>
              </a:p>
            </p:txBody>
          </p:sp>
        </mc:Fallback>
      </mc:AlternateContent>
      <p:sp>
        <p:nvSpPr>
          <p:cNvPr id="54" name="Rectangle 53">
            <a:extLst>
              <a:ext uri="{FF2B5EF4-FFF2-40B4-BE49-F238E27FC236}">
                <a16:creationId xmlns:a16="http://schemas.microsoft.com/office/drawing/2014/main" id="{20F69721-84A9-4AA2-A85E-9FEE961FE8F8}"/>
              </a:ext>
            </a:extLst>
          </p:cNvPr>
          <p:cNvSpPr/>
          <p:nvPr/>
        </p:nvSpPr>
        <p:spPr>
          <a:xfrm>
            <a:off x="4528823" y="4074814"/>
            <a:ext cx="4174873" cy="2755844"/>
          </a:xfrm>
          <a:prstGeom prst="rect">
            <a:avLst/>
          </a:prstGeom>
          <a:solidFill>
            <a:schemeClr val="accent2">
              <a:lumMod val="60000"/>
              <a:lumOff val="40000"/>
            </a:schemeClr>
          </a:solidFill>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5" name="Freeform: Shape 54">
            <a:extLst>
              <a:ext uri="{FF2B5EF4-FFF2-40B4-BE49-F238E27FC236}">
                <a16:creationId xmlns:a16="http://schemas.microsoft.com/office/drawing/2014/main" id="{A49F4ACF-6D22-4D02-93D3-73441861C708}"/>
              </a:ext>
            </a:extLst>
          </p:cNvPr>
          <p:cNvSpPr/>
          <p:nvPr/>
        </p:nvSpPr>
        <p:spPr>
          <a:xfrm>
            <a:off x="4839285" y="4339376"/>
            <a:ext cx="3559044" cy="2347980"/>
          </a:xfrm>
          <a:custGeom>
            <a:avLst/>
            <a:gdLst>
              <a:gd name="connsiteX0" fmla="*/ 218364 w 3453004"/>
              <a:gd name="connsiteY0" fmla="*/ 0 h 2388358"/>
              <a:gd name="connsiteX1" fmla="*/ 218364 w 3453004"/>
              <a:gd name="connsiteY1" fmla="*/ 0 h 2388358"/>
              <a:gd name="connsiteX2" fmla="*/ 723332 w 3453004"/>
              <a:gd name="connsiteY2" fmla="*/ 54591 h 2388358"/>
              <a:gd name="connsiteX3" fmla="*/ 1071349 w 3453004"/>
              <a:gd name="connsiteY3" fmla="*/ 61415 h 2388358"/>
              <a:gd name="connsiteX4" fmla="*/ 1405720 w 3453004"/>
              <a:gd name="connsiteY4" fmla="*/ 75062 h 2388358"/>
              <a:gd name="connsiteX5" fmla="*/ 2163170 w 3453004"/>
              <a:gd name="connsiteY5" fmla="*/ 88710 h 2388358"/>
              <a:gd name="connsiteX6" fmla="*/ 2354239 w 3453004"/>
              <a:gd name="connsiteY6" fmla="*/ 122830 h 2388358"/>
              <a:gd name="connsiteX7" fmla="*/ 2511188 w 3453004"/>
              <a:gd name="connsiteY7" fmla="*/ 184245 h 2388358"/>
              <a:gd name="connsiteX8" fmla="*/ 2988860 w 3453004"/>
              <a:gd name="connsiteY8" fmla="*/ 477671 h 2388358"/>
              <a:gd name="connsiteX9" fmla="*/ 3111690 w 3453004"/>
              <a:gd name="connsiteY9" fmla="*/ 607325 h 2388358"/>
              <a:gd name="connsiteX10" fmla="*/ 3234520 w 3453004"/>
              <a:gd name="connsiteY10" fmla="*/ 907576 h 2388358"/>
              <a:gd name="connsiteX11" fmla="*/ 3289111 w 3453004"/>
              <a:gd name="connsiteY11" fmla="*/ 1057701 h 2388358"/>
              <a:gd name="connsiteX12" fmla="*/ 3411940 w 3453004"/>
              <a:gd name="connsiteY12" fmla="*/ 1310185 h 2388358"/>
              <a:gd name="connsiteX13" fmla="*/ 3452884 w 3453004"/>
              <a:gd name="connsiteY13" fmla="*/ 1555845 h 2388358"/>
              <a:gd name="connsiteX14" fmla="*/ 3370997 w 3453004"/>
              <a:gd name="connsiteY14" fmla="*/ 1869743 h 2388358"/>
              <a:gd name="connsiteX15" fmla="*/ 3282287 w 3453004"/>
              <a:gd name="connsiteY15" fmla="*/ 2033516 h 2388358"/>
              <a:gd name="connsiteX16" fmla="*/ 3022979 w 3453004"/>
              <a:gd name="connsiteY16" fmla="*/ 2265528 h 2388358"/>
              <a:gd name="connsiteX17" fmla="*/ 2872854 w 3453004"/>
              <a:gd name="connsiteY17" fmla="*/ 2326943 h 2388358"/>
              <a:gd name="connsiteX18" fmla="*/ 2374711 w 3453004"/>
              <a:gd name="connsiteY18" fmla="*/ 2381534 h 2388358"/>
              <a:gd name="connsiteX19" fmla="*/ 2115403 w 3453004"/>
              <a:gd name="connsiteY19" fmla="*/ 2388358 h 2388358"/>
              <a:gd name="connsiteX20" fmla="*/ 1535373 w 3453004"/>
              <a:gd name="connsiteY20" fmla="*/ 2340591 h 2388358"/>
              <a:gd name="connsiteX21" fmla="*/ 1303361 w 3453004"/>
              <a:gd name="connsiteY21" fmla="*/ 2306471 h 2388358"/>
              <a:gd name="connsiteX22" fmla="*/ 1078173 w 3453004"/>
              <a:gd name="connsiteY22" fmla="*/ 2279176 h 2388358"/>
              <a:gd name="connsiteX23" fmla="*/ 675564 w 3453004"/>
              <a:gd name="connsiteY23" fmla="*/ 2210937 h 2388358"/>
              <a:gd name="connsiteX24" fmla="*/ 518615 w 3453004"/>
              <a:gd name="connsiteY24" fmla="*/ 2156346 h 2388358"/>
              <a:gd name="connsiteX25" fmla="*/ 361666 w 3453004"/>
              <a:gd name="connsiteY25" fmla="*/ 2081283 h 2388358"/>
              <a:gd name="connsiteX26" fmla="*/ 150126 w 3453004"/>
              <a:gd name="connsiteY26" fmla="*/ 1883391 h 2388358"/>
              <a:gd name="connsiteX27" fmla="*/ 47767 w 3453004"/>
              <a:gd name="connsiteY27" fmla="*/ 1596788 h 2388358"/>
              <a:gd name="connsiteX28" fmla="*/ 13648 w 3453004"/>
              <a:gd name="connsiteY28" fmla="*/ 1269242 h 2388358"/>
              <a:gd name="connsiteX29" fmla="*/ 0 w 3453004"/>
              <a:gd name="connsiteY29" fmla="*/ 968991 h 2388358"/>
              <a:gd name="connsiteX30" fmla="*/ 6824 w 3453004"/>
              <a:gd name="connsiteY30" fmla="*/ 709683 h 2388358"/>
              <a:gd name="connsiteX31" fmla="*/ 27296 w 3453004"/>
              <a:gd name="connsiteY31" fmla="*/ 593677 h 2388358"/>
              <a:gd name="connsiteX32" fmla="*/ 40943 w 3453004"/>
              <a:gd name="connsiteY32" fmla="*/ 491319 h 2388358"/>
              <a:gd name="connsiteX33" fmla="*/ 95535 w 3453004"/>
              <a:gd name="connsiteY33" fmla="*/ 313898 h 2388358"/>
              <a:gd name="connsiteX34" fmla="*/ 109182 w 3453004"/>
              <a:gd name="connsiteY34" fmla="*/ 232012 h 2388358"/>
              <a:gd name="connsiteX35" fmla="*/ 163773 w 3453004"/>
              <a:gd name="connsiteY35" fmla="*/ 88710 h 2388358"/>
              <a:gd name="connsiteX36" fmla="*/ 177421 w 3453004"/>
              <a:gd name="connsiteY36" fmla="*/ 54591 h 2388358"/>
              <a:gd name="connsiteX37" fmla="*/ 184245 w 3453004"/>
              <a:gd name="connsiteY37" fmla="*/ 27295 h 2388358"/>
              <a:gd name="connsiteX38" fmla="*/ 218364 w 3453004"/>
              <a:gd name="connsiteY38" fmla="*/ 0 h 2388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453004" h="2388358">
                <a:moveTo>
                  <a:pt x="218364" y="0"/>
                </a:moveTo>
                <a:lnTo>
                  <a:pt x="218364" y="0"/>
                </a:lnTo>
                <a:cubicBezTo>
                  <a:pt x="423608" y="29320"/>
                  <a:pt x="491932" y="42663"/>
                  <a:pt x="723332" y="54591"/>
                </a:cubicBezTo>
                <a:cubicBezTo>
                  <a:pt x="839206" y="60564"/>
                  <a:pt x="955343" y="59140"/>
                  <a:pt x="1071349" y="61415"/>
                </a:cubicBezTo>
                <a:lnTo>
                  <a:pt x="1405720" y="75062"/>
                </a:lnTo>
                <a:cubicBezTo>
                  <a:pt x="1619730" y="82040"/>
                  <a:pt x="1971412" y="85890"/>
                  <a:pt x="2163170" y="88710"/>
                </a:cubicBezTo>
                <a:cubicBezTo>
                  <a:pt x="2226860" y="100083"/>
                  <a:pt x="2291850" y="105703"/>
                  <a:pt x="2354239" y="122830"/>
                </a:cubicBezTo>
                <a:cubicBezTo>
                  <a:pt x="2408414" y="137702"/>
                  <a:pt x="2459551" y="162115"/>
                  <a:pt x="2511188" y="184245"/>
                </a:cubicBezTo>
                <a:cubicBezTo>
                  <a:pt x="2679308" y="256296"/>
                  <a:pt x="2861783" y="343534"/>
                  <a:pt x="2988860" y="477671"/>
                </a:cubicBezTo>
                <a:lnTo>
                  <a:pt x="3111690" y="607325"/>
                </a:lnTo>
                <a:cubicBezTo>
                  <a:pt x="3152633" y="707409"/>
                  <a:pt x="3197566" y="805952"/>
                  <a:pt x="3234520" y="907576"/>
                </a:cubicBezTo>
                <a:cubicBezTo>
                  <a:pt x="3252717" y="957618"/>
                  <a:pt x="3267639" y="1008975"/>
                  <a:pt x="3289111" y="1057701"/>
                </a:cubicBezTo>
                <a:cubicBezTo>
                  <a:pt x="3326853" y="1143346"/>
                  <a:pt x="3411940" y="1310185"/>
                  <a:pt x="3411940" y="1310185"/>
                </a:cubicBezTo>
                <a:cubicBezTo>
                  <a:pt x="3431064" y="1391462"/>
                  <a:pt x="3454905" y="1470952"/>
                  <a:pt x="3452884" y="1555845"/>
                </a:cubicBezTo>
                <a:cubicBezTo>
                  <a:pt x="3449832" y="1684016"/>
                  <a:pt x="3425351" y="1753623"/>
                  <a:pt x="3370997" y="1869743"/>
                </a:cubicBezTo>
                <a:cubicBezTo>
                  <a:pt x="3344677" y="1925973"/>
                  <a:pt x="3318045" y="1982762"/>
                  <a:pt x="3282287" y="2033516"/>
                </a:cubicBezTo>
                <a:cubicBezTo>
                  <a:pt x="3214830" y="2129262"/>
                  <a:pt x="3125653" y="2209302"/>
                  <a:pt x="3022979" y="2265528"/>
                </a:cubicBezTo>
                <a:cubicBezTo>
                  <a:pt x="2975557" y="2291497"/>
                  <a:pt x="2925199" y="2313406"/>
                  <a:pt x="2872854" y="2326943"/>
                </a:cubicBezTo>
                <a:cubicBezTo>
                  <a:pt x="2703590" y="2370718"/>
                  <a:pt x="2548119" y="2374598"/>
                  <a:pt x="2374711" y="2381534"/>
                </a:cubicBezTo>
                <a:cubicBezTo>
                  <a:pt x="2288314" y="2384990"/>
                  <a:pt x="2201839" y="2386083"/>
                  <a:pt x="2115403" y="2388358"/>
                </a:cubicBezTo>
                <a:cubicBezTo>
                  <a:pt x="1867980" y="2372221"/>
                  <a:pt x="1773597" y="2369961"/>
                  <a:pt x="1535373" y="2340591"/>
                </a:cubicBezTo>
                <a:cubicBezTo>
                  <a:pt x="1457791" y="2331026"/>
                  <a:pt x="1380834" y="2316878"/>
                  <a:pt x="1303361" y="2306471"/>
                </a:cubicBezTo>
                <a:cubicBezTo>
                  <a:pt x="1228422" y="2296405"/>
                  <a:pt x="1153183" y="2288701"/>
                  <a:pt x="1078173" y="2279176"/>
                </a:cubicBezTo>
                <a:cubicBezTo>
                  <a:pt x="937630" y="2261329"/>
                  <a:pt x="812746" y="2247871"/>
                  <a:pt x="675564" y="2210937"/>
                </a:cubicBezTo>
                <a:cubicBezTo>
                  <a:pt x="622078" y="2196537"/>
                  <a:pt x="569810" y="2177492"/>
                  <a:pt x="518615" y="2156346"/>
                </a:cubicBezTo>
                <a:cubicBezTo>
                  <a:pt x="465015" y="2134207"/>
                  <a:pt x="411179" y="2111474"/>
                  <a:pt x="361666" y="2081283"/>
                </a:cubicBezTo>
                <a:cubicBezTo>
                  <a:pt x="252133" y="2014494"/>
                  <a:pt x="230210" y="1975796"/>
                  <a:pt x="150126" y="1883391"/>
                </a:cubicBezTo>
                <a:cubicBezTo>
                  <a:pt x="107204" y="1781451"/>
                  <a:pt x="70832" y="1707502"/>
                  <a:pt x="47767" y="1596788"/>
                </a:cubicBezTo>
                <a:cubicBezTo>
                  <a:pt x="37860" y="1549234"/>
                  <a:pt x="16835" y="1322625"/>
                  <a:pt x="13648" y="1269242"/>
                </a:cubicBezTo>
                <a:cubicBezTo>
                  <a:pt x="7677" y="1169233"/>
                  <a:pt x="0" y="968991"/>
                  <a:pt x="0" y="968991"/>
                </a:cubicBezTo>
                <a:cubicBezTo>
                  <a:pt x="2275" y="882555"/>
                  <a:pt x="552" y="795921"/>
                  <a:pt x="6824" y="709683"/>
                </a:cubicBezTo>
                <a:cubicBezTo>
                  <a:pt x="9672" y="670520"/>
                  <a:pt x="21234" y="632472"/>
                  <a:pt x="27296" y="593677"/>
                </a:cubicBezTo>
                <a:cubicBezTo>
                  <a:pt x="32610" y="559668"/>
                  <a:pt x="32787" y="524760"/>
                  <a:pt x="40943" y="491319"/>
                </a:cubicBezTo>
                <a:cubicBezTo>
                  <a:pt x="55605" y="431205"/>
                  <a:pt x="85363" y="374933"/>
                  <a:pt x="95535" y="313898"/>
                </a:cubicBezTo>
                <a:cubicBezTo>
                  <a:pt x="100084" y="286603"/>
                  <a:pt x="102773" y="258931"/>
                  <a:pt x="109182" y="232012"/>
                </a:cubicBezTo>
                <a:cubicBezTo>
                  <a:pt x="119300" y="189516"/>
                  <a:pt x="148357" y="126149"/>
                  <a:pt x="163773" y="88710"/>
                </a:cubicBezTo>
                <a:cubicBezTo>
                  <a:pt x="168437" y="77383"/>
                  <a:pt x="174450" y="66474"/>
                  <a:pt x="177421" y="54591"/>
                </a:cubicBezTo>
                <a:cubicBezTo>
                  <a:pt x="179696" y="45492"/>
                  <a:pt x="180550" y="35915"/>
                  <a:pt x="184245" y="27295"/>
                </a:cubicBezTo>
                <a:cubicBezTo>
                  <a:pt x="200417" y="-10438"/>
                  <a:pt x="212678" y="4549"/>
                  <a:pt x="21836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96D5EA52-0AB2-4153-A613-0D683F5D50D2}"/>
                  </a:ext>
                </a:extLst>
              </p:cNvPr>
              <p:cNvSpPr txBox="1"/>
              <p:nvPr/>
            </p:nvSpPr>
            <p:spPr>
              <a:xfrm>
                <a:off x="4528821" y="6461326"/>
                <a:ext cx="48507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𝒳</m:t>
                      </m:r>
                    </m:oMath>
                  </m:oMathPara>
                </a14:m>
                <a:endParaRPr lang="zh-CN" altLang="en-US" dirty="0"/>
              </a:p>
            </p:txBody>
          </p:sp>
        </mc:Choice>
        <mc:Fallback xmlns="">
          <p:sp>
            <p:nvSpPr>
              <p:cNvPr id="57" name="TextBox 56">
                <a:extLst>
                  <a:ext uri="{FF2B5EF4-FFF2-40B4-BE49-F238E27FC236}">
                    <a16:creationId xmlns:a16="http://schemas.microsoft.com/office/drawing/2014/main" id="{96D5EA52-0AB2-4153-A613-0D683F5D50D2}"/>
                  </a:ext>
                </a:extLst>
              </p:cNvPr>
              <p:cNvSpPr txBox="1">
                <a:spLocks noRot="1" noChangeAspect="1" noMove="1" noResize="1" noEditPoints="1" noAdjustHandles="1" noChangeArrowheads="1" noChangeShapeType="1" noTextEdit="1"/>
              </p:cNvSpPr>
              <p:nvPr/>
            </p:nvSpPr>
            <p:spPr>
              <a:xfrm>
                <a:off x="4528821" y="6461326"/>
                <a:ext cx="485075" cy="369332"/>
              </a:xfrm>
              <a:prstGeom prst="rect">
                <a:avLst/>
              </a:prstGeom>
              <a:blipFill>
                <a:blip r:embed="rId20"/>
                <a:stretch>
                  <a:fillRect/>
                </a:stretch>
              </a:blipFill>
            </p:spPr>
            <p:txBody>
              <a:bodyPr/>
              <a:lstStyle/>
              <a:p>
                <a:r>
                  <a:rPr lang="zh-CN" altLang="en-US">
                    <a:noFill/>
                  </a:rPr>
                  <a:t> </a:t>
                </a:r>
              </a:p>
            </p:txBody>
          </p:sp>
        </mc:Fallback>
      </mc:AlternateContent>
      <p:sp>
        <p:nvSpPr>
          <p:cNvPr id="58" name="Oval 57">
            <a:extLst>
              <a:ext uri="{FF2B5EF4-FFF2-40B4-BE49-F238E27FC236}">
                <a16:creationId xmlns:a16="http://schemas.microsoft.com/office/drawing/2014/main" id="{14625D4F-F140-49E3-B9CA-0CFE90D8189D}"/>
              </a:ext>
            </a:extLst>
          </p:cNvPr>
          <p:cNvSpPr/>
          <p:nvPr/>
        </p:nvSpPr>
        <p:spPr>
          <a:xfrm>
            <a:off x="5208572" y="4712120"/>
            <a:ext cx="179417" cy="17941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59" name="Oval 58">
            <a:extLst>
              <a:ext uri="{FF2B5EF4-FFF2-40B4-BE49-F238E27FC236}">
                <a16:creationId xmlns:a16="http://schemas.microsoft.com/office/drawing/2014/main" id="{FAD34E79-C7FC-4F83-AF0F-34FB11C9C802}"/>
              </a:ext>
            </a:extLst>
          </p:cNvPr>
          <p:cNvSpPr/>
          <p:nvPr/>
        </p:nvSpPr>
        <p:spPr>
          <a:xfrm>
            <a:off x="6746758" y="4694451"/>
            <a:ext cx="179417" cy="17941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0" name="Oval 59">
            <a:extLst>
              <a:ext uri="{FF2B5EF4-FFF2-40B4-BE49-F238E27FC236}">
                <a16:creationId xmlns:a16="http://schemas.microsoft.com/office/drawing/2014/main" id="{FEF1CC7F-8176-4F81-B8E6-B2A53975774B}"/>
              </a:ext>
            </a:extLst>
          </p:cNvPr>
          <p:cNvSpPr/>
          <p:nvPr/>
        </p:nvSpPr>
        <p:spPr>
          <a:xfrm>
            <a:off x="8230674" y="5122961"/>
            <a:ext cx="179417" cy="179417"/>
          </a:xfrm>
          <a:prstGeom prst="ellipse">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cxnSp>
        <p:nvCxnSpPr>
          <p:cNvPr id="61" name="Straight Arrow Connector 60">
            <a:extLst>
              <a:ext uri="{FF2B5EF4-FFF2-40B4-BE49-F238E27FC236}">
                <a16:creationId xmlns:a16="http://schemas.microsoft.com/office/drawing/2014/main" id="{B01D9C52-24CD-4732-A685-7B9CC916164F}"/>
              </a:ext>
            </a:extLst>
          </p:cNvPr>
          <p:cNvCxnSpPr>
            <a:stCxn id="58" idx="6"/>
            <a:endCxn id="59" idx="2"/>
          </p:cNvCxnSpPr>
          <p:nvPr/>
        </p:nvCxnSpPr>
        <p:spPr>
          <a:xfrm flipV="1">
            <a:off x="5387989" y="4784160"/>
            <a:ext cx="1358769" cy="17669"/>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67FEDE56-16FD-4C82-9839-86D085208D3D}"/>
              </a:ext>
            </a:extLst>
          </p:cNvPr>
          <p:cNvCxnSpPr>
            <a:cxnSpLocks/>
            <a:stCxn id="59" idx="6"/>
            <a:endCxn id="60" idx="2"/>
          </p:cNvCxnSpPr>
          <p:nvPr/>
        </p:nvCxnSpPr>
        <p:spPr>
          <a:xfrm>
            <a:off x="6926175" y="4784160"/>
            <a:ext cx="1304499" cy="42851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61B536A9-BF4F-4332-BD2C-D51A3C74E226}"/>
                  </a:ext>
                </a:extLst>
              </p:cNvPr>
              <p:cNvSpPr txBox="1"/>
              <p:nvPr/>
            </p:nvSpPr>
            <p:spPr>
              <a:xfrm>
                <a:off x="5166214" y="4804240"/>
                <a:ext cx="48507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m:oMathPara>
                </a14:m>
                <a:endParaRPr lang="zh-CN" altLang="en-US" dirty="0"/>
              </a:p>
            </p:txBody>
          </p:sp>
        </mc:Choice>
        <mc:Fallback xmlns="">
          <p:sp>
            <p:nvSpPr>
              <p:cNvPr id="63" name="TextBox 62">
                <a:extLst>
                  <a:ext uri="{FF2B5EF4-FFF2-40B4-BE49-F238E27FC236}">
                    <a16:creationId xmlns:a16="http://schemas.microsoft.com/office/drawing/2014/main" id="{61B536A9-BF4F-4332-BD2C-D51A3C74E226}"/>
                  </a:ext>
                </a:extLst>
              </p:cNvPr>
              <p:cNvSpPr txBox="1">
                <a:spLocks noRot="1" noChangeAspect="1" noMove="1" noResize="1" noEditPoints="1" noAdjustHandles="1" noChangeArrowheads="1" noChangeShapeType="1" noTextEdit="1"/>
              </p:cNvSpPr>
              <p:nvPr/>
            </p:nvSpPr>
            <p:spPr>
              <a:xfrm>
                <a:off x="5166214" y="4804240"/>
                <a:ext cx="485075" cy="369332"/>
              </a:xfrm>
              <a:prstGeom prst="rect">
                <a:avLst/>
              </a:prstGeom>
              <a:blipFill>
                <a:blip r:embed="rId2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566E13E8-5129-4F1D-A845-B34C2C83DCEA}"/>
                  </a:ext>
                </a:extLst>
              </p:cNvPr>
              <p:cNvSpPr txBox="1"/>
              <p:nvPr/>
            </p:nvSpPr>
            <p:spPr>
              <a:xfrm>
                <a:off x="6523372" y="4336965"/>
                <a:ext cx="48507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64" name="TextBox 63">
                <a:extLst>
                  <a:ext uri="{FF2B5EF4-FFF2-40B4-BE49-F238E27FC236}">
                    <a16:creationId xmlns:a16="http://schemas.microsoft.com/office/drawing/2014/main" id="{566E13E8-5129-4F1D-A845-B34C2C83DCEA}"/>
                  </a:ext>
                </a:extLst>
              </p:cNvPr>
              <p:cNvSpPr txBox="1">
                <a:spLocks noRot="1" noChangeAspect="1" noMove="1" noResize="1" noEditPoints="1" noAdjustHandles="1" noChangeArrowheads="1" noChangeShapeType="1" noTextEdit="1"/>
              </p:cNvSpPr>
              <p:nvPr/>
            </p:nvSpPr>
            <p:spPr>
              <a:xfrm>
                <a:off x="6523372" y="4336965"/>
                <a:ext cx="485075" cy="369332"/>
              </a:xfrm>
              <a:prstGeom prst="rect">
                <a:avLst/>
              </a:prstGeom>
              <a:blipFill>
                <a:blip r:embed="rId2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444FEF45-6CDC-47A9-8D69-E97814BDBD47}"/>
                  </a:ext>
                </a:extLst>
              </p:cNvPr>
              <p:cNvSpPr txBox="1"/>
              <p:nvPr/>
            </p:nvSpPr>
            <p:spPr>
              <a:xfrm>
                <a:off x="7978775" y="4734682"/>
                <a:ext cx="48507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65" name="TextBox 64">
                <a:extLst>
                  <a:ext uri="{FF2B5EF4-FFF2-40B4-BE49-F238E27FC236}">
                    <a16:creationId xmlns:a16="http://schemas.microsoft.com/office/drawing/2014/main" id="{444FEF45-6CDC-47A9-8D69-E97814BDBD47}"/>
                  </a:ext>
                </a:extLst>
              </p:cNvPr>
              <p:cNvSpPr txBox="1">
                <a:spLocks noRot="1" noChangeAspect="1" noMove="1" noResize="1" noEditPoints="1" noAdjustHandles="1" noChangeArrowheads="1" noChangeShapeType="1" noTextEdit="1"/>
              </p:cNvSpPr>
              <p:nvPr/>
            </p:nvSpPr>
            <p:spPr>
              <a:xfrm>
                <a:off x="7978775" y="4734682"/>
                <a:ext cx="485075" cy="369332"/>
              </a:xfrm>
              <a:prstGeom prst="rect">
                <a:avLst/>
              </a:prstGeom>
              <a:blipFill>
                <a:blip r:embed="rId23"/>
                <a:stretch>
                  <a:fillRect b="-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CFF11FAE-B542-4DAB-AD3E-AE21A5CAF07A}"/>
                  </a:ext>
                </a:extLst>
              </p:cNvPr>
              <p:cNvSpPr txBox="1"/>
              <p:nvPr/>
            </p:nvSpPr>
            <p:spPr>
              <a:xfrm>
                <a:off x="5334252" y="6069768"/>
                <a:ext cx="775753" cy="3915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𝒳</m:t>
                          </m:r>
                        </m:e>
                        <m:sub>
                          <m:r>
                            <a:rPr lang="en-US" altLang="zh-CN" b="0" i="1" smtClean="0">
                              <a:latin typeface="Cambria Math" panose="02040503050406030204" pitchFamily="18" charset="0"/>
                            </a:rPr>
                            <m:t>𝑠𝑎𝑓𝑒</m:t>
                          </m:r>
                        </m:sub>
                      </m:sSub>
                    </m:oMath>
                  </m:oMathPara>
                </a14:m>
                <a:endParaRPr lang="zh-CN" altLang="en-US" dirty="0"/>
              </a:p>
            </p:txBody>
          </p:sp>
        </mc:Choice>
        <mc:Fallback xmlns="">
          <p:sp>
            <p:nvSpPr>
              <p:cNvPr id="66" name="TextBox 65">
                <a:extLst>
                  <a:ext uri="{FF2B5EF4-FFF2-40B4-BE49-F238E27FC236}">
                    <a16:creationId xmlns:a16="http://schemas.microsoft.com/office/drawing/2014/main" id="{CFF11FAE-B542-4DAB-AD3E-AE21A5CAF07A}"/>
                  </a:ext>
                </a:extLst>
              </p:cNvPr>
              <p:cNvSpPr txBox="1">
                <a:spLocks noRot="1" noChangeAspect="1" noMove="1" noResize="1" noEditPoints="1" noAdjustHandles="1" noChangeArrowheads="1" noChangeShapeType="1" noTextEdit="1"/>
              </p:cNvSpPr>
              <p:nvPr/>
            </p:nvSpPr>
            <p:spPr>
              <a:xfrm>
                <a:off x="5334252" y="6069768"/>
                <a:ext cx="775753" cy="391582"/>
              </a:xfrm>
              <a:prstGeom prst="rect">
                <a:avLst/>
              </a:prstGeom>
              <a:blipFill>
                <a:blip r:embed="rId24"/>
                <a:stretch>
                  <a:fillRect b="-9375"/>
                </a:stretch>
              </a:blipFill>
            </p:spPr>
            <p:txBody>
              <a:bodyPr/>
              <a:lstStyle/>
              <a:p>
                <a:r>
                  <a:rPr lang="zh-CN" altLang="en-US">
                    <a:noFill/>
                  </a:rPr>
                  <a:t> </a:t>
                </a:r>
              </a:p>
            </p:txBody>
          </p:sp>
        </mc:Fallback>
      </mc:AlternateContent>
      <p:sp>
        <p:nvSpPr>
          <p:cNvPr id="67" name="Oval 66">
            <a:extLst>
              <a:ext uri="{FF2B5EF4-FFF2-40B4-BE49-F238E27FC236}">
                <a16:creationId xmlns:a16="http://schemas.microsoft.com/office/drawing/2014/main" id="{865D210E-64E2-44CA-B674-017E4E5906FB}"/>
              </a:ext>
            </a:extLst>
          </p:cNvPr>
          <p:cNvSpPr/>
          <p:nvPr/>
        </p:nvSpPr>
        <p:spPr>
          <a:xfrm>
            <a:off x="4955934" y="4470500"/>
            <a:ext cx="852753" cy="865249"/>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cxnSp>
        <p:nvCxnSpPr>
          <p:cNvPr id="85" name="Straight Connector 84">
            <a:extLst>
              <a:ext uri="{FF2B5EF4-FFF2-40B4-BE49-F238E27FC236}">
                <a16:creationId xmlns:a16="http://schemas.microsoft.com/office/drawing/2014/main" id="{84DFEA3B-4DF9-42CB-8F41-A6595B3588FC}"/>
              </a:ext>
            </a:extLst>
          </p:cNvPr>
          <p:cNvCxnSpPr>
            <a:stCxn id="9" idx="4"/>
          </p:cNvCxnSpPr>
          <p:nvPr/>
        </p:nvCxnSpPr>
        <p:spPr>
          <a:xfrm flipH="1">
            <a:off x="5118863" y="2089771"/>
            <a:ext cx="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756D85C2-20A1-488C-8465-E2EE4E859424}"/>
              </a:ext>
            </a:extLst>
          </p:cNvPr>
          <p:cNvCxnSpPr>
            <a:stCxn id="9" idx="4"/>
            <a:endCxn id="67" idx="2"/>
          </p:cNvCxnSpPr>
          <p:nvPr/>
        </p:nvCxnSpPr>
        <p:spPr>
          <a:xfrm flipH="1">
            <a:off x="4955934" y="2089771"/>
            <a:ext cx="162930" cy="2813354"/>
          </a:xfrm>
          <a:prstGeom prst="line">
            <a:avLst/>
          </a:prstGeom>
          <a:ln w="12700"/>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0B8453D4-A716-4999-BCC7-721F00CC80D9}"/>
              </a:ext>
            </a:extLst>
          </p:cNvPr>
          <p:cNvCxnSpPr>
            <a:cxnSpLocks/>
            <a:stCxn id="9" idx="4"/>
            <a:endCxn id="67" idx="6"/>
          </p:cNvCxnSpPr>
          <p:nvPr/>
        </p:nvCxnSpPr>
        <p:spPr>
          <a:xfrm>
            <a:off x="5118864" y="2089771"/>
            <a:ext cx="689823" cy="2813354"/>
          </a:xfrm>
          <a:prstGeom prst="line">
            <a:avLst/>
          </a:prstGeom>
          <a:ln w="12700"/>
        </p:spPr>
        <p:style>
          <a:lnRef idx="1">
            <a:schemeClr val="dk1"/>
          </a:lnRef>
          <a:fillRef idx="0">
            <a:schemeClr val="dk1"/>
          </a:fillRef>
          <a:effectRef idx="0">
            <a:schemeClr val="dk1"/>
          </a:effectRef>
          <a:fontRef idx="minor">
            <a:schemeClr val="tx1"/>
          </a:fontRef>
        </p:style>
      </p:cxnSp>
      <p:sp>
        <p:nvSpPr>
          <p:cNvPr id="91" name="Oval 90">
            <a:extLst>
              <a:ext uri="{FF2B5EF4-FFF2-40B4-BE49-F238E27FC236}">
                <a16:creationId xmlns:a16="http://schemas.microsoft.com/office/drawing/2014/main" id="{635CB61F-9891-436B-888E-D89830B388A8}"/>
              </a:ext>
            </a:extLst>
          </p:cNvPr>
          <p:cNvSpPr/>
          <p:nvPr/>
        </p:nvSpPr>
        <p:spPr>
          <a:xfrm>
            <a:off x="6431302" y="4254675"/>
            <a:ext cx="852753" cy="865249"/>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cxnSp>
        <p:nvCxnSpPr>
          <p:cNvPr id="92" name="Straight Connector 91">
            <a:extLst>
              <a:ext uri="{FF2B5EF4-FFF2-40B4-BE49-F238E27FC236}">
                <a16:creationId xmlns:a16="http://schemas.microsoft.com/office/drawing/2014/main" id="{62419C47-1A61-4EA0-9E21-C4B775E7C605}"/>
              </a:ext>
            </a:extLst>
          </p:cNvPr>
          <p:cNvCxnSpPr>
            <a:cxnSpLocks/>
            <a:stCxn id="47" idx="4"/>
            <a:endCxn id="91" idx="2"/>
          </p:cNvCxnSpPr>
          <p:nvPr/>
        </p:nvCxnSpPr>
        <p:spPr>
          <a:xfrm flipH="1">
            <a:off x="6431302" y="1856372"/>
            <a:ext cx="103832" cy="2830928"/>
          </a:xfrm>
          <a:prstGeom prst="line">
            <a:avLst/>
          </a:prstGeom>
          <a:ln w="12700"/>
        </p:spPr>
        <p:style>
          <a:lnRef idx="1">
            <a:schemeClr val="dk1"/>
          </a:lnRef>
          <a:fillRef idx="0">
            <a:schemeClr val="dk1"/>
          </a:fillRef>
          <a:effectRef idx="0">
            <a:schemeClr val="dk1"/>
          </a:effectRef>
          <a:fontRef idx="minor">
            <a:schemeClr val="tx1"/>
          </a:fontRef>
        </p:style>
      </p:cxnSp>
      <p:cxnSp>
        <p:nvCxnSpPr>
          <p:cNvPr id="93" name="Straight Connector 92">
            <a:extLst>
              <a:ext uri="{FF2B5EF4-FFF2-40B4-BE49-F238E27FC236}">
                <a16:creationId xmlns:a16="http://schemas.microsoft.com/office/drawing/2014/main" id="{8AB34008-1380-4A82-AB29-B2F776BD9D2F}"/>
              </a:ext>
            </a:extLst>
          </p:cNvPr>
          <p:cNvCxnSpPr>
            <a:cxnSpLocks/>
            <a:stCxn id="47" idx="4"/>
            <a:endCxn id="91" idx="6"/>
          </p:cNvCxnSpPr>
          <p:nvPr/>
        </p:nvCxnSpPr>
        <p:spPr>
          <a:xfrm>
            <a:off x="6535134" y="1856372"/>
            <a:ext cx="748921" cy="2830928"/>
          </a:xfrm>
          <a:prstGeom prst="line">
            <a:avLst/>
          </a:prstGeom>
          <a:ln w="12700"/>
        </p:spPr>
        <p:style>
          <a:lnRef idx="1">
            <a:schemeClr val="dk1"/>
          </a:lnRef>
          <a:fillRef idx="0">
            <a:schemeClr val="dk1"/>
          </a:fillRef>
          <a:effectRef idx="0">
            <a:schemeClr val="dk1"/>
          </a:effectRef>
          <a:fontRef idx="minor">
            <a:schemeClr val="tx1"/>
          </a:fontRef>
        </p:style>
      </p:cxnSp>
      <p:sp>
        <p:nvSpPr>
          <p:cNvPr id="97" name="Oval 96">
            <a:extLst>
              <a:ext uri="{FF2B5EF4-FFF2-40B4-BE49-F238E27FC236}">
                <a16:creationId xmlns:a16="http://schemas.microsoft.com/office/drawing/2014/main" id="{7E81BA7F-E17C-46B6-88DA-3E76A6DA6D7C}"/>
              </a:ext>
            </a:extLst>
          </p:cNvPr>
          <p:cNvSpPr/>
          <p:nvPr/>
        </p:nvSpPr>
        <p:spPr>
          <a:xfrm>
            <a:off x="7677226" y="4694606"/>
            <a:ext cx="852753" cy="865249"/>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cxnSp>
        <p:nvCxnSpPr>
          <p:cNvPr id="98" name="Straight Connector 97">
            <a:extLst>
              <a:ext uri="{FF2B5EF4-FFF2-40B4-BE49-F238E27FC236}">
                <a16:creationId xmlns:a16="http://schemas.microsoft.com/office/drawing/2014/main" id="{FA9B996A-88B2-49F4-A0B1-471CE10C3A0D}"/>
              </a:ext>
            </a:extLst>
          </p:cNvPr>
          <p:cNvCxnSpPr>
            <a:cxnSpLocks/>
            <a:endCxn id="97" idx="2"/>
          </p:cNvCxnSpPr>
          <p:nvPr/>
        </p:nvCxnSpPr>
        <p:spPr>
          <a:xfrm flipH="1">
            <a:off x="7677226" y="2325211"/>
            <a:ext cx="50016" cy="2802020"/>
          </a:xfrm>
          <a:prstGeom prst="line">
            <a:avLst/>
          </a:prstGeom>
          <a:ln w="12700"/>
        </p:spPr>
        <p:style>
          <a:lnRef idx="1">
            <a:schemeClr val="dk1"/>
          </a:lnRef>
          <a:fillRef idx="0">
            <a:schemeClr val="dk1"/>
          </a:fillRef>
          <a:effectRef idx="0">
            <a:schemeClr val="dk1"/>
          </a:effectRef>
          <a:fontRef idx="minor">
            <a:schemeClr val="tx1"/>
          </a:fontRef>
        </p:style>
      </p:cxnSp>
      <p:cxnSp>
        <p:nvCxnSpPr>
          <p:cNvPr id="99" name="Straight Connector 98">
            <a:extLst>
              <a:ext uri="{FF2B5EF4-FFF2-40B4-BE49-F238E27FC236}">
                <a16:creationId xmlns:a16="http://schemas.microsoft.com/office/drawing/2014/main" id="{61D02607-D45B-4B26-B341-FB8B844B2BA9}"/>
              </a:ext>
            </a:extLst>
          </p:cNvPr>
          <p:cNvCxnSpPr>
            <a:cxnSpLocks/>
            <a:stCxn id="48" idx="4"/>
            <a:endCxn id="97" idx="6"/>
          </p:cNvCxnSpPr>
          <p:nvPr/>
        </p:nvCxnSpPr>
        <p:spPr>
          <a:xfrm>
            <a:off x="7727242" y="2325211"/>
            <a:ext cx="802737" cy="2802020"/>
          </a:xfrm>
          <a:prstGeom prst="line">
            <a:avLst/>
          </a:prstGeom>
          <a:ln w="12700"/>
        </p:spPr>
        <p:style>
          <a:lnRef idx="1">
            <a:schemeClr val="dk1"/>
          </a:lnRef>
          <a:fillRef idx="0">
            <a:schemeClr val="dk1"/>
          </a:fillRef>
          <a:effectRef idx="0">
            <a:schemeClr val="dk1"/>
          </a:effectRef>
          <a:fontRef idx="minor">
            <a:schemeClr val="tx1"/>
          </a:fontRef>
        </p:style>
      </p:cxnSp>
      <p:sp>
        <p:nvSpPr>
          <p:cNvPr id="102" name="TextBox 101">
            <a:extLst>
              <a:ext uri="{FF2B5EF4-FFF2-40B4-BE49-F238E27FC236}">
                <a16:creationId xmlns:a16="http://schemas.microsoft.com/office/drawing/2014/main" id="{BA5052DB-1355-4411-BC07-9E242CAB1FF6}"/>
              </a:ext>
            </a:extLst>
          </p:cNvPr>
          <p:cNvSpPr txBox="1"/>
          <p:nvPr/>
        </p:nvSpPr>
        <p:spPr>
          <a:xfrm>
            <a:off x="8720369" y="2537891"/>
            <a:ext cx="3471631" cy="1631216"/>
          </a:xfrm>
          <a:prstGeom prst="rect">
            <a:avLst/>
          </a:prstGeom>
          <a:noFill/>
        </p:spPr>
        <p:txBody>
          <a:bodyPr wrap="square" rtlCol="0">
            <a:spAutoFit/>
          </a:bodyPr>
          <a:lstStyle/>
          <a:p>
            <a:r>
              <a:rPr lang="en-US" altLang="zh-CN" sz="2000" dirty="0"/>
              <a:t>Size of the range is affected by:</a:t>
            </a:r>
          </a:p>
          <a:p>
            <a:pPr marL="285750" indent="-285750">
              <a:buFont typeface="Arial" panose="020B0604020202020204" pitchFamily="34" charset="0"/>
              <a:buChar char="•"/>
            </a:pPr>
            <a:r>
              <a:rPr lang="en-US" altLang="zh-CN" sz="2000" dirty="0"/>
              <a:t>Observation error</a:t>
            </a:r>
          </a:p>
          <a:p>
            <a:pPr marL="285750" indent="-285750">
              <a:buFont typeface="Arial" panose="020B0604020202020204" pitchFamily="34" charset="0"/>
              <a:buChar char="•"/>
            </a:pPr>
            <a:r>
              <a:rPr lang="en-US" altLang="zh-CN" sz="2000" dirty="0"/>
              <a:t>Perception error</a:t>
            </a:r>
          </a:p>
          <a:p>
            <a:pPr marL="285750" indent="-285750">
              <a:buFont typeface="Arial" panose="020B0604020202020204" pitchFamily="34" charset="0"/>
              <a:buChar char="•"/>
            </a:pPr>
            <a:r>
              <a:rPr lang="en-US" altLang="zh-CN" sz="2000" dirty="0"/>
              <a:t>Abstraction error</a:t>
            </a:r>
          </a:p>
          <a:p>
            <a:pPr marL="285750" indent="-285750">
              <a:buFont typeface="Arial" panose="020B0604020202020204" pitchFamily="34" charset="0"/>
              <a:buChar char="•"/>
            </a:pPr>
            <a:r>
              <a:rPr lang="en-US" altLang="zh-CN" sz="2000" dirty="0"/>
              <a:t>Environment shift</a:t>
            </a:r>
            <a:endParaRPr lang="zh-CN" altLang="en-US" sz="2000" dirty="0"/>
          </a:p>
        </p:txBody>
      </p:sp>
      <p:cxnSp>
        <p:nvCxnSpPr>
          <p:cNvPr id="104" name="Straight Connector 103">
            <a:extLst>
              <a:ext uri="{FF2B5EF4-FFF2-40B4-BE49-F238E27FC236}">
                <a16:creationId xmlns:a16="http://schemas.microsoft.com/office/drawing/2014/main" id="{CD0B1EB5-043A-436D-BD60-3553AD41C887}"/>
              </a:ext>
            </a:extLst>
          </p:cNvPr>
          <p:cNvCxnSpPr>
            <a:cxnSpLocks/>
            <a:stCxn id="97" idx="6"/>
            <a:endCxn id="102" idx="2"/>
          </p:cNvCxnSpPr>
          <p:nvPr/>
        </p:nvCxnSpPr>
        <p:spPr>
          <a:xfrm flipV="1">
            <a:off x="8529979" y="4169107"/>
            <a:ext cx="1926206" cy="958124"/>
          </a:xfrm>
          <a:prstGeom prst="line">
            <a:avLst/>
          </a:prstGeom>
          <a:ln w="12700">
            <a:prstDash val="lgDash"/>
          </a:ln>
        </p:spPr>
        <p:style>
          <a:lnRef idx="1">
            <a:schemeClr val="dk1"/>
          </a:lnRef>
          <a:fillRef idx="0">
            <a:schemeClr val="dk1"/>
          </a:fillRef>
          <a:effectRef idx="0">
            <a:schemeClr val="dk1"/>
          </a:effectRef>
          <a:fontRef idx="minor">
            <a:schemeClr val="tx1"/>
          </a:fontRef>
        </p:style>
      </p:cxnSp>
      <p:sp>
        <p:nvSpPr>
          <p:cNvPr id="107" name="Slide Number Placeholder 106">
            <a:extLst>
              <a:ext uri="{FF2B5EF4-FFF2-40B4-BE49-F238E27FC236}">
                <a16:creationId xmlns:a16="http://schemas.microsoft.com/office/drawing/2014/main" id="{43972326-4944-428D-BE1E-C2E6698D606B}"/>
              </a:ext>
            </a:extLst>
          </p:cNvPr>
          <p:cNvSpPr>
            <a:spLocks noGrp="1"/>
          </p:cNvSpPr>
          <p:nvPr>
            <p:ph type="sldNum" sz="quarter" idx="12"/>
          </p:nvPr>
        </p:nvSpPr>
        <p:spPr/>
        <p:txBody>
          <a:bodyPr/>
          <a:lstStyle/>
          <a:p>
            <a:fld id="{97747CB4-D781-4B4A-926E-331FF2747F48}" type="slidenum">
              <a:rPr lang="zh-CN" altLang="en-US" smtClean="0"/>
              <a:t>14</a:t>
            </a:fld>
            <a:endParaRPr lang="zh-CN" altLang="en-US"/>
          </a:p>
        </p:txBody>
      </p:sp>
    </p:spTree>
    <p:extLst>
      <p:ext uri="{BB962C8B-B14F-4D97-AF65-F5344CB8AC3E}">
        <p14:creationId xmlns:p14="http://schemas.microsoft.com/office/powerpoint/2010/main" val="2854973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731F4-7A94-4BE9-8382-8687882407D1}"/>
              </a:ext>
            </a:extLst>
          </p:cNvPr>
          <p:cNvSpPr>
            <a:spLocks noGrp="1"/>
          </p:cNvSpPr>
          <p:nvPr>
            <p:ph type="title"/>
          </p:nvPr>
        </p:nvSpPr>
        <p:spPr/>
        <p:txBody>
          <a:bodyPr/>
          <a:lstStyle/>
          <a:p>
            <a:r>
              <a:rPr lang="en-US" altLang="zh-CN" dirty="0"/>
              <a:t>Causes of unsafe behaviors</a:t>
            </a:r>
            <a:endParaRPr lang="zh-CN" alt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0EAB10C-29A6-458B-B423-0D17243FF596}"/>
                  </a:ext>
                </a:extLst>
              </p:cNvPr>
              <p:cNvSpPr>
                <a:spLocks noGrp="1"/>
              </p:cNvSpPr>
              <p:nvPr>
                <p:ph idx="1"/>
              </p:nvPr>
            </p:nvSpPr>
            <p:spPr>
              <a:xfrm>
                <a:off x="4246727" y="1825624"/>
                <a:ext cx="7107073" cy="4445521"/>
              </a:xfrm>
            </p:spPr>
            <p:txBody>
              <a:bodyPr>
                <a:normAutofit/>
              </a:bodyPr>
              <a:lstStyle/>
              <a:p>
                <a:pPr marL="0" indent="0">
                  <a:buNone/>
                </a:pPr>
                <a:r>
                  <a:rPr lang="en-US" altLang="zh-CN" sz="1800" dirty="0">
                    <a:latin typeface="Cambria Math" panose="02040503050406030204" pitchFamily="18" charset="0"/>
                    <a:ea typeface="Cambria Math" panose="02040503050406030204" pitchFamily="18" charset="0"/>
                  </a:rPr>
                  <a:t>Thus, the unsafe behavior may be caused by:</a:t>
                </a:r>
              </a:p>
              <a:p>
                <a:r>
                  <a:rPr lang="en-US" altLang="zh-CN" sz="1800" dirty="0">
                    <a:latin typeface="Cambria Math" panose="02040503050406030204" pitchFamily="18" charset="0"/>
                    <a:ea typeface="Cambria Math" panose="02040503050406030204" pitchFamily="18" charset="0"/>
                  </a:rPr>
                  <a:t>Abstraction/Modeling error </a:t>
                </a:r>
                <a14:m>
                  <m:oMath xmlns:m="http://schemas.openxmlformats.org/officeDocument/2006/math">
                    <m:r>
                      <a:rPr lang="en-US" altLang="zh-CN" sz="1800" b="0" i="1" smtClean="0">
                        <a:latin typeface="Cambria Math" panose="02040503050406030204" pitchFamily="18" charset="0"/>
                        <a:ea typeface="Cambria Math" panose="02040503050406030204" pitchFamily="18" charset="0"/>
                      </a:rPr>
                      <m:t>𝑓</m:t>
                    </m:r>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𝒳</m:t>
                    </m:r>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𝒵</m:t>
                    </m:r>
                  </m:oMath>
                </a14:m>
                <a:r>
                  <a:rPr lang="en-US" altLang="zh-CN" sz="1800" dirty="0">
                    <a:latin typeface="Cambria Math" panose="02040503050406030204" pitchFamily="18" charset="0"/>
                    <a:ea typeface="Cambria Math" panose="02040503050406030204" pitchFamily="18" charset="0"/>
                  </a:rPr>
                  <a:t>,</a:t>
                </a:r>
              </a:p>
              <a:p>
                <a:pPr lvl="1"/>
                <a:r>
                  <a:rPr lang="en-US" altLang="zh-CN" sz="1600" dirty="0">
                    <a:latin typeface="Cambria Math" panose="02040503050406030204" pitchFamily="18" charset="0"/>
                    <a:ea typeface="Cambria Math" panose="02040503050406030204" pitchFamily="18" charset="0"/>
                  </a:rPr>
                  <a:t>Cannot model everything (unknown unknowns),</a:t>
                </a:r>
              </a:p>
              <a:p>
                <a:pPr lvl="1"/>
                <a:r>
                  <a:rPr lang="en-US" altLang="zh-CN" sz="1600" dirty="0">
                    <a:latin typeface="Cambria Math" panose="02040503050406030204" pitchFamily="18" charset="0"/>
                    <a:ea typeface="Cambria Math" panose="02040503050406030204" pitchFamily="18" charset="0"/>
                  </a:rPr>
                  <a:t>Cannot prove safe states in </a:t>
                </a:r>
                <a14:m>
                  <m:oMath xmlns:m="http://schemas.openxmlformats.org/officeDocument/2006/math">
                    <m:r>
                      <a:rPr lang="en-US" altLang="zh-CN" sz="1600" i="1" dirty="0" smtClean="0">
                        <a:latin typeface="Cambria Math" panose="02040503050406030204" pitchFamily="18" charset="0"/>
                        <a:ea typeface="Cambria Math" panose="02040503050406030204" pitchFamily="18" charset="0"/>
                      </a:rPr>
                      <m:t>𝒵</m:t>
                    </m:r>
                  </m:oMath>
                </a14:m>
                <a:r>
                  <a:rPr lang="en-US" altLang="zh-CN" sz="1600" dirty="0">
                    <a:latin typeface="Cambria Math" panose="02040503050406030204" pitchFamily="18" charset="0"/>
                    <a:ea typeface="Cambria Math" panose="02040503050406030204" pitchFamily="18" charset="0"/>
                  </a:rPr>
                  <a:t> is also safe in </a:t>
                </a:r>
                <a14:m>
                  <m:oMath xmlns:m="http://schemas.openxmlformats.org/officeDocument/2006/math">
                    <m:r>
                      <a:rPr lang="en-US" altLang="zh-CN" sz="1600" i="1" dirty="0" smtClean="0">
                        <a:latin typeface="Cambria Math" panose="02040503050406030204" pitchFamily="18" charset="0"/>
                        <a:ea typeface="Cambria Math" panose="02040503050406030204" pitchFamily="18" charset="0"/>
                      </a:rPr>
                      <m:t>𝒳</m:t>
                    </m:r>
                  </m:oMath>
                </a14:m>
                <a:r>
                  <a:rPr lang="en-US" altLang="zh-CN" sz="1600" dirty="0">
                    <a:latin typeface="Cambria Math" panose="02040503050406030204" pitchFamily="18" charset="0"/>
                    <a:ea typeface="Cambria Math" panose="02040503050406030204" pitchFamily="18" charset="0"/>
                  </a:rPr>
                  <a:t>.</a:t>
                </a:r>
              </a:p>
              <a:p>
                <a:r>
                  <a:rPr lang="en-US" altLang="zh-CN" sz="1800" dirty="0">
                    <a:latin typeface="Cambria Math" panose="02040503050406030204" pitchFamily="18" charset="0"/>
                    <a:ea typeface="Cambria Math" panose="02040503050406030204" pitchFamily="18" charset="0"/>
                  </a:rPr>
                  <a:t>Observation error </a:t>
                </a:r>
                <a14:m>
                  <m:oMath xmlns:m="http://schemas.openxmlformats.org/officeDocument/2006/math">
                    <m:sSub>
                      <m:sSubPr>
                        <m:ctrlPr>
                          <a:rPr lang="en-US" altLang="zh-CN" sz="1800" b="0" i="1" smtClean="0">
                            <a:latin typeface="Cambria Math" panose="02040503050406030204" pitchFamily="18" charset="0"/>
                            <a:ea typeface="Cambria Math" panose="02040503050406030204" pitchFamily="18" charset="0"/>
                          </a:rPr>
                        </m:ctrlPr>
                      </m:sSubPr>
                      <m:e>
                        <m:r>
                          <a:rPr lang="en-US" altLang="zh-CN" sz="1800" b="0" i="1" smtClean="0">
                            <a:latin typeface="Cambria Math" panose="02040503050406030204" pitchFamily="18" charset="0"/>
                            <a:ea typeface="Cambria Math" panose="02040503050406030204" pitchFamily="18" charset="0"/>
                          </a:rPr>
                          <m:t>𝛿</m:t>
                        </m:r>
                      </m:e>
                      <m:sub>
                        <m:r>
                          <a:rPr lang="en-US" altLang="zh-CN" sz="1800" b="0" i="1" smtClean="0">
                            <a:latin typeface="Cambria Math" panose="02040503050406030204" pitchFamily="18" charset="0"/>
                            <a:ea typeface="Cambria Math" panose="02040503050406030204" pitchFamily="18" charset="0"/>
                          </a:rPr>
                          <m:t>h</m:t>
                        </m:r>
                      </m:sub>
                    </m:sSub>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𝒳</m:t>
                    </m:r>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𝒪</m:t>
                    </m:r>
                    <m:r>
                      <a:rPr lang="en-US" altLang="zh-CN" sz="1800" b="0" i="1" smtClean="0">
                        <a:latin typeface="Cambria Math" panose="02040503050406030204" pitchFamily="18" charset="0"/>
                        <a:ea typeface="Cambria Math" panose="02040503050406030204" pitchFamily="18" charset="0"/>
                      </a:rPr>
                      <m:t> </m:t>
                    </m:r>
                    <m:r>
                      <m:rPr>
                        <m:nor/>
                      </m:rPr>
                      <a:rPr lang="en-US" altLang="zh-CN" sz="1800" b="0" i="0" smtClean="0">
                        <a:latin typeface="Cambria Math" panose="02040503050406030204" pitchFamily="18" charset="0"/>
                        <a:ea typeface="Cambria Math" panose="02040503050406030204" pitchFamily="18" charset="0"/>
                      </a:rPr>
                      <m:t>and</m:t>
                    </m:r>
                    <m:r>
                      <m:rPr>
                        <m:nor/>
                      </m:rPr>
                      <a:rPr lang="en-US" altLang="zh-CN" sz="1800" b="0" i="0" smtClean="0">
                        <a:latin typeface="Cambria Math" panose="02040503050406030204" pitchFamily="18" charset="0"/>
                        <a:ea typeface="Cambria Math" panose="02040503050406030204" pitchFamily="18" charset="0"/>
                      </a:rPr>
                      <m:t> </m:t>
                    </m:r>
                    <m:sSub>
                      <m:sSubPr>
                        <m:ctrlPr>
                          <a:rPr lang="en-US" altLang="zh-CN" sz="1800" b="0" i="1" smtClean="0">
                            <a:latin typeface="Cambria Math" panose="02040503050406030204" pitchFamily="18" charset="0"/>
                            <a:ea typeface="Cambria Math" panose="02040503050406030204" pitchFamily="18" charset="0"/>
                          </a:rPr>
                        </m:ctrlPr>
                      </m:sSubPr>
                      <m:e>
                        <m:r>
                          <a:rPr lang="en-US" altLang="zh-CN" sz="1800" b="0" i="1" smtClean="0">
                            <a:latin typeface="Cambria Math" panose="02040503050406030204" pitchFamily="18" charset="0"/>
                            <a:ea typeface="Cambria Math" panose="02040503050406030204" pitchFamily="18" charset="0"/>
                          </a:rPr>
                          <m:t>𝜂</m:t>
                        </m:r>
                      </m:e>
                      <m:sub>
                        <m:r>
                          <a:rPr lang="en-US" altLang="zh-CN" sz="1800" b="0" i="1" smtClean="0">
                            <a:latin typeface="Cambria Math" panose="02040503050406030204" pitchFamily="18" charset="0"/>
                            <a:ea typeface="Cambria Math" panose="02040503050406030204" pitchFamily="18" charset="0"/>
                          </a:rPr>
                          <m:t>h</m:t>
                        </m:r>
                      </m:sub>
                    </m:sSub>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𝒪</m:t>
                    </m:r>
                  </m:oMath>
                </a14:m>
                <a:r>
                  <a:rPr lang="en-US" altLang="zh-CN" sz="1800" dirty="0">
                    <a:latin typeface="Cambria Math" panose="02040503050406030204" pitchFamily="18" charset="0"/>
                    <a:ea typeface="Cambria Math" panose="02040503050406030204" pitchFamily="18" charset="0"/>
                  </a:rPr>
                  <a:t>,</a:t>
                </a:r>
              </a:p>
              <a:p>
                <a:pPr lvl="1"/>
                <a14:m>
                  <m:oMath xmlns:m="http://schemas.openxmlformats.org/officeDocument/2006/math">
                    <m:sSub>
                      <m:sSubPr>
                        <m:ctrlPr>
                          <a:rPr lang="en-US" altLang="zh-CN" sz="1600" b="0" i="1" smtClean="0">
                            <a:latin typeface="Cambria Math" panose="02040503050406030204" pitchFamily="18" charset="0"/>
                            <a:ea typeface="Cambria Math" panose="02040503050406030204" pitchFamily="18" charset="0"/>
                          </a:rPr>
                        </m:ctrlPr>
                      </m:sSubPr>
                      <m:e>
                        <m:r>
                          <a:rPr lang="en-US" altLang="zh-CN" sz="1600" b="0" i="1" smtClean="0">
                            <a:latin typeface="Cambria Math" panose="02040503050406030204" pitchFamily="18" charset="0"/>
                            <a:ea typeface="Cambria Math" panose="02040503050406030204" pitchFamily="18" charset="0"/>
                          </a:rPr>
                          <m:t>𝛿</m:t>
                        </m:r>
                      </m:e>
                      <m:sub>
                        <m:r>
                          <a:rPr lang="en-US" altLang="zh-CN" sz="1600" b="0" i="1" smtClean="0">
                            <a:latin typeface="Cambria Math" panose="02040503050406030204" pitchFamily="18" charset="0"/>
                            <a:ea typeface="Cambria Math" panose="02040503050406030204" pitchFamily="18" charset="0"/>
                          </a:rPr>
                          <m:t>h</m:t>
                        </m:r>
                      </m:sub>
                    </m:sSub>
                    <m:d>
                      <m:dPr>
                        <m:ctrlPr>
                          <a:rPr lang="en-US" altLang="zh-CN" sz="1600" b="0" i="1" smtClean="0">
                            <a:latin typeface="Cambria Math" panose="02040503050406030204" pitchFamily="18" charset="0"/>
                            <a:ea typeface="Cambria Math" panose="02040503050406030204" pitchFamily="18" charset="0"/>
                          </a:rPr>
                        </m:ctrlPr>
                      </m:dPr>
                      <m:e>
                        <m:r>
                          <a:rPr lang="en-US" altLang="zh-CN" sz="1600" b="0" i="1" smtClean="0">
                            <a:latin typeface="Cambria Math" panose="02040503050406030204" pitchFamily="18" charset="0"/>
                            <a:ea typeface="Cambria Math" panose="02040503050406030204" pitchFamily="18" charset="0"/>
                          </a:rPr>
                          <m:t>𝑥</m:t>
                        </m:r>
                      </m:e>
                    </m:d>
                  </m:oMath>
                </a14:m>
                <a:r>
                  <a:rPr lang="en-US" altLang="zh-CN" sz="1600" dirty="0">
                    <a:latin typeface="Cambria Math" panose="02040503050406030204" pitchFamily="18" charset="0"/>
                    <a:ea typeface="Cambria Math" panose="02040503050406030204" pitchFamily="18" charset="0"/>
                  </a:rPr>
                  <a:t>, error related to the current state of the real world,</a:t>
                </a:r>
              </a:p>
              <a:p>
                <a:pPr lvl="1"/>
                <a14:m>
                  <m:oMath xmlns:m="http://schemas.openxmlformats.org/officeDocument/2006/math">
                    <m:sSub>
                      <m:sSubPr>
                        <m:ctrlPr>
                          <a:rPr lang="en-US" altLang="zh-CN" sz="1600" b="0" i="1" smtClean="0">
                            <a:latin typeface="Cambria Math" panose="02040503050406030204" pitchFamily="18" charset="0"/>
                            <a:ea typeface="Cambria Math" panose="02040503050406030204" pitchFamily="18" charset="0"/>
                          </a:rPr>
                        </m:ctrlPr>
                      </m:sSubPr>
                      <m:e>
                        <m:r>
                          <a:rPr lang="en-US" altLang="zh-CN" sz="1600" b="0" i="1" smtClean="0">
                            <a:latin typeface="Cambria Math" panose="02040503050406030204" pitchFamily="18" charset="0"/>
                            <a:ea typeface="Cambria Math" panose="02040503050406030204" pitchFamily="18" charset="0"/>
                          </a:rPr>
                          <m:t>𝜂</m:t>
                        </m:r>
                      </m:e>
                      <m:sub>
                        <m:r>
                          <a:rPr lang="en-US" altLang="zh-CN" sz="1600" b="0" i="1" smtClean="0">
                            <a:latin typeface="Cambria Math" panose="02040503050406030204" pitchFamily="18" charset="0"/>
                            <a:ea typeface="Cambria Math" panose="02040503050406030204" pitchFamily="18" charset="0"/>
                          </a:rPr>
                          <m:t>h</m:t>
                        </m:r>
                      </m:sub>
                    </m:sSub>
                  </m:oMath>
                </a14:m>
                <a:r>
                  <a:rPr lang="en-US" altLang="zh-CN" sz="1600" dirty="0">
                    <a:latin typeface="Cambria Math" panose="02040503050406030204" pitchFamily="18" charset="0"/>
                    <a:ea typeface="Cambria Math" panose="02040503050406030204" pitchFamily="18" charset="0"/>
                  </a:rPr>
                  <a:t>, random noise in the hardware.</a:t>
                </a:r>
              </a:p>
              <a:p>
                <a:r>
                  <a:rPr lang="en-US" altLang="zh-CN" sz="1800" dirty="0">
                    <a:latin typeface="Cambria Math" panose="02040503050406030204" pitchFamily="18" charset="0"/>
                    <a:ea typeface="Cambria Math" panose="02040503050406030204" pitchFamily="18" charset="0"/>
                  </a:rPr>
                  <a:t>Model perception error </a:t>
                </a:r>
                <a14:m>
                  <m:oMath xmlns:m="http://schemas.openxmlformats.org/officeDocument/2006/math">
                    <m:sSub>
                      <m:sSubPr>
                        <m:ctrlPr>
                          <a:rPr lang="en-US" altLang="zh-CN" sz="1800" b="0" i="1" smtClean="0">
                            <a:latin typeface="Cambria Math" panose="02040503050406030204" pitchFamily="18" charset="0"/>
                            <a:ea typeface="Cambria Math" panose="02040503050406030204" pitchFamily="18" charset="0"/>
                          </a:rPr>
                        </m:ctrlPr>
                      </m:sSubPr>
                      <m:e>
                        <m:r>
                          <a:rPr lang="en-US" altLang="zh-CN" sz="1800" b="0" i="1" smtClean="0">
                            <a:latin typeface="Cambria Math" panose="02040503050406030204" pitchFamily="18" charset="0"/>
                            <a:ea typeface="Cambria Math" panose="02040503050406030204" pitchFamily="18" charset="0"/>
                          </a:rPr>
                          <m:t>𝛿</m:t>
                        </m:r>
                      </m:e>
                      <m:sub>
                        <m:r>
                          <a:rPr lang="en-US" altLang="zh-CN" sz="1800" b="0" i="1" smtClean="0">
                            <a:latin typeface="Cambria Math" panose="02040503050406030204" pitchFamily="18" charset="0"/>
                            <a:ea typeface="Cambria Math" panose="02040503050406030204" pitchFamily="18" charset="0"/>
                          </a:rPr>
                          <m:t>𝑚</m:t>
                        </m:r>
                      </m:sub>
                    </m:sSub>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𝒪</m:t>
                    </m:r>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𝒵</m:t>
                    </m:r>
                    <m:r>
                      <a:rPr lang="en-US" altLang="zh-CN" sz="1800" b="0" i="1" smtClean="0">
                        <a:latin typeface="Cambria Math" panose="02040503050406030204" pitchFamily="18" charset="0"/>
                        <a:ea typeface="Cambria Math" panose="02040503050406030204" pitchFamily="18" charset="0"/>
                      </a:rPr>
                      <m:t> </m:t>
                    </m:r>
                    <m:r>
                      <m:rPr>
                        <m:nor/>
                      </m:rPr>
                      <a:rPr lang="en-US" altLang="zh-CN" sz="1800" b="0" i="0" smtClean="0">
                        <a:latin typeface="Cambria Math" panose="02040503050406030204" pitchFamily="18" charset="0"/>
                        <a:ea typeface="Cambria Math" panose="02040503050406030204" pitchFamily="18" charset="0"/>
                      </a:rPr>
                      <m:t>and</m:t>
                    </m:r>
                    <m:r>
                      <m:rPr>
                        <m:nor/>
                      </m:rPr>
                      <a:rPr lang="en-US" altLang="zh-CN" sz="1800" b="0" i="0" smtClean="0">
                        <a:latin typeface="Cambria Math" panose="02040503050406030204" pitchFamily="18" charset="0"/>
                        <a:ea typeface="Cambria Math" panose="02040503050406030204" pitchFamily="18" charset="0"/>
                      </a:rPr>
                      <m:t> </m:t>
                    </m:r>
                    <m:sSub>
                      <m:sSubPr>
                        <m:ctrlPr>
                          <a:rPr lang="en-US" altLang="zh-CN" sz="1800" b="0" i="1" smtClean="0">
                            <a:latin typeface="Cambria Math" panose="02040503050406030204" pitchFamily="18" charset="0"/>
                            <a:ea typeface="Cambria Math" panose="02040503050406030204" pitchFamily="18" charset="0"/>
                          </a:rPr>
                        </m:ctrlPr>
                      </m:sSubPr>
                      <m:e>
                        <m:r>
                          <a:rPr lang="en-US" altLang="zh-CN" sz="1800" b="0" i="1" smtClean="0">
                            <a:latin typeface="Cambria Math" panose="02040503050406030204" pitchFamily="18" charset="0"/>
                            <a:ea typeface="Cambria Math" panose="02040503050406030204" pitchFamily="18" charset="0"/>
                          </a:rPr>
                          <m:t>𝜖</m:t>
                        </m:r>
                      </m:e>
                      <m:sub>
                        <m:r>
                          <a:rPr lang="en-US" altLang="zh-CN" sz="1800" b="0" i="1" smtClean="0">
                            <a:latin typeface="Cambria Math" panose="02040503050406030204" pitchFamily="18" charset="0"/>
                            <a:ea typeface="Cambria Math" panose="02040503050406030204" pitchFamily="18" charset="0"/>
                          </a:rPr>
                          <m:t>𝑚</m:t>
                        </m:r>
                      </m:sub>
                    </m:sSub>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𝒵</m:t>
                    </m:r>
                  </m:oMath>
                </a14:m>
                <a:r>
                  <a:rPr lang="en-US" altLang="zh-CN" sz="1800" dirty="0">
                    <a:latin typeface="Cambria Math" panose="02040503050406030204" pitchFamily="18" charset="0"/>
                    <a:ea typeface="Cambria Math" panose="02040503050406030204" pitchFamily="18" charset="0"/>
                  </a:rPr>
                  <a:t>,</a:t>
                </a:r>
              </a:p>
              <a:p>
                <a:pPr lvl="1"/>
                <a14:m>
                  <m:oMath xmlns:m="http://schemas.openxmlformats.org/officeDocument/2006/math">
                    <m:sSub>
                      <m:sSubPr>
                        <m:ctrlPr>
                          <a:rPr lang="en-US" altLang="zh-CN" sz="1600" b="0" i="1" smtClean="0">
                            <a:latin typeface="Cambria Math" panose="02040503050406030204" pitchFamily="18" charset="0"/>
                            <a:ea typeface="Cambria Math" panose="02040503050406030204" pitchFamily="18" charset="0"/>
                          </a:rPr>
                        </m:ctrlPr>
                      </m:sSubPr>
                      <m:e>
                        <m:r>
                          <a:rPr lang="en-US" altLang="zh-CN" sz="1600" b="0" i="1" smtClean="0">
                            <a:latin typeface="Cambria Math" panose="02040503050406030204" pitchFamily="18" charset="0"/>
                            <a:ea typeface="Cambria Math" panose="02040503050406030204" pitchFamily="18" charset="0"/>
                          </a:rPr>
                          <m:t>𝜖</m:t>
                        </m:r>
                      </m:e>
                      <m:sub>
                        <m:r>
                          <a:rPr lang="en-US" altLang="zh-CN" sz="1600" b="0" i="1" smtClean="0">
                            <a:latin typeface="Cambria Math" panose="02040503050406030204" pitchFamily="18" charset="0"/>
                            <a:ea typeface="Cambria Math" panose="02040503050406030204" pitchFamily="18" charset="0"/>
                          </a:rPr>
                          <m:t>𝑚</m:t>
                        </m:r>
                      </m:sub>
                    </m:sSub>
                  </m:oMath>
                </a14:m>
                <a:r>
                  <a:rPr lang="en-US" altLang="zh-CN" sz="1600" dirty="0">
                    <a:latin typeface="Cambria Math" panose="02040503050406030204" pitchFamily="18" charset="0"/>
                    <a:ea typeface="Cambria Math" panose="02040503050406030204" pitchFamily="18" charset="0"/>
                  </a:rPr>
                  <a:t> is often unavoidable (training loss, unseen data),</a:t>
                </a:r>
              </a:p>
              <a:p>
                <a:pPr lvl="1"/>
                <a14:m>
                  <m:oMath xmlns:m="http://schemas.openxmlformats.org/officeDocument/2006/math">
                    <m:sSub>
                      <m:sSubPr>
                        <m:ctrlPr>
                          <a:rPr lang="en-US" altLang="zh-CN" sz="1600" b="0" i="1" smtClean="0">
                            <a:latin typeface="Cambria Math" panose="02040503050406030204" pitchFamily="18" charset="0"/>
                            <a:ea typeface="Cambria Math" panose="02040503050406030204" pitchFamily="18" charset="0"/>
                          </a:rPr>
                        </m:ctrlPr>
                      </m:sSubPr>
                      <m:e>
                        <m:r>
                          <a:rPr lang="en-US" altLang="zh-CN" sz="1600" b="0" i="1" smtClean="0">
                            <a:latin typeface="Cambria Math" panose="02040503050406030204" pitchFamily="18" charset="0"/>
                            <a:ea typeface="Cambria Math" panose="02040503050406030204" pitchFamily="18" charset="0"/>
                          </a:rPr>
                          <m:t>𝛿</m:t>
                        </m:r>
                      </m:e>
                      <m:sub>
                        <m:r>
                          <a:rPr lang="en-US" altLang="zh-CN" sz="1600" b="0" i="1" smtClean="0">
                            <a:latin typeface="Cambria Math" panose="02040503050406030204" pitchFamily="18" charset="0"/>
                            <a:ea typeface="Cambria Math" panose="02040503050406030204" pitchFamily="18" charset="0"/>
                          </a:rPr>
                          <m:t>𝑚</m:t>
                        </m:r>
                      </m:sub>
                    </m:sSub>
                    <m:d>
                      <m:dPr>
                        <m:ctrlPr>
                          <a:rPr lang="en-US" altLang="zh-CN" sz="1600" b="0" i="1" smtClean="0">
                            <a:latin typeface="Cambria Math" panose="02040503050406030204" pitchFamily="18" charset="0"/>
                            <a:ea typeface="Cambria Math" panose="02040503050406030204" pitchFamily="18" charset="0"/>
                          </a:rPr>
                        </m:ctrlPr>
                      </m:dPr>
                      <m:e>
                        <m:r>
                          <a:rPr lang="en-US" altLang="zh-CN" sz="1600" b="0" i="1" smtClean="0">
                            <a:latin typeface="Cambria Math" panose="02040503050406030204" pitchFamily="18" charset="0"/>
                            <a:ea typeface="Cambria Math" panose="02040503050406030204" pitchFamily="18" charset="0"/>
                          </a:rPr>
                          <m:t>𝑜</m:t>
                        </m:r>
                      </m:e>
                    </m:d>
                  </m:oMath>
                </a14:m>
                <a:r>
                  <a:rPr lang="en-US" altLang="zh-CN" sz="1600" dirty="0">
                    <a:latin typeface="Cambria Math" panose="02040503050406030204" pitchFamily="18" charset="0"/>
                    <a:ea typeface="Cambria Math" panose="02040503050406030204" pitchFamily="18" charset="0"/>
                  </a:rPr>
                  <a:t> can represent model bias or poor performance for specific input.</a:t>
                </a:r>
              </a:p>
              <a:p>
                <a:r>
                  <a:rPr lang="en-US" altLang="zh-CN" sz="1800" dirty="0">
                    <a:latin typeface="Cambria Math" panose="02040503050406030204" pitchFamily="18" charset="0"/>
                    <a:ea typeface="Cambria Math" panose="02040503050406030204" pitchFamily="18" charset="0"/>
                  </a:rPr>
                  <a:t>Environment shift,</a:t>
                </a:r>
              </a:p>
              <a:p>
                <a:pPr lvl="1"/>
                <a:r>
                  <a:rPr lang="en-US" altLang="zh-CN" sz="1600" dirty="0">
                    <a:latin typeface="Cambria Math" panose="02040503050406030204" pitchFamily="18" charset="0"/>
                    <a:ea typeface="Cambria Math" panose="02040503050406030204" pitchFamily="18" charset="0"/>
                  </a:rPr>
                  <a:t>The real environment might be different from what developers expected.</a:t>
                </a:r>
              </a:p>
            </p:txBody>
          </p:sp>
        </mc:Choice>
        <mc:Fallback xmlns="">
          <p:sp>
            <p:nvSpPr>
              <p:cNvPr id="3" name="Content Placeholder 2">
                <a:extLst>
                  <a:ext uri="{FF2B5EF4-FFF2-40B4-BE49-F238E27FC236}">
                    <a16:creationId xmlns:a16="http://schemas.microsoft.com/office/drawing/2014/main" id="{E0EAB10C-29A6-458B-B423-0D17243FF596}"/>
                  </a:ext>
                </a:extLst>
              </p:cNvPr>
              <p:cNvSpPr>
                <a:spLocks noGrp="1" noRot="1" noChangeAspect="1" noMove="1" noResize="1" noEditPoints="1" noAdjustHandles="1" noChangeArrowheads="1" noChangeShapeType="1" noTextEdit="1"/>
              </p:cNvSpPr>
              <p:nvPr>
                <p:ph idx="1"/>
              </p:nvPr>
            </p:nvSpPr>
            <p:spPr>
              <a:xfrm>
                <a:off x="4246727" y="1825624"/>
                <a:ext cx="7107073" cy="4445521"/>
              </a:xfrm>
              <a:blipFill>
                <a:blip r:embed="rId2"/>
                <a:stretch>
                  <a:fillRect l="-772" t="-1370" r="-10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1EDA54CB-3971-4D4A-A8C0-2E10FE859420}"/>
                  </a:ext>
                </a:extLst>
              </p:cNvPr>
              <p:cNvSpPr/>
              <p:nvPr/>
            </p:nvSpPr>
            <p:spPr>
              <a:xfrm>
                <a:off x="835501" y="4330141"/>
                <a:ext cx="1180813" cy="642263"/>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400" i="1">
                          <a:latin typeface="Cambria Math" panose="02040503050406030204" pitchFamily="18" charset="0"/>
                        </a:rPr>
                        <m:t>𝑂𝑏𝑠𝑒𝑟𝑣𝑎𝑡𝑖𝑜𝑛</m:t>
                      </m:r>
                    </m:oMath>
                  </m:oMathPara>
                </a14:m>
                <a:endParaRPr lang="zh-CN" altLang="en-US" sz="1600" dirty="0"/>
              </a:p>
            </p:txBody>
          </p:sp>
        </mc:Choice>
        <mc:Fallback xmlns="">
          <p:sp>
            <p:nvSpPr>
              <p:cNvPr id="5" name="Rectangle 4">
                <a:extLst>
                  <a:ext uri="{FF2B5EF4-FFF2-40B4-BE49-F238E27FC236}">
                    <a16:creationId xmlns:a16="http://schemas.microsoft.com/office/drawing/2014/main" id="{1EDA54CB-3971-4D4A-A8C0-2E10FE859420}"/>
                  </a:ext>
                </a:extLst>
              </p:cNvPr>
              <p:cNvSpPr>
                <a:spLocks noRot="1" noChangeAspect="1" noMove="1" noResize="1" noEditPoints="1" noAdjustHandles="1" noChangeArrowheads="1" noChangeShapeType="1" noTextEdit="1"/>
              </p:cNvSpPr>
              <p:nvPr/>
            </p:nvSpPr>
            <p:spPr>
              <a:xfrm>
                <a:off x="835501" y="4330141"/>
                <a:ext cx="1180813" cy="642263"/>
              </a:xfrm>
              <a:prstGeom prst="rect">
                <a:avLst/>
              </a:prstGeom>
              <a:blipFill>
                <a:blip r:embed="rId3"/>
                <a:stretch>
                  <a:fillRect/>
                </a:stretch>
              </a:blipFill>
              <a:ln w="19050" cap="flat" cmpd="sng" algn="ctr">
                <a:solidFill>
                  <a:schemeClr val="dk1"/>
                </a:solidFill>
                <a:prstDash val="solid"/>
                <a:round/>
                <a:headEnd type="none" w="med" len="med"/>
                <a:tailEnd type="none" w="med" len="me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A409043B-22D9-4812-91A1-6847860A6950}"/>
                  </a:ext>
                </a:extLst>
              </p:cNvPr>
              <p:cNvSpPr/>
              <p:nvPr/>
            </p:nvSpPr>
            <p:spPr>
              <a:xfrm>
                <a:off x="2497258" y="4330142"/>
                <a:ext cx="1180813" cy="642263"/>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𝑃𝑙𝑎𝑛𝑡</m:t>
                      </m:r>
                    </m:oMath>
                  </m:oMathPara>
                </a14:m>
                <a:endParaRPr lang="zh-CN" altLang="en-US" sz="2000" dirty="0"/>
              </a:p>
            </p:txBody>
          </p:sp>
        </mc:Choice>
        <mc:Fallback xmlns="">
          <p:sp>
            <p:nvSpPr>
              <p:cNvPr id="6" name="Rectangle 5">
                <a:extLst>
                  <a:ext uri="{FF2B5EF4-FFF2-40B4-BE49-F238E27FC236}">
                    <a16:creationId xmlns:a16="http://schemas.microsoft.com/office/drawing/2014/main" id="{A409043B-22D9-4812-91A1-6847860A6950}"/>
                  </a:ext>
                </a:extLst>
              </p:cNvPr>
              <p:cNvSpPr>
                <a:spLocks noRot="1" noChangeAspect="1" noMove="1" noResize="1" noEditPoints="1" noAdjustHandles="1" noChangeArrowheads="1" noChangeShapeType="1" noTextEdit="1"/>
              </p:cNvSpPr>
              <p:nvPr/>
            </p:nvSpPr>
            <p:spPr>
              <a:xfrm>
                <a:off x="2497258" y="4330142"/>
                <a:ext cx="1180813" cy="642263"/>
              </a:xfrm>
              <a:prstGeom prst="rect">
                <a:avLst/>
              </a:prstGeom>
              <a:blipFill>
                <a:blip r:embed="rId4"/>
                <a:stretch>
                  <a:fillRect/>
                </a:stretch>
              </a:blipFill>
              <a:ln w="19050" cap="flat" cmpd="sng" algn="ctr">
                <a:solidFill>
                  <a:schemeClr val="dk1"/>
                </a:solidFill>
                <a:prstDash val="solid"/>
                <a:round/>
                <a:headEnd type="none" w="med" len="med"/>
                <a:tailEnd type="none" w="med" len="me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472E2C34-1FEC-4D63-ACF8-5848CC3ED695}"/>
                  </a:ext>
                </a:extLst>
              </p:cNvPr>
              <p:cNvSpPr/>
              <p:nvPr/>
            </p:nvSpPr>
            <p:spPr>
              <a:xfrm>
                <a:off x="835501" y="2609317"/>
                <a:ext cx="1180813" cy="642263"/>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𝑃𝑒𝑟𝑐𝑒𝑝𝑡𝑖𝑜𝑛</m:t>
                      </m:r>
                    </m:oMath>
                  </m:oMathPara>
                </a14:m>
                <a:endParaRPr lang="zh-CN" altLang="en-US" sz="1600" dirty="0"/>
              </a:p>
            </p:txBody>
          </p:sp>
        </mc:Choice>
        <mc:Fallback xmlns="">
          <p:sp>
            <p:nvSpPr>
              <p:cNvPr id="7" name="Rectangle 6">
                <a:extLst>
                  <a:ext uri="{FF2B5EF4-FFF2-40B4-BE49-F238E27FC236}">
                    <a16:creationId xmlns:a16="http://schemas.microsoft.com/office/drawing/2014/main" id="{472E2C34-1FEC-4D63-ACF8-5848CC3ED695}"/>
                  </a:ext>
                </a:extLst>
              </p:cNvPr>
              <p:cNvSpPr>
                <a:spLocks noRot="1" noChangeAspect="1" noMove="1" noResize="1" noEditPoints="1" noAdjustHandles="1" noChangeArrowheads="1" noChangeShapeType="1" noTextEdit="1"/>
              </p:cNvSpPr>
              <p:nvPr/>
            </p:nvSpPr>
            <p:spPr>
              <a:xfrm>
                <a:off x="835501" y="2609317"/>
                <a:ext cx="1180813" cy="642263"/>
              </a:xfrm>
              <a:prstGeom prst="rect">
                <a:avLst/>
              </a:prstGeom>
              <a:blipFill>
                <a:blip r:embed="rId5"/>
                <a:stretch>
                  <a:fillRect l="-2030"/>
                </a:stretch>
              </a:blipFill>
              <a:ln w="19050" cap="flat" cmpd="sng" algn="ctr">
                <a:solidFill>
                  <a:schemeClr val="dk1"/>
                </a:solidFill>
                <a:prstDash val="solid"/>
                <a:round/>
                <a:headEnd type="none" w="med" len="med"/>
                <a:tailEnd type="none" w="med" len="me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333FEF9A-9E1B-4A10-BB98-084658D3478C}"/>
                  </a:ext>
                </a:extLst>
              </p:cNvPr>
              <p:cNvSpPr/>
              <p:nvPr/>
            </p:nvSpPr>
            <p:spPr>
              <a:xfrm>
                <a:off x="2497258" y="2609316"/>
                <a:ext cx="1180813" cy="642263"/>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𝐶𝑜𝑛𝑡𝑟𝑜𝑙𝑙𝑒𝑟</m:t>
                      </m:r>
                    </m:oMath>
                  </m:oMathPara>
                </a14:m>
                <a:endParaRPr lang="zh-CN" altLang="en-US" sz="1600" dirty="0"/>
              </a:p>
            </p:txBody>
          </p:sp>
        </mc:Choice>
        <mc:Fallback xmlns="">
          <p:sp>
            <p:nvSpPr>
              <p:cNvPr id="8" name="Rectangle 7">
                <a:extLst>
                  <a:ext uri="{FF2B5EF4-FFF2-40B4-BE49-F238E27FC236}">
                    <a16:creationId xmlns:a16="http://schemas.microsoft.com/office/drawing/2014/main" id="{333FEF9A-9E1B-4A10-BB98-084658D3478C}"/>
                  </a:ext>
                </a:extLst>
              </p:cNvPr>
              <p:cNvSpPr>
                <a:spLocks noRot="1" noChangeAspect="1" noMove="1" noResize="1" noEditPoints="1" noAdjustHandles="1" noChangeArrowheads="1" noChangeShapeType="1" noTextEdit="1"/>
              </p:cNvSpPr>
              <p:nvPr/>
            </p:nvSpPr>
            <p:spPr>
              <a:xfrm>
                <a:off x="2497258" y="2609316"/>
                <a:ext cx="1180813" cy="642263"/>
              </a:xfrm>
              <a:prstGeom prst="rect">
                <a:avLst/>
              </a:prstGeom>
              <a:blipFill>
                <a:blip r:embed="rId6"/>
                <a:stretch>
                  <a:fillRect/>
                </a:stretch>
              </a:blipFill>
              <a:ln w="19050" cap="flat" cmpd="sng" algn="ctr">
                <a:solidFill>
                  <a:schemeClr val="dk1"/>
                </a:solidFill>
                <a:prstDash val="solid"/>
                <a:round/>
                <a:headEnd type="none" w="med" len="med"/>
                <a:tailEnd type="none" w="med" len="med"/>
              </a:ln>
            </p:spPr>
            <p:txBody>
              <a:bodyPr/>
              <a:lstStyle/>
              <a:p>
                <a:r>
                  <a:rPr lang="zh-CN" altLang="en-US">
                    <a:noFill/>
                  </a:rPr>
                  <a:t> </a:t>
                </a:r>
              </a:p>
            </p:txBody>
          </p:sp>
        </mc:Fallback>
      </mc:AlternateContent>
      <p:cxnSp>
        <p:nvCxnSpPr>
          <p:cNvPr id="10" name="Straight Arrow Connector 9">
            <a:extLst>
              <a:ext uri="{FF2B5EF4-FFF2-40B4-BE49-F238E27FC236}">
                <a16:creationId xmlns:a16="http://schemas.microsoft.com/office/drawing/2014/main" id="{831E82E7-8DAB-49FC-8689-AB2AE356D13C}"/>
              </a:ext>
            </a:extLst>
          </p:cNvPr>
          <p:cNvCxnSpPr>
            <a:stCxn id="6" idx="1"/>
            <a:endCxn id="5" idx="3"/>
          </p:cNvCxnSpPr>
          <p:nvPr/>
        </p:nvCxnSpPr>
        <p:spPr>
          <a:xfrm flipH="1" flipV="1">
            <a:off x="2016314" y="4651273"/>
            <a:ext cx="480944"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2" name="Connector: Elbow 11">
            <a:extLst>
              <a:ext uri="{FF2B5EF4-FFF2-40B4-BE49-F238E27FC236}">
                <a16:creationId xmlns:a16="http://schemas.microsoft.com/office/drawing/2014/main" id="{89CA1800-CA02-41FC-90C8-51B697A24374}"/>
              </a:ext>
            </a:extLst>
          </p:cNvPr>
          <p:cNvCxnSpPr>
            <a:stCxn id="5" idx="1"/>
            <a:endCxn id="7" idx="1"/>
          </p:cNvCxnSpPr>
          <p:nvPr/>
        </p:nvCxnSpPr>
        <p:spPr>
          <a:xfrm rot="10800000">
            <a:off x="835501" y="2930449"/>
            <a:ext cx="12700" cy="1720824"/>
          </a:xfrm>
          <a:prstGeom prst="bentConnector3">
            <a:avLst>
              <a:gd name="adj1" fmla="val 180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0F657E8F-4C76-4484-B772-A69D12156E67}"/>
              </a:ext>
            </a:extLst>
          </p:cNvPr>
          <p:cNvCxnSpPr>
            <a:cxnSpLocks/>
            <a:stCxn id="7" idx="3"/>
            <a:endCxn id="8" idx="1"/>
          </p:cNvCxnSpPr>
          <p:nvPr/>
        </p:nvCxnSpPr>
        <p:spPr>
          <a:xfrm flipV="1">
            <a:off x="2016314" y="2930448"/>
            <a:ext cx="480944"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8" name="Connector: Elbow 17">
            <a:extLst>
              <a:ext uri="{FF2B5EF4-FFF2-40B4-BE49-F238E27FC236}">
                <a16:creationId xmlns:a16="http://schemas.microsoft.com/office/drawing/2014/main" id="{0D05DD8A-7229-4574-B7CC-404B6DC60754}"/>
              </a:ext>
            </a:extLst>
          </p:cNvPr>
          <p:cNvCxnSpPr>
            <a:cxnSpLocks/>
            <a:stCxn id="8" idx="3"/>
            <a:endCxn id="6" idx="3"/>
          </p:cNvCxnSpPr>
          <p:nvPr/>
        </p:nvCxnSpPr>
        <p:spPr>
          <a:xfrm>
            <a:off x="3678071" y="2930448"/>
            <a:ext cx="12700" cy="1720826"/>
          </a:xfrm>
          <a:prstGeom prst="bentConnector3">
            <a:avLst>
              <a:gd name="adj1" fmla="val 1800000"/>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156827D-A780-4D47-8896-849E541E5DE4}"/>
                  </a:ext>
                </a:extLst>
              </p:cNvPr>
              <p:cNvSpPr txBox="1"/>
              <p:nvPr/>
            </p:nvSpPr>
            <p:spPr>
              <a:xfrm>
                <a:off x="2093013" y="4281941"/>
                <a:ext cx="32754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𝑥</m:t>
                      </m:r>
                    </m:oMath>
                  </m:oMathPara>
                </a14:m>
                <a:endParaRPr lang="zh-CN" altLang="en-US" dirty="0"/>
              </a:p>
            </p:txBody>
          </p:sp>
        </mc:Choice>
        <mc:Fallback xmlns="">
          <p:sp>
            <p:nvSpPr>
              <p:cNvPr id="24" name="TextBox 23">
                <a:extLst>
                  <a:ext uri="{FF2B5EF4-FFF2-40B4-BE49-F238E27FC236}">
                    <a16:creationId xmlns:a16="http://schemas.microsoft.com/office/drawing/2014/main" id="{1156827D-A780-4D47-8896-849E541E5DE4}"/>
                  </a:ext>
                </a:extLst>
              </p:cNvPr>
              <p:cNvSpPr txBox="1">
                <a:spLocks noRot="1" noChangeAspect="1" noMove="1" noResize="1" noEditPoints="1" noAdjustHandles="1" noChangeArrowheads="1" noChangeShapeType="1" noTextEdit="1"/>
              </p:cNvSpPr>
              <p:nvPr/>
            </p:nvSpPr>
            <p:spPr>
              <a:xfrm>
                <a:off x="2093013" y="4281941"/>
                <a:ext cx="327546" cy="369332"/>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9493DFCB-AEF1-4A10-807F-5F0DE1909B97}"/>
                  </a:ext>
                </a:extLst>
              </p:cNvPr>
              <p:cNvSpPr txBox="1"/>
              <p:nvPr/>
            </p:nvSpPr>
            <p:spPr>
              <a:xfrm>
                <a:off x="286959" y="3606195"/>
                <a:ext cx="32754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𝑜</m:t>
                      </m:r>
                    </m:oMath>
                  </m:oMathPara>
                </a14:m>
                <a:endParaRPr lang="zh-CN" altLang="en-US" dirty="0"/>
              </a:p>
            </p:txBody>
          </p:sp>
        </mc:Choice>
        <mc:Fallback xmlns="">
          <p:sp>
            <p:nvSpPr>
              <p:cNvPr id="25" name="TextBox 24">
                <a:extLst>
                  <a:ext uri="{FF2B5EF4-FFF2-40B4-BE49-F238E27FC236}">
                    <a16:creationId xmlns:a16="http://schemas.microsoft.com/office/drawing/2014/main" id="{9493DFCB-AEF1-4A10-807F-5F0DE1909B97}"/>
                  </a:ext>
                </a:extLst>
              </p:cNvPr>
              <p:cNvSpPr txBox="1">
                <a:spLocks noRot="1" noChangeAspect="1" noMove="1" noResize="1" noEditPoints="1" noAdjustHandles="1" noChangeArrowheads="1" noChangeShapeType="1" noTextEdit="1"/>
              </p:cNvSpPr>
              <p:nvPr/>
            </p:nvSpPr>
            <p:spPr>
              <a:xfrm>
                <a:off x="286959" y="3606195"/>
                <a:ext cx="327546" cy="369332"/>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87BC5C90-B623-4C65-A12A-3EABC3A7706B}"/>
                  </a:ext>
                </a:extLst>
              </p:cNvPr>
              <p:cNvSpPr txBox="1"/>
              <p:nvPr/>
            </p:nvSpPr>
            <p:spPr>
              <a:xfrm>
                <a:off x="2093013" y="2552373"/>
                <a:ext cx="32754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𝑧</m:t>
                      </m:r>
                    </m:oMath>
                  </m:oMathPara>
                </a14:m>
                <a:endParaRPr lang="zh-CN" altLang="en-US" dirty="0"/>
              </a:p>
            </p:txBody>
          </p:sp>
        </mc:Choice>
        <mc:Fallback xmlns="">
          <p:sp>
            <p:nvSpPr>
              <p:cNvPr id="26" name="TextBox 25">
                <a:extLst>
                  <a:ext uri="{FF2B5EF4-FFF2-40B4-BE49-F238E27FC236}">
                    <a16:creationId xmlns:a16="http://schemas.microsoft.com/office/drawing/2014/main" id="{87BC5C90-B623-4C65-A12A-3EABC3A7706B}"/>
                  </a:ext>
                </a:extLst>
              </p:cNvPr>
              <p:cNvSpPr txBox="1">
                <a:spLocks noRot="1" noChangeAspect="1" noMove="1" noResize="1" noEditPoints="1" noAdjustHandles="1" noChangeArrowheads="1" noChangeShapeType="1" noTextEdit="1"/>
              </p:cNvSpPr>
              <p:nvPr/>
            </p:nvSpPr>
            <p:spPr>
              <a:xfrm>
                <a:off x="2093013" y="2552373"/>
                <a:ext cx="327546" cy="369332"/>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7AD16283-9E5B-48D7-8725-F408DCC6EECA}"/>
                  </a:ext>
                </a:extLst>
              </p:cNvPr>
              <p:cNvSpPr txBox="1"/>
              <p:nvPr/>
            </p:nvSpPr>
            <p:spPr>
              <a:xfrm>
                <a:off x="3919181" y="3606195"/>
                <a:ext cx="32754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𝑢</m:t>
                      </m:r>
                    </m:oMath>
                  </m:oMathPara>
                </a14:m>
                <a:endParaRPr lang="zh-CN" altLang="en-US" dirty="0"/>
              </a:p>
            </p:txBody>
          </p:sp>
        </mc:Choice>
        <mc:Fallback xmlns="">
          <p:sp>
            <p:nvSpPr>
              <p:cNvPr id="27" name="TextBox 26">
                <a:extLst>
                  <a:ext uri="{FF2B5EF4-FFF2-40B4-BE49-F238E27FC236}">
                    <a16:creationId xmlns:a16="http://schemas.microsoft.com/office/drawing/2014/main" id="{7AD16283-9E5B-48D7-8725-F408DCC6EECA}"/>
                  </a:ext>
                </a:extLst>
              </p:cNvPr>
              <p:cNvSpPr txBox="1">
                <a:spLocks noRot="1" noChangeAspect="1" noMove="1" noResize="1" noEditPoints="1" noAdjustHandles="1" noChangeArrowheads="1" noChangeShapeType="1" noTextEdit="1"/>
              </p:cNvSpPr>
              <p:nvPr/>
            </p:nvSpPr>
            <p:spPr>
              <a:xfrm>
                <a:off x="3919181" y="3606195"/>
                <a:ext cx="327546" cy="369332"/>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A06952C-016E-4C22-9ECB-AE04E32B9762}"/>
                  </a:ext>
                </a:extLst>
              </p:cNvPr>
              <p:cNvSpPr txBox="1"/>
              <p:nvPr/>
            </p:nvSpPr>
            <p:spPr>
              <a:xfrm>
                <a:off x="2445604" y="2205868"/>
                <a:ext cx="12841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𝜋</m:t>
                      </m:r>
                      <m:r>
                        <a:rPr lang="en-US" altLang="zh-CN" b="0" i="1" smtClean="0">
                          <a:latin typeface="Cambria Math" panose="02040503050406030204" pitchFamily="18" charset="0"/>
                        </a:rPr>
                        <m:t>:</m:t>
                      </m:r>
                      <m:r>
                        <a:rPr lang="en-US" altLang="zh-CN" i="1">
                          <a:latin typeface="Cambria Math" panose="02040503050406030204" pitchFamily="18" charset="0"/>
                        </a:rPr>
                        <m:t>𝒵</m:t>
                      </m:r>
                      <m:r>
                        <a:rPr lang="en-US" altLang="zh-CN" b="0" i="1" smtClean="0">
                          <a:latin typeface="Cambria Math" panose="02040503050406030204" pitchFamily="18" charset="0"/>
                        </a:rPr>
                        <m:t>→</m:t>
                      </m:r>
                      <m:r>
                        <a:rPr lang="en-US" altLang="zh-CN" b="0" i="1" smtClean="0">
                          <a:latin typeface="Cambria Math" panose="02040503050406030204" pitchFamily="18" charset="0"/>
                        </a:rPr>
                        <m:t>𝒰</m:t>
                      </m:r>
                    </m:oMath>
                  </m:oMathPara>
                </a14:m>
                <a:endParaRPr lang="zh-CN" altLang="en-US" dirty="0"/>
              </a:p>
            </p:txBody>
          </p:sp>
        </mc:Choice>
        <mc:Fallback xmlns="">
          <p:sp>
            <p:nvSpPr>
              <p:cNvPr id="16" name="TextBox 15">
                <a:extLst>
                  <a:ext uri="{FF2B5EF4-FFF2-40B4-BE49-F238E27FC236}">
                    <a16:creationId xmlns:a16="http://schemas.microsoft.com/office/drawing/2014/main" id="{BA06952C-016E-4C22-9ECB-AE04E32B9762}"/>
                  </a:ext>
                </a:extLst>
              </p:cNvPr>
              <p:cNvSpPr txBox="1">
                <a:spLocks noRot="1" noChangeAspect="1" noMove="1" noResize="1" noEditPoints="1" noAdjustHandles="1" noChangeArrowheads="1" noChangeShapeType="1" noTextEdit="1"/>
              </p:cNvSpPr>
              <p:nvPr/>
            </p:nvSpPr>
            <p:spPr>
              <a:xfrm>
                <a:off x="2445604" y="2205868"/>
                <a:ext cx="1284120" cy="369332"/>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2D81055-0FB2-45F7-91F3-4AF1C0D49AB3}"/>
                  </a:ext>
                </a:extLst>
              </p:cNvPr>
              <p:cNvSpPr txBox="1"/>
              <p:nvPr/>
            </p:nvSpPr>
            <p:spPr>
              <a:xfrm>
                <a:off x="783847" y="2205868"/>
                <a:ext cx="12841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𝒪</m:t>
                      </m:r>
                      <m:r>
                        <a:rPr lang="en-US" altLang="zh-CN" b="0" i="1" smtClean="0">
                          <a:latin typeface="Cambria Math" panose="02040503050406030204" pitchFamily="18" charset="0"/>
                        </a:rPr>
                        <m:t>→</m:t>
                      </m:r>
                      <m:r>
                        <a:rPr lang="en-US" altLang="zh-CN" b="0" i="1" smtClean="0">
                          <a:latin typeface="Cambria Math" panose="02040503050406030204" pitchFamily="18" charset="0"/>
                        </a:rPr>
                        <m:t>𝒵</m:t>
                      </m:r>
                    </m:oMath>
                  </m:oMathPara>
                </a14:m>
                <a:endParaRPr lang="zh-CN" altLang="en-US" dirty="0"/>
              </a:p>
            </p:txBody>
          </p:sp>
        </mc:Choice>
        <mc:Fallback xmlns="">
          <p:sp>
            <p:nvSpPr>
              <p:cNvPr id="17" name="TextBox 16">
                <a:extLst>
                  <a:ext uri="{FF2B5EF4-FFF2-40B4-BE49-F238E27FC236}">
                    <a16:creationId xmlns:a16="http://schemas.microsoft.com/office/drawing/2014/main" id="{82D81055-0FB2-45F7-91F3-4AF1C0D49AB3}"/>
                  </a:ext>
                </a:extLst>
              </p:cNvPr>
              <p:cNvSpPr txBox="1">
                <a:spLocks noRot="1" noChangeAspect="1" noMove="1" noResize="1" noEditPoints="1" noAdjustHandles="1" noChangeArrowheads="1" noChangeShapeType="1" noTextEdit="1"/>
              </p:cNvSpPr>
              <p:nvPr/>
            </p:nvSpPr>
            <p:spPr>
              <a:xfrm>
                <a:off x="783847" y="2205868"/>
                <a:ext cx="1284120" cy="369332"/>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8EB0B78B-22FA-40A7-B651-1EDB22CEA3E0}"/>
                  </a:ext>
                </a:extLst>
              </p:cNvPr>
              <p:cNvSpPr txBox="1"/>
              <p:nvPr/>
            </p:nvSpPr>
            <p:spPr>
              <a:xfrm>
                <a:off x="786027" y="5012520"/>
                <a:ext cx="12841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h</m:t>
                      </m:r>
                      <m:r>
                        <a:rPr lang="en-US" altLang="zh-CN" b="0" i="1" smtClean="0">
                          <a:latin typeface="Cambria Math" panose="02040503050406030204" pitchFamily="18" charset="0"/>
                        </a:rPr>
                        <m:t>:</m:t>
                      </m:r>
                      <m:r>
                        <a:rPr lang="en-US" altLang="zh-CN" b="0" i="1" smtClean="0">
                          <a:latin typeface="Cambria Math" panose="02040503050406030204" pitchFamily="18" charset="0"/>
                        </a:rPr>
                        <m:t>𝒳</m:t>
                      </m:r>
                      <m:r>
                        <a:rPr lang="en-US" altLang="zh-CN" b="0" i="1" smtClean="0">
                          <a:latin typeface="Cambria Math" panose="02040503050406030204" pitchFamily="18" charset="0"/>
                        </a:rPr>
                        <m:t>×</m:t>
                      </m:r>
                      <m:r>
                        <a:rPr lang="en-US" altLang="zh-CN" b="0" i="1" smtClean="0">
                          <a:latin typeface="Cambria Math" panose="02040503050406030204" pitchFamily="18" charset="0"/>
                        </a:rPr>
                        <m:t>𝒪</m:t>
                      </m:r>
                    </m:oMath>
                  </m:oMathPara>
                </a14:m>
                <a:endParaRPr lang="zh-CN" altLang="en-US" dirty="0"/>
              </a:p>
            </p:txBody>
          </p:sp>
        </mc:Choice>
        <mc:Fallback xmlns="">
          <p:sp>
            <p:nvSpPr>
              <p:cNvPr id="19" name="TextBox 18">
                <a:extLst>
                  <a:ext uri="{FF2B5EF4-FFF2-40B4-BE49-F238E27FC236}">
                    <a16:creationId xmlns:a16="http://schemas.microsoft.com/office/drawing/2014/main" id="{8EB0B78B-22FA-40A7-B651-1EDB22CEA3E0}"/>
                  </a:ext>
                </a:extLst>
              </p:cNvPr>
              <p:cNvSpPr txBox="1">
                <a:spLocks noRot="1" noChangeAspect="1" noMove="1" noResize="1" noEditPoints="1" noAdjustHandles="1" noChangeArrowheads="1" noChangeShapeType="1" noTextEdit="1"/>
              </p:cNvSpPr>
              <p:nvPr/>
            </p:nvSpPr>
            <p:spPr>
              <a:xfrm>
                <a:off x="786027" y="5012520"/>
                <a:ext cx="1284120" cy="369332"/>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44E7C21C-72ED-4877-9678-3B33C4057696}"/>
                  </a:ext>
                </a:extLst>
              </p:cNvPr>
              <p:cNvSpPr txBox="1"/>
              <p:nvPr/>
            </p:nvSpPr>
            <p:spPr>
              <a:xfrm>
                <a:off x="2317419" y="5016311"/>
                <a:ext cx="154049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𝒳</m:t>
                      </m:r>
                      <m:r>
                        <a:rPr lang="en-US" altLang="zh-CN" b="0" i="1" smtClean="0">
                          <a:latin typeface="Cambria Math" panose="02040503050406030204" pitchFamily="18" charset="0"/>
                        </a:rPr>
                        <m:t>×</m:t>
                      </m:r>
                      <m:r>
                        <a:rPr lang="en-US" altLang="zh-CN" b="0" i="1" smtClean="0">
                          <a:latin typeface="Cambria Math" panose="02040503050406030204" pitchFamily="18" charset="0"/>
                        </a:rPr>
                        <m:t>𝒰</m:t>
                      </m:r>
                      <m:r>
                        <a:rPr lang="en-US" altLang="zh-CN" b="0" i="1" smtClean="0">
                          <a:latin typeface="Cambria Math" panose="02040503050406030204" pitchFamily="18" charset="0"/>
                        </a:rPr>
                        <m:t>×</m:t>
                      </m:r>
                      <m:r>
                        <a:rPr lang="en-US" altLang="zh-CN" b="0" i="1" smtClean="0">
                          <a:latin typeface="Cambria Math" panose="02040503050406030204" pitchFamily="18" charset="0"/>
                        </a:rPr>
                        <m:t>𝒳</m:t>
                      </m:r>
                    </m:oMath>
                  </m:oMathPara>
                </a14:m>
                <a:endParaRPr lang="zh-CN" altLang="en-US" dirty="0"/>
              </a:p>
            </p:txBody>
          </p:sp>
        </mc:Choice>
        <mc:Fallback xmlns="">
          <p:sp>
            <p:nvSpPr>
              <p:cNvPr id="20" name="TextBox 19">
                <a:extLst>
                  <a:ext uri="{FF2B5EF4-FFF2-40B4-BE49-F238E27FC236}">
                    <a16:creationId xmlns:a16="http://schemas.microsoft.com/office/drawing/2014/main" id="{44E7C21C-72ED-4877-9678-3B33C4057696}"/>
                  </a:ext>
                </a:extLst>
              </p:cNvPr>
              <p:cNvSpPr txBox="1">
                <a:spLocks noRot="1" noChangeAspect="1" noMove="1" noResize="1" noEditPoints="1" noAdjustHandles="1" noChangeArrowheads="1" noChangeShapeType="1" noTextEdit="1"/>
              </p:cNvSpPr>
              <p:nvPr/>
            </p:nvSpPr>
            <p:spPr>
              <a:xfrm>
                <a:off x="2317419" y="5016311"/>
                <a:ext cx="1540490" cy="369332"/>
              </a:xfrm>
              <a:prstGeom prst="rect">
                <a:avLst/>
              </a:prstGeom>
              <a:blipFill>
                <a:blip r:embed="rId14"/>
                <a:stretch>
                  <a:fillRect/>
                </a:stretch>
              </a:blipFill>
            </p:spPr>
            <p:txBody>
              <a:bodyPr/>
              <a:lstStyle/>
              <a:p>
                <a:r>
                  <a:rPr lang="zh-CN" altLang="en-US">
                    <a:noFill/>
                  </a:rPr>
                  <a:t> </a:t>
                </a:r>
              </a:p>
            </p:txBody>
          </p:sp>
        </mc:Fallback>
      </mc:AlternateContent>
      <p:sp>
        <p:nvSpPr>
          <p:cNvPr id="4" name="Slide Number Placeholder 3">
            <a:extLst>
              <a:ext uri="{FF2B5EF4-FFF2-40B4-BE49-F238E27FC236}">
                <a16:creationId xmlns:a16="http://schemas.microsoft.com/office/drawing/2014/main" id="{DE566F65-A273-4DE1-8F79-5224BE405C6C}"/>
              </a:ext>
            </a:extLst>
          </p:cNvPr>
          <p:cNvSpPr>
            <a:spLocks noGrp="1"/>
          </p:cNvSpPr>
          <p:nvPr>
            <p:ph type="sldNum" sz="quarter" idx="12"/>
          </p:nvPr>
        </p:nvSpPr>
        <p:spPr/>
        <p:txBody>
          <a:bodyPr/>
          <a:lstStyle/>
          <a:p>
            <a:fld id="{97747CB4-D781-4B4A-926E-331FF2747F48}" type="slidenum">
              <a:rPr lang="zh-CN" altLang="en-US" smtClean="0"/>
              <a:t>15</a:t>
            </a:fld>
            <a:endParaRPr lang="zh-CN" altLang="en-US"/>
          </a:p>
        </p:txBody>
      </p:sp>
    </p:spTree>
    <p:extLst>
      <p:ext uri="{BB962C8B-B14F-4D97-AF65-F5344CB8AC3E}">
        <p14:creationId xmlns:p14="http://schemas.microsoft.com/office/powerpoint/2010/main" val="2415960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00E38-AA44-4CB4-8032-C2F44E6714B0}"/>
              </a:ext>
            </a:extLst>
          </p:cNvPr>
          <p:cNvSpPr>
            <a:spLocks noGrp="1"/>
          </p:cNvSpPr>
          <p:nvPr>
            <p:ph type="title"/>
          </p:nvPr>
        </p:nvSpPr>
        <p:spPr/>
        <p:txBody>
          <a:bodyPr/>
          <a:lstStyle/>
          <a:p>
            <a:r>
              <a:rPr lang="en-US" altLang="zh-CN" dirty="0"/>
              <a:t>Why So Challenging?!</a:t>
            </a:r>
            <a:endParaRPr lang="zh-CN" alt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D9D8C6E-711C-4BCA-B7B4-F20FFBF88D68}"/>
                  </a:ext>
                </a:extLst>
              </p:cNvPr>
              <p:cNvSpPr>
                <a:spLocks noGrp="1"/>
              </p:cNvSpPr>
              <p:nvPr>
                <p:ph idx="1"/>
              </p:nvPr>
            </p:nvSpPr>
            <p:spPr/>
            <p:txBody>
              <a:bodyPr>
                <a:normAutofit/>
              </a:bodyPr>
              <a:lstStyle/>
              <a:p>
                <a:r>
                  <a:rPr lang="en-US" altLang="zh-CN" sz="2400" dirty="0"/>
                  <a:t>All of them are unavoidable.</a:t>
                </a:r>
              </a:p>
              <a:p>
                <a:r>
                  <a:rPr lang="en-US" altLang="zh-CN" sz="2400" dirty="0"/>
                  <a:t>Infinite state spaces.</a:t>
                </a:r>
              </a:p>
              <a:p>
                <a:r>
                  <a:rPr lang="en-US" altLang="zh-CN" sz="2400" dirty="0"/>
                  <a:t>Unknown error functions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𝛿</m:t>
                        </m:r>
                      </m:e>
                      <m:sub>
                        <m:r>
                          <a:rPr lang="en-US" altLang="zh-CN" sz="2400" b="0" i="1" smtClean="0">
                            <a:latin typeface="Cambria Math" panose="02040503050406030204" pitchFamily="18" charset="0"/>
                          </a:rPr>
                          <m:t>h</m:t>
                        </m:r>
                      </m:sub>
                    </m:sSub>
                    <m:r>
                      <a:rPr lang="en-US" altLang="zh-CN" sz="2400" b="0" i="1" smtClean="0">
                        <a:latin typeface="Cambria Math" panose="02040503050406030204" pitchFamily="18" charset="0"/>
                      </a:rPr>
                      <m:t>, </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𝜂</m:t>
                        </m:r>
                      </m:e>
                      <m:sub>
                        <m:r>
                          <a:rPr lang="en-US" altLang="zh-CN" sz="2400" b="0" i="1" smtClean="0">
                            <a:latin typeface="Cambria Math" panose="02040503050406030204" pitchFamily="18" charset="0"/>
                          </a:rPr>
                          <m:t>h</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𝛿</m:t>
                        </m:r>
                      </m:e>
                      <m:sub>
                        <m:r>
                          <a:rPr lang="en-US" altLang="zh-CN" sz="2400" b="0" i="1" smtClean="0">
                            <a:latin typeface="Cambria Math" panose="02040503050406030204" pitchFamily="18" charset="0"/>
                          </a:rPr>
                          <m:t>𝑚</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𝜖</m:t>
                        </m:r>
                      </m:e>
                      <m:sub>
                        <m:r>
                          <a:rPr lang="en-US" altLang="zh-CN" sz="2400" b="0" i="1" smtClean="0">
                            <a:latin typeface="Cambria Math" panose="02040503050406030204" pitchFamily="18" charset="0"/>
                          </a:rPr>
                          <m:t>𝑚</m:t>
                        </m:r>
                      </m:sub>
                    </m:sSub>
                  </m:oMath>
                </a14:m>
                <a:r>
                  <a:rPr lang="en-US" altLang="zh-CN" sz="2400" dirty="0"/>
                  <a:t>)</a:t>
                </a:r>
              </a:p>
              <a:p>
                <a:r>
                  <a:rPr lang="en-US" altLang="zh-CN" sz="2400" dirty="0"/>
                  <a:t>Lack of communication across disciplines.</a:t>
                </a:r>
              </a:p>
            </p:txBody>
          </p:sp>
        </mc:Choice>
        <mc:Fallback>
          <p:sp>
            <p:nvSpPr>
              <p:cNvPr id="3" name="Content Placeholder 2">
                <a:extLst>
                  <a:ext uri="{FF2B5EF4-FFF2-40B4-BE49-F238E27FC236}">
                    <a16:creationId xmlns:a16="http://schemas.microsoft.com/office/drawing/2014/main" id="{0D9D8C6E-711C-4BCA-B7B4-F20FFBF88D68}"/>
                  </a:ext>
                </a:extLst>
              </p:cNvPr>
              <p:cNvSpPr>
                <a:spLocks noGrp="1" noRot="1" noChangeAspect="1" noMove="1" noResize="1" noEditPoints="1" noAdjustHandles="1" noChangeArrowheads="1" noChangeShapeType="1" noTextEdit="1"/>
              </p:cNvSpPr>
              <p:nvPr>
                <p:ph idx="1"/>
              </p:nvPr>
            </p:nvSpPr>
            <p:spPr>
              <a:blipFill>
                <a:blip r:embed="rId3"/>
                <a:stretch>
                  <a:fillRect l="-812" t="-1961"/>
                </a:stretch>
              </a:blipFill>
            </p:spPr>
            <p:txBody>
              <a:bodyPr/>
              <a:lstStyle/>
              <a:p>
                <a:r>
                  <a:rPr lang="zh-CN" altLang="en-US">
                    <a:noFill/>
                  </a:rPr>
                  <a:t> </a:t>
                </a:r>
              </a:p>
            </p:txBody>
          </p:sp>
        </mc:Fallback>
      </mc:AlternateContent>
      <p:sp>
        <p:nvSpPr>
          <p:cNvPr id="4" name="Slide Number Placeholder 3">
            <a:extLst>
              <a:ext uri="{FF2B5EF4-FFF2-40B4-BE49-F238E27FC236}">
                <a16:creationId xmlns:a16="http://schemas.microsoft.com/office/drawing/2014/main" id="{0D026CF5-E521-4038-B84B-8C0790F7D534}"/>
              </a:ext>
            </a:extLst>
          </p:cNvPr>
          <p:cNvSpPr>
            <a:spLocks noGrp="1"/>
          </p:cNvSpPr>
          <p:nvPr>
            <p:ph type="sldNum" sz="quarter" idx="12"/>
          </p:nvPr>
        </p:nvSpPr>
        <p:spPr/>
        <p:txBody>
          <a:bodyPr/>
          <a:lstStyle/>
          <a:p>
            <a:fld id="{97747CB4-D781-4B4A-926E-331FF2747F48}" type="slidenum">
              <a:rPr lang="zh-CN" altLang="en-US" smtClean="0"/>
              <a:t>16</a:t>
            </a:fld>
            <a:endParaRPr lang="zh-CN" altLang="en-US"/>
          </a:p>
        </p:txBody>
      </p:sp>
    </p:spTree>
    <p:extLst>
      <p:ext uri="{BB962C8B-B14F-4D97-AF65-F5344CB8AC3E}">
        <p14:creationId xmlns:p14="http://schemas.microsoft.com/office/powerpoint/2010/main" val="3269385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AEFE1-96F1-4B62-A779-486C3D22DCA3}"/>
              </a:ext>
            </a:extLst>
          </p:cNvPr>
          <p:cNvSpPr>
            <a:spLocks noGrp="1"/>
          </p:cNvSpPr>
          <p:nvPr>
            <p:ph type="title"/>
          </p:nvPr>
        </p:nvSpPr>
        <p:spPr/>
        <p:txBody>
          <a:bodyPr/>
          <a:lstStyle/>
          <a:p>
            <a:r>
              <a:rPr lang="en-US" altLang="zh-CN" dirty="0"/>
              <a:t>Real World Systems</a:t>
            </a:r>
            <a:endParaRPr lang="zh-CN" altLang="en-US" dirty="0"/>
          </a:p>
        </p:txBody>
      </p:sp>
      <p:pic>
        <p:nvPicPr>
          <p:cNvPr id="6" name="Content Placeholder 5">
            <a:extLst>
              <a:ext uri="{FF2B5EF4-FFF2-40B4-BE49-F238E27FC236}">
                <a16:creationId xmlns:a16="http://schemas.microsoft.com/office/drawing/2014/main" id="{DB9898E0-BED0-41A5-83A3-D96325B650C8}"/>
              </a:ext>
            </a:extLst>
          </p:cNvPr>
          <p:cNvPicPr>
            <a:picLocks noGrp="1" noChangeAspect="1"/>
          </p:cNvPicPr>
          <p:nvPr>
            <p:ph idx="1"/>
          </p:nvPr>
        </p:nvPicPr>
        <p:blipFill>
          <a:blip r:embed="rId3"/>
          <a:stretch>
            <a:fillRect/>
          </a:stretch>
        </p:blipFill>
        <p:spPr>
          <a:xfrm>
            <a:off x="193977" y="1753415"/>
            <a:ext cx="4533771" cy="4409491"/>
          </a:xfrm>
        </p:spPr>
      </p:pic>
      <p:sp>
        <p:nvSpPr>
          <p:cNvPr id="4" name="Slide Number Placeholder 3">
            <a:extLst>
              <a:ext uri="{FF2B5EF4-FFF2-40B4-BE49-F238E27FC236}">
                <a16:creationId xmlns:a16="http://schemas.microsoft.com/office/drawing/2014/main" id="{8F38F7D8-1A71-4CF4-9DD0-131B69566AFA}"/>
              </a:ext>
            </a:extLst>
          </p:cNvPr>
          <p:cNvSpPr>
            <a:spLocks noGrp="1"/>
          </p:cNvSpPr>
          <p:nvPr>
            <p:ph type="sldNum" sz="quarter" idx="12"/>
          </p:nvPr>
        </p:nvSpPr>
        <p:spPr/>
        <p:txBody>
          <a:bodyPr/>
          <a:lstStyle/>
          <a:p>
            <a:fld id="{97747CB4-D781-4B4A-926E-331FF2747F48}" type="slidenum">
              <a:rPr lang="zh-CN" altLang="en-US" smtClean="0"/>
              <a:t>17</a:t>
            </a:fld>
            <a:endParaRPr lang="zh-CN" altLang="en-US"/>
          </a:p>
        </p:txBody>
      </p:sp>
      <p:pic>
        <p:nvPicPr>
          <p:cNvPr id="8" name="Picture 7">
            <a:extLst>
              <a:ext uri="{FF2B5EF4-FFF2-40B4-BE49-F238E27FC236}">
                <a16:creationId xmlns:a16="http://schemas.microsoft.com/office/drawing/2014/main" id="{B2A80906-8D8F-48B0-820A-FD24F1C9FA71}"/>
              </a:ext>
            </a:extLst>
          </p:cNvPr>
          <p:cNvPicPr>
            <a:picLocks noChangeAspect="1"/>
          </p:cNvPicPr>
          <p:nvPr/>
        </p:nvPicPr>
        <p:blipFill>
          <a:blip r:embed="rId4"/>
          <a:stretch>
            <a:fillRect/>
          </a:stretch>
        </p:blipFill>
        <p:spPr>
          <a:xfrm>
            <a:off x="4667956" y="3429000"/>
            <a:ext cx="7397358" cy="3000258"/>
          </a:xfrm>
          <a:prstGeom prst="rect">
            <a:avLst/>
          </a:prstGeom>
        </p:spPr>
      </p:pic>
      <p:pic>
        <p:nvPicPr>
          <p:cNvPr id="10" name="Picture 9">
            <a:extLst>
              <a:ext uri="{FF2B5EF4-FFF2-40B4-BE49-F238E27FC236}">
                <a16:creationId xmlns:a16="http://schemas.microsoft.com/office/drawing/2014/main" id="{4C525937-6DA2-4187-A57D-29DB2EE65975}"/>
              </a:ext>
            </a:extLst>
          </p:cNvPr>
          <p:cNvPicPr>
            <a:picLocks noChangeAspect="1"/>
          </p:cNvPicPr>
          <p:nvPr/>
        </p:nvPicPr>
        <p:blipFill>
          <a:blip r:embed="rId5"/>
          <a:stretch>
            <a:fillRect/>
          </a:stretch>
        </p:blipFill>
        <p:spPr>
          <a:xfrm>
            <a:off x="6238328" y="144701"/>
            <a:ext cx="5613372" cy="3091973"/>
          </a:xfrm>
          <a:prstGeom prst="rect">
            <a:avLst/>
          </a:prstGeom>
        </p:spPr>
      </p:pic>
    </p:spTree>
    <p:extLst>
      <p:ext uri="{BB962C8B-B14F-4D97-AF65-F5344CB8AC3E}">
        <p14:creationId xmlns:p14="http://schemas.microsoft.com/office/powerpoint/2010/main" val="755409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AFADD-4FC5-414E-AA54-70F03C12FBCF}"/>
              </a:ext>
            </a:extLst>
          </p:cNvPr>
          <p:cNvSpPr>
            <a:spLocks noGrp="1"/>
          </p:cNvSpPr>
          <p:nvPr>
            <p:ph type="title"/>
          </p:nvPr>
        </p:nvSpPr>
        <p:spPr/>
        <p:txBody>
          <a:bodyPr/>
          <a:lstStyle/>
          <a:p>
            <a:r>
              <a:rPr lang="en-US" altLang="zh-CN" dirty="0"/>
              <a:t>Ensuring Safety in Practice (NVIDIA)</a:t>
            </a:r>
            <a:endParaRPr lang="zh-CN" altLang="en-US" dirty="0"/>
          </a:p>
        </p:txBody>
      </p:sp>
      <p:pic>
        <p:nvPicPr>
          <p:cNvPr id="6" name="Content Placeholder 5">
            <a:extLst>
              <a:ext uri="{FF2B5EF4-FFF2-40B4-BE49-F238E27FC236}">
                <a16:creationId xmlns:a16="http://schemas.microsoft.com/office/drawing/2014/main" id="{D12F9BFB-9723-4243-BEF6-9FCEB449898E}"/>
              </a:ext>
            </a:extLst>
          </p:cNvPr>
          <p:cNvPicPr>
            <a:picLocks noGrp="1" noChangeAspect="1"/>
          </p:cNvPicPr>
          <p:nvPr>
            <p:ph idx="1"/>
          </p:nvPr>
        </p:nvPicPr>
        <p:blipFill>
          <a:blip r:embed="rId3"/>
          <a:stretch>
            <a:fillRect/>
          </a:stretch>
        </p:blipFill>
        <p:spPr>
          <a:xfrm>
            <a:off x="2127337" y="1426563"/>
            <a:ext cx="7937325" cy="5294912"/>
          </a:xfrm>
        </p:spPr>
      </p:pic>
      <p:sp>
        <p:nvSpPr>
          <p:cNvPr id="4" name="Slide Number Placeholder 3">
            <a:extLst>
              <a:ext uri="{FF2B5EF4-FFF2-40B4-BE49-F238E27FC236}">
                <a16:creationId xmlns:a16="http://schemas.microsoft.com/office/drawing/2014/main" id="{F4AB2F73-A6CC-4609-B41F-F47F0E0B99A5}"/>
              </a:ext>
            </a:extLst>
          </p:cNvPr>
          <p:cNvSpPr>
            <a:spLocks noGrp="1"/>
          </p:cNvSpPr>
          <p:nvPr>
            <p:ph type="sldNum" sz="quarter" idx="12"/>
          </p:nvPr>
        </p:nvSpPr>
        <p:spPr/>
        <p:txBody>
          <a:bodyPr/>
          <a:lstStyle/>
          <a:p>
            <a:fld id="{97747CB4-D781-4B4A-926E-331FF2747F48}" type="slidenum">
              <a:rPr lang="zh-CN" altLang="en-US" smtClean="0"/>
              <a:t>18</a:t>
            </a:fld>
            <a:endParaRPr lang="zh-CN" altLang="en-US"/>
          </a:p>
        </p:txBody>
      </p:sp>
    </p:spTree>
    <p:extLst>
      <p:ext uri="{BB962C8B-B14F-4D97-AF65-F5344CB8AC3E}">
        <p14:creationId xmlns:p14="http://schemas.microsoft.com/office/powerpoint/2010/main" val="2528346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AFADD-4FC5-414E-AA54-70F03C12FBCF}"/>
              </a:ext>
            </a:extLst>
          </p:cNvPr>
          <p:cNvSpPr>
            <a:spLocks noGrp="1"/>
          </p:cNvSpPr>
          <p:nvPr>
            <p:ph type="title"/>
          </p:nvPr>
        </p:nvSpPr>
        <p:spPr/>
        <p:txBody>
          <a:bodyPr/>
          <a:lstStyle/>
          <a:p>
            <a:r>
              <a:rPr lang="en-US" altLang="zh-CN" dirty="0"/>
              <a:t>Ensuring Safety in Practice (NVIDIA)</a:t>
            </a:r>
            <a:endParaRPr lang="zh-CN" altLang="en-US" dirty="0"/>
          </a:p>
        </p:txBody>
      </p:sp>
      <p:sp>
        <p:nvSpPr>
          <p:cNvPr id="4" name="Slide Number Placeholder 3">
            <a:extLst>
              <a:ext uri="{FF2B5EF4-FFF2-40B4-BE49-F238E27FC236}">
                <a16:creationId xmlns:a16="http://schemas.microsoft.com/office/drawing/2014/main" id="{F4AB2F73-A6CC-4609-B41F-F47F0E0B99A5}"/>
              </a:ext>
            </a:extLst>
          </p:cNvPr>
          <p:cNvSpPr>
            <a:spLocks noGrp="1"/>
          </p:cNvSpPr>
          <p:nvPr>
            <p:ph type="sldNum" sz="quarter" idx="12"/>
          </p:nvPr>
        </p:nvSpPr>
        <p:spPr/>
        <p:txBody>
          <a:bodyPr/>
          <a:lstStyle/>
          <a:p>
            <a:fld id="{97747CB4-D781-4B4A-926E-331FF2747F48}" type="slidenum">
              <a:rPr lang="zh-CN" altLang="en-US" smtClean="0"/>
              <a:t>19</a:t>
            </a:fld>
            <a:endParaRPr lang="zh-CN" altLang="en-US"/>
          </a:p>
        </p:txBody>
      </p:sp>
      <p:pic>
        <p:nvPicPr>
          <p:cNvPr id="8" name="Content Placeholder 7">
            <a:extLst>
              <a:ext uri="{FF2B5EF4-FFF2-40B4-BE49-F238E27FC236}">
                <a16:creationId xmlns:a16="http://schemas.microsoft.com/office/drawing/2014/main" id="{85BE2A1E-BFDE-471F-A129-7E6DF3D0CF01}"/>
              </a:ext>
            </a:extLst>
          </p:cNvPr>
          <p:cNvPicPr>
            <a:picLocks noGrp="1" noChangeAspect="1"/>
          </p:cNvPicPr>
          <p:nvPr>
            <p:ph idx="1"/>
          </p:nvPr>
        </p:nvPicPr>
        <p:blipFill>
          <a:blip r:embed="rId3"/>
          <a:stretch>
            <a:fillRect/>
          </a:stretch>
        </p:blipFill>
        <p:spPr>
          <a:xfrm>
            <a:off x="1013119" y="1690688"/>
            <a:ext cx="10165761" cy="4726723"/>
          </a:xfrm>
        </p:spPr>
      </p:pic>
    </p:spTree>
    <p:extLst>
      <p:ext uri="{BB962C8B-B14F-4D97-AF65-F5344CB8AC3E}">
        <p14:creationId xmlns:p14="http://schemas.microsoft.com/office/powerpoint/2010/main" val="2127170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88A1F-7B06-44F0-953E-388618698EFC}"/>
              </a:ext>
            </a:extLst>
          </p:cNvPr>
          <p:cNvSpPr>
            <a:spLocks noGrp="1"/>
          </p:cNvSpPr>
          <p:nvPr>
            <p:ph type="title"/>
          </p:nvPr>
        </p:nvSpPr>
        <p:spPr/>
        <p:txBody>
          <a:bodyPr/>
          <a:lstStyle/>
          <a:p>
            <a:r>
              <a:rPr lang="en-US" altLang="zh-CN" dirty="0"/>
              <a:t>Formal Analysis for Software</a:t>
            </a:r>
            <a:endParaRPr lang="zh-CN" altLang="en-US" dirty="0"/>
          </a:p>
        </p:txBody>
      </p:sp>
      <p:sp>
        <p:nvSpPr>
          <p:cNvPr id="3" name="Content Placeholder 2">
            <a:extLst>
              <a:ext uri="{FF2B5EF4-FFF2-40B4-BE49-F238E27FC236}">
                <a16:creationId xmlns:a16="http://schemas.microsoft.com/office/drawing/2014/main" id="{F72AEB61-3D8C-48ED-8943-E5AF3B6DAC95}"/>
              </a:ext>
            </a:extLst>
          </p:cNvPr>
          <p:cNvSpPr>
            <a:spLocks noGrp="1"/>
          </p:cNvSpPr>
          <p:nvPr>
            <p:ph idx="1"/>
          </p:nvPr>
        </p:nvSpPr>
        <p:spPr>
          <a:xfrm>
            <a:off x="838199" y="1825625"/>
            <a:ext cx="10515599" cy="4351338"/>
          </a:xfrm>
        </p:spPr>
        <p:txBody>
          <a:bodyPr>
            <a:normAutofit/>
          </a:bodyPr>
          <a:lstStyle/>
          <a:p>
            <a:r>
              <a:rPr lang="en-US" altLang="zh-CN" sz="2400" dirty="0">
                <a:latin typeface="Cambria Math" panose="02040503050406030204" pitchFamily="18" charset="0"/>
                <a:ea typeface="Cambria Math" panose="02040503050406030204" pitchFamily="18" charset="0"/>
              </a:rPr>
              <a:t>Given a model of the environment and system,</a:t>
            </a:r>
          </a:p>
          <a:p>
            <a:r>
              <a:rPr lang="en-US" altLang="zh-CN" sz="2400" dirty="0">
                <a:latin typeface="Cambria Math" panose="02040503050406030204" pitchFamily="18" charset="0"/>
                <a:ea typeface="Cambria Math" panose="02040503050406030204" pitchFamily="18" charset="0"/>
              </a:rPr>
              <a:t>Model check or prove some given property.</a:t>
            </a:r>
          </a:p>
          <a:p>
            <a:r>
              <a:rPr lang="en-US" altLang="zh-CN" sz="2400" dirty="0">
                <a:latin typeface="Cambria Math" panose="02040503050406030204" pitchFamily="18" charset="0"/>
              </a:rPr>
              <a:t>Compositional reasoning for system-level properties.</a:t>
            </a:r>
            <a:endParaRPr lang="zh-CN" altLang="en-US" sz="2400" dirty="0">
              <a:latin typeface="Cambria Math" panose="02040503050406030204" pitchFamily="18" charset="0"/>
            </a:endParaRPr>
          </a:p>
        </p:txBody>
      </p:sp>
      <p:sp>
        <p:nvSpPr>
          <p:cNvPr id="4" name="Slide Number Placeholder 3">
            <a:extLst>
              <a:ext uri="{FF2B5EF4-FFF2-40B4-BE49-F238E27FC236}">
                <a16:creationId xmlns:a16="http://schemas.microsoft.com/office/drawing/2014/main" id="{1A554E2E-2103-4DC6-A8FB-ECC5F14F021A}"/>
              </a:ext>
            </a:extLst>
          </p:cNvPr>
          <p:cNvSpPr>
            <a:spLocks noGrp="1"/>
          </p:cNvSpPr>
          <p:nvPr>
            <p:ph type="sldNum" sz="quarter" idx="12"/>
          </p:nvPr>
        </p:nvSpPr>
        <p:spPr/>
        <p:txBody>
          <a:bodyPr/>
          <a:lstStyle/>
          <a:p>
            <a:fld id="{97747CB4-D781-4B4A-926E-331FF2747F48}" type="slidenum">
              <a:rPr lang="zh-CN" altLang="en-US" smtClean="0"/>
              <a:t>2</a:t>
            </a:fld>
            <a:endParaRPr lang="zh-CN" altLang="en-US"/>
          </a:p>
        </p:txBody>
      </p:sp>
    </p:spTree>
    <p:extLst>
      <p:ext uri="{BB962C8B-B14F-4D97-AF65-F5344CB8AC3E}">
        <p14:creationId xmlns:p14="http://schemas.microsoft.com/office/powerpoint/2010/main" val="17041094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70485-27C5-4008-B4BD-E656091396B1}"/>
              </a:ext>
            </a:extLst>
          </p:cNvPr>
          <p:cNvSpPr>
            <a:spLocks noGrp="1"/>
          </p:cNvSpPr>
          <p:nvPr>
            <p:ph type="title"/>
          </p:nvPr>
        </p:nvSpPr>
        <p:spPr/>
        <p:txBody>
          <a:bodyPr/>
          <a:lstStyle/>
          <a:p>
            <a:r>
              <a:rPr lang="en-US" altLang="zh-CN" dirty="0"/>
              <a:t>Scenario-based Testing</a:t>
            </a:r>
            <a:endParaRPr lang="zh-CN" altLang="en-US" dirty="0"/>
          </a:p>
        </p:txBody>
      </p:sp>
      <p:sp>
        <p:nvSpPr>
          <p:cNvPr id="3" name="Content Placeholder 2">
            <a:extLst>
              <a:ext uri="{FF2B5EF4-FFF2-40B4-BE49-F238E27FC236}">
                <a16:creationId xmlns:a16="http://schemas.microsoft.com/office/drawing/2014/main" id="{AEFB096A-C6BE-423E-A56E-F21A43832878}"/>
              </a:ext>
            </a:extLst>
          </p:cNvPr>
          <p:cNvSpPr>
            <a:spLocks noGrp="1"/>
          </p:cNvSpPr>
          <p:nvPr>
            <p:ph idx="1"/>
          </p:nvPr>
        </p:nvSpPr>
        <p:spPr/>
        <p:txBody>
          <a:bodyPr/>
          <a:lstStyle/>
          <a:p>
            <a:r>
              <a:rPr lang="en-US" altLang="zh-CN" dirty="0"/>
              <a:t>How to design test scenarios?</a:t>
            </a:r>
          </a:p>
          <a:p>
            <a:r>
              <a:rPr lang="en-US" altLang="zh-CN" dirty="0"/>
              <a:t>What’s the test oracle?</a:t>
            </a:r>
          </a:p>
          <a:p>
            <a:r>
              <a:rPr lang="en-US" altLang="zh-CN" dirty="0"/>
              <a:t>How to set environment parameters?</a:t>
            </a:r>
          </a:p>
          <a:p>
            <a:r>
              <a:rPr lang="en-US" altLang="zh-CN" dirty="0"/>
              <a:t>Do we have a notion of test coverage?</a:t>
            </a:r>
            <a:endParaRPr lang="zh-CN" altLang="en-US" dirty="0"/>
          </a:p>
        </p:txBody>
      </p:sp>
      <p:sp>
        <p:nvSpPr>
          <p:cNvPr id="4" name="Slide Number Placeholder 3">
            <a:extLst>
              <a:ext uri="{FF2B5EF4-FFF2-40B4-BE49-F238E27FC236}">
                <a16:creationId xmlns:a16="http://schemas.microsoft.com/office/drawing/2014/main" id="{DB5E6D09-C7CA-49F0-B1CD-21D672EABEF6}"/>
              </a:ext>
            </a:extLst>
          </p:cNvPr>
          <p:cNvSpPr>
            <a:spLocks noGrp="1"/>
          </p:cNvSpPr>
          <p:nvPr>
            <p:ph type="sldNum" sz="quarter" idx="12"/>
          </p:nvPr>
        </p:nvSpPr>
        <p:spPr/>
        <p:txBody>
          <a:bodyPr/>
          <a:lstStyle/>
          <a:p>
            <a:fld id="{97747CB4-D781-4B4A-926E-331FF2747F48}" type="slidenum">
              <a:rPr lang="zh-CN" altLang="en-US" smtClean="0"/>
              <a:t>20</a:t>
            </a:fld>
            <a:endParaRPr lang="zh-CN" altLang="en-US"/>
          </a:p>
        </p:txBody>
      </p:sp>
    </p:spTree>
    <p:extLst>
      <p:ext uri="{BB962C8B-B14F-4D97-AF65-F5344CB8AC3E}">
        <p14:creationId xmlns:p14="http://schemas.microsoft.com/office/powerpoint/2010/main" val="34228768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027A6-258A-45D3-8591-CB4A6BC6EF5E}"/>
              </a:ext>
            </a:extLst>
          </p:cNvPr>
          <p:cNvSpPr>
            <a:spLocks noGrp="1"/>
          </p:cNvSpPr>
          <p:nvPr>
            <p:ph type="title"/>
          </p:nvPr>
        </p:nvSpPr>
        <p:spPr/>
        <p:txBody>
          <a:bodyPr/>
          <a:lstStyle/>
          <a:p>
            <a:r>
              <a:rPr lang="en-US" altLang="zh-CN" dirty="0"/>
              <a:t>Model-based Scenario Testing</a:t>
            </a:r>
            <a:endParaRPr lang="zh-CN" altLang="en-US" dirty="0"/>
          </a:p>
        </p:txBody>
      </p:sp>
      <p:sp>
        <p:nvSpPr>
          <p:cNvPr id="4" name="Slide Number Placeholder 3">
            <a:extLst>
              <a:ext uri="{FF2B5EF4-FFF2-40B4-BE49-F238E27FC236}">
                <a16:creationId xmlns:a16="http://schemas.microsoft.com/office/drawing/2014/main" id="{71564767-5EFA-495A-8C40-6C2D0D761872}"/>
              </a:ext>
            </a:extLst>
          </p:cNvPr>
          <p:cNvSpPr>
            <a:spLocks noGrp="1"/>
          </p:cNvSpPr>
          <p:nvPr>
            <p:ph type="sldNum" sz="quarter" idx="12"/>
          </p:nvPr>
        </p:nvSpPr>
        <p:spPr/>
        <p:txBody>
          <a:bodyPr/>
          <a:lstStyle/>
          <a:p>
            <a:fld id="{97747CB4-D781-4B4A-926E-331FF2747F48}" type="slidenum">
              <a:rPr lang="zh-CN" altLang="en-US" smtClean="0"/>
              <a:t>21</a:t>
            </a:fld>
            <a:endParaRPr lang="zh-CN" altLang="en-US"/>
          </a:p>
        </p:txBody>
      </p:sp>
      <p:pic>
        <p:nvPicPr>
          <p:cNvPr id="9" name="Content Placeholder 7">
            <a:extLst>
              <a:ext uri="{FF2B5EF4-FFF2-40B4-BE49-F238E27FC236}">
                <a16:creationId xmlns:a16="http://schemas.microsoft.com/office/drawing/2014/main" id="{09FABC42-5D6B-4F41-9834-2D2298964E50}"/>
              </a:ext>
            </a:extLst>
          </p:cNvPr>
          <p:cNvPicPr>
            <a:picLocks noGrp="1" noChangeAspect="1"/>
          </p:cNvPicPr>
          <p:nvPr>
            <p:ph idx="1"/>
          </p:nvPr>
        </p:nvPicPr>
        <p:blipFill>
          <a:blip r:embed="rId2"/>
          <a:stretch>
            <a:fillRect/>
          </a:stretch>
        </p:blipFill>
        <p:spPr>
          <a:xfrm>
            <a:off x="2479504" y="2230113"/>
            <a:ext cx="8874296" cy="4126237"/>
          </a:xfrm>
        </p:spPr>
      </p:pic>
      <p:sp>
        <p:nvSpPr>
          <p:cNvPr id="10" name="TextBox 9">
            <a:extLst>
              <a:ext uri="{FF2B5EF4-FFF2-40B4-BE49-F238E27FC236}">
                <a16:creationId xmlns:a16="http://schemas.microsoft.com/office/drawing/2014/main" id="{7F1DE98B-B3B9-4354-B763-1C8E4050D884}"/>
              </a:ext>
            </a:extLst>
          </p:cNvPr>
          <p:cNvSpPr txBox="1"/>
          <p:nvPr/>
        </p:nvSpPr>
        <p:spPr>
          <a:xfrm>
            <a:off x="436756" y="1863729"/>
            <a:ext cx="3375102" cy="1200329"/>
          </a:xfrm>
          <a:prstGeom prst="rect">
            <a:avLst/>
          </a:prstGeom>
          <a:noFill/>
        </p:spPr>
        <p:txBody>
          <a:bodyPr wrap="square" rtlCol="0">
            <a:spAutoFit/>
          </a:bodyPr>
          <a:lstStyle/>
          <a:p>
            <a:r>
              <a:rPr lang="en-US" altLang="zh-CN" sz="2400" b="1" dirty="0"/>
              <a:t>1. Pick model variables and construct an abstract model</a:t>
            </a:r>
            <a:endParaRPr lang="zh-CN" altLang="en-US" sz="2400" b="1" dirty="0"/>
          </a:p>
        </p:txBody>
      </p:sp>
      <p:sp>
        <p:nvSpPr>
          <p:cNvPr id="11" name="Arrow: Right 10">
            <a:extLst>
              <a:ext uri="{FF2B5EF4-FFF2-40B4-BE49-F238E27FC236}">
                <a16:creationId xmlns:a16="http://schemas.microsoft.com/office/drawing/2014/main" id="{0281ADDB-6D0D-4B07-954C-3C627A552EB7}"/>
              </a:ext>
            </a:extLst>
          </p:cNvPr>
          <p:cNvSpPr/>
          <p:nvPr/>
        </p:nvSpPr>
        <p:spPr>
          <a:xfrm rot="1750287">
            <a:off x="2682334" y="2728713"/>
            <a:ext cx="618493" cy="39203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040982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731F4-7A94-4BE9-8382-8687882407D1}"/>
              </a:ext>
            </a:extLst>
          </p:cNvPr>
          <p:cNvSpPr>
            <a:spLocks noGrp="1"/>
          </p:cNvSpPr>
          <p:nvPr>
            <p:ph type="title"/>
          </p:nvPr>
        </p:nvSpPr>
        <p:spPr/>
        <p:txBody>
          <a:bodyPr/>
          <a:lstStyle/>
          <a:p>
            <a:r>
              <a:rPr lang="en-US" altLang="zh-CN" dirty="0"/>
              <a:t>Abstraction of the Environment</a:t>
            </a:r>
            <a:endParaRPr lang="zh-CN" alt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0EAB10C-29A6-458B-B423-0D17243FF596}"/>
                  </a:ext>
                </a:extLst>
              </p:cNvPr>
              <p:cNvSpPr>
                <a:spLocks noGrp="1"/>
              </p:cNvSpPr>
              <p:nvPr>
                <p:ph idx="1"/>
              </p:nvPr>
            </p:nvSpPr>
            <p:spPr>
              <a:xfrm>
                <a:off x="838201" y="1825624"/>
                <a:ext cx="10515600" cy="4445521"/>
              </a:xfrm>
            </p:spPr>
            <p:txBody>
              <a:bodyPr>
                <a:normAutofit/>
              </a:bodyPr>
              <a:lstStyle/>
              <a:p>
                <a14:m>
                  <m:oMath xmlns:m="http://schemas.openxmlformats.org/officeDocument/2006/math">
                    <m:r>
                      <m:rPr>
                        <m:sty m:val="p"/>
                      </m:rPr>
                      <a:rPr lang="en-US" altLang="zh-CN" sz="2400" b="0" i="1" smtClean="0">
                        <a:latin typeface="Cambria Math" panose="02040503050406030204" pitchFamily="18" charset="0"/>
                        <a:ea typeface="Cambria Math" panose="02040503050406030204" pitchFamily="18" charset="0"/>
                      </a:rPr>
                      <m:t>Consider</m:t>
                    </m:r>
                  </m:oMath>
                </a14:m>
                <a:r>
                  <a:rPr lang="en-US" altLang="zh-CN" sz="2400" dirty="0">
                    <a:latin typeface="Cambria Math" panose="02040503050406030204" pitchFamily="18" charset="0"/>
                    <a:ea typeface="Cambria Math" panose="02040503050406030204" pitchFamily="18" charset="0"/>
                  </a:rPr>
                  <a:t> an abstract domain </a:t>
                </a:r>
                <a14:m>
                  <m:oMath xmlns:m="http://schemas.openxmlformats.org/officeDocument/2006/math">
                    <m:r>
                      <a:rPr lang="en-US" altLang="zh-CN" sz="2400" b="0" i="1" smtClean="0">
                        <a:latin typeface="Cambria Math" panose="02040503050406030204" pitchFamily="18" charset="0"/>
                        <a:ea typeface="Cambria Math" panose="02040503050406030204" pitchFamily="18" charset="0"/>
                      </a:rPr>
                      <m:t>𝒜</m:t>
                    </m:r>
                  </m:oMath>
                </a14:m>
                <a:r>
                  <a:rPr lang="en-US" altLang="zh-CN" sz="2400" dirty="0">
                    <a:latin typeface="Cambria Math" panose="02040503050406030204" pitchFamily="18" charset="0"/>
                    <a:ea typeface="Cambria Math" panose="02040503050406030204" pitchFamily="18" charset="0"/>
                  </a:rPr>
                  <a:t> of </a:t>
                </a:r>
                <a14:m>
                  <m:oMath xmlns:m="http://schemas.openxmlformats.org/officeDocument/2006/math">
                    <m:r>
                      <a:rPr lang="en-US" altLang="zh-CN" sz="2400" b="0" i="1" smtClean="0">
                        <a:latin typeface="Cambria Math" panose="02040503050406030204" pitchFamily="18" charset="0"/>
                        <a:ea typeface="Cambria Math" panose="02040503050406030204" pitchFamily="18" charset="0"/>
                      </a:rPr>
                      <m:t>𝒳</m:t>
                    </m:r>
                  </m:oMath>
                </a14:m>
                <a:r>
                  <a:rPr lang="en-US" altLang="zh-CN" sz="2400" dirty="0">
                    <a:latin typeface="Cambria Math" panose="02040503050406030204" pitchFamily="18" charset="0"/>
                    <a:ea typeface="Cambria Math" panose="02040503050406030204" pitchFamily="18" charset="0"/>
                  </a:rPr>
                  <a:t>, e.g.,</a:t>
                </a:r>
              </a:p>
              <a:p>
                <a:pPr lvl="1"/>
                <a:r>
                  <a:rPr lang="en-US" altLang="zh-CN" sz="2000" dirty="0">
                    <a:latin typeface="Cambria Math" panose="02040503050406030204" pitchFamily="18" charset="0"/>
                    <a:ea typeface="Cambria Math" panose="02040503050406030204" pitchFamily="18" charset="0"/>
                  </a:rPr>
                  <a:t>The light condition,</a:t>
                </a:r>
              </a:p>
              <a:p>
                <a:pPr lvl="1"/>
                <a:r>
                  <a:rPr lang="en-US" altLang="zh-CN" sz="2000" dirty="0">
                    <a:latin typeface="Cambria Math" panose="02040503050406030204" pitchFamily="18" charset="0"/>
                    <a:ea typeface="Cambria Math" panose="02040503050406030204" pitchFamily="18" charset="0"/>
                  </a:rPr>
                  <a:t>Weather,</a:t>
                </a:r>
              </a:p>
              <a:p>
                <a:pPr lvl="1"/>
                <a:r>
                  <a:rPr lang="en-US" altLang="zh-CN" sz="2000" dirty="0">
                    <a:latin typeface="Cambria Math" panose="02040503050406030204" pitchFamily="18" charset="0"/>
                    <a:ea typeface="Cambria Math" panose="02040503050406030204" pitchFamily="18" charset="0"/>
                  </a:rPr>
                  <a:t>Temperature,</a:t>
                </a:r>
              </a:p>
              <a:p>
                <a:pPr lvl="1"/>
                <a:r>
                  <a:rPr lang="en-US" altLang="zh-CN" sz="2000" dirty="0">
                    <a:latin typeface="Cambria Math" panose="02040503050406030204" pitchFamily="18" charset="0"/>
                    <a:ea typeface="Cambria Math" panose="02040503050406030204" pitchFamily="18" charset="0"/>
                  </a:rPr>
                  <a:t>Color of the obstacle, etc.</a:t>
                </a:r>
              </a:p>
              <a:p>
                <a:r>
                  <a:rPr lang="en-US" altLang="zh-CN" sz="2400" dirty="0">
                    <a:latin typeface="Cambria Math" panose="02040503050406030204" pitchFamily="18" charset="0"/>
                    <a:ea typeface="Cambria Math" panose="02040503050406030204" pitchFamily="18" charset="0"/>
                  </a:rPr>
                  <a:t>They can represent the causes of some errors:</a:t>
                </a:r>
              </a:p>
              <a:p>
                <a:pPr lvl="1"/>
                <a:r>
                  <a:rPr lang="en-US" altLang="zh-CN" sz="2000" dirty="0">
                    <a:latin typeface="Cambria Math" panose="02040503050406030204" pitchFamily="18" charset="0"/>
                    <a:ea typeface="Cambria Math" panose="02040503050406030204" pitchFamily="18" charset="0"/>
                  </a:rPr>
                  <a:t>Observation error: e.g., in low light, more noise from a camera;</a:t>
                </a:r>
              </a:p>
              <a:p>
                <a:pPr lvl="1"/>
                <a:r>
                  <a:rPr lang="en-US" altLang="zh-CN" sz="2000" dirty="0">
                    <a:latin typeface="Cambria Math" panose="02040503050406030204" pitchFamily="18" charset="0"/>
                    <a:ea typeface="Cambria Math" panose="02040503050406030204" pitchFamily="18" charset="0"/>
                  </a:rPr>
                  <a:t>Perception error: e.g., failed to detect a white obstacle (Tesla case);</a:t>
                </a:r>
              </a:p>
              <a:p>
                <a:pPr lvl="1"/>
                <a:r>
                  <a:rPr lang="en-US" altLang="zh-CN" sz="2000" dirty="0">
                    <a:latin typeface="Cambria Math" panose="02040503050406030204" pitchFamily="18" charset="0"/>
                    <a:ea typeface="Cambria Math" panose="02040503050406030204" pitchFamily="18" charset="0"/>
                  </a:rPr>
                  <a:t>Environment shift: e.g., longer brake distance in rainy weather.</a:t>
                </a:r>
              </a:p>
              <a:p>
                <a:endParaRPr lang="en-US" altLang="zh-CN" sz="2400" dirty="0">
                  <a:latin typeface="Cambria Math" panose="02040503050406030204" pitchFamily="18" charset="0"/>
                  <a:ea typeface="Cambria Math" panose="02040503050406030204" pitchFamily="18" charset="0"/>
                </a:endParaRPr>
              </a:p>
            </p:txBody>
          </p:sp>
        </mc:Choice>
        <mc:Fallback>
          <p:sp>
            <p:nvSpPr>
              <p:cNvPr id="3" name="Content Placeholder 2">
                <a:extLst>
                  <a:ext uri="{FF2B5EF4-FFF2-40B4-BE49-F238E27FC236}">
                    <a16:creationId xmlns:a16="http://schemas.microsoft.com/office/drawing/2014/main" id="{E0EAB10C-29A6-458B-B423-0D17243FF596}"/>
                  </a:ext>
                </a:extLst>
              </p:cNvPr>
              <p:cNvSpPr>
                <a:spLocks noGrp="1" noRot="1" noChangeAspect="1" noMove="1" noResize="1" noEditPoints="1" noAdjustHandles="1" noChangeArrowheads="1" noChangeShapeType="1" noTextEdit="1"/>
              </p:cNvSpPr>
              <p:nvPr>
                <p:ph idx="1"/>
              </p:nvPr>
            </p:nvSpPr>
            <p:spPr>
              <a:xfrm>
                <a:off x="838201" y="1825624"/>
                <a:ext cx="10515600" cy="4445521"/>
              </a:xfrm>
              <a:blipFill>
                <a:blip r:embed="rId2"/>
                <a:stretch>
                  <a:fillRect l="-812" t="-1918"/>
                </a:stretch>
              </a:blipFill>
            </p:spPr>
            <p:txBody>
              <a:bodyPr/>
              <a:lstStyle/>
              <a:p>
                <a:r>
                  <a:rPr lang="zh-CN" altLang="en-US">
                    <a:noFill/>
                  </a:rPr>
                  <a:t> </a:t>
                </a:r>
              </a:p>
            </p:txBody>
          </p:sp>
        </mc:Fallback>
      </mc:AlternateContent>
      <p:sp>
        <p:nvSpPr>
          <p:cNvPr id="4" name="Slide Number Placeholder 3">
            <a:extLst>
              <a:ext uri="{FF2B5EF4-FFF2-40B4-BE49-F238E27FC236}">
                <a16:creationId xmlns:a16="http://schemas.microsoft.com/office/drawing/2014/main" id="{9EC0DD9B-2785-43D8-B7D1-97FEA7571B18}"/>
              </a:ext>
            </a:extLst>
          </p:cNvPr>
          <p:cNvSpPr>
            <a:spLocks noGrp="1"/>
          </p:cNvSpPr>
          <p:nvPr>
            <p:ph type="sldNum" sz="quarter" idx="12"/>
          </p:nvPr>
        </p:nvSpPr>
        <p:spPr/>
        <p:txBody>
          <a:bodyPr/>
          <a:lstStyle/>
          <a:p>
            <a:fld id="{97747CB4-D781-4B4A-926E-331FF2747F48}" type="slidenum">
              <a:rPr lang="zh-CN" altLang="en-US" smtClean="0"/>
              <a:t>22</a:t>
            </a:fld>
            <a:endParaRPr lang="zh-CN" altLang="en-US"/>
          </a:p>
        </p:txBody>
      </p:sp>
    </p:spTree>
    <p:extLst>
      <p:ext uri="{BB962C8B-B14F-4D97-AF65-F5344CB8AC3E}">
        <p14:creationId xmlns:p14="http://schemas.microsoft.com/office/powerpoint/2010/main" val="1010690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731F4-7A94-4BE9-8382-8687882407D1}"/>
              </a:ext>
            </a:extLst>
          </p:cNvPr>
          <p:cNvSpPr>
            <a:spLocks noGrp="1"/>
          </p:cNvSpPr>
          <p:nvPr>
            <p:ph type="title"/>
          </p:nvPr>
        </p:nvSpPr>
        <p:spPr/>
        <p:txBody>
          <a:bodyPr/>
          <a:lstStyle/>
          <a:p>
            <a:r>
              <a:rPr lang="en-US" altLang="zh-CN" dirty="0"/>
              <a:t>Abstraction of the Observation</a:t>
            </a:r>
            <a:endParaRPr lang="zh-CN" alt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0EAB10C-29A6-458B-B423-0D17243FF596}"/>
                  </a:ext>
                </a:extLst>
              </p:cNvPr>
              <p:cNvSpPr>
                <a:spLocks noGrp="1"/>
              </p:cNvSpPr>
              <p:nvPr>
                <p:ph idx="1"/>
              </p:nvPr>
            </p:nvSpPr>
            <p:spPr>
              <a:xfrm>
                <a:off x="838201" y="1825624"/>
                <a:ext cx="10515600" cy="4445521"/>
              </a:xfrm>
            </p:spPr>
            <p:txBody>
              <a:bodyPr>
                <a:normAutofit/>
              </a:bodyPr>
              <a:lstStyle/>
              <a:p>
                <a:r>
                  <a:rPr lang="en-US" altLang="zh-CN" sz="2400" dirty="0">
                    <a:latin typeface="Cambria Math" panose="02040503050406030204" pitchFamily="18" charset="0"/>
                    <a:ea typeface="Cambria Math" panose="02040503050406030204" pitchFamily="18" charset="0"/>
                  </a:rPr>
                  <a:t>Consider an abstract domain </a:t>
                </a:r>
                <a14:m>
                  <m:oMath xmlns:m="http://schemas.openxmlformats.org/officeDocument/2006/math">
                    <m:r>
                      <a:rPr lang="en-US" altLang="zh-CN" sz="2400" b="0" i="1" smtClean="0">
                        <a:latin typeface="Cambria Math" panose="02040503050406030204" pitchFamily="18" charset="0"/>
                        <a:ea typeface="Cambria Math" panose="02040503050406030204" pitchFamily="18" charset="0"/>
                      </a:rPr>
                      <m:t>ℬ</m:t>
                    </m:r>
                  </m:oMath>
                </a14:m>
                <a:r>
                  <a:rPr lang="en-US" altLang="zh-CN" sz="2400" dirty="0">
                    <a:latin typeface="Cambria Math" panose="02040503050406030204" pitchFamily="18" charset="0"/>
                    <a:ea typeface="Cambria Math" panose="02040503050406030204" pitchFamily="18" charset="0"/>
                  </a:rPr>
                  <a:t> of </a:t>
                </a:r>
                <a14:m>
                  <m:oMath xmlns:m="http://schemas.openxmlformats.org/officeDocument/2006/math">
                    <m:r>
                      <a:rPr lang="en-US" altLang="zh-CN" sz="2400" b="0" i="1" smtClean="0">
                        <a:latin typeface="Cambria Math" panose="02040503050406030204" pitchFamily="18" charset="0"/>
                        <a:ea typeface="Cambria Math" panose="02040503050406030204" pitchFamily="18" charset="0"/>
                      </a:rPr>
                      <m:t>𝒪</m:t>
                    </m:r>
                  </m:oMath>
                </a14:m>
                <a:r>
                  <a:rPr lang="en-US" altLang="zh-CN" sz="2400" dirty="0">
                    <a:latin typeface="Cambria Math" panose="02040503050406030204" pitchFamily="18" charset="0"/>
                    <a:ea typeface="Cambria Math" panose="02040503050406030204" pitchFamily="18" charset="0"/>
                  </a:rPr>
                  <a:t>, e.g.,</a:t>
                </a:r>
                <a:endParaRPr lang="en-US" altLang="zh-CN" sz="2000" dirty="0">
                  <a:latin typeface="Cambria Math" panose="02040503050406030204" pitchFamily="18" charset="0"/>
                  <a:ea typeface="Cambria Math" panose="02040503050406030204" pitchFamily="18" charset="0"/>
                </a:endParaRPr>
              </a:p>
              <a:p>
                <a:pPr lvl="1"/>
                <a:r>
                  <a:rPr lang="en-US" altLang="zh-CN" sz="2000" dirty="0">
                    <a:latin typeface="Cambria Math" panose="02040503050406030204" pitchFamily="18" charset="0"/>
                    <a:ea typeface="Cambria Math" panose="02040503050406030204" pitchFamily="18" charset="0"/>
                  </a:rPr>
                  <a:t>Gaussian noise,</a:t>
                </a:r>
              </a:p>
              <a:p>
                <a:pPr lvl="1"/>
                <a:r>
                  <a:rPr lang="en-US" altLang="zh-CN" sz="2000" dirty="0">
                    <a:latin typeface="Cambria Math" panose="02040503050406030204" pitchFamily="18" charset="0"/>
                    <a:ea typeface="Cambria Math" panose="02040503050406030204" pitchFamily="18" charset="0"/>
                  </a:rPr>
                  <a:t>Distortions,</a:t>
                </a:r>
              </a:p>
              <a:p>
                <a:pPr lvl="1"/>
                <a:r>
                  <a:rPr lang="en-US" altLang="zh-CN" sz="2000" dirty="0">
                    <a:latin typeface="Cambria Math" panose="02040503050406030204" pitchFamily="18" charset="0"/>
                    <a:ea typeface="Cambria Math" panose="02040503050406030204" pitchFamily="18" charset="0"/>
                  </a:rPr>
                  <a:t>Transformations,</a:t>
                </a:r>
              </a:p>
              <a:p>
                <a:pPr lvl="1"/>
                <a:r>
                  <a:rPr lang="en-US" altLang="zh-CN" sz="2000" dirty="0">
                    <a:latin typeface="Cambria Math" panose="02040503050406030204" pitchFamily="18" charset="0"/>
                    <a:ea typeface="Cambria Math" panose="02040503050406030204" pitchFamily="18" charset="0"/>
                  </a:rPr>
                  <a:t>Brightness, Contract, etc.</a:t>
                </a:r>
              </a:p>
              <a:p>
                <a:r>
                  <a:rPr lang="en-US" altLang="zh-CN" sz="2400" dirty="0">
                    <a:latin typeface="Cambria Math" panose="02040503050406030204" pitchFamily="18" charset="0"/>
                    <a:ea typeface="Cambria Math" panose="02040503050406030204" pitchFamily="18" charset="0"/>
                  </a:rPr>
                  <a:t>They can represent the causes of perception errors.</a:t>
                </a:r>
              </a:p>
            </p:txBody>
          </p:sp>
        </mc:Choice>
        <mc:Fallback>
          <p:sp>
            <p:nvSpPr>
              <p:cNvPr id="3" name="Content Placeholder 2">
                <a:extLst>
                  <a:ext uri="{FF2B5EF4-FFF2-40B4-BE49-F238E27FC236}">
                    <a16:creationId xmlns:a16="http://schemas.microsoft.com/office/drawing/2014/main" id="{E0EAB10C-29A6-458B-B423-0D17243FF596}"/>
                  </a:ext>
                </a:extLst>
              </p:cNvPr>
              <p:cNvSpPr>
                <a:spLocks noGrp="1" noRot="1" noChangeAspect="1" noMove="1" noResize="1" noEditPoints="1" noAdjustHandles="1" noChangeArrowheads="1" noChangeShapeType="1" noTextEdit="1"/>
              </p:cNvSpPr>
              <p:nvPr>
                <p:ph idx="1"/>
              </p:nvPr>
            </p:nvSpPr>
            <p:spPr>
              <a:xfrm>
                <a:off x="838201" y="1825624"/>
                <a:ext cx="10515600" cy="4445521"/>
              </a:xfrm>
              <a:blipFill>
                <a:blip r:embed="rId2"/>
                <a:stretch>
                  <a:fillRect l="-812" t="-1918"/>
                </a:stretch>
              </a:blipFill>
            </p:spPr>
            <p:txBody>
              <a:bodyPr/>
              <a:lstStyle/>
              <a:p>
                <a:r>
                  <a:rPr lang="zh-CN" altLang="en-US">
                    <a:noFill/>
                  </a:rPr>
                  <a:t> </a:t>
                </a:r>
              </a:p>
            </p:txBody>
          </p:sp>
        </mc:Fallback>
      </mc:AlternateContent>
      <p:sp>
        <p:nvSpPr>
          <p:cNvPr id="4" name="Slide Number Placeholder 3">
            <a:extLst>
              <a:ext uri="{FF2B5EF4-FFF2-40B4-BE49-F238E27FC236}">
                <a16:creationId xmlns:a16="http://schemas.microsoft.com/office/drawing/2014/main" id="{F441B9E7-3AF4-49A0-BFBE-2B751267817F}"/>
              </a:ext>
            </a:extLst>
          </p:cNvPr>
          <p:cNvSpPr>
            <a:spLocks noGrp="1"/>
          </p:cNvSpPr>
          <p:nvPr>
            <p:ph type="sldNum" sz="quarter" idx="12"/>
          </p:nvPr>
        </p:nvSpPr>
        <p:spPr/>
        <p:txBody>
          <a:bodyPr/>
          <a:lstStyle/>
          <a:p>
            <a:fld id="{97747CB4-D781-4B4A-926E-331FF2747F48}" type="slidenum">
              <a:rPr lang="zh-CN" altLang="en-US" smtClean="0"/>
              <a:t>23</a:t>
            </a:fld>
            <a:endParaRPr lang="zh-CN" altLang="en-US"/>
          </a:p>
        </p:txBody>
      </p:sp>
    </p:spTree>
    <p:extLst>
      <p:ext uri="{BB962C8B-B14F-4D97-AF65-F5344CB8AC3E}">
        <p14:creationId xmlns:p14="http://schemas.microsoft.com/office/powerpoint/2010/main" val="41181432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E5D9050-E278-486A-877E-D0D8F1110509}"/>
              </a:ext>
            </a:extLst>
          </p:cNvPr>
          <p:cNvPicPr>
            <a:picLocks noChangeAspect="1"/>
          </p:cNvPicPr>
          <p:nvPr/>
        </p:nvPicPr>
        <p:blipFill>
          <a:blip r:embed="rId2"/>
          <a:stretch>
            <a:fillRect/>
          </a:stretch>
        </p:blipFill>
        <p:spPr>
          <a:xfrm>
            <a:off x="6528336" y="3517608"/>
            <a:ext cx="5318498" cy="2938436"/>
          </a:xfrm>
          <a:prstGeom prst="rect">
            <a:avLst/>
          </a:prstGeom>
        </p:spPr>
      </p:pic>
      <p:sp>
        <p:nvSpPr>
          <p:cNvPr id="2" name="Title 1">
            <a:extLst>
              <a:ext uri="{FF2B5EF4-FFF2-40B4-BE49-F238E27FC236}">
                <a16:creationId xmlns:a16="http://schemas.microsoft.com/office/drawing/2014/main" id="{45E088AA-C57A-4795-A6D4-ADB970620698}"/>
              </a:ext>
            </a:extLst>
          </p:cNvPr>
          <p:cNvSpPr>
            <a:spLocks noGrp="1"/>
          </p:cNvSpPr>
          <p:nvPr>
            <p:ph type="title"/>
          </p:nvPr>
        </p:nvSpPr>
        <p:spPr/>
        <p:txBody>
          <a:bodyPr/>
          <a:lstStyle/>
          <a:p>
            <a:r>
              <a:rPr lang="en-US" altLang="zh-CN" dirty="0"/>
              <a:t>Abstraction of the Controller</a:t>
            </a:r>
            <a:endParaRPr lang="zh-CN" altLang="en-US" dirty="0"/>
          </a:p>
        </p:txBody>
      </p:sp>
      <p:sp>
        <p:nvSpPr>
          <p:cNvPr id="3" name="Content Placeholder 2">
            <a:extLst>
              <a:ext uri="{FF2B5EF4-FFF2-40B4-BE49-F238E27FC236}">
                <a16:creationId xmlns:a16="http://schemas.microsoft.com/office/drawing/2014/main" id="{3000FEA9-C915-4AB3-93DE-C7FDE5743D93}"/>
              </a:ext>
            </a:extLst>
          </p:cNvPr>
          <p:cNvSpPr>
            <a:spLocks noGrp="1"/>
          </p:cNvSpPr>
          <p:nvPr>
            <p:ph idx="1"/>
          </p:nvPr>
        </p:nvSpPr>
        <p:spPr/>
        <p:txBody>
          <a:bodyPr>
            <a:normAutofit/>
          </a:bodyPr>
          <a:lstStyle/>
          <a:p>
            <a:r>
              <a:rPr lang="en-US" altLang="zh-CN" sz="2400" dirty="0"/>
              <a:t>Decision Making DOES use models (e.g., FSM, MDP)!</a:t>
            </a:r>
          </a:p>
          <a:p>
            <a:r>
              <a:rPr lang="en-US" altLang="zh-CN" sz="2400" dirty="0"/>
              <a:t>Model the dynamics of other traffic participants.</a:t>
            </a:r>
          </a:p>
          <a:p>
            <a:r>
              <a:rPr lang="en-US" altLang="zh-CN" sz="2400" dirty="0"/>
              <a:t>Deviations in these models can represent the environment shift.</a:t>
            </a:r>
            <a:endParaRPr lang="zh-CN" altLang="en-US" sz="2400" dirty="0"/>
          </a:p>
          <a:p>
            <a:endParaRPr lang="zh-CN" altLang="en-US" sz="2400" dirty="0"/>
          </a:p>
        </p:txBody>
      </p:sp>
      <p:sp>
        <p:nvSpPr>
          <p:cNvPr id="4" name="Slide Number Placeholder 3">
            <a:extLst>
              <a:ext uri="{FF2B5EF4-FFF2-40B4-BE49-F238E27FC236}">
                <a16:creationId xmlns:a16="http://schemas.microsoft.com/office/drawing/2014/main" id="{82F544A1-F875-44A8-AEA7-483A0F8C882B}"/>
              </a:ext>
            </a:extLst>
          </p:cNvPr>
          <p:cNvSpPr>
            <a:spLocks noGrp="1"/>
          </p:cNvSpPr>
          <p:nvPr>
            <p:ph type="sldNum" sz="quarter" idx="12"/>
          </p:nvPr>
        </p:nvSpPr>
        <p:spPr/>
        <p:txBody>
          <a:bodyPr/>
          <a:lstStyle/>
          <a:p>
            <a:fld id="{97747CB4-D781-4B4A-926E-331FF2747F48}" type="slidenum">
              <a:rPr lang="zh-CN" altLang="en-US" smtClean="0"/>
              <a:t>24</a:t>
            </a:fld>
            <a:endParaRPr lang="zh-CN" altLang="en-US"/>
          </a:p>
        </p:txBody>
      </p:sp>
      <p:pic>
        <p:nvPicPr>
          <p:cNvPr id="6" name="Picture 5">
            <a:extLst>
              <a:ext uri="{FF2B5EF4-FFF2-40B4-BE49-F238E27FC236}">
                <a16:creationId xmlns:a16="http://schemas.microsoft.com/office/drawing/2014/main" id="{EFD8E50C-51B3-4059-B89E-D29E88BE0659}"/>
              </a:ext>
            </a:extLst>
          </p:cNvPr>
          <p:cNvPicPr>
            <a:picLocks noChangeAspect="1"/>
          </p:cNvPicPr>
          <p:nvPr/>
        </p:nvPicPr>
        <p:blipFill>
          <a:blip r:embed="rId3"/>
          <a:stretch>
            <a:fillRect/>
          </a:stretch>
        </p:blipFill>
        <p:spPr>
          <a:xfrm>
            <a:off x="274900" y="3554439"/>
            <a:ext cx="6253436" cy="2938436"/>
          </a:xfrm>
          <a:prstGeom prst="rect">
            <a:avLst/>
          </a:prstGeom>
        </p:spPr>
      </p:pic>
    </p:spTree>
    <p:extLst>
      <p:ext uri="{BB962C8B-B14F-4D97-AF65-F5344CB8AC3E}">
        <p14:creationId xmlns:p14="http://schemas.microsoft.com/office/powerpoint/2010/main" val="35895089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6A8B6-DFC0-4973-8F45-9EE488E02939}"/>
              </a:ext>
            </a:extLst>
          </p:cNvPr>
          <p:cNvSpPr>
            <a:spLocks noGrp="1"/>
          </p:cNvSpPr>
          <p:nvPr>
            <p:ph type="title"/>
          </p:nvPr>
        </p:nvSpPr>
        <p:spPr/>
        <p:txBody>
          <a:bodyPr/>
          <a:lstStyle/>
          <a:p>
            <a:r>
              <a:rPr lang="en-US" altLang="zh-CN" dirty="0"/>
              <a:t>New Testing Procedure</a:t>
            </a:r>
            <a:endParaRPr lang="zh-CN" alt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28FE1C9-7029-4A55-ABCD-52C2FDC8BE27}"/>
                  </a:ext>
                </a:extLst>
              </p:cNvPr>
              <p:cNvSpPr>
                <a:spLocks noGrp="1"/>
              </p:cNvSpPr>
              <p:nvPr>
                <p:ph idx="1"/>
              </p:nvPr>
            </p:nvSpPr>
            <p:spPr/>
            <p:txBody>
              <a:bodyPr>
                <a:normAutofit/>
              </a:bodyPr>
              <a:lstStyle/>
              <a:p>
                <a:pPr marL="514350" indent="-514350">
                  <a:buAutoNum type="arabicPeriod"/>
                </a:pPr>
                <a:r>
                  <a:rPr lang="en-US" altLang="zh-CN" sz="2400" dirty="0"/>
                  <a:t>(By component-level testing) Domain experts define:</a:t>
                </a:r>
              </a:p>
              <a:p>
                <a:pPr lvl="1"/>
                <a14:m>
                  <m:oMath xmlns:m="http://schemas.openxmlformats.org/officeDocument/2006/math">
                    <m:r>
                      <a:rPr lang="en-US" altLang="zh-CN" sz="2000" b="0" i="1" smtClean="0">
                        <a:latin typeface="Cambria Math" panose="02040503050406030204" pitchFamily="18" charset="0"/>
                      </a:rPr>
                      <m:t>𝒜</m:t>
                    </m:r>
                  </m:oMath>
                </a14:m>
                <a:r>
                  <a:rPr lang="zh-CN" altLang="en-US" sz="2000" dirty="0"/>
                  <a:t> </a:t>
                </a:r>
                <a:r>
                  <a:rPr lang="en-US" altLang="zh-CN" sz="2000" dirty="0"/>
                  <a:t>the abstract domain of the environment,</a:t>
                </a:r>
              </a:p>
              <a:p>
                <a:pPr lvl="1"/>
                <a14:m>
                  <m:oMath xmlns:m="http://schemas.openxmlformats.org/officeDocument/2006/math">
                    <m:r>
                      <a:rPr lang="en-US" altLang="zh-CN" sz="2000" b="0" i="1" smtClean="0">
                        <a:latin typeface="Cambria Math" panose="02040503050406030204" pitchFamily="18" charset="0"/>
                      </a:rPr>
                      <m:t>ℬ</m:t>
                    </m:r>
                  </m:oMath>
                </a14:m>
                <a:r>
                  <a:rPr lang="zh-CN" altLang="en-US" sz="2000" dirty="0"/>
                  <a:t> </a:t>
                </a:r>
                <a:r>
                  <a:rPr lang="en-US" altLang="zh-CN" sz="2000" dirty="0"/>
                  <a:t>the abstract domain of the observation,</a:t>
                </a:r>
              </a:p>
              <a:p>
                <a:pPr lvl="1"/>
                <a14:m>
                  <m:oMath xmlns:m="http://schemas.openxmlformats.org/officeDocument/2006/math">
                    <m:r>
                      <a:rPr lang="en-US" altLang="zh-CN" sz="2000" b="0" i="1" smtClean="0">
                        <a:latin typeface="Cambria Math" panose="02040503050406030204" pitchFamily="18" charset="0"/>
                      </a:rPr>
                      <m:t>ℳ</m:t>
                    </m:r>
                  </m:oMath>
                </a14:m>
                <a:r>
                  <a:rPr lang="zh-CN" altLang="en-US" sz="2000" dirty="0"/>
                  <a:t> </a:t>
                </a:r>
                <a:r>
                  <a:rPr lang="en-US" altLang="zh-CN" sz="2000" dirty="0"/>
                  <a:t>the set of possible deviations of the decision-making model.</a:t>
                </a:r>
              </a:p>
              <a:p>
                <a:pPr marL="514350" indent="-514350">
                  <a:buFont typeface="+mj-lt"/>
                  <a:buAutoNum type="arabicPeriod"/>
                </a:pPr>
                <a:r>
                  <a:rPr lang="en-US" altLang="zh-CN" sz="2400" dirty="0"/>
                  <a:t>Instantiate a testing scenario with </a:t>
                </a:r>
                <a14:m>
                  <m:oMath xmlns:m="http://schemas.openxmlformats.org/officeDocument/2006/math">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𝐴</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𝐵</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𝑀</m:t>
                        </m:r>
                      </m:e>
                    </m:d>
                  </m:oMath>
                </a14:m>
                <a:r>
                  <a:rPr lang="zh-CN" altLang="en-US" sz="2400" dirty="0"/>
                  <a:t> </a:t>
                </a:r>
                <a:r>
                  <a:rPr lang="en-US" altLang="zh-CN" sz="2400" dirty="0"/>
                  <a:t>where </a:t>
                </a:r>
                <a14:m>
                  <m:oMath xmlns:m="http://schemas.openxmlformats.org/officeDocument/2006/math">
                    <m:r>
                      <a:rPr lang="en-US" altLang="zh-CN" sz="2400" b="0" i="1" smtClean="0">
                        <a:latin typeface="Cambria Math" panose="02040503050406030204" pitchFamily="18" charset="0"/>
                      </a:rPr>
                      <m:t>𝐴</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𝒜</m:t>
                    </m: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𝐵</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ℬ</m:t>
                    </m:r>
                    <m:r>
                      <a:rPr lang="en-US" altLang="zh-CN" sz="2400" b="0" i="1" smtClean="0">
                        <a:latin typeface="Cambria Math" panose="02040503050406030204" pitchFamily="18" charset="0"/>
                      </a:rPr>
                      <m:t>, </m:t>
                    </m:r>
                    <m:r>
                      <m:rPr>
                        <m:nor/>
                      </m:rPr>
                      <a:rPr lang="en-US" altLang="zh-CN" sz="2400" b="0" i="0" smtClean="0">
                        <a:latin typeface="Cambria Math" panose="02040503050406030204" pitchFamily="18" charset="0"/>
                      </a:rPr>
                      <m:t>and</m:t>
                    </m:r>
                    <m:r>
                      <m:rPr>
                        <m:nor/>
                      </m:rPr>
                      <a:rPr lang="en-US" altLang="zh-CN" sz="2400" b="0" i="0" smtClean="0">
                        <a:latin typeface="Cambria Math" panose="02040503050406030204" pitchFamily="18" charset="0"/>
                      </a:rPr>
                      <m:t> </m:t>
                    </m:r>
                    <m:r>
                      <a:rPr lang="en-US" altLang="zh-CN" sz="2400" b="0" i="1" smtClean="0">
                        <a:latin typeface="Cambria Math" panose="02040503050406030204" pitchFamily="18" charset="0"/>
                      </a:rPr>
                      <m:t>𝑀</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ℳ</m:t>
                    </m:r>
                  </m:oMath>
                </a14:m>
                <a:r>
                  <a:rPr lang="en-US" altLang="zh-CN" sz="2400" dirty="0"/>
                  <a:t>.</a:t>
                </a:r>
              </a:p>
              <a:p>
                <a:pPr marL="514350" indent="-514350">
                  <a:buFont typeface="+mj-lt"/>
                  <a:buAutoNum type="arabicPeriod"/>
                </a:pPr>
                <a:r>
                  <a:rPr lang="en-US" altLang="zh-CN" sz="2400" dirty="0"/>
                  <a:t>Run the test scenario and collect metrics.</a:t>
                </a:r>
              </a:p>
              <a:p>
                <a:pPr marL="514350" indent="-514350">
                  <a:buFont typeface="+mj-lt"/>
                  <a:buAutoNum type="arabicPeriod"/>
                </a:pPr>
                <a:r>
                  <a:rPr lang="en-US" altLang="zh-CN" sz="2400" dirty="0"/>
                  <a:t>Go back to 2.</a:t>
                </a:r>
              </a:p>
            </p:txBody>
          </p:sp>
        </mc:Choice>
        <mc:Fallback>
          <p:sp>
            <p:nvSpPr>
              <p:cNvPr id="3" name="Content Placeholder 2">
                <a:extLst>
                  <a:ext uri="{FF2B5EF4-FFF2-40B4-BE49-F238E27FC236}">
                    <a16:creationId xmlns:a16="http://schemas.microsoft.com/office/drawing/2014/main" id="{D28FE1C9-7029-4A55-ABCD-52C2FDC8BE27}"/>
                  </a:ext>
                </a:extLst>
              </p:cNvPr>
              <p:cNvSpPr>
                <a:spLocks noGrp="1" noRot="1" noChangeAspect="1" noMove="1" noResize="1" noEditPoints="1" noAdjustHandles="1" noChangeArrowheads="1" noChangeShapeType="1" noTextEdit="1"/>
              </p:cNvSpPr>
              <p:nvPr>
                <p:ph idx="1"/>
              </p:nvPr>
            </p:nvSpPr>
            <p:spPr>
              <a:blipFill>
                <a:blip r:embed="rId3"/>
                <a:stretch>
                  <a:fillRect l="-870" t="-1961"/>
                </a:stretch>
              </a:blipFill>
            </p:spPr>
            <p:txBody>
              <a:bodyPr/>
              <a:lstStyle/>
              <a:p>
                <a:r>
                  <a:rPr lang="zh-CN" altLang="en-US">
                    <a:noFill/>
                  </a:rPr>
                  <a:t> </a:t>
                </a:r>
              </a:p>
            </p:txBody>
          </p:sp>
        </mc:Fallback>
      </mc:AlternateContent>
      <p:sp>
        <p:nvSpPr>
          <p:cNvPr id="4" name="Slide Number Placeholder 3">
            <a:extLst>
              <a:ext uri="{FF2B5EF4-FFF2-40B4-BE49-F238E27FC236}">
                <a16:creationId xmlns:a16="http://schemas.microsoft.com/office/drawing/2014/main" id="{906D7FB9-BBCD-4063-B1F4-7CB869C42CA2}"/>
              </a:ext>
            </a:extLst>
          </p:cNvPr>
          <p:cNvSpPr>
            <a:spLocks noGrp="1"/>
          </p:cNvSpPr>
          <p:nvPr>
            <p:ph type="sldNum" sz="quarter" idx="12"/>
          </p:nvPr>
        </p:nvSpPr>
        <p:spPr/>
        <p:txBody>
          <a:bodyPr/>
          <a:lstStyle/>
          <a:p>
            <a:fld id="{97747CB4-D781-4B4A-926E-331FF2747F48}" type="slidenum">
              <a:rPr lang="zh-CN" altLang="en-US" smtClean="0"/>
              <a:t>25</a:t>
            </a:fld>
            <a:endParaRPr lang="zh-CN" altLang="en-US"/>
          </a:p>
        </p:txBody>
      </p:sp>
    </p:spTree>
    <p:extLst>
      <p:ext uri="{BB962C8B-B14F-4D97-AF65-F5344CB8AC3E}">
        <p14:creationId xmlns:p14="http://schemas.microsoft.com/office/powerpoint/2010/main" val="2446573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6B8E1-E30E-4DFD-A61A-3C6536DF9F06}"/>
              </a:ext>
            </a:extLst>
          </p:cNvPr>
          <p:cNvSpPr>
            <a:spLocks noGrp="1"/>
          </p:cNvSpPr>
          <p:nvPr>
            <p:ph type="title"/>
          </p:nvPr>
        </p:nvSpPr>
        <p:spPr/>
        <p:txBody>
          <a:bodyPr/>
          <a:lstStyle/>
          <a:p>
            <a:r>
              <a:rPr lang="en-US" altLang="zh-CN" dirty="0"/>
              <a:t>Research Plan</a:t>
            </a:r>
            <a:endParaRPr lang="zh-CN" alt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8CCDCF1-C1F8-42AD-97A9-BB8F5C65C865}"/>
                  </a:ext>
                </a:extLst>
              </p:cNvPr>
              <p:cNvSpPr>
                <a:spLocks noGrp="1"/>
              </p:cNvSpPr>
              <p:nvPr>
                <p:ph idx="1"/>
              </p:nvPr>
            </p:nvSpPr>
            <p:spPr/>
            <p:txBody>
              <a:bodyPr/>
              <a:lstStyle/>
              <a:p>
                <a:r>
                  <a:rPr lang="en-US" altLang="zh-CN" dirty="0"/>
                  <a:t>Build an experiment platform:</a:t>
                </a:r>
              </a:p>
              <a:p>
                <a:pPr lvl="1"/>
                <a:r>
                  <a:rPr lang="en-US" altLang="zh-CN" dirty="0"/>
                  <a:t>A car simulator (e.g., Carla),</a:t>
                </a:r>
              </a:p>
              <a:p>
                <a:pPr lvl="1"/>
                <a:r>
                  <a:rPr lang="en-US" altLang="zh-CN" dirty="0"/>
                  <a:t>A naïve autonomous driving system (with a camera-based perception module and an FSM/MDP-based decision-making controller),</a:t>
                </a:r>
              </a:p>
              <a:p>
                <a:pPr lvl="1"/>
                <a:r>
                  <a:rPr lang="en-US" altLang="zh-CN" dirty="0"/>
                  <a:t>Choose a driving task (e.g., adaptive cruise control on highway).</a:t>
                </a:r>
              </a:p>
              <a:p>
                <a:r>
                  <a:rPr lang="en-US" altLang="zh-CN" dirty="0"/>
                  <a:t>Choose </a:t>
                </a:r>
                <a14:m>
                  <m:oMath xmlns:m="http://schemas.openxmlformats.org/officeDocument/2006/math">
                    <m:r>
                      <a:rPr lang="en-US" altLang="zh-CN" b="0" i="1" smtClean="0">
                        <a:latin typeface="Cambria Math" panose="02040503050406030204" pitchFamily="18" charset="0"/>
                      </a:rPr>
                      <m:t>𝒜</m:t>
                    </m:r>
                    <m:r>
                      <a:rPr lang="en-US" altLang="zh-CN" b="0" i="1" smtClean="0">
                        <a:latin typeface="Cambria Math" panose="02040503050406030204" pitchFamily="18" charset="0"/>
                      </a:rPr>
                      <m:t>,</m:t>
                    </m:r>
                    <m:r>
                      <a:rPr lang="en-US" altLang="zh-CN" b="0" i="1" smtClean="0">
                        <a:latin typeface="Cambria Math" panose="02040503050406030204" pitchFamily="18" charset="0"/>
                      </a:rPr>
                      <m:t>ℬ</m:t>
                    </m:r>
                    <m:r>
                      <a:rPr lang="en-US" altLang="zh-CN" b="0" i="1" smtClean="0">
                        <a:latin typeface="Cambria Math" panose="02040503050406030204" pitchFamily="18" charset="0"/>
                      </a:rPr>
                      <m:t>,</m:t>
                    </m:r>
                    <m:r>
                      <a:rPr lang="en-US" altLang="zh-CN" b="0" i="1" smtClean="0">
                        <a:latin typeface="Cambria Math" panose="02040503050406030204" pitchFamily="18" charset="0"/>
                      </a:rPr>
                      <m:t>ℳ</m:t>
                    </m:r>
                  </m:oMath>
                </a14:m>
                <a:r>
                  <a:rPr lang="zh-CN" altLang="en-US" dirty="0"/>
                  <a:t> </a:t>
                </a:r>
                <a:r>
                  <a:rPr lang="en-US" altLang="zh-CN" dirty="0"/>
                  <a:t>from literature.</a:t>
                </a:r>
              </a:p>
              <a:p>
                <a:r>
                  <a:rPr lang="en-US" altLang="zh-CN" dirty="0"/>
                  <a:t>Build or improve a test scenario generator (e.g., Scenic)</a:t>
                </a:r>
              </a:p>
              <a:p>
                <a:r>
                  <a:rPr lang="en-US" altLang="zh-CN" dirty="0"/>
                  <a:t>Collaborations are welcome </a:t>
                </a:r>
                <a:r>
                  <a:rPr lang="en-US" altLang="zh-CN" dirty="0">
                    <a:sym typeface="Wingdings" panose="05000000000000000000" pitchFamily="2" charset="2"/>
                  </a:rPr>
                  <a:t></a:t>
                </a:r>
                <a:endParaRPr lang="zh-CN" altLang="en-US" dirty="0"/>
              </a:p>
            </p:txBody>
          </p:sp>
        </mc:Choice>
        <mc:Fallback>
          <p:sp>
            <p:nvSpPr>
              <p:cNvPr id="3" name="Content Placeholder 2">
                <a:extLst>
                  <a:ext uri="{FF2B5EF4-FFF2-40B4-BE49-F238E27FC236}">
                    <a16:creationId xmlns:a16="http://schemas.microsoft.com/office/drawing/2014/main" id="{48CCDCF1-C1F8-42AD-97A9-BB8F5C65C865}"/>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
        <p:nvSpPr>
          <p:cNvPr id="4" name="Slide Number Placeholder 3">
            <a:extLst>
              <a:ext uri="{FF2B5EF4-FFF2-40B4-BE49-F238E27FC236}">
                <a16:creationId xmlns:a16="http://schemas.microsoft.com/office/drawing/2014/main" id="{2ABD8486-CBA0-47E7-A713-DF2B8C7EA92D}"/>
              </a:ext>
            </a:extLst>
          </p:cNvPr>
          <p:cNvSpPr>
            <a:spLocks noGrp="1"/>
          </p:cNvSpPr>
          <p:nvPr>
            <p:ph type="sldNum" sz="quarter" idx="12"/>
          </p:nvPr>
        </p:nvSpPr>
        <p:spPr/>
        <p:txBody>
          <a:bodyPr/>
          <a:lstStyle/>
          <a:p>
            <a:fld id="{97747CB4-D781-4B4A-926E-331FF2747F48}" type="slidenum">
              <a:rPr lang="zh-CN" altLang="en-US" smtClean="0"/>
              <a:t>26</a:t>
            </a:fld>
            <a:endParaRPr lang="zh-CN" altLang="en-US"/>
          </a:p>
        </p:txBody>
      </p:sp>
    </p:spTree>
    <p:extLst>
      <p:ext uri="{BB962C8B-B14F-4D97-AF65-F5344CB8AC3E}">
        <p14:creationId xmlns:p14="http://schemas.microsoft.com/office/powerpoint/2010/main" val="584360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731F4-7A94-4BE9-8382-8687882407D1}"/>
              </a:ext>
            </a:extLst>
          </p:cNvPr>
          <p:cNvSpPr>
            <a:spLocks noGrp="1"/>
          </p:cNvSpPr>
          <p:nvPr>
            <p:ph type="title"/>
          </p:nvPr>
        </p:nvSpPr>
        <p:spPr/>
        <p:txBody>
          <a:bodyPr/>
          <a:lstStyle/>
          <a:p>
            <a:r>
              <a:rPr lang="en-US" altLang="zh-CN" dirty="0"/>
              <a:t>Abstraction of the observation</a:t>
            </a:r>
            <a:endParaRPr lang="zh-CN" alt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0EAB10C-29A6-458B-B423-0D17243FF596}"/>
                  </a:ext>
                </a:extLst>
              </p:cNvPr>
              <p:cNvSpPr>
                <a:spLocks noGrp="1"/>
              </p:cNvSpPr>
              <p:nvPr>
                <p:ph idx="1"/>
              </p:nvPr>
            </p:nvSpPr>
            <p:spPr>
              <a:xfrm>
                <a:off x="4246727" y="1825624"/>
                <a:ext cx="7107073" cy="4445521"/>
              </a:xfrm>
            </p:spPr>
            <p:txBody>
              <a:bodyPr>
                <a:normAutofit/>
              </a:bodyPr>
              <a:lstStyle/>
              <a:p>
                <a14:m>
                  <m:oMath xmlns:m="http://schemas.openxmlformats.org/officeDocument/2006/math">
                    <m:r>
                      <a:rPr lang="en-US" altLang="zh-CN" sz="2000" b="0" i="1" smtClean="0">
                        <a:latin typeface="Cambria Math" panose="02040503050406030204" pitchFamily="18" charset="0"/>
                        <a:ea typeface="Cambria Math" panose="02040503050406030204" pitchFamily="18" charset="0"/>
                      </a:rPr>
                      <m:t>𝑚</m:t>
                    </m:r>
                  </m:oMath>
                </a14:m>
                <a:r>
                  <a:rPr lang="en-US" altLang="zh-CN" sz="2000" dirty="0">
                    <a:latin typeface="Cambria Math" panose="02040503050406030204" pitchFamily="18" charset="0"/>
                    <a:ea typeface="Cambria Math" panose="02040503050406030204" pitchFamily="18" charset="0"/>
                  </a:rPr>
                  <a:t> is a ML component where </a:t>
                </a:r>
                <a14:m>
                  <m:oMath xmlns:m="http://schemas.openxmlformats.org/officeDocument/2006/math">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𝛿</m:t>
                        </m:r>
                      </m:e>
                      <m:sub>
                        <m:r>
                          <a:rPr lang="en-US" altLang="zh-CN" sz="2000" b="0" i="1" smtClean="0">
                            <a:latin typeface="Cambria Math" panose="02040503050406030204" pitchFamily="18" charset="0"/>
                            <a:ea typeface="Cambria Math" panose="02040503050406030204" pitchFamily="18" charset="0"/>
                          </a:rPr>
                          <m:t>𝑚</m:t>
                        </m:r>
                      </m:sub>
                    </m:sSub>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𝒪</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𝒵</m:t>
                    </m:r>
                  </m:oMath>
                </a14:m>
                <a:r>
                  <a:rPr lang="en-US" altLang="zh-CN" sz="2000" dirty="0">
                    <a:latin typeface="Cambria Math" panose="02040503050406030204" pitchFamily="18" charset="0"/>
                    <a:ea typeface="Cambria Math" panose="02040503050406030204" pitchFamily="18" charset="0"/>
                  </a:rPr>
                  <a:t> and </a:t>
                </a:r>
                <a14:m>
                  <m:oMath xmlns:m="http://schemas.openxmlformats.org/officeDocument/2006/math">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𝜖</m:t>
                        </m:r>
                      </m:e>
                      <m:sub>
                        <m:r>
                          <a:rPr lang="en-US" altLang="zh-CN" sz="2000" b="0" i="1" smtClean="0">
                            <a:latin typeface="Cambria Math" panose="02040503050406030204" pitchFamily="18" charset="0"/>
                            <a:ea typeface="Cambria Math" panose="02040503050406030204" pitchFamily="18" charset="0"/>
                          </a:rPr>
                          <m:t>𝑚</m:t>
                        </m:r>
                      </m:sub>
                    </m:sSub>
                  </m:oMath>
                </a14:m>
                <a:r>
                  <a:rPr lang="en-US" altLang="zh-CN" sz="2000" dirty="0">
                    <a:latin typeface="Cambria Math" panose="02040503050406030204" pitchFamily="18" charset="0"/>
                    <a:ea typeface="Cambria Math" panose="02040503050406030204" pitchFamily="18" charset="0"/>
                  </a:rPr>
                  <a:t> are unknown.</a:t>
                </a:r>
              </a:p>
              <a:p>
                <a:r>
                  <a:rPr lang="en-US" altLang="zh-CN" sz="2000" dirty="0">
                    <a:latin typeface="Cambria Math" panose="02040503050406030204" pitchFamily="18" charset="0"/>
                    <a:ea typeface="Cambria Math" panose="02040503050406030204" pitchFamily="18" charset="0"/>
                  </a:rPr>
                  <a:t>Consider an abstract domain </a:t>
                </a:r>
                <a14:m>
                  <m:oMath xmlns:m="http://schemas.openxmlformats.org/officeDocument/2006/math">
                    <m:r>
                      <a:rPr lang="en-US" altLang="zh-CN" sz="2000" b="0" i="1" smtClean="0">
                        <a:latin typeface="Cambria Math" panose="02040503050406030204" pitchFamily="18" charset="0"/>
                        <a:ea typeface="Cambria Math" panose="02040503050406030204" pitchFamily="18" charset="0"/>
                      </a:rPr>
                      <m:t>ℬ</m:t>
                    </m:r>
                  </m:oMath>
                </a14:m>
                <a:r>
                  <a:rPr lang="en-US" altLang="zh-CN" sz="2000" dirty="0">
                    <a:latin typeface="Cambria Math" panose="02040503050406030204" pitchFamily="18" charset="0"/>
                    <a:ea typeface="Cambria Math" panose="02040503050406030204" pitchFamily="18" charset="0"/>
                  </a:rPr>
                  <a:t> of </a:t>
                </a:r>
                <a14:m>
                  <m:oMath xmlns:m="http://schemas.openxmlformats.org/officeDocument/2006/math">
                    <m:r>
                      <a:rPr lang="en-US" altLang="zh-CN" sz="2000" b="0" i="1" smtClean="0">
                        <a:latin typeface="Cambria Math" panose="02040503050406030204" pitchFamily="18" charset="0"/>
                        <a:ea typeface="Cambria Math" panose="02040503050406030204" pitchFamily="18" charset="0"/>
                      </a:rPr>
                      <m:t>𝒪</m:t>
                    </m:r>
                  </m:oMath>
                </a14:m>
                <a:r>
                  <a:rPr lang="en-US" altLang="zh-CN" sz="2000" dirty="0">
                    <a:latin typeface="Cambria Math" panose="02040503050406030204" pitchFamily="18" charset="0"/>
                    <a:ea typeface="Cambria Math" panose="02040503050406030204" pitchFamily="18" charset="0"/>
                  </a:rPr>
                  <a:t>, e.g.,</a:t>
                </a:r>
              </a:p>
              <a:p>
                <a:pPr lvl="1"/>
                <a:r>
                  <a:rPr lang="en-US" altLang="zh-CN" sz="1800" dirty="0">
                    <a:latin typeface="Cambria Math" panose="02040503050406030204" pitchFamily="18" charset="0"/>
                    <a:ea typeface="Cambria Math" panose="02040503050406030204" pitchFamily="18" charset="0"/>
                  </a:rPr>
                  <a:t>Image brightness,</a:t>
                </a:r>
              </a:p>
              <a:p>
                <a:pPr lvl="1"/>
                <a:r>
                  <a:rPr lang="en-US" altLang="zh-CN" sz="1800" dirty="0">
                    <a:latin typeface="Cambria Math" panose="02040503050406030204" pitchFamily="18" charset="0"/>
                    <a:ea typeface="Cambria Math" panose="02040503050406030204" pitchFamily="18" charset="0"/>
                  </a:rPr>
                  <a:t>Gaussian noise,</a:t>
                </a:r>
              </a:p>
              <a:p>
                <a:pPr lvl="1"/>
                <a:r>
                  <a:rPr lang="en-US" altLang="zh-CN" sz="1800" dirty="0">
                    <a:latin typeface="Cambria Math" panose="02040503050406030204" pitchFamily="18" charset="0"/>
                    <a:ea typeface="Cambria Math" panose="02040503050406030204" pitchFamily="18" charset="0"/>
                  </a:rPr>
                  <a:t>Distortions, etc.</a:t>
                </a:r>
              </a:p>
              <a:p>
                <a:r>
                  <a:rPr lang="en-US" altLang="zh-CN" sz="2000" dirty="0">
                    <a:latin typeface="Cambria Math" panose="02040503050406030204" pitchFamily="18" charset="0"/>
                    <a:ea typeface="Cambria Math" panose="02040503050406030204" pitchFamily="18" charset="0"/>
                  </a:rPr>
                  <a:t>Assume </a:t>
                </a:r>
                <a14:m>
                  <m:oMath xmlns:m="http://schemas.openxmlformats.org/officeDocument/2006/math">
                    <m:sSubSup>
                      <m:sSubSupPr>
                        <m:ctrlPr>
                          <a:rPr lang="en-US" altLang="zh-CN" sz="2000" b="0" i="1" smtClean="0">
                            <a:latin typeface="Cambria Math" panose="02040503050406030204" pitchFamily="18" charset="0"/>
                            <a:ea typeface="Cambria Math" panose="02040503050406030204" pitchFamily="18" charset="0"/>
                          </a:rPr>
                        </m:ctrlPr>
                      </m:sSubSupPr>
                      <m:e>
                        <m:r>
                          <a:rPr lang="en-US" altLang="zh-CN" sz="2000" b="0" i="1" smtClean="0">
                            <a:latin typeface="Cambria Math" panose="02040503050406030204" pitchFamily="18" charset="0"/>
                            <a:ea typeface="Cambria Math" panose="02040503050406030204" pitchFamily="18" charset="0"/>
                          </a:rPr>
                          <m:t>𝛿</m:t>
                        </m:r>
                      </m:e>
                      <m:sub>
                        <m:r>
                          <a:rPr lang="en-US" altLang="zh-CN" sz="2000" b="0" i="1" smtClean="0">
                            <a:latin typeface="Cambria Math" panose="02040503050406030204" pitchFamily="18" charset="0"/>
                            <a:ea typeface="Cambria Math" panose="02040503050406030204" pitchFamily="18" charset="0"/>
                          </a:rPr>
                          <m:t>𝑚</m:t>
                        </m:r>
                      </m:sub>
                      <m:sup>
                        <m:r>
                          <a:rPr lang="en-US" altLang="zh-CN" sz="2000" b="0" i="1" smtClean="0">
                            <a:latin typeface="Cambria Math" panose="02040503050406030204" pitchFamily="18" charset="0"/>
                            <a:ea typeface="Cambria Math" panose="02040503050406030204" pitchFamily="18" charset="0"/>
                          </a:rPr>
                          <m:t>ℬ</m:t>
                        </m:r>
                      </m:sup>
                    </m:sSubSup>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ℬ</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𝒵</m:t>
                    </m:r>
                  </m:oMath>
                </a14:m>
                <a:r>
                  <a:rPr lang="en-US" altLang="zh-CN" sz="2000" dirty="0">
                    <a:latin typeface="Cambria Math" panose="02040503050406030204" pitchFamily="18" charset="0"/>
                    <a:ea typeface="Cambria Math" panose="02040503050406030204" pitchFamily="18" charset="0"/>
                  </a:rPr>
                  <a:t>, i.e., the bounded perception error under some observation features.</a:t>
                </a:r>
              </a:p>
              <a:p>
                <a:pPr lvl="1"/>
                <a:r>
                  <a:rPr lang="en-US" altLang="zh-CN" sz="1800" dirty="0">
                    <a:latin typeface="Cambria Math" panose="02040503050406030204" pitchFamily="18" charset="0"/>
                    <a:ea typeface="Cambria Math" panose="02040503050406030204" pitchFamily="18" charset="0"/>
                  </a:rPr>
                  <a:t>I.e., robust against certain observation features.</a:t>
                </a:r>
              </a:p>
              <a:p>
                <a:r>
                  <a:rPr lang="en-US" altLang="zh-CN" sz="2000" dirty="0">
                    <a:latin typeface="Cambria Math" panose="02040503050406030204" pitchFamily="18" charset="0"/>
                    <a:ea typeface="Cambria Math" panose="02040503050406030204" pitchFamily="18" charset="0"/>
                  </a:rPr>
                  <a:t>Simplified perception: </a:t>
                </a:r>
                <a14:m>
                  <m:oMath xmlns:m="http://schemas.openxmlformats.org/officeDocument/2006/math">
                    <m:sSup>
                      <m:sSupPr>
                        <m:ctrlPr>
                          <a:rPr lang="en-US" altLang="zh-CN" sz="2000" b="0" i="1" smtClean="0">
                            <a:latin typeface="Cambria Math" panose="02040503050406030204" pitchFamily="18" charset="0"/>
                            <a:ea typeface="Cambria Math" panose="02040503050406030204" pitchFamily="18" charset="0"/>
                          </a:rPr>
                        </m:ctrlPr>
                      </m:sSupPr>
                      <m:e>
                        <m:r>
                          <a:rPr lang="en-US" altLang="zh-CN" sz="2000" b="0" i="1" smtClean="0">
                            <a:latin typeface="Cambria Math" panose="02040503050406030204" pitchFamily="18" charset="0"/>
                            <a:ea typeface="Cambria Math" panose="02040503050406030204" pitchFamily="18" charset="0"/>
                          </a:rPr>
                          <m:t>𝑚</m:t>
                        </m:r>
                      </m:e>
                      <m:sup>
                        <m:r>
                          <a:rPr lang="en-US" altLang="zh-CN" sz="2000" b="0" i="1" smtClean="0">
                            <a:latin typeface="Cambria Math" panose="02040503050406030204" pitchFamily="18" charset="0"/>
                            <a:ea typeface="Cambria Math" panose="02040503050406030204" pitchFamily="18" charset="0"/>
                          </a:rPr>
                          <m:t>ℬ</m:t>
                        </m:r>
                      </m:sup>
                    </m:sSup>
                    <m:d>
                      <m:dPr>
                        <m:ctrlPr>
                          <a:rPr lang="en-US" altLang="zh-CN" sz="2000" b="0" i="1" smtClean="0">
                            <a:latin typeface="Cambria Math" panose="02040503050406030204" pitchFamily="18" charset="0"/>
                            <a:ea typeface="Cambria Math" panose="02040503050406030204" pitchFamily="18" charset="0"/>
                          </a:rPr>
                        </m:ctrlPr>
                      </m:dPr>
                      <m:e>
                        <m:r>
                          <a:rPr lang="en-US" altLang="zh-CN" sz="2000" b="0" i="1" smtClean="0">
                            <a:latin typeface="Cambria Math" panose="02040503050406030204" pitchFamily="18" charset="0"/>
                            <a:ea typeface="Cambria Math" panose="02040503050406030204" pitchFamily="18" charset="0"/>
                          </a:rPr>
                          <m:t>𝑜</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𝒷</m:t>
                        </m:r>
                      </m:e>
                    </m:d>
                    <m:r>
                      <a:rPr lang="en-US" altLang="zh-CN" sz="2000" b="0" i="1" smtClean="0">
                        <a:latin typeface="Cambria Math" panose="02040503050406030204" pitchFamily="18" charset="0"/>
                        <a:ea typeface="Cambria Math" panose="02040503050406030204" pitchFamily="18" charset="0"/>
                      </a:rPr>
                      <m:t>~</m:t>
                    </m:r>
                    <m:sSup>
                      <m:sSupPr>
                        <m:ctrlPr>
                          <a:rPr lang="en-US" altLang="zh-CN" sz="2000" b="0" i="1" smtClean="0">
                            <a:latin typeface="Cambria Math" panose="02040503050406030204" pitchFamily="18" charset="0"/>
                            <a:ea typeface="Cambria Math" panose="02040503050406030204" pitchFamily="18" charset="0"/>
                          </a:rPr>
                        </m:ctrlPr>
                      </m:sSupPr>
                      <m:e>
                        <m:r>
                          <a:rPr lang="en-US" altLang="zh-CN" sz="2000" b="0" i="1" smtClean="0">
                            <a:latin typeface="Cambria Math" panose="02040503050406030204" pitchFamily="18" charset="0"/>
                            <a:ea typeface="Cambria Math" panose="02040503050406030204" pitchFamily="18" charset="0"/>
                          </a:rPr>
                          <m:t>𝑚</m:t>
                        </m:r>
                      </m:e>
                      <m:sup>
                        <m:r>
                          <a:rPr lang="en-US" altLang="zh-CN" sz="2000" b="0" i="1" smtClean="0">
                            <a:latin typeface="Cambria Math" panose="02040503050406030204" pitchFamily="18" charset="0"/>
                            <a:ea typeface="Cambria Math" panose="02040503050406030204" pitchFamily="18" charset="0"/>
                          </a:rPr>
                          <m:t>+</m:t>
                        </m:r>
                      </m:sup>
                    </m:sSup>
                    <m:d>
                      <m:dPr>
                        <m:ctrlPr>
                          <a:rPr lang="en-US" altLang="zh-CN" sz="2000" b="0" i="1" smtClean="0">
                            <a:latin typeface="Cambria Math" panose="02040503050406030204" pitchFamily="18" charset="0"/>
                            <a:ea typeface="Cambria Math" panose="02040503050406030204" pitchFamily="18" charset="0"/>
                          </a:rPr>
                        </m:ctrlPr>
                      </m:dPr>
                      <m:e>
                        <m:r>
                          <a:rPr lang="en-US" altLang="zh-CN" sz="2000" b="0" i="1" smtClean="0">
                            <a:latin typeface="Cambria Math" panose="02040503050406030204" pitchFamily="18" charset="0"/>
                            <a:ea typeface="Cambria Math" panose="02040503050406030204" pitchFamily="18" charset="0"/>
                          </a:rPr>
                          <m:t>𝑜</m:t>
                        </m:r>
                      </m:e>
                    </m:d>
                    <m:r>
                      <a:rPr lang="en-US" altLang="zh-CN" sz="2000" b="0" i="1" smtClean="0">
                        <a:latin typeface="Cambria Math" panose="02040503050406030204" pitchFamily="18" charset="0"/>
                        <a:ea typeface="Cambria Math" panose="02040503050406030204" pitchFamily="18" charset="0"/>
                      </a:rPr>
                      <m:t>+</m:t>
                    </m:r>
                    <m:sSubSup>
                      <m:sSubSupPr>
                        <m:ctrlPr>
                          <a:rPr lang="en-US" altLang="zh-CN" sz="2000" b="0" i="1" smtClean="0">
                            <a:latin typeface="Cambria Math" panose="02040503050406030204" pitchFamily="18" charset="0"/>
                            <a:ea typeface="Cambria Math" panose="02040503050406030204" pitchFamily="18" charset="0"/>
                          </a:rPr>
                        </m:ctrlPr>
                      </m:sSubSupPr>
                      <m:e>
                        <m:r>
                          <a:rPr lang="en-US" altLang="zh-CN" sz="2000" b="0" i="1" smtClean="0">
                            <a:latin typeface="Cambria Math" panose="02040503050406030204" pitchFamily="18" charset="0"/>
                            <a:ea typeface="Cambria Math" panose="02040503050406030204" pitchFamily="18" charset="0"/>
                          </a:rPr>
                          <m:t>𝛿</m:t>
                        </m:r>
                      </m:e>
                      <m:sub>
                        <m:r>
                          <a:rPr lang="en-US" altLang="zh-CN" sz="2000" b="0" i="1" smtClean="0">
                            <a:latin typeface="Cambria Math" panose="02040503050406030204" pitchFamily="18" charset="0"/>
                            <a:ea typeface="Cambria Math" panose="02040503050406030204" pitchFamily="18" charset="0"/>
                          </a:rPr>
                          <m:t>𝑚</m:t>
                        </m:r>
                      </m:sub>
                      <m:sup>
                        <m:r>
                          <a:rPr lang="en-US" altLang="zh-CN" sz="2000" b="0" i="1" smtClean="0">
                            <a:latin typeface="Cambria Math" panose="02040503050406030204" pitchFamily="18" charset="0"/>
                            <a:ea typeface="Cambria Math" panose="02040503050406030204" pitchFamily="18" charset="0"/>
                          </a:rPr>
                          <m:t>ℬ</m:t>
                        </m:r>
                      </m:sup>
                    </m:sSubSup>
                    <m:d>
                      <m:dPr>
                        <m:ctrlPr>
                          <a:rPr lang="en-US" altLang="zh-CN" sz="2000" b="0" i="1" smtClean="0">
                            <a:latin typeface="Cambria Math" panose="02040503050406030204" pitchFamily="18" charset="0"/>
                            <a:ea typeface="Cambria Math" panose="02040503050406030204" pitchFamily="18" charset="0"/>
                          </a:rPr>
                        </m:ctrlPr>
                      </m:dPr>
                      <m:e>
                        <m:r>
                          <a:rPr lang="en-US" altLang="zh-CN" sz="2000" b="0" i="1" smtClean="0">
                            <a:latin typeface="Cambria Math" panose="02040503050406030204" pitchFamily="18" charset="0"/>
                            <a:ea typeface="Cambria Math" panose="02040503050406030204" pitchFamily="18" charset="0"/>
                          </a:rPr>
                          <m:t>𝒷</m:t>
                        </m:r>
                      </m:e>
                    </m:d>
                  </m:oMath>
                </a14:m>
                <a:r>
                  <a:rPr lang="en-US" altLang="zh-CN" sz="2000" dirty="0">
                    <a:latin typeface="Cambria Math" panose="02040503050406030204" pitchFamily="18" charset="0"/>
                    <a:ea typeface="Cambria Math" panose="02040503050406030204" pitchFamily="18" charset="0"/>
                  </a:rPr>
                  <a:t>.</a:t>
                </a:r>
              </a:p>
              <a:p>
                <a:pPr lvl="1"/>
                <a:endParaRPr lang="en-US" altLang="zh-CN" sz="1800" dirty="0">
                  <a:latin typeface="Cambria Math" panose="02040503050406030204" pitchFamily="18" charset="0"/>
                  <a:ea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E0EAB10C-29A6-458B-B423-0D17243FF596}"/>
                  </a:ext>
                </a:extLst>
              </p:cNvPr>
              <p:cNvSpPr>
                <a:spLocks noGrp="1" noRot="1" noChangeAspect="1" noMove="1" noResize="1" noEditPoints="1" noAdjustHandles="1" noChangeArrowheads="1" noChangeShapeType="1" noTextEdit="1"/>
              </p:cNvSpPr>
              <p:nvPr>
                <p:ph idx="1"/>
              </p:nvPr>
            </p:nvSpPr>
            <p:spPr>
              <a:xfrm>
                <a:off x="4246727" y="1825624"/>
                <a:ext cx="7107073" cy="4445521"/>
              </a:xfrm>
              <a:blipFill>
                <a:blip r:embed="rId2"/>
                <a:stretch>
                  <a:fillRect l="-772" t="-137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1EDA54CB-3971-4D4A-A8C0-2E10FE859420}"/>
                  </a:ext>
                </a:extLst>
              </p:cNvPr>
              <p:cNvSpPr/>
              <p:nvPr/>
            </p:nvSpPr>
            <p:spPr>
              <a:xfrm>
                <a:off x="835501" y="4330141"/>
                <a:ext cx="1180813" cy="642263"/>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400" i="1">
                          <a:latin typeface="Cambria Math" panose="02040503050406030204" pitchFamily="18" charset="0"/>
                        </a:rPr>
                        <m:t>𝑂𝑏𝑠𝑒𝑟𝑣𝑎𝑡𝑖𝑜𝑛</m:t>
                      </m:r>
                    </m:oMath>
                  </m:oMathPara>
                </a14:m>
                <a:endParaRPr lang="zh-CN" altLang="en-US" sz="1600" dirty="0"/>
              </a:p>
            </p:txBody>
          </p:sp>
        </mc:Choice>
        <mc:Fallback xmlns="">
          <p:sp>
            <p:nvSpPr>
              <p:cNvPr id="5" name="Rectangle 4">
                <a:extLst>
                  <a:ext uri="{FF2B5EF4-FFF2-40B4-BE49-F238E27FC236}">
                    <a16:creationId xmlns:a16="http://schemas.microsoft.com/office/drawing/2014/main" id="{1EDA54CB-3971-4D4A-A8C0-2E10FE859420}"/>
                  </a:ext>
                </a:extLst>
              </p:cNvPr>
              <p:cNvSpPr>
                <a:spLocks noRot="1" noChangeAspect="1" noMove="1" noResize="1" noEditPoints="1" noAdjustHandles="1" noChangeArrowheads="1" noChangeShapeType="1" noTextEdit="1"/>
              </p:cNvSpPr>
              <p:nvPr/>
            </p:nvSpPr>
            <p:spPr>
              <a:xfrm>
                <a:off x="835501" y="4330141"/>
                <a:ext cx="1180813" cy="642263"/>
              </a:xfrm>
              <a:prstGeom prst="rect">
                <a:avLst/>
              </a:prstGeom>
              <a:blipFill>
                <a:blip r:embed="rId3"/>
                <a:stretch>
                  <a:fillRect/>
                </a:stretch>
              </a:blipFill>
              <a:ln w="19050" cap="flat" cmpd="sng" algn="ctr">
                <a:solidFill>
                  <a:schemeClr val="dk1"/>
                </a:solidFill>
                <a:prstDash val="solid"/>
                <a:round/>
                <a:headEnd type="none" w="med" len="med"/>
                <a:tailEnd type="none" w="med" len="me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A409043B-22D9-4812-91A1-6847860A6950}"/>
                  </a:ext>
                </a:extLst>
              </p:cNvPr>
              <p:cNvSpPr/>
              <p:nvPr/>
            </p:nvSpPr>
            <p:spPr>
              <a:xfrm>
                <a:off x="2497258" y="4330142"/>
                <a:ext cx="1180813" cy="642263"/>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𝑃𝑙𝑎𝑛𝑡</m:t>
                      </m:r>
                    </m:oMath>
                  </m:oMathPara>
                </a14:m>
                <a:endParaRPr lang="zh-CN" altLang="en-US" sz="2000" dirty="0"/>
              </a:p>
            </p:txBody>
          </p:sp>
        </mc:Choice>
        <mc:Fallback xmlns="">
          <p:sp>
            <p:nvSpPr>
              <p:cNvPr id="6" name="Rectangle 5">
                <a:extLst>
                  <a:ext uri="{FF2B5EF4-FFF2-40B4-BE49-F238E27FC236}">
                    <a16:creationId xmlns:a16="http://schemas.microsoft.com/office/drawing/2014/main" id="{A409043B-22D9-4812-91A1-6847860A6950}"/>
                  </a:ext>
                </a:extLst>
              </p:cNvPr>
              <p:cNvSpPr>
                <a:spLocks noRot="1" noChangeAspect="1" noMove="1" noResize="1" noEditPoints="1" noAdjustHandles="1" noChangeArrowheads="1" noChangeShapeType="1" noTextEdit="1"/>
              </p:cNvSpPr>
              <p:nvPr/>
            </p:nvSpPr>
            <p:spPr>
              <a:xfrm>
                <a:off x="2497258" y="4330142"/>
                <a:ext cx="1180813" cy="642263"/>
              </a:xfrm>
              <a:prstGeom prst="rect">
                <a:avLst/>
              </a:prstGeom>
              <a:blipFill>
                <a:blip r:embed="rId4"/>
                <a:stretch>
                  <a:fillRect/>
                </a:stretch>
              </a:blipFill>
              <a:ln w="19050" cap="flat" cmpd="sng" algn="ctr">
                <a:solidFill>
                  <a:schemeClr val="dk1"/>
                </a:solidFill>
                <a:prstDash val="solid"/>
                <a:round/>
                <a:headEnd type="none" w="med" len="med"/>
                <a:tailEnd type="none" w="med" len="me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472E2C34-1FEC-4D63-ACF8-5848CC3ED695}"/>
                  </a:ext>
                </a:extLst>
              </p:cNvPr>
              <p:cNvSpPr/>
              <p:nvPr/>
            </p:nvSpPr>
            <p:spPr>
              <a:xfrm>
                <a:off x="835501" y="2609317"/>
                <a:ext cx="1180813" cy="642263"/>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𝑃𝑒𝑟𝑐𝑒𝑝𝑡𝑖𝑜𝑛</m:t>
                      </m:r>
                    </m:oMath>
                  </m:oMathPara>
                </a14:m>
                <a:endParaRPr lang="zh-CN" altLang="en-US" sz="1600" dirty="0"/>
              </a:p>
            </p:txBody>
          </p:sp>
        </mc:Choice>
        <mc:Fallback xmlns="">
          <p:sp>
            <p:nvSpPr>
              <p:cNvPr id="7" name="Rectangle 6">
                <a:extLst>
                  <a:ext uri="{FF2B5EF4-FFF2-40B4-BE49-F238E27FC236}">
                    <a16:creationId xmlns:a16="http://schemas.microsoft.com/office/drawing/2014/main" id="{472E2C34-1FEC-4D63-ACF8-5848CC3ED695}"/>
                  </a:ext>
                </a:extLst>
              </p:cNvPr>
              <p:cNvSpPr>
                <a:spLocks noRot="1" noChangeAspect="1" noMove="1" noResize="1" noEditPoints="1" noAdjustHandles="1" noChangeArrowheads="1" noChangeShapeType="1" noTextEdit="1"/>
              </p:cNvSpPr>
              <p:nvPr/>
            </p:nvSpPr>
            <p:spPr>
              <a:xfrm>
                <a:off x="835501" y="2609317"/>
                <a:ext cx="1180813" cy="642263"/>
              </a:xfrm>
              <a:prstGeom prst="rect">
                <a:avLst/>
              </a:prstGeom>
              <a:blipFill>
                <a:blip r:embed="rId5"/>
                <a:stretch>
                  <a:fillRect l="-2030"/>
                </a:stretch>
              </a:blipFill>
              <a:ln w="19050" cap="flat" cmpd="sng" algn="ctr">
                <a:solidFill>
                  <a:schemeClr val="dk1"/>
                </a:solidFill>
                <a:prstDash val="solid"/>
                <a:round/>
                <a:headEnd type="none" w="med" len="med"/>
                <a:tailEnd type="none" w="med" len="me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333FEF9A-9E1B-4A10-BB98-084658D3478C}"/>
                  </a:ext>
                </a:extLst>
              </p:cNvPr>
              <p:cNvSpPr/>
              <p:nvPr/>
            </p:nvSpPr>
            <p:spPr>
              <a:xfrm>
                <a:off x="2497258" y="2609316"/>
                <a:ext cx="1180813" cy="642263"/>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𝐶𝑜𝑛𝑡𝑟𝑜𝑙𝑙𝑒𝑟</m:t>
                      </m:r>
                    </m:oMath>
                  </m:oMathPara>
                </a14:m>
                <a:endParaRPr lang="zh-CN" altLang="en-US" sz="1600" dirty="0"/>
              </a:p>
            </p:txBody>
          </p:sp>
        </mc:Choice>
        <mc:Fallback xmlns="">
          <p:sp>
            <p:nvSpPr>
              <p:cNvPr id="8" name="Rectangle 7">
                <a:extLst>
                  <a:ext uri="{FF2B5EF4-FFF2-40B4-BE49-F238E27FC236}">
                    <a16:creationId xmlns:a16="http://schemas.microsoft.com/office/drawing/2014/main" id="{333FEF9A-9E1B-4A10-BB98-084658D3478C}"/>
                  </a:ext>
                </a:extLst>
              </p:cNvPr>
              <p:cNvSpPr>
                <a:spLocks noRot="1" noChangeAspect="1" noMove="1" noResize="1" noEditPoints="1" noAdjustHandles="1" noChangeArrowheads="1" noChangeShapeType="1" noTextEdit="1"/>
              </p:cNvSpPr>
              <p:nvPr/>
            </p:nvSpPr>
            <p:spPr>
              <a:xfrm>
                <a:off x="2497258" y="2609316"/>
                <a:ext cx="1180813" cy="642263"/>
              </a:xfrm>
              <a:prstGeom prst="rect">
                <a:avLst/>
              </a:prstGeom>
              <a:blipFill>
                <a:blip r:embed="rId6"/>
                <a:stretch>
                  <a:fillRect/>
                </a:stretch>
              </a:blipFill>
              <a:ln w="19050" cap="flat" cmpd="sng" algn="ctr">
                <a:solidFill>
                  <a:schemeClr val="dk1"/>
                </a:solidFill>
                <a:prstDash val="solid"/>
                <a:round/>
                <a:headEnd type="none" w="med" len="med"/>
                <a:tailEnd type="none" w="med" len="med"/>
              </a:ln>
            </p:spPr>
            <p:txBody>
              <a:bodyPr/>
              <a:lstStyle/>
              <a:p>
                <a:r>
                  <a:rPr lang="zh-CN" altLang="en-US">
                    <a:noFill/>
                  </a:rPr>
                  <a:t> </a:t>
                </a:r>
              </a:p>
            </p:txBody>
          </p:sp>
        </mc:Fallback>
      </mc:AlternateContent>
      <p:cxnSp>
        <p:nvCxnSpPr>
          <p:cNvPr id="10" name="Straight Arrow Connector 9">
            <a:extLst>
              <a:ext uri="{FF2B5EF4-FFF2-40B4-BE49-F238E27FC236}">
                <a16:creationId xmlns:a16="http://schemas.microsoft.com/office/drawing/2014/main" id="{831E82E7-8DAB-49FC-8689-AB2AE356D13C}"/>
              </a:ext>
            </a:extLst>
          </p:cNvPr>
          <p:cNvCxnSpPr>
            <a:stCxn id="6" idx="1"/>
            <a:endCxn id="5" idx="3"/>
          </p:cNvCxnSpPr>
          <p:nvPr/>
        </p:nvCxnSpPr>
        <p:spPr>
          <a:xfrm flipH="1" flipV="1">
            <a:off x="2016314" y="4651273"/>
            <a:ext cx="480944"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2" name="Connector: Elbow 11">
            <a:extLst>
              <a:ext uri="{FF2B5EF4-FFF2-40B4-BE49-F238E27FC236}">
                <a16:creationId xmlns:a16="http://schemas.microsoft.com/office/drawing/2014/main" id="{89CA1800-CA02-41FC-90C8-51B697A24374}"/>
              </a:ext>
            </a:extLst>
          </p:cNvPr>
          <p:cNvCxnSpPr>
            <a:stCxn id="5" idx="1"/>
            <a:endCxn id="7" idx="1"/>
          </p:cNvCxnSpPr>
          <p:nvPr/>
        </p:nvCxnSpPr>
        <p:spPr>
          <a:xfrm rot="10800000">
            <a:off x="835501" y="2930449"/>
            <a:ext cx="12700" cy="1720824"/>
          </a:xfrm>
          <a:prstGeom prst="bentConnector3">
            <a:avLst>
              <a:gd name="adj1" fmla="val 180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0F657E8F-4C76-4484-B772-A69D12156E67}"/>
              </a:ext>
            </a:extLst>
          </p:cNvPr>
          <p:cNvCxnSpPr>
            <a:cxnSpLocks/>
            <a:stCxn id="7" idx="3"/>
            <a:endCxn id="8" idx="1"/>
          </p:cNvCxnSpPr>
          <p:nvPr/>
        </p:nvCxnSpPr>
        <p:spPr>
          <a:xfrm flipV="1">
            <a:off x="2016314" y="2930448"/>
            <a:ext cx="480944"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8" name="Connector: Elbow 17">
            <a:extLst>
              <a:ext uri="{FF2B5EF4-FFF2-40B4-BE49-F238E27FC236}">
                <a16:creationId xmlns:a16="http://schemas.microsoft.com/office/drawing/2014/main" id="{0D05DD8A-7229-4574-B7CC-404B6DC60754}"/>
              </a:ext>
            </a:extLst>
          </p:cNvPr>
          <p:cNvCxnSpPr>
            <a:cxnSpLocks/>
            <a:stCxn id="8" idx="3"/>
            <a:endCxn id="6" idx="3"/>
          </p:cNvCxnSpPr>
          <p:nvPr/>
        </p:nvCxnSpPr>
        <p:spPr>
          <a:xfrm>
            <a:off x="3678071" y="2930448"/>
            <a:ext cx="12700" cy="1720826"/>
          </a:xfrm>
          <a:prstGeom prst="bentConnector3">
            <a:avLst>
              <a:gd name="adj1" fmla="val 1800000"/>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9493DFCB-AEF1-4A10-807F-5F0DE1909B97}"/>
                  </a:ext>
                </a:extLst>
              </p:cNvPr>
              <p:cNvSpPr txBox="1"/>
              <p:nvPr/>
            </p:nvSpPr>
            <p:spPr>
              <a:xfrm>
                <a:off x="62345" y="3606195"/>
                <a:ext cx="55216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𝑜</m:t>
                      </m:r>
                      <m:r>
                        <a:rPr lang="en-US" altLang="zh-CN" b="0" i="1" smtClean="0">
                          <a:latin typeface="Cambria Math" panose="02040503050406030204" pitchFamily="18" charset="0"/>
                        </a:rPr>
                        <m:t>,</m:t>
                      </m:r>
                      <m:r>
                        <a:rPr lang="en-US" altLang="zh-CN" b="0" i="1" smtClean="0">
                          <a:latin typeface="Cambria Math" panose="02040503050406030204" pitchFamily="18" charset="0"/>
                        </a:rPr>
                        <m:t>𝒷</m:t>
                      </m:r>
                    </m:oMath>
                  </m:oMathPara>
                </a14:m>
                <a:endParaRPr lang="zh-CN" altLang="en-US" dirty="0"/>
              </a:p>
            </p:txBody>
          </p:sp>
        </mc:Choice>
        <mc:Fallback xmlns="">
          <p:sp>
            <p:nvSpPr>
              <p:cNvPr id="25" name="TextBox 24">
                <a:extLst>
                  <a:ext uri="{FF2B5EF4-FFF2-40B4-BE49-F238E27FC236}">
                    <a16:creationId xmlns:a16="http://schemas.microsoft.com/office/drawing/2014/main" id="{9493DFCB-AEF1-4A10-807F-5F0DE1909B97}"/>
                  </a:ext>
                </a:extLst>
              </p:cNvPr>
              <p:cNvSpPr txBox="1">
                <a:spLocks noRot="1" noChangeAspect="1" noMove="1" noResize="1" noEditPoints="1" noAdjustHandles="1" noChangeArrowheads="1" noChangeShapeType="1" noTextEdit="1"/>
              </p:cNvSpPr>
              <p:nvPr/>
            </p:nvSpPr>
            <p:spPr>
              <a:xfrm>
                <a:off x="62345" y="3606195"/>
                <a:ext cx="552160" cy="369332"/>
              </a:xfrm>
              <a:prstGeom prst="rect">
                <a:avLst/>
              </a:prstGeom>
              <a:blipFill>
                <a:blip r:embed="rId7"/>
                <a:stretch>
                  <a:fillRect r="-109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87BC5C90-B623-4C65-A12A-3EABC3A7706B}"/>
                  </a:ext>
                </a:extLst>
              </p:cNvPr>
              <p:cNvSpPr txBox="1"/>
              <p:nvPr/>
            </p:nvSpPr>
            <p:spPr>
              <a:xfrm>
                <a:off x="2093013" y="2552373"/>
                <a:ext cx="32754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𝑧</m:t>
                      </m:r>
                    </m:oMath>
                  </m:oMathPara>
                </a14:m>
                <a:endParaRPr lang="zh-CN" altLang="en-US" dirty="0"/>
              </a:p>
            </p:txBody>
          </p:sp>
        </mc:Choice>
        <mc:Fallback xmlns="">
          <p:sp>
            <p:nvSpPr>
              <p:cNvPr id="26" name="TextBox 25">
                <a:extLst>
                  <a:ext uri="{FF2B5EF4-FFF2-40B4-BE49-F238E27FC236}">
                    <a16:creationId xmlns:a16="http://schemas.microsoft.com/office/drawing/2014/main" id="{87BC5C90-B623-4C65-A12A-3EABC3A7706B}"/>
                  </a:ext>
                </a:extLst>
              </p:cNvPr>
              <p:cNvSpPr txBox="1">
                <a:spLocks noRot="1" noChangeAspect="1" noMove="1" noResize="1" noEditPoints="1" noAdjustHandles="1" noChangeArrowheads="1" noChangeShapeType="1" noTextEdit="1"/>
              </p:cNvSpPr>
              <p:nvPr/>
            </p:nvSpPr>
            <p:spPr>
              <a:xfrm>
                <a:off x="2093013" y="2552373"/>
                <a:ext cx="327546" cy="369332"/>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7AD16283-9E5B-48D7-8725-F408DCC6EECA}"/>
                  </a:ext>
                </a:extLst>
              </p:cNvPr>
              <p:cNvSpPr txBox="1"/>
              <p:nvPr/>
            </p:nvSpPr>
            <p:spPr>
              <a:xfrm>
                <a:off x="3919181" y="3606195"/>
                <a:ext cx="32754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𝑢</m:t>
                      </m:r>
                    </m:oMath>
                  </m:oMathPara>
                </a14:m>
                <a:endParaRPr lang="zh-CN" altLang="en-US" dirty="0"/>
              </a:p>
            </p:txBody>
          </p:sp>
        </mc:Choice>
        <mc:Fallback xmlns="">
          <p:sp>
            <p:nvSpPr>
              <p:cNvPr id="27" name="TextBox 26">
                <a:extLst>
                  <a:ext uri="{FF2B5EF4-FFF2-40B4-BE49-F238E27FC236}">
                    <a16:creationId xmlns:a16="http://schemas.microsoft.com/office/drawing/2014/main" id="{7AD16283-9E5B-48D7-8725-F408DCC6EECA}"/>
                  </a:ext>
                </a:extLst>
              </p:cNvPr>
              <p:cNvSpPr txBox="1">
                <a:spLocks noRot="1" noChangeAspect="1" noMove="1" noResize="1" noEditPoints="1" noAdjustHandles="1" noChangeArrowheads="1" noChangeShapeType="1" noTextEdit="1"/>
              </p:cNvSpPr>
              <p:nvPr/>
            </p:nvSpPr>
            <p:spPr>
              <a:xfrm>
                <a:off x="3919181" y="3606195"/>
                <a:ext cx="327546" cy="369332"/>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A06952C-016E-4C22-9ECB-AE04E32B9762}"/>
                  </a:ext>
                </a:extLst>
              </p:cNvPr>
              <p:cNvSpPr txBox="1"/>
              <p:nvPr/>
            </p:nvSpPr>
            <p:spPr>
              <a:xfrm>
                <a:off x="2445604" y="2205868"/>
                <a:ext cx="12841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𝜋</m:t>
                      </m:r>
                      <m:r>
                        <a:rPr lang="en-US" altLang="zh-CN" b="0" i="1" smtClean="0">
                          <a:latin typeface="Cambria Math" panose="02040503050406030204" pitchFamily="18" charset="0"/>
                        </a:rPr>
                        <m:t>:</m:t>
                      </m:r>
                      <m:r>
                        <a:rPr lang="en-US" altLang="zh-CN" i="1">
                          <a:latin typeface="Cambria Math" panose="02040503050406030204" pitchFamily="18" charset="0"/>
                        </a:rPr>
                        <m:t>𝒵</m:t>
                      </m:r>
                      <m:r>
                        <a:rPr lang="en-US" altLang="zh-CN" b="0" i="1" smtClean="0">
                          <a:latin typeface="Cambria Math" panose="02040503050406030204" pitchFamily="18" charset="0"/>
                        </a:rPr>
                        <m:t>→</m:t>
                      </m:r>
                      <m:r>
                        <a:rPr lang="en-US" altLang="zh-CN" b="0" i="1" smtClean="0">
                          <a:latin typeface="Cambria Math" panose="02040503050406030204" pitchFamily="18" charset="0"/>
                        </a:rPr>
                        <m:t>𝒰</m:t>
                      </m:r>
                    </m:oMath>
                  </m:oMathPara>
                </a14:m>
                <a:endParaRPr lang="zh-CN" altLang="en-US" dirty="0"/>
              </a:p>
            </p:txBody>
          </p:sp>
        </mc:Choice>
        <mc:Fallback xmlns="">
          <p:sp>
            <p:nvSpPr>
              <p:cNvPr id="16" name="TextBox 15">
                <a:extLst>
                  <a:ext uri="{FF2B5EF4-FFF2-40B4-BE49-F238E27FC236}">
                    <a16:creationId xmlns:a16="http://schemas.microsoft.com/office/drawing/2014/main" id="{BA06952C-016E-4C22-9ECB-AE04E32B9762}"/>
                  </a:ext>
                </a:extLst>
              </p:cNvPr>
              <p:cNvSpPr txBox="1">
                <a:spLocks noRot="1" noChangeAspect="1" noMove="1" noResize="1" noEditPoints="1" noAdjustHandles="1" noChangeArrowheads="1" noChangeShapeType="1" noTextEdit="1"/>
              </p:cNvSpPr>
              <p:nvPr/>
            </p:nvSpPr>
            <p:spPr>
              <a:xfrm>
                <a:off x="2445604" y="2205868"/>
                <a:ext cx="1284120" cy="369332"/>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2D81055-0FB2-45F7-91F3-4AF1C0D49AB3}"/>
                  </a:ext>
                </a:extLst>
              </p:cNvPr>
              <p:cNvSpPr txBox="1"/>
              <p:nvPr/>
            </p:nvSpPr>
            <p:spPr>
              <a:xfrm>
                <a:off x="706295" y="2206875"/>
                <a:ext cx="1453462" cy="3748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𝑚</m:t>
                          </m:r>
                        </m:e>
                        <m:sup>
                          <m:r>
                            <a:rPr lang="en-US" altLang="zh-CN" b="0" i="1" smtClean="0">
                              <a:latin typeface="Cambria Math" panose="02040503050406030204" pitchFamily="18" charset="0"/>
                            </a:rPr>
                            <m:t>ℬ</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𝒪</m:t>
                          </m:r>
                        </m:e>
                        <m:sup>
                          <m:r>
                            <a:rPr lang="en-US" altLang="zh-CN" b="0" i="1" smtClean="0">
                              <a:latin typeface="Cambria Math" panose="02040503050406030204" pitchFamily="18" charset="0"/>
                            </a:rPr>
                            <m:t>ℬ</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𝒵</m:t>
                      </m:r>
                    </m:oMath>
                  </m:oMathPara>
                </a14:m>
                <a:endParaRPr lang="zh-CN" altLang="en-US" dirty="0"/>
              </a:p>
            </p:txBody>
          </p:sp>
        </mc:Choice>
        <mc:Fallback xmlns="">
          <p:sp>
            <p:nvSpPr>
              <p:cNvPr id="17" name="TextBox 16">
                <a:extLst>
                  <a:ext uri="{FF2B5EF4-FFF2-40B4-BE49-F238E27FC236}">
                    <a16:creationId xmlns:a16="http://schemas.microsoft.com/office/drawing/2014/main" id="{82D81055-0FB2-45F7-91F3-4AF1C0D49AB3}"/>
                  </a:ext>
                </a:extLst>
              </p:cNvPr>
              <p:cNvSpPr txBox="1">
                <a:spLocks noRot="1" noChangeAspect="1" noMove="1" noResize="1" noEditPoints="1" noAdjustHandles="1" noChangeArrowheads="1" noChangeShapeType="1" noTextEdit="1"/>
              </p:cNvSpPr>
              <p:nvPr/>
            </p:nvSpPr>
            <p:spPr>
              <a:xfrm>
                <a:off x="706295" y="2206875"/>
                <a:ext cx="1453462" cy="374846"/>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8EB0B78B-22FA-40A7-B651-1EDB22CEA3E0}"/>
                  </a:ext>
                </a:extLst>
              </p:cNvPr>
              <p:cNvSpPr txBox="1"/>
              <p:nvPr/>
            </p:nvSpPr>
            <p:spPr>
              <a:xfrm>
                <a:off x="614505" y="5007581"/>
                <a:ext cx="1532872" cy="3748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h</m:t>
                          </m:r>
                        </m:e>
                        <m:sup>
                          <m:r>
                            <a:rPr lang="en-US" altLang="zh-CN" b="0" i="1" smtClean="0">
                              <a:latin typeface="Cambria Math" panose="02040503050406030204" pitchFamily="18" charset="0"/>
                            </a:rPr>
                            <m:t>𝒜</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𝒳</m:t>
                          </m:r>
                        </m:e>
                        <m:sup>
                          <m:r>
                            <a:rPr lang="en-US" altLang="zh-CN" b="0" i="1" smtClean="0">
                              <a:latin typeface="Cambria Math" panose="02040503050406030204" pitchFamily="18" charset="0"/>
                            </a:rPr>
                            <m:t>𝒜</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𝒪</m:t>
                          </m:r>
                        </m:e>
                        <m:sup>
                          <m:r>
                            <a:rPr lang="en-US" altLang="zh-CN" b="0" i="1" smtClean="0">
                              <a:latin typeface="Cambria Math" panose="02040503050406030204" pitchFamily="18" charset="0"/>
                            </a:rPr>
                            <m:t>ℬ</m:t>
                          </m:r>
                        </m:sup>
                      </m:sSup>
                    </m:oMath>
                  </m:oMathPara>
                </a14:m>
                <a:endParaRPr lang="zh-CN" altLang="en-US" dirty="0"/>
              </a:p>
            </p:txBody>
          </p:sp>
        </mc:Choice>
        <mc:Fallback xmlns="">
          <p:sp>
            <p:nvSpPr>
              <p:cNvPr id="19" name="TextBox 18">
                <a:extLst>
                  <a:ext uri="{FF2B5EF4-FFF2-40B4-BE49-F238E27FC236}">
                    <a16:creationId xmlns:a16="http://schemas.microsoft.com/office/drawing/2014/main" id="{8EB0B78B-22FA-40A7-B651-1EDB22CEA3E0}"/>
                  </a:ext>
                </a:extLst>
              </p:cNvPr>
              <p:cNvSpPr txBox="1">
                <a:spLocks noRot="1" noChangeAspect="1" noMove="1" noResize="1" noEditPoints="1" noAdjustHandles="1" noChangeArrowheads="1" noChangeShapeType="1" noTextEdit="1"/>
              </p:cNvSpPr>
              <p:nvPr/>
            </p:nvSpPr>
            <p:spPr>
              <a:xfrm>
                <a:off x="614505" y="5007581"/>
                <a:ext cx="1532872" cy="374846"/>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44E7C21C-72ED-4877-9678-3B33C4057696}"/>
                  </a:ext>
                </a:extLst>
              </p:cNvPr>
              <p:cNvSpPr txBox="1"/>
              <p:nvPr/>
            </p:nvSpPr>
            <p:spPr>
              <a:xfrm>
                <a:off x="2221571" y="5007581"/>
                <a:ext cx="2109146" cy="3742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𝑠</m:t>
                          </m:r>
                        </m:e>
                        <m:sup>
                          <m:r>
                            <a:rPr lang="en-US" altLang="zh-CN" b="0" i="1" smtClean="0">
                              <a:latin typeface="Cambria Math" panose="02040503050406030204" pitchFamily="18" charset="0"/>
                            </a:rPr>
                            <m:t>𝒜</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𝒳</m:t>
                          </m:r>
                        </m:e>
                        <m:sup>
                          <m:r>
                            <a:rPr lang="en-US" altLang="zh-CN" b="0" i="1" smtClean="0">
                              <a:latin typeface="Cambria Math" panose="02040503050406030204" pitchFamily="18" charset="0"/>
                            </a:rPr>
                            <m:t>𝒜</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𝒰</m:t>
                      </m:r>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𝒳</m:t>
                          </m:r>
                        </m:e>
                        <m:sup>
                          <m:r>
                            <a:rPr lang="en-US" altLang="zh-CN" i="1">
                              <a:latin typeface="Cambria Math" panose="02040503050406030204" pitchFamily="18" charset="0"/>
                            </a:rPr>
                            <m:t>𝒜</m:t>
                          </m:r>
                        </m:sup>
                      </m:sSup>
                    </m:oMath>
                  </m:oMathPara>
                </a14:m>
                <a:endParaRPr lang="zh-CN" altLang="en-US" dirty="0"/>
              </a:p>
            </p:txBody>
          </p:sp>
        </mc:Choice>
        <mc:Fallback xmlns="">
          <p:sp>
            <p:nvSpPr>
              <p:cNvPr id="20" name="TextBox 19">
                <a:extLst>
                  <a:ext uri="{FF2B5EF4-FFF2-40B4-BE49-F238E27FC236}">
                    <a16:creationId xmlns:a16="http://schemas.microsoft.com/office/drawing/2014/main" id="{44E7C21C-72ED-4877-9678-3B33C4057696}"/>
                  </a:ext>
                </a:extLst>
              </p:cNvPr>
              <p:cNvSpPr txBox="1">
                <a:spLocks noRot="1" noChangeAspect="1" noMove="1" noResize="1" noEditPoints="1" noAdjustHandles="1" noChangeArrowheads="1" noChangeShapeType="1" noTextEdit="1"/>
              </p:cNvSpPr>
              <p:nvPr/>
            </p:nvSpPr>
            <p:spPr>
              <a:xfrm>
                <a:off x="2221571" y="5007581"/>
                <a:ext cx="2109146" cy="374270"/>
              </a:xfrm>
              <a:prstGeom prst="rect">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070FEFC7-5214-4422-872C-B2D5C1392313}"/>
                  </a:ext>
                </a:extLst>
              </p:cNvPr>
              <p:cNvSpPr txBox="1"/>
              <p:nvPr/>
            </p:nvSpPr>
            <p:spPr>
              <a:xfrm>
                <a:off x="2317419" y="5363888"/>
                <a:ext cx="1540490" cy="3742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i="1">
                              <a:latin typeface="Cambria Math" panose="02040503050406030204" pitchFamily="18" charset="0"/>
                            </a:rPr>
                            <m:t>𝒳</m:t>
                          </m:r>
                        </m:e>
                        <m:sup>
                          <m:r>
                            <a:rPr lang="en-US" altLang="zh-CN" i="1">
                              <a:latin typeface="Cambria Math" panose="02040503050406030204" pitchFamily="18" charset="0"/>
                            </a:rPr>
                            <m:t>𝒜</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𝒳</m:t>
                      </m:r>
                      <m:r>
                        <a:rPr lang="en-US" altLang="zh-CN" b="0" i="1" smtClean="0">
                          <a:latin typeface="Cambria Math" panose="02040503050406030204" pitchFamily="18" charset="0"/>
                        </a:rPr>
                        <m:t>×</m:t>
                      </m:r>
                      <m:r>
                        <a:rPr lang="en-US" altLang="zh-CN" b="0" i="1" smtClean="0">
                          <a:latin typeface="Cambria Math" panose="02040503050406030204" pitchFamily="18" charset="0"/>
                        </a:rPr>
                        <m:t>𝒜</m:t>
                      </m:r>
                    </m:oMath>
                  </m:oMathPara>
                </a14:m>
                <a:endParaRPr lang="zh-CN" altLang="en-US" dirty="0"/>
              </a:p>
            </p:txBody>
          </p:sp>
        </mc:Choice>
        <mc:Fallback xmlns="">
          <p:sp>
            <p:nvSpPr>
              <p:cNvPr id="22" name="TextBox 21">
                <a:extLst>
                  <a:ext uri="{FF2B5EF4-FFF2-40B4-BE49-F238E27FC236}">
                    <a16:creationId xmlns:a16="http://schemas.microsoft.com/office/drawing/2014/main" id="{070FEFC7-5214-4422-872C-B2D5C1392313}"/>
                  </a:ext>
                </a:extLst>
              </p:cNvPr>
              <p:cNvSpPr txBox="1">
                <a:spLocks noRot="1" noChangeAspect="1" noMove="1" noResize="1" noEditPoints="1" noAdjustHandles="1" noChangeArrowheads="1" noChangeShapeType="1" noTextEdit="1"/>
              </p:cNvSpPr>
              <p:nvPr/>
            </p:nvSpPr>
            <p:spPr>
              <a:xfrm>
                <a:off x="2317419" y="5363888"/>
                <a:ext cx="1540490" cy="374270"/>
              </a:xfrm>
              <a:prstGeom prst="rect">
                <a:avLst/>
              </a:prstGeom>
              <a:blipFill>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89627DE8-BAE8-4E53-8BAF-2B92391F2FF0}"/>
                  </a:ext>
                </a:extLst>
              </p:cNvPr>
              <p:cNvSpPr txBox="1"/>
              <p:nvPr/>
            </p:nvSpPr>
            <p:spPr>
              <a:xfrm>
                <a:off x="1999110" y="4281940"/>
                <a:ext cx="52635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𝑥</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𝒶</m:t>
                      </m:r>
                    </m:oMath>
                  </m:oMathPara>
                </a14:m>
                <a:endParaRPr lang="zh-CN" altLang="en-US" dirty="0"/>
              </a:p>
            </p:txBody>
          </p:sp>
        </mc:Choice>
        <mc:Fallback xmlns="">
          <p:sp>
            <p:nvSpPr>
              <p:cNvPr id="23" name="TextBox 22">
                <a:extLst>
                  <a:ext uri="{FF2B5EF4-FFF2-40B4-BE49-F238E27FC236}">
                    <a16:creationId xmlns:a16="http://schemas.microsoft.com/office/drawing/2014/main" id="{89627DE8-BAE8-4E53-8BAF-2B92391F2FF0}"/>
                  </a:ext>
                </a:extLst>
              </p:cNvPr>
              <p:cNvSpPr txBox="1">
                <a:spLocks noRot="1" noChangeAspect="1" noMove="1" noResize="1" noEditPoints="1" noAdjustHandles="1" noChangeArrowheads="1" noChangeShapeType="1" noTextEdit="1"/>
              </p:cNvSpPr>
              <p:nvPr/>
            </p:nvSpPr>
            <p:spPr>
              <a:xfrm>
                <a:off x="1999110" y="4281940"/>
                <a:ext cx="526355" cy="369332"/>
              </a:xfrm>
              <a:prstGeom prst="rect">
                <a:avLst/>
              </a:prstGeom>
              <a:blipFill>
                <a:blip r:embed="rId1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1BF7CC1D-9C16-4D2C-9863-0CA5748731EF}"/>
                  </a:ext>
                </a:extLst>
              </p:cNvPr>
              <p:cNvSpPr txBox="1"/>
              <p:nvPr/>
            </p:nvSpPr>
            <p:spPr>
              <a:xfrm>
                <a:off x="578453" y="5327018"/>
                <a:ext cx="1540490" cy="3748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𝒪</m:t>
                          </m:r>
                        </m:e>
                        <m:sup>
                          <m:r>
                            <a:rPr lang="en-US" altLang="zh-CN" b="0" i="1" smtClean="0">
                              <a:latin typeface="Cambria Math" panose="02040503050406030204" pitchFamily="18" charset="0"/>
                            </a:rPr>
                            <m:t>ℬ</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𝒪</m:t>
                      </m:r>
                      <m:r>
                        <a:rPr lang="en-US" altLang="zh-CN" b="0" i="1" smtClean="0">
                          <a:latin typeface="Cambria Math" panose="02040503050406030204" pitchFamily="18" charset="0"/>
                        </a:rPr>
                        <m:t>×</m:t>
                      </m:r>
                      <m:r>
                        <a:rPr lang="en-US" altLang="zh-CN" b="0" i="1" smtClean="0">
                          <a:latin typeface="Cambria Math" panose="02040503050406030204" pitchFamily="18" charset="0"/>
                        </a:rPr>
                        <m:t>ℬ</m:t>
                      </m:r>
                    </m:oMath>
                  </m:oMathPara>
                </a14:m>
                <a:endParaRPr lang="zh-CN" altLang="en-US" dirty="0"/>
              </a:p>
            </p:txBody>
          </p:sp>
        </mc:Choice>
        <mc:Fallback xmlns="">
          <p:sp>
            <p:nvSpPr>
              <p:cNvPr id="28" name="TextBox 27">
                <a:extLst>
                  <a:ext uri="{FF2B5EF4-FFF2-40B4-BE49-F238E27FC236}">
                    <a16:creationId xmlns:a16="http://schemas.microsoft.com/office/drawing/2014/main" id="{1BF7CC1D-9C16-4D2C-9863-0CA5748731EF}"/>
                  </a:ext>
                </a:extLst>
              </p:cNvPr>
              <p:cNvSpPr txBox="1">
                <a:spLocks noRot="1" noChangeAspect="1" noMove="1" noResize="1" noEditPoints="1" noAdjustHandles="1" noChangeArrowheads="1" noChangeShapeType="1" noTextEdit="1"/>
              </p:cNvSpPr>
              <p:nvPr/>
            </p:nvSpPr>
            <p:spPr>
              <a:xfrm>
                <a:off x="578453" y="5327018"/>
                <a:ext cx="1540490" cy="374846"/>
              </a:xfrm>
              <a:prstGeom prst="rect">
                <a:avLst/>
              </a:prstGeom>
              <a:blipFill>
                <a:blip r:embed="rId17"/>
                <a:stretch>
                  <a:fillRect/>
                </a:stretch>
              </a:blipFill>
            </p:spPr>
            <p:txBody>
              <a:bodyPr/>
              <a:lstStyle/>
              <a:p>
                <a:r>
                  <a:rPr lang="zh-CN" altLang="en-US">
                    <a:noFill/>
                  </a:rPr>
                  <a:t> </a:t>
                </a:r>
              </a:p>
            </p:txBody>
          </p:sp>
        </mc:Fallback>
      </mc:AlternateContent>
      <p:sp>
        <p:nvSpPr>
          <p:cNvPr id="4" name="Slide Number Placeholder 3">
            <a:extLst>
              <a:ext uri="{FF2B5EF4-FFF2-40B4-BE49-F238E27FC236}">
                <a16:creationId xmlns:a16="http://schemas.microsoft.com/office/drawing/2014/main" id="{F441B9E7-3AF4-49A0-BFBE-2B751267817F}"/>
              </a:ext>
            </a:extLst>
          </p:cNvPr>
          <p:cNvSpPr>
            <a:spLocks noGrp="1"/>
          </p:cNvSpPr>
          <p:nvPr>
            <p:ph type="sldNum" sz="quarter" idx="12"/>
          </p:nvPr>
        </p:nvSpPr>
        <p:spPr/>
        <p:txBody>
          <a:bodyPr/>
          <a:lstStyle/>
          <a:p>
            <a:fld id="{97747CB4-D781-4B4A-926E-331FF2747F48}" type="slidenum">
              <a:rPr lang="zh-CN" altLang="en-US" smtClean="0"/>
              <a:t>27</a:t>
            </a:fld>
            <a:endParaRPr lang="zh-CN" altLang="en-US"/>
          </a:p>
        </p:txBody>
      </p:sp>
    </p:spTree>
    <p:extLst>
      <p:ext uri="{BB962C8B-B14F-4D97-AF65-F5344CB8AC3E}">
        <p14:creationId xmlns:p14="http://schemas.microsoft.com/office/powerpoint/2010/main" val="35629148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731F4-7A94-4BE9-8382-8687882407D1}"/>
              </a:ext>
            </a:extLst>
          </p:cNvPr>
          <p:cNvSpPr>
            <a:spLocks noGrp="1"/>
          </p:cNvSpPr>
          <p:nvPr>
            <p:ph type="title"/>
          </p:nvPr>
        </p:nvSpPr>
        <p:spPr/>
        <p:txBody>
          <a:bodyPr/>
          <a:lstStyle/>
          <a:p>
            <a:r>
              <a:rPr lang="en-US" altLang="zh-CN" dirty="0"/>
              <a:t>Abstraction of the environment</a:t>
            </a:r>
            <a:endParaRPr lang="zh-CN" alt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0EAB10C-29A6-458B-B423-0D17243FF596}"/>
                  </a:ext>
                </a:extLst>
              </p:cNvPr>
              <p:cNvSpPr>
                <a:spLocks noGrp="1"/>
              </p:cNvSpPr>
              <p:nvPr>
                <p:ph idx="1"/>
              </p:nvPr>
            </p:nvSpPr>
            <p:spPr>
              <a:xfrm>
                <a:off x="4246727" y="1825624"/>
                <a:ext cx="7107073" cy="4445521"/>
              </a:xfrm>
            </p:spPr>
            <p:txBody>
              <a:bodyPr>
                <a:normAutofit/>
              </a:bodyPr>
              <a:lstStyle/>
              <a:p>
                <a14:m>
                  <m:oMath xmlns:m="http://schemas.openxmlformats.org/officeDocument/2006/math">
                    <m:r>
                      <a:rPr lang="en-US" altLang="zh-CN" sz="2000" b="0" i="1" smtClean="0">
                        <a:latin typeface="Cambria Math" panose="02040503050406030204" pitchFamily="18" charset="0"/>
                        <a:ea typeface="Cambria Math" panose="02040503050406030204" pitchFamily="18" charset="0"/>
                      </a:rPr>
                      <m:t>h</m:t>
                    </m:r>
                  </m:oMath>
                </a14:m>
                <a:r>
                  <a:rPr lang="en-US" altLang="zh-CN" sz="2000" dirty="0">
                    <a:latin typeface="Cambria Math" panose="02040503050406030204" pitchFamily="18" charset="0"/>
                    <a:ea typeface="Cambria Math" panose="02040503050406030204" pitchFamily="18" charset="0"/>
                  </a:rPr>
                  <a:t> is a hardware where </a:t>
                </a:r>
                <a14:m>
                  <m:oMath xmlns:m="http://schemas.openxmlformats.org/officeDocument/2006/math">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𝛿</m:t>
                        </m:r>
                      </m:e>
                      <m:sub>
                        <m:r>
                          <a:rPr lang="en-US" altLang="zh-CN" sz="2000" b="0" i="1" smtClean="0">
                            <a:latin typeface="Cambria Math" panose="02040503050406030204" pitchFamily="18" charset="0"/>
                            <a:ea typeface="Cambria Math" panose="02040503050406030204" pitchFamily="18" charset="0"/>
                          </a:rPr>
                          <m:t>h</m:t>
                        </m:r>
                      </m:sub>
                    </m:sSub>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𝒳</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𝒪</m:t>
                    </m:r>
                  </m:oMath>
                </a14:m>
                <a:r>
                  <a:rPr lang="en-US" altLang="zh-CN" sz="2000" dirty="0">
                    <a:latin typeface="Cambria Math" panose="02040503050406030204" pitchFamily="18" charset="0"/>
                    <a:ea typeface="Cambria Math" panose="02040503050406030204" pitchFamily="18" charset="0"/>
                  </a:rPr>
                  <a:t> and </a:t>
                </a:r>
                <a14:m>
                  <m:oMath xmlns:m="http://schemas.openxmlformats.org/officeDocument/2006/math">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𝜂</m:t>
                        </m:r>
                      </m:e>
                      <m:sub>
                        <m:r>
                          <a:rPr lang="en-US" altLang="zh-CN" sz="2000" b="0" i="1" smtClean="0">
                            <a:latin typeface="Cambria Math" panose="02040503050406030204" pitchFamily="18" charset="0"/>
                            <a:ea typeface="Cambria Math" panose="02040503050406030204" pitchFamily="18" charset="0"/>
                          </a:rPr>
                          <m:t>h</m:t>
                        </m:r>
                      </m:sub>
                    </m:sSub>
                  </m:oMath>
                </a14:m>
                <a:r>
                  <a:rPr lang="en-US" altLang="zh-CN" sz="2000" dirty="0">
                    <a:latin typeface="Cambria Math" panose="02040503050406030204" pitchFamily="18" charset="0"/>
                    <a:ea typeface="Cambria Math" panose="02040503050406030204" pitchFamily="18" charset="0"/>
                  </a:rPr>
                  <a:t> are unknown.</a:t>
                </a:r>
              </a:p>
              <a:p>
                <a:r>
                  <a:rPr lang="en-US" altLang="zh-CN" sz="2000" dirty="0">
                    <a:latin typeface="Cambria Math" panose="02040503050406030204" pitchFamily="18" charset="0"/>
                    <a:ea typeface="Cambria Math" panose="02040503050406030204" pitchFamily="18" charset="0"/>
                  </a:rPr>
                  <a:t>However, consider an abstract domain </a:t>
                </a:r>
                <a14:m>
                  <m:oMath xmlns:m="http://schemas.openxmlformats.org/officeDocument/2006/math">
                    <m:r>
                      <a:rPr lang="en-US" altLang="zh-CN" sz="2000" b="0" i="1" smtClean="0">
                        <a:latin typeface="Cambria Math" panose="02040503050406030204" pitchFamily="18" charset="0"/>
                        <a:ea typeface="Cambria Math" panose="02040503050406030204" pitchFamily="18" charset="0"/>
                      </a:rPr>
                      <m:t>𝒜</m:t>
                    </m:r>
                  </m:oMath>
                </a14:m>
                <a:r>
                  <a:rPr lang="en-US" altLang="zh-CN" sz="2000" dirty="0">
                    <a:latin typeface="Cambria Math" panose="02040503050406030204" pitchFamily="18" charset="0"/>
                    <a:ea typeface="Cambria Math" panose="02040503050406030204" pitchFamily="18" charset="0"/>
                  </a:rPr>
                  <a:t> of </a:t>
                </a:r>
                <a14:m>
                  <m:oMath xmlns:m="http://schemas.openxmlformats.org/officeDocument/2006/math">
                    <m:r>
                      <a:rPr lang="en-US" altLang="zh-CN" sz="2000" b="0" i="1" smtClean="0">
                        <a:latin typeface="Cambria Math" panose="02040503050406030204" pitchFamily="18" charset="0"/>
                        <a:ea typeface="Cambria Math" panose="02040503050406030204" pitchFamily="18" charset="0"/>
                      </a:rPr>
                      <m:t>𝒳</m:t>
                    </m:r>
                  </m:oMath>
                </a14:m>
                <a:r>
                  <a:rPr lang="en-US" altLang="zh-CN" sz="2000" dirty="0">
                    <a:latin typeface="Cambria Math" panose="02040503050406030204" pitchFamily="18" charset="0"/>
                    <a:ea typeface="Cambria Math" panose="02040503050406030204" pitchFamily="18" charset="0"/>
                  </a:rPr>
                  <a:t>, e.g.,</a:t>
                </a:r>
              </a:p>
              <a:p>
                <a:pPr lvl="1"/>
                <a:r>
                  <a:rPr lang="en-US" altLang="zh-CN" sz="1800" dirty="0">
                    <a:latin typeface="Cambria Math" panose="02040503050406030204" pitchFamily="18" charset="0"/>
                    <a:ea typeface="Cambria Math" panose="02040503050406030204" pitchFamily="18" charset="0"/>
                  </a:rPr>
                  <a:t>The light condition,</a:t>
                </a:r>
              </a:p>
              <a:p>
                <a:pPr lvl="1"/>
                <a:r>
                  <a:rPr lang="en-US" altLang="zh-CN" sz="1800" dirty="0">
                    <a:latin typeface="Cambria Math" panose="02040503050406030204" pitchFamily="18" charset="0"/>
                    <a:ea typeface="Cambria Math" panose="02040503050406030204" pitchFamily="18" charset="0"/>
                  </a:rPr>
                  <a:t>Weather,</a:t>
                </a:r>
              </a:p>
              <a:p>
                <a:pPr lvl="1"/>
                <a:r>
                  <a:rPr lang="en-US" altLang="zh-CN" sz="1800" dirty="0">
                    <a:latin typeface="Cambria Math" panose="02040503050406030204" pitchFamily="18" charset="0"/>
                    <a:ea typeface="Cambria Math" panose="02040503050406030204" pitchFamily="18" charset="0"/>
                  </a:rPr>
                  <a:t>Temperature, etc.</a:t>
                </a:r>
              </a:p>
              <a:p>
                <a:r>
                  <a:rPr lang="en-US" altLang="zh-CN" sz="2000" dirty="0">
                    <a:latin typeface="Cambria Math" panose="02040503050406030204" pitchFamily="18" charset="0"/>
                    <a:ea typeface="Cambria Math" panose="02040503050406030204" pitchFamily="18" charset="0"/>
                  </a:rPr>
                  <a:t>Assume </a:t>
                </a:r>
                <a14:m>
                  <m:oMath xmlns:m="http://schemas.openxmlformats.org/officeDocument/2006/math">
                    <m:sSubSup>
                      <m:sSubSupPr>
                        <m:ctrlPr>
                          <a:rPr lang="en-US" altLang="zh-CN" sz="2000" b="0" i="1" smtClean="0">
                            <a:latin typeface="Cambria Math" panose="02040503050406030204" pitchFamily="18" charset="0"/>
                            <a:ea typeface="Cambria Math" panose="02040503050406030204" pitchFamily="18" charset="0"/>
                          </a:rPr>
                        </m:ctrlPr>
                      </m:sSubSupPr>
                      <m:e>
                        <m:r>
                          <a:rPr lang="en-US" altLang="zh-CN" sz="2000" b="0" i="1" smtClean="0">
                            <a:latin typeface="Cambria Math" panose="02040503050406030204" pitchFamily="18" charset="0"/>
                            <a:ea typeface="Cambria Math" panose="02040503050406030204" pitchFamily="18" charset="0"/>
                          </a:rPr>
                          <m:t>𝛿</m:t>
                        </m:r>
                      </m:e>
                      <m:sub>
                        <m:r>
                          <a:rPr lang="en-US" altLang="zh-CN" sz="2000" b="0" i="1" smtClean="0">
                            <a:latin typeface="Cambria Math" panose="02040503050406030204" pitchFamily="18" charset="0"/>
                            <a:ea typeface="Cambria Math" panose="02040503050406030204" pitchFamily="18" charset="0"/>
                          </a:rPr>
                          <m:t>h</m:t>
                        </m:r>
                      </m:sub>
                      <m:sup>
                        <m:r>
                          <a:rPr lang="en-US" altLang="zh-CN" sz="2000" b="0" i="1" smtClean="0">
                            <a:latin typeface="Cambria Math" panose="02040503050406030204" pitchFamily="18" charset="0"/>
                            <a:ea typeface="Cambria Math" panose="02040503050406030204" pitchFamily="18" charset="0"/>
                          </a:rPr>
                          <m:t>𝒜</m:t>
                        </m:r>
                      </m:sup>
                    </m:sSubSup>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𝒜</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𝒪</m:t>
                    </m:r>
                  </m:oMath>
                </a14:m>
                <a:r>
                  <a:rPr lang="en-US" altLang="zh-CN" sz="2000" dirty="0">
                    <a:latin typeface="Cambria Math" panose="02040503050406030204" pitchFamily="18" charset="0"/>
                    <a:ea typeface="Cambria Math" panose="02040503050406030204" pitchFamily="18" charset="0"/>
                  </a:rPr>
                  <a:t>, i.e., the bounded error of the sensor under a particular environmental condition.</a:t>
                </a:r>
              </a:p>
              <a:p>
                <a:pPr lvl="1"/>
                <a:r>
                  <a:rPr lang="en-US" altLang="zh-CN" sz="1800" dirty="0">
                    <a:latin typeface="Cambria Math" panose="02040503050406030204" pitchFamily="18" charset="0"/>
                    <a:ea typeface="Cambria Math" panose="02040503050406030204" pitchFamily="18" charset="0"/>
                  </a:rPr>
                  <a:t>I.e., robust against certain environmental condition.</a:t>
                </a:r>
              </a:p>
              <a:p>
                <a:r>
                  <a:rPr lang="en-US" altLang="zh-CN" sz="2000" dirty="0">
                    <a:latin typeface="Cambria Math" panose="02040503050406030204" pitchFamily="18" charset="0"/>
                    <a:ea typeface="Cambria Math" panose="02040503050406030204" pitchFamily="18" charset="0"/>
                  </a:rPr>
                  <a:t>Simplified observation: </a:t>
                </a:r>
                <a14:m>
                  <m:oMath xmlns:m="http://schemas.openxmlformats.org/officeDocument/2006/math">
                    <m:sSup>
                      <m:sSupPr>
                        <m:ctrlPr>
                          <a:rPr lang="en-US" altLang="zh-CN" sz="2000" i="1" smtClean="0">
                            <a:latin typeface="Cambria Math" panose="02040503050406030204" pitchFamily="18" charset="0"/>
                            <a:ea typeface="Cambria Math" panose="02040503050406030204" pitchFamily="18" charset="0"/>
                          </a:rPr>
                        </m:ctrlPr>
                      </m:sSupPr>
                      <m:e>
                        <m:r>
                          <a:rPr lang="en-US" altLang="zh-CN" sz="2000" b="0" i="1" smtClean="0">
                            <a:latin typeface="Cambria Math" panose="02040503050406030204" pitchFamily="18" charset="0"/>
                            <a:ea typeface="Cambria Math" panose="02040503050406030204" pitchFamily="18" charset="0"/>
                          </a:rPr>
                          <m:t>h</m:t>
                        </m:r>
                      </m:e>
                      <m:sup>
                        <m:r>
                          <a:rPr lang="en-US" altLang="zh-CN" sz="2000" b="0" i="1" smtClean="0">
                            <a:latin typeface="Cambria Math" panose="02040503050406030204" pitchFamily="18" charset="0"/>
                            <a:ea typeface="Cambria Math" panose="02040503050406030204" pitchFamily="18" charset="0"/>
                          </a:rPr>
                          <m:t>𝒜</m:t>
                        </m:r>
                      </m:sup>
                    </m:sSup>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𝑥</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𝒶</m:t>
                    </m:r>
                    <m:r>
                      <a:rPr lang="en-US" altLang="zh-CN" sz="2000" b="0" i="1" smtClean="0">
                        <a:latin typeface="Cambria Math" panose="02040503050406030204" pitchFamily="18" charset="0"/>
                        <a:ea typeface="Cambria Math" panose="02040503050406030204" pitchFamily="18" charset="0"/>
                      </a:rPr>
                      <m:t>)~</m:t>
                    </m:r>
                    <m:sSup>
                      <m:sSupPr>
                        <m:ctrlPr>
                          <a:rPr lang="en-US" altLang="zh-CN" sz="2000" b="0" i="1" smtClean="0">
                            <a:latin typeface="Cambria Math" panose="02040503050406030204" pitchFamily="18" charset="0"/>
                            <a:ea typeface="Cambria Math" panose="02040503050406030204" pitchFamily="18" charset="0"/>
                          </a:rPr>
                        </m:ctrlPr>
                      </m:sSupPr>
                      <m:e>
                        <m:r>
                          <a:rPr lang="en-US" altLang="zh-CN" sz="2000" b="0" i="1" smtClean="0">
                            <a:latin typeface="Cambria Math" panose="02040503050406030204" pitchFamily="18" charset="0"/>
                            <a:ea typeface="Cambria Math" panose="02040503050406030204" pitchFamily="18" charset="0"/>
                          </a:rPr>
                          <m:t>h</m:t>
                        </m:r>
                      </m:e>
                      <m:sup>
                        <m:r>
                          <a:rPr lang="en-US" altLang="zh-CN" sz="2000" b="0" i="1" smtClean="0">
                            <a:latin typeface="Cambria Math" panose="02040503050406030204" pitchFamily="18" charset="0"/>
                            <a:ea typeface="Cambria Math" panose="02040503050406030204" pitchFamily="18" charset="0"/>
                          </a:rPr>
                          <m:t>+</m:t>
                        </m:r>
                      </m:sup>
                    </m:sSup>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𝑥</m:t>
                    </m:r>
                    <m:r>
                      <a:rPr lang="en-US" altLang="zh-CN" sz="2000" b="0" i="1" smtClean="0">
                        <a:latin typeface="Cambria Math" panose="02040503050406030204" pitchFamily="18" charset="0"/>
                        <a:ea typeface="Cambria Math" panose="02040503050406030204" pitchFamily="18" charset="0"/>
                      </a:rPr>
                      <m:t>)+</m:t>
                    </m:r>
                    <m:sSubSup>
                      <m:sSubSupPr>
                        <m:ctrlPr>
                          <a:rPr lang="en-US" altLang="zh-CN" sz="2000" i="1">
                            <a:latin typeface="Cambria Math" panose="02040503050406030204" pitchFamily="18" charset="0"/>
                            <a:ea typeface="Cambria Math" panose="02040503050406030204" pitchFamily="18" charset="0"/>
                          </a:rPr>
                        </m:ctrlPr>
                      </m:sSubSupPr>
                      <m:e>
                        <m:r>
                          <a:rPr lang="en-US" altLang="zh-CN" sz="2000" i="1">
                            <a:latin typeface="Cambria Math" panose="02040503050406030204" pitchFamily="18" charset="0"/>
                            <a:ea typeface="Cambria Math" panose="02040503050406030204" pitchFamily="18" charset="0"/>
                          </a:rPr>
                          <m:t>𝛿</m:t>
                        </m:r>
                      </m:e>
                      <m:sub>
                        <m:r>
                          <a:rPr lang="en-US" altLang="zh-CN" sz="2000" i="1">
                            <a:latin typeface="Cambria Math" panose="02040503050406030204" pitchFamily="18" charset="0"/>
                            <a:ea typeface="Cambria Math" panose="02040503050406030204" pitchFamily="18" charset="0"/>
                          </a:rPr>
                          <m:t>h</m:t>
                        </m:r>
                      </m:sub>
                      <m:sup>
                        <m:r>
                          <a:rPr lang="en-US" altLang="zh-CN" sz="2000" i="1">
                            <a:latin typeface="Cambria Math" panose="02040503050406030204" pitchFamily="18" charset="0"/>
                            <a:ea typeface="Cambria Math" panose="02040503050406030204" pitchFamily="18" charset="0"/>
                          </a:rPr>
                          <m:t>𝒜</m:t>
                        </m:r>
                      </m:sup>
                    </m:sSubSup>
                    <m:d>
                      <m:dPr>
                        <m:ctrlPr>
                          <a:rPr lang="en-US" altLang="zh-CN" sz="2000" i="1">
                            <a:latin typeface="Cambria Math" panose="02040503050406030204" pitchFamily="18" charset="0"/>
                            <a:ea typeface="Cambria Math" panose="02040503050406030204" pitchFamily="18" charset="0"/>
                          </a:rPr>
                        </m:ctrlPr>
                      </m:dPr>
                      <m:e>
                        <m:r>
                          <a:rPr lang="en-US" altLang="zh-CN" sz="2000" i="1">
                            <a:latin typeface="Cambria Math" panose="02040503050406030204" pitchFamily="18" charset="0"/>
                            <a:ea typeface="Cambria Math" panose="02040503050406030204" pitchFamily="18" charset="0"/>
                          </a:rPr>
                          <m:t>𝒶</m:t>
                        </m:r>
                      </m:e>
                    </m:d>
                  </m:oMath>
                </a14:m>
                <a:r>
                  <a:rPr lang="en-US" altLang="zh-CN" sz="2000" dirty="0">
                    <a:latin typeface="Cambria Math" panose="02040503050406030204" pitchFamily="18" charset="0"/>
                    <a:ea typeface="Cambria Math" panose="02040503050406030204" pitchFamily="18" charset="0"/>
                  </a:rPr>
                  <a:t>.</a:t>
                </a:r>
              </a:p>
            </p:txBody>
          </p:sp>
        </mc:Choice>
        <mc:Fallback xmlns="">
          <p:sp>
            <p:nvSpPr>
              <p:cNvPr id="3" name="Content Placeholder 2">
                <a:extLst>
                  <a:ext uri="{FF2B5EF4-FFF2-40B4-BE49-F238E27FC236}">
                    <a16:creationId xmlns:a16="http://schemas.microsoft.com/office/drawing/2014/main" id="{E0EAB10C-29A6-458B-B423-0D17243FF596}"/>
                  </a:ext>
                </a:extLst>
              </p:cNvPr>
              <p:cNvSpPr>
                <a:spLocks noGrp="1" noRot="1" noChangeAspect="1" noMove="1" noResize="1" noEditPoints="1" noAdjustHandles="1" noChangeArrowheads="1" noChangeShapeType="1" noTextEdit="1"/>
              </p:cNvSpPr>
              <p:nvPr>
                <p:ph idx="1"/>
              </p:nvPr>
            </p:nvSpPr>
            <p:spPr>
              <a:xfrm>
                <a:off x="4246727" y="1825624"/>
                <a:ext cx="7107073" cy="4445521"/>
              </a:xfrm>
              <a:blipFill>
                <a:blip r:embed="rId2"/>
                <a:stretch>
                  <a:fillRect l="-772" t="-137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1EDA54CB-3971-4D4A-A8C0-2E10FE859420}"/>
                  </a:ext>
                </a:extLst>
              </p:cNvPr>
              <p:cNvSpPr/>
              <p:nvPr/>
            </p:nvSpPr>
            <p:spPr>
              <a:xfrm>
                <a:off x="835501" y="4330141"/>
                <a:ext cx="1180813" cy="642263"/>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400" i="1">
                          <a:latin typeface="Cambria Math" panose="02040503050406030204" pitchFamily="18" charset="0"/>
                        </a:rPr>
                        <m:t>𝑂𝑏𝑠𝑒𝑟𝑣𝑎𝑡𝑖𝑜𝑛</m:t>
                      </m:r>
                    </m:oMath>
                  </m:oMathPara>
                </a14:m>
                <a:endParaRPr lang="zh-CN" altLang="en-US" sz="1600" dirty="0"/>
              </a:p>
            </p:txBody>
          </p:sp>
        </mc:Choice>
        <mc:Fallback xmlns="">
          <p:sp>
            <p:nvSpPr>
              <p:cNvPr id="5" name="Rectangle 4">
                <a:extLst>
                  <a:ext uri="{FF2B5EF4-FFF2-40B4-BE49-F238E27FC236}">
                    <a16:creationId xmlns:a16="http://schemas.microsoft.com/office/drawing/2014/main" id="{1EDA54CB-3971-4D4A-A8C0-2E10FE859420}"/>
                  </a:ext>
                </a:extLst>
              </p:cNvPr>
              <p:cNvSpPr>
                <a:spLocks noRot="1" noChangeAspect="1" noMove="1" noResize="1" noEditPoints="1" noAdjustHandles="1" noChangeArrowheads="1" noChangeShapeType="1" noTextEdit="1"/>
              </p:cNvSpPr>
              <p:nvPr/>
            </p:nvSpPr>
            <p:spPr>
              <a:xfrm>
                <a:off x="835501" y="4330141"/>
                <a:ext cx="1180813" cy="642263"/>
              </a:xfrm>
              <a:prstGeom prst="rect">
                <a:avLst/>
              </a:prstGeom>
              <a:blipFill>
                <a:blip r:embed="rId3"/>
                <a:stretch>
                  <a:fillRect/>
                </a:stretch>
              </a:blipFill>
              <a:ln w="19050" cap="flat" cmpd="sng" algn="ctr">
                <a:solidFill>
                  <a:schemeClr val="dk1"/>
                </a:solidFill>
                <a:prstDash val="solid"/>
                <a:round/>
                <a:headEnd type="none" w="med" len="med"/>
                <a:tailEnd type="none" w="med" len="me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A409043B-22D9-4812-91A1-6847860A6950}"/>
                  </a:ext>
                </a:extLst>
              </p:cNvPr>
              <p:cNvSpPr/>
              <p:nvPr/>
            </p:nvSpPr>
            <p:spPr>
              <a:xfrm>
                <a:off x="2497258" y="4330142"/>
                <a:ext cx="1180813" cy="642263"/>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𝑃𝑙𝑎𝑛𝑡</m:t>
                      </m:r>
                    </m:oMath>
                  </m:oMathPara>
                </a14:m>
                <a:endParaRPr lang="zh-CN" altLang="en-US" sz="2000" dirty="0"/>
              </a:p>
            </p:txBody>
          </p:sp>
        </mc:Choice>
        <mc:Fallback xmlns="">
          <p:sp>
            <p:nvSpPr>
              <p:cNvPr id="6" name="Rectangle 5">
                <a:extLst>
                  <a:ext uri="{FF2B5EF4-FFF2-40B4-BE49-F238E27FC236}">
                    <a16:creationId xmlns:a16="http://schemas.microsoft.com/office/drawing/2014/main" id="{A409043B-22D9-4812-91A1-6847860A6950}"/>
                  </a:ext>
                </a:extLst>
              </p:cNvPr>
              <p:cNvSpPr>
                <a:spLocks noRot="1" noChangeAspect="1" noMove="1" noResize="1" noEditPoints="1" noAdjustHandles="1" noChangeArrowheads="1" noChangeShapeType="1" noTextEdit="1"/>
              </p:cNvSpPr>
              <p:nvPr/>
            </p:nvSpPr>
            <p:spPr>
              <a:xfrm>
                <a:off x="2497258" y="4330142"/>
                <a:ext cx="1180813" cy="642263"/>
              </a:xfrm>
              <a:prstGeom prst="rect">
                <a:avLst/>
              </a:prstGeom>
              <a:blipFill>
                <a:blip r:embed="rId4"/>
                <a:stretch>
                  <a:fillRect/>
                </a:stretch>
              </a:blipFill>
              <a:ln w="19050" cap="flat" cmpd="sng" algn="ctr">
                <a:solidFill>
                  <a:schemeClr val="dk1"/>
                </a:solidFill>
                <a:prstDash val="solid"/>
                <a:round/>
                <a:headEnd type="none" w="med" len="med"/>
                <a:tailEnd type="none" w="med" len="me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472E2C34-1FEC-4D63-ACF8-5848CC3ED695}"/>
                  </a:ext>
                </a:extLst>
              </p:cNvPr>
              <p:cNvSpPr/>
              <p:nvPr/>
            </p:nvSpPr>
            <p:spPr>
              <a:xfrm>
                <a:off x="835501" y="2609317"/>
                <a:ext cx="1180813" cy="642263"/>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𝑃𝑒𝑟𝑐𝑒𝑝𝑡𝑖𝑜𝑛</m:t>
                      </m:r>
                    </m:oMath>
                  </m:oMathPara>
                </a14:m>
                <a:endParaRPr lang="zh-CN" altLang="en-US" sz="1600" dirty="0"/>
              </a:p>
            </p:txBody>
          </p:sp>
        </mc:Choice>
        <mc:Fallback xmlns="">
          <p:sp>
            <p:nvSpPr>
              <p:cNvPr id="7" name="Rectangle 6">
                <a:extLst>
                  <a:ext uri="{FF2B5EF4-FFF2-40B4-BE49-F238E27FC236}">
                    <a16:creationId xmlns:a16="http://schemas.microsoft.com/office/drawing/2014/main" id="{472E2C34-1FEC-4D63-ACF8-5848CC3ED695}"/>
                  </a:ext>
                </a:extLst>
              </p:cNvPr>
              <p:cNvSpPr>
                <a:spLocks noRot="1" noChangeAspect="1" noMove="1" noResize="1" noEditPoints="1" noAdjustHandles="1" noChangeArrowheads="1" noChangeShapeType="1" noTextEdit="1"/>
              </p:cNvSpPr>
              <p:nvPr/>
            </p:nvSpPr>
            <p:spPr>
              <a:xfrm>
                <a:off x="835501" y="2609317"/>
                <a:ext cx="1180813" cy="642263"/>
              </a:xfrm>
              <a:prstGeom prst="rect">
                <a:avLst/>
              </a:prstGeom>
              <a:blipFill>
                <a:blip r:embed="rId5"/>
                <a:stretch>
                  <a:fillRect l="-2030"/>
                </a:stretch>
              </a:blipFill>
              <a:ln w="19050" cap="flat" cmpd="sng" algn="ctr">
                <a:solidFill>
                  <a:schemeClr val="dk1"/>
                </a:solidFill>
                <a:prstDash val="solid"/>
                <a:round/>
                <a:headEnd type="none" w="med" len="med"/>
                <a:tailEnd type="none" w="med" len="me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333FEF9A-9E1B-4A10-BB98-084658D3478C}"/>
                  </a:ext>
                </a:extLst>
              </p:cNvPr>
              <p:cNvSpPr/>
              <p:nvPr/>
            </p:nvSpPr>
            <p:spPr>
              <a:xfrm>
                <a:off x="2497258" y="2609316"/>
                <a:ext cx="1180813" cy="642263"/>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𝐶𝑜𝑛𝑡𝑟𝑜𝑙𝑙𝑒𝑟</m:t>
                      </m:r>
                    </m:oMath>
                  </m:oMathPara>
                </a14:m>
                <a:endParaRPr lang="zh-CN" altLang="en-US" sz="1600" dirty="0"/>
              </a:p>
            </p:txBody>
          </p:sp>
        </mc:Choice>
        <mc:Fallback xmlns="">
          <p:sp>
            <p:nvSpPr>
              <p:cNvPr id="8" name="Rectangle 7">
                <a:extLst>
                  <a:ext uri="{FF2B5EF4-FFF2-40B4-BE49-F238E27FC236}">
                    <a16:creationId xmlns:a16="http://schemas.microsoft.com/office/drawing/2014/main" id="{333FEF9A-9E1B-4A10-BB98-084658D3478C}"/>
                  </a:ext>
                </a:extLst>
              </p:cNvPr>
              <p:cNvSpPr>
                <a:spLocks noRot="1" noChangeAspect="1" noMove="1" noResize="1" noEditPoints="1" noAdjustHandles="1" noChangeArrowheads="1" noChangeShapeType="1" noTextEdit="1"/>
              </p:cNvSpPr>
              <p:nvPr/>
            </p:nvSpPr>
            <p:spPr>
              <a:xfrm>
                <a:off x="2497258" y="2609316"/>
                <a:ext cx="1180813" cy="642263"/>
              </a:xfrm>
              <a:prstGeom prst="rect">
                <a:avLst/>
              </a:prstGeom>
              <a:blipFill>
                <a:blip r:embed="rId6"/>
                <a:stretch>
                  <a:fillRect/>
                </a:stretch>
              </a:blipFill>
              <a:ln w="19050" cap="flat" cmpd="sng" algn="ctr">
                <a:solidFill>
                  <a:schemeClr val="dk1"/>
                </a:solidFill>
                <a:prstDash val="solid"/>
                <a:round/>
                <a:headEnd type="none" w="med" len="med"/>
                <a:tailEnd type="none" w="med" len="med"/>
              </a:ln>
            </p:spPr>
            <p:txBody>
              <a:bodyPr/>
              <a:lstStyle/>
              <a:p>
                <a:r>
                  <a:rPr lang="zh-CN" altLang="en-US">
                    <a:noFill/>
                  </a:rPr>
                  <a:t> </a:t>
                </a:r>
              </a:p>
            </p:txBody>
          </p:sp>
        </mc:Fallback>
      </mc:AlternateContent>
      <p:cxnSp>
        <p:nvCxnSpPr>
          <p:cNvPr id="10" name="Straight Arrow Connector 9">
            <a:extLst>
              <a:ext uri="{FF2B5EF4-FFF2-40B4-BE49-F238E27FC236}">
                <a16:creationId xmlns:a16="http://schemas.microsoft.com/office/drawing/2014/main" id="{831E82E7-8DAB-49FC-8689-AB2AE356D13C}"/>
              </a:ext>
            </a:extLst>
          </p:cNvPr>
          <p:cNvCxnSpPr>
            <a:cxnSpLocks/>
            <a:stCxn id="6" idx="1"/>
            <a:endCxn id="5" idx="3"/>
          </p:cNvCxnSpPr>
          <p:nvPr/>
        </p:nvCxnSpPr>
        <p:spPr>
          <a:xfrm flipH="1" flipV="1">
            <a:off x="2016314" y="4651273"/>
            <a:ext cx="480944"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2" name="Connector: Elbow 11">
            <a:extLst>
              <a:ext uri="{FF2B5EF4-FFF2-40B4-BE49-F238E27FC236}">
                <a16:creationId xmlns:a16="http://schemas.microsoft.com/office/drawing/2014/main" id="{89CA1800-CA02-41FC-90C8-51B697A24374}"/>
              </a:ext>
            </a:extLst>
          </p:cNvPr>
          <p:cNvCxnSpPr>
            <a:cxnSpLocks/>
            <a:stCxn id="5" idx="1"/>
            <a:endCxn id="7" idx="1"/>
          </p:cNvCxnSpPr>
          <p:nvPr/>
        </p:nvCxnSpPr>
        <p:spPr>
          <a:xfrm rot="10800000">
            <a:off x="835501" y="2930449"/>
            <a:ext cx="12700" cy="1720824"/>
          </a:xfrm>
          <a:prstGeom prst="bentConnector3">
            <a:avLst>
              <a:gd name="adj1" fmla="val 180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0F657E8F-4C76-4484-B772-A69D12156E67}"/>
              </a:ext>
            </a:extLst>
          </p:cNvPr>
          <p:cNvCxnSpPr>
            <a:cxnSpLocks/>
            <a:stCxn id="7" idx="3"/>
            <a:endCxn id="8" idx="1"/>
          </p:cNvCxnSpPr>
          <p:nvPr/>
        </p:nvCxnSpPr>
        <p:spPr>
          <a:xfrm flipV="1">
            <a:off x="2016314" y="2930448"/>
            <a:ext cx="480944"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8" name="Connector: Elbow 17">
            <a:extLst>
              <a:ext uri="{FF2B5EF4-FFF2-40B4-BE49-F238E27FC236}">
                <a16:creationId xmlns:a16="http://schemas.microsoft.com/office/drawing/2014/main" id="{0D05DD8A-7229-4574-B7CC-404B6DC60754}"/>
              </a:ext>
            </a:extLst>
          </p:cNvPr>
          <p:cNvCxnSpPr>
            <a:cxnSpLocks/>
            <a:stCxn id="8" idx="3"/>
            <a:endCxn id="6" idx="3"/>
          </p:cNvCxnSpPr>
          <p:nvPr/>
        </p:nvCxnSpPr>
        <p:spPr>
          <a:xfrm>
            <a:off x="3678071" y="2930448"/>
            <a:ext cx="12700" cy="1720826"/>
          </a:xfrm>
          <a:prstGeom prst="bentConnector3">
            <a:avLst>
              <a:gd name="adj1" fmla="val 1800000"/>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156827D-A780-4D47-8896-849E541E5DE4}"/>
                  </a:ext>
                </a:extLst>
              </p:cNvPr>
              <p:cNvSpPr txBox="1"/>
              <p:nvPr/>
            </p:nvSpPr>
            <p:spPr>
              <a:xfrm>
                <a:off x="1999110" y="4281940"/>
                <a:ext cx="52635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𝑥</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𝒶</m:t>
                      </m:r>
                    </m:oMath>
                  </m:oMathPara>
                </a14:m>
                <a:endParaRPr lang="zh-CN" altLang="en-US" dirty="0"/>
              </a:p>
            </p:txBody>
          </p:sp>
        </mc:Choice>
        <mc:Fallback xmlns="">
          <p:sp>
            <p:nvSpPr>
              <p:cNvPr id="24" name="TextBox 23">
                <a:extLst>
                  <a:ext uri="{FF2B5EF4-FFF2-40B4-BE49-F238E27FC236}">
                    <a16:creationId xmlns:a16="http://schemas.microsoft.com/office/drawing/2014/main" id="{1156827D-A780-4D47-8896-849E541E5DE4}"/>
                  </a:ext>
                </a:extLst>
              </p:cNvPr>
              <p:cNvSpPr txBox="1">
                <a:spLocks noRot="1" noChangeAspect="1" noMove="1" noResize="1" noEditPoints="1" noAdjustHandles="1" noChangeArrowheads="1" noChangeShapeType="1" noTextEdit="1"/>
              </p:cNvSpPr>
              <p:nvPr/>
            </p:nvSpPr>
            <p:spPr>
              <a:xfrm>
                <a:off x="1999110" y="4281940"/>
                <a:ext cx="526355" cy="369332"/>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9493DFCB-AEF1-4A10-807F-5F0DE1909B97}"/>
                  </a:ext>
                </a:extLst>
              </p:cNvPr>
              <p:cNvSpPr txBox="1"/>
              <p:nvPr/>
            </p:nvSpPr>
            <p:spPr>
              <a:xfrm>
                <a:off x="286959" y="3606195"/>
                <a:ext cx="32754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𝑜</m:t>
                      </m:r>
                    </m:oMath>
                  </m:oMathPara>
                </a14:m>
                <a:endParaRPr lang="zh-CN" altLang="en-US" dirty="0"/>
              </a:p>
            </p:txBody>
          </p:sp>
        </mc:Choice>
        <mc:Fallback xmlns="">
          <p:sp>
            <p:nvSpPr>
              <p:cNvPr id="25" name="TextBox 24">
                <a:extLst>
                  <a:ext uri="{FF2B5EF4-FFF2-40B4-BE49-F238E27FC236}">
                    <a16:creationId xmlns:a16="http://schemas.microsoft.com/office/drawing/2014/main" id="{9493DFCB-AEF1-4A10-807F-5F0DE1909B97}"/>
                  </a:ext>
                </a:extLst>
              </p:cNvPr>
              <p:cNvSpPr txBox="1">
                <a:spLocks noRot="1" noChangeAspect="1" noMove="1" noResize="1" noEditPoints="1" noAdjustHandles="1" noChangeArrowheads="1" noChangeShapeType="1" noTextEdit="1"/>
              </p:cNvSpPr>
              <p:nvPr/>
            </p:nvSpPr>
            <p:spPr>
              <a:xfrm>
                <a:off x="286959" y="3606195"/>
                <a:ext cx="327546" cy="369332"/>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87BC5C90-B623-4C65-A12A-3EABC3A7706B}"/>
                  </a:ext>
                </a:extLst>
              </p:cNvPr>
              <p:cNvSpPr txBox="1"/>
              <p:nvPr/>
            </p:nvSpPr>
            <p:spPr>
              <a:xfrm>
                <a:off x="2093013" y="2552373"/>
                <a:ext cx="32754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𝑧</m:t>
                      </m:r>
                    </m:oMath>
                  </m:oMathPara>
                </a14:m>
                <a:endParaRPr lang="zh-CN" altLang="en-US" dirty="0"/>
              </a:p>
            </p:txBody>
          </p:sp>
        </mc:Choice>
        <mc:Fallback xmlns="">
          <p:sp>
            <p:nvSpPr>
              <p:cNvPr id="26" name="TextBox 25">
                <a:extLst>
                  <a:ext uri="{FF2B5EF4-FFF2-40B4-BE49-F238E27FC236}">
                    <a16:creationId xmlns:a16="http://schemas.microsoft.com/office/drawing/2014/main" id="{87BC5C90-B623-4C65-A12A-3EABC3A7706B}"/>
                  </a:ext>
                </a:extLst>
              </p:cNvPr>
              <p:cNvSpPr txBox="1">
                <a:spLocks noRot="1" noChangeAspect="1" noMove="1" noResize="1" noEditPoints="1" noAdjustHandles="1" noChangeArrowheads="1" noChangeShapeType="1" noTextEdit="1"/>
              </p:cNvSpPr>
              <p:nvPr/>
            </p:nvSpPr>
            <p:spPr>
              <a:xfrm>
                <a:off x="2093013" y="2552373"/>
                <a:ext cx="327546" cy="369332"/>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7AD16283-9E5B-48D7-8725-F408DCC6EECA}"/>
                  </a:ext>
                </a:extLst>
              </p:cNvPr>
              <p:cNvSpPr txBox="1"/>
              <p:nvPr/>
            </p:nvSpPr>
            <p:spPr>
              <a:xfrm>
                <a:off x="3919181" y="3606195"/>
                <a:ext cx="32754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𝑢</m:t>
                      </m:r>
                    </m:oMath>
                  </m:oMathPara>
                </a14:m>
                <a:endParaRPr lang="zh-CN" altLang="en-US" dirty="0"/>
              </a:p>
            </p:txBody>
          </p:sp>
        </mc:Choice>
        <mc:Fallback xmlns="">
          <p:sp>
            <p:nvSpPr>
              <p:cNvPr id="27" name="TextBox 26">
                <a:extLst>
                  <a:ext uri="{FF2B5EF4-FFF2-40B4-BE49-F238E27FC236}">
                    <a16:creationId xmlns:a16="http://schemas.microsoft.com/office/drawing/2014/main" id="{7AD16283-9E5B-48D7-8725-F408DCC6EECA}"/>
                  </a:ext>
                </a:extLst>
              </p:cNvPr>
              <p:cNvSpPr txBox="1">
                <a:spLocks noRot="1" noChangeAspect="1" noMove="1" noResize="1" noEditPoints="1" noAdjustHandles="1" noChangeArrowheads="1" noChangeShapeType="1" noTextEdit="1"/>
              </p:cNvSpPr>
              <p:nvPr/>
            </p:nvSpPr>
            <p:spPr>
              <a:xfrm>
                <a:off x="3919181" y="3606195"/>
                <a:ext cx="327546" cy="369332"/>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A06952C-016E-4C22-9ECB-AE04E32B9762}"/>
                  </a:ext>
                </a:extLst>
              </p:cNvPr>
              <p:cNvSpPr txBox="1"/>
              <p:nvPr/>
            </p:nvSpPr>
            <p:spPr>
              <a:xfrm>
                <a:off x="2445604" y="2205868"/>
                <a:ext cx="12841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𝜋</m:t>
                      </m:r>
                      <m:r>
                        <a:rPr lang="en-US" altLang="zh-CN" b="0" i="1" smtClean="0">
                          <a:latin typeface="Cambria Math" panose="02040503050406030204" pitchFamily="18" charset="0"/>
                        </a:rPr>
                        <m:t>:</m:t>
                      </m:r>
                      <m:r>
                        <a:rPr lang="en-US" altLang="zh-CN" i="1">
                          <a:latin typeface="Cambria Math" panose="02040503050406030204" pitchFamily="18" charset="0"/>
                        </a:rPr>
                        <m:t>𝒵</m:t>
                      </m:r>
                      <m:r>
                        <a:rPr lang="en-US" altLang="zh-CN" b="0" i="1" smtClean="0">
                          <a:latin typeface="Cambria Math" panose="02040503050406030204" pitchFamily="18" charset="0"/>
                        </a:rPr>
                        <m:t>→</m:t>
                      </m:r>
                      <m:r>
                        <a:rPr lang="en-US" altLang="zh-CN" b="0" i="1" smtClean="0">
                          <a:latin typeface="Cambria Math" panose="02040503050406030204" pitchFamily="18" charset="0"/>
                        </a:rPr>
                        <m:t>𝒰</m:t>
                      </m:r>
                    </m:oMath>
                  </m:oMathPara>
                </a14:m>
                <a:endParaRPr lang="zh-CN" altLang="en-US" dirty="0"/>
              </a:p>
            </p:txBody>
          </p:sp>
        </mc:Choice>
        <mc:Fallback xmlns="">
          <p:sp>
            <p:nvSpPr>
              <p:cNvPr id="16" name="TextBox 15">
                <a:extLst>
                  <a:ext uri="{FF2B5EF4-FFF2-40B4-BE49-F238E27FC236}">
                    <a16:creationId xmlns:a16="http://schemas.microsoft.com/office/drawing/2014/main" id="{BA06952C-016E-4C22-9ECB-AE04E32B9762}"/>
                  </a:ext>
                </a:extLst>
              </p:cNvPr>
              <p:cNvSpPr txBox="1">
                <a:spLocks noRot="1" noChangeAspect="1" noMove="1" noResize="1" noEditPoints="1" noAdjustHandles="1" noChangeArrowheads="1" noChangeShapeType="1" noTextEdit="1"/>
              </p:cNvSpPr>
              <p:nvPr/>
            </p:nvSpPr>
            <p:spPr>
              <a:xfrm>
                <a:off x="2445604" y="2205868"/>
                <a:ext cx="1284120" cy="369332"/>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2D81055-0FB2-45F7-91F3-4AF1C0D49AB3}"/>
                  </a:ext>
                </a:extLst>
              </p:cNvPr>
              <p:cNvSpPr txBox="1"/>
              <p:nvPr/>
            </p:nvSpPr>
            <p:spPr>
              <a:xfrm>
                <a:off x="783847" y="2205868"/>
                <a:ext cx="12841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𝒪</m:t>
                      </m:r>
                      <m:r>
                        <a:rPr lang="en-US" altLang="zh-CN" b="0" i="1" smtClean="0">
                          <a:latin typeface="Cambria Math" panose="02040503050406030204" pitchFamily="18" charset="0"/>
                        </a:rPr>
                        <m:t>→</m:t>
                      </m:r>
                      <m:r>
                        <a:rPr lang="en-US" altLang="zh-CN" b="0" i="1" smtClean="0">
                          <a:latin typeface="Cambria Math" panose="02040503050406030204" pitchFamily="18" charset="0"/>
                        </a:rPr>
                        <m:t>𝒵</m:t>
                      </m:r>
                    </m:oMath>
                  </m:oMathPara>
                </a14:m>
                <a:endParaRPr lang="zh-CN" altLang="en-US" dirty="0"/>
              </a:p>
            </p:txBody>
          </p:sp>
        </mc:Choice>
        <mc:Fallback xmlns="">
          <p:sp>
            <p:nvSpPr>
              <p:cNvPr id="17" name="TextBox 16">
                <a:extLst>
                  <a:ext uri="{FF2B5EF4-FFF2-40B4-BE49-F238E27FC236}">
                    <a16:creationId xmlns:a16="http://schemas.microsoft.com/office/drawing/2014/main" id="{82D81055-0FB2-45F7-91F3-4AF1C0D49AB3}"/>
                  </a:ext>
                </a:extLst>
              </p:cNvPr>
              <p:cNvSpPr txBox="1">
                <a:spLocks noRot="1" noChangeAspect="1" noMove="1" noResize="1" noEditPoints="1" noAdjustHandles="1" noChangeArrowheads="1" noChangeShapeType="1" noTextEdit="1"/>
              </p:cNvSpPr>
              <p:nvPr/>
            </p:nvSpPr>
            <p:spPr>
              <a:xfrm>
                <a:off x="783847" y="2205868"/>
                <a:ext cx="1284120" cy="369332"/>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8EB0B78B-22FA-40A7-B651-1EDB22CEA3E0}"/>
                  </a:ext>
                </a:extLst>
              </p:cNvPr>
              <p:cNvSpPr txBox="1"/>
              <p:nvPr/>
            </p:nvSpPr>
            <p:spPr>
              <a:xfrm>
                <a:off x="704437" y="5007581"/>
                <a:ext cx="1442940" cy="3742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h</m:t>
                          </m:r>
                        </m:e>
                        <m:sup>
                          <m:r>
                            <a:rPr lang="en-US" altLang="zh-CN" b="0" i="1" smtClean="0">
                              <a:latin typeface="Cambria Math" panose="02040503050406030204" pitchFamily="18" charset="0"/>
                            </a:rPr>
                            <m:t>𝒜</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𝒳</m:t>
                          </m:r>
                        </m:e>
                        <m:sup>
                          <m:r>
                            <a:rPr lang="en-US" altLang="zh-CN" b="0" i="1" smtClean="0">
                              <a:latin typeface="Cambria Math" panose="02040503050406030204" pitchFamily="18" charset="0"/>
                            </a:rPr>
                            <m:t>𝒜</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𝒪</m:t>
                      </m:r>
                    </m:oMath>
                  </m:oMathPara>
                </a14:m>
                <a:endParaRPr lang="zh-CN" altLang="en-US" dirty="0"/>
              </a:p>
            </p:txBody>
          </p:sp>
        </mc:Choice>
        <mc:Fallback xmlns="">
          <p:sp>
            <p:nvSpPr>
              <p:cNvPr id="19" name="TextBox 18">
                <a:extLst>
                  <a:ext uri="{FF2B5EF4-FFF2-40B4-BE49-F238E27FC236}">
                    <a16:creationId xmlns:a16="http://schemas.microsoft.com/office/drawing/2014/main" id="{8EB0B78B-22FA-40A7-B651-1EDB22CEA3E0}"/>
                  </a:ext>
                </a:extLst>
              </p:cNvPr>
              <p:cNvSpPr txBox="1">
                <a:spLocks noRot="1" noChangeAspect="1" noMove="1" noResize="1" noEditPoints="1" noAdjustHandles="1" noChangeArrowheads="1" noChangeShapeType="1" noTextEdit="1"/>
              </p:cNvSpPr>
              <p:nvPr/>
            </p:nvSpPr>
            <p:spPr>
              <a:xfrm>
                <a:off x="704437" y="5007581"/>
                <a:ext cx="1442940" cy="374270"/>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44E7C21C-72ED-4877-9678-3B33C4057696}"/>
                  </a:ext>
                </a:extLst>
              </p:cNvPr>
              <p:cNvSpPr txBox="1"/>
              <p:nvPr/>
            </p:nvSpPr>
            <p:spPr>
              <a:xfrm>
                <a:off x="2221571" y="5007581"/>
                <a:ext cx="2109146" cy="3742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𝑠</m:t>
                          </m:r>
                        </m:e>
                        <m:sup>
                          <m:r>
                            <a:rPr lang="en-US" altLang="zh-CN" b="0" i="1" smtClean="0">
                              <a:latin typeface="Cambria Math" panose="02040503050406030204" pitchFamily="18" charset="0"/>
                            </a:rPr>
                            <m:t>𝒜</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𝒳</m:t>
                          </m:r>
                        </m:e>
                        <m:sup>
                          <m:r>
                            <a:rPr lang="en-US" altLang="zh-CN" b="0" i="1" smtClean="0">
                              <a:latin typeface="Cambria Math" panose="02040503050406030204" pitchFamily="18" charset="0"/>
                            </a:rPr>
                            <m:t>𝒜</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𝒰</m:t>
                      </m:r>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𝒳</m:t>
                          </m:r>
                        </m:e>
                        <m:sup>
                          <m:r>
                            <a:rPr lang="en-US" altLang="zh-CN" i="1">
                              <a:latin typeface="Cambria Math" panose="02040503050406030204" pitchFamily="18" charset="0"/>
                            </a:rPr>
                            <m:t>𝒜</m:t>
                          </m:r>
                        </m:sup>
                      </m:sSup>
                    </m:oMath>
                  </m:oMathPara>
                </a14:m>
                <a:endParaRPr lang="zh-CN" altLang="en-US" dirty="0"/>
              </a:p>
            </p:txBody>
          </p:sp>
        </mc:Choice>
        <mc:Fallback xmlns="">
          <p:sp>
            <p:nvSpPr>
              <p:cNvPr id="20" name="TextBox 19">
                <a:extLst>
                  <a:ext uri="{FF2B5EF4-FFF2-40B4-BE49-F238E27FC236}">
                    <a16:creationId xmlns:a16="http://schemas.microsoft.com/office/drawing/2014/main" id="{44E7C21C-72ED-4877-9678-3B33C4057696}"/>
                  </a:ext>
                </a:extLst>
              </p:cNvPr>
              <p:cNvSpPr txBox="1">
                <a:spLocks noRot="1" noChangeAspect="1" noMove="1" noResize="1" noEditPoints="1" noAdjustHandles="1" noChangeArrowheads="1" noChangeShapeType="1" noTextEdit="1"/>
              </p:cNvSpPr>
              <p:nvPr/>
            </p:nvSpPr>
            <p:spPr>
              <a:xfrm>
                <a:off x="2221571" y="5007581"/>
                <a:ext cx="2109146" cy="374270"/>
              </a:xfrm>
              <a:prstGeom prst="rect">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070FEFC7-5214-4422-872C-B2D5C1392313}"/>
                  </a:ext>
                </a:extLst>
              </p:cNvPr>
              <p:cNvSpPr txBox="1"/>
              <p:nvPr/>
            </p:nvSpPr>
            <p:spPr>
              <a:xfrm>
                <a:off x="2317419" y="5364116"/>
                <a:ext cx="1540490" cy="3742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i="1">
                              <a:latin typeface="Cambria Math" panose="02040503050406030204" pitchFamily="18" charset="0"/>
                            </a:rPr>
                            <m:t>𝒳</m:t>
                          </m:r>
                        </m:e>
                        <m:sup>
                          <m:r>
                            <a:rPr lang="en-US" altLang="zh-CN" i="1">
                              <a:latin typeface="Cambria Math" panose="02040503050406030204" pitchFamily="18" charset="0"/>
                            </a:rPr>
                            <m:t>𝒜</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𝒳</m:t>
                      </m:r>
                      <m:r>
                        <a:rPr lang="en-US" altLang="zh-CN" b="0" i="1" smtClean="0">
                          <a:latin typeface="Cambria Math" panose="02040503050406030204" pitchFamily="18" charset="0"/>
                        </a:rPr>
                        <m:t>×</m:t>
                      </m:r>
                      <m:r>
                        <a:rPr lang="en-US" altLang="zh-CN" b="0" i="1" smtClean="0">
                          <a:latin typeface="Cambria Math" panose="02040503050406030204" pitchFamily="18" charset="0"/>
                        </a:rPr>
                        <m:t>𝒜</m:t>
                      </m:r>
                    </m:oMath>
                  </m:oMathPara>
                </a14:m>
                <a:endParaRPr lang="zh-CN" altLang="en-US" dirty="0"/>
              </a:p>
            </p:txBody>
          </p:sp>
        </mc:Choice>
        <mc:Fallback xmlns="">
          <p:sp>
            <p:nvSpPr>
              <p:cNvPr id="22" name="TextBox 21">
                <a:extLst>
                  <a:ext uri="{FF2B5EF4-FFF2-40B4-BE49-F238E27FC236}">
                    <a16:creationId xmlns:a16="http://schemas.microsoft.com/office/drawing/2014/main" id="{070FEFC7-5214-4422-872C-B2D5C1392313}"/>
                  </a:ext>
                </a:extLst>
              </p:cNvPr>
              <p:cNvSpPr txBox="1">
                <a:spLocks noRot="1" noChangeAspect="1" noMove="1" noResize="1" noEditPoints="1" noAdjustHandles="1" noChangeArrowheads="1" noChangeShapeType="1" noTextEdit="1"/>
              </p:cNvSpPr>
              <p:nvPr/>
            </p:nvSpPr>
            <p:spPr>
              <a:xfrm>
                <a:off x="2317419" y="5364116"/>
                <a:ext cx="1540490" cy="374270"/>
              </a:xfrm>
              <a:prstGeom prst="rect">
                <a:avLst/>
              </a:prstGeom>
              <a:blipFill>
                <a:blip r:embed="rId15"/>
                <a:stretch>
                  <a:fillRect/>
                </a:stretch>
              </a:blipFill>
            </p:spPr>
            <p:txBody>
              <a:bodyPr/>
              <a:lstStyle/>
              <a:p>
                <a:r>
                  <a:rPr lang="zh-CN" altLang="en-US">
                    <a:noFill/>
                  </a:rPr>
                  <a:t> </a:t>
                </a:r>
              </a:p>
            </p:txBody>
          </p:sp>
        </mc:Fallback>
      </mc:AlternateContent>
      <p:sp>
        <p:nvSpPr>
          <p:cNvPr id="4" name="Slide Number Placeholder 3">
            <a:extLst>
              <a:ext uri="{FF2B5EF4-FFF2-40B4-BE49-F238E27FC236}">
                <a16:creationId xmlns:a16="http://schemas.microsoft.com/office/drawing/2014/main" id="{9EC0DD9B-2785-43D8-B7D1-97FEA7571B18}"/>
              </a:ext>
            </a:extLst>
          </p:cNvPr>
          <p:cNvSpPr>
            <a:spLocks noGrp="1"/>
          </p:cNvSpPr>
          <p:nvPr>
            <p:ph type="sldNum" sz="quarter" idx="12"/>
          </p:nvPr>
        </p:nvSpPr>
        <p:spPr/>
        <p:txBody>
          <a:bodyPr/>
          <a:lstStyle/>
          <a:p>
            <a:fld id="{97747CB4-D781-4B4A-926E-331FF2747F48}" type="slidenum">
              <a:rPr lang="zh-CN" altLang="en-US" smtClean="0"/>
              <a:t>28</a:t>
            </a:fld>
            <a:endParaRPr lang="zh-CN" altLang="en-US"/>
          </a:p>
        </p:txBody>
      </p:sp>
    </p:spTree>
    <p:extLst>
      <p:ext uri="{BB962C8B-B14F-4D97-AF65-F5344CB8AC3E}">
        <p14:creationId xmlns:p14="http://schemas.microsoft.com/office/powerpoint/2010/main" val="22313054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731F4-7A94-4BE9-8382-8687882407D1}"/>
              </a:ext>
            </a:extLst>
          </p:cNvPr>
          <p:cNvSpPr>
            <a:spLocks noGrp="1"/>
          </p:cNvSpPr>
          <p:nvPr>
            <p:ph type="title"/>
          </p:nvPr>
        </p:nvSpPr>
        <p:spPr>
          <a:xfrm>
            <a:off x="838200" y="365125"/>
            <a:ext cx="6850991" cy="1325563"/>
          </a:xfrm>
        </p:spPr>
        <p:txBody>
          <a:bodyPr/>
          <a:lstStyle/>
          <a:p>
            <a:r>
              <a:rPr lang="en-US" altLang="zh-CN" dirty="0"/>
              <a:t>Control under observation and perception error</a:t>
            </a:r>
            <a:endParaRPr lang="zh-CN" altLang="en-US" dirty="0"/>
          </a:p>
        </p:txBody>
      </p:sp>
      <p:sp>
        <p:nvSpPr>
          <p:cNvPr id="22" name="Rectangle 21">
            <a:extLst>
              <a:ext uri="{FF2B5EF4-FFF2-40B4-BE49-F238E27FC236}">
                <a16:creationId xmlns:a16="http://schemas.microsoft.com/office/drawing/2014/main" id="{A710BBD6-455D-4397-8170-438D532B0723}"/>
              </a:ext>
            </a:extLst>
          </p:cNvPr>
          <p:cNvSpPr/>
          <p:nvPr/>
        </p:nvSpPr>
        <p:spPr>
          <a:xfrm>
            <a:off x="7459059" y="1169568"/>
            <a:ext cx="4174873" cy="2755844"/>
          </a:xfrm>
          <a:prstGeom prst="rect">
            <a:avLst/>
          </a:prstGeom>
          <a:solidFill>
            <a:schemeClr val="accent2">
              <a:lumMod val="60000"/>
              <a:lumOff val="40000"/>
            </a:schemeClr>
          </a:solidFill>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3" name="Freeform: Shape 22">
            <a:extLst>
              <a:ext uri="{FF2B5EF4-FFF2-40B4-BE49-F238E27FC236}">
                <a16:creationId xmlns:a16="http://schemas.microsoft.com/office/drawing/2014/main" id="{29D9BABE-0B28-4FB6-8BFB-6E6910D63C29}"/>
              </a:ext>
            </a:extLst>
          </p:cNvPr>
          <p:cNvSpPr/>
          <p:nvPr/>
        </p:nvSpPr>
        <p:spPr>
          <a:xfrm>
            <a:off x="7663775" y="1364096"/>
            <a:ext cx="3559044" cy="2347980"/>
          </a:xfrm>
          <a:custGeom>
            <a:avLst/>
            <a:gdLst>
              <a:gd name="connsiteX0" fmla="*/ 218364 w 3453004"/>
              <a:gd name="connsiteY0" fmla="*/ 0 h 2388358"/>
              <a:gd name="connsiteX1" fmla="*/ 218364 w 3453004"/>
              <a:gd name="connsiteY1" fmla="*/ 0 h 2388358"/>
              <a:gd name="connsiteX2" fmla="*/ 723332 w 3453004"/>
              <a:gd name="connsiteY2" fmla="*/ 54591 h 2388358"/>
              <a:gd name="connsiteX3" fmla="*/ 1071349 w 3453004"/>
              <a:gd name="connsiteY3" fmla="*/ 61415 h 2388358"/>
              <a:gd name="connsiteX4" fmla="*/ 1405720 w 3453004"/>
              <a:gd name="connsiteY4" fmla="*/ 75062 h 2388358"/>
              <a:gd name="connsiteX5" fmla="*/ 2163170 w 3453004"/>
              <a:gd name="connsiteY5" fmla="*/ 88710 h 2388358"/>
              <a:gd name="connsiteX6" fmla="*/ 2354239 w 3453004"/>
              <a:gd name="connsiteY6" fmla="*/ 122830 h 2388358"/>
              <a:gd name="connsiteX7" fmla="*/ 2511188 w 3453004"/>
              <a:gd name="connsiteY7" fmla="*/ 184245 h 2388358"/>
              <a:gd name="connsiteX8" fmla="*/ 2988860 w 3453004"/>
              <a:gd name="connsiteY8" fmla="*/ 477671 h 2388358"/>
              <a:gd name="connsiteX9" fmla="*/ 3111690 w 3453004"/>
              <a:gd name="connsiteY9" fmla="*/ 607325 h 2388358"/>
              <a:gd name="connsiteX10" fmla="*/ 3234520 w 3453004"/>
              <a:gd name="connsiteY10" fmla="*/ 907576 h 2388358"/>
              <a:gd name="connsiteX11" fmla="*/ 3289111 w 3453004"/>
              <a:gd name="connsiteY11" fmla="*/ 1057701 h 2388358"/>
              <a:gd name="connsiteX12" fmla="*/ 3411940 w 3453004"/>
              <a:gd name="connsiteY12" fmla="*/ 1310185 h 2388358"/>
              <a:gd name="connsiteX13" fmla="*/ 3452884 w 3453004"/>
              <a:gd name="connsiteY13" fmla="*/ 1555845 h 2388358"/>
              <a:gd name="connsiteX14" fmla="*/ 3370997 w 3453004"/>
              <a:gd name="connsiteY14" fmla="*/ 1869743 h 2388358"/>
              <a:gd name="connsiteX15" fmla="*/ 3282287 w 3453004"/>
              <a:gd name="connsiteY15" fmla="*/ 2033516 h 2388358"/>
              <a:gd name="connsiteX16" fmla="*/ 3022979 w 3453004"/>
              <a:gd name="connsiteY16" fmla="*/ 2265528 h 2388358"/>
              <a:gd name="connsiteX17" fmla="*/ 2872854 w 3453004"/>
              <a:gd name="connsiteY17" fmla="*/ 2326943 h 2388358"/>
              <a:gd name="connsiteX18" fmla="*/ 2374711 w 3453004"/>
              <a:gd name="connsiteY18" fmla="*/ 2381534 h 2388358"/>
              <a:gd name="connsiteX19" fmla="*/ 2115403 w 3453004"/>
              <a:gd name="connsiteY19" fmla="*/ 2388358 h 2388358"/>
              <a:gd name="connsiteX20" fmla="*/ 1535373 w 3453004"/>
              <a:gd name="connsiteY20" fmla="*/ 2340591 h 2388358"/>
              <a:gd name="connsiteX21" fmla="*/ 1303361 w 3453004"/>
              <a:gd name="connsiteY21" fmla="*/ 2306471 h 2388358"/>
              <a:gd name="connsiteX22" fmla="*/ 1078173 w 3453004"/>
              <a:gd name="connsiteY22" fmla="*/ 2279176 h 2388358"/>
              <a:gd name="connsiteX23" fmla="*/ 675564 w 3453004"/>
              <a:gd name="connsiteY23" fmla="*/ 2210937 h 2388358"/>
              <a:gd name="connsiteX24" fmla="*/ 518615 w 3453004"/>
              <a:gd name="connsiteY24" fmla="*/ 2156346 h 2388358"/>
              <a:gd name="connsiteX25" fmla="*/ 361666 w 3453004"/>
              <a:gd name="connsiteY25" fmla="*/ 2081283 h 2388358"/>
              <a:gd name="connsiteX26" fmla="*/ 150126 w 3453004"/>
              <a:gd name="connsiteY26" fmla="*/ 1883391 h 2388358"/>
              <a:gd name="connsiteX27" fmla="*/ 47767 w 3453004"/>
              <a:gd name="connsiteY27" fmla="*/ 1596788 h 2388358"/>
              <a:gd name="connsiteX28" fmla="*/ 13648 w 3453004"/>
              <a:gd name="connsiteY28" fmla="*/ 1269242 h 2388358"/>
              <a:gd name="connsiteX29" fmla="*/ 0 w 3453004"/>
              <a:gd name="connsiteY29" fmla="*/ 968991 h 2388358"/>
              <a:gd name="connsiteX30" fmla="*/ 6824 w 3453004"/>
              <a:gd name="connsiteY30" fmla="*/ 709683 h 2388358"/>
              <a:gd name="connsiteX31" fmla="*/ 27296 w 3453004"/>
              <a:gd name="connsiteY31" fmla="*/ 593677 h 2388358"/>
              <a:gd name="connsiteX32" fmla="*/ 40943 w 3453004"/>
              <a:gd name="connsiteY32" fmla="*/ 491319 h 2388358"/>
              <a:gd name="connsiteX33" fmla="*/ 95535 w 3453004"/>
              <a:gd name="connsiteY33" fmla="*/ 313898 h 2388358"/>
              <a:gd name="connsiteX34" fmla="*/ 109182 w 3453004"/>
              <a:gd name="connsiteY34" fmla="*/ 232012 h 2388358"/>
              <a:gd name="connsiteX35" fmla="*/ 163773 w 3453004"/>
              <a:gd name="connsiteY35" fmla="*/ 88710 h 2388358"/>
              <a:gd name="connsiteX36" fmla="*/ 177421 w 3453004"/>
              <a:gd name="connsiteY36" fmla="*/ 54591 h 2388358"/>
              <a:gd name="connsiteX37" fmla="*/ 184245 w 3453004"/>
              <a:gd name="connsiteY37" fmla="*/ 27295 h 2388358"/>
              <a:gd name="connsiteX38" fmla="*/ 218364 w 3453004"/>
              <a:gd name="connsiteY38" fmla="*/ 0 h 2388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453004" h="2388358">
                <a:moveTo>
                  <a:pt x="218364" y="0"/>
                </a:moveTo>
                <a:lnTo>
                  <a:pt x="218364" y="0"/>
                </a:lnTo>
                <a:cubicBezTo>
                  <a:pt x="423608" y="29320"/>
                  <a:pt x="491932" y="42663"/>
                  <a:pt x="723332" y="54591"/>
                </a:cubicBezTo>
                <a:cubicBezTo>
                  <a:pt x="839206" y="60564"/>
                  <a:pt x="955343" y="59140"/>
                  <a:pt x="1071349" y="61415"/>
                </a:cubicBezTo>
                <a:lnTo>
                  <a:pt x="1405720" y="75062"/>
                </a:lnTo>
                <a:cubicBezTo>
                  <a:pt x="1619730" y="82040"/>
                  <a:pt x="1971412" y="85890"/>
                  <a:pt x="2163170" y="88710"/>
                </a:cubicBezTo>
                <a:cubicBezTo>
                  <a:pt x="2226860" y="100083"/>
                  <a:pt x="2291850" y="105703"/>
                  <a:pt x="2354239" y="122830"/>
                </a:cubicBezTo>
                <a:cubicBezTo>
                  <a:pt x="2408414" y="137702"/>
                  <a:pt x="2459551" y="162115"/>
                  <a:pt x="2511188" y="184245"/>
                </a:cubicBezTo>
                <a:cubicBezTo>
                  <a:pt x="2679308" y="256296"/>
                  <a:pt x="2861783" y="343534"/>
                  <a:pt x="2988860" y="477671"/>
                </a:cubicBezTo>
                <a:lnTo>
                  <a:pt x="3111690" y="607325"/>
                </a:lnTo>
                <a:cubicBezTo>
                  <a:pt x="3152633" y="707409"/>
                  <a:pt x="3197566" y="805952"/>
                  <a:pt x="3234520" y="907576"/>
                </a:cubicBezTo>
                <a:cubicBezTo>
                  <a:pt x="3252717" y="957618"/>
                  <a:pt x="3267639" y="1008975"/>
                  <a:pt x="3289111" y="1057701"/>
                </a:cubicBezTo>
                <a:cubicBezTo>
                  <a:pt x="3326853" y="1143346"/>
                  <a:pt x="3411940" y="1310185"/>
                  <a:pt x="3411940" y="1310185"/>
                </a:cubicBezTo>
                <a:cubicBezTo>
                  <a:pt x="3431064" y="1391462"/>
                  <a:pt x="3454905" y="1470952"/>
                  <a:pt x="3452884" y="1555845"/>
                </a:cubicBezTo>
                <a:cubicBezTo>
                  <a:pt x="3449832" y="1684016"/>
                  <a:pt x="3425351" y="1753623"/>
                  <a:pt x="3370997" y="1869743"/>
                </a:cubicBezTo>
                <a:cubicBezTo>
                  <a:pt x="3344677" y="1925973"/>
                  <a:pt x="3318045" y="1982762"/>
                  <a:pt x="3282287" y="2033516"/>
                </a:cubicBezTo>
                <a:cubicBezTo>
                  <a:pt x="3214830" y="2129262"/>
                  <a:pt x="3125653" y="2209302"/>
                  <a:pt x="3022979" y="2265528"/>
                </a:cubicBezTo>
                <a:cubicBezTo>
                  <a:pt x="2975557" y="2291497"/>
                  <a:pt x="2925199" y="2313406"/>
                  <a:pt x="2872854" y="2326943"/>
                </a:cubicBezTo>
                <a:cubicBezTo>
                  <a:pt x="2703590" y="2370718"/>
                  <a:pt x="2548119" y="2374598"/>
                  <a:pt x="2374711" y="2381534"/>
                </a:cubicBezTo>
                <a:cubicBezTo>
                  <a:pt x="2288314" y="2384990"/>
                  <a:pt x="2201839" y="2386083"/>
                  <a:pt x="2115403" y="2388358"/>
                </a:cubicBezTo>
                <a:cubicBezTo>
                  <a:pt x="1867980" y="2372221"/>
                  <a:pt x="1773597" y="2369961"/>
                  <a:pt x="1535373" y="2340591"/>
                </a:cubicBezTo>
                <a:cubicBezTo>
                  <a:pt x="1457791" y="2331026"/>
                  <a:pt x="1380834" y="2316878"/>
                  <a:pt x="1303361" y="2306471"/>
                </a:cubicBezTo>
                <a:cubicBezTo>
                  <a:pt x="1228422" y="2296405"/>
                  <a:pt x="1153183" y="2288701"/>
                  <a:pt x="1078173" y="2279176"/>
                </a:cubicBezTo>
                <a:cubicBezTo>
                  <a:pt x="937630" y="2261329"/>
                  <a:pt x="812746" y="2247871"/>
                  <a:pt x="675564" y="2210937"/>
                </a:cubicBezTo>
                <a:cubicBezTo>
                  <a:pt x="622078" y="2196537"/>
                  <a:pt x="569810" y="2177492"/>
                  <a:pt x="518615" y="2156346"/>
                </a:cubicBezTo>
                <a:cubicBezTo>
                  <a:pt x="465015" y="2134207"/>
                  <a:pt x="411179" y="2111474"/>
                  <a:pt x="361666" y="2081283"/>
                </a:cubicBezTo>
                <a:cubicBezTo>
                  <a:pt x="252133" y="2014494"/>
                  <a:pt x="230210" y="1975796"/>
                  <a:pt x="150126" y="1883391"/>
                </a:cubicBezTo>
                <a:cubicBezTo>
                  <a:pt x="107204" y="1781451"/>
                  <a:pt x="70832" y="1707502"/>
                  <a:pt x="47767" y="1596788"/>
                </a:cubicBezTo>
                <a:cubicBezTo>
                  <a:pt x="37860" y="1549234"/>
                  <a:pt x="16835" y="1322625"/>
                  <a:pt x="13648" y="1269242"/>
                </a:cubicBezTo>
                <a:cubicBezTo>
                  <a:pt x="7677" y="1169233"/>
                  <a:pt x="0" y="968991"/>
                  <a:pt x="0" y="968991"/>
                </a:cubicBezTo>
                <a:cubicBezTo>
                  <a:pt x="2275" y="882555"/>
                  <a:pt x="552" y="795921"/>
                  <a:pt x="6824" y="709683"/>
                </a:cubicBezTo>
                <a:cubicBezTo>
                  <a:pt x="9672" y="670520"/>
                  <a:pt x="21234" y="632472"/>
                  <a:pt x="27296" y="593677"/>
                </a:cubicBezTo>
                <a:cubicBezTo>
                  <a:pt x="32610" y="559668"/>
                  <a:pt x="32787" y="524760"/>
                  <a:pt x="40943" y="491319"/>
                </a:cubicBezTo>
                <a:cubicBezTo>
                  <a:pt x="55605" y="431205"/>
                  <a:pt x="85363" y="374933"/>
                  <a:pt x="95535" y="313898"/>
                </a:cubicBezTo>
                <a:cubicBezTo>
                  <a:pt x="100084" y="286603"/>
                  <a:pt x="102773" y="258931"/>
                  <a:pt x="109182" y="232012"/>
                </a:cubicBezTo>
                <a:cubicBezTo>
                  <a:pt x="119300" y="189516"/>
                  <a:pt x="148357" y="126149"/>
                  <a:pt x="163773" y="88710"/>
                </a:cubicBezTo>
                <a:cubicBezTo>
                  <a:pt x="168437" y="77383"/>
                  <a:pt x="174450" y="66474"/>
                  <a:pt x="177421" y="54591"/>
                </a:cubicBezTo>
                <a:cubicBezTo>
                  <a:pt x="179696" y="45492"/>
                  <a:pt x="180550" y="35915"/>
                  <a:pt x="184245" y="27295"/>
                </a:cubicBezTo>
                <a:cubicBezTo>
                  <a:pt x="200417" y="-10438"/>
                  <a:pt x="212678" y="4549"/>
                  <a:pt x="21836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909A7F8-DEE2-49A7-BCB0-308FB7538B18}"/>
                  </a:ext>
                </a:extLst>
              </p:cNvPr>
              <p:cNvSpPr txBox="1"/>
              <p:nvPr/>
            </p:nvSpPr>
            <p:spPr>
              <a:xfrm>
                <a:off x="8470229" y="3169557"/>
                <a:ext cx="775753" cy="3915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𝒵</m:t>
                          </m:r>
                        </m:e>
                        <m:sub>
                          <m:r>
                            <a:rPr lang="en-US" altLang="zh-CN" b="0" i="1" smtClean="0">
                              <a:latin typeface="Cambria Math" panose="02040503050406030204" pitchFamily="18" charset="0"/>
                            </a:rPr>
                            <m:t>𝑠𝑎𝑓𝑒</m:t>
                          </m:r>
                        </m:sub>
                      </m:sSub>
                    </m:oMath>
                  </m:oMathPara>
                </a14:m>
                <a:endParaRPr lang="zh-CN" altLang="en-US" dirty="0"/>
              </a:p>
            </p:txBody>
          </p:sp>
        </mc:Choice>
        <mc:Fallback xmlns="">
          <p:sp>
            <p:nvSpPr>
              <p:cNvPr id="4" name="TextBox 3">
                <a:extLst>
                  <a:ext uri="{FF2B5EF4-FFF2-40B4-BE49-F238E27FC236}">
                    <a16:creationId xmlns:a16="http://schemas.microsoft.com/office/drawing/2014/main" id="{B909A7F8-DEE2-49A7-BCB0-308FB7538B18}"/>
                  </a:ext>
                </a:extLst>
              </p:cNvPr>
              <p:cNvSpPr txBox="1">
                <a:spLocks noRot="1" noChangeAspect="1" noMove="1" noResize="1" noEditPoints="1" noAdjustHandles="1" noChangeArrowheads="1" noChangeShapeType="1" noTextEdit="1"/>
              </p:cNvSpPr>
              <p:nvPr/>
            </p:nvSpPr>
            <p:spPr>
              <a:xfrm>
                <a:off x="8470229" y="3169557"/>
                <a:ext cx="775753" cy="391582"/>
              </a:xfrm>
              <a:prstGeom prst="rect">
                <a:avLst/>
              </a:prstGeom>
              <a:blipFill>
                <a:blip r:embed="rId2"/>
                <a:stretch>
                  <a:fillRect b="-93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5BC48075-A21E-42FF-82E9-EFD6E043733E}"/>
                  </a:ext>
                </a:extLst>
              </p:cNvPr>
              <p:cNvSpPr txBox="1"/>
              <p:nvPr/>
            </p:nvSpPr>
            <p:spPr>
              <a:xfrm>
                <a:off x="7458384" y="3554056"/>
                <a:ext cx="48507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𝒵</m:t>
                      </m:r>
                    </m:oMath>
                  </m:oMathPara>
                </a14:m>
                <a:endParaRPr lang="zh-CN" altLang="en-US" dirty="0"/>
              </a:p>
            </p:txBody>
          </p:sp>
        </mc:Choice>
        <mc:Fallback xmlns="">
          <p:sp>
            <p:nvSpPr>
              <p:cNvPr id="46" name="TextBox 45">
                <a:extLst>
                  <a:ext uri="{FF2B5EF4-FFF2-40B4-BE49-F238E27FC236}">
                    <a16:creationId xmlns:a16="http://schemas.microsoft.com/office/drawing/2014/main" id="{5BC48075-A21E-42FF-82E9-EFD6E043733E}"/>
                  </a:ext>
                </a:extLst>
              </p:cNvPr>
              <p:cNvSpPr txBox="1">
                <a:spLocks noRot="1" noChangeAspect="1" noMove="1" noResize="1" noEditPoints="1" noAdjustHandles="1" noChangeArrowheads="1" noChangeShapeType="1" noTextEdit="1"/>
              </p:cNvSpPr>
              <p:nvPr/>
            </p:nvSpPr>
            <p:spPr>
              <a:xfrm>
                <a:off x="7458384" y="3554056"/>
                <a:ext cx="485075" cy="369332"/>
              </a:xfrm>
              <a:prstGeom prst="rect">
                <a:avLst/>
              </a:prstGeom>
              <a:blipFill>
                <a:blip r:embed="rId3"/>
                <a:stretch>
                  <a:fillRect/>
                </a:stretch>
              </a:blipFill>
            </p:spPr>
            <p:txBody>
              <a:bodyPr/>
              <a:lstStyle/>
              <a:p>
                <a:r>
                  <a:rPr lang="zh-CN" altLang="en-US">
                    <a:noFill/>
                  </a:rPr>
                  <a:t> </a:t>
                </a:r>
              </a:p>
            </p:txBody>
          </p:sp>
        </mc:Fallback>
      </mc:AlternateContent>
      <p:cxnSp>
        <p:nvCxnSpPr>
          <p:cNvPr id="13" name="Straight Arrow Connector 12">
            <a:extLst>
              <a:ext uri="{FF2B5EF4-FFF2-40B4-BE49-F238E27FC236}">
                <a16:creationId xmlns:a16="http://schemas.microsoft.com/office/drawing/2014/main" id="{FB718A7C-0B0D-4C50-BC65-B0A25E4F302A}"/>
              </a:ext>
            </a:extLst>
          </p:cNvPr>
          <p:cNvCxnSpPr>
            <a:cxnSpLocks/>
            <a:stCxn id="67" idx="6"/>
            <a:endCxn id="91" idx="2"/>
          </p:cNvCxnSpPr>
          <p:nvPr/>
        </p:nvCxnSpPr>
        <p:spPr>
          <a:xfrm>
            <a:off x="8430409" y="1934318"/>
            <a:ext cx="489916" cy="33455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3431BF82-906C-4AC3-A56D-084F602A0120}"/>
              </a:ext>
            </a:extLst>
          </p:cNvPr>
          <p:cNvCxnSpPr>
            <a:cxnSpLocks/>
            <a:stCxn id="91" idx="6"/>
            <a:endCxn id="97" idx="2"/>
          </p:cNvCxnSpPr>
          <p:nvPr/>
        </p:nvCxnSpPr>
        <p:spPr>
          <a:xfrm>
            <a:off x="9773078" y="2268868"/>
            <a:ext cx="389197" cy="249898"/>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8E5C86C0-329B-4BBB-9DF9-1A5A0D5807D6}"/>
                  </a:ext>
                </a:extLst>
              </p:cNvPr>
              <p:cNvSpPr txBox="1"/>
              <p:nvPr/>
            </p:nvSpPr>
            <p:spPr>
              <a:xfrm>
                <a:off x="7812262" y="2389571"/>
                <a:ext cx="485075" cy="3783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CN" b="0"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0</m:t>
                              </m:r>
                            </m:sub>
                          </m:sSub>
                        </m:e>
                      </m:acc>
                    </m:oMath>
                  </m:oMathPara>
                </a14:m>
                <a:endParaRPr lang="zh-CN" altLang="en-US" dirty="0"/>
              </a:p>
            </p:txBody>
          </p:sp>
        </mc:Choice>
        <mc:Fallback xmlns="">
          <p:sp>
            <p:nvSpPr>
              <p:cNvPr id="51" name="TextBox 50">
                <a:extLst>
                  <a:ext uri="{FF2B5EF4-FFF2-40B4-BE49-F238E27FC236}">
                    <a16:creationId xmlns:a16="http://schemas.microsoft.com/office/drawing/2014/main" id="{8E5C86C0-329B-4BBB-9DF9-1A5A0D5807D6}"/>
                  </a:ext>
                </a:extLst>
              </p:cNvPr>
              <p:cNvSpPr txBox="1">
                <a:spLocks noRot="1" noChangeAspect="1" noMove="1" noResize="1" noEditPoints="1" noAdjustHandles="1" noChangeArrowheads="1" noChangeShapeType="1" noTextEdit="1"/>
              </p:cNvSpPr>
              <p:nvPr/>
            </p:nvSpPr>
            <p:spPr>
              <a:xfrm>
                <a:off x="7812262" y="2389571"/>
                <a:ext cx="485075" cy="378373"/>
              </a:xfrm>
              <a:prstGeom prst="rect">
                <a:avLst/>
              </a:prstGeom>
              <a:blipFill>
                <a:blip r:embed="rId4"/>
                <a:stretch>
                  <a:fillRect t="-4839" r="-15190"/>
                </a:stretch>
              </a:blipFill>
            </p:spPr>
            <p:txBody>
              <a:bodyPr/>
              <a:lstStyle/>
              <a:p>
                <a:r>
                  <a:rPr lang="zh-CN" altLang="en-US">
                    <a:noFill/>
                  </a:rPr>
                  <a:t> </a:t>
                </a:r>
              </a:p>
            </p:txBody>
          </p:sp>
        </mc:Fallback>
      </mc:AlternateContent>
      <p:sp>
        <p:nvSpPr>
          <p:cNvPr id="54" name="Rectangle 53">
            <a:extLst>
              <a:ext uri="{FF2B5EF4-FFF2-40B4-BE49-F238E27FC236}">
                <a16:creationId xmlns:a16="http://schemas.microsoft.com/office/drawing/2014/main" id="{20F69721-84A9-4AA2-A85E-9FEE961FE8F8}"/>
              </a:ext>
            </a:extLst>
          </p:cNvPr>
          <p:cNvSpPr/>
          <p:nvPr/>
        </p:nvSpPr>
        <p:spPr>
          <a:xfrm>
            <a:off x="7459059" y="4047104"/>
            <a:ext cx="4174873" cy="2755844"/>
          </a:xfrm>
          <a:prstGeom prst="rect">
            <a:avLst/>
          </a:prstGeom>
          <a:solidFill>
            <a:schemeClr val="accent2">
              <a:lumMod val="60000"/>
              <a:lumOff val="40000"/>
            </a:schemeClr>
          </a:solidFill>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5" name="Freeform: Shape 54">
            <a:extLst>
              <a:ext uri="{FF2B5EF4-FFF2-40B4-BE49-F238E27FC236}">
                <a16:creationId xmlns:a16="http://schemas.microsoft.com/office/drawing/2014/main" id="{A49F4ACF-6D22-4D02-93D3-73441861C708}"/>
              </a:ext>
            </a:extLst>
          </p:cNvPr>
          <p:cNvSpPr/>
          <p:nvPr/>
        </p:nvSpPr>
        <p:spPr>
          <a:xfrm>
            <a:off x="7769521" y="4311666"/>
            <a:ext cx="3559044" cy="2347980"/>
          </a:xfrm>
          <a:custGeom>
            <a:avLst/>
            <a:gdLst>
              <a:gd name="connsiteX0" fmla="*/ 218364 w 3453004"/>
              <a:gd name="connsiteY0" fmla="*/ 0 h 2388358"/>
              <a:gd name="connsiteX1" fmla="*/ 218364 w 3453004"/>
              <a:gd name="connsiteY1" fmla="*/ 0 h 2388358"/>
              <a:gd name="connsiteX2" fmla="*/ 723332 w 3453004"/>
              <a:gd name="connsiteY2" fmla="*/ 54591 h 2388358"/>
              <a:gd name="connsiteX3" fmla="*/ 1071349 w 3453004"/>
              <a:gd name="connsiteY3" fmla="*/ 61415 h 2388358"/>
              <a:gd name="connsiteX4" fmla="*/ 1405720 w 3453004"/>
              <a:gd name="connsiteY4" fmla="*/ 75062 h 2388358"/>
              <a:gd name="connsiteX5" fmla="*/ 2163170 w 3453004"/>
              <a:gd name="connsiteY5" fmla="*/ 88710 h 2388358"/>
              <a:gd name="connsiteX6" fmla="*/ 2354239 w 3453004"/>
              <a:gd name="connsiteY6" fmla="*/ 122830 h 2388358"/>
              <a:gd name="connsiteX7" fmla="*/ 2511188 w 3453004"/>
              <a:gd name="connsiteY7" fmla="*/ 184245 h 2388358"/>
              <a:gd name="connsiteX8" fmla="*/ 2988860 w 3453004"/>
              <a:gd name="connsiteY8" fmla="*/ 477671 h 2388358"/>
              <a:gd name="connsiteX9" fmla="*/ 3111690 w 3453004"/>
              <a:gd name="connsiteY9" fmla="*/ 607325 h 2388358"/>
              <a:gd name="connsiteX10" fmla="*/ 3234520 w 3453004"/>
              <a:gd name="connsiteY10" fmla="*/ 907576 h 2388358"/>
              <a:gd name="connsiteX11" fmla="*/ 3289111 w 3453004"/>
              <a:gd name="connsiteY11" fmla="*/ 1057701 h 2388358"/>
              <a:gd name="connsiteX12" fmla="*/ 3411940 w 3453004"/>
              <a:gd name="connsiteY12" fmla="*/ 1310185 h 2388358"/>
              <a:gd name="connsiteX13" fmla="*/ 3452884 w 3453004"/>
              <a:gd name="connsiteY13" fmla="*/ 1555845 h 2388358"/>
              <a:gd name="connsiteX14" fmla="*/ 3370997 w 3453004"/>
              <a:gd name="connsiteY14" fmla="*/ 1869743 h 2388358"/>
              <a:gd name="connsiteX15" fmla="*/ 3282287 w 3453004"/>
              <a:gd name="connsiteY15" fmla="*/ 2033516 h 2388358"/>
              <a:gd name="connsiteX16" fmla="*/ 3022979 w 3453004"/>
              <a:gd name="connsiteY16" fmla="*/ 2265528 h 2388358"/>
              <a:gd name="connsiteX17" fmla="*/ 2872854 w 3453004"/>
              <a:gd name="connsiteY17" fmla="*/ 2326943 h 2388358"/>
              <a:gd name="connsiteX18" fmla="*/ 2374711 w 3453004"/>
              <a:gd name="connsiteY18" fmla="*/ 2381534 h 2388358"/>
              <a:gd name="connsiteX19" fmla="*/ 2115403 w 3453004"/>
              <a:gd name="connsiteY19" fmla="*/ 2388358 h 2388358"/>
              <a:gd name="connsiteX20" fmla="*/ 1535373 w 3453004"/>
              <a:gd name="connsiteY20" fmla="*/ 2340591 h 2388358"/>
              <a:gd name="connsiteX21" fmla="*/ 1303361 w 3453004"/>
              <a:gd name="connsiteY21" fmla="*/ 2306471 h 2388358"/>
              <a:gd name="connsiteX22" fmla="*/ 1078173 w 3453004"/>
              <a:gd name="connsiteY22" fmla="*/ 2279176 h 2388358"/>
              <a:gd name="connsiteX23" fmla="*/ 675564 w 3453004"/>
              <a:gd name="connsiteY23" fmla="*/ 2210937 h 2388358"/>
              <a:gd name="connsiteX24" fmla="*/ 518615 w 3453004"/>
              <a:gd name="connsiteY24" fmla="*/ 2156346 h 2388358"/>
              <a:gd name="connsiteX25" fmla="*/ 361666 w 3453004"/>
              <a:gd name="connsiteY25" fmla="*/ 2081283 h 2388358"/>
              <a:gd name="connsiteX26" fmla="*/ 150126 w 3453004"/>
              <a:gd name="connsiteY26" fmla="*/ 1883391 h 2388358"/>
              <a:gd name="connsiteX27" fmla="*/ 47767 w 3453004"/>
              <a:gd name="connsiteY27" fmla="*/ 1596788 h 2388358"/>
              <a:gd name="connsiteX28" fmla="*/ 13648 w 3453004"/>
              <a:gd name="connsiteY28" fmla="*/ 1269242 h 2388358"/>
              <a:gd name="connsiteX29" fmla="*/ 0 w 3453004"/>
              <a:gd name="connsiteY29" fmla="*/ 968991 h 2388358"/>
              <a:gd name="connsiteX30" fmla="*/ 6824 w 3453004"/>
              <a:gd name="connsiteY30" fmla="*/ 709683 h 2388358"/>
              <a:gd name="connsiteX31" fmla="*/ 27296 w 3453004"/>
              <a:gd name="connsiteY31" fmla="*/ 593677 h 2388358"/>
              <a:gd name="connsiteX32" fmla="*/ 40943 w 3453004"/>
              <a:gd name="connsiteY32" fmla="*/ 491319 h 2388358"/>
              <a:gd name="connsiteX33" fmla="*/ 95535 w 3453004"/>
              <a:gd name="connsiteY33" fmla="*/ 313898 h 2388358"/>
              <a:gd name="connsiteX34" fmla="*/ 109182 w 3453004"/>
              <a:gd name="connsiteY34" fmla="*/ 232012 h 2388358"/>
              <a:gd name="connsiteX35" fmla="*/ 163773 w 3453004"/>
              <a:gd name="connsiteY35" fmla="*/ 88710 h 2388358"/>
              <a:gd name="connsiteX36" fmla="*/ 177421 w 3453004"/>
              <a:gd name="connsiteY36" fmla="*/ 54591 h 2388358"/>
              <a:gd name="connsiteX37" fmla="*/ 184245 w 3453004"/>
              <a:gd name="connsiteY37" fmla="*/ 27295 h 2388358"/>
              <a:gd name="connsiteX38" fmla="*/ 218364 w 3453004"/>
              <a:gd name="connsiteY38" fmla="*/ 0 h 2388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453004" h="2388358">
                <a:moveTo>
                  <a:pt x="218364" y="0"/>
                </a:moveTo>
                <a:lnTo>
                  <a:pt x="218364" y="0"/>
                </a:lnTo>
                <a:cubicBezTo>
                  <a:pt x="423608" y="29320"/>
                  <a:pt x="491932" y="42663"/>
                  <a:pt x="723332" y="54591"/>
                </a:cubicBezTo>
                <a:cubicBezTo>
                  <a:pt x="839206" y="60564"/>
                  <a:pt x="955343" y="59140"/>
                  <a:pt x="1071349" y="61415"/>
                </a:cubicBezTo>
                <a:lnTo>
                  <a:pt x="1405720" y="75062"/>
                </a:lnTo>
                <a:cubicBezTo>
                  <a:pt x="1619730" y="82040"/>
                  <a:pt x="1971412" y="85890"/>
                  <a:pt x="2163170" y="88710"/>
                </a:cubicBezTo>
                <a:cubicBezTo>
                  <a:pt x="2226860" y="100083"/>
                  <a:pt x="2291850" y="105703"/>
                  <a:pt x="2354239" y="122830"/>
                </a:cubicBezTo>
                <a:cubicBezTo>
                  <a:pt x="2408414" y="137702"/>
                  <a:pt x="2459551" y="162115"/>
                  <a:pt x="2511188" y="184245"/>
                </a:cubicBezTo>
                <a:cubicBezTo>
                  <a:pt x="2679308" y="256296"/>
                  <a:pt x="2861783" y="343534"/>
                  <a:pt x="2988860" y="477671"/>
                </a:cubicBezTo>
                <a:lnTo>
                  <a:pt x="3111690" y="607325"/>
                </a:lnTo>
                <a:cubicBezTo>
                  <a:pt x="3152633" y="707409"/>
                  <a:pt x="3197566" y="805952"/>
                  <a:pt x="3234520" y="907576"/>
                </a:cubicBezTo>
                <a:cubicBezTo>
                  <a:pt x="3252717" y="957618"/>
                  <a:pt x="3267639" y="1008975"/>
                  <a:pt x="3289111" y="1057701"/>
                </a:cubicBezTo>
                <a:cubicBezTo>
                  <a:pt x="3326853" y="1143346"/>
                  <a:pt x="3411940" y="1310185"/>
                  <a:pt x="3411940" y="1310185"/>
                </a:cubicBezTo>
                <a:cubicBezTo>
                  <a:pt x="3431064" y="1391462"/>
                  <a:pt x="3454905" y="1470952"/>
                  <a:pt x="3452884" y="1555845"/>
                </a:cubicBezTo>
                <a:cubicBezTo>
                  <a:pt x="3449832" y="1684016"/>
                  <a:pt x="3425351" y="1753623"/>
                  <a:pt x="3370997" y="1869743"/>
                </a:cubicBezTo>
                <a:cubicBezTo>
                  <a:pt x="3344677" y="1925973"/>
                  <a:pt x="3318045" y="1982762"/>
                  <a:pt x="3282287" y="2033516"/>
                </a:cubicBezTo>
                <a:cubicBezTo>
                  <a:pt x="3214830" y="2129262"/>
                  <a:pt x="3125653" y="2209302"/>
                  <a:pt x="3022979" y="2265528"/>
                </a:cubicBezTo>
                <a:cubicBezTo>
                  <a:pt x="2975557" y="2291497"/>
                  <a:pt x="2925199" y="2313406"/>
                  <a:pt x="2872854" y="2326943"/>
                </a:cubicBezTo>
                <a:cubicBezTo>
                  <a:pt x="2703590" y="2370718"/>
                  <a:pt x="2548119" y="2374598"/>
                  <a:pt x="2374711" y="2381534"/>
                </a:cubicBezTo>
                <a:cubicBezTo>
                  <a:pt x="2288314" y="2384990"/>
                  <a:pt x="2201839" y="2386083"/>
                  <a:pt x="2115403" y="2388358"/>
                </a:cubicBezTo>
                <a:cubicBezTo>
                  <a:pt x="1867980" y="2372221"/>
                  <a:pt x="1773597" y="2369961"/>
                  <a:pt x="1535373" y="2340591"/>
                </a:cubicBezTo>
                <a:cubicBezTo>
                  <a:pt x="1457791" y="2331026"/>
                  <a:pt x="1380834" y="2316878"/>
                  <a:pt x="1303361" y="2306471"/>
                </a:cubicBezTo>
                <a:cubicBezTo>
                  <a:pt x="1228422" y="2296405"/>
                  <a:pt x="1153183" y="2288701"/>
                  <a:pt x="1078173" y="2279176"/>
                </a:cubicBezTo>
                <a:cubicBezTo>
                  <a:pt x="937630" y="2261329"/>
                  <a:pt x="812746" y="2247871"/>
                  <a:pt x="675564" y="2210937"/>
                </a:cubicBezTo>
                <a:cubicBezTo>
                  <a:pt x="622078" y="2196537"/>
                  <a:pt x="569810" y="2177492"/>
                  <a:pt x="518615" y="2156346"/>
                </a:cubicBezTo>
                <a:cubicBezTo>
                  <a:pt x="465015" y="2134207"/>
                  <a:pt x="411179" y="2111474"/>
                  <a:pt x="361666" y="2081283"/>
                </a:cubicBezTo>
                <a:cubicBezTo>
                  <a:pt x="252133" y="2014494"/>
                  <a:pt x="230210" y="1975796"/>
                  <a:pt x="150126" y="1883391"/>
                </a:cubicBezTo>
                <a:cubicBezTo>
                  <a:pt x="107204" y="1781451"/>
                  <a:pt x="70832" y="1707502"/>
                  <a:pt x="47767" y="1596788"/>
                </a:cubicBezTo>
                <a:cubicBezTo>
                  <a:pt x="37860" y="1549234"/>
                  <a:pt x="16835" y="1322625"/>
                  <a:pt x="13648" y="1269242"/>
                </a:cubicBezTo>
                <a:cubicBezTo>
                  <a:pt x="7677" y="1169233"/>
                  <a:pt x="0" y="968991"/>
                  <a:pt x="0" y="968991"/>
                </a:cubicBezTo>
                <a:cubicBezTo>
                  <a:pt x="2275" y="882555"/>
                  <a:pt x="552" y="795921"/>
                  <a:pt x="6824" y="709683"/>
                </a:cubicBezTo>
                <a:cubicBezTo>
                  <a:pt x="9672" y="670520"/>
                  <a:pt x="21234" y="632472"/>
                  <a:pt x="27296" y="593677"/>
                </a:cubicBezTo>
                <a:cubicBezTo>
                  <a:pt x="32610" y="559668"/>
                  <a:pt x="32787" y="524760"/>
                  <a:pt x="40943" y="491319"/>
                </a:cubicBezTo>
                <a:cubicBezTo>
                  <a:pt x="55605" y="431205"/>
                  <a:pt x="85363" y="374933"/>
                  <a:pt x="95535" y="313898"/>
                </a:cubicBezTo>
                <a:cubicBezTo>
                  <a:pt x="100084" y="286603"/>
                  <a:pt x="102773" y="258931"/>
                  <a:pt x="109182" y="232012"/>
                </a:cubicBezTo>
                <a:cubicBezTo>
                  <a:pt x="119300" y="189516"/>
                  <a:pt x="148357" y="126149"/>
                  <a:pt x="163773" y="88710"/>
                </a:cubicBezTo>
                <a:cubicBezTo>
                  <a:pt x="168437" y="77383"/>
                  <a:pt x="174450" y="66474"/>
                  <a:pt x="177421" y="54591"/>
                </a:cubicBezTo>
                <a:cubicBezTo>
                  <a:pt x="179696" y="45492"/>
                  <a:pt x="180550" y="35915"/>
                  <a:pt x="184245" y="27295"/>
                </a:cubicBezTo>
                <a:cubicBezTo>
                  <a:pt x="200417" y="-10438"/>
                  <a:pt x="212678" y="4549"/>
                  <a:pt x="21836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96D5EA52-0AB2-4153-A613-0D683F5D50D2}"/>
                  </a:ext>
                </a:extLst>
              </p:cNvPr>
              <p:cNvSpPr txBox="1"/>
              <p:nvPr/>
            </p:nvSpPr>
            <p:spPr>
              <a:xfrm>
                <a:off x="7459057" y="6433616"/>
                <a:ext cx="48507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𝒳</m:t>
                      </m:r>
                    </m:oMath>
                  </m:oMathPara>
                </a14:m>
                <a:endParaRPr lang="zh-CN" altLang="en-US" dirty="0"/>
              </a:p>
            </p:txBody>
          </p:sp>
        </mc:Choice>
        <mc:Fallback xmlns="">
          <p:sp>
            <p:nvSpPr>
              <p:cNvPr id="57" name="TextBox 56">
                <a:extLst>
                  <a:ext uri="{FF2B5EF4-FFF2-40B4-BE49-F238E27FC236}">
                    <a16:creationId xmlns:a16="http://schemas.microsoft.com/office/drawing/2014/main" id="{96D5EA52-0AB2-4153-A613-0D683F5D50D2}"/>
                  </a:ext>
                </a:extLst>
              </p:cNvPr>
              <p:cNvSpPr txBox="1">
                <a:spLocks noRot="1" noChangeAspect="1" noMove="1" noResize="1" noEditPoints="1" noAdjustHandles="1" noChangeArrowheads="1" noChangeShapeType="1" noTextEdit="1"/>
              </p:cNvSpPr>
              <p:nvPr/>
            </p:nvSpPr>
            <p:spPr>
              <a:xfrm>
                <a:off x="7459057" y="6433616"/>
                <a:ext cx="485075" cy="369332"/>
              </a:xfrm>
              <a:prstGeom prst="rect">
                <a:avLst/>
              </a:prstGeom>
              <a:blipFill>
                <a:blip r:embed="rId5"/>
                <a:stretch>
                  <a:fillRect/>
                </a:stretch>
              </a:blipFill>
            </p:spPr>
            <p:txBody>
              <a:bodyPr/>
              <a:lstStyle/>
              <a:p>
                <a:r>
                  <a:rPr lang="zh-CN" altLang="en-US">
                    <a:noFill/>
                  </a:rPr>
                  <a:t> </a:t>
                </a:r>
              </a:p>
            </p:txBody>
          </p:sp>
        </mc:Fallback>
      </mc:AlternateContent>
      <p:sp>
        <p:nvSpPr>
          <p:cNvPr id="58" name="Oval 57">
            <a:extLst>
              <a:ext uri="{FF2B5EF4-FFF2-40B4-BE49-F238E27FC236}">
                <a16:creationId xmlns:a16="http://schemas.microsoft.com/office/drawing/2014/main" id="{14625D4F-F140-49E3-B9CA-0CFE90D8189D}"/>
              </a:ext>
            </a:extLst>
          </p:cNvPr>
          <p:cNvSpPr/>
          <p:nvPr/>
        </p:nvSpPr>
        <p:spPr>
          <a:xfrm>
            <a:off x="8138808" y="4684410"/>
            <a:ext cx="179417" cy="17941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59" name="Oval 58">
            <a:extLst>
              <a:ext uri="{FF2B5EF4-FFF2-40B4-BE49-F238E27FC236}">
                <a16:creationId xmlns:a16="http://schemas.microsoft.com/office/drawing/2014/main" id="{FAD34E79-C7FC-4F83-AF0F-34FB11C9C802}"/>
              </a:ext>
            </a:extLst>
          </p:cNvPr>
          <p:cNvSpPr/>
          <p:nvPr/>
        </p:nvSpPr>
        <p:spPr>
          <a:xfrm>
            <a:off x="9367078" y="4863827"/>
            <a:ext cx="179417" cy="17941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0" name="Oval 59">
            <a:extLst>
              <a:ext uri="{FF2B5EF4-FFF2-40B4-BE49-F238E27FC236}">
                <a16:creationId xmlns:a16="http://schemas.microsoft.com/office/drawing/2014/main" id="{FEF1CC7F-8176-4F81-B8E6-B2A53975774B}"/>
              </a:ext>
            </a:extLst>
          </p:cNvPr>
          <p:cNvSpPr/>
          <p:nvPr/>
        </p:nvSpPr>
        <p:spPr>
          <a:xfrm>
            <a:off x="10566620" y="5519301"/>
            <a:ext cx="179417" cy="179417"/>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cxnSp>
        <p:nvCxnSpPr>
          <p:cNvPr id="61" name="Straight Arrow Connector 60">
            <a:extLst>
              <a:ext uri="{FF2B5EF4-FFF2-40B4-BE49-F238E27FC236}">
                <a16:creationId xmlns:a16="http://schemas.microsoft.com/office/drawing/2014/main" id="{B01D9C52-24CD-4732-A685-7B9CC916164F}"/>
              </a:ext>
            </a:extLst>
          </p:cNvPr>
          <p:cNvCxnSpPr>
            <a:stCxn id="58" idx="6"/>
            <a:endCxn id="59" idx="2"/>
          </p:cNvCxnSpPr>
          <p:nvPr/>
        </p:nvCxnSpPr>
        <p:spPr>
          <a:xfrm>
            <a:off x="8318225" y="4774119"/>
            <a:ext cx="1048853" cy="17941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67FEDE56-16FD-4C82-9839-86D085208D3D}"/>
              </a:ext>
            </a:extLst>
          </p:cNvPr>
          <p:cNvCxnSpPr>
            <a:cxnSpLocks/>
            <a:stCxn id="59" idx="6"/>
            <a:endCxn id="60" idx="2"/>
          </p:cNvCxnSpPr>
          <p:nvPr/>
        </p:nvCxnSpPr>
        <p:spPr>
          <a:xfrm>
            <a:off x="9546495" y="4953536"/>
            <a:ext cx="1020125" cy="65547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61B536A9-BF4F-4332-BD2C-D51A3C74E226}"/>
                  </a:ext>
                </a:extLst>
              </p:cNvPr>
              <p:cNvSpPr txBox="1"/>
              <p:nvPr/>
            </p:nvSpPr>
            <p:spPr>
              <a:xfrm>
                <a:off x="8096450" y="4776530"/>
                <a:ext cx="48507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m:oMathPara>
                </a14:m>
                <a:endParaRPr lang="zh-CN" altLang="en-US" dirty="0"/>
              </a:p>
            </p:txBody>
          </p:sp>
        </mc:Choice>
        <mc:Fallback xmlns="">
          <p:sp>
            <p:nvSpPr>
              <p:cNvPr id="63" name="TextBox 62">
                <a:extLst>
                  <a:ext uri="{FF2B5EF4-FFF2-40B4-BE49-F238E27FC236}">
                    <a16:creationId xmlns:a16="http://schemas.microsoft.com/office/drawing/2014/main" id="{61B536A9-BF4F-4332-BD2C-D51A3C74E226}"/>
                  </a:ext>
                </a:extLst>
              </p:cNvPr>
              <p:cNvSpPr txBox="1">
                <a:spLocks noRot="1" noChangeAspect="1" noMove="1" noResize="1" noEditPoints="1" noAdjustHandles="1" noChangeArrowheads="1" noChangeShapeType="1" noTextEdit="1"/>
              </p:cNvSpPr>
              <p:nvPr/>
            </p:nvSpPr>
            <p:spPr>
              <a:xfrm>
                <a:off x="8096450" y="4776530"/>
                <a:ext cx="485075" cy="369332"/>
              </a:xfrm>
              <a:prstGeom prst="rect">
                <a:avLst/>
              </a:prstGeom>
              <a:blipFill>
                <a:blip r:embed="rId6"/>
                <a:stretch>
                  <a:fillRect b="-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566E13E8-5129-4F1D-A845-B34C2C83DCEA}"/>
                  </a:ext>
                </a:extLst>
              </p:cNvPr>
              <p:cNvSpPr txBox="1"/>
              <p:nvPr/>
            </p:nvSpPr>
            <p:spPr>
              <a:xfrm>
                <a:off x="9221316" y="5018814"/>
                <a:ext cx="48507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64" name="TextBox 63">
                <a:extLst>
                  <a:ext uri="{FF2B5EF4-FFF2-40B4-BE49-F238E27FC236}">
                    <a16:creationId xmlns:a16="http://schemas.microsoft.com/office/drawing/2014/main" id="{566E13E8-5129-4F1D-A845-B34C2C83DCEA}"/>
                  </a:ext>
                </a:extLst>
              </p:cNvPr>
              <p:cNvSpPr txBox="1">
                <a:spLocks noRot="1" noChangeAspect="1" noMove="1" noResize="1" noEditPoints="1" noAdjustHandles="1" noChangeArrowheads="1" noChangeShapeType="1" noTextEdit="1"/>
              </p:cNvSpPr>
              <p:nvPr/>
            </p:nvSpPr>
            <p:spPr>
              <a:xfrm>
                <a:off x="9221316" y="5018814"/>
                <a:ext cx="485075" cy="369332"/>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444FEF45-6CDC-47A9-8D69-E97814BDBD47}"/>
                  </a:ext>
                </a:extLst>
              </p:cNvPr>
              <p:cNvSpPr txBox="1"/>
              <p:nvPr/>
            </p:nvSpPr>
            <p:spPr>
              <a:xfrm>
                <a:off x="10325231" y="5653985"/>
                <a:ext cx="48507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65" name="TextBox 64">
                <a:extLst>
                  <a:ext uri="{FF2B5EF4-FFF2-40B4-BE49-F238E27FC236}">
                    <a16:creationId xmlns:a16="http://schemas.microsoft.com/office/drawing/2014/main" id="{444FEF45-6CDC-47A9-8D69-E97814BDBD47}"/>
                  </a:ext>
                </a:extLst>
              </p:cNvPr>
              <p:cNvSpPr txBox="1">
                <a:spLocks noRot="1" noChangeAspect="1" noMove="1" noResize="1" noEditPoints="1" noAdjustHandles="1" noChangeArrowheads="1" noChangeShapeType="1" noTextEdit="1"/>
              </p:cNvSpPr>
              <p:nvPr/>
            </p:nvSpPr>
            <p:spPr>
              <a:xfrm>
                <a:off x="10325231" y="5653985"/>
                <a:ext cx="485075" cy="369332"/>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CFF11FAE-B542-4DAB-AD3E-AE21A5CAF07A}"/>
                  </a:ext>
                </a:extLst>
              </p:cNvPr>
              <p:cNvSpPr txBox="1"/>
              <p:nvPr/>
            </p:nvSpPr>
            <p:spPr>
              <a:xfrm>
                <a:off x="8264488" y="6042058"/>
                <a:ext cx="775753" cy="3915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𝒳</m:t>
                          </m:r>
                        </m:e>
                        <m:sub>
                          <m:r>
                            <a:rPr lang="en-US" altLang="zh-CN" b="0" i="1" smtClean="0">
                              <a:latin typeface="Cambria Math" panose="02040503050406030204" pitchFamily="18" charset="0"/>
                            </a:rPr>
                            <m:t>𝑠𝑎𝑓𝑒</m:t>
                          </m:r>
                        </m:sub>
                      </m:sSub>
                    </m:oMath>
                  </m:oMathPara>
                </a14:m>
                <a:endParaRPr lang="zh-CN" altLang="en-US" dirty="0"/>
              </a:p>
            </p:txBody>
          </p:sp>
        </mc:Choice>
        <mc:Fallback xmlns="">
          <p:sp>
            <p:nvSpPr>
              <p:cNvPr id="66" name="TextBox 65">
                <a:extLst>
                  <a:ext uri="{FF2B5EF4-FFF2-40B4-BE49-F238E27FC236}">
                    <a16:creationId xmlns:a16="http://schemas.microsoft.com/office/drawing/2014/main" id="{CFF11FAE-B542-4DAB-AD3E-AE21A5CAF07A}"/>
                  </a:ext>
                </a:extLst>
              </p:cNvPr>
              <p:cNvSpPr txBox="1">
                <a:spLocks noRot="1" noChangeAspect="1" noMove="1" noResize="1" noEditPoints="1" noAdjustHandles="1" noChangeArrowheads="1" noChangeShapeType="1" noTextEdit="1"/>
              </p:cNvSpPr>
              <p:nvPr/>
            </p:nvSpPr>
            <p:spPr>
              <a:xfrm>
                <a:off x="8264488" y="6042058"/>
                <a:ext cx="775753" cy="391582"/>
              </a:xfrm>
              <a:prstGeom prst="rect">
                <a:avLst/>
              </a:prstGeom>
              <a:blipFill>
                <a:blip r:embed="rId9"/>
                <a:stretch>
                  <a:fillRect b="-10938"/>
                </a:stretch>
              </a:blipFill>
            </p:spPr>
            <p:txBody>
              <a:bodyPr/>
              <a:lstStyle/>
              <a:p>
                <a:r>
                  <a:rPr lang="zh-CN" altLang="en-US">
                    <a:noFill/>
                  </a:rPr>
                  <a:t> </a:t>
                </a:r>
              </a:p>
            </p:txBody>
          </p:sp>
        </mc:Fallback>
      </mc:AlternateContent>
      <p:sp>
        <p:nvSpPr>
          <p:cNvPr id="67" name="Oval 66">
            <a:extLst>
              <a:ext uri="{FF2B5EF4-FFF2-40B4-BE49-F238E27FC236}">
                <a16:creationId xmlns:a16="http://schemas.microsoft.com/office/drawing/2014/main" id="{865D210E-64E2-44CA-B674-017E4E5906FB}"/>
              </a:ext>
            </a:extLst>
          </p:cNvPr>
          <p:cNvSpPr/>
          <p:nvPr/>
        </p:nvSpPr>
        <p:spPr>
          <a:xfrm>
            <a:off x="7577656" y="1501693"/>
            <a:ext cx="852753" cy="865249"/>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cxnSp>
        <p:nvCxnSpPr>
          <p:cNvPr id="85" name="Straight Connector 84">
            <a:extLst>
              <a:ext uri="{FF2B5EF4-FFF2-40B4-BE49-F238E27FC236}">
                <a16:creationId xmlns:a16="http://schemas.microsoft.com/office/drawing/2014/main" id="{84DFEA3B-4DF9-42CB-8F41-A6595B3588FC}"/>
              </a:ext>
            </a:extLst>
          </p:cNvPr>
          <p:cNvCxnSpPr>
            <a:cxnSpLocks/>
          </p:cNvCxnSpPr>
          <p:nvPr/>
        </p:nvCxnSpPr>
        <p:spPr>
          <a:xfrm flipH="1">
            <a:off x="8049099" y="1880724"/>
            <a:ext cx="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756D85C2-20A1-488C-8465-E2EE4E859424}"/>
              </a:ext>
            </a:extLst>
          </p:cNvPr>
          <p:cNvCxnSpPr>
            <a:cxnSpLocks/>
            <a:stCxn id="58" idx="0"/>
            <a:endCxn id="67" idx="2"/>
          </p:cNvCxnSpPr>
          <p:nvPr/>
        </p:nvCxnSpPr>
        <p:spPr>
          <a:xfrm flipH="1" flipV="1">
            <a:off x="7577656" y="1934318"/>
            <a:ext cx="650861" cy="2750092"/>
          </a:xfrm>
          <a:prstGeom prst="line">
            <a:avLst/>
          </a:prstGeom>
          <a:ln w="12700"/>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0B8453D4-A716-4999-BCC7-721F00CC80D9}"/>
              </a:ext>
            </a:extLst>
          </p:cNvPr>
          <p:cNvCxnSpPr>
            <a:cxnSpLocks/>
            <a:stCxn id="58" idx="0"/>
            <a:endCxn id="67" idx="6"/>
          </p:cNvCxnSpPr>
          <p:nvPr/>
        </p:nvCxnSpPr>
        <p:spPr>
          <a:xfrm flipV="1">
            <a:off x="8228517" y="1934318"/>
            <a:ext cx="201892" cy="2750092"/>
          </a:xfrm>
          <a:prstGeom prst="line">
            <a:avLst/>
          </a:prstGeom>
          <a:ln w="12700"/>
        </p:spPr>
        <p:style>
          <a:lnRef idx="1">
            <a:schemeClr val="dk1"/>
          </a:lnRef>
          <a:fillRef idx="0">
            <a:schemeClr val="dk1"/>
          </a:fillRef>
          <a:effectRef idx="0">
            <a:schemeClr val="dk1"/>
          </a:effectRef>
          <a:fontRef idx="minor">
            <a:schemeClr val="tx1"/>
          </a:fontRef>
        </p:style>
      </p:cxnSp>
      <p:sp>
        <p:nvSpPr>
          <p:cNvPr id="91" name="Oval 90">
            <a:extLst>
              <a:ext uri="{FF2B5EF4-FFF2-40B4-BE49-F238E27FC236}">
                <a16:creationId xmlns:a16="http://schemas.microsoft.com/office/drawing/2014/main" id="{635CB61F-9891-436B-888E-D89830B388A8}"/>
              </a:ext>
            </a:extLst>
          </p:cNvPr>
          <p:cNvSpPr/>
          <p:nvPr/>
        </p:nvSpPr>
        <p:spPr>
          <a:xfrm>
            <a:off x="8920325" y="1836243"/>
            <a:ext cx="852753" cy="865249"/>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cxnSp>
        <p:nvCxnSpPr>
          <p:cNvPr id="92" name="Straight Connector 91">
            <a:extLst>
              <a:ext uri="{FF2B5EF4-FFF2-40B4-BE49-F238E27FC236}">
                <a16:creationId xmlns:a16="http://schemas.microsoft.com/office/drawing/2014/main" id="{62419C47-1A61-4EA0-9E21-C4B775E7C605}"/>
              </a:ext>
            </a:extLst>
          </p:cNvPr>
          <p:cNvCxnSpPr>
            <a:cxnSpLocks/>
            <a:stCxn id="59" idx="0"/>
            <a:endCxn id="91" idx="2"/>
          </p:cNvCxnSpPr>
          <p:nvPr/>
        </p:nvCxnSpPr>
        <p:spPr>
          <a:xfrm flipH="1" flipV="1">
            <a:off x="8920325" y="2268868"/>
            <a:ext cx="536462" cy="2594959"/>
          </a:xfrm>
          <a:prstGeom prst="line">
            <a:avLst/>
          </a:prstGeom>
          <a:ln w="12700"/>
        </p:spPr>
        <p:style>
          <a:lnRef idx="1">
            <a:schemeClr val="dk1"/>
          </a:lnRef>
          <a:fillRef idx="0">
            <a:schemeClr val="dk1"/>
          </a:fillRef>
          <a:effectRef idx="0">
            <a:schemeClr val="dk1"/>
          </a:effectRef>
          <a:fontRef idx="minor">
            <a:schemeClr val="tx1"/>
          </a:fontRef>
        </p:style>
      </p:cxnSp>
      <p:cxnSp>
        <p:nvCxnSpPr>
          <p:cNvPr id="93" name="Straight Connector 92">
            <a:extLst>
              <a:ext uri="{FF2B5EF4-FFF2-40B4-BE49-F238E27FC236}">
                <a16:creationId xmlns:a16="http://schemas.microsoft.com/office/drawing/2014/main" id="{8AB34008-1380-4A82-AB29-B2F776BD9D2F}"/>
              </a:ext>
            </a:extLst>
          </p:cNvPr>
          <p:cNvCxnSpPr>
            <a:cxnSpLocks/>
            <a:stCxn id="59" idx="0"/>
            <a:endCxn id="91" idx="6"/>
          </p:cNvCxnSpPr>
          <p:nvPr/>
        </p:nvCxnSpPr>
        <p:spPr>
          <a:xfrm flipV="1">
            <a:off x="9456787" y="2268868"/>
            <a:ext cx="316291" cy="2594959"/>
          </a:xfrm>
          <a:prstGeom prst="line">
            <a:avLst/>
          </a:prstGeom>
          <a:ln w="12700"/>
        </p:spPr>
        <p:style>
          <a:lnRef idx="1">
            <a:schemeClr val="dk1"/>
          </a:lnRef>
          <a:fillRef idx="0">
            <a:schemeClr val="dk1"/>
          </a:fillRef>
          <a:effectRef idx="0">
            <a:schemeClr val="dk1"/>
          </a:effectRef>
          <a:fontRef idx="minor">
            <a:schemeClr val="tx1"/>
          </a:fontRef>
        </p:style>
      </p:cxnSp>
      <p:sp>
        <p:nvSpPr>
          <p:cNvPr id="97" name="Oval 96">
            <a:extLst>
              <a:ext uri="{FF2B5EF4-FFF2-40B4-BE49-F238E27FC236}">
                <a16:creationId xmlns:a16="http://schemas.microsoft.com/office/drawing/2014/main" id="{7E81BA7F-E17C-46B6-88DA-3E76A6DA6D7C}"/>
              </a:ext>
            </a:extLst>
          </p:cNvPr>
          <p:cNvSpPr/>
          <p:nvPr/>
        </p:nvSpPr>
        <p:spPr>
          <a:xfrm>
            <a:off x="10162275" y="2086141"/>
            <a:ext cx="852753" cy="865249"/>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cxnSp>
        <p:nvCxnSpPr>
          <p:cNvPr id="98" name="Straight Connector 97">
            <a:extLst>
              <a:ext uri="{FF2B5EF4-FFF2-40B4-BE49-F238E27FC236}">
                <a16:creationId xmlns:a16="http://schemas.microsoft.com/office/drawing/2014/main" id="{FA9B996A-88B2-49F4-A0B1-471CE10C3A0D}"/>
              </a:ext>
            </a:extLst>
          </p:cNvPr>
          <p:cNvCxnSpPr>
            <a:cxnSpLocks/>
            <a:stCxn id="97" idx="2"/>
            <a:endCxn id="60" idx="0"/>
          </p:cNvCxnSpPr>
          <p:nvPr/>
        </p:nvCxnSpPr>
        <p:spPr>
          <a:xfrm>
            <a:off x="10162275" y="2518766"/>
            <a:ext cx="494054" cy="3000535"/>
          </a:xfrm>
          <a:prstGeom prst="line">
            <a:avLst/>
          </a:prstGeom>
          <a:ln w="12700"/>
        </p:spPr>
        <p:style>
          <a:lnRef idx="1">
            <a:schemeClr val="dk1"/>
          </a:lnRef>
          <a:fillRef idx="0">
            <a:schemeClr val="dk1"/>
          </a:fillRef>
          <a:effectRef idx="0">
            <a:schemeClr val="dk1"/>
          </a:effectRef>
          <a:fontRef idx="minor">
            <a:schemeClr val="tx1"/>
          </a:fontRef>
        </p:style>
      </p:cxnSp>
      <p:cxnSp>
        <p:nvCxnSpPr>
          <p:cNvPr id="99" name="Straight Connector 98">
            <a:extLst>
              <a:ext uri="{FF2B5EF4-FFF2-40B4-BE49-F238E27FC236}">
                <a16:creationId xmlns:a16="http://schemas.microsoft.com/office/drawing/2014/main" id="{61D02607-D45B-4B26-B341-FB8B844B2BA9}"/>
              </a:ext>
            </a:extLst>
          </p:cNvPr>
          <p:cNvCxnSpPr>
            <a:cxnSpLocks/>
            <a:stCxn id="60" idx="0"/>
            <a:endCxn id="97" idx="6"/>
          </p:cNvCxnSpPr>
          <p:nvPr/>
        </p:nvCxnSpPr>
        <p:spPr>
          <a:xfrm flipV="1">
            <a:off x="10656329" y="2518766"/>
            <a:ext cx="358699" cy="3000535"/>
          </a:xfrm>
          <a:prstGeom prst="line">
            <a:avLst/>
          </a:prstGeom>
          <a:ln w="127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122DB0E4-B9CE-4A41-904E-B2B3AB099663}"/>
                  </a:ext>
                </a:extLst>
              </p:cNvPr>
              <p:cNvSpPr txBox="1"/>
              <p:nvPr/>
            </p:nvSpPr>
            <p:spPr>
              <a:xfrm>
                <a:off x="9125447" y="2701475"/>
                <a:ext cx="485075" cy="3783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CN" b="0"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1</m:t>
                              </m:r>
                            </m:sub>
                          </m:sSub>
                        </m:e>
                      </m:acc>
                    </m:oMath>
                  </m:oMathPara>
                </a14:m>
                <a:endParaRPr lang="zh-CN" altLang="en-US" dirty="0"/>
              </a:p>
            </p:txBody>
          </p:sp>
        </mc:Choice>
        <mc:Fallback xmlns="">
          <p:sp>
            <p:nvSpPr>
              <p:cNvPr id="74" name="TextBox 73">
                <a:extLst>
                  <a:ext uri="{FF2B5EF4-FFF2-40B4-BE49-F238E27FC236}">
                    <a16:creationId xmlns:a16="http://schemas.microsoft.com/office/drawing/2014/main" id="{122DB0E4-B9CE-4A41-904E-B2B3AB099663}"/>
                  </a:ext>
                </a:extLst>
              </p:cNvPr>
              <p:cNvSpPr txBox="1">
                <a:spLocks noRot="1" noChangeAspect="1" noMove="1" noResize="1" noEditPoints="1" noAdjustHandles="1" noChangeArrowheads="1" noChangeShapeType="1" noTextEdit="1"/>
              </p:cNvSpPr>
              <p:nvPr/>
            </p:nvSpPr>
            <p:spPr>
              <a:xfrm>
                <a:off x="9125447" y="2701475"/>
                <a:ext cx="485075" cy="378373"/>
              </a:xfrm>
              <a:prstGeom prst="rect">
                <a:avLst/>
              </a:prstGeom>
              <a:blipFill>
                <a:blip r:embed="rId10"/>
                <a:stretch>
                  <a:fillRect t="-4839" r="-1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F483D757-2822-4CD9-9752-8545CF8C0C41}"/>
                  </a:ext>
                </a:extLst>
              </p:cNvPr>
              <p:cNvSpPr txBox="1"/>
              <p:nvPr/>
            </p:nvSpPr>
            <p:spPr>
              <a:xfrm>
                <a:off x="10341806" y="2951390"/>
                <a:ext cx="485075" cy="3783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CN" b="0"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2</m:t>
                              </m:r>
                            </m:sub>
                          </m:sSub>
                        </m:e>
                      </m:acc>
                    </m:oMath>
                  </m:oMathPara>
                </a14:m>
                <a:endParaRPr lang="zh-CN" altLang="en-US" dirty="0"/>
              </a:p>
            </p:txBody>
          </p:sp>
        </mc:Choice>
        <mc:Fallback xmlns="">
          <p:sp>
            <p:nvSpPr>
              <p:cNvPr id="100" name="TextBox 99">
                <a:extLst>
                  <a:ext uri="{FF2B5EF4-FFF2-40B4-BE49-F238E27FC236}">
                    <a16:creationId xmlns:a16="http://schemas.microsoft.com/office/drawing/2014/main" id="{F483D757-2822-4CD9-9752-8545CF8C0C41}"/>
                  </a:ext>
                </a:extLst>
              </p:cNvPr>
              <p:cNvSpPr txBox="1">
                <a:spLocks noRot="1" noChangeAspect="1" noMove="1" noResize="1" noEditPoints="1" noAdjustHandles="1" noChangeArrowheads="1" noChangeShapeType="1" noTextEdit="1"/>
              </p:cNvSpPr>
              <p:nvPr/>
            </p:nvSpPr>
            <p:spPr>
              <a:xfrm>
                <a:off x="10341806" y="2951390"/>
                <a:ext cx="485075" cy="378373"/>
              </a:xfrm>
              <a:prstGeom prst="rect">
                <a:avLst/>
              </a:prstGeom>
              <a:blipFill>
                <a:blip r:embed="rId11"/>
                <a:stretch>
                  <a:fillRect t="-4839" r="-1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5" name="Content Placeholder 2">
                <a:extLst>
                  <a:ext uri="{FF2B5EF4-FFF2-40B4-BE49-F238E27FC236}">
                    <a16:creationId xmlns:a16="http://schemas.microsoft.com/office/drawing/2014/main" id="{5DEE9179-7BDA-4EDF-92D4-040C677D0E88}"/>
                  </a:ext>
                </a:extLst>
              </p:cNvPr>
              <p:cNvSpPr>
                <a:spLocks noGrp="1"/>
              </p:cNvSpPr>
              <p:nvPr>
                <p:ph idx="1"/>
              </p:nvPr>
            </p:nvSpPr>
            <p:spPr>
              <a:xfrm>
                <a:off x="330133" y="1988095"/>
                <a:ext cx="6857636" cy="4445521"/>
              </a:xfrm>
            </p:spPr>
            <p:txBody>
              <a:bodyPr>
                <a:normAutofit/>
              </a:bodyPr>
              <a:lstStyle/>
              <a:p>
                <a:r>
                  <a:rPr lang="en-US" altLang="zh-CN" sz="2000" dirty="0">
                    <a:latin typeface="Cambria Math" panose="02040503050406030204" pitchFamily="18" charset="0"/>
                    <a:ea typeface="Cambria Math" panose="02040503050406030204" pitchFamily="18" charset="0"/>
                  </a:rPr>
                  <a:t>If observation and perception error is bounded,</a:t>
                </a:r>
              </a:p>
              <a:p>
                <a:r>
                  <a:rPr lang="en-US" altLang="zh-CN" sz="2000" dirty="0">
                    <a:latin typeface="Cambria Math" panose="02040503050406030204" pitchFamily="18" charset="0"/>
                    <a:ea typeface="Cambria Math" panose="02040503050406030204" pitchFamily="18" charset="0"/>
                  </a:rPr>
                  <a:t>Given </a:t>
                </a:r>
                <a14:m>
                  <m:oMath xmlns:m="http://schemas.openxmlformats.org/officeDocument/2006/math">
                    <m:r>
                      <a:rPr lang="en-US" altLang="zh-CN" sz="2000" b="0" i="1" smtClean="0">
                        <a:latin typeface="Cambria Math" panose="02040503050406030204" pitchFamily="18" charset="0"/>
                        <a:ea typeface="Cambria Math" panose="02040503050406030204" pitchFamily="18" charset="0"/>
                      </a:rPr>
                      <m:t>𝑜</m:t>
                    </m:r>
                  </m:oMath>
                </a14:m>
                <a:r>
                  <a:rPr lang="en-US" altLang="zh-CN" sz="2000" dirty="0">
                    <a:latin typeface="Cambria Math" panose="02040503050406030204" pitchFamily="18" charset="0"/>
                    <a:ea typeface="Cambria Math" panose="02040503050406030204" pitchFamily="18" charset="0"/>
                  </a:rPr>
                  <a:t> and the bounded observation error, compute the true observation range </a:t>
                </a:r>
                <a14:m>
                  <m:oMath xmlns:m="http://schemas.openxmlformats.org/officeDocument/2006/math">
                    <m:acc>
                      <m:accPr>
                        <m:chr m:val="̂"/>
                        <m:ctrlPr>
                          <a:rPr lang="en-US" altLang="zh-CN" sz="2000" b="0" i="1" smtClean="0">
                            <a:latin typeface="Cambria Math" panose="02040503050406030204" pitchFamily="18" charset="0"/>
                            <a:ea typeface="Cambria Math" panose="02040503050406030204" pitchFamily="18" charset="0"/>
                          </a:rPr>
                        </m:ctrlPr>
                      </m:accPr>
                      <m:e>
                        <m:r>
                          <a:rPr lang="en-US" altLang="zh-CN" sz="2000" b="0" i="1" smtClean="0">
                            <a:latin typeface="Cambria Math" panose="02040503050406030204" pitchFamily="18" charset="0"/>
                            <a:ea typeface="Cambria Math" panose="02040503050406030204" pitchFamily="18" charset="0"/>
                          </a:rPr>
                          <m:t>𝑜</m:t>
                        </m:r>
                      </m:e>
                    </m:acc>
                  </m:oMath>
                </a14:m>
                <a:r>
                  <a:rPr lang="en-US" altLang="zh-CN" sz="2000" dirty="0">
                    <a:latin typeface="Cambria Math" panose="02040503050406030204" pitchFamily="18" charset="0"/>
                    <a:ea typeface="Cambria Math" panose="02040503050406030204" pitchFamily="18" charset="0"/>
                  </a:rPr>
                  <a:t>,</a:t>
                </a:r>
              </a:p>
              <a:p>
                <a:r>
                  <a:rPr lang="en-US" altLang="zh-CN" sz="2000" dirty="0">
                    <a:latin typeface="Cambria Math" panose="02040503050406030204" pitchFamily="18" charset="0"/>
                    <a:ea typeface="Cambria Math" panose="02040503050406030204" pitchFamily="18" charset="0"/>
                  </a:rPr>
                  <a:t>Given </a:t>
                </a:r>
                <a14:m>
                  <m:oMath xmlns:m="http://schemas.openxmlformats.org/officeDocument/2006/math">
                    <m:acc>
                      <m:accPr>
                        <m:chr m:val="̂"/>
                        <m:ctrlPr>
                          <a:rPr lang="en-US" altLang="zh-CN" sz="2000" b="0" i="1" smtClean="0">
                            <a:latin typeface="Cambria Math" panose="02040503050406030204" pitchFamily="18" charset="0"/>
                            <a:ea typeface="Cambria Math" panose="02040503050406030204" pitchFamily="18" charset="0"/>
                          </a:rPr>
                        </m:ctrlPr>
                      </m:accPr>
                      <m:e>
                        <m:r>
                          <a:rPr lang="en-US" altLang="zh-CN" sz="2000" b="0" i="1" smtClean="0">
                            <a:latin typeface="Cambria Math" panose="02040503050406030204" pitchFamily="18" charset="0"/>
                            <a:ea typeface="Cambria Math" panose="02040503050406030204" pitchFamily="18" charset="0"/>
                          </a:rPr>
                          <m:t>𝑜</m:t>
                        </m:r>
                      </m:e>
                    </m:acc>
                  </m:oMath>
                </a14:m>
                <a:r>
                  <a:rPr lang="en-US" altLang="zh-CN" sz="2000" dirty="0">
                    <a:latin typeface="Cambria Math" panose="02040503050406030204" pitchFamily="18" charset="0"/>
                    <a:ea typeface="Cambria Math" panose="02040503050406030204" pitchFamily="18" charset="0"/>
                  </a:rPr>
                  <a:t> and the bounded perception error, compute the true state estimation range </a:t>
                </a:r>
                <a14:m>
                  <m:oMath xmlns:m="http://schemas.openxmlformats.org/officeDocument/2006/math">
                    <m:acc>
                      <m:accPr>
                        <m:chr m:val="̂"/>
                        <m:ctrlPr>
                          <a:rPr lang="en-US" altLang="zh-CN" sz="2000" b="0" i="1" smtClean="0">
                            <a:latin typeface="Cambria Math" panose="02040503050406030204" pitchFamily="18" charset="0"/>
                            <a:ea typeface="Cambria Math" panose="02040503050406030204" pitchFamily="18" charset="0"/>
                          </a:rPr>
                        </m:ctrlPr>
                      </m:accPr>
                      <m:e>
                        <m:r>
                          <a:rPr lang="en-US" altLang="zh-CN" sz="2000" b="0" i="1" smtClean="0">
                            <a:latin typeface="Cambria Math" panose="02040503050406030204" pitchFamily="18" charset="0"/>
                            <a:ea typeface="Cambria Math" panose="02040503050406030204" pitchFamily="18" charset="0"/>
                          </a:rPr>
                          <m:t>𝑧</m:t>
                        </m:r>
                      </m:e>
                    </m:acc>
                  </m:oMath>
                </a14:m>
                <a:r>
                  <a:rPr lang="en-US" altLang="zh-CN" sz="2000" dirty="0">
                    <a:latin typeface="Cambria Math" panose="02040503050406030204" pitchFamily="18" charset="0"/>
                    <a:ea typeface="Cambria Math" panose="02040503050406030204" pitchFamily="18" charset="0"/>
                  </a:rPr>
                  <a:t>,</a:t>
                </a:r>
              </a:p>
              <a:p>
                <a:r>
                  <a:rPr lang="en-US" altLang="zh-CN" sz="2000" dirty="0">
                    <a:latin typeface="Cambria Math" panose="02040503050406030204" pitchFamily="18" charset="0"/>
                    <a:ea typeface="Cambria Math" panose="02040503050406030204" pitchFamily="18" charset="0"/>
                  </a:rPr>
                  <a:t>Finally, generate a control policy </a:t>
                </a:r>
                <a14:m>
                  <m:oMath xmlns:m="http://schemas.openxmlformats.org/officeDocument/2006/math">
                    <m:r>
                      <a:rPr lang="en-US" altLang="zh-CN" sz="2000" b="0" i="1" smtClean="0">
                        <a:latin typeface="Cambria Math" panose="02040503050406030204" pitchFamily="18" charset="0"/>
                        <a:ea typeface="Cambria Math" panose="02040503050406030204" pitchFamily="18" charset="0"/>
                      </a:rPr>
                      <m:t>𝜋</m:t>
                    </m:r>
                  </m:oMath>
                </a14:m>
                <a:r>
                  <a:rPr lang="en-US" altLang="zh-CN" sz="2000" dirty="0">
                    <a:latin typeface="Cambria Math" panose="02040503050406030204" pitchFamily="18" charset="0"/>
                    <a:ea typeface="Cambria Math" panose="02040503050406030204" pitchFamily="18" charset="0"/>
                  </a:rPr>
                  <a:t> under the estimated range.</a:t>
                </a:r>
                <a:endParaRPr lang="en-US" altLang="zh-CN" sz="1800" dirty="0">
                  <a:latin typeface="Cambria Math" panose="02040503050406030204" pitchFamily="18" charset="0"/>
                  <a:ea typeface="Cambria Math" panose="02040503050406030204" pitchFamily="18" charset="0"/>
                </a:endParaRPr>
              </a:p>
            </p:txBody>
          </p:sp>
        </mc:Choice>
        <mc:Fallback xmlns="">
          <p:sp>
            <p:nvSpPr>
              <p:cNvPr id="105" name="Content Placeholder 2">
                <a:extLst>
                  <a:ext uri="{FF2B5EF4-FFF2-40B4-BE49-F238E27FC236}">
                    <a16:creationId xmlns:a16="http://schemas.microsoft.com/office/drawing/2014/main" id="{5DEE9179-7BDA-4EDF-92D4-040C677D0E88}"/>
                  </a:ext>
                </a:extLst>
              </p:cNvPr>
              <p:cNvSpPr>
                <a:spLocks noGrp="1" noRot="1" noChangeAspect="1" noMove="1" noResize="1" noEditPoints="1" noAdjustHandles="1" noChangeArrowheads="1" noChangeShapeType="1" noTextEdit="1"/>
              </p:cNvSpPr>
              <p:nvPr>
                <p:ph idx="1"/>
              </p:nvPr>
            </p:nvSpPr>
            <p:spPr>
              <a:xfrm>
                <a:off x="330133" y="1988095"/>
                <a:ext cx="6857636" cy="4445521"/>
              </a:xfrm>
              <a:blipFill>
                <a:blip r:embed="rId12"/>
                <a:stretch>
                  <a:fillRect l="-800" t="-1372"/>
                </a:stretch>
              </a:blipFill>
            </p:spPr>
            <p:txBody>
              <a:bodyPr/>
              <a:lstStyle/>
              <a:p>
                <a:r>
                  <a:rPr lang="zh-CN" altLang="en-US">
                    <a:noFill/>
                  </a:rPr>
                  <a:t> </a:t>
                </a:r>
              </a:p>
            </p:txBody>
          </p:sp>
        </mc:Fallback>
      </mc:AlternateContent>
      <p:sp>
        <p:nvSpPr>
          <p:cNvPr id="120" name="Slide Number Placeholder 119">
            <a:extLst>
              <a:ext uri="{FF2B5EF4-FFF2-40B4-BE49-F238E27FC236}">
                <a16:creationId xmlns:a16="http://schemas.microsoft.com/office/drawing/2014/main" id="{C584C87B-6C00-42D2-B876-2D24CBFAFDCC}"/>
              </a:ext>
            </a:extLst>
          </p:cNvPr>
          <p:cNvSpPr>
            <a:spLocks noGrp="1"/>
          </p:cNvSpPr>
          <p:nvPr>
            <p:ph type="sldNum" sz="quarter" idx="12"/>
          </p:nvPr>
        </p:nvSpPr>
        <p:spPr/>
        <p:txBody>
          <a:bodyPr/>
          <a:lstStyle/>
          <a:p>
            <a:fld id="{97747CB4-D781-4B4A-926E-331FF2747F48}" type="slidenum">
              <a:rPr lang="zh-CN" altLang="en-US" smtClean="0"/>
              <a:t>29</a:t>
            </a:fld>
            <a:endParaRPr lang="zh-CN" altLang="en-US"/>
          </a:p>
        </p:txBody>
      </p:sp>
    </p:spTree>
    <p:extLst>
      <p:ext uri="{BB962C8B-B14F-4D97-AF65-F5344CB8AC3E}">
        <p14:creationId xmlns:p14="http://schemas.microsoft.com/office/powerpoint/2010/main" val="711447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73ADE-BCCD-48D4-9B29-48B04EEBFB06}"/>
              </a:ext>
            </a:extLst>
          </p:cNvPr>
          <p:cNvSpPr>
            <a:spLocks noGrp="1"/>
          </p:cNvSpPr>
          <p:nvPr>
            <p:ph type="title"/>
          </p:nvPr>
        </p:nvSpPr>
        <p:spPr/>
        <p:txBody>
          <a:bodyPr/>
          <a:lstStyle/>
          <a:p>
            <a:r>
              <a:rPr lang="en-US" altLang="zh-CN" dirty="0"/>
              <a:t>Formal Analysis for Machine Learning</a:t>
            </a:r>
            <a:endParaRPr lang="zh-CN" altLang="en-US" dirty="0"/>
          </a:p>
        </p:txBody>
      </p:sp>
      <p:sp>
        <p:nvSpPr>
          <p:cNvPr id="3" name="Content Placeholder 2">
            <a:extLst>
              <a:ext uri="{FF2B5EF4-FFF2-40B4-BE49-F238E27FC236}">
                <a16:creationId xmlns:a16="http://schemas.microsoft.com/office/drawing/2014/main" id="{BCAAA0A4-A54A-4462-A591-DB6FD60EE992}"/>
              </a:ext>
            </a:extLst>
          </p:cNvPr>
          <p:cNvSpPr>
            <a:spLocks noGrp="1"/>
          </p:cNvSpPr>
          <p:nvPr>
            <p:ph idx="1"/>
          </p:nvPr>
        </p:nvSpPr>
        <p:spPr>
          <a:xfrm>
            <a:off x="838200" y="1825625"/>
            <a:ext cx="10515600" cy="2806254"/>
          </a:xfrm>
        </p:spPr>
        <p:txBody>
          <a:bodyPr/>
          <a:lstStyle/>
          <a:p>
            <a:r>
              <a:rPr lang="en-US" altLang="zh-CN" dirty="0"/>
              <a:t>Recent Trend: formal spec inference from ML models</a:t>
            </a:r>
          </a:p>
          <a:p>
            <a:pPr lvl="1"/>
            <a:r>
              <a:rPr lang="en-US" altLang="zh-CN" dirty="0"/>
              <a:t>E.g., Linear constraint solving</a:t>
            </a:r>
          </a:p>
          <a:p>
            <a:r>
              <a:rPr lang="en-US" altLang="zh-CN" dirty="0"/>
              <a:t>Apply compositional reasoning?</a:t>
            </a:r>
          </a:p>
          <a:p>
            <a:pPr lvl="1"/>
            <a:r>
              <a:rPr lang="en-US" altLang="zh-CN" dirty="0"/>
              <a:t>Assume-guarantee style reasoning</a:t>
            </a:r>
          </a:p>
          <a:p>
            <a:pPr lvl="1"/>
            <a:r>
              <a:rPr lang="en-US" altLang="zh-CN" dirty="0"/>
              <a:t>Heterogenous models</a:t>
            </a:r>
          </a:p>
        </p:txBody>
      </p:sp>
      <p:pic>
        <p:nvPicPr>
          <p:cNvPr id="4" name="Graphic 3" descr="Web cam outline">
            <a:extLst>
              <a:ext uri="{FF2B5EF4-FFF2-40B4-BE49-F238E27FC236}">
                <a16:creationId xmlns:a16="http://schemas.microsoft.com/office/drawing/2014/main" id="{F0AE094C-C5BC-4530-ADAA-B6FEBD74911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0451" y="4696472"/>
            <a:ext cx="703489" cy="703489"/>
          </a:xfrm>
          <a:prstGeom prst="rect">
            <a:avLst/>
          </a:prstGeom>
        </p:spPr>
      </p:pic>
      <p:sp>
        <p:nvSpPr>
          <p:cNvPr id="5" name="TextBox 4">
            <a:extLst>
              <a:ext uri="{FF2B5EF4-FFF2-40B4-BE49-F238E27FC236}">
                <a16:creationId xmlns:a16="http://schemas.microsoft.com/office/drawing/2014/main" id="{18B42A5F-B806-4657-95D6-997917D2DA91}"/>
              </a:ext>
            </a:extLst>
          </p:cNvPr>
          <p:cNvSpPr txBox="1"/>
          <p:nvPr/>
        </p:nvSpPr>
        <p:spPr>
          <a:xfrm>
            <a:off x="968025" y="4420452"/>
            <a:ext cx="848339" cy="338554"/>
          </a:xfrm>
          <a:prstGeom prst="rect">
            <a:avLst/>
          </a:prstGeom>
          <a:noFill/>
        </p:spPr>
        <p:txBody>
          <a:bodyPr wrap="square" rtlCol="0">
            <a:spAutoFit/>
          </a:bodyPr>
          <a:lstStyle/>
          <a:p>
            <a:r>
              <a:rPr lang="en-US" altLang="zh-CN" sz="1600" dirty="0"/>
              <a:t>camera</a:t>
            </a:r>
            <a:endParaRPr lang="zh-CN" altLang="en-US" sz="1600" dirty="0"/>
          </a:p>
        </p:txBody>
      </p:sp>
      <p:sp>
        <p:nvSpPr>
          <p:cNvPr id="6" name="Rectangle: Rounded Corners 5">
            <a:extLst>
              <a:ext uri="{FF2B5EF4-FFF2-40B4-BE49-F238E27FC236}">
                <a16:creationId xmlns:a16="http://schemas.microsoft.com/office/drawing/2014/main" id="{5C710A1A-239C-4202-AF02-DA2ED27D12DA}"/>
              </a:ext>
            </a:extLst>
          </p:cNvPr>
          <p:cNvSpPr/>
          <p:nvPr/>
        </p:nvSpPr>
        <p:spPr>
          <a:xfrm>
            <a:off x="2067350" y="4791645"/>
            <a:ext cx="1133880" cy="513142"/>
          </a:xfrm>
          <a:prstGeom prst="round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t>Image Preprocess</a:t>
            </a:r>
            <a:endParaRPr lang="zh-CN" altLang="en-US" sz="1400" dirty="0"/>
          </a:p>
        </p:txBody>
      </p:sp>
      <p:sp>
        <p:nvSpPr>
          <p:cNvPr id="7" name="Rectangle: Rounded Corners 6">
            <a:extLst>
              <a:ext uri="{FF2B5EF4-FFF2-40B4-BE49-F238E27FC236}">
                <a16:creationId xmlns:a16="http://schemas.microsoft.com/office/drawing/2014/main" id="{DD3797A1-158E-45BA-BC12-56920A180268}"/>
              </a:ext>
            </a:extLst>
          </p:cNvPr>
          <p:cNvSpPr/>
          <p:nvPr/>
        </p:nvSpPr>
        <p:spPr>
          <a:xfrm>
            <a:off x="3524640" y="4785407"/>
            <a:ext cx="1596012" cy="513142"/>
          </a:xfrm>
          <a:prstGeom prst="round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t>ML Obstacle detection</a:t>
            </a:r>
            <a:endParaRPr lang="zh-CN" altLang="en-US" sz="1400" dirty="0"/>
          </a:p>
        </p:txBody>
      </p:sp>
      <p:sp>
        <p:nvSpPr>
          <p:cNvPr id="8" name="Rectangle: Rounded Corners 7">
            <a:extLst>
              <a:ext uri="{FF2B5EF4-FFF2-40B4-BE49-F238E27FC236}">
                <a16:creationId xmlns:a16="http://schemas.microsoft.com/office/drawing/2014/main" id="{5F3B4B2E-4092-48CB-9144-799BFBD7F921}"/>
              </a:ext>
            </a:extLst>
          </p:cNvPr>
          <p:cNvSpPr/>
          <p:nvPr/>
        </p:nvSpPr>
        <p:spPr>
          <a:xfrm>
            <a:off x="5444062" y="4785407"/>
            <a:ext cx="1129650" cy="513142"/>
          </a:xfrm>
          <a:prstGeom prst="round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t>Planner</a:t>
            </a:r>
            <a:endParaRPr lang="zh-CN" altLang="en-US" sz="1400" dirty="0"/>
          </a:p>
        </p:txBody>
      </p:sp>
      <p:cxnSp>
        <p:nvCxnSpPr>
          <p:cNvPr id="9" name="Straight Arrow Connector 8">
            <a:extLst>
              <a:ext uri="{FF2B5EF4-FFF2-40B4-BE49-F238E27FC236}">
                <a16:creationId xmlns:a16="http://schemas.microsoft.com/office/drawing/2014/main" id="{F2EC71F4-F746-4E21-8224-79CA89614F4D}"/>
              </a:ext>
            </a:extLst>
          </p:cNvPr>
          <p:cNvCxnSpPr>
            <a:cxnSpLocks/>
            <a:stCxn id="4" idx="3"/>
            <a:endCxn id="6" idx="1"/>
          </p:cNvCxnSpPr>
          <p:nvPr/>
        </p:nvCxnSpPr>
        <p:spPr>
          <a:xfrm flipV="1">
            <a:off x="1743940" y="5048216"/>
            <a:ext cx="323410"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7C2AC90-F355-40FD-A332-452E32395D83}"/>
              </a:ext>
            </a:extLst>
          </p:cNvPr>
          <p:cNvCxnSpPr>
            <a:cxnSpLocks/>
            <a:stCxn id="6" idx="3"/>
            <a:endCxn id="7" idx="1"/>
          </p:cNvCxnSpPr>
          <p:nvPr/>
        </p:nvCxnSpPr>
        <p:spPr>
          <a:xfrm flipV="1">
            <a:off x="3201230" y="5041978"/>
            <a:ext cx="323410" cy="623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8E269FB-F9C7-4246-81E4-FE2B8CB2B813}"/>
              </a:ext>
            </a:extLst>
          </p:cNvPr>
          <p:cNvCxnSpPr>
            <a:cxnSpLocks/>
            <a:stCxn id="7" idx="3"/>
            <a:endCxn id="8" idx="1"/>
          </p:cNvCxnSpPr>
          <p:nvPr/>
        </p:nvCxnSpPr>
        <p:spPr>
          <a:xfrm>
            <a:off x="5120652" y="5041978"/>
            <a:ext cx="32341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639133DF-6E77-49BF-822A-90DB4A73B2A6}"/>
                  </a:ext>
                </a:extLst>
              </p:cNvPr>
              <p:cNvSpPr txBox="1"/>
              <p:nvPr/>
            </p:nvSpPr>
            <p:spPr>
              <a:xfrm>
                <a:off x="838200" y="5399961"/>
                <a:ext cx="110798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𝐺</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24" name="TextBox 23">
                <a:extLst>
                  <a:ext uri="{FF2B5EF4-FFF2-40B4-BE49-F238E27FC236}">
                    <a16:creationId xmlns:a16="http://schemas.microsoft.com/office/drawing/2014/main" id="{639133DF-6E77-49BF-822A-90DB4A73B2A6}"/>
                  </a:ext>
                </a:extLst>
              </p:cNvPr>
              <p:cNvSpPr txBox="1">
                <a:spLocks noRot="1" noChangeAspect="1" noMove="1" noResize="1" noEditPoints="1" noAdjustHandles="1" noChangeArrowheads="1" noChangeShapeType="1" noTextEdit="1"/>
              </p:cNvSpPr>
              <p:nvPr/>
            </p:nvSpPr>
            <p:spPr>
              <a:xfrm>
                <a:off x="838200" y="5399961"/>
                <a:ext cx="1107987" cy="369332"/>
              </a:xfrm>
              <a:prstGeom prst="rect">
                <a:avLst/>
              </a:prstGeom>
              <a:blipFill>
                <a:blip r:embed="rId5"/>
                <a:stretch>
                  <a:fillRect b="-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9A62C16B-AF17-4DCC-9336-316FD9B70FCB}"/>
                  </a:ext>
                </a:extLst>
              </p:cNvPr>
              <p:cNvSpPr txBox="1"/>
              <p:nvPr/>
            </p:nvSpPr>
            <p:spPr>
              <a:xfrm>
                <a:off x="2080296" y="5399961"/>
                <a:ext cx="110798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𝐺</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25" name="TextBox 24">
                <a:extLst>
                  <a:ext uri="{FF2B5EF4-FFF2-40B4-BE49-F238E27FC236}">
                    <a16:creationId xmlns:a16="http://schemas.microsoft.com/office/drawing/2014/main" id="{9A62C16B-AF17-4DCC-9336-316FD9B70FCB}"/>
                  </a:ext>
                </a:extLst>
              </p:cNvPr>
              <p:cNvSpPr txBox="1">
                <a:spLocks noRot="1" noChangeAspect="1" noMove="1" noResize="1" noEditPoints="1" noAdjustHandles="1" noChangeArrowheads="1" noChangeShapeType="1" noTextEdit="1"/>
              </p:cNvSpPr>
              <p:nvPr/>
            </p:nvSpPr>
            <p:spPr>
              <a:xfrm>
                <a:off x="2080296" y="5399961"/>
                <a:ext cx="1107987" cy="369332"/>
              </a:xfrm>
              <a:prstGeom prst="rect">
                <a:avLst/>
              </a:prstGeom>
              <a:blipFill>
                <a:blip r:embed="rId6"/>
                <a:stretch>
                  <a:fillRect b="-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EE45B933-70E6-4CC6-9E7C-368F5D138114}"/>
                  </a:ext>
                </a:extLst>
              </p:cNvPr>
              <p:cNvSpPr txBox="1"/>
              <p:nvPr/>
            </p:nvSpPr>
            <p:spPr>
              <a:xfrm>
                <a:off x="3768652" y="5399961"/>
                <a:ext cx="110798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𝐺</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26" name="TextBox 25">
                <a:extLst>
                  <a:ext uri="{FF2B5EF4-FFF2-40B4-BE49-F238E27FC236}">
                    <a16:creationId xmlns:a16="http://schemas.microsoft.com/office/drawing/2014/main" id="{EE45B933-70E6-4CC6-9E7C-368F5D138114}"/>
                  </a:ext>
                </a:extLst>
              </p:cNvPr>
              <p:cNvSpPr txBox="1">
                <a:spLocks noRot="1" noChangeAspect="1" noMove="1" noResize="1" noEditPoints="1" noAdjustHandles="1" noChangeArrowheads="1" noChangeShapeType="1" noTextEdit="1"/>
              </p:cNvSpPr>
              <p:nvPr/>
            </p:nvSpPr>
            <p:spPr>
              <a:xfrm>
                <a:off x="3768652" y="5399961"/>
                <a:ext cx="1107987" cy="369332"/>
              </a:xfrm>
              <a:prstGeom prst="rect">
                <a:avLst/>
              </a:prstGeom>
              <a:blipFill>
                <a:blip r:embed="rId7"/>
                <a:stretch>
                  <a:fillRect b="-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376B1636-8097-47CF-9A9A-677E2163DD5A}"/>
                  </a:ext>
                </a:extLst>
              </p:cNvPr>
              <p:cNvSpPr txBox="1"/>
              <p:nvPr/>
            </p:nvSpPr>
            <p:spPr>
              <a:xfrm>
                <a:off x="5465725" y="5399961"/>
                <a:ext cx="110798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4</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𝐺</m:t>
                          </m:r>
                        </m:e>
                        <m:sub>
                          <m:r>
                            <a:rPr lang="en-US" altLang="zh-CN" b="0" i="1" smtClean="0">
                              <a:latin typeface="Cambria Math" panose="02040503050406030204" pitchFamily="18" charset="0"/>
                            </a:rPr>
                            <m:t>4</m:t>
                          </m:r>
                        </m:sub>
                      </m:sSub>
                    </m:oMath>
                  </m:oMathPara>
                </a14:m>
                <a:endParaRPr lang="zh-CN" altLang="en-US" dirty="0"/>
              </a:p>
            </p:txBody>
          </p:sp>
        </mc:Choice>
        <mc:Fallback xmlns="">
          <p:sp>
            <p:nvSpPr>
              <p:cNvPr id="27" name="TextBox 26">
                <a:extLst>
                  <a:ext uri="{FF2B5EF4-FFF2-40B4-BE49-F238E27FC236}">
                    <a16:creationId xmlns:a16="http://schemas.microsoft.com/office/drawing/2014/main" id="{376B1636-8097-47CF-9A9A-677E2163DD5A}"/>
                  </a:ext>
                </a:extLst>
              </p:cNvPr>
              <p:cNvSpPr txBox="1">
                <a:spLocks noRot="1" noChangeAspect="1" noMove="1" noResize="1" noEditPoints="1" noAdjustHandles="1" noChangeArrowheads="1" noChangeShapeType="1" noTextEdit="1"/>
              </p:cNvSpPr>
              <p:nvPr/>
            </p:nvSpPr>
            <p:spPr>
              <a:xfrm>
                <a:off x="5465725" y="5399961"/>
                <a:ext cx="1107987" cy="369332"/>
              </a:xfrm>
              <a:prstGeom prst="rect">
                <a:avLst/>
              </a:prstGeom>
              <a:blipFill>
                <a:blip r:embed="rId8"/>
                <a:stretch>
                  <a:fillRect b="-1667"/>
                </a:stretch>
              </a:blipFill>
            </p:spPr>
            <p:txBody>
              <a:bodyPr/>
              <a:lstStyle/>
              <a:p>
                <a:r>
                  <a:rPr lang="zh-CN" altLang="en-US">
                    <a:noFill/>
                  </a:rPr>
                  <a:t> </a:t>
                </a:r>
              </a:p>
            </p:txBody>
          </p:sp>
        </mc:Fallback>
      </mc:AlternateContent>
      <p:sp>
        <p:nvSpPr>
          <p:cNvPr id="28" name="Thought Bubble: Cloud 27">
            <a:extLst>
              <a:ext uri="{FF2B5EF4-FFF2-40B4-BE49-F238E27FC236}">
                <a16:creationId xmlns:a16="http://schemas.microsoft.com/office/drawing/2014/main" id="{643D1A03-CA19-404C-83E2-571D734BBF51}"/>
              </a:ext>
            </a:extLst>
          </p:cNvPr>
          <p:cNvSpPr/>
          <p:nvPr/>
        </p:nvSpPr>
        <p:spPr>
          <a:xfrm>
            <a:off x="7455828" y="4285515"/>
            <a:ext cx="3273552" cy="1536192"/>
          </a:xfrm>
          <a:prstGeom prst="cloudCallout">
            <a:avLst/>
          </a:prstGeom>
          <a:solidFill>
            <a:schemeClr val="bg1"/>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400" dirty="0">
                <a:solidFill>
                  <a:schemeClr val="tx1"/>
                </a:solidFill>
              </a:rPr>
              <a:t>Promising but Hard!</a:t>
            </a:r>
            <a:endParaRPr lang="zh-CN" altLang="en-US" sz="2400" dirty="0">
              <a:solidFill>
                <a:schemeClr val="tx1"/>
              </a:solidFill>
            </a:endParaRPr>
          </a:p>
        </p:txBody>
      </p:sp>
      <p:sp>
        <p:nvSpPr>
          <p:cNvPr id="10" name="Slide Number Placeholder 9">
            <a:extLst>
              <a:ext uri="{FF2B5EF4-FFF2-40B4-BE49-F238E27FC236}">
                <a16:creationId xmlns:a16="http://schemas.microsoft.com/office/drawing/2014/main" id="{41C8D489-A739-4907-9444-BA8B272B5EA9}"/>
              </a:ext>
            </a:extLst>
          </p:cNvPr>
          <p:cNvSpPr>
            <a:spLocks noGrp="1"/>
          </p:cNvSpPr>
          <p:nvPr>
            <p:ph type="sldNum" sz="quarter" idx="12"/>
          </p:nvPr>
        </p:nvSpPr>
        <p:spPr/>
        <p:txBody>
          <a:bodyPr/>
          <a:lstStyle/>
          <a:p>
            <a:fld id="{97747CB4-D781-4B4A-926E-331FF2747F48}" type="slidenum">
              <a:rPr lang="zh-CN" altLang="en-US" smtClean="0"/>
              <a:t>3</a:t>
            </a:fld>
            <a:endParaRPr lang="zh-CN" altLang="en-US"/>
          </a:p>
        </p:txBody>
      </p:sp>
    </p:spTree>
    <p:extLst>
      <p:ext uri="{BB962C8B-B14F-4D97-AF65-F5344CB8AC3E}">
        <p14:creationId xmlns:p14="http://schemas.microsoft.com/office/powerpoint/2010/main" val="23758896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4D383B8-77B2-4AD0-8172-DB4104293E17}"/>
                  </a:ext>
                </a:extLst>
              </p:cNvPr>
              <p:cNvSpPr>
                <a:spLocks noGrp="1"/>
              </p:cNvSpPr>
              <p:nvPr>
                <p:ph type="title"/>
              </p:nvPr>
            </p:nvSpPr>
            <p:spPr/>
            <p:txBody>
              <a:bodyPr>
                <a:normAutofit/>
              </a:bodyPr>
              <a:lstStyle/>
              <a:p>
                <a:r>
                  <a:rPr lang="en-US" altLang="zh-CN" dirty="0"/>
                  <a:t>How to Compute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𝛿</m:t>
                        </m:r>
                      </m:e>
                      <m:sub>
                        <m:r>
                          <a:rPr lang="en-US" altLang="zh-CN" b="0" i="1" smtClean="0">
                            <a:latin typeface="Cambria Math" panose="02040503050406030204" pitchFamily="18" charset="0"/>
                          </a:rPr>
                          <m:t>h</m:t>
                        </m:r>
                      </m:sub>
                      <m:sup>
                        <m:r>
                          <a:rPr lang="en-US" altLang="zh-CN" b="0" i="1" smtClean="0">
                            <a:latin typeface="Cambria Math" panose="02040503050406030204" pitchFamily="18" charset="0"/>
                          </a:rPr>
                          <m:t>𝒜</m:t>
                        </m:r>
                      </m:sup>
                    </m:sSubSup>
                  </m:oMath>
                </a14:m>
                <a:r>
                  <a:rPr lang="zh-CN" altLang="en-US" dirty="0"/>
                  <a:t> </a:t>
                </a:r>
                <a:r>
                  <a:rPr lang="en-US" altLang="zh-CN" dirty="0"/>
                  <a:t>and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𝛿</m:t>
                        </m:r>
                      </m:e>
                      <m:sub>
                        <m:r>
                          <a:rPr lang="en-US" altLang="zh-CN" b="0" i="1" smtClean="0">
                            <a:latin typeface="Cambria Math" panose="02040503050406030204" pitchFamily="18" charset="0"/>
                          </a:rPr>
                          <m:t>𝑚</m:t>
                        </m:r>
                      </m:sub>
                      <m:sup>
                        <m:r>
                          <a:rPr lang="en-US" altLang="zh-CN" b="0" i="1" smtClean="0">
                            <a:latin typeface="Cambria Math" panose="02040503050406030204" pitchFamily="18" charset="0"/>
                          </a:rPr>
                          <m:t>ℬ</m:t>
                        </m:r>
                      </m:sup>
                    </m:sSubSup>
                  </m:oMath>
                </a14:m>
                <a:r>
                  <a:rPr lang="en-US" altLang="zh-CN" dirty="0"/>
                  <a:t>?</a:t>
                </a:r>
                <a:endParaRPr lang="zh-CN" altLang="en-US" dirty="0"/>
              </a:p>
            </p:txBody>
          </p:sp>
        </mc:Choice>
        <mc:Fallback xmlns="">
          <p:sp>
            <p:nvSpPr>
              <p:cNvPr id="2" name="Title 1">
                <a:extLst>
                  <a:ext uri="{FF2B5EF4-FFF2-40B4-BE49-F238E27FC236}">
                    <a16:creationId xmlns:a16="http://schemas.microsoft.com/office/drawing/2014/main" id="{B4D383B8-77B2-4AD0-8172-DB4104293E17}"/>
                  </a:ext>
                </a:extLst>
              </p:cNvPr>
              <p:cNvSpPr>
                <a:spLocks noGrp="1" noRot="1" noChangeAspect="1" noMove="1" noResize="1" noEditPoints="1" noAdjustHandles="1" noChangeArrowheads="1" noChangeShapeType="1" noTextEdit="1"/>
              </p:cNvSpPr>
              <p:nvPr>
                <p:ph type="title"/>
              </p:nvPr>
            </p:nvSpPr>
            <p:spPr>
              <a:blipFill>
                <a:blip r:embed="rId3"/>
                <a:stretch>
                  <a:fillRect l="-2377"/>
                </a:stretch>
              </a:blipFill>
            </p:spPr>
            <p:txBody>
              <a:bodyPr/>
              <a:lstStyle/>
              <a:p>
                <a:r>
                  <a:rPr lang="zh-CN" altLang="en-US">
                    <a:noFill/>
                  </a:rPr>
                  <a:t> </a:t>
                </a:r>
              </a:p>
            </p:txBody>
          </p:sp>
        </mc:Fallback>
      </mc:AlternateContent>
      <p:sp>
        <p:nvSpPr>
          <p:cNvPr id="3" name="Content Placeholder 2">
            <a:extLst>
              <a:ext uri="{FF2B5EF4-FFF2-40B4-BE49-F238E27FC236}">
                <a16:creationId xmlns:a16="http://schemas.microsoft.com/office/drawing/2014/main" id="{BAC6B3F1-5B20-48E1-9583-D6FA4BE8E561}"/>
              </a:ext>
            </a:extLst>
          </p:cNvPr>
          <p:cNvSpPr>
            <a:spLocks noGrp="1"/>
          </p:cNvSpPr>
          <p:nvPr>
            <p:ph idx="1"/>
          </p:nvPr>
        </p:nvSpPr>
        <p:spPr/>
        <p:txBody>
          <a:bodyPr/>
          <a:lstStyle/>
          <a:p>
            <a:r>
              <a:rPr lang="en-US" altLang="zh-CN" dirty="0"/>
              <a:t>TESTING!</a:t>
            </a:r>
          </a:p>
          <a:p>
            <a:r>
              <a:rPr lang="en-US" altLang="zh-CN" dirty="0"/>
              <a:t>Hardware industry has tons of mechanisms to test their products before shipping.</a:t>
            </a:r>
          </a:p>
          <a:p>
            <a:pPr lvl="1"/>
            <a:r>
              <a:rPr lang="en-US" altLang="zh-CN" dirty="0"/>
              <a:t>E.g., </a:t>
            </a:r>
            <a:r>
              <a:rPr lang="en-US" altLang="zh-CN" dirty="0" err="1"/>
              <a:t>DxOMark</a:t>
            </a:r>
            <a:r>
              <a:rPr lang="en-US" altLang="zh-CN" dirty="0"/>
              <a:t>, systematic customer review for smartphone cameras and lens.</a:t>
            </a:r>
          </a:p>
          <a:p>
            <a:r>
              <a:rPr lang="en-US" altLang="zh-CN" dirty="0"/>
              <a:t>Can we employ this to ML?</a:t>
            </a:r>
          </a:p>
          <a:p>
            <a:pPr lvl="1"/>
            <a:r>
              <a:rPr lang="en-US" altLang="zh-CN" dirty="0"/>
              <a:t>YES!</a:t>
            </a:r>
          </a:p>
          <a:p>
            <a:pPr lvl="1"/>
            <a:r>
              <a:rPr lang="en-US" altLang="zh-CN" dirty="0"/>
              <a:t>ML community know how input perturbations can affect the prediction,</a:t>
            </a:r>
          </a:p>
          <a:p>
            <a:pPr lvl="1"/>
            <a:r>
              <a:rPr lang="en-US" altLang="zh-CN" dirty="0"/>
              <a:t>But need to put them together systematically.</a:t>
            </a:r>
            <a:endParaRPr lang="zh-CN" altLang="en-US" dirty="0"/>
          </a:p>
        </p:txBody>
      </p:sp>
      <p:sp>
        <p:nvSpPr>
          <p:cNvPr id="4" name="Slide Number Placeholder 3">
            <a:extLst>
              <a:ext uri="{FF2B5EF4-FFF2-40B4-BE49-F238E27FC236}">
                <a16:creationId xmlns:a16="http://schemas.microsoft.com/office/drawing/2014/main" id="{32FB64DB-E38F-47DB-93F6-3DD7325E4B28}"/>
              </a:ext>
            </a:extLst>
          </p:cNvPr>
          <p:cNvSpPr>
            <a:spLocks noGrp="1"/>
          </p:cNvSpPr>
          <p:nvPr>
            <p:ph type="sldNum" sz="quarter" idx="12"/>
          </p:nvPr>
        </p:nvSpPr>
        <p:spPr/>
        <p:txBody>
          <a:bodyPr/>
          <a:lstStyle/>
          <a:p>
            <a:fld id="{97747CB4-D781-4B4A-926E-331FF2747F48}" type="slidenum">
              <a:rPr lang="zh-CN" altLang="en-US" smtClean="0"/>
              <a:t>30</a:t>
            </a:fld>
            <a:endParaRPr lang="zh-CN" altLang="en-US"/>
          </a:p>
        </p:txBody>
      </p:sp>
    </p:spTree>
    <p:extLst>
      <p:ext uri="{BB962C8B-B14F-4D97-AF65-F5344CB8AC3E}">
        <p14:creationId xmlns:p14="http://schemas.microsoft.com/office/powerpoint/2010/main" val="24019346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7D27B-D258-4E08-8FCE-38AACC27BE52}"/>
              </a:ext>
            </a:extLst>
          </p:cNvPr>
          <p:cNvSpPr>
            <a:spLocks noGrp="1"/>
          </p:cNvSpPr>
          <p:nvPr>
            <p:ph type="title"/>
          </p:nvPr>
        </p:nvSpPr>
        <p:spPr/>
        <p:txBody>
          <a:bodyPr/>
          <a:lstStyle/>
          <a:p>
            <a:r>
              <a:rPr lang="en-US" altLang="zh-CN" dirty="0"/>
              <a:t>Design Time Safety Analysis</a:t>
            </a:r>
            <a:endParaRPr lang="zh-CN" alt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282A05-8997-4570-8A33-FE28C44059AF}"/>
                  </a:ext>
                </a:extLst>
              </p:cNvPr>
              <p:cNvSpPr>
                <a:spLocks noGrp="1"/>
              </p:cNvSpPr>
              <p:nvPr>
                <p:ph idx="1"/>
              </p:nvPr>
            </p:nvSpPr>
            <p:spPr/>
            <p:txBody>
              <a:bodyPr/>
              <a:lstStyle/>
              <a:p>
                <a:r>
                  <a:rPr lang="en-US" altLang="zh-CN" dirty="0"/>
                  <a:t>Given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𝛿</m:t>
                        </m:r>
                      </m:e>
                      <m:sub>
                        <m:r>
                          <a:rPr lang="en-US" altLang="zh-CN" b="0" i="1" smtClean="0">
                            <a:latin typeface="Cambria Math" panose="02040503050406030204" pitchFamily="18" charset="0"/>
                          </a:rPr>
                          <m:t>h</m:t>
                        </m:r>
                      </m:sub>
                      <m:sup>
                        <m:r>
                          <a:rPr lang="en-US" altLang="zh-CN" b="0" i="1" smtClean="0">
                            <a:latin typeface="Cambria Math" panose="02040503050406030204" pitchFamily="18" charset="0"/>
                          </a:rPr>
                          <m:t>𝒜</m:t>
                        </m:r>
                      </m:sup>
                    </m:sSubSup>
                    <m:r>
                      <a:rPr lang="en-US" altLang="zh-CN" b="0" i="1" smtClean="0">
                        <a:latin typeface="Cambria Math" panose="02040503050406030204" pitchFamily="18" charset="0"/>
                      </a:rPr>
                      <m:t>(</m:t>
                    </m:r>
                    <m:r>
                      <a:rPr lang="en-US" altLang="zh-CN" b="0" i="1" smtClean="0">
                        <a:latin typeface="Cambria Math" panose="02040503050406030204" pitchFamily="18" charset="0"/>
                      </a:rPr>
                      <m:t>𝒶</m:t>
                    </m:r>
                    <m:r>
                      <a:rPr lang="en-US" altLang="zh-CN" b="0" i="1" smtClean="0">
                        <a:latin typeface="Cambria Math" panose="02040503050406030204" pitchFamily="18" charset="0"/>
                      </a:rPr>
                      <m:t>)</m:t>
                    </m:r>
                  </m:oMath>
                </a14:m>
                <a:r>
                  <a:rPr lang="zh-CN" altLang="en-US" dirty="0"/>
                  <a:t> </a:t>
                </a:r>
                <a:r>
                  <a:rPr lang="en-US" altLang="zh-CN" dirty="0"/>
                  <a:t>and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𝜂</m:t>
                        </m:r>
                      </m:e>
                      <m:sub>
                        <m:r>
                          <a:rPr lang="en-US" altLang="zh-CN" b="0" i="1" smtClean="0">
                            <a:latin typeface="Cambria Math" panose="02040503050406030204" pitchFamily="18" charset="0"/>
                          </a:rPr>
                          <m:t>h</m:t>
                        </m:r>
                      </m:sub>
                    </m:sSub>
                  </m:oMath>
                </a14:m>
                <a:r>
                  <a:rPr lang="en-US" altLang="zh-CN" dirty="0"/>
                  <a:t>, compute the true observation range </a:t>
                </a:r>
                <a14:m>
                  <m:oMath xmlns:m="http://schemas.openxmlformats.org/officeDocument/2006/math">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𝑜</m:t>
                        </m:r>
                      </m:e>
                    </m:acc>
                  </m:oMath>
                </a14:m>
                <a:r>
                  <a:rPr lang="en-US" altLang="zh-CN" dirty="0"/>
                  <a:t>.</a:t>
                </a:r>
              </a:p>
              <a:p>
                <a:r>
                  <a:rPr lang="en-US" altLang="zh-CN" dirty="0"/>
                  <a:t>Given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𝛿</m:t>
                        </m:r>
                      </m:e>
                      <m:sub>
                        <m:r>
                          <a:rPr lang="en-US" altLang="zh-CN" b="0" i="1" smtClean="0">
                            <a:latin typeface="Cambria Math" panose="02040503050406030204" pitchFamily="18" charset="0"/>
                          </a:rPr>
                          <m:t>𝑚</m:t>
                        </m:r>
                      </m:sub>
                      <m:sup>
                        <m:r>
                          <a:rPr lang="en-US" altLang="zh-CN" b="0" i="1" smtClean="0">
                            <a:latin typeface="Cambria Math" panose="02040503050406030204" pitchFamily="18" charset="0"/>
                          </a:rPr>
                          <m:t>ℬ</m:t>
                        </m:r>
                      </m:sup>
                    </m:sSubSup>
                    <m:r>
                      <a:rPr lang="en-US" altLang="zh-CN" b="0" i="1" smtClean="0">
                        <a:latin typeface="Cambria Math" panose="02040503050406030204" pitchFamily="18" charset="0"/>
                      </a:rPr>
                      <m:t>(</m:t>
                    </m:r>
                    <m:r>
                      <a:rPr lang="en-US" altLang="zh-CN" b="0" i="1" smtClean="0">
                        <a:latin typeface="Cambria Math" panose="02040503050406030204" pitchFamily="18" charset="0"/>
                      </a:rPr>
                      <m:t>𝒷</m:t>
                    </m:r>
                    <m:r>
                      <a:rPr lang="en-US" altLang="zh-CN" b="0" i="1" smtClean="0">
                        <a:latin typeface="Cambria Math" panose="02040503050406030204" pitchFamily="18" charset="0"/>
                      </a:rPr>
                      <m:t>)</m:t>
                    </m:r>
                  </m:oMath>
                </a14:m>
                <a:r>
                  <a:rPr lang="zh-CN" altLang="en-US" dirty="0"/>
                  <a:t> </a:t>
                </a:r>
                <a:r>
                  <a:rPr lang="en-US" altLang="zh-CN" dirty="0"/>
                  <a:t>and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𝜖</m:t>
                        </m:r>
                      </m:e>
                      <m:sub>
                        <m:r>
                          <a:rPr lang="en-US" altLang="zh-CN" b="0" i="1" smtClean="0">
                            <a:latin typeface="Cambria Math" panose="02040503050406030204" pitchFamily="18" charset="0"/>
                          </a:rPr>
                          <m:t>𝑚</m:t>
                        </m:r>
                      </m:sub>
                    </m:sSub>
                  </m:oMath>
                </a14:m>
                <a:r>
                  <a:rPr lang="en-US" altLang="zh-CN" dirty="0"/>
                  <a:t>, compute the true state estimation </a:t>
                </a:r>
                <a14:m>
                  <m:oMath xmlns:m="http://schemas.openxmlformats.org/officeDocument/2006/math">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𝑧</m:t>
                        </m:r>
                      </m:e>
                    </m:acc>
                  </m:oMath>
                </a14:m>
                <a:r>
                  <a:rPr lang="en-US" altLang="zh-CN" dirty="0"/>
                  <a:t>.</a:t>
                </a:r>
              </a:p>
              <a:p>
                <a:endParaRPr lang="zh-CN" altLang="en-US" dirty="0"/>
              </a:p>
            </p:txBody>
          </p:sp>
        </mc:Choice>
        <mc:Fallback xmlns="">
          <p:sp>
            <p:nvSpPr>
              <p:cNvPr id="3" name="Content Placeholder 2">
                <a:extLst>
                  <a:ext uri="{FF2B5EF4-FFF2-40B4-BE49-F238E27FC236}">
                    <a16:creationId xmlns:a16="http://schemas.microsoft.com/office/drawing/2014/main" id="{00282A05-8997-4570-8A33-FE28C44059AF}"/>
                  </a:ext>
                </a:extLst>
              </p:cNvPr>
              <p:cNvSpPr>
                <a:spLocks noGrp="1" noRot="1" noChangeAspect="1" noMove="1" noResize="1" noEditPoints="1" noAdjustHandles="1" noChangeArrowheads="1" noChangeShapeType="1" noTextEdit="1"/>
              </p:cNvSpPr>
              <p:nvPr>
                <p:ph idx="1"/>
              </p:nvPr>
            </p:nvSpPr>
            <p:spPr>
              <a:blipFill>
                <a:blip r:embed="rId2"/>
                <a:stretch>
                  <a:fillRect l="-1043" t="-1961"/>
                </a:stretch>
              </a:blipFill>
            </p:spPr>
            <p:txBody>
              <a:bodyPr/>
              <a:lstStyle/>
              <a:p>
                <a:r>
                  <a:rPr lang="zh-CN" altLang="en-US">
                    <a:noFill/>
                  </a:rPr>
                  <a:t> </a:t>
                </a:r>
              </a:p>
            </p:txBody>
          </p:sp>
        </mc:Fallback>
      </mc:AlternateContent>
      <p:sp>
        <p:nvSpPr>
          <p:cNvPr id="4" name="Slide Number Placeholder 3">
            <a:extLst>
              <a:ext uri="{FF2B5EF4-FFF2-40B4-BE49-F238E27FC236}">
                <a16:creationId xmlns:a16="http://schemas.microsoft.com/office/drawing/2014/main" id="{82ADE75B-6DB7-4ACF-ABB5-85E3E7112803}"/>
              </a:ext>
            </a:extLst>
          </p:cNvPr>
          <p:cNvSpPr>
            <a:spLocks noGrp="1"/>
          </p:cNvSpPr>
          <p:nvPr>
            <p:ph type="sldNum" sz="quarter" idx="12"/>
          </p:nvPr>
        </p:nvSpPr>
        <p:spPr/>
        <p:txBody>
          <a:bodyPr/>
          <a:lstStyle/>
          <a:p>
            <a:fld id="{97747CB4-D781-4B4A-926E-331FF2747F48}" type="slidenum">
              <a:rPr lang="zh-CN" altLang="en-US" smtClean="0"/>
              <a:t>31</a:t>
            </a:fld>
            <a:endParaRPr lang="zh-CN" altLang="en-US"/>
          </a:p>
        </p:txBody>
      </p:sp>
    </p:spTree>
    <p:extLst>
      <p:ext uri="{BB962C8B-B14F-4D97-AF65-F5344CB8AC3E}">
        <p14:creationId xmlns:p14="http://schemas.microsoft.com/office/powerpoint/2010/main" val="26940808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34406-5E77-4396-A624-BDF79BD30A87}"/>
              </a:ext>
            </a:extLst>
          </p:cNvPr>
          <p:cNvSpPr>
            <a:spLocks noGrp="1"/>
          </p:cNvSpPr>
          <p:nvPr>
            <p:ph type="title"/>
          </p:nvPr>
        </p:nvSpPr>
        <p:spPr/>
        <p:txBody>
          <a:bodyPr/>
          <a:lstStyle/>
          <a:p>
            <a:r>
              <a:rPr lang="en-US" altLang="zh-CN" dirty="0"/>
              <a:t>Robustness vs Accuracy</a:t>
            </a:r>
            <a:endParaRPr lang="zh-CN" alt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8527952-18E6-4CF3-BCB8-AFCE2E7DB24D}"/>
                  </a:ext>
                </a:extLst>
              </p:cNvPr>
              <p:cNvSpPr>
                <a:spLocks noGrp="1"/>
              </p:cNvSpPr>
              <p:nvPr>
                <p:ph idx="1"/>
              </p:nvPr>
            </p:nvSpPr>
            <p:spPr/>
            <p:txBody>
              <a:bodyPr>
                <a:normAutofit/>
              </a:bodyPr>
              <a:lstStyle/>
              <a:p>
                <a:r>
                  <a:rPr lang="en-US" altLang="zh-CN" sz="2400" dirty="0"/>
                  <a:t>Error: the value that deviates from the ground-truth value.</a:t>
                </a:r>
                <a:endParaRPr lang="en-US" altLang="zh-CN" sz="2400" b="0" i="1" dirty="0">
                  <a:latin typeface="Cambria Math" panose="02040503050406030204" pitchFamily="18" charset="0"/>
                  <a:ea typeface="Cambria Math" panose="02040503050406030204" pitchFamily="18" charset="0"/>
                </a:endParaRPr>
              </a:p>
              <a:p>
                <a:pPr lvl="1"/>
                <a14:m>
                  <m:oMath xmlns:m="http://schemas.openxmlformats.org/officeDocument/2006/math">
                    <m:r>
                      <a:rPr lang="en-US" altLang="zh-CN" b="0" i="1" smtClean="0">
                        <a:latin typeface="Cambria Math" panose="02040503050406030204" pitchFamily="18" charset="0"/>
                        <a:ea typeface="Cambria Math" panose="02040503050406030204" pitchFamily="18" charset="0"/>
                      </a:rPr>
                      <m:t>h</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𝑥</m:t>
                        </m:r>
                      </m:e>
                    </m:d>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h</m:t>
                        </m:r>
                      </m:e>
                      <m:sup>
                        <m:r>
                          <a:rPr lang="en-US" altLang="zh-CN" b="0" i="1" smtClean="0">
                            <a:latin typeface="Cambria Math" panose="02040503050406030204" pitchFamily="18" charset="0"/>
                            <a:ea typeface="Cambria Math" panose="02040503050406030204" pitchFamily="18" charset="0"/>
                          </a:rPr>
                          <m:t>+</m:t>
                        </m:r>
                      </m:sup>
                    </m:sSup>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𝑥</m:t>
                        </m:r>
                      </m:e>
                    </m:d>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𝛿</m:t>
                        </m:r>
                      </m:e>
                      <m:sub>
                        <m:r>
                          <a:rPr lang="en-US" altLang="zh-CN" b="0" i="1" smtClean="0">
                            <a:latin typeface="Cambria Math" panose="02040503050406030204" pitchFamily="18" charset="0"/>
                            <a:ea typeface="Cambria Math" panose="02040503050406030204" pitchFamily="18" charset="0"/>
                          </a:rPr>
                          <m:t>h</m:t>
                        </m:r>
                      </m:sub>
                    </m:sSub>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𝑥</m:t>
                        </m:r>
                      </m:e>
                    </m:d>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𝜂</m:t>
                        </m:r>
                      </m:e>
                      <m:sub>
                        <m:r>
                          <a:rPr lang="en-US" altLang="zh-CN" b="0" i="1" smtClean="0">
                            <a:latin typeface="Cambria Math" panose="02040503050406030204" pitchFamily="18" charset="0"/>
                            <a:ea typeface="Cambria Math" panose="02040503050406030204" pitchFamily="18" charset="0"/>
                          </a:rPr>
                          <m:t>h</m:t>
                        </m:r>
                      </m:sub>
                    </m:sSub>
                    <m:r>
                      <a:rPr lang="en-US" altLang="zh-CN" b="0" i="0" smtClean="0">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𝑚</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𝑜</m:t>
                        </m:r>
                      </m:e>
                    </m:d>
                    <m:r>
                      <a:rPr lang="en-US" altLang="zh-CN" i="1">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𝑚</m:t>
                        </m:r>
                      </m:e>
                      <m:sup>
                        <m:r>
                          <a:rPr lang="en-US" altLang="zh-CN" i="1">
                            <a:latin typeface="Cambria Math" panose="02040503050406030204" pitchFamily="18" charset="0"/>
                            <a:ea typeface="Cambria Math" panose="02040503050406030204" pitchFamily="18" charset="0"/>
                          </a:rPr>
                          <m:t>+</m:t>
                        </m:r>
                      </m:sup>
                    </m:sSup>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𝑜</m:t>
                        </m:r>
                      </m:e>
                    </m:d>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𝛿</m:t>
                        </m:r>
                      </m:e>
                      <m:sub>
                        <m:r>
                          <a:rPr lang="en-US" altLang="zh-CN" i="1">
                            <a:latin typeface="Cambria Math" panose="02040503050406030204" pitchFamily="18" charset="0"/>
                            <a:ea typeface="Cambria Math" panose="02040503050406030204" pitchFamily="18" charset="0"/>
                          </a:rPr>
                          <m:t>𝑚</m:t>
                        </m:r>
                      </m:sub>
                    </m:sSub>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𝑜</m:t>
                        </m:r>
                      </m:e>
                    </m:d>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𝜖</m:t>
                        </m:r>
                      </m:e>
                      <m:sub>
                        <m:r>
                          <a:rPr lang="en-US" altLang="zh-CN" i="1">
                            <a:latin typeface="Cambria Math" panose="02040503050406030204" pitchFamily="18" charset="0"/>
                            <a:ea typeface="Cambria Math" panose="02040503050406030204" pitchFamily="18" charset="0"/>
                          </a:rPr>
                          <m:t>𝑚</m:t>
                        </m:r>
                      </m:sub>
                    </m:sSub>
                  </m:oMath>
                </a14:m>
                <a:endParaRPr lang="en-US" altLang="zh-CN" dirty="0">
                  <a:ea typeface="Cambria Math" panose="02040503050406030204" pitchFamily="18" charset="0"/>
                </a:endParaRPr>
              </a:p>
              <a:p>
                <a:pPr lvl="1"/>
                <a:r>
                  <a:rPr lang="en-US" altLang="zh-CN" dirty="0">
                    <a:ea typeface="Cambria Math" panose="02040503050406030204" pitchFamily="18" charset="0"/>
                  </a:rPr>
                  <a:t>Compare with ground-truth value</a:t>
                </a:r>
              </a:p>
              <a:p>
                <a:r>
                  <a:rPr lang="en-US" altLang="zh-CN" sz="2400" dirty="0">
                    <a:ea typeface="Cambria Math" panose="02040503050406030204" pitchFamily="18" charset="0"/>
                  </a:rPr>
                  <a:t>Robustness: the ability to be resilient on input perturbations.</a:t>
                </a:r>
              </a:p>
              <a:p>
                <a:pPr lvl="1"/>
                <a14:m>
                  <m:oMath xmlns:m="http://schemas.openxmlformats.org/officeDocument/2006/math">
                    <m:d>
                      <m:dPr>
                        <m:begChr m:val="‖"/>
                        <m:endChr m:val="‖"/>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h</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𝑥</m:t>
                            </m:r>
                          </m:e>
                        </m:d>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h</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𝑥</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𝛿</m:t>
                            </m:r>
                          </m:e>
                        </m:d>
                      </m:e>
                    </m:d>
                    <m:r>
                      <a:rPr lang="en-US" altLang="zh-CN" b="0" i="1" smtClean="0">
                        <a:latin typeface="Cambria Math" panose="02040503050406030204" pitchFamily="18" charset="0"/>
                        <a:ea typeface="Cambria Math" panose="02040503050406030204" pitchFamily="18" charset="0"/>
                      </a:rPr>
                      <m:t>&lt;</m:t>
                    </m:r>
                    <m:r>
                      <a:rPr lang="en-US" altLang="zh-CN" b="0" i="1" smtClean="0">
                        <a:latin typeface="Cambria Math" panose="02040503050406030204" pitchFamily="18" charset="0"/>
                        <a:ea typeface="Cambria Math" panose="02040503050406030204" pitchFamily="18" charset="0"/>
                      </a:rPr>
                      <m:t>𝜖</m:t>
                    </m:r>
                    <m:r>
                      <a:rPr lang="en-US" altLang="zh-CN" b="0" i="0" smtClean="0">
                        <a:latin typeface="Cambria Math" panose="02040503050406030204" pitchFamily="18" charset="0"/>
                        <a:ea typeface="Cambria Math" panose="02040503050406030204" pitchFamily="18" charset="0"/>
                      </a:rPr>
                      <m:t>,        </m:t>
                    </m:r>
                    <m:d>
                      <m:dPr>
                        <m:begChr m:val="‖"/>
                        <m:endChr m:val="‖"/>
                        <m:ctrlPr>
                          <a:rPr lang="en-US" altLang="zh-CN" b="0" i="1" smtClean="0">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𝑚</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𝑜</m:t>
                            </m:r>
                          </m:e>
                        </m:d>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𝑚</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𝑜</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𝛿</m:t>
                            </m:r>
                          </m:e>
                        </m:d>
                      </m:e>
                    </m:d>
                    <m:r>
                      <a:rPr lang="en-US" altLang="zh-CN" b="0" i="1" smtClean="0">
                        <a:latin typeface="Cambria Math" panose="02040503050406030204" pitchFamily="18" charset="0"/>
                        <a:ea typeface="Cambria Math" panose="02040503050406030204" pitchFamily="18" charset="0"/>
                      </a:rPr>
                      <m:t>&lt;</m:t>
                    </m:r>
                    <m:r>
                      <a:rPr lang="en-US" altLang="zh-CN" b="0" i="1" smtClean="0">
                        <a:latin typeface="Cambria Math" panose="02040503050406030204" pitchFamily="18" charset="0"/>
                        <a:ea typeface="Cambria Math" panose="02040503050406030204" pitchFamily="18" charset="0"/>
                      </a:rPr>
                      <m:t>𝜖</m:t>
                    </m:r>
                  </m:oMath>
                </a14:m>
                <a:endParaRPr lang="en-US" altLang="zh-CN" dirty="0">
                  <a:ea typeface="Cambria Math" panose="02040503050406030204" pitchFamily="18" charset="0"/>
                </a:endParaRPr>
              </a:p>
              <a:p>
                <a:pPr lvl="1"/>
                <a:r>
                  <a:rPr lang="en-US" altLang="zh-CN" dirty="0">
                    <a:ea typeface="Cambria Math" panose="02040503050406030204" pitchFamily="18" charset="0"/>
                  </a:rPr>
                  <a:t>Compare with the estimated value of some input.</a:t>
                </a:r>
              </a:p>
              <a:p>
                <a:pPr lvl="1"/>
                <a:r>
                  <a:rPr lang="en-US" altLang="zh-CN" dirty="0">
                    <a:ea typeface="Cambria Math" panose="02040503050406030204" pitchFamily="18" charset="0"/>
                  </a:rPr>
                  <a:t>The model could be robust but inaccurate.</a:t>
                </a:r>
              </a:p>
            </p:txBody>
          </p:sp>
        </mc:Choice>
        <mc:Fallback xmlns="">
          <p:sp>
            <p:nvSpPr>
              <p:cNvPr id="3" name="Content Placeholder 2">
                <a:extLst>
                  <a:ext uri="{FF2B5EF4-FFF2-40B4-BE49-F238E27FC236}">
                    <a16:creationId xmlns:a16="http://schemas.microsoft.com/office/drawing/2014/main" id="{E8527952-18E6-4CF3-BCB8-AFCE2E7DB24D}"/>
                  </a:ext>
                </a:extLst>
              </p:cNvPr>
              <p:cNvSpPr>
                <a:spLocks noGrp="1" noRot="1" noChangeAspect="1" noMove="1" noResize="1" noEditPoints="1" noAdjustHandles="1" noChangeArrowheads="1" noChangeShapeType="1" noTextEdit="1"/>
              </p:cNvSpPr>
              <p:nvPr>
                <p:ph idx="1"/>
              </p:nvPr>
            </p:nvSpPr>
            <p:spPr>
              <a:blipFill>
                <a:blip r:embed="rId2"/>
                <a:stretch>
                  <a:fillRect l="-812" t="-1961"/>
                </a:stretch>
              </a:blipFill>
            </p:spPr>
            <p:txBody>
              <a:bodyPr/>
              <a:lstStyle/>
              <a:p>
                <a:r>
                  <a:rPr lang="zh-CN" altLang="en-US">
                    <a:noFill/>
                  </a:rPr>
                  <a:t> </a:t>
                </a:r>
              </a:p>
            </p:txBody>
          </p:sp>
        </mc:Fallback>
      </mc:AlternateContent>
      <p:sp>
        <p:nvSpPr>
          <p:cNvPr id="4" name="Rectangle 3">
            <a:extLst>
              <a:ext uri="{FF2B5EF4-FFF2-40B4-BE49-F238E27FC236}">
                <a16:creationId xmlns:a16="http://schemas.microsoft.com/office/drawing/2014/main" id="{1C1656DA-CF36-43CC-B73D-587AD964455F}"/>
              </a:ext>
            </a:extLst>
          </p:cNvPr>
          <p:cNvSpPr/>
          <p:nvPr/>
        </p:nvSpPr>
        <p:spPr>
          <a:xfrm>
            <a:off x="3713018" y="2175164"/>
            <a:ext cx="1530927" cy="429491"/>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sp>
        <p:nvSpPr>
          <p:cNvPr id="5" name="Rectangle 4">
            <a:extLst>
              <a:ext uri="{FF2B5EF4-FFF2-40B4-BE49-F238E27FC236}">
                <a16:creationId xmlns:a16="http://schemas.microsoft.com/office/drawing/2014/main" id="{8D176854-C076-4A87-A46F-A48B5CC63C21}"/>
              </a:ext>
            </a:extLst>
          </p:cNvPr>
          <p:cNvSpPr/>
          <p:nvPr/>
        </p:nvSpPr>
        <p:spPr>
          <a:xfrm>
            <a:off x="8049491" y="2175164"/>
            <a:ext cx="1607127" cy="429491"/>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sp>
        <p:nvSpPr>
          <p:cNvPr id="6" name="Slide Number Placeholder 5">
            <a:extLst>
              <a:ext uri="{FF2B5EF4-FFF2-40B4-BE49-F238E27FC236}">
                <a16:creationId xmlns:a16="http://schemas.microsoft.com/office/drawing/2014/main" id="{F8186985-7D34-4153-A445-5DA12E2E8DDC}"/>
              </a:ext>
            </a:extLst>
          </p:cNvPr>
          <p:cNvSpPr>
            <a:spLocks noGrp="1"/>
          </p:cNvSpPr>
          <p:nvPr>
            <p:ph type="sldNum" sz="quarter" idx="12"/>
          </p:nvPr>
        </p:nvSpPr>
        <p:spPr/>
        <p:txBody>
          <a:bodyPr/>
          <a:lstStyle/>
          <a:p>
            <a:fld id="{97747CB4-D781-4B4A-926E-331FF2747F48}" type="slidenum">
              <a:rPr lang="zh-CN" altLang="en-US" smtClean="0"/>
              <a:t>32</a:t>
            </a:fld>
            <a:endParaRPr lang="zh-CN" altLang="en-US"/>
          </a:p>
        </p:txBody>
      </p:sp>
    </p:spTree>
    <p:extLst>
      <p:ext uri="{BB962C8B-B14F-4D97-AF65-F5344CB8AC3E}">
        <p14:creationId xmlns:p14="http://schemas.microsoft.com/office/powerpoint/2010/main" val="2663903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731F4-7A94-4BE9-8382-8687882407D1}"/>
              </a:ext>
            </a:extLst>
          </p:cNvPr>
          <p:cNvSpPr>
            <a:spLocks noGrp="1"/>
          </p:cNvSpPr>
          <p:nvPr>
            <p:ph type="title"/>
          </p:nvPr>
        </p:nvSpPr>
        <p:spPr/>
        <p:txBody>
          <a:bodyPr/>
          <a:lstStyle/>
          <a:p>
            <a:r>
              <a:rPr lang="en-US" altLang="zh-CN" dirty="0"/>
              <a:t>Safety monitor for perception</a:t>
            </a:r>
            <a:endParaRPr lang="zh-CN" alt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0EAB10C-29A6-458B-B423-0D17243FF596}"/>
                  </a:ext>
                </a:extLst>
              </p:cNvPr>
              <p:cNvSpPr>
                <a:spLocks noGrp="1"/>
              </p:cNvSpPr>
              <p:nvPr>
                <p:ph idx="1"/>
              </p:nvPr>
            </p:nvSpPr>
            <p:spPr>
              <a:xfrm>
                <a:off x="4246727" y="1825624"/>
                <a:ext cx="7107073" cy="4445521"/>
              </a:xfrm>
            </p:spPr>
            <p:txBody>
              <a:bodyPr>
                <a:normAutofit/>
              </a:bodyPr>
              <a:lstStyle/>
              <a:p>
                <a:pPr marL="0" indent="0">
                  <a:buNone/>
                </a:pPr>
                <a:r>
                  <a:rPr lang="en-US" altLang="zh-CN" sz="2000" dirty="0">
                    <a:latin typeface="Cambria Math" panose="02040503050406030204" pitchFamily="18" charset="0"/>
                    <a:ea typeface="Cambria Math" panose="02040503050406030204" pitchFamily="18" charset="0"/>
                  </a:rPr>
                  <a:t>Robustness of ML model against observation error:</a:t>
                </a:r>
              </a:p>
              <a:p>
                <a:r>
                  <a:rPr lang="en-US" altLang="zh-CN" sz="2000" dirty="0">
                    <a:latin typeface="Cambria Math" panose="02040503050406030204" pitchFamily="18" charset="0"/>
                    <a:ea typeface="Cambria Math" panose="02040503050406030204" pitchFamily="18" charset="0"/>
                  </a:rPr>
                  <a:t>A model should be robust against random error </a:t>
                </a:r>
                <a14:m>
                  <m:oMath xmlns:m="http://schemas.openxmlformats.org/officeDocument/2006/math">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𝜂</m:t>
                        </m:r>
                      </m:e>
                      <m:sub>
                        <m:r>
                          <a:rPr lang="en-US" altLang="zh-CN" sz="2000" b="0" i="1" smtClean="0">
                            <a:latin typeface="Cambria Math" panose="02040503050406030204" pitchFamily="18" charset="0"/>
                            <a:ea typeface="Cambria Math" panose="02040503050406030204" pitchFamily="18" charset="0"/>
                          </a:rPr>
                          <m:t>h</m:t>
                        </m:r>
                      </m:sub>
                    </m:sSub>
                  </m:oMath>
                </a14:m>
                <a:r>
                  <a:rPr lang="en-US" altLang="zh-CN" sz="2000" dirty="0">
                    <a:latin typeface="Cambria Math" panose="02040503050406030204" pitchFamily="18" charset="0"/>
                    <a:ea typeface="Cambria Math" panose="02040503050406030204" pitchFamily="18" charset="0"/>
                  </a:rPr>
                  <a:t> (could be gaussian noise)</a:t>
                </a:r>
              </a:p>
              <a:p>
                <a:r>
                  <a:rPr lang="en-US" altLang="zh-CN" sz="2000" dirty="0">
                    <a:latin typeface="Cambria Math" panose="02040503050406030204" pitchFamily="18" charset="0"/>
                    <a:ea typeface="Cambria Math" panose="02040503050406030204" pitchFamily="18" charset="0"/>
                  </a:rPr>
                  <a:t>A model may be robust against a certain type of </a:t>
                </a:r>
                <a14:m>
                  <m:oMath xmlns:m="http://schemas.openxmlformats.org/officeDocument/2006/math">
                    <m:sSubSup>
                      <m:sSubSupPr>
                        <m:ctrlPr>
                          <a:rPr lang="en-US" altLang="zh-CN" sz="2000" b="0" i="1" smtClean="0">
                            <a:latin typeface="Cambria Math" panose="02040503050406030204" pitchFamily="18" charset="0"/>
                            <a:ea typeface="Cambria Math" panose="02040503050406030204" pitchFamily="18" charset="0"/>
                          </a:rPr>
                        </m:ctrlPr>
                      </m:sSubSupPr>
                      <m:e>
                        <m:r>
                          <a:rPr lang="en-US" altLang="zh-CN" sz="2000" b="0" i="1" smtClean="0">
                            <a:latin typeface="Cambria Math" panose="02040503050406030204" pitchFamily="18" charset="0"/>
                            <a:ea typeface="Cambria Math" panose="02040503050406030204" pitchFamily="18" charset="0"/>
                          </a:rPr>
                          <m:t>𝛿</m:t>
                        </m:r>
                      </m:e>
                      <m:sub>
                        <m:r>
                          <a:rPr lang="en-US" altLang="zh-CN" sz="2000" b="0" i="1" smtClean="0">
                            <a:latin typeface="Cambria Math" panose="02040503050406030204" pitchFamily="18" charset="0"/>
                            <a:ea typeface="Cambria Math" panose="02040503050406030204" pitchFamily="18" charset="0"/>
                          </a:rPr>
                          <m:t>h</m:t>
                        </m:r>
                      </m:sub>
                      <m:sup>
                        <m:r>
                          <a:rPr lang="en-US" altLang="zh-CN" sz="2000" b="0" i="1" smtClean="0">
                            <a:latin typeface="Cambria Math" panose="02040503050406030204" pitchFamily="18" charset="0"/>
                            <a:ea typeface="Cambria Math" panose="02040503050406030204" pitchFamily="18" charset="0"/>
                          </a:rPr>
                          <m:t>𝒜</m:t>
                        </m:r>
                      </m:sup>
                    </m:sSubSup>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𝒶</m:t>
                    </m:r>
                    <m:r>
                      <a:rPr lang="en-US" altLang="zh-CN" sz="2000" b="0" i="1" smtClean="0">
                        <a:latin typeface="Cambria Math" panose="02040503050406030204" pitchFamily="18" charset="0"/>
                        <a:ea typeface="Cambria Math" panose="02040503050406030204" pitchFamily="18" charset="0"/>
                      </a:rPr>
                      <m:t>)</m:t>
                    </m:r>
                  </m:oMath>
                </a14:m>
                <a:r>
                  <a:rPr lang="en-US" altLang="zh-CN" sz="2000" dirty="0">
                    <a:latin typeface="Cambria Math" panose="02040503050406030204" pitchFamily="18" charset="0"/>
                    <a:ea typeface="Cambria Math" panose="02040503050406030204" pitchFamily="18" charset="0"/>
                  </a:rPr>
                  <a:t>, e.g., be robust against rainy/foggy whether.</a:t>
                </a:r>
              </a:p>
              <a:p>
                <a:r>
                  <a:rPr lang="en-US" altLang="zh-CN" sz="2000" dirty="0">
                    <a:latin typeface="Cambria Math" panose="02040503050406030204" pitchFamily="18" charset="0"/>
                    <a:ea typeface="Cambria Math" panose="02040503050406030204" pitchFamily="18" charset="0"/>
                  </a:rPr>
                  <a:t>Monitoring </a:t>
                </a:r>
                <a14:m>
                  <m:oMath xmlns:m="http://schemas.openxmlformats.org/officeDocument/2006/math">
                    <m:r>
                      <a:rPr lang="en-US" altLang="zh-CN" sz="2000" b="0" i="1" smtClean="0">
                        <a:latin typeface="Cambria Math" panose="02040503050406030204" pitchFamily="18" charset="0"/>
                        <a:ea typeface="Cambria Math" panose="02040503050406030204" pitchFamily="18" charset="0"/>
                      </a:rPr>
                      <m:t>𝒶</m:t>
                    </m:r>
                  </m:oMath>
                </a14:m>
                <a:r>
                  <a:rPr lang="en-US" altLang="zh-CN" sz="2000" dirty="0">
                    <a:latin typeface="Cambria Math" panose="02040503050406030204" pitchFamily="18" charset="0"/>
                    <a:ea typeface="Cambria Math" panose="02040503050406030204" pitchFamily="18" charset="0"/>
                  </a:rPr>
                  <a:t> to switch between models.</a:t>
                </a:r>
              </a:p>
              <a:p>
                <a:r>
                  <a:rPr lang="en-US" altLang="zh-CN" sz="2000" dirty="0">
                    <a:latin typeface="Cambria Math" panose="02040503050406030204" pitchFamily="18" charset="0"/>
                    <a:ea typeface="Cambria Math" panose="02040503050406030204" pitchFamily="18" charset="0"/>
                  </a:rPr>
                  <a:t>NOTE: being robust does not imply the result is accurate:</a:t>
                </a:r>
              </a:p>
              <a:p>
                <a:pPr lvl="1"/>
                <a:r>
                  <a:rPr lang="en-US" altLang="zh-CN" sz="1800" dirty="0">
                    <a:latin typeface="Cambria Math" panose="02040503050406030204" pitchFamily="18" charset="0"/>
                    <a:ea typeface="Cambria Math" panose="02040503050406030204" pitchFamily="18" charset="0"/>
                  </a:rPr>
                  <a:t>Robustness: </a:t>
                </a:r>
                <a14:m>
                  <m:oMath xmlns:m="http://schemas.openxmlformats.org/officeDocument/2006/math">
                    <m:d>
                      <m:dPr>
                        <m:begChr m:val="|"/>
                        <m:endChr m:val="|"/>
                        <m:ctrlPr>
                          <a:rPr lang="en-US" altLang="zh-CN" sz="1800" b="0" i="1" smtClean="0">
                            <a:latin typeface="Cambria Math" panose="02040503050406030204" pitchFamily="18" charset="0"/>
                            <a:ea typeface="Cambria Math" panose="02040503050406030204" pitchFamily="18" charset="0"/>
                          </a:rPr>
                        </m:ctrlPr>
                      </m:dPr>
                      <m:e>
                        <m:r>
                          <a:rPr lang="en-US" altLang="zh-CN" sz="1800" b="0" i="1" smtClean="0">
                            <a:latin typeface="Cambria Math" panose="02040503050406030204" pitchFamily="18" charset="0"/>
                            <a:ea typeface="Cambria Math" panose="02040503050406030204" pitchFamily="18" charset="0"/>
                          </a:rPr>
                          <m:t>𝑚</m:t>
                        </m:r>
                        <m:d>
                          <m:dPr>
                            <m:ctrlPr>
                              <a:rPr lang="en-US" altLang="zh-CN" sz="1800" b="0" i="1" smtClean="0">
                                <a:latin typeface="Cambria Math" panose="02040503050406030204" pitchFamily="18" charset="0"/>
                                <a:ea typeface="Cambria Math" panose="02040503050406030204" pitchFamily="18" charset="0"/>
                              </a:rPr>
                            </m:ctrlPr>
                          </m:dPr>
                          <m:e>
                            <m:sSup>
                              <m:sSupPr>
                                <m:ctrlPr>
                                  <a:rPr lang="en-US" altLang="zh-CN" sz="1800" b="0" i="1" smtClean="0">
                                    <a:latin typeface="Cambria Math" panose="02040503050406030204" pitchFamily="18" charset="0"/>
                                    <a:ea typeface="Cambria Math" panose="02040503050406030204" pitchFamily="18" charset="0"/>
                                  </a:rPr>
                                </m:ctrlPr>
                              </m:sSupPr>
                              <m:e>
                                <m:r>
                                  <a:rPr lang="en-US" altLang="zh-CN" sz="1800" b="0" i="1" smtClean="0">
                                    <a:latin typeface="Cambria Math" panose="02040503050406030204" pitchFamily="18" charset="0"/>
                                    <a:ea typeface="Cambria Math" panose="02040503050406030204" pitchFamily="18" charset="0"/>
                                  </a:rPr>
                                  <m:t>𝑜</m:t>
                                </m:r>
                              </m:e>
                              <m:sup>
                                <m:r>
                                  <a:rPr lang="en-US" altLang="zh-CN" sz="1800" b="0" i="1" smtClean="0">
                                    <a:latin typeface="Cambria Math" panose="02040503050406030204" pitchFamily="18" charset="0"/>
                                    <a:ea typeface="Cambria Math" panose="02040503050406030204" pitchFamily="18" charset="0"/>
                                  </a:rPr>
                                  <m:t>+</m:t>
                                </m:r>
                              </m:sup>
                            </m:sSup>
                          </m:e>
                        </m:d>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𝑚</m:t>
                        </m:r>
                        <m:d>
                          <m:dPr>
                            <m:ctrlPr>
                              <a:rPr lang="en-US" altLang="zh-CN" sz="1800" b="0" i="1" smtClean="0">
                                <a:latin typeface="Cambria Math" panose="02040503050406030204" pitchFamily="18" charset="0"/>
                                <a:ea typeface="Cambria Math" panose="02040503050406030204" pitchFamily="18" charset="0"/>
                              </a:rPr>
                            </m:ctrlPr>
                          </m:dPr>
                          <m:e>
                            <m:sSup>
                              <m:sSupPr>
                                <m:ctrlPr>
                                  <a:rPr lang="en-US" altLang="zh-CN" sz="1800" b="0" i="1" smtClean="0">
                                    <a:latin typeface="Cambria Math" panose="02040503050406030204" pitchFamily="18" charset="0"/>
                                    <a:ea typeface="Cambria Math" panose="02040503050406030204" pitchFamily="18" charset="0"/>
                                  </a:rPr>
                                </m:ctrlPr>
                              </m:sSupPr>
                              <m:e>
                                <m:r>
                                  <a:rPr lang="en-US" altLang="zh-CN" sz="1800" b="0" i="1" smtClean="0">
                                    <a:latin typeface="Cambria Math" panose="02040503050406030204" pitchFamily="18" charset="0"/>
                                    <a:ea typeface="Cambria Math" panose="02040503050406030204" pitchFamily="18" charset="0"/>
                                  </a:rPr>
                                  <m:t>𝑜</m:t>
                                </m:r>
                              </m:e>
                              <m:sup>
                                <m:r>
                                  <a:rPr lang="en-US" altLang="zh-CN" sz="1800" b="0" i="1" smtClean="0">
                                    <a:latin typeface="Cambria Math" panose="02040503050406030204" pitchFamily="18" charset="0"/>
                                    <a:ea typeface="Cambria Math" panose="02040503050406030204" pitchFamily="18" charset="0"/>
                                  </a:rPr>
                                  <m:t>+</m:t>
                                </m:r>
                              </m:sup>
                            </m:sSup>
                            <m:r>
                              <a:rPr lang="en-US" altLang="zh-CN" sz="1800" b="0" i="1" smtClean="0">
                                <a:latin typeface="Cambria Math" panose="02040503050406030204" pitchFamily="18" charset="0"/>
                                <a:ea typeface="Cambria Math" panose="02040503050406030204" pitchFamily="18" charset="0"/>
                              </a:rPr>
                              <m:t>+</m:t>
                            </m:r>
                            <m:sSubSup>
                              <m:sSubSupPr>
                                <m:ctrlPr>
                                  <a:rPr lang="en-US" altLang="zh-CN" sz="1800" b="0" i="1" smtClean="0">
                                    <a:latin typeface="Cambria Math" panose="02040503050406030204" pitchFamily="18" charset="0"/>
                                    <a:ea typeface="Cambria Math" panose="02040503050406030204" pitchFamily="18" charset="0"/>
                                  </a:rPr>
                                </m:ctrlPr>
                              </m:sSubSupPr>
                              <m:e>
                                <m:r>
                                  <a:rPr lang="en-US" altLang="zh-CN" sz="1800" b="0" i="1" smtClean="0">
                                    <a:latin typeface="Cambria Math" panose="02040503050406030204" pitchFamily="18" charset="0"/>
                                    <a:ea typeface="Cambria Math" panose="02040503050406030204" pitchFamily="18" charset="0"/>
                                  </a:rPr>
                                  <m:t>𝛿</m:t>
                                </m:r>
                              </m:e>
                              <m:sub>
                                <m:r>
                                  <a:rPr lang="en-US" altLang="zh-CN" sz="1800" b="0" i="1" smtClean="0">
                                    <a:latin typeface="Cambria Math" panose="02040503050406030204" pitchFamily="18" charset="0"/>
                                    <a:ea typeface="Cambria Math" panose="02040503050406030204" pitchFamily="18" charset="0"/>
                                  </a:rPr>
                                  <m:t>h</m:t>
                                </m:r>
                              </m:sub>
                              <m:sup>
                                <m:r>
                                  <a:rPr lang="en-US" altLang="zh-CN" sz="1800" b="0" i="1" smtClean="0">
                                    <a:latin typeface="Cambria Math" panose="02040503050406030204" pitchFamily="18" charset="0"/>
                                    <a:ea typeface="Cambria Math" panose="02040503050406030204" pitchFamily="18" charset="0"/>
                                  </a:rPr>
                                  <m:t>𝒜</m:t>
                                </m:r>
                              </m:sup>
                            </m:sSubSup>
                            <m:d>
                              <m:dPr>
                                <m:ctrlPr>
                                  <a:rPr lang="en-US" altLang="zh-CN" sz="1800" b="0" i="1" smtClean="0">
                                    <a:latin typeface="Cambria Math" panose="02040503050406030204" pitchFamily="18" charset="0"/>
                                    <a:ea typeface="Cambria Math" panose="02040503050406030204" pitchFamily="18" charset="0"/>
                                  </a:rPr>
                                </m:ctrlPr>
                              </m:dPr>
                              <m:e>
                                <m:r>
                                  <a:rPr lang="en-US" altLang="zh-CN" sz="1800" b="0" i="1" smtClean="0">
                                    <a:latin typeface="Cambria Math" panose="02040503050406030204" pitchFamily="18" charset="0"/>
                                    <a:ea typeface="Cambria Math" panose="02040503050406030204" pitchFamily="18" charset="0"/>
                                  </a:rPr>
                                  <m:t>𝒶</m:t>
                                </m:r>
                              </m:e>
                            </m:d>
                            <m:r>
                              <a:rPr lang="en-US" altLang="zh-CN" sz="1800" b="0" i="1" smtClean="0">
                                <a:latin typeface="Cambria Math" panose="02040503050406030204" pitchFamily="18" charset="0"/>
                                <a:ea typeface="Cambria Math" panose="02040503050406030204" pitchFamily="18" charset="0"/>
                              </a:rPr>
                              <m:t>+</m:t>
                            </m:r>
                            <m:sSub>
                              <m:sSubPr>
                                <m:ctrlPr>
                                  <a:rPr lang="en-US" altLang="zh-CN" sz="1800" b="0" i="1" smtClean="0">
                                    <a:latin typeface="Cambria Math" panose="02040503050406030204" pitchFamily="18" charset="0"/>
                                    <a:ea typeface="Cambria Math" panose="02040503050406030204" pitchFamily="18" charset="0"/>
                                  </a:rPr>
                                </m:ctrlPr>
                              </m:sSubPr>
                              <m:e>
                                <m:r>
                                  <a:rPr lang="en-US" altLang="zh-CN" sz="1800" b="0" i="1" smtClean="0">
                                    <a:latin typeface="Cambria Math" panose="02040503050406030204" pitchFamily="18" charset="0"/>
                                    <a:ea typeface="Cambria Math" panose="02040503050406030204" pitchFamily="18" charset="0"/>
                                  </a:rPr>
                                  <m:t>𝜂</m:t>
                                </m:r>
                              </m:e>
                              <m:sub>
                                <m:r>
                                  <a:rPr lang="en-US" altLang="zh-CN" sz="1800" b="0" i="1" smtClean="0">
                                    <a:latin typeface="Cambria Math" panose="02040503050406030204" pitchFamily="18" charset="0"/>
                                    <a:ea typeface="Cambria Math" panose="02040503050406030204" pitchFamily="18" charset="0"/>
                                  </a:rPr>
                                  <m:t>h</m:t>
                                </m:r>
                              </m:sub>
                            </m:sSub>
                          </m:e>
                        </m:d>
                      </m:e>
                    </m:d>
                    <m:r>
                      <a:rPr lang="en-US" altLang="zh-CN" sz="1800" b="0" i="1" smtClean="0">
                        <a:latin typeface="Cambria Math" panose="02040503050406030204" pitchFamily="18" charset="0"/>
                        <a:ea typeface="Cambria Math" panose="02040503050406030204" pitchFamily="18" charset="0"/>
                      </a:rPr>
                      <m:t>&lt;</m:t>
                    </m:r>
                    <m:sSub>
                      <m:sSubPr>
                        <m:ctrlPr>
                          <a:rPr lang="en-US" altLang="zh-CN" sz="1800" b="0" i="1" smtClean="0">
                            <a:latin typeface="Cambria Math" panose="02040503050406030204" pitchFamily="18" charset="0"/>
                            <a:ea typeface="Cambria Math" panose="02040503050406030204" pitchFamily="18" charset="0"/>
                          </a:rPr>
                        </m:ctrlPr>
                      </m:sSubPr>
                      <m:e>
                        <m:r>
                          <a:rPr lang="en-US" altLang="zh-CN" sz="1800" b="0" i="1" smtClean="0">
                            <a:latin typeface="Cambria Math" panose="02040503050406030204" pitchFamily="18" charset="0"/>
                            <a:ea typeface="Cambria Math" panose="02040503050406030204" pitchFamily="18" charset="0"/>
                          </a:rPr>
                          <m:t>𝜖</m:t>
                        </m:r>
                      </m:e>
                      <m:sub>
                        <m:r>
                          <a:rPr lang="en-US" altLang="zh-CN" sz="1800" b="0" i="1" smtClean="0">
                            <a:latin typeface="Cambria Math" panose="02040503050406030204" pitchFamily="18" charset="0"/>
                            <a:ea typeface="Cambria Math" panose="02040503050406030204" pitchFamily="18" charset="0"/>
                          </a:rPr>
                          <m:t>𝑟</m:t>
                        </m:r>
                      </m:sub>
                    </m:sSub>
                  </m:oMath>
                </a14:m>
                <a:endParaRPr lang="en-US" altLang="zh-CN" sz="1800" dirty="0">
                  <a:latin typeface="Cambria Math" panose="02040503050406030204" pitchFamily="18" charset="0"/>
                  <a:ea typeface="Cambria Math" panose="02040503050406030204" pitchFamily="18" charset="0"/>
                </a:endParaRPr>
              </a:p>
              <a:p>
                <a:pPr lvl="1"/>
                <a:r>
                  <a:rPr lang="en-US" altLang="zh-CN" sz="1800" b="0" dirty="0">
                    <a:latin typeface="Cambria Math" panose="02040503050406030204" pitchFamily="18" charset="0"/>
                    <a:ea typeface="Cambria Math" panose="02040503050406030204" pitchFamily="18" charset="0"/>
                  </a:rPr>
                  <a:t>Still have perception error: </a:t>
                </a:r>
                <a14:m>
                  <m:oMath xmlns:m="http://schemas.openxmlformats.org/officeDocument/2006/math">
                    <m:r>
                      <a:rPr lang="en-US" altLang="zh-CN" sz="1800" b="0" i="1" smtClean="0">
                        <a:latin typeface="Cambria Math" panose="02040503050406030204" pitchFamily="18" charset="0"/>
                        <a:ea typeface="Cambria Math" panose="02040503050406030204" pitchFamily="18" charset="0"/>
                      </a:rPr>
                      <m:t>𝑚</m:t>
                    </m:r>
                    <m:d>
                      <m:dPr>
                        <m:ctrlPr>
                          <a:rPr lang="en-US" altLang="zh-CN" sz="1800" b="0" i="1" smtClean="0">
                            <a:latin typeface="Cambria Math" panose="02040503050406030204" pitchFamily="18" charset="0"/>
                            <a:ea typeface="Cambria Math" panose="02040503050406030204" pitchFamily="18" charset="0"/>
                          </a:rPr>
                        </m:ctrlPr>
                      </m:dPr>
                      <m:e>
                        <m:r>
                          <a:rPr lang="en-US" altLang="zh-CN" sz="1800" b="0" i="1" smtClean="0">
                            <a:latin typeface="Cambria Math" panose="02040503050406030204" pitchFamily="18" charset="0"/>
                            <a:ea typeface="Cambria Math" panose="02040503050406030204" pitchFamily="18" charset="0"/>
                          </a:rPr>
                          <m:t>𝑜</m:t>
                        </m:r>
                      </m:e>
                    </m:d>
                    <m:r>
                      <a:rPr lang="en-US" altLang="zh-CN" sz="1800" b="0" i="1" smtClean="0">
                        <a:latin typeface="Cambria Math" panose="02040503050406030204" pitchFamily="18" charset="0"/>
                        <a:ea typeface="Cambria Math" panose="02040503050406030204" pitchFamily="18" charset="0"/>
                      </a:rPr>
                      <m:t>=</m:t>
                    </m:r>
                    <m:sSup>
                      <m:sSupPr>
                        <m:ctrlPr>
                          <a:rPr lang="en-US" altLang="zh-CN" sz="1800" b="0" i="1" smtClean="0">
                            <a:latin typeface="Cambria Math" panose="02040503050406030204" pitchFamily="18" charset="0"/>
                            <a:ea typeface="Cambria Math" panose="02040503050406030204" pitchFamily="18" charset="0"/>
                          </a:rPr>
                        </m:ctrlPr>
                      </m:sSupPr>
                      <m:e>
                        <m:r>
                          <a:rPr lang="en-US" altLang="zh-CN" sz="1800" b="0" i="1" smtClean="0">
                            <a:latin typeface="Cambria Math" panose="02040503050406030204" pitchFamily="18" charset="0"/>
                            <a:ea typeface="Cambria Math" panose="02040503050406030204" pitchFamily="18" charset="0"/>
                          </a:rPr>
                          <m:t>𝑚</m:t>
                        </m:r>
                      </m:e>
                      <m:sup>
                        <m:r>
                          <a:rPr lang="en-US" altLang="zh-CN" sz="1800" b="0" i="1" smtClean="0">
                            <a:latin typeface="Cambria Math" panose="02040503050406030204" pitchFamily="18" charset="0"/>
                            <a:ea typeface="Cambria Math" panose="02040503050406030204" pitchFamily="18" charset="0"/>
                          </a:rPr>
                          <m:t>+</m:t>
                        </m:r>
                      </m:sup>
                    </m:sSup>
                    <m:d>
                      <m:dPr>
                        <m:ctrlPr>
                          <a:rPr lang="en-US" altLang="zh-CN" sz="1800" b="0" i="1" smtClean="0">
                            <a:latin typeface="Cambria Math" panose="02040503050406030204" pitchFamily="18" charset="0"/>
                            <a:ea typeface="Cambria Math" panose="02040503050406030204" pitchFamily="18" charset="0"/>
                          </a:rPr>
                        </m:ctrlPr>
                      </m:dPr>
                      <m:e>
                        <m:r>
                          <a:rPr lang="en-US" altLang="zh-CN" sz="1800" b="0" i="1" smtClean="0">
                            <a:latin typeface="Cambria Math" panose="02040503050406030204" pitchFamily="18" charset="0"/>
                            <a:ea typeface="Cambria Math" panose="02040503050406030204" pitchFamily="18" charset="0"/>
                          </a:rPr>
                          <m:t>𝑜</m:t>
                        </m:r>
                      </m:e>
                    </m:d>
                    <m:r>
                      <a:rPr lang="en-US" altLang="zh-CN" sz="1800" b="0" i="1" smtClean="0">
                        <a:latin typeface="Cambria Math" panose="02040503050406030204" pitchFamily="18" charset="0"/>
                        <a:ea typeface="Cambria Math" panose="02040503050406030204" pitchFamily="18" charset="0"/>
                      </a:rPr>
                      <m:t>+</m:t>
                    </m:r>
                    <m:sSub>
                      <m:sSubPr>
                        <m:ctrlPr>
                          <a:rPr lang="en-US" altLang="zh-CN" sz="1800" b="0" i="1" smtClean="0">
                            <a:latin typeface="Cambria Math" panose="02040503050406030204" pitchFamily="18" charset="0"/>
                            <a:ea typeface="Cambria Math" panose="02040503050406030204" pitchFamily="18" charset="0"/>
                          </a:rPr>
                        </m:ctrlPr>
                      </m:sSubPr>
                      <m:e>
                        <m:r>
                          <a:rPr lang="en-US" altLang="zh-CN" sz="1800" b="0" i="1" smtClean="0">
                            <a:latin typeface="Cambria Math" panose="02040503050406030204" pitchFamily="18" charset="0"/>
                            <a:ea typeface="Cambria Math" panose="02040503050406030204" pitchFamily="18" charset="0"/>
                          </a:rPr>
                          <m:t>𝛿</m:t>
                        </m:r>
                      </m:e>
                      <m:sub>
                        <m:r>
                          <a:rPr lang="en-US" altLang="zh-CN" sz="1800" b="0" i="1" smtClean="0">
                            <a:latin typeface="Cambria Math" panose="02040503050406030204" pitchFamily="18" charset="0"/>
                            <a:ea typeface="Cambria Math" panose="02040503050406030204" pitchFamily="18" charset="0"/>
                          </a:rPr>
                          <m:t>𝑚</m:t>
                        </m:r>
                      </m:sub>
                    </m:sSub>
                    <m:d>
                      <m:dPr>
                        <m:ctrlPr>
                          <a:rPr lang="en-US" altLang="zh-CN" sz="1800" b="0" i="1" smtClean="0">
                            <a:latin typeface="Cambria Math" panose="02040503050406030204" pitchFamily="18" charset="0"/>
                            <a:ea typeface="Cambria Math" panose="02040503050406030204" pitchFamily="18" charset="0"/>
                          </a:rPr>
                        </m:ctrlPr>
                      </m:dPr>
                      <m:e>
                        <m:r>
                          <a:rPr lang="en-US" altLang="zh-CN" sz="1800" b="0" i="1" smtClean="0">
                            <a:latin typeface="Cambria Math" panose="02040503050406030204" pitchFamily="18" charset="0"/>
                            <a:ea typeface="Cambria Math" panose="02040503050406030204" pitchFamily="18" charset="0"/>
                          </a:rPr>
                          <m:t>𝑜</m:t>
                        </m:r>
                      </m:e>
                    </m:d>
                    <m:r>
                      <a:rPr lang="en-US" altLang="zh-CN" sz="1800" b="0" i="1" smtClean="0">
                        <a:latin typeface="Cambria Math" panose="02040503050406030204" pitchFamily="18" charset="0"/>
                        <a:ea typeface="Cambria Math" panose="02040503050406030204" pitchFamily="18" charset="0"/>
                      </a:rPr>
                      <m:t>+</m:t>
                    </m:r>
                    <m:sSub>
                      <m:sSubPr>
                        <m:ctrlPr>
                          <a:rPr lang="en-US" altLang="zh-CN" sz="1800" b="0" i="1" smtClean="0">
                            <a:latin typeface="Cambria Math" panose="02040503050406030204" pitchFamily="18" charset="0"/>
                            <a:ea typeface="Cambria Math" panose="02040503050406030204" pitchFamily="18" charset="0"/>
                          </a:rPr>
                        </m:ctrlPr>
                      </m:sSubPr>
                      <m:e>
                        <m:r>
                          <a:rPr lang="en-US" altLang="zh-CN" sz="1800" b="0" i="1" smtClean="0">
                            <a:latin typeface="Cambria Math" panose="02040503050406030204" pitchFamily="18" charset="0"/>
                            <a:ea typeface="Cambria Math" panose="02040503050406030204" pitchFamily="18" charset="0"/>
                          </a:rPr>
                          <m:t>𝜖</m:t>
                        </m:r>
                      </m:e>
                      <m:sub>
                        <m:r>
                          <a:rPr lang="en-US" altLang="zh-CN" sz="1800" b="0" i="1" smtClean="0">
                            <a:latin typeface="Cambria Math" panose="02040503050406030204" pitchFamily="18" charset="0"/>
                            <a:ea typeface="Cambria Math" panose="02040503050406030204" pitchFamily="18" charset="0"/>
                          </a:rPr>
                          <m:t>𝑚</m:t>
                        </m:r>
                      </m:sub>
                    </m:sSub>
                  </m:oMath>
                </a14:m>
                <a:endParaRPr lang="en-US" altLang="zh-CN" sz="1800" dirty="0">
                  <a:latin typeface="Cambria Math" panose="02040503050406030204" pitchFamily="18" charset="0"/>
                  <a:ea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E0EAB10C-29A6-458B-B423-0D17243FF596}"/>
                  </a:ext>
                </a:extLst>
              </p:cNvPr>
              <p:cNvSpPr>
                <a:spLocks noGrp="1" noRot="1" noChangeAspect="1" noMove="1" noResize="1" noEditPoints="1" noAdjustHandles="1" noChangeArrowheads="1" noChangeShapeType="1" noTextEdit="1"/>
              </p:cNvSpPr>
              <p:nvPr>
                <p:ph idx="1"/>
              </p:nvPr>
            </p:nvSpPr>
            <p:spPr>
              <a:xfrm>
                <a:off x="4246727" y="1825624"/>
                <a:ext cx="7107073" cy="4445521"/>
              </a:xfrm>
              <a:blipFill>
                <a:blip r:embed="rId2"/>
                <a:stretch>
                  <a:fillRect l="-943" t="-137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1EDA54CB-3971-4D4A-A8C0-2E10FE859420}"/>
                  </a:ext>
                </a:extLst>
              </p:cNvPr>
              <p:cNvSpPr/>
              <p:nvPr/>
            </p:nvSpPr>
            <p:spPr>
              <a:xfrm>
                <a:off x="835501" y="4330141"/>
                <a:ext cx="2855270" cy="642263"/>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𝑃𝑙𝑎𝑛𝑡</m:t>
                      </m:r>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𝑢𝑛𝑑𝑒𝑟</m:t>
                      </m:r>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𝑜𝑏𝑠𝑒𝑟𝑣𝑎𝑡𝑖𝑜𝑛</m:t>
                      </m:r>
                    </m:oMath>
                  </m:oMathPara>
                </a14:m>
                <a:endParaRPr lang="zh-CN" altLang="en-US" sz="1600" dirty="0"/>
              </a:p>
            </p:txBody>
          </p:sp>
        </mc:Choice>
        <mc:Fallback xmlns="">
          <p:sp>
            <p:nvSpPr>
              <p:cNvPr id="5" name="Rectangle 4">
                <a:extLst>
                  <a:ext uri="{FF2B5EF4-FFF2-40B4-BE49-F238E27FC236}">
                    <a16:creationId xmlns:a16="http://schemas.microsoft.com/office/drawing/2014/main" id="{1EDA54CB-3971-4D4A-A8C0-2E10FE859420}"/>
                  </a:ext>
                </a:extLst>
              </p:cNvPr>
              <p:cNvSpPr>
                <a:spLocks noRot="1" noChangeAspect="1" noMove="1" noResize="1" noEditPoints="1" noAdjustHandles="1" noChangeArrowheads="1" noChangeShapeType="1" noTextEdit="1"/>
              </p:cNvSpPr>
              <p:nvPr/>
            </p:nvSpPr>
            <p:spPr>
              <a:xfrm>
                <a:off x="835501" y="4330141"/>
                <a:ext cx="2855270" cy="642263"/>
              </a:xfrm>
              <a:prstGeom prst="rect">
                <a:avLst/>
              </a:prstGeom>
              <a:blipFill>
                <a:blip r:embed="rId3"/>
                <a:stretch>
                  <a:fillRect/>
                </a:stretch>
              </a:blipFill>
              <a:ln w="19050" cap="flat" cmpd="sng" algn="ctr">
                <a:solidFill>
                  <a:schemeClr val="dk1"/>
                </a:solidFill>
                <a:prstDash val="solid"/>
                <a:round/>
                <a:headEnd type="none" w="med" len="med"/>
                <a:tailEnd type="none" w="med" len="me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472E2C34-1FEC-4D63-ACF8-5848CC3ED695}"/>
                  </a:ext>
                </a:extLst>
              </p:cNvPr>
              <p:cNvSpPr/>
              <p:nvPr/>
            </p:nvSpPr>
            <p:spPr>
              <a:xfrm>
                <a:off x="835501" y="2609317"/>
                <a:ext cx="1180813" cy="642263"/>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𝑃𝑒𝑟𝑐𝑒𝑝𝑡𝑖𝑜𝑛</m:t>
                      </m:r>
                    </m:oMath>
                  </m:oMathPara>
                </a14:m>
                <a:endParaRPr lang="zh-CN" altLang="en-US" sz="1600" dirty="0"/>
              </a:p>
            </p:txBody>
          </p:sp>
        </mc:Choice>
        <mc:Fallback xmlns="">
          <p:sp>
            <p:nvSpPr>
              <p:cNvPr id="7" name="Rectangle 6">
                <a:extLst>
                  <a:ext uri="{FF2B5EF4-FFF2-40B4-BE49-F238E27FC236}">
                    <a16:creationId xmlns:a16="http://schemas.microsoft.com/office/drawing/2014/main" id="{472E2C34-1FEC-4D63-ACF8-5848CC3ED695}"/>
                  </a:ext>
                </a:extLst>
              </p:cNvPr>
              <p:cNvSpPr>
                <a:spLocks noRot="1" noChangeAspect="1" noMove="1" noResize="1" noEditPoints="1" noAdjustHandles="1" noChangeArrowheads="1" noChangeShapeType="1" noTextEdit="1"/>
              </p:cNvSpPr>
              <p:nvPr/>
            </p:nvSpPr>
            <p:spPr>
              <a:xfrm>
                <a:off x="835501" y="2609317"/>
                <a:ext cx="1180813" cy="642263"/>
              </a:xfrm>
              <a:prstGeom prst="rect">
                <a:avLst/>
              </a:prstGeom>
              <a:blipFill>
                <a:blip r:embed="rId4"/>
                <a:stretch>
                  <a:fillRect l="-2030"/>
                </a:stretch>
              </a:blipFill>
              <a:ln w="19050" cap="flat" cmpd="sng" algn="ctr">
                <a:solidFill>
                  <a:schemeClr val="dk1"/>
                </a:solidFill>
                <a:prstDash val="solid"/>
                <a:round/>
                <a:headEnd type="none" w="med" len="med"/>
                <a:tailEnd type="none" w="med" len="me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333FEF9A-9E1B-4A10-BB98-084658D3478C}"/>
                  </a:ext>
                </a:extLst>
              </p:cNvPr>
              <p:cNvSpPr/>
              <p:nvPr/>
            </p:nvSpPr>
            <p:spPr>
              <a:xfrm>
                <a:off x="2497258" y="2609316"/>
                <a:ext cx="1180813" cy="642263"/>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𝐶𝑜𝑛𝑡𝑟𝑜𝑙𝑙𝑒𝑟</m:t>
                      </m:r>
                    </m:oMath>
                  </m:oMathPara>
                </a14:m>
                <a:endParaRPr lang="zh-CN" altLang="en-US" sz="1600" dirty="0"/>
              </a:p>
            </p:txBody>
          </p:sp>
        </mc:Choice>
        <mc:Fallback xmlns="">
          <p:sp>
            <p:nvSpPr>
              <p:cNvPr id="8" name="Rectangle 7">
                <a:extLst>
                  <a:ext uri="{FF2B5EF4-FFF2-40B4-BE49-F238E27FC236}">
                    <a16:creationId xmlns:a16="http://schemas.microsoft.com/office/drawing/2014/main" id="{333FEF9A-9E1B-4A10-BB98-084658D3478C}"/>
                  </a:ext>
                </a:extLst>
              </p:cNvPr>
              <p:cNvSpPr>
                <a:spLocks noRot="1" noChangeAspect="1" noMove="1" noResize="1" noEditPoints="1" noAdjustHandles="1" noChangeArrowheads="1" noChangeShapeType="1" noTextEdit="1"/>
              </p:cNvSpPr>
              <p:nvPr/>
            </p:nvSpPr>
            <p:spPr>
              <a:xfrm>
                <a:off x="2497258" y="2609316"/>
                <a:ext cx="1180813" cy="642263"/>
              </a:xfrm>
              <a:prstGeom prst="rect">
                <a:avLst/>
              </a:prstGeom>
              <a:blipFill>
                <a:blip r:embed="rId5"/>
                <a:stretch>
                  <a:fillRect/>
                </a:stretch>
              </a:blipFill>
              <a:ln w="19050" cap="flat" cmpd="sng" algn="ctr">
                <a:solidFill>
                  <a:schemeClr val="dk1"/>
                </a:solidFill>
                <a:prstDash val="solid"/>
                <a:round/>
                <a:headEnd type="none" w="med" len="med"/>
                <a:tailEnd type="none" w="med" len="med"/>
              </a:ln>
            </p:spPr>
            <p:txBody>
              <a:bodyPr/>
              <a:lstStyle/>
              <a:p>
                <a:r>
                  <a:rPr lang="zh-CN" altLang="en-US">
                    <a:noFill/>
                  </a:rPr>
                  <a:t> </a:t>
                </a:r>
              </a:p>
            </p:txBody>
          </p:sp>
        </mc:Fallback>
      </mc:AlternateContent>
      <p:cxnSp>
        <p:nvCxnSpPr>
          <p:cNvPr id="12" name="Connector: Elbow 11">
            <a:extLst>
              <a:ext uri="{FF2B5EF4-FFF2-40B4-BE49-F238E27FC236}">
                <a16:creationId xmlns:a16="http://schemas.microsoft.com/office/drawing/2014/main" id="{89CA1800-CA02-41FC-90C8-51B697A24374}"/>
              </a:ext>
            </a:extLst>
          </p:cNvPr>
          <p:cNvCxnSpPr>
            <a:cxnSpLocks/>
            <a:stCxn id="5" idx="1"/>
            <a:endCxn id="7" idx="1"/>
          </p:cNvCxnSpPr>
          <p:nvPr/>
        </p:nvCxnSpPr>
        <p:spPr>
          <a:xfrm rot="10800000">
            <a:off x="835501" y="2930449"/>
            <a:ext cx="12700" cy="1720824"/>
          </a:xfrm>
          <a:prstGeom prst="bentConnector3">
            <a:avLst>
              <a:gd name="adj1" fmla="val 180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0F657E8F-4C76-4484-B772-A69D12156E67}"/>
              </a:ext>
            </a:extLst>
          </p:cNvPr>
          <p:cNvCxnSpPr>
            <a:cxnSpLocks/>
            <a:stCxn id="7" idx="3"/>
            <a:endCxn id="8" idx="1"/>
          </p:cNvCxnSpPr>
          <p:nvPr/>
        </p:nvCxnSpPr>
        <p:spPr>
          <a:xfrm flipV="1">
            <a:off x="2016314" y="2930448"/>
            <a:ext cx="480944"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8" name="Connector: Elbow 17">
            <a:extLst>
              <a:ext uri="{FF2B5EF4-FFF2-40B4-BE49-F238E27FC236}">
                <a16:creationId xmlns:a16="http://schemas.microsoft.com/office/drawing/2014/main" id="{0D05DD8A-7229-4574-B7CC-404B6DC60754}"/>
              </a:ext>
            </a:extLst>
          </p:cNvPr>
          <p:cNvCxnSpPr>
            <a:cxnSpLocks/>
            <a:stCxn id="8" idx="3"/>
            <a:endCxn id="5" idx="3"/>
          </p:cNvCxnSpPr>
          <p:nvPr/>
        </p:nvCxnSpPr>
        <p:spPr>
          <a:xfrm>
            <a:off x="3678071" y="2930448"/>
            <a:ext cx="12700" cy="1720825"/>
          </a:xfrm>
          <a:prstGeom prst="bentConnector3">
            <a:avLst>
              <a:gd name="adj1" fmla="val 1792520"/>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87BC5C90-B623-4C65-A12A-3EABC3A7706B}"/>
                  </a:ext>
                </a:extLst>
              </p:cNvPr>
              <p:cNvSpPr txBox="1"/>
              <p:nvPr/>
            </p:nvSpPr>
            <p:spPr>
              <a:xfrm>
                <a:off x="2093013" y="2552373"/>
                <a:ext cx="32754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𝑧</m:t>
                          </m:r>
                        </m:e>
                        <m:sup>
                          <m:r>
                            <a:rPr lang="en-US" altLang="zh-CN" b="0" i="1" smtClean="0">
                              <a:latin typeface="Cambria Math" panose="02040503050406030204" pitchFamily="18" charset="0"/>
                            </a:rPr>
                            <m:t>𝒶</m:t>
                          </m:r>
                        </m:sup>
                      </m:sSup>
                    </m:oMath>
                  </m:oMathPara>
                </a14:m>
                <a:endParaRPr lang="zh-CN" altLang="en-US" dirty="0"/>
              </a:p>
            </p:txBody>
          </p:sp>
        </mc:Choice>
        <mc:Fallback xmlns="">
          <p:sp>
            <p:nvSpPr>
              <p:cNvPr id="26" name="TextBox 25">
                <a:extLst>
                  <a:ext uri="{FF2B5EF4-FFF2-40B4-BE49-F238E27FC236}">
                    <a16:creationId xmlns:a16="http://schemas.microsoft.com/office/drawing/2014/main" id="{87BC5C90-B623-4C65-A12A-3EABC3A7706B}"/>
                  </a:ext>
                </a:extLst>
              </p:cNvPr>
              <p:cNvSpPr txBox="1">
                <a:spLocks noRot="1" noChangeAspect="1" noMove="1" noResize="1" noEditPoints="1" noAdjustHandles="1" noChangeArrowheads="1" noChangeShapeType="1" noTextEdit="1"/>
              </p:cNvSpPr>
              <p:nvPr/>
            </p:nvSpPr>
            <p:spPr>
              <a:xfrm>
                <a:off x="2093013" y="2552373"/>
                <a:ext cx="327546" cy="369332"/>
              </a:xfrm>
              <a:prstGeom prst="rect">
                <a:avLst/>
              </a:prstGeom>
              <a:blipFill>
                <a:blip r:embed="rId6"/>
                <a:stretch>
                  <a:fillRect r="-129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7AD16283-9E5B-48D7-8725-F408DCC6EECA}"/>
                  </a:ext>
                </a:extLst>
              </p:cNvPr>
              <p:cNvSpPr txBox="1"/>
              <p:nvPr/>
            </p:nvSpPr>
            <p:spPr>
              <a:xfrm>
                <a:off x="3919181" y="3606195"/>
                <a:ext cx="32754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𝑢</m:t>
                      </m:r>
                    </m:oMath>
                  </m:oMathPara>
                </a14:m>
                <a:endParaRPr lang="zh-CN" altLang="en-US" dirty="0"/>
              </a:p>
            </p:txBody>
          </p:sp>
        </mc:Choice>
        <mc:Fallback xmlns="">
          <p:sp>
            <p:nvSpPr>
              <p:cNvPr id="27" name="TextBox 26">
                <a:extLst>
                  <a:ext uri="{FF2B5EF4-FFF2-40B4-BE49-F238E27FC236}">
                    <a16:creationId xmlns:a16="http://schemas.microsoft.com/office/drawing/2014/main" id="{7AD16283-9E5B-48D7-8725-F408DCC6EECA}"/>
                  </a:ext>
                </a:extLst>
              </p:cNvPr>
              <p:cNvSpPr txBox="1">
                <a:spLocks noRot="1" noChangeAspect="1" noMove="1" noResize="1" noEditPoints="1" noAdjustHandles="1" noChangeArrowheads="1" noChangeShapeType="1" noTextEdit="1"/>
              </p:cNvSpPr>
              <p:nvPr/>
            </p:nvSpPr>
            <p:spPr>
              <a:xfrm>
                <a:off x="3919181" y="3606195"/>
                <a:ext cx="327546" cy="369332"/>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A06952C-016E-4C22-9ECB-AE04E32B9762}"/>
                  </a:ext>
                </a:extLst>
              </p:cNvPr>
              <p:cNvSpPr txBox="1"/>
              <p:nvPr/>
            </p:nvSpPr>
            <p:spPr>
              <a:xfrm>
                <a:off x="2445604" y="2205868"/>
                <a:ext cx="12841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𝜋</m:t>
                      </m:r>
                      <m:r>
                        <a:rPr lang="en-US" altLang="zh-CN" b="0" i="1" smtClean="0">
                          <a:latin typeface="Cambria Math" panose="02040503050406030204" pitchFamily="18" charset="0"/>
                        </a:rPr>
                        <m:t>:</m:t>
                      </m:r>
                      <m:r>
                        <a:rPr lang="en-US" altLang="zh-CN" i="1">
                          <a:latin typeface="Cambria Math" panose="02040503050406030204" pitchFamily="18" charset="0"/>
                        </a:rPr>
                        <m:t>𝒵</m:t>
                      </m:r>
                      <m:r>
                        <a:rPr lang="en-US" altLang="zh-CN" b="0" i="1" smtClean="0">
                          <a:latin typeface="Cambria Math" panose="02040503050406030204" pitchFamily="18" charset="0"/>
                        </a:rPr>
                        <m:t>→</m:t>
                      </m:r>
                      <m:r>
                        <a:rPr lang="en-US" altLang="zh-CN" b="0" i="1" smtClean="0">
                          <a:latin typeface="Cambria Math" panose="02040503050406030204" pitchFamily="18" charset="0"/>
                        </a:rPr>
                        <m:t>𝒰</m:t>
                      </m:r>
                    </m:oMath>
                  </m:oMathPara>
                </a14:m>
                <a:endParaRPr lang="zh-CN" altLang="en-US" dirty="0"/>
              </a:p>
            </p:txBody>
          </p:sp>
        </mc:Choice>
        <mc:Fallback xmlns="">
          <p:sp>
            <p:nvSpPr>
              <p:cNvPr id="16" name="TextBox 15">
                <a:extLst>
                  <a:ext uri="{FF2B5EF4-FFF2-40B4-BE49-F238E27FC236}">
                    <a16:creationId xmlns:a16="http://schemas.microsoft.com/office/drawing/2014/main" id="{BA06952C-016E-4C22-9ECB-AE04E32B9762}"/>
                  </a:ext>
                </a:extLst>
              </p:cNvPr>
              <p:cNvSpPr txBox="1">
                <a:spLocks noRot="1" noChangeAspect="1" noMove="1" noResize="1" noEditPoints="1" noAdjustHandles="1" noChangeArrowheads="1" noChangeShapeType="1" noTextEdit="1"/>
              </p:cNvSpPr>
              <p:nvPr/>
            </p:nvSpPr>
            <p:spPr>
              <a:xfrm>
                <a:off x="2445604" y="2205868"/>
                <a:ext cx="1284120" cy="369332"/>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2D81055-0FB2-45F7-91F3-4AF1C0D49AB3}"/>
                  </a:ext>
                </a:extLst>
              </p:cNvPr>
              <p:cNvSpPr txBox="1"/>
              <p:nvPr/>
            </p:nvSpPr>
            <p:spPr>
              <a:xfrm>
                <a:off x="783847" y="2205868"/>
                <a:ext cx="12841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𝒪</m:t>
                      </m:r>
                      <m:r>
                        <a:rPr lang="en-US" altLang="zh-CN" b="0" i="1" smtClean="0">
                          <a:latin typeface="Cambria Math" panose="02040503050406030204" pitchFamily="18" charset="0"/>
                        </a:rPr>
                        <m:t>→</m:t>
                      </m:r>
                      <m:r>
                        <a:rPr lang="en-US" altLang="zh-CN" b="0" i="1" smtClean="0">
                          <a:latin typeface="Cambria Math" panose="02040503050406030204" pitchFamily="18" charset="0"/>
                        </a:rPr>
                        <m:t>𝒵</m:t>
                      </m:r>
                    </m:oMath>
                  </m:oMathPara>
                </a14:m>
                <a:endParaRPr lang="zh-CN" altLang="en-US" dirty="0"/>
              </a:p>
            </p:txBody>
          </p:sp>
        </mc:Choice>
        <mc:Fallback xmlns="">
          <p:sp>
            <p:nvSpPr>
              <p:cNvPr id="17" name="TextBox 16">
                <a:extLst>
                  <a:ext uri="{FF2B5EF4-FFF2-40B4-BE49-F238E27FC236}">
                    <a16:creationId xmlns:a16="http://schemas.microsoft.com/office/drawing/2014/main" id="{82D81055-0FB2-45F7-91F3-4AF1C0D49AB3}"/>
                  </a:ext>
                </a:extLst>
              </p:cNvPr>
              <p:cNvSpPr txBox="1">
                <a:spLocks noRot="1" noChangeAspect="1" noMove="1" noResize="1" noEditPoints="1" noAdjustHandles="1" noChangeArrowheads="1" noChangeShapeType="1" noTextEdit="1"/>
              </p:cNvSpPr>
              <p:nvPr/>
            </p:nvSpPr>
            <p:spPr>
              <a:xfrm>
                <a:off x="783847" y="2205868"/>
                <a:ext cx="1284120" cy="369332"/>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44E7C21C-72ED-4877-9678-3B33C4057696}"/>
                  </a:ext>
                </a:extLst>
              </p:cNvPr>
              <p:cNvSpPr txBox="1"/>
              <p:nvPr/>
            </p:nvSpPr>
            <p:spPr>
              <a:xfrm>
                <a:off x="566382" y="5032377"/>
                <a:ext cx="3214996" cy="37555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𝑠</m:t>
                          </m:r>
                        </m:e>
                        <m:sup>
                          <m:r>
                            <a:rPr lang="en-US" altLang="zh-CN" b="0" i="1" smtClean="0">
                              <a:latin typeface="Cambria Math" panose="02040503050406030204" pitchFamily="18" charset="0"/>
                            </a:rPr>
                            <m:t>𝒪</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𝒪</m:t>
                      </m:r>
                      <m:r>
                        <a:rPr lang="en-US" altLang="zh-CN" b="0" i="1" smtClean="0">
                          <a:latin typeface="Cambria Math" panose="02040503050406030204" pitchFamily="18" charset="0"/>
                        </a:rPr>
                        <m:t>×</m:t>
                      </m:r>
                      <m:r>
                        <a:rPr lang="en-US" altLang="zh-CN" b="0" i="1" smtClean="0">
                          <a:latin typeface="Cambria Math" panose="02040503050406030204" pitchFamily="18" charset="0"/>
                        </a:rPr>
                        <m:t>𝒰</m:t>
                      </m:r>
                      <m:r>
                        <a:rPr lang="en-US" altLang="zh-CN" b="0" i="1" smtClean="0">
                          <a:latin typeface="Cambria Math" panose="02040503050406030204" pitchFamily="18" charset="0"/>
                        </a:rPr>
                        <m:t>×</m:t>
                      </m:r>
                      <m:r>
                        <a:rPr lang="en-US" altLang="zh-CN" b="0" i="1" smtClean="0">
                          <a:latin typeface="Cambria Math" panose="02040503050406030204" pitchFamily="18" charset="0"/>
                        </a:rPr>
                        <m:t>𝒪</m:t>
                      </m:r>
                    </m:oMath>
                  </m:oMathPara>
                </a14:m>
                <a:endParaRPr lang="zh-CN" altLang="en-US" dirty="0"/>
              </a:p>
            </p:txBody>
          </p:sp>
        </mc:Choice>
        <mc:Fallback xmlns="">
          <p:sp>
            <p:nvSpPr>
              <p:cNvPr id="20" name="TextBox 19">
                <a:extLst>
                  <a:ext uri="{FF2B5EF4-FFF2-40B4-BE49-F238E27FC236}">
                    <a16:creationId xmlns:a16="http://schemas.microsoft.com/office/drawing/2014/main" id="{44E7C21C-72ED-4877-9678-3B33C4057696}"/>
                  </a:ext>
                </a:extLst>
              </p:cNvPr>
              <p:cNvSpPr txBox="1">
                <a:spLocks noRot="1" noChangeAspect="1" noMove="1" noResize="1" noEditPoints="1" noAdjustHandles="1" noChangeArrowheads="1" noChangeShapeType="1" noTextEdit="1"/>
              </p:cNvSpPr>
              <p:nvPr/>
            </p:nvSpPr>
            <p:spPr>
              <a:xfrm>
                <a:off x="566382" y="5032377"/>
                <a:ext cx="3214996" cy="375552"/>
              </a:xfrm>
              <a:prstGeom prst="rect">
                <a:avLst/>
              </a:prstGeom>
              <a:blipFill>
                <a:blip r:embed="rId11"/>
                <a:stretch>
                  <a:fillRect/>
                </a:stretch>
              </a:blipFill>
            </p:spPr>
            <p:txBody>
              <a:bodyPr/>
              <a:lstStyle/>
              <a:p>
                <a:r>
                  <a:rPr lang="zh-CN" altLang="en-US">
                    <a:noFill/>
                  </a:rPr>
                  <a:t> </a:t>
                </a:r>
              </a:p>
            </p:txBody>
          </p:sp>
        </mc:Fallback>
      </mc:AlternateContent>
      <p:cxnSp>
        <p:nvCxnSpPr>
          <p:cNvPr id="9" name="Straight Connector 8">
            <a:extLst>
              <a:ext uri="{FF2B5EF4-FFF2-40B4-BE49-F238E27FC236}">
                <a16:creationId xmlns:a16="http://schemas.microsoft.com/office/drawing/2014/main" id="{AAF4FC27-3226-4F93-92B1-E22620C8C74F}"/>
              </a:ext>
            </a:extLst>
          </p:cNvPr>
          <p:cNvCxnSpPr/>
          <p:nvPr/>
        </p:nvCxnSpPr>
        <p:spPr>
          <a:xfrm>
            <a:off x="170597" y="3429000"/>
            <a:ext cx="4076130" cy="0"/>
          </a:xfrm>
          <a:prstGeom prst="line">
            <a:avLst/>
          </a:prstGeom>
          <a:ln w="28575">
            <a:prstDash val="dash"/>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B15B7907-CE8D-42C9-AFE1-3DA6CCD87330}"/>
                  </a:ext>
                </a:extLst>
              </p:cNvPr>
              <p:cNvSpPr/>
              <p:nvPr/>
            </p:nvSpPr>
            <p:spPr>
              <a:xfrm>
                <a:off x="838676" y="1440982"/>
                <a:ext cx="1180813" cy="642263"/>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𝑀𝑜𝑛𝑖𝑡𝑜𝑟</m:t>
                      </m:r>
                    </m:oMath>
                  </m:oMathPara>
                </a14:m>
                <a:endParaRPr lang="zh-CN" altLang="en-US" sz="1600" dirty="0"/>
              </a:p>
            </p:txBody>
          </p:sp>
        </mc:Choice>
        <mc:Fallback xmlns="">
          <p:sp>
            <p:nvSpPr>
              <p:cNvPr id="19" name="Rectangle 18">
                <a:extLst>
                  <a:ext uri="{FF2B5EF4-FFF2-40B4-BE49-F238E27FC236}">
                    <a16:creationId xmlns:a16="http://schemas.microsoft.com/office/drawing/2014/main" id="{B15B7907-CE8D-42C9-AFE1-3DA6CCD87330}"/>
                  </a:ext>
                </a:extLst>
              </p:cNvPr>
              <p:cNvSpPr>
                <a:spLocks noRot="1" noChangeAspect="1" noMove="1" noResize="1" noEditPoints="1" noAdjustHandles="1" noChangeArrowheads="1" noChangeShapeType="1" noTextEdit="1"/>
              </p:cNvSpPr>
              <p:nvPr/>
            </p:nvSpPr>
            <p:spPr>
              <a:xfrm>
                <a:off x="838676" y="1440982"/>
                <a:ext cx="1180813" cy="642263"/>
              </a:xfrm>
              <a:prstGeom prst="rect">
                <a:avLst/>
              </a:prstGeom>
              <a:blipFill>
                <a:blip r:embed="rId13"/>
                <a:stretch>
                  <a:fillRect/>
                </a:stretch>
              </a:blipFill>
              <a:ln w="19050" cap="flat" cmpd="sng" algn="ctr">
                <a:solidFill>
                  <a:schemeClr val="dk1"/>
                </a:solidFill>
                <a:prstDash val="solid"/>
                <a:round/>
                <a:headEnd type="none" w="med" len="med"/>
                <a:tailEnd type="none" w="med" len="med"/>
              </a:ln>
            </p:spPr>
            <p:txBody>
              <a:bodyPr/>
              <a:lstStyle/>
              <a:p>
                <a:r>
                  <a:rPr lang="zh-CN" altLang="en-US">
                    <a:noFill/>
                  </a:rPr>
                  <a:t> </a:t>
                </a:r>
              </a:p>
            </p:txBody>
          </p:sp>
        </mc:Fallback>
      </mc:AlternateContent>
      <p:cxnSp>
        <p:nvCxnSpPr>
          <p:cNvPr id="21" name="Connector: Elbow 20">
            <a:extLst>
              <a:ext uri="{FF2B5EF4-FFF2-40B4-BE49-F238E27FC236}">
                <a16:creationId xmlns:a16="http://schemas.microsoft.com/office/drawing/2014/main" id="{B6868000-99F7-4B2A-BD61-0E0AAE11E8AF}"/>
              </a:ext>
            </a:extLst>
          </p:cNvPr>
          <p:cNvCxnSpPr>
            <a:cxnSpLocks/>
          </p:cNvCxnSpPr>
          <p:nvPr/>
        </p:nvCxnSpPr>
        <p:spPr>
          <a:xfrm rot="10800000" flipH="1">
            <a:off x="835500" y="1632459"/>
            <a:ext cx="3175" cy="1168335"/>
          </a:xfrm>
          <a:prstGeom prst="bentConnector3">
            <a:avLst>
              <a:gd name="adj1" fmla="val -720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22" name="Connector: Elbow 21">
            <a:extLst>
              <a:ext uri="{FF2B5EF4-FFF2-40B4-BE49-F238E27FC236}">
                <a16:creationId xmlns:a16="http://schemas.microsoft.com/office/drawing/2014/main" id="{396FDD46-D359-42DF-A466-96F875297497}"/>
              </a:ext>
            </a:extLst>
          </p:cNvPr>
          <p:cNvCxnSpPr>
            <a:cxnSpLocks/>
          </p:cNvCxnSpPr>
          <p:nvPr/>
        </p:nvCxnSpPr>
        <p:spPr>
          <a:xfrm flipH="1">
            <a:off x="2009633" y="1632458"/>
            <a:ext cx="3175" cy="1168335"/>
          </a:xfrm>
          <a:prstGeom prst="bentConnector3">
            <a:avLst>
              <a:gd name="adj1" fmla="val -4191055"/>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9784EB3D-C98E-47FA-ABEF-33ECBF8EBE2F}"/>
                  </a:ext>
                </a:extLst>
              </p:cNvPr>
              <p:cNvSpPr txBox="1"/>
              <p:nvPr/>
            </p:nvSpPr>
            <p:spPr>
              <a:xfrm>
                <a:off x="238191" y="3606195"/>
                <a:ext cx="327546" cy="37965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𝑜</m:t>
                          </m:r>
                        </m:e>
                        <m:sup>
                          <m:r>
                            <a:rPr lang="en-US" altLang="zh-CN" b="0" i="1" smtClean="0">
                              <a:latin typeface="Cambria Math" panose="02040503050406030204" pitchFamily="18" charset="0"/>
                            </a:rPr>
                            <m:t>𝒶</m:t>
                          </m:r>
                        </m:sup>
                      </m:sSup>
                    </m:oMath>
                  </m:oMathPara>
                </a14:m>
                <a:endParaRPr lang="zh-CN" altLang="en-US" dirty="0"/>
              </a:p>
            </p:txBody>
          </p:sp>
        </mc:Choice>
        <mc:Fallback xmlns="">
          <p:sp>
            <p:nvSpPr>
              <p:cNvPr id="24" name="TextBox 23">
                <a:extLst>
                  <a:ext uri="{FF2B5EF4-FFF2-40B4-BE49-F238E27FC236}">
                    <a16:creationId xmlns:a16="http://schemas.microsoft.com/office/drawing/2014/main" id="{9784EB3D-C98E-47FA-ABEF-33ECBF8EBE2F}"/>
                  </a:ext>
                </a:extLst>
              </p:cNvPr>
              <p:cNvSpPr txBox="1">
                <a:spLocks noRot="1" noChangeAspect="1" noMove="1" noResize="1" noEditPoints="1" noAdjustHandles="1" noChangeArrowheads="1" noChangeShapeType="1" noTextEdit="1"/>
              </p:cNvSpPr>
              <p:nvPr/>
            </p:nvSpPr>
            <p:spPr>
              <a:xfrm>
                <a:off x="238191" y="3606195"/>
                <a:ext cx="327546" cy="379656"/>
              </a:xfrm>
              <a:prstGeom prst="rect">
                <a:avLst/>
              </a:prstGeom>
              <a:blipFill>
                <a:blip r:embed="rId14"/>
                <a:stretch>
                  <a:fillRect r="-148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A44FCDE2-3D39-4ED7-ABD2-FB0FDA6C9C83}"/>
                  </a:ext>
                </a:extLst>
              </p:cNvPr>
              <p:cNvSpPr txBox="1"/>
              <p:nvPr/>
            </p:nvSpPr>
            <p:spPr>
              <a:xfrm>
                <a:off x="601164" y="5413481"/>
                <a:ext cx="3214996" cy="3742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𝑠</m:t>
                          </m:r>
                        </m:e>
                        <m:sup>
                          <m:r>
                            <a:rPr lang="en-US" altLang="zh-CN" b="0" i="1" smtClean="0">
                              <a:latin typeface="Cambria Math" panose="02040503050406030204" pitchFamily="18" charset="0"/>
                            </a:rPr>
                            <m:t>𝒜</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𝒜</m:t>
                      </m:r>
                      <m:r>
                        <a:rPr lang="en-US" altLang="zh-CN" b="0" i="1" smtClean="0">
                          <a:latin typeface="Cambria Math" panose="02040503050406030204" pitchFamily="18" charset="0"/>
                        </a:rPr>
                        <m:t>×</m:t>
                      </m:r>
                      <m:r>
                        <a:rPr lang="en-US" altLang="zh-CN" b="0" i="1" smtClean="0">
                          <a:latin typeface="Cambria Math" panose="02040503050406030204" pitchFamily="18" charset="0"/>
                        </a:rPr>
                        <m:t>𝒰</m:t>
                      </m:r>
                      <m:r>
                        <a:rPr lang="en-US" altLang="zh-CN" b="0" i="1" smtClean="0">
                          <a:latin typeface="Cambria Math" panose="02040503050406030204" pitchFamily="18" charset="0"/>
                        </a:rPr>
                        <m:t>×</m:t>
                      </m:r>
                      <m:r>
                        <a:rPr lang="en-US" altLang="zh-CN" b="0" i="1" smtClean="0">
                          <a:latin typeface="Cambria Math" panose="02040503050406030204" pitchFamily="18" charset="0"/>
                        </a:rPr>
                        <m:t>𝒜</m:t>
                      </m:r>
                    </m:oMath>
                  </m:oMathPara>
                </a14:m>
                <a:endParaRPr lang="zh-CN" altLang="en-US" dirty="0"/>
              </a:p>
            </p:txBody>
          </p:sp>
        </mc:Choice>
        <mc:Fallback xmlns="">
          <p:sp>
            <p:nvSpPr>
              <p:cNvPr id="23" name="TextBox 22">
                <a:extLst>
                  <a:ext uri="{FF2B5EF4-FFF2-40B4-BE49-F238E27FC236}">
                    <a16:creationId xmlns:a16="http://schemas.microsoft.com/office/drawing/2014/main" id="{A44FCDE2-3D39-4ED7-ABD2-FB0FDA6C9C83}"/>
                  </a:ext>
                </a:extLst>
              </p:cNvPr>
              <p:cNvSpPr txBox="1">
                <a:spLocks noRot="1" noChangeAspect="1" noMove="1" noResize="1" noEditPoints="1" noAdjustHandles="1" noChangeArrowheads="1" noChangeShapeType="1" noTextEdit="1"/>
              </p:cNvSpPr>
              <p:nvPr/>
            </p:nvSpPr>
            <p:spPr>
              <a:xfrm>
                <a:off x="601164" y="5413481"/>
                <a:ext cx="3214996" cy="374270"/>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944C7C16-A614-433C-8B2B-CE2B0F303417}"/>
                  </a:ext>
                </a:extLst>
              </p:cNvPr>
              <p:cNvSpPr txBox="1"/>
              <p:nvPr/>
            </p:nvSpPr>
            <p:spPr>
              <a:xfrm>
                <a:off x="565737" y="5787751"/>
                <a:ext cx="3214996" cy="3742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𝑑</m:t>
                          </m:r>
                        </m:e>
                        <m:sup>
                          <m:r>
                            <a:rPr lang="en-US" altLang="zh-CN" b="0" i="1" smtClean="0">
                              <a:latin typeface="Cambria Math" panose="02040503050406030204" pitchFamily="18" charset="0"/>
                            </a:rPr>
                            <m:t>𝒜</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𝒜</m:t>
                      </m:r>
                      <m:r>
                        <a:rPr lang="en-US" altLang="zh-CN" b="0" i="1" smtClean="0">
                          <a:latin typeface="Cambria Math" panose="02040503050406030204" pitchFamily="18" charset="0"/>
                        </a:rPr>
                        <m:t>×</m:t>
                      </m:r>
                      <m:r>
                        <a:rPr lang="en-US" altLang="zh-CN" b="0" i="1" smtClean="0">
                          <a:latin typeface="Cambria Math" panose="02040503050406030204" pitchFamily="18" charset="0"/>
                        </a:rPr>
                        <m:t>𝒜</m:t>
                      </m:r>
                    </m:oMath>
                  </m:oMathPara>
                </a14:m>
                <a:endParaRPr lang="zh-CN" altLang="en-US" dirty="0"/>
              </a:p>
            </p:txBody>
          </p:sp>
        </mc:Choice>
        <mc:Fallback xmlns="">
          <p:sp>
            <p:nvSpPr>
              <p:cNvPr id="25" name="TextBox 24">
                <a:extLst>
                  <a:ext uri="{FF2B5EF4-FFF2-40B4-BE49-F238E27FC236}">
                    <a16:creationId xmlns:a16="http://schemas.microsoft.com/office/drawing/2014/main" id="{944C7C16-A614-433C-8B2B-CE2B0F303417}"/>
                  </a:ext>
                </a:extLst>
              </p:cNvPr>
              <p:cNvSpPr txBox="1">
                <a:spLocks noRot="1" noChangeAspect="1" noMove="1" noResize="1" noEditPoints="1" noAdjustHandles="1" noChangeArrowheads="1" noChangeShapeType="1" noTextEdit="1"/>
              </p:cNvSpPr>
              <p:nvPr/>
            </p:nvSpPr>
            <p:spPr>
              <a:xfrm>
                <a:off x="565737" y="5787751"/>
                <a:ext cx="3214996" cy="374270"/>
              </a:xfrm>
              <a:prstGeom prst="rect">
                <a:avLst/>
              </a:prstGeom>
              <a:blipFill>
                <a:blip r:embed="rId15"/>
                <a:stretch>
                  <a:fillRect/>
                </a:stretch>
              </a:blipFill>
            </p:spPr>
            <p:txBody>
              <a:bodyPr/>
              <a:lstStyle/>
              <a:p>
                <a:r>
                  <a:rPr lang="zh-CN" altLang="en-US">
                    <a:noFill/>
                  </a:rPr>
                  <a:t> </a:t>
                </a:r>
              </a:p>
            </p:txBody>
          </p:sp>
        </mc:Fallback>
      </mc:AlternateContent>
      <p:sp>
        <p:nvSpPr>
          <p:cNvPr id="4" name="Slide Number Placeholder 3">
            <a:extLst>
              <a:ext uri="{FF2B5EF4-FFF2-40B4-BE49-F238E27FC236}">
                <a16:creationId xmlns:a16="http://schemas.microsoft.com/office/drawing/2014/main" id="{07E40F9A-828D-4164-B0FA-B7B7C4E0C4A2}"/>
              </a:ext>
            </a:extLst>
          </p:cNvPr>
          <p:cNvSpPr>
            <a:spLocks noGrp="1"/>
          </p:cNvSpPr>
          <p:nvPr>
            <p:ph type="sldNum" sz="quarter" idx="12"/>
          </p:nvPr>
        </p:nvSpPr>
        <p:spPr/>
        <p:txBody>
          <a:bodyPr/>
          <a:lstStyle/>
          <a:p>
            <a:fld id="{97747CB4-D781-4B4A-926E-331FF2747F48}" type="slidenum">
              <a:rPr lang="zh-CN" altLang="en-US" smtClean="0"/>
              <a:t>33</a:t>
            </a:fld>
            <a:endParaRPr lang="zh-CN" altLang="en-US"/>
          </a:p>
        </p:txBody>
      </p:sp>
    </p:spTree>
    <p:extLst>
      <p:ext uri="{BB962C8B-B14F-4D97-AF65-F5344CB8AC3E}">
        <p14:creationId xmlns:p14="http://schemas.microsoft.com/office/powerpoint/2010/main" val="3079734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731F4-7A94-4BE9-8382-8687882407D1}"/>
              </a:ext>
            </a:extLst>
          </p:cNvPr>
          <p:cNvSpPr>
            <a:spLocks noGrp="1"/>
          </p:cNvSpPr>
          <p:nvPr>
            <p:ph type="title"/>
          </p:nvPr>
        </p:nvSpPr>
        <p:spPr/>
        <p:txBody>
          <a:bodyPr/>
          <a:lstStyle/>
          <a:p>
            <a:r>
              <a:rPr lang="en-US" altLang="zh-CN" dirty="0"/>
              <a:t>Abstraction of the observation</a:t>
            </a:r>
            <a:endParaRPr lang="zh-CN" alt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0EAB10C-29A6-458B-B423-0D17243FF596}"/>
                  </a:ext>
                </a:extLst>
              </p:cNvPr>
              <p:cNvSpPr>
                <a:spLocks noGrp="1"/>
              </p:cNvSpPr>
              <p:nvPr>
                <p:ph idx="1"/>
              </p:nvPr>
            </p:nvSpPr>
            <p:spPr>
              <a:xfrm>
                <a:off x="4246727" y="1825624"/>
                <a:ext cx="7107073" cy="4445521"/>
              </a:xfrm>
            </p:spPr>
            <p:txBody>
              <a:bodyPr>
                <a:normAutofit/>
              </a:bodyPr>
              <a:lstStyle/>
              <a:p>
                <a:pPr marL="0" indent="0">
                  <a:buNone/>
                </a:pPr>
                <a:r>
                  <a:rPr lang="en-US" altLang="zh-CN" sz="2000" dirty="0">
                    <a:latin typeface="Cambria Math" panose="02040503050406030204" pitchFamily="18" charset="0"/>
                    <a:ea typeface="Cambria Math" panose="02040503050406030204" pitchFamily="18" charset="0"/>
                  </a:rPr>
                  <a:t>P</a:t>
                </a:r>
                <a:r>
                  <a:rPr lang="en-US" altLang="zh-CN" sz="2000" b="0" dirty="0">
                    <a:latin typeface="Cambria Math" panose="02040503050406030204" pitchFamily="18" charset="0"/>
                    <a:ea typeface="Cambria Math" panose="02040503050406030204" pitchFamily="18" charset="0"/>
                  </a:rPr>
                  <a:t>erception error: </a:t>
                </a:r>
                <a14:m>
                  <m:oMath xmlns:m="http://schemas.openxmlformats.org/officeDocument/2006/math">
                    <m:r>
                      <a:rPr lang="en-US" altLang="zh-CN" sz="2000" b="0" i="1" smtClean="0">
                        <a:latin typeface="Cambria Math" panose="02040503050406030204" pitchFamily="18" charset="0"/>
                        <a:ea typeface="Cambria Math" panose="02040503050406030204" pitchFamily="18" charset="0"/>
                      </a:rPr>
                      <m:t>𝑚</m:t>
                    </m:r>
                    <m:d>
                      <m:dPr>
                        <m:ctrlPr>
                          <a:rPr lang="en-US" altLang="zh-CN" sz="2000" b="0" i="1" smtClean="0">
                            <a:latin typeface="Cambria Math" panose="02040503050406030204" pitchFamily="18" charset="0"/>
                            <a:ea typeface="Cambria Math" panose="02040503050406030204" pitchFamily="18" charset="0"/>
                          </a:rPr>
                        </m:ctrlPr>
                      </m:dPr>
                      <m:e>
                        <m:r>
                          <a:rPr lang="en-US" altLang="zh-CN" sz="2000" b="0" i="1" smtClean="0">
                            <a:latin typeface="Cambria Math" panose="02040503050406030204" pitchFamily="18" charset="0"/>
                            <a:ea typeface="Cambria Math" panose="02040503050406030204" pitchFamily="18" charset="0"/>
                          </a:rPr>
                          <m:t>𝑜</m:t>
                        </m:r>
                      </m:e>
                    </m:d>
                    <m:r>
                      <a:rPr lang="en-US" altLang="zh-CN" sz="2000" b="0" i="1" smtClean="0">
                        <a:latin typeface="Cambria Math" panose="02040503050406030204" pitchFamily="18" charset="0"/>
                        <a:ea typeface="Cambria Math" panose="02040503050406030204" pitchFamily="18" charset="0"/>
                      </a:rPr>
                      <m:t>=</m:t>
                    </m:r>
                    <m:sSup>
                      <m:sSupPr>
                        <m:ctrlPr>
                          <a:rPr lang="en-US" altLang="zh-CN" sz="2000" b="0" i="1" smtClean="0">
                            <a:latin typeface="Cambria Math" panose="02040503050406030204" pitchFamily="18" charset="0"/>
                            <a:ea typeface="Cambria Math" panose="02040503050406030204" pitchFamily="18" charset="0"/>
                          </a:rPr>
                        </m:ctrlPr>
                      </m:sSupPr>
                      <m:e>
                        <m:r>
                          <a:rPr lang="en-US" altLang="zh-CN" sz="2000" b="0" i="1" smtClean="0">
                            <a:latin typeface="Cambria Math" panose="02040503050406030204" pitchFamily="18" charset="0"/>
                            <a:ea typeface="Cambria Math" panose="02040503050406030204" pitchFamily="18" charset="0"/>
                          </a:rPr>
                          <m:t>𝑚</m:t>
                        </m:r>
                      </m:e>
                      <m:sup>
                        <m:r>
                          <a:rPr lang="en-US" altLang="zh-CN" sz="2000" b="0" i="1" smtClean="0">
                            <a:latin typeface="Cambria Math" panose="02040503050406030204" pitchFamily="18" charset="0"/>
                            <a:ea typeface="Cambria Math" panose="02040503050406030204" pitchFamily="18" charset="0"/>
                          </a:rPr>
                          <m:t>+</m:t>
                        </m:r>
                      </m:sup>
                    </m:sSup>
                    <m:d>
                      <m:dPr>
                        <m:ctrlPr>
                          <a:rPr lang="en-US" altLang="zh-CN" sz="2000" b="0" i="1" smtClean="0">
                            <a:latin typeface="Cambria Math" panose="02040503050406030204" pitchFamily="18" charset="0"/>
                            <a:ea typeface="Cambria Math" panose="02040503050406030204" pitchFamily="18" charset="0"/>
                          </a:rPr>
                        </m:ctrlPr>
                      </m:dPr>
                      <m:e>
                        <m:r>
                          <a:rPr lang="en-US" altLang="zh-CN" sz="2000" b="0" i="1" smtClean="0">
                            <a:latin typeface="Cambria Math" panose="02040503050406030204" pitchFamily="18" charset="0"/>
                            <a:ea typeface="Cambria Math" panose="02040503050406030204" pitchFamily="18" charset="0"/>
                          </a:rPr>
                          <m:t>𝑜</m:t>
                        </m:r>
                      </m:e>
                    </m:d>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𝛿</m:t>
                        </m:r>
                      </m:e>
                      <m:sub>
                        <m:r>
                          <a:rPr lang="en-US" altLang="zh-CN" sz="2000" b="0" i="1" smtClean="0">
                            <a:latin typeface="Cambria Math" panose="02040503050406030204" pitchFamily="18" charset="0"/>
                            <a:ea typeface="Cambria Math" panose="02040503050406030204" pitchFamily="18" charset="0"/>
                          </a:rPr>
                          <m:t>𝑚</m:t>
                        </m:r>
                      </m:sub>
                    </m:sSub>
                    <m:d>
                      <m:dPr>
                        <m:ctrlPr>
                          <a:rPr lang="en-US" altLang="zh-CN" sz="2000" b="0" i="1" smtClean="0">
                            <a:latin typeface="Cambria Math" panose="02040503050406030204" pitchFamily="18" charset="0"/>
                            <a:ea typeface="Cambria Math" panose="02040503050406030204" pitchFamily="18" charset="0"/>
                          </a:rPr>
                        </m:ctrlPr>
                      </m:dPr>
                      <m:e>
                        <m:r>
                          <a:rPr lang="en-US" altLang="zh-CN" sz="2000" b="0" i="1" smtClean="0">
                            <a:latin typeface="Cambria Math" panose="02040503050406030204" pitchFamily="18" charset="0"/>
                            <a:ea typeface="Cambria Math" panose="02040503050406030204" pitchFamily="18" charset="0"/>
                          </a:rPr>
                          <m:t>𝑜</m:t>
                        </m:r>
                      </m:e>
                    </m:d>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𝜖</m:t>
                        </m:r>
                      </m:e>
                      <m:sub>
                        <m:r>
                          <a:rPr lang="en-US" altLang="zh-CN" sz="2000" b="0" i="1" smtClean="0">
                            <a:latin typeface="Cambria Math" panose="02040503050406030204" pitchFamily="18" charset="0"/>
                            <a:ea typeface="Cambria Math" panose="02040503050406030204" pitchFamily="18" charset="0"/>
                          </a:rPr>
                          <m:t>𝑚</m:t>
                        </m:r>
                      </m:sub>
                    </m:sSub>
                  </m:oMath>
                </a14:m>
                <a:endParaRPr lang="en-US" altLang="zh-CN" sz="1800" dirty="0">
                  <a:latin typeface="Cambria Math" panose="02040503050406030204" pitchFamily="18" charset="0"/>
                  <a:ea typeface="Cambria Math" panose="02040503050406030204" pitchFamily="18" charset="0"/>
                </a:endParaRPr>
              </a:p>
              <a:p>
                <a:r>
                  <a:rPr lang="en-US" altLang="zh-CN" sz="1800" dirty="0">
                    <a:latin typeface="Cambria Math" panose="02040503050406030204" pitchFamily="18" charset="0"/>
                    <a:ea typeface="Cambria Math" panose="02040503050406030204" pitchFamily="18" charset="0"/>
                  </a:rPr>
                  <a:t>We often cannot model </a:t>
                </a:r>
                <a14:m>
                  <m:oMath xmlns:m="http://schemas.openxmlformats.org/officeDocument/2006/math">
                    <m:sSub>
                      <m:sSubPr>
                        <m:ctrlPr>
                          <a:rPr lang="en-US" altLang="zh-CN" sz="1800" b="0" i="1" smtClean="0">
                            <a:latin typeface="Cambria Math" panose="02040503050406030204" pitchFamily="18" charset="0"/>
                            <a:ea typeface="Cambria Math" panose="02040503050406030204" pitchFamily="18" charset="0"/>
                          </a:rPr>
                        </m:ctrlPr>
                      </m:sSubPr>
                      <m:e>
                        <m:r>
                          <a:rPr lang="en-US" altLang="zh-CN" sz="1800" b="0" i="1" smtClean="0">
                            <a:latin typeface="Cambria Math" panose="02040503050406030204" pitchFamily="18" charset="0"/>
                            <a:ea typeface="Cambria Math" panose="02040503050406030204" pitchFamily="18" charset="0"/>
                          </a:rPr>
                          <m:t>𝛿</m:t>
                        </m:r>
                      </m:e>
                      <m:sub>
                        <m:r>
                          <a:rPr lang="en-US" altLang="zh-CN" sz="1800" b="0" i="1" smtClean="0">
                            <a:latin typeface="Cambria Math" panose="02040503050406030204" pitchFamily="18" charset="0"/>
                            <a:ea typeface="Cambria Math" panose="02040503050406030204" pitchFamily="18" charset="0"/>
                          </a:rPr>
                          <m:t>𝑚</m:t>
                        </m:r>
                      </m:sub>
                    </m:sSub>
                  </m:oMath>
                </a14:m>
                <a:r>
                  <a:rPr lang="en-US" altLang="zh-CN" sz="1800" dirty="0">
                    <a:latin typeface="Cambria Math" panose="02040503050406030204" pitchFamily="18" charset="0"/>
                    <a:ea typeface="Cambria Math" panose="02040503050406030204" pitchFamily="18" charset="0"/>
                  </a:rPr>
                  <a:t> because </a:t>
                </a:r>
                <a14:m>
                  <m:oMath xmlns:m="http://schemas.openxmlformats.org/officeDocument/2006/math">
                    <m:r>
                      <a:rPr lang="en-US" altLang="zh-CN" sz="1800" b="0" i="1" smtClean="0">
                        <a:latin typeface="Cambria Math" panose="02040503050406030204" pitchFamily="18" charset="0"/>
                        <a:ea typeface="Cambria Math" panose="02040503050406030204" pitchFamily="18" charset="0"/>
                      </a:rPr>
                      <m:t>𝒪</m:t>
                    </m:r>
                  </m:oMath>
                </a14:m>
                <a:r>
                  <a:rPr lang="en-US" altLang="zh-CN" sz="1800" dirty="0">
                    <a:latin typeface="Cambria Math" panose="02040503050406030204" pitchFamily="18" charset="0"/>
                    <a:ea typeface="Cambria Math" panose="02040503050406030204" pitchFamily="18" charset="0"/>
                  </a:rPr>
                  <a:t> is too large.</a:t>
                </a:r>
              </a:p>
              <a:p>
                <a:r>
                  <a:rPr lang="en-US" altLang="zh-CN" sz="1800" dirty="0">
                    <a:latin typeface="Cambria Math" panose="02040503050406030204" pitchFamily="18" charset="0"/>
                    <a:ea typeface="Cambria Math" panose="02040503050406030204" pitchFamily="18" charset="0"/>
                  </a:rPr>
                  <a:t>Similar idea, consider an abstract domain </a:t>
                </a:r>
                <a14:m>
                  <m:oMath xmlns:m="http://schemas.openxmlformats.org/officeDocument/2006/math">
                    <m:r>
                      <a:rPr lang="en-US" altLang="zh-CN" sz="1800" b="0" i="1" smtClean="0">
                        <a:latin typeface="Cambria Math" panose="02040503050406030204" pitchFamily="18" charset="0"/>
                        <a:ea typeface="Cambria Math" panose="02040503050406030204" pitchFamily="18" charset="0"/>
                      </a:rPr>
                      <m:t>ℬ</m:t>
                    </m:r>
                  </m:oMath>
                </a14:m>
                <a:r>
                  <a:rPr lang="en-US" altLang="zh-CN" sz="1800" dirty="0">
                    <a:latin typeface="Cambria Math" panose="02040503050406030204" pitchFamily="18" charset="0"/>
                    <a:ea typeface="Cambria Math" panose="02040503050406030204" pitchFamily="18" charset="0"/>
                  </a:rPr>
                  <a:t> of </a:t>
                </a:r>
                <a14:m>
                  <m:oMath xmlns:m="http://schemas.openxmlformats.org/officeDocument/2006/math">
                    <m:r>
                      <a:rPr lang="en-US" altLang="zh-CN" sz="1800" b="0" i="1" smtClean="0">
                        <a:latin typeface="Cambria Math" panose="02040503050406030204" pitchFamily="18" charset="0"/>
                        <a:ea typeface="Cambria Math" panose="02040503050406030204" pitchFamily="18" charset="0"/>
                      </a:rPr>
                      <m:t>𝒪</m:t>
                    </m:r>
                  </m:oMath>
                </a14:m>
                <a:r>
                  <a:rPr lang="en-US" altLang="zh-CN" sz="1800" dirty="0">
                    <a:latin typeface="Cambria Math" panose="02040503050406030204" pitchFamily="18" charset="0"/>
                    <a:ea typeface="Cambria Math" panose="02040503050406030204" pitchFamily="18" charset="0"/>
                  </a:rPr>
                  <a:t>,</a:t>
                </a:r>
              </a:p>
              <a:p>
                <a:r>
                  <a:rPr lang="en-US" altLang="zh-CN" sz="1800" dirty="0">
                    <a:latin typeface="Cambria Math" panose="02040503050406030204" pitchFamily="18" charset="0"/>
                    <a:ea typeface="Cambria Math" panose="02040503050406030204" pitchFamily="18" charset="0"/>
                  </a:rPr>
                  <a:t>We may be able to model </a:t>
                </a:r>
                <a14:m>
                  <m:oMath xmlns:m="http://schemas.openxmlformats.org/officeDocument/2006/math">
                    <m:sSubSup>
                      <m:sSubSupPr>
                        <m:ctrlPr>
                          <a:rPr lang="en-US" altLang="zh-CN" sz="1800" b="0" i="1" smtClean="0">
                            <a:latin typeface="Cambria Math" panose="02040503050406030204" pitchFamily="18" charset="0"/>
                            <a:ea typeface="Cambria Math" panose="02040503050406030204" pitchFamily="18" charset="0"/>
                          </a:rPr>
                        </m:ctrlPr>
                      </m:sSubSupPr>
                      <m:e>
                        <m:r>
                          <a:rPr lang="en-US" altLang="zh-CN" sz="1800" b="0" i="1" smtClean="0">
                            <a:latin typeface="Cambria Math" panose="02040503050406030204" pitchFamily="18" charset="0"/>
                            <a:ea typeface="Cambria Math" panose="02040503050406030204" pitchFamily="18" charset="0"/>
                          </a:rPr>
                          <m:t>𝛿</m:t>
                        </m:r>
                      </m:e>
                      <m:sub>
                        <m:r>
                          <a:rPr lang="en-US" altLang="zh-CN" sz="1800" b="0" i="1" smtClean="0">
                            <a:latin typeface="Cambria Math" panose="02040503050406030204" pitchFamily="18" charset="0"/>
                            <a:ea typeface="Cambria Math" panose="02040503050406030204" pitchFamily="18" charset="0"/>
                          </a:rPr>
                          <m:t>𝑚</m:t>
                        </m:r>
                      </m:sub>
                      <m:sup>
                        <m:r>
                          <a:rPr lang="en-US" altLang="zh-CN" sz="1800" b="0" i="1" smtClean="0">
                            <a:latin typeface="Cambria Math" panose="02040503050406030204" pitchFamily="18" charset="0"/>
                            <a:ea typeface="Cambria Math" panose="02040503050406030204" pitchFamily="18" charset="0"/>
                          </a:rPr>
                          <m:t>ℬ</m:t>
                        </m:r>
                      </m:sup>
                    </m:sSubSup>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ℬ</m:t>
                    </m:r>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𝒵</m:t>
                    </m:r>
                  </m:oMath>
                </a14:m>
                <a:r>
                  <a:rPr lang="en-US" altLang="zh-CN" sz="1800" dirty="0">
                    <a:latin typeface="Cambria Math" panose="02040503050406030204" pitchFamily="18" charset="0"/>
                    <a:ea typeface="Cambria Math" panose="02040503050406030204" pitchFamily="18" charset="0"/>
                  </a:rPr>
                  <a:t>, i.e., the bounded perception error when the observation shows a certain characteristic.</a:t>
                </a:r>
              </a:p>
              <a:p>
                <a:r>
                  <a:rPr lang="en-US" altLang="zh-CN" sz="1800" dirty="0">
                    <a:latin typeface="Cambria Math" panose="02040503050406030204" pitchFamily="18" charset="0"/>
                    <a:ea typeface="Cambria Math" panose="02040503050406030204" pitchFamily="18" charset="0"/>
                  </a:rPr>
                  <a:t>Finally, the controller receives an input: </a:t>
                </a:r>
                <a14:m>
                  <m:oMath xmlns:m="http://schemas.openxmlformats.org/officeDocument/2006/math">
                    <m:sSup>
                      <m:sSupPr>
                        <m:ctrlPr>
                          <a:rPr lang="en-US" altLang="zh-CN" sz="1800" b="0" i="1" smtClean="0">
                            <a:latin typeface="Cambria Math" panose="02040503050406030204" pitchFamily="18" charset="0"/>
                            <a:ea typeface="Cambria Math" panose="02040503050406030204" pitchFamily="18" charset="0"/>
                          </a:rPr>
                        </m:ctrlPr>
                      </m:sSupPr>
                      <m:e>
                        <m:r>
                          <a:rPr lang="en-US" altLang="zh-CN" sz="1800" b="0" i="1" smtClean="0">
                            <a:latin typeface="Cambria Math" panose="02040503050406030204" pitchFamily="18" charset="0"/>
                            <a:ea typeface="Cambria Math" panose="02040503050406030204" pitchFamily="18" charset="0"/>
                          </a:rPr>
                          <m:t>𝑧</m:t>
                        </m:r>
                      </m:e>
                      <m:sup>
                        <m:r>
                          <a:rPr lang="en-US" altLang="zh-CN" sz="1800" b="0" i="1" smtClean="0">
                            <a:latin typeface="Cambria Math" panose="02040503050406030204" pitchFamily="18" charset="0"/>
                            <a:ea typeface="Cambria Math" panose="02040503050406030204" pitchFamily="18" charset="0"/>
                          </a:rPr>
                          <m:t>𝒶</m:t>
                        </m:r>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𝒷</m:t>
                        </m:r>
                      </m:sup>
                    </m:sSup>
                    <m:r>
                      <a:rPr lang="en-US" altLang="zh-CN" sz="1800" b="0" i="1" smtClean="0">
                        <a:latin typeface="Cambria Math" panose="02040503050406030204" pitchFamily="18" charset="0"/>
                        <a:ea typeface="Cambria Math" panose="02040503050406030204" pitchFamily="18" charset="0"/>
                      </a:rPr>
                      <m:t>=</m:t>
                    </m:r>
                    <m:sSup>
                      <m:sSupPr>
                        <m:ctrlPr>
                          <a:rPr lang="en-US" altLang="zh-CN" sz="1800" b="0" i="1" smtClean="0">
                            <a:latin typeface="Cambria Math" panose="02040503050406030204" pitchFamily="18" charset="0"/>
                            <a:ea typeface="Cambria Math" panose="02040503050406030204" pitchFamily="18" charset="0"/>
                          </a:rPr>
                        </m:ctrlPr>
                      </m:sSupPr>
                      <m:e>
                        <m:r>
                          <a:rPr lang="en-US" altLang="zh-CN" sz="1800" b="0" i="1" smtClean="0">
                            <a:latin typeface="Cambria Math" panose="02040503050406030204" pitchFamily="18" charset="0"/>
                            <a:ea typeface="Cambria Math" panose="02040503050406030204" pitchFamily="18" charset="0"/>
                          </a:rPr>
                          <m:t>𝑚</m:t>
                        </m:r>
                      </m:e>
                      <m:sup>
                        <m:r>
                          <a:rPr lang="en-US" altLang="zh-CN" sz="1800" b="0" i="1" smtClean="0">
                            <a:latin typeface="Cambria Math" panose="02040503050406030204" pitchFamily="18" charset="0"/>
                            <a:ea typeface="Cambria Math" panose="02040503050406030204" pitchFamily="18" charset="0"/>
                          </a:rPr>
                          <m:t>+</m:t>
                        </m:r>
                      </m:sup>
                    </m:sSup>
                    <m:d>
                      <m:dPr>
                        <m:ctrlPr>
                          <a:rPr lang="en-US" altLang="zh-CN" sz="1800" b="0" i="1" smtClean="0">
                            <a:latin typeface="Cambria Math" panose="02040503050406030204" pitchFamily="18" charset="0"/>
                            <a:ea typeface="Cambria Math" panose="02040503050406030204" pitchFamily="18" charset="0"/>
                          </a:rPr>
                        </m:ctrlPr>
                      </m:dPr>
                      <m:e>
                        <m:sSup>
                          <m:sSupPr>
                            <m:ctrlPr>
                              <a:rPr lang="en-US" altLang="zh-CN" sz="1800" b="0" i="1" smtClean="0">
                                <a:latin typeface="Cambria Math" panose="02040503050406030204" pitchFamily="18" charset="0"/>
                                <a:ea typeface="Cambria Math" panose="02040503050406030204" pitchFamily="18" charset="0"/>
                              </a:rPr>
                            </m:ctrlPr>
                          </m:sSupPr>
                          <m:e>
                            <m:r>
                              <a:rPr lang="en-US" altLang="zh-CN" sz="1800" b="0" i="1" smtClean="0">
                                <a:latin typeface="Cambria Math" panose="02040503050406030204" pitchFamily="18" charset="0"/>
                                <a:ea typeface="Cambria Math" panose="02040503050406030204" pitchFamily="18" charset="0"/>
                              </a:rPr>
                              <m:t>𝑜</m:t>
                            </m:r>
                          </m:e>
                          <m:sup>
                            <m:r>
                              <a:rPr lang="en-US" altLang="zh-CN" sz="1800" b="0" i="1" smtClean="0">
                                <a:latin typeface="Cambria Math" panose="02040503050406030204" pitchFamily="18" charset="0"/>
                                <a:ea typeface="Cambria Math" panose="02040503050406030204" pitchFamily="18" charset="0"/>
                              </a:rPr>
                              <m:t>𝒶</m:t>
                            </m:r>
                          </m:sup>
                        </m:sSup>
                      </m:e>
                    </m:d>
                    <m:r>
                      <a:rPr lang="en-US" altLang="zh-CN" sz="1800" b="0" i="1" smtClean="0">
                        <a:latin typeface="Cambria Math" panose="02040503050406030204" pitchFamily="18" charset="0"/>
                        <a:ea typeface="Cambria Math" panose="02040503050406030204" pitchFamily="18" charset="0"/>
                      </a:rPr>
                      <m:t>+</m:t>
                    </m:r>
                    <m:sSubSup>
                      <m:sSubSupPr>
                        <m:ctrlPr>
                          <a:rPr lang="en-US" altLang="zh-CN" sz="1800" b="0" i="1" smtClean="0">
                            <a:latin typeface="Cambria Math" panose="02040503050406030204" pitchFamily="18" charset="0"/>
                            <a:ea typeface="Cambria Math" panose="02040503050406030204" pitchFamily="18" charset="0"/>
                          </a:rPr>
                        </m:ctrlPr>
                      </m:sSubSupPr>
                      <m:e>
                        <m:r>
                          <a:rPr lang="en-US" altLang="zh-CN" sz="1800" b="0" i="1" smtClean="0">
                            <a:latin typeface="Cambria Math" panose="02040503050406030204" pitchFamily="18" charset="0"/>
                            <a:ea typeface="Cambria Math" panose="02040503050406030204" pitchFamily="18" charset="0"/>
                          </a:rPr>
                          <m:t>𝛿</m:t>
                        </m:r>
                      </m:e>
                      <m:sub>
                        <m:r>
                          <a:rPr lang="en-US" altLang="zh-CN" sz="1800" b="0" i="1" smtClean="0">
                            <a:latin typeface="Cambria Math" panose="02040503050406030204" pitchFamily="18" charset="0"/>
                            <a:ea typeface="Cambria Math" panose="02040503050406030204" pitchFamily="18" charset="0"/>
                          </a:rPr>
                          <m:t>𝑚</m:t>
                        </m:r>
                      </m:sub>
                      <m:sup>
                        <m:r>
                          <a:rPr lang="en-US" altLang="zh-CN" sz="1800" b="0" i="1" smtClean="0">
                            <a:latin typeface="Cambria Math" panose="02040503050406030204" pitchFamily="18" charset="0"/>
                            <a:ea typeface="Cambria Math" panose="02040503050406030204" pitchFamily="18" charset="0"/>
                          </a:rPr>
                          <m:t>ℬ</m:t>
                        </m:r>
                      </m:sup>
                    </m:sSubSup>
                    <m:d>
                      <m:dPr>
                        <m:ctrlPr>
                          <a:rPr lang="en-US" altLang="zh-CN" sz="1800" b="0" i="1" smtClean="0">
                            <a:latin typeface="Cambria Math" panose="02040503050406030204" pitchFamily="18" charset="0"/>
                            <a:ea typeface="Cambria Math" panose="02040503050406030204" pitchFamily="18" charset="0"/>
                          </a:rPr>
                        </m:ctrlPr>
                      </m:dPr>
                      <m:e>
                        <m:r>
                          <a:rPr lang="en-US" altLang="zh-CN" sz="1800" b="0" i="1" smtClean="0">
                            <a:latin typeface="Cambria Math" panose="02040503050406030204" pitchFamily="18" charset="0"/>
                            <a:ea typeface="Cambria Math" panose="02040503050406030204" pitchFamily="18" charset="0"/>
                          </a:rPr>
                          <m:t>𝒷</m:t>
                        </m:r>
                      </m:e>
                    </m:d>
                    <m:r>
                      <a:rPr lang="en-US" altLang="zh-CN" sz="1800" b="0" i="1" smtClean="0">
                        <a:latin typeface="Cambria Math" panose="02040503050406030204" pitchFamily="18" charset="0"/>
                        <a:ea typeface="Cambria Math" panose="02040503050406030204" pitchFamily="18" charset="0"/>
                      </a:rPr>
                      <m:t>+</m:t>
                    </m:r>
                    <m:sSub>
                      <m:sSubPr>
                        <m:ctrlPr>
                          <a:rPr lang="en-US" altLang="zh-CN" sz="1800" b="0" i="1" smtClean="0">
                            <a:latin typeface="Cambria Math" panose="02040503050406030204" pitchFamily="18" charset="0"/>
                            <a:ea typeface="Cambria Math" panose="02040503050406030204" pitchFamily="18" charset="0"/>
                          </a:rPr>
                        </m:ctrlPr>
                      </m:sSubPr>
                      <m:e>
                        <m:r>
                          <a:rPr lang="en-US" altLang="zh-CN" sz="1800" b="0" i="1" smtClean="0">
                            <a:latin typeface="Cambria Math" panose="02040503050406030204" pitchFamily="18" charset="0"/>
                            <a:ea typeface="Cambria Math" panose="02040503050406030204" pitchFamily="18" charset="0"/>
                          </a:rPr>
                          <m:t>𝜖</m:t>
                        </m:r>
                      </m:e>
                      <m:sub>
                        <m:r>
                          <a:rPr lang="en-US" altLang="zh-CN" sz="1800" b="0" i="1" smtClean="0">
                            <a:latin typeface="Cambria Math" panose="02040503050406030204" pitchFamily="18" charset="0"/>
                            <a:ea typeface="Cambria Math" panose="02040503050406030204" pitchFamily="18" charset="0"/>
                          </a:rPr>
                          <m:t>𝑚</m:t>
                        </m:r>
                      </m:sub>
                    </m:sSub>
                  </m:oMath>
                </a14:m>
                <a:r>
                  <a:rPr lang="en-US" altLang="zh-CN" sz="1800" dirty="0">
                    <a:latin typeface="Cambria Math" panose="02040503050406030204" pitchFamily="18" charset="0"/>
                    <a:ea typeface="Cambria Math" panose="02040503050406030204" pitchFamily="18" charset="0"/>
                  </a:rPr>
                  <a:t>.</a:t>
                </a:r>
              </a:p>
            </p:txBody>
          </p:sp>
        </mc:Choice>
        <mc:Fallback xmlns="">
          <p:sp>
            <p:nvSpPr>
              <p:cNvPr id="3" name="Content Placeholder 2">
                <a:extLst>
                  <a:ext uri="{FF2B5EF4-FFF2-40B4-BE49-F238E27FC236}">
                    <a16:creationId xmlns:a16="http://schemas.microsoft.com/office/drawing/2014/main" id="{E0EAB10C-29A6-458B-B423-0D17243FF596}"/>
                  </a:ext>
                </a:extLst>
              </p:cNvPr>
              <p:cNvSpPr>
                <a:spLocks noGrp="1" noRot="1" noChangeAspect="1" noMove="1" noResize="1" noEditPoints="1" noAdjustHandles="1" noChangeArrowheads="1" noChangeShapeType="1" noTextEdit="1"/>
              </p:cNvSpPr>
              <p:nvPr>
                <p:ph idx="1"/>
              </p:nvPr>
            </p:nvSpPr>
            <p:spPr>
              <a:xfrm>
                <a:off x="4246727" y="1825624"/>
                <a:ext cx="7107073" cy="4445521"/>
              </a:xfrm>
              <a:blipFill>
                <a:blip r:embed="rId2"/>
                <a:stretch>
                  <a:fillRect l="-943" t="-137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1EDA54CB-3971-4D4A-A8C0-2E10FE859420}"/>
                  </a:ext>
                </a:extLst>
              </p:cNvPr>
              <p:cNvSpPr/>
              <p:nvPr/>
            </p:nvSpPr>
            <p:spPr>
              <a:xfrm>
                <a:off x="835501" y="4330141"/>
                <a:ext cx="2855270" cy="642263"/>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𝑃𝑙𝑎𝑛𝑡</m:t>
                      </m:r>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𝑢𝑛𝑑𝑒𝑟</m:t>
                      </m:r>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𝑜𝑏𝑠𝑒𝑟𝑣𝑎𝑡𝑖𝑜𝑛</m:t>
                      </m:r>
                    </m:oMath>
                  </m:oMathPara>
                </a14:m>
                <a:endParaRPr lang="zh-CN" altLang="en-US" sz="1600" dirty="0"/>
              </a:p>
            </p:txBody>
          </p:sp>
        </mc:Choice>
        <mc:Fallback xmlns="">
          <p:sp>
            <p:nvSpPr>
              <p:cNvPr id="5" name="Rectangle 4">
                <a:extLst>
                  <a:ext uri="{FF2B5EF4-FFF2-40B4-BE49-F238E27FC236}">
                    <a16:creationId xmlns:a16="http://schemas.microsoft.com/office/drawing/2014/main" id="{1EDA54CB-3971-4D4A-A8C0-2E10FE859420}"/>
                  </a:ext>
                </a:extLst>
              </p:cNvPr>
              <p:cNvSpPr>
                <a:spLocks noRot="1" noChangeAspect="1" noMove="1" noResize="1" noEditPoints="1" noAdjustHandles="1" noChangeArrowheads="1" noChangeShapeType="1" noTextEdit="1"/>
              </p:cNvSpPr>
              <p:nvPr/>
            </p:nvSpPr>
            <p:spPr>
              <a:xfrm>
                <a:off x="835501" y="4330141"/>
                <a:ext cx="2855270" cy="642263"/>
              </a:xfrm>
              <a:prstGeom prst="rect">
                <a:avLst/>
              </a:prstGeom>
              <a:blipFill>
                <a:blip r:embed="rId3"/>
                <a:stretch>
                  <a:fillRect/>
                </a:stretch>
              </a:blipFill>
              <a:ln w="19050" cap="flat" cmpd="sng" algn="ctr">
                <a:solidFill>
                  <a:schemeClr val="dk1"/>
                </a:solidFill>
                <a:prstDash val="solid"/>
                <a:round/>
                <a:headEnd type="none" w="med" len="med"/>
                <a:tailEnd type="none" w="med" len="me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472E2C34-1FEC-4D63-ACF8-5848CC3ED695}"/>
                  </a:ext>
                </a:extLst>
              </p:cNvPr>
              <p:cNvSpPr/>
              <p:nvPr/>
            </p:nvSpPr>
            <p:spPr>
              <a:xfrm>
                <a:off x="835501" y="2609317"/>
                <a:ext cx="1180813" cy="642263"/>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𝑃𝑒𝑟𝑐𝑒𝑝𝑡𝑖𝑜𝑛</m:t>
                      </m:r>
                    </m:oMath>
                  </m:oMathPara>
                </a14:m>
                <a:endParaRPr lang="zh-CN" altLang="en-US" sz="1600" dirty="0"/>
              </a:p>
            </p:txBody>
          </p:sp>
        </mc:Choice>
        <mc:Fallback xmlns="">
          <p:sp>
            <p:nvSpPr>
              <p:cNvPr id="7" name="Rectangle 6">
                <a:extLst>
                  <a:ext uri="{FF2B5EF4-FFF2-40B4-BE49-F238E27FC236}">
                    <a16:creationId xmlns:a16="http://schemas.microsoft.com/office/drawing/2014/main" id="{472E2C34-1FEC-4D63-ACF8-5848CC3ED695}"/>
                  </a:ext>
                </a:extLst>
              </p:cNvPr>
              <p:cNvSpPr>
                <a:spLocks noRot="1" noChangeAspect="1" noMove="1" noResize="1" noEditPoints="1" noAdjustHandles="1" noChangeArrowheads="1" noChangeShapeType="1" noTextEdit="1"/>
              </p:cNvSpPr>
              <p:nvPr/>
            </p:nvSpPr>
            <p:spPr>
              <a:xfrm>
                <a:off x="835501" y="2609317"/>
                <a:ext cx="1180813" cy="642263"/>
              </a:xfrm>
              <a:prstGeom prst="rect">
                <a:avLst/>
              </a:prstGeom>
              <a:blipFill>
                <a:blip r:embed="rId4"/>
                <a:stretch>
                  <a:fillRect l="-2030"/>
                </a:stretch>
              </a:blipFill>
              <a:ln w="19050" cap="flat" cmpd="sng" algn="ctr">
                <a:solidFill>
                  <a:schemeClr val="dk1"/>
                </a:solidFill>
                <a:prstDash val="solid"/>
                <a:round/>
                <a:headEnd type="none" w="med" len="med"/>
                <a:tailEnd type="none" w="med" len="me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333FEF9A-9E1B-4A10-BB98-084658D3478C}"/>
                  </a:ext>
                </a:extLst>
              </p:cNvPr>
              <p:cNvSpPr/>
              <p:nvPr/>
            </p:nvSpPr>
            <p:spPr>
              <a:xfrm>
                <a:off x="2497258" y="2609316"/>
                <a:ext cx="1180813" cy="642263"/>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𝐶𝑜𝑛𝑡𝑟𝑜𝑙𝑙𝑒𝑟</m:t>
                      </m:r>
                    </m:oMath>
                  </m:oMathPara>
                </a14:m>
                <a:endParaRPr lang="zh-CN" altLang="en-US" sz="1600" dirty="0"/>
              </a:p>
            </p:txBody>
          </p:sp>
        </mc:Choice>
        <mc:Fallback xmlns="">
          <p:sp>
            <p:nvSpPr>
              <p:cNvPr id="8" name="Rectangle 7">
                <a:extLst>
                  <a:ext uri="{FF2B5EF4-FFF2-40B4-BE49-F238E27FC236}">
                    <a16:creationId xmlns:a16="http://schemas.microsoft.com/office/drawing/2014/main" id="{333FEF9A-9E1B-4A10-BB98-084658D3478C}"/>
                  </a:ext>
                </a:extLst>
              </p:cNvPr>
              <p:cNvSpPr>
                <a:spLocks noRot="1" noChangeAspect="1" noMove="1" noResize="1" noEditPoints="1" noAdjustHandles="1" noChangeArrowheads="1" noChangeShapeType="1" noTextEdit="1"/>
              </p:cNvSpPr>
              <p:nvPr/>
            </p:nvSpPr>
            <p:spPr>
              <a:xfrm>
                <a:off x="2497258" y="2609316"/>
                <a:ext cx="1180813" cy="642263"/>
              </a:xfrm>
              <a:prstGeom prst="rect">
                <a:avLst/>
              </a:prstGeom>
              <a:blipFill>
                <a:blip r:embed="rId5"/>
                <a:stretch>
                  <a:fillRect/>
                </a:stretch>
              </a:blipFill>
              <a:ln w="19050" cap="flat" cmpd="sng" algn="ctr">
                <a:solidFill>
                  <a:schemeClr val="dk1"/>
                </a:solidFill>
                <a:prstDash val="solid"/>
                <a:round/>
                <a:headEnd type="none" w="med" len="med"/>
                <a:tailEnd type="none" w="med" len="med"/>
              </a:ln>
            </p:spPr>
            <p:txBody>
              <a:bodyPr/>
              <a:lstStyle/>
              <a:p>
                <a:r>
                  <a:rPr lang="zh-CN" altLang="en-US">
                    <a:noFill/>
                  </a:rPr>
                  <a:t> </a:t>
                </a:r>
              </a:p>
            </p:txBody>
          </p:sp>
        </mc:Fallback>
      </mc:AlternateContent>
      <p:cxnSp>
        <p:nvCxnSpPr>
          <p:cNvPr id="12" name="Connector: Elbow 11">
            <a:extLst>
              <a:ext uri="{FF2B5EF4-FFF2-40B4-BE49-F238E27FC236}">
                <a16:creationId xmlns:a16="http://schemas.microsoft.com/office/drawing/2014/main" id="{89CA1800-CA02-41FC-90C8-51B697A24374}"/>
              </a:ext>
            </a:extLst>
          </p:cNvPr>
          <p:cNvCxnSpPr>
            <a:cxnSpLocks/>
            <a:stCxn id="5" idx="1"/>
            <a:endCxn id="7" idx="1"/>
          </p:cNvCxnSpPr>
          <p:nvPr/>
        </p:nvCxnSpPr>
        <p:spPr>
          <a:xfrm rot="10800000">
            <a:off x="835501" y="2930449"/>
            <a:ext cx="12700" cy="1720824"/>
          </a:xfrm>
          <a:prstGeom prst="bentConnector3">
            <a:avLst>
              <a:gd name="adj1" fmla="val 180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0F657E8F-4C76-4484-B772-A69D12156E67}"/>
              </a:ext>
            </a:extLst>
          </p:cNvPr>
          <p:cNvCxnSpPr>
            <a:cxnSpLocks/>
            <a:stCxn id="7" idx="3"/>
            <a:endCxn id="8" idx="1"/>
          </p:cNvCxnSpPr>
          <p:nvPr/>
        </p:nvCxnSpPr>
        <p:spPr>
          <a:xfrm flipV="1">
            <a:off x="2016314" y="2930448"/>
            <a:ext cx="480944"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8" name="Connector: Elbow 17">
            <a:extLst>
              <a:ext uri="{FF2B5EF4-FFF2-40B4-BE49-F238E27FC236}">
                <a16:creationId xmlns:a16="http://schemas.microsoft.com/office/drawing/2014/main" id="{0D05DD8A-7229-4574-B7CC-404B6DC60754}"/>
              </a:ext>
            </a:extLst>
          </p:cNvPr>
          <p:cNvCxnSpPr>
            <a:cxnSpLocks/>
            <a:stCxn id="8" idx="3"/>
            <a:endCxn id="5" idx="3"/>
          </p:cNvCxnSpPr>
          <p:nvPr/>
        </p:nvCxnSpPr>
        <p:spPr>
          <a:xfrm>
            <a:off x="3678071" y="2930448"/>
            <a:ext cx="12700" cy="1720825"/>
          </a:xfrm>
          <a:prstGeom prst="bentConnector3">
            <a:avLst>
              <a:gd name="adj1" fmla="val 1792520"/>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87BC5C90-B623-4C65-A12A-3EABC3A7706B}"/>
                  </a:ext>
                </a:extLst>
              </p:cNvPr>
              <p:cNvSpPr txBox="1"/>
              <p:nvPr/>
            </p:nvSpPr>
            <p:spPr>
              <a:xfrm>
                <a:off x="1977189" y="2552373"/>
                <a:ext cx="532770" cy="37965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𝑧</m:t>
                          </m:r>
                        </m:e>
                        <m:sup>
                          <m:r>
                            <a:rPr lang="en-US" altLang="zh-CN" b="0" i="1" smtClean="0">
                              <a:latin typeface="Cambria Math" panose="02040503050406030204" pitchFamily="18" charset="0"/>
                            </a:rPr>
                            <m:t>𝒶</m:t>
                          </m:r>
                          <m:r>
                            <a:rPr lang="en-US" altLang="zh-CN" b="0" i="1" smtClean="0">
                              <a:latin typeface="Cambria Math" panose="02040503050406030204" pitchFamily="18" charset="0"/>
                            </a:rPr>
                            <m:t>,</m:t>
                          </m:r>
                          <m:r>
                            <a:rPr lang="en-US" altLang="zh-CN" b="0" i="1" smtClean="0">
                              <a:latin typeface="Cambria Math" panose="02040503050406030204" pitchFamily="18" charset="0"/>
                            </a:rPr>
                            <m:t>𝒷</m:t>
                          </m:r>
                        </m:sup>
                      </m:sSup>
                    </m:oMath>
                  </m:oMathPara>
                </a14:m>
                <a:endParaRPr lang="zh-CN" altLang="en-US" dirty="0"/>
              </a:p>
            </p:txBody>
          </p:sp>
        </mc:Choice>
        <mc:Fallback xmlns="">
          <p:sp>
            <p:nvSpPr>
              <p:cNvPr id="26" name="TextBox 25">
                <a:extLst>
                  <a:ext uri="{FF2B5EF4-FFF2-40B4-BE49-F238E27FC236}">
                    <a16:creationId xmlns:a16="http://schemas.microsoft.com/office/drawing/2014/main" id="{87BC5C90-B623-4C65-A12A-3EABC3A7706B}"/>
                  </a:ext>
                </a:extLst>
              </p:cNvPr>
              <p:cNvSpPr txBox="1">
                <a:spLocks noRot="1" noChangeAspect="1" noMove="1" noResize="1" noEditPoints="1" noAdjustHandles="1" noChangeArrowheads="1" noChangeShapeType="1" noTextEdit="1"/>
              </p:cNvSpPr>
              <p:nvPr/>
            </p:nvSpPr>
            <p:spPr>
              <a:xfrm>
                <a:off x="1977189" y="2552373"/>
                <a:ext cx="532770" cy="379656"/>
              </a:xfrm>
              <a:prstGeom prst="rect">
                <a:avLst/>
              </a:prstGeom>
              <a:blipFill>
                <a:blip r:embed="rId6"/>
                <a:stretch>
                  <a:fillRect r="-34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7AD16283-9E5B-48D7-8725-F408DCC6EECA}"/>
                  </a:ext>
                </a:extLst>
              </p:cNvPr>
              <p:cNvSpPr txBox="1"/>
              <p:nvPr/>
            </p:nvSpPr>
            <p:spPr>
              <a:xfrm>
                <a:off x="3919181" y="3606195"/>
                <a:ext cx="32754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𝑢</m:t>
                      </m:r>
                    </m:oMath>
                  </m:oMathPara>
                </a14:m>
                <a:endParaRPr lang="zh-CN" altLang="en-US" dirty="0"/>
              </a:p>
            </p:txBody>
          </p:sp>
        </mc:Choice>
        <mc:Fallback xmlns="">
          <p:sp>
            <p:nvSpPr>
              <p:cNvPr id="27" name="TextBox 26">
                <a:extLst>
                  <a:ext uri="{FF2B5EF4-FFF2-40B4-BE49-F238E27FC236}">
                    <a16:creationId xmlns:a16="http://schemas.microsoft.com/office/drawing/2014/main" id="{7AD16283-9E5B-48D7-8725-F408DCC6EECA}"/>
                  </a:ext>
                </a:extLst>
              </p:cNvPr>
              <p:cNvSpPr txBox="1">
                <a:spLocks noRot="1" noChangeAspect="1" noMove="1" noResize="1" noEditPoints="1" noAdjustHandles="1" noChangeArrowheads="1" noChangeShapeType="1" noTextEdit="1"/>
              </p:cNvSpPr>
              <p:nvPr/>
            </p:nvSpPr>
            <p:spPr>
              <a:xfrm>
                <a:off x="3919181" y="3606195"/>
                <a:ext cx="327546" cy="369332"/>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A06952C-016E-4C22-9ECB-AE04E32B9762}"/>
                  </a:ext>
                </a:extLst>
              </p:cNvPr>
              <p:cNvSpPr txBox="1"/>
              <p:nvPr/>
            </p:nvSpPr>
            <p:spPr>
              <a:xfrm>
                <a:off x="2445604" y="2205868"/>
                <a:ext cx="12841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𝜋</m:t>
                      </m:r>
                      <m:r>
                        <a:rPr lang="en-US" altLang="zh-CN" b="0" i="1" smtClean="0">
                          <a:latin typeface="Cambria Math" panose="02040503050406030204" pitchFamily="18" charset="0"/>
                        </a:rPr>
                        <m:t>:</m:t>
                      </m:r>
                      <m:r>
                        <a:rPr lang="en-US" altLang="zh-CN" i="1">
                          <a:latin typeface="Cambria Math" panose="02040503050406030204" pitchFamily="18" charset="0"/>
                        </a:rPr>
                        <m:t>𝒵</m:t>
                      </m:r>
                      <m:r>
                        <a:rPr lang="en-US" altLang="zh-CN" b="0" i="1" smtClean="0">
                          <a:latin typeface="Cambria Math" panose="02040503050406030204" pitchFamily="18" charset="0"/>
                        </a:rPr>
                        <m:t>→</m:t>
                      </m:r>
                      <m:r>
                        <a:rPr lang="en-US" altLang="zh-CN" b="0" i="1" smtClean="0">
                          <a:latin typeface="Cambria Math" panose="02040503050406030204" pitchFamily="18" charset="0"/>
                        </a:rPr>
                        <m:t>𝒰</m:t>
                      </m:r>
                    </m:oMath>
                  </m:oMathPara>
                </a14:m>
                <a:endParaRPr lang="zh-CN" altLang="en-US" dirty="0"/>
              </a:p>
            </p:txBody>
          </p:sp>
        </mc:Choice>
        <mc:Fallback xmlns="">
          <p:sp>
            <p:nvSpPr>
              <p:cNvPr id="16" name="TextBox 15">
                <a:extLst>
                  <a:ext uri="{FF2B5EF4-FFF2-40B4-BE49-F238E27FC236}">
                    <a16:creationId xmlns:a16="http://schemas.microsoft.com/office/drawing/2014/main" id="{BA06952C-016E-4C22-9ECB-AE04E32B9762}"/>
                  </a:ext>
                </a:extLst>
              </p:cNvPr>
              <p:cNvSpPr txBox="1">
                <a:spLocks noRot="1" noChangeAspect="1" noMove="1" noResize="1" noEditPoints="1" noAdjustHandles="1" noChangeArrowheads="1" noChangeShapeType="1" noTextEdit="1"/>
              </p:cNvSpPr>
              <p:nvPr/>
            </p:nvSpPr>
            <p:spPr>
              <a:xfrm>
                <a:off x="2445604" y="2205868"/>
                <a:ext cx="1284120" cy="369332"/>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2D81055-0FB2-45F7-91F3-4AF1C0D49AB3}"/>
                  </a:ext>
                </a:extLst>
              </p:cNvPr>
              <p:cNvSpPr txBox="1"/>
              <p:nvPr/>
            </p:nvSpPr>
            <p:spPr>
              <a:xfrm>
                <a:off x="783847" y="2205868"/>
                <a:ext cx="12841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𝒪</m:t>
                      </m:r>
                      <m:r>
                        <a:rPr lang="en-US" altLang="zh-CN" b="0" i="1" smtClean="0">
                          <a:latin typeface="Cambria Math" panose="02040503050406030204" pitchFamily="18" charset="0"/>
                        </a:rPr>
                        <m:t>→</m:t>
                      </m:r>
                      <m:r>
                        <a:rPr lang="en-US" altLang="zh-CN" b="0" i="1" smtClean="0">
                          <a:latin typeface="Cambria Math" panose="02040503050406030204" pitchFamily="18" charset="0"/>
                        </a:rPr>
                        <m:t>𝒵</m:t>
                      </m:r>
                    </m:oMath>
                  </m:oMathPara>
                </a14:m>
                <a:endParaRPr lang="zh-CN" altLang="en-US" dirty="0"/>
              </a:p>
            </p:txBody>
          </p:sp>
        </mc:Choice>
        <mc:Fallback xmlns="">
          <p:sp>
            <p:nvSpPr>
              <p:cNvPr id="17" name="TextBox 16">
                <a:extLst>
                  <a:ext uri="{FF2B5EF4-FFF2-40B4-BE49-F238E27FC236}">
                    <a16:creationId xmlns:a16="http://schemas.microsoft.com/office/drawing/2014/main" id="{82D81055-0FB2-45F7-91F3-4AF1C0D49AB3}"/>
                  </a:ext>
                </a:extLst>
              </p:cNvPr>
              <p:cNvSpPr txBox="1">
                <a:spLocks noRot="1" noChangeAspect="1" noMove="1" noResize="1" noEditPoints="1" noAdjustHandles="1" noChangeArrowheads="1" noChangeShapeType="1" noTextEdit="1"/>
              </p:cNvSpPr>
              <p:nvPr/>
            </p:nvSpPr>
            <p:spPr>
              <a:xfrm>
                <a:off x="783847" y="2205868"/>
                <a:ext cx="1284120" cy="369332"/>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44E7C21C-72ED-4877-9678-3B33C4057696}"/>
                  </a:ext>
                </a:extLst>
              </p:cNvPr>
              <p:cNvSpPr txBox="1"/>
              <p:nvPr/>
            </p:nvSpPr>
            <p:spPr>
              <a:xfrm>
                <a:off x="566382" y="5032377"/>
                <a:ext cx="3214996" cy="37555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𝑠</m:t>
                          </m:r>
                        </m:e>
                        <m:sup>
                          <m:r>
                            <a:rPr lang="en-US" altLang="zh-CN" b="0" i="1" smtClean="0">
                              <a:latin typeface="Cambria Math" panose="02040503050406030204" pitchFamily="18" charset="0"/>
                            </a:rPr>
                            <m:t>𝒪</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𝒪</m:t>
                      </m:r>
                      <m:r>
                        <a:rPr lang="en-US" altLang="zh-CN" b="0" i="1" smtClean="0">
                          <a:latin typeface="Cambria Math" panose="02040503050406030204" pitchFamily="18" charset="0"/>
                        </a:rPr>
                        <m:t>×</m:t>
                      </m:r>
                      <m:r>
                        <a:rPr lang="en-US" altLang="zh-CN" b="0" i="1" smtClean="0">
                          <a:latin typeface="Cambria Math" panose="02040503050406030204" pitchFamily="18" charset="0"/>
                        </a:rPr>
                        <m:t>𝒰</m:t>
                      </m:r>
                      <m:r>
                        <a:rPr lang="en-US" altLang="zh-CN" b="0" i="1" smtClean="0">
                          <a:latin typeface="Cambria Math" panose="02040503050406030204" pitchFamily="18" charset="0"/>
                        </a:rPr>
                        <m:t>×</m:t>
                      </m:r>
                      <m:r>
                        <a:rPr lang="en-US" altLang="zh-CN" b="0" i="1" smtClean="0">
                          <a:latin typeface="Cambria Math" panose="02040503050406030204" pitchFamily="18" charset="0"/>
                        </a:rPr>
                        <m:t>𝒪</m:t>
                      </m:r>
                    </m:oMath>
                  </m:oMathPara>
                </a14:m>
                <a:endParaRPr lang="zh-CN" altLang="en-US" dirty="0"/>
              </a:p>
            </p:txBody>
          </p:sp>
        </mc:Choice>
        <mc:Fallback xmlns="">
          <p:sp>
            <p:nvSpPr>
              <p:cNvPr id="20" name="TextBox 19">
                <a:extLst>
                  <a:ext uri="{FF2B5EF4-FFF2-40B4-BE49-F238E27FC236}">
                    <a16:creationId xmlns:a16="http://schemas.microsoft.com/office/drawing/2014/main" id="{44E7C21C-72ED-4877-9678-3B33C4057696}"/>
                  </a:ext>
                </a:extLst>
              </p:cNvPr>
              <p:cNvSpPr txBox="1">
                <a:spLocks noRot="1" noChangeAspect="1" noMove="1" noResize="1" noEditPoints="1" noAdjustHandles="1" noChangeArrowheads="1" noChangeShapeType="1" noTextEdit="1"/>
              </p:cNvSpPr>
              <p:nvPr/>
            </p:nvSpPr>
            <p:spPr>
              <a:xfrm>
                <a:off x="566382" y="5032377"/>
                <a:ext cx="3214996" cy="375552"/>
              </a:xfrm>
              <a:prstGeom prst="rect">
                <a:avLst/>
              </a:prstGeom>
              <a:blipFill>
                <a:blip r:embed="rId11"/>
                <a:stretch>
                  <a:fillRect/>
                </a:stretch>
              </a:blipFill>
            </p:spPr>
            <p:txBody>
              <a:bodyPr/>
              <a:lstStyle/>
              <a:p>
                <a:r>
                  <a:rPr lang="zh-CN" altLang="en-US">
                    <a:noFill/>
                  </a:rPr>
                  <a:t> </a:t>
                </a:r>
              </a:p>
            </p:txBody>
          </p:sp>
        </mc:Fallback>
      </mc:AlternateContent>
      <p:cxnSp>
        <p:nvCxnSpPr>
          <p:cNvPr id="9" name="Straight Connector 8">
            <a:extLst>
              <a:ext uri="{FF2B5EF4-FFF2-40B4-BE49-F238E27FC236}">
                <a16:creationId xmlns:a16="http://schemas.microsoft.com/office/drawing/2014/main" id="{AAF4FC27-3226-4F93-92B1-E22620C8C74F}"/>
              </a:ext>
            </a:extLst>
          </p:cNvPr>
          <p:cNvCxnSpPr/>
          <p:nvPr/>
        </p:nvCxnSpPr>
        <p:spPr>
          <a:xfrm>
            <a:off x="170597" y="3429000"/>
            <a:ext cx="4076130" cy="0"/>
          </a:xfrm>
          <a:prstGeom prst="line">
            <a:avLst/>
          </a:prstGeom>
          <a:ln w="28575">
            <a:prstDash val="dash"/>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3535A3EE-8351-4313-825F-014435D25488}"/>
                  </a:ext>
                </a:extLst>
              </p:cNvPr>
              <p:cNvSpPr txBox="1"/>
              <p:nvPr/>
            </p:nvSpPr>
            <p:spPr>
              <a:xfrm>
                <a:off x="238191" y="3606195"/>
                <a:ext cx="327546" cy="37965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𝑜</m:t>
                          </m:r>
                        </m:e>
                        <m:sup>
                          <m:r>
                            <a:rPr lang="en-US" altLang="zh-CN" b="0" i="1" smtClean="0">
                              <a:latin typeface="Cambria Math" panose="02040503050406030204" pitchFamily="18" charset="0"/>
                            </a:rPr>
                            <m:t>𝒶</m:t>
                          </m:r>
                        </m:sup>
                      </m:sSup>
                    </m:oMath>
                  </m:oMathPara>
                </a14:m>
                <a:endParaRPr lang="zh-CN" altLang="en-US" dirty="0"/>
              </a:p>
            </p:txBody>
          </p:sp>
        </mc:Choice>
        <mc:Fallback xmlns="">
          <p:sp>
            <p:nvSpPr>
              <p:cNvPr id="24" name="TextBox 23">
                <a:extLst>
                  <a:ext uri="{FF2B5EF4-FFF2-40B4-BE49-F238E27FC236}">
                    <a16:creationId xmlns:a16="http://schemas.microsoft.com/office/drawing/2014/main" id="{3535A3EE-8351-4313-825F-014435D25488}"/>
                  </a:ext>
                </a:extLst>
              </p:cNvPr>
              <p:cNvSpPr txBox="1">
                <a:spLocks noRot="1" noChangeAspect="1" noMove="1" noResize="1" noEditPoints="1" noAdjustHandles="1" noChangeArrowheads="1" noChangeShapeType="1" noTextEdit="1"/>
              </p:cNvSpPr>
              <p:nvPr/>
            </p:nvSpPr>
            <p:spPr>
              <a:xfrm>
                <a:off x="238191" y="3606195"/>
                <a:ext cx="327546" cy="379656"/>
              </a:xfrm>
              <a:prstGeom prst="rect">
                <a:avLst/>
              </a:prstGeom>
              <a:blipFill>
                <a:blip r:embed="rId13"/>
                <a:stretch>
                  <a:fillRect r="-148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12934E1-F52B-418B-8C9A-6F0C9DD114AB}"/>
                  </a:ext>
                </a:extLst>
              </p:cNvPr>
              <p:cNvSpPr txBox="1"/>
              <p:nvPr/>
            </p:nvSpPr>
            <p:spPr>
              <a:xfrm>
                <a:off x="601164" y="5413481"/>
                <a:ext cx="3214996" cy="3742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𝑠</m:t>
                          </m:r>
                        </m:e>
                        <m:sup>
                          <m:r>
                            <a:rPr lang="en-US" altLang="zh-CN" b="0" i="1" smtClean="0">
                              <a:latin typeface="Cambria Math" panose="02040503050406030204" pitchFamily="18" charset="0"/>
                            </a:rPr>
                            <m:t>𝒜</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𝒜</m:t>
                      </m:r>
                      <m:r>
                        <a:rPr lang="en-US" altLang="zh-CN" b="0" i="1" smtClean="0">
                          <a:latin typeface="Cambria Math" panose="02040503050406030204" pitchFamily="18" charset="0"/>
                        </a:rPr>
                        <m:t>×</m:t>
                      </m:r>
                      <m:r>
                        <a:rPr lang="en-US" altLang="zh-CN" b="0" i="1" smtClean="0">
                          <a:latin typeface="Cambria Math" panose="02040503050406030204" pitchFamily="18" charset="0"/>
                        </a:rPr>
                        <m:t>𝒰</m:t>
                      </m:r>
                      <m:r>
                        <a:rPr lang="en-US" altLang="zh-CN" b="0" i="1" smtClean="0">
                          <a:latin typeface="Cambria Math" panose="02040503050406030204" pitchFamily="18" charset="0"/>
                        </a:rPr>
                        <m:t>×</m:t>
                      </m:r>
                      <m:r>
                        <a:rPr lang="en-US" altLang="zh-CN" b="0" i="1" smtClean="0">
                          <a:latin typeface="Cambria Math" panose="02040503050406030204" pitchFamily="18" charset="0"/>
                        </a:rPr>
                        <m:t>𝒜</m:t>
                      </m:r>
                    </m:oMath>
                  </m:oMathPara>
                </a14:m>
                <a:endParaRPr lang="zh-CN" altLang="en-US" dirty="0"/>
              </a:p>
            </p:txBody>
          </p:sp>
        </mc:Choice>
        <mc:Fallback xmlns="">
          <p:sp>
            <p:nvSpPr>
              <p:cNvPr id="19" name="TextBox 18">
                <a:extLst>
                  <a:ext uri="{FF2B5EF4-FFF2-40B4-BE49-F238E27FC236}">
                    <a16:creationId xmlns:a16="http://schemas.microsoft.com/office/drawing/2014/main" id="{E12934E1-F52B-418B-8C9A-6F0C9DD114AB}"/>
                  </a:ext>
                </a:extLst>
              </p:cNvPr>
              <p:cNvSpPr txBox="1">
                <a:spLocks noRot="1" noChangeAspect="1" noMove="1" noResize="1" noEditPoints="1" noAdjustHandles="1" noChangeArrowheads="1" noChangeShapeType="1" noTextEdit="1"/>
              </p:cNvSpPr>
              <p:nvPr/>
            </p:nvSpPr>
            <p:spPr>
              <a:xfrm>
                <a:off x="601164" y="5413481"/>
                <a:ext cx="3214996" cy="374270"/>
              </a:xfrm>
              <a:prstGeom prst="rect">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3251EAFD-EF6A-4A43-BD86-522F604B3934}"/>
                  </a:ext>
                </a:extLst>
              </p:cNvPr>
              <p:cNvSpPr txBox="1"/>
              <p:nvPr/>
            </p:nvSpPr>
            <p:spPr>
              <a:xfrm>
                <a:off x="565737" y="5787751"/>
                <a:ext cx="3214996" cy="3742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𝑑</m:t>
                          </m:r>
                        </m:e>
                        <m:sup>
                          <m:r>
                            <a:rPr lang="en-US" altLang="zh-CN" b="0" i="1" smtClean="0">
                              <a:latin typeface="Cambria Math" panose="02040503050406030204" pitchFamily="18" charset="0"/>
                            </a:rPr>
                            <m:t>𝒜</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𝒜</m:t>
                      </m:r>
                      <m:r>
                        <a:rPr lang="en-US" altLang="zh-CN" b="0" i="1" smtClean="0">
                          <a:latin typeface="Cambria Math" panose="02040503050406030204" pitchFamily="18" charset="0"/>
                        </a:rPr>
                        <m:t>×</m:t>
                      </m:r>
                      <m:r>
                        <a:rPr lang="en-US" altLang="zh-CN" b="0" i="1" smtClean="0">
                          <a:latin typeface="Cambria Math" panose="02040503050406030204" pitchFamily="18" charset="0"/>
                        </a:rPr>
                        <m:t>𝒜</m:t>
                      </m:r>
                    </m:oMath>
                  </m:oMathPara>
                </a14:m>
                <a:endParaRPr lang="zh-CN" altLang="en-US" dirty="0"/>
              </a:p>
            </p:txBody>
          </p:sp>
        </mc:Choice>
        <mc:Fallback xmlns="">
          <p:sp>
            <p:nvSpPr>
              <p:cNvPr id="21" name="TextBox 20">
                <a:extLst>
                  <a:ext uri="{FF2B5EF4-FFF2-40B4-BE49-F238E27FC236}">
                    <a16:creationId xmlns:a16="http://schemas.microsoft.com/office/drawing/2014/main" id="{3251EAFD-EF6A-4A43-BD86-522F604B3934}"/>
                  </a:ext>
                </a:extLst>
              </p:cNvPr>
              <p:cNvSpPr txBox="1">
                <a:spLocks noRot="1" noChangeAspect="1" noMove="1" noResize="1" noEditPoints="1" noAdjustHandles="1" noChangeArrowheads="1" noChangeShapeType="1" noTextEdit="1"/>
              </p:cNvSpPr>
              <p:nvPr/>
            </p:nvSpPr>
            <p:spPr>
              <a:xfrm>
                <a:off x="565737" y="5787751"/>
                <a:ext cx="3214996" cy="374270"/>
              </a:xfrm>
              <a:prstGeom prst="rect">
                <a:avLst/>
              </a:prstGeom>
              <a:blipFill>
                <a:blip r:embed="rId2"/>
                <a:stretch>
                  <a:fillRect/>
                </a:stretch>
              </a:blipFill>
            </p:spPr>
            <p:txBody>
              <a:bodyPr/>
              <a:lstStyle/>
              <a:p>
                <a:r>
                  <a:rPr lang="zh-CN" altLang="en-US">
                    <a:noFill/>
                  </a:rPr>
                  <a:t> </a:t>
                </a:r>
              </a:p>
            </p:txBody>
          </p:sp>
        </mc:Fallback>
      </mc:AlternateContent>
      <p:sp>
        <p:nvSpPr>
          <p:cNvPr id="4" name="Slide Number Placeholder 3">
            <a:extLst>
              <a:ext uri="{FF2B5EF4-FFF2-40B4-BE49-F238E27FC236}">
                <a16:creationId xmlns:a16="http://schemas.microsoft.com/office/drawing/2014/main" id="{6387B510-7B11-400C-9B9E-470E977DF782}"/>
              </a:ext>
            </a:extLst>
          </p:cNvPr>
          <p:cNvSpPr>
            <a:spLocks noGrp="1"/>
          </p:cNvSpPr>
          <p:nvPr>
            <p:ph type="sldNum" sz="quarter" idx="12"/>
          </p:nvPr>
        </p:nvSpPr>
        <p:spPr/>
        <p:txBody>
          <a:bodyPr/>
          <a:lstStyle/>
          <a:p>
            <a:fld id="{97747CB4-D781-4B4A-926E-331FF2747F48}" type="slidenum">
              <a:rPr lang="zh-CN" altLang="en-US" smtClean="0"/>
              <a:t>34</a:t>
            </a:fld>
            <a:endParaRPr lang="zh-CN" altLang="en-US"/>
          </a:p>
        </p:txBody>
      </p:sp>
    </p:spTree>
    <p:extLst>
      <p:ext uri="{BB962C8B-B14F-4D97-AF65-F5344CB8AC3E}">
        <p14:creationId xmlns:p14="http://schemas.microsoft.com/office/powerpoint/2010/main" val="37393156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731F4-7A94-4BE9-8382-8687882407D1}"/>
              </a:ext>
            </a:extLst>
          </p:cNvPr>
          <p:cNvSpPr>
            <a:spLocks noGrp="1"/>
          </p:cNvSpPr>
          <p:nvPr>
            <p:ph type="title"/>
          </p:nvPr>
        </p:nvSpPr>
        <p:spPr/>
        <p:txBody>
          <a:bodyPr/>
          <a:lstStyle/>
          <a:p>
            <a:r>
              <a:rPr lang="en-US" altLang="zh-CN" dirty="0"/>
              <a:t>Simplified problem</a:t>
            </a:r>
            <a:endParaRPr lang="zh-CN" alt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0EAB10C-29A6-458B-B423-0D17243FF596}"/>
                  </a:ext>
                </a:extLst>
              </p:cNvPr>
              <p:cNvSpPr>
                <a:spLocks noGrp="1"/>
              </p:cNvSpPr>
              <p:nvPr>
                <p:ph idx="1"/>
              </p:nvPr>
            </p:nvSpPr>
            <p:spPr>
              <a:xfrm>
                <a:off x="4246727" y="1825624"/>
                <a:ext cx="7107073" cy="4445521"/>
              </a:xfrm>
            </p:spPr>
            <p:txBody>
              <a:bodyPr>
                <a:normAutofit/>
              </a:bodyPr>
              <a:lstStyle/>
              <a:p>
                <a:r>
                  <a:rPr lang="en-US" altLang="zh-CN" sz="2000" dirty="0">
                    <a:latin typeface="Cambria Math" panose="02040503050406030204" pitchFamily="18" charset="0"/>
                    <a:ea typeface="Cambria Math" panose="02040503050406030204" pitchFamily="18" charset="0"/>
                  </a:rPr>
                  <a:t>Simplify the observation error under some abstracted environment condition: </a:t>
                </a:r>
                <a14:m>
                  <m:oMath xmlns:m="http://schemas.openxmlformats.org/officeDocument/2006/math">
                    <m:sSup>
                      <m:sSupPr>
                        <m:ctrlPr>
                          <a:rPr lang="en-US" altLang="zh-CN" sz="2000" b="0" i="1" smtClean="0">
                            <a:latin typeface="Cambria Math" panose="02040503050406030204" pitchFamily="18" charset="0"/>
                            <a:ea typeface="Cambria Math" panose="02040503050406030204" pitchFamily="18" charset="0"/>
                          </a:rPr>
                        </m:ctrlPr>
                      </m:sSupPr>
                      <m:e>
                        <m:r>
                          <a:rPr lang="en-US" altLang="zh-CN" sz="2000" b="0" i="1" smtClean="0">
                            <a:latin typeface="Cambria Math" panose="02040503050406030204" pitchFamily="18" charset="0"/>
                            <a:ea typeface="Cambria Math" panose="02040503050406030204" pitchFamily="18" charset="0"/>
                          </a:rPr>
                          <m:t>𝑜</m:t>
                        </m:r>
                      </m:e>
                      <m:sup>
                        <m:r>
                          <a:rPr lang="en-US" altLang="zh-CN" sz="2000" b="0" i="1" smtClean="0">
                            <a:latin typeface="Cambria Math" panose="02040503050406030204" pitchFamily="18" charset="0"/>
                            <a:ea typeface="Cambria Math" panose="02040503050406030204" pitchFamily="18" charset="0"/>
                          </a:rPr>
                          <m:t>𝒶</m:t>
                        </m:r>
                      </m:sup>
                    </m:sSup>
                    <m:r>
                      <a:rPr lang="en-US" altLang="zh-CN" sz="2000" b="0" i="1" smtClean="0">
                        <a:latin typeface="Cambria Math" panose="02040503050406030204" pitchFamily="18" charset="0"/>
                        <a:ea typeface="Cambria Math" panose="02040503050406030204" pitchFamily="18" charset="0"/>
                      </a:rPr>
                      <m:t>~</m:t>
                    </m:r>
                    <m:sSup>
                      <m:sSupPr>
                        <m:ctrlPr>
                          <a:rPr lang="en-US" altLang="zh-CN" sz="2000" b="0" i="1" smtClean="0">
                            <a:latin typeface="Cambria Math" panose="02040503050406030204" pitchFamily="18" charset="0"/>
                            <a:ea typeface="Cambria Math" panose="02040503050406030204" pitchFamily="18" charset="0"/>
                          </a:rPr>
                        </m:ctrlPr>
                      </m:sSupPr>
                      <m:e>
                        <m:r>
                          <a:rPr lang="en-US" altLang="zh-CN" sz="2000" b="0" i="1" smtClean="0">
                            <a:latin typeface="Cambria Math" panose="02040503050406030204" pitchFamily="18" charset="0"/>
                            <a:ea typeface="Cambria Math" panose="02040503050406030204" pitchFamily="18" charset="0"/>
                          </a:rPr>
                          <m:t>𝑜</m:t>
                        </m:r>
                      </m:e>
                      <m:sup>
                        <m:r>
                          <a:rPr lang="en-US" altLang="zh-CN" sz="2000" b="0" i="1" smtClean="0">
                            <a:latin typeface="Cambria Math" panose="02040503050406030204" pitchFamily="18" charset="0"/>
                            <a:ea typeface="Cambria Math" panose="02040503050406030204" pitchFamily="18" charset="0"/>
                          </a:rPr>
                          <m:t>+</m:t>
                        </m:r>
                      </m:sup>
                    </m:sSup>
                    <m:r>
                      <a:rPr lang="en-US" altLang="zh-CN" sz="2000" b="0" i="1" smtClean="0">
                        <a:latin typeface="Cambria Math" panose="02040503050406030204" pitchFamily="18" charset="0"/>
                        <a:ea typeface="Cambria Math" panose="02040503050406030204" pitchFamily="18" charset="0"/>
                      </a:rPr>
                      <m:t>+</m:t>
                    </m:r>
                    <m:sSubSup>
                      <m:sSubSupPr>
                        <m:ctrlPr>
                          <a:rPr lang="en-US" altLang="zh-CN" sz="2000" b="0" i="1" smtClean="0">
                            <a:latin typeface="Cambria Math" panose="02040503050406030204" pitchFamily="18" charset="0"/>
                            <a:ea typeface="Cambria Math" panose="02040503050406030204" pitchFamily="18" charset="0"/>
                          </a:rPr>
                        </m:ctrlPr>
                      </m:sSubSupPr>
                      <m:e>
                        <m:r>
                          <a:rPr lang="en-US" altLang="zh-CN" sz="2000" b="0" i="1" smtClean="0">
                            <a:latin typeface="Cambria Math" panose="02040503050406030204" pitchFamily="18" charset="0"/>
                            <a:ea typeface="Cambria Math" panose="02040503050406030204" pitchFamily="18" charset="0"/>
                          </a:rPr>
                          <m:t>𝛿</m:t>
                        </m:r>
                      </m:e>
                      <m:sub>
                        <m:r>
                          <a:rPr lang="en-US" altLang="zh-CN" sz="2000" b="0" i="1" smtClean="0">
                            <a:latin typeface="Cambria Math" panose="02040503050406030204" pitchFamily="18" charset="0"/>
                            <a:ea typeface="Cambria Math" panose="02040503050406030204" pitchFamily="18" charset="0"/>
                          </a:rPr>
                          <m:t>h</m:t>
                        </m:r>
                      </m:sub>
                      <m:sup>
                        <m:r>
                          <a:rPr lang="en-US" altLang="zh-CN" sz="2000" b="0" i="1" smtClean="0">
                            <a:latin typeface="Cambria Math" panose="02040503050406030204" pitchFamily="18" charset="0"/>
                            <a:ea typeface="Cambria Math" panose="02040503050406030204" pitchFamily="18" charset="0"/>
                          </a:rPr>
                          <m:t>𝒜</m:t>
                        </m:r>
                      </m:sup>
                    </m:sSubSup>
                    <m:d>
                      <m:dPr>
                        <m:ctrlPr>
                          <a:rPr lang="en-US" altLang="zh-CN" sz="2000" b="0" i="1" smtClean="0">
                            <a:latin typeface="Cambria Math" panose="02040503050406030204" pitchFamily="18" charset="0"/>
                            <a:ea typeface="Cambria Math" panose="02040503050406030204" pitchFamily="18" charset="0"/>
                          </a:rPr>
                        </m:ctrlPr>
                      </m:dPr>
                      <m:e>
                        <m:r>
                          <a:rPr lang="en-US" altLang="zh-CN" sz="2000" b="0" i="1" smtClean="0">
                            <a:latin typeface="Cambria Math" panose="02040503050406030204" pitchFamily="18" charset="0"/>
                            <a:ea typeface="Cambria Math" panose="02040503050406030204" pitchFamily="18" charset="0"/>
                          </a:rPr>
                          <m:t>𝒶</m:t>
                        </m:r>
                      </m:e>
                    </m:d>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𝜂</m:t>
                        </m:r>
                      </m:e>
                      <m:sub>
                        <m:r>
                          <a:rPr lang="en-US" altLang="zh-CN" sz="2000" b="0" i="1" smtClean="0">
                            <a:latin typeface="Cambria Math" panose="02040503050406030204" pitchFamily="18" charset="0"/>
                            <a:ea typeface="Cambria Math" panose="02040503050406030204" pitchFamily="18" charset="0"/>
                          </a:rPr>
                          <m:t>h</m:t>
                        </m:r>
                      </m:sub>
                    </m:sSub>
                  </m:oMath>
                </a14:m>
                <a:r>
                  <a:rPr lang="en-US" altLang="zh-CN" sz="2000" dirty="0">
                    <a:latin typeface="Cambria Math" panose="02040503050406030204" pitchFamily="18" charset="0"/>
                    <a:ea typeface="Cambria Math" panose="02040503050406030204" pitchFamily="18" charset="0"/>
                  </a:rPr>
                  <a:t>, where</a:t>
                </a:r>
              </a:p>
              <a:p>
                <a:pPr lvl="1"/>
                <a14:m>
                  <m:oMath xmlns:m="http://schemas.openxmlformats.org/officeDocument/2006/math">
                    <m:sSup>
                      <m:sSupPr>
                        <m:ctrlPr>
                          <a:rPr lang="en-US" altLang="zh-CN" sz="1800" b="0" i="1" smtClean="0">
                            <a:latin typeface="Cambria Math" panose="02040503050406030204" pitchFamily="18" charset="0"/>
                            <a:ea typeface="Cambria Math" panose="02040503050406030204" pitchFamily="18" charset="0"/>
                          </a:rPr>
                        </m:ctrlPr>
                      </m:sSupPr>
                      <m:e>
                        <m:r>
                          <a:rPr lang="en-US" altLang="zh-CN" sz="1800" b="0" i="1" smtClean="0">
                            <a:latin typeface="Cambria Math" panose="02040503050406030204" pitchFamily="18" charset="0"/>
                            <a:ea typeface="Cambria Math" panose="02040503050406030204" pitchFamily="18" charset="0"/>
                          </a:rPr>
                          <m:t>𝑜</m:t>
                        </m:r>
                      </m:e>
                      <m:sup>
                        <m:r>
                          <a:rPr lang="en-US" altLang="zh-CN" sz="1800" b="0" i="1" smtClean="0">
                            <a:latin typeface="Cambria Math" panose="02040503050406030204" pitchFamily="18" charset="0"/>
                            <a:ea typeface="Cambria Math" panose="02040503050406030204" pitchFamily="18" charset="0"/>
                          </a:rPr>
                          <m:t>𝒶</m:t>
                        </m:r>
                      </m:sup>
                    </m:sSup>
                  </m:oMath>
                </a14:m>
                <a:r>
                  <a:rPr lang="en-US" altLang="zh-CN" sz="1800" dirty="0">
                    <a:latin typeface="Cambria Math" panose="02040503050406030204" pitchFamily="18" charset="0"/>
                    <a:ea typeface="Cambria Math" panose="02040503050406030204" pitchFamily="18" charset="0"/>
                  </a:rPr>
                  <a:t> is observation received by the perception module,</a:t>
                </a:r>
              </a:p>
              <a:p>
                <a:pPr lvl="1"/>
                <a14:m>
                  <m:oMath xmlns:m="http://schemas.openxmlformats.org/officeDocument/2006/math">
                    <m:sSup>
                      <m:sSupPr>
                        <m:ctrlPr>
                          <a:rPr lang="en-US" altLang="zh-CN" sz="1800" b="0" i="1" smtClean="0">
                            <a:latin typeface="Cambria Math" panose="02040503050406030204" pitchFamily="18" charset="0"/>
                            <a:ea typeface="Cambria Math" panose="02040503050406030204" pitchFamily="18" charset="0"/>
                          </a:rPr>
                        </m:ctrlPr>
                      </m:sSupPr>
                      <m:e>
                        <m:r>
                          <a:rPr lang="en-US" altLang="zh-CN" sz="1800" b="0" i="1" smtClean="0">
                            <a:latin typeface="Cambria Math" panose="02040503050406030204" pitchFamily="18" charset="0"/>
                            <a:ea typeface="Cambria Math" panose="02040503050406030204" pitchFamily="18" charset="0"/>
                          </a:rPr>
                          <m:t>𝑜</m:t>
                        </m:r>
                      </m:e>
                      <m:sup>
                        <m:r>
                          <a:rPr lang="en-US" altLang="zh-CN" sz="1800" b="0" i="1" smtClean="0">
                            <a:latin typeface="Cambria Math" panose="02040503050406030204" pitchFamily="18" charset="0"/>
                            <a:ea typeface="Cambria Math" panose="02040503050406030204" pitchFamily="18" charset="0"/>
                          </a:rPr>
                          <m:t>+</m:t>
                        </m:r>
                      </m:sup>
                    </m:sSup>
                  </m:oMath>
                </a14:m>
                <a:r>
                  <a:rPr lang="en-US" altLang="zh-CN" sz="1800" dirty="0">
                    <a:latin typeface="Cambria Math" panose="02040503050406030204" pitchFamily="18" charset="0"/>
                    <a:ea typeface="Cambria Math" panose="02040503050406030204" pitchFamily="18" charset="0"/>
                  </a:rPr>
                  <a:t> is the ground truth value at a state, which we don’t know,</a:t>
                </a:r>
              </a:p>
              <a:p>
                <a:pPr lvl="1"/>
                <a14:m>
                  <m:oMath xmlns:m="http://schemas.openxmlformats.org/officeDocument/2006/math">
                    <m:sSubSup>
                      <m:sSubSupPr>
                        <m:ctrlPr>
                          <a:rPr lang="en-US" altLang="zh-CN" sz="1800" b="0" i="1" smtClean="0">
                            <a:latin typeface="Cambria Math" panose="02040503050406030204" pitchFamily="18" charset="0"/>
                            <a:ea typeface="Cambria Math" panose="02040503050406030204" pitchFamily="18" charset="0"/>
                          </a:rPr>
                        </m:ctrlPr>
                      </m:sSubSupPr>
                      <m:e>
                        <m:r>
                          <a:rPr lang="en-US" altLang="zh-CN" sz="1800" b="0" i="1" smtClean="0">
                            <a:latin typeface="Cambria Math" panose="02040503050406030204" pitchFamily="18" charset="0"/>
                            <a:ea typeface="Cambria Math" panose="02040503050406030204" pitchFamily="18" charset="0"/>
                          </a:rPr>
                          <m:t>𝛿</m:t>
                        </m:r>
                      </m:e>
                      <m:sub>
                        <m:r>
                          <a:rPr lang="en-US" altLang="zh-CN" sz="1800" b="0" i="1" smtClean="0">
                            <a:latin typeface="Cambria Math" panose="02040503050406030204" pitchFamily="18" charset="0"/>
                            <a:ea typeface="Cambria Math" panose="02040503050406030204" pitchFamily="18" charset="0"/>
                          </a:rPr>
                          <m:t>h</m:t>
                        </m:r>
                      </m:sub>
                      <m:sup>
                        <m:r>
                          <a:rPr lang="en-US" altLang="zh-CN" sz="1800" b="0" i="1" smtClean="0">
                            <a:latin typeface="Cambria Math" panose="02040503050406030204" pitchFamily="18" charset="0"/>
                            <a:ea typeface="Cambria Math" panose="02040503050406030204" pitchFamily="18" charset="0"/>
                          </a:rPr>
                          <m:t>𝒜</m:t>
                        </m:r>
                      </m:sup>
                    </m:sSubSup>
                    <m:d>
                      <m:dPr>
                        <m:ctrlPr>
                          <a:rPr lang="en-US" altLang="zh-CN" sz="1800" b="0" i="1" smtClean="0">
                            <a:latin typeface="Cambria Math" panose="02040503050406030204" pitchFamily="18" charset="0"/>
                            <a:ea typeface="Cambria Math" panose="02040503050406030204" pitchFamily="18" charset="0"/>
                          </a:rPr>
                        </m:ctrlPr>
                      </m:dPr>
                      <m:e>
                        <m:r>
                          <a:rPr lang="en-US" altLang="zh-CN" sz="1800" b="0" i="1" smtClean="0">
                            <a:latin typeface="Cambria Math" panose="02040503050406030204" pitchFamily="18" charset="0"/>
                            <a:ea typeface="Cambria Math" panose="02040503050406030204" pitchFamily="18" charset="0"/>
                          </a:rPr>
                          <m:t>𝒶</m:t>
                        </m:r>
                      </m:e>
                    </m:d>
                  </m:oMath>
                </a14:m>
                <a:r>
                  <a:rPr lang="en-US" altLang="zh-CN" sz="1800" dirty="0">
                    <a:latin typeface="Cambria Math" panose="02040503050406030204" pitchFamily="18" charset="0"/>
                    <a:ea typeface="Cambria Math" panose="02040503050406030204" pitchFamily="18" charset="0"/>
                  </a:rPr>
                  <a:t> is the bounded observation error under environment condition </a:t>
                </a:r>
                <a14:m>
                  <m:oMath xmlns:m="http://schemas.openxmlformats.org/officeDocument/2006/math">
                    <m:r>
                      <a:rPr lang="en-US" altLang="zh-CN" sz="1800" b="0" i="1" smtClean="0">
                        <a:latin typeface="Cambria Math" panose="02040503050406030204" pitchFamily="18" charset="0"/>
                        <a:ea typeface="Cambria Math" panose="02040503050406030204" pitchFamily="18" charset="0"/>
                      </a:rPr>
                      <m:t>𝒶</m:t>
                    </m:r>
                  </m:oMath>
                </a14:m>
                <a:r>
                  <a:rPr lang="en-US" altLang="zh-CN" sz="1800" dirty="0">
                    <a:latin typeface="Cambria Math" panose="02040503050406030204" pitchFamily="18" charset="0"/>
                    <a:ea typeface="Cambria Math" panose="02040503050406030204" pitchFamily="18" charset="0"/>
                  </a:rPr>
                  <a:t>,</a:t>
                </a:r>
              </a:p>
              <a:p>
                <a:pPr lvl="1"/>
                <a14:m>
                  <m:oMath xmlns:m="http://schemas.openxmlformats.org/officeDocument/2006/math">
                    <m:sSub>
                      <m:sSubPr>
                        <m:ctrlPr>
                          <a:rPr lang="en-US" altLang="zh-CN" sz="1800" b="0" i="1" smtClean="0">
                            <a:latin typeface="Cambria Math" panose="02040503050406030204" pitchFamily="18" charset="0"/>
                            <a:ea typeface="Cambria Math" panose="02040503050406030204" pitchFamily="18" charset="0"/>
                          </a:rPr>
                        </m:ctrlPr>
                      </m:sSubPr>
                      <m:e>
                        <m:r>
                          <a:rPr lang="en-US" altLang="zh-CN" sz="1800" b="0" i="1" smtClean="0">
                            <a:latin typeface="Cambria Math" panose="02040503050406030204" pitchFamily="18" charset="0"/>
                            <a:ea typeface="Cambria Math" panose="02040503050406030204" pitchFamily="18" charset="0"/>
                          </a:rPr>
                          <m:t>𝜂</m:t>
                        </m:r>
                      </m:e>
                      <m:sub>
                        <m:r>
                          <a:rPr lang="en-US" altLang="zh-CN" sz="1800" b="0" i="1" smtClean="0">
                            <a:latin typeface="Cambria Math" panose="02040503050406030204" pitchFamily="18" charset="0"/>
                            <a:ea typeface="Cambria Math" panose="02040503050406030204" pitchFamily="18" charset="0"/>
                          </a:rPr>
                          <m:t>h</m:t>
                        </m:r>
                      </m:sub>
                    </m:sSub>
                  </m:oMath>
                </a14:m>
                <a:r>
                  <a:rPr lang="en-US" altLang="zh-CN" sz="1800" dirty="0">
                    <a:latin typeface="Cambria Math" panose="02040503050406030204" pitchFamily="18" charset="0"/>
                    <a:ea typeface="Cambria Math" panose="02040503050406030204" pitchFamily="18" charset="0"/>
                  </a:rPr>
                  <a:t> is the bounded random error from the sensor.</a:t>
                </a:r>
              </a:p>
              <a:p>
                <a:r>
                  <a:rPr lang="en-US" altLang="zh-CN" sz="2000" dirty="0">
                    <a:latin typeface="Cambria Math" panose="02040503050406030204" pitchFamily="18" charset="0"/>
                    <a:ea typeface="Cambria Math" panose="02040503050406030204" pitchFamily="18" charset="0"/>
                  </a:rPr>
                  <a:t>The random error applies to every sample (high frequency).</a:t>
                </a:r>
              </a:p>
              <a:p>
                <a:r>
                  <a:rPr lang="en-US" altLang="zh-CN" sz="2000" dirty="0">
                    <a:latin typeface="Cambria Math" panose="02040503050406030204" pitchFamily="18" charset="0"/>
                    <a:ea typeface="Cambria Math" panose="02040503050406030204" pitchFamily="18" charset="0"/>
                  </a:rPr>
                  <a:t>Unknown environment disturbance </a:t>
                </a:r>
                <a14:m>
                  <m:oMath xmlns:m="http://schemas.openxmlformats.org/officeDocument/2006/math">
                    <m:sSup>
                      <m:sSupPr>
                        <m:ctrlPr>
                          <a:rPr lang="en-US" altLang="zh-CN" sz="2000" b="0" i="1" smtClean="0">
                            <a:latin typeface="Cambria Math" panose="02040503050406030204" pitchFamily="18" charset="0"/>
                            <a:ea typeface="Cambria Math" panose="02040503050406030204" pitchFamily="18" charset="0"/>
                          </a:rPr>
                        </m:ctrlPr>
                      </m:sSupPr>
                      <m:e>
                        <m:r>
                          <a:rPr lang="en-US" altLang="zh-CN" sz="2000" b="0" i="1" smtClean="0">
                            <a:latin typeface="Cambria Math" panose="02040503050406030204" pitchFamily="18" charset="0"/>
                            <a:ea typeface="Cambria Math" panose="02040503050406030204" pitchFamily="18" charset="0"/>
                          </a:rPr>
                          <m:t>𝑑</m:t>
                        </m:r>
                      </m:e>
                      <m:sup>
                        <m:r>
                          <a:rPr lang="en-US" altLang="zh-CN" sz="2000" b="0" i="1" smtClean="0">
                            <a:latin typeface="Cambria Math" panose="02040503050406030204" pitchFamily="18" charset="0"/>
                            <a:ea typeface="Cambria Math" panose="02040503050406030204" pitchFamily="18" charset="0"/>
                          </a:rPr>
                          <m:t>𝒜</m:t>
                        </m:r>
                      </m:sup>
                    </m:sSup>
                  </m:oMath>
                </a14:m>
                <a:r>
                  <a:rPr lang="en-US" altLang="zh-CN" sz="2000" dirty="0">
                    <a:latin typeface="Cambria Math" panose="02040503050406030204" pitchFamily="18" charset="0"/>
                    <a:ea typeface="Cambria Math" panose="02040503050406030204" pitchFamily="18" charset="0"/>
                  </a:rPr>
                  <a:t> causes </a:t>
                </a:r>
                <a14:m>
                  <m:oMath xmlns:m="http://schemas.openxmlformats.org/officeDocument/2006/math">
                    <m:r>
                      <a:rPr lang="en-US" altLang="zh-CN" sz="2000" b="0" i="1" smtClean="0">
                        <a:latin typeface="Cambria Math" panose="02040503050406030204" pitchFamily="18" charset="0"/>
                        <a:ea typeface="Cambria Math" panose="02040503050406030204" pitchFamily="18" charset="0"/>
                      </a:rPr>
                      <m:t>𝒶</m:t>
                    </m:r>
                  </m:oMath>
                </a14:m>
                <a:r>
                  <a:rPr lang="en-US" altLang="zh-CN" sz="2000" dirty="0">
                    <a:latin typeface="Cambria Math" panose="02040503050406030204" pitchFamily="18" charset="0"/>
                    <a:ea typeface="Cambria Math" panose="02040503050406030204" pitchFamily="18" charset="0"/>
                  </a:rPr>
                  <a:t> to change.</a:t>
                </a:r>
              </a:p>
              <a:p>
                <a14:m>
                  <m:oMath xmlns:m="http://schemas.openxmlformats.org/officeDocument/2006/math">
                    <m:r>
                      <a:rPr lang="en-US" altLang="zh-CN" sz="2000" b="0" i="1" smtClean="0">
                        <a:latin typeface="Cambria Math" panose="02040503050406030204" pitchFamily="18" charset="0"/>
                        <a:ea typeface="Cambria Math" panose="02040503050406030204" pitchFamily="18" charset="0"/>
                      </a:rPr>
                      <m:t>𝒶</m:t>
                    </m:r>
                  </m:oMath>
                </a14:m>
                <a:r>
                  <a:rPr lang="en-US" altLang="zh-CN" sz="2000" b="0" dirty="0">
                    <a:latin typeface="Cambria Math" panose="02040503050406030204" pitchFamily="18" charset="0"/>
                    <a:ea typeface="Cambria Math" panose="02040503050406030204" pitchFamily="18" charset="0"/>
                  </a:rPr>
                  <a:t> doesn’t change often, </a:t>
                </a:r>
                <a14:m>
                  <m:oMath xmlns:m="http://schemas.openxmlformats.org/officeDocument/2006/math">
                    <m:sSubSup>
                      <m:sSubSupPr>
                        <m:ctrlPr>
                          <a:rPr lang="en-US" altLang="zh-CN" sz="2000" b="0" i="1" smtClean="0">
                            <a:latin typeface="Cambria Math" panose="02040503050406030204" pitchFamily="18" charset="0"/>
                            <a:ea typeface="Cambria Math" panose="02040503050406030204" pitchFamily="18" charset="0"/>
                          </a:rPr>
                        </m:ctrlPr>
                      </m:sSubSupPr>
                      <m:e>
                        <m:r>
                          <a:rPr lang="en-US" altLang="zh-CN" sz="2000" b="0" i="1" smtClean="0">
                            <a:latin typeface="Cambria Math" panose="02040503050406030204" pitchFamily="18" charset="0"/>
                            <a:ea typeface="Cambria Math" panose="02040503050406030204" pitchFamily="18" charset="0"/>
                          </a:rPr>
                          <m:t>𝛿</m:t>
                        </m:r>
                      </m:e>
                      <m:sub>
                        <m:r>
                          <a:rPr lang="en-US" altLang="zh-CN" sz="2000" b="0" i="1" smtClean="0">
                            <a:latin typeface="Cambria Math" panose="02040503050406030204" pitchFamily="18" charset="0"/>
                            <a:ea typeface="Cambria Math" panose="02040503050406030204" pitchFamily="18" charset="0"/>
                          </a:rPr>
                          <m:t>h</m:t>
                        </m:r>
                      </m:sub>
                      <m:sup>
                        <m:r>
                          <a:rPr lang="en-US" altLang="zh-CN" sz="2000" b="0" i="1" smtClean="0">
                            <a:latin typeface="Cambria Math" panose="02040503050406030204" pitchFamily="18" charset="0"/>
                            <a:ea typeface="Cambria Math" panose="02040503050406030204" pitchFamily="18" charset="0"/>
                          </a:rPr>
                          <m:t>𝒜</m:t>
                        </m:r>
                      </m:sup>
                    </m:sSubSup>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𝒶</m:t>
                    </m:r>
                    <m:r>
                      <a:rPr lang="en-US" altLang="zh-CN" sz="2000" b="0" i="1" smtClean="0">
                        <a:latin typeface="Cambria Math" panose="02040503050406030204" pitchFamily="18" charset="0"/>
                        <a:ea typeface="Cambria Math" panose="02040503050406030204" pitchFamily="18" charset="0"/>
                      </a:rPr>
                      <m:t>)</m:t>
                    </m:r>
                  </m:oMath>
                </a14:m>
                <a:r>
                  <a:rPr lang="en-US" altLang="zh-CN" sz="2000" dirty="0">
                    <a:latin typeface="Cambria Math" panose="02040503050406030204" pitchFamily="18" charset="0"/>
                    <a:ea typeface="Cambria Math" panose="02040503050406030204" pitchFamily="18" charset="0"/>
                  </a:rPr>
                  <a:t> has low frequency.</a:t>
                </a:r>
              </a:p>
            </p:txBody>
          </p:sp>
        </mc:Choice>
        <mc:Fallback xmlns="">
          <p:sp>
            <p:nvSpPr>
              <p:cNvPr id="3" name="Content Placeholder 2">
                <a:extLst>
                  <a:ext uri="{FF2B5EF4-FFF2-40B4-BE49-F238E27FC236}">
                    <a16:creationId xmlns:a16="http://schemas.microsoft.com/office/drawing/2014/main" id="{E0EAB10C-29A6-458B-B423-0D17243FF596}"/>
                  </a:ext>
                </a:extLst>
              </p:cNvPr>
              <p:cNvSpPr>
                <a:spLocks noGrp="1" noRot="1" noChangeAspect="1" noMove="1" noResize="1" noEditPoints="1" noAdjustHandles="1" noChangeArrowheads="1" noChangeShapeType="1" noTextEdit="1"/>
              </p:cNvSpPr>
              <p:nvPr>
                <p:ph idx="1"/>
              </p:nvPr>
            </p:nvSpPr>
            <p:spPr>
              <a:xfrm>
                <a:off x="4246727" y="1825624"/>
                <a:ext cx="7107073" cy="4445521"/>
              </a:xfrm>
              <a:blipFill>
                <a:blip r:embed="rId3"/>
                <a:stretch>
                  <a:fillRect l="-772" t="-137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1EDA54CB-3971-4D4A-A8C0-2E10FE859420}"/>
                  </a:ext>
                </a:extLst>
              </p:cNvPr>
              <p:cNvSpPr/>
              <p:nvPr/>
            </p:nvSpPr>
            <p:spPr>
              <a:xfrm>
                <a:off x="835501" y="4330141"/>
                <a:ext cx="2855270" cy="642263"/>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𝑃𝑙𝑎𝑛𝑡</m:t>
                      </m:r>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𝑢𝑛𝑑𝑒𝑟</m:t>
                      </m:r>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𝑜𝑏𝑠𝑒𝑟𝑣𝑎𝑡𝑖𝑜𝑛</m:t>
                      </m:r>
                    </m:oMath>
                  </m:oMathPara>
                </a14:m>
                <a:endParaRPr lang="zh-CN" altLang="en-US" sz="1600" dirty="0"/>
              </a:p>
            </p:txBody>
          </p:sp>
        </mc:Choice>
        <mc:Fallback xmlns="">
          <p:sp>
            <p:nvSpPr>
              <p:cNvPr id="5" name="Rectangle 4">
                <a:extLst>
                  <a:ext uri="{FF2B5EF4-FFF2-40B4-BE49-F238E27FC236}">
                    <a16:creationId xmlns:a16="http://schemas.microsoft.com/office/drawing/2014/main" id="{1EDA54CB-3971-4D4A-A8C0-2E10FE859420}"/>
                  </a:ext>
                </a:extLst>
              </p:cNvPr>
              <p:cNvSpPr>
                <a:spLocks noRot="1" noChangeAspect="1" noMove="1" noResize="1" noEditPoints="1" noAdjustHandles="1" noChangeArrowheads="1" noChangeShapeType="1" noTextEdit="1"/>
              </p:cNvSpPr>
              <p:nvPr/>
            </p:nvSpPr>
            <p:spPr>
              <a:xfrm>
                <a:off x="835501" y="4330141"/>
                <a:ext cx="2855270" cy="642263"/>
              </a:xfrm>
              <a:prstGeom prst="rect">
                <a:avLst/>
              </a:prstGeom>
              <a:blipFill>
                <a:blip r:embed="rId4"/>
                <a:stretch>
                  <a:fillRect/>
                </a:stretch>
              </a:blipFill>
              <a:ln w="19050" cap="flat" cmpd="sng" algn="ctr">
                <a:solidFill>
                  <a:schemeClr val="dk1"/>
                </a:solidFill>
                <a:prstDash val="solid"/>
                <a:round/>
                <a:headEnd type="none" w="med" len="med"/>
                <a:tailEnd type="none" w="med" len="me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472E2C34-1FEC-4D63-ACF8-5848CC3ED695}"/>
                  </a:ext>
                </a:extLst>
              </p:cNvPr>
              <p:cNvSpPr/>
              <p:nvPr/>
            </p:nvSpPr>
            <p:spPr>
              <a:xfrm>
                <a:off x="835501" y="2609317"/>
                <a:ext cx="1180813" cy="642263"/>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𝑃𝑒𝑟𝑐𝑒𝑝𝑡𝑖𝑜𝑛</m:t>
                      </m:r>
                    </m:oMath>
                  </m:oMathPara>
                </a14:m>
                <a:endParaRPr lang="zh-CN" altLang="en-US" sz="1600" dirty="0"/>
              </a:p>
            </p:txBody>
          </p:sp>
        </mc:Choice>
        <mc:Fallback xmlns="">
          <p:sp>
            <p:nvSpPr>
              <p:cNvPr id="7" name="Rectangle 6">
                <a:extLst>
                  <a:ext uri="{FF2B5EF4-FFF2-40B4-BE49-F238E27FC236}">
                    <a16:creationId xmlns:a16="http://schemas.microsoft.com/office/drawing/2014/main" id="{472E2C34-1FEC-4D63-ACF8-5848CC3ED695}"/>
                  </a:ext>
                </a:extLst>
              </p:cNvPr>
              <p:cNvSpPr>
                <a:spLocks noRot="1" noChangeAspect="1" noMove="1" noResize="1" noEditPoints="1" noAdjustHandles="1" noChangeArrowheads="1" noChangeShapeType="1" noTextEdit="1"/>
              </p:cNvSpPr>
              <p:nvPr/>
            </p:nvSpPr>
            <p:spPr>
              <a:xfrm>
                <a:off x="835501" y="2609317"/>
                <a:ext cx="1180813" cy="642263"/>
              </a:xfrm>
              <a:prstGeom prst="rect">
                <a:avLst/>
              </a:prstGeom>
              <a:blipFill>
                <a:blip r:embed="rId5"/>
                <a:stretch>
                  <a:fillRect l="-2030"/>
                </a:stretch>
              </a:blipFill>
              <a:ln w="19050" cap="flat" cmpd="sng" algn="ctr">
                <a:solidFill>
                  <a:schemeClr val="dk1"/>
                </a:solidFill>
                <a:prstDash val="solid"/>
                <a:round/>
                <a:headEnd type="none" w="med" len="med"/>
                <a:tailEnd type="none" w="med" len="me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333FEF9A-9E1B-4A10-BB98-084658D3478C}"/>
                  </a:ext>
                </a:extLst>
              </p:cNvPr>
              <p:cNvSpPr/>
              <p:nvPr/>
            </p:nvSpPr>
            <p:spPr>
              <a:xfrm>
                <a:off x="2497258" y="2609316"/>
                <a:ext cx="1180813" cy="642263"/>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𝐶𝑜𝑛𝑡𝑟𝑜𝑙𝑙𝑒𝑟</m:t>
                      </m:r>
                    </m:oMath>
                  </m:oMathPara>
                </a14:m>
                <a:endParaRPr lang="zh-CN" altLang="en-US" sz="1600" dirty="0"/>
              </a:p>
            </p:txBody>
          </p:sp>
        </mc:Choice>
        <mc:Fallback xmlns="">
          <p:sp>
            <p:nvSpPr>
              <p:cNvPr id="8" name="Rectangle 7">
                <a:extLst>
                  <a:ext uri="{FF2B5EF4-FFF2-40B4-BE49-F238E27FC236}">
                    <a16:creationId xmlns:a16="http://schemas.microsoft.com/office/drawing/2014/main" id="{333FEF9A-9E1B-4A10-BB98-084658D3478C}"/>
                  </a:ext>
                </a:extLst>
              </p:cNvPr>
              <p:cNvSpPr>
                <a:spLocks noRot="1" noChangeAspect="1" noMove="1" noResize="1" noEditPoints="1" noAdjustHandles="1" noChangeArrowheads="1" noChangeShapeType="1" noTextEdit="1"/>
              </p:cNvSpPr>
              <p:nvPr/>
            </p:nvSpPr>
            <p:spPr>
              <a:xfrm>
                <a:off x="2497258" y="2609316"/>
                <a:ext cx="1180813" cy="642263"/>
              </a:xfrm>
              <a:prstGeom prst="rect">
                <a:avLst/>
              </a:prstGeom>
              <a:blipFill>
                <a:blip r:embed="rId6"/>
                <a:stretch>
                  <a:fillRect/>
                </a:stretch>
              </a:blipFill>
              <a:ln w="19050" cap="flat" cmpd="sng" algn="ctr">
                <a:solidFill>
                  <a:schemeClr val="dk1"/>
                </a:solidFill>
                <a:prstDash val="solid"/>
                <a:round/>
                <a:headEnd type="none" w="med" len="med"/>
                <a:tailEnd type="none" w="med" len="med"/>
              </a:ln>
            </p:spPr>
            <p:txBody>
              <a:bodyPr/>
              <a:lstStyle/>
              <a:p>
                <a:r>
                  <a:rPr lang="zh-CN" altLang="en-US">
                    <a:noFill/>
                  </a:rPr>
                  <a:t> </a:t>
                </a:r>
              </a:p>
            </p:txBody>
          </p:sp>
        </mc:Fallback>
      </mc:AlternateContent>
      <p:cxnSp>
        <p:nvCxnSpPr>
          <p:cNvPr id="12" name="Connector: Elbow 11">
            <a:extLst>
              <a:ext uri="{FF2B5EF4-FFF2-40B4-BE49-F238E27FC236}">
                <a16:creationId xmlns:a16="http://schemas.microsoft.com/office/drawing/2014/main" id="{89CA1800-CA02-41FC-90C8-51B697A24374}"/>
              </a:ext>
            </a:extLst>
          </p:cNvPr>
          <p:cNvCxnSpPr>
            <a:cxnSpLocks/>
            <a:stCxn id="5" idx="1"/>
            <a:endCxn id="7" idx="1"/>
          </p:cNvCxnSpPr>
          <p:nvPr/>
        </p:nvCxnSpPr>
        <p:spPr>
          <a:xfrm rot="10800000">
            <a:off x="835501" y="2930449"/>
            <a:ext cx="12700" cy="1720824"/>
          </a:xfrm>
          <a:prstGeom prst="bentConnector3">
            <a:avLst>
              <a:gd name="adj1" fmla="val 180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0F657E8F-4C76-4484-B772-A69D12156E67}"/>
              </a:ext>
            </a:extLst>
          </p:cNvPr>
          <p:cNvCxnSpPr>
            <a:cxnSpLocks/>
            <a:stCxn id="7" idx="3"/>
            <a:endCxn id="8" idx="1"/>
          </p:cNvCxnSpPr>
          <p:nvPr/>
        </p:nvCxnSpPr>
        <p:spPr>
          <a:xfrm flipV="1">
            <a:off x="2016314" y="2930448"/>
            <a:ext cx="480944"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8" name="Connector: Elbow 17">
            <a:extLst>
              <a:ext uri="{FF2B5EF4-FFF2-40B4-BE49-F238E27FC236}">
                <a16:creationId xmlns:a16="http://schemas.microsoft.com/office/drawing/2014/main" id="{0D05DD8A-7229-4574-B7CC-404B6DC60754}"/>
              </a:ext>
            </a:extLst>
          </p:cNvPr>
          <p:cNvCxnSpPr>
            <a:cxnSpLocks/>
            <a:stCxn id="8" idx="3"/>
            <a:endCxn id="5" idx="3"/>
          </p:cNvCxnSpPr>
          <p:nvPr/>
        </p:nvCxnSpPr>
        <p:spPr>
          <a:xfrm>
            <a:off x="3678071" y="2930448"/>
            <a:ext cx="12700" cy="1720825"/>
          </a:xfrm>
          <a:prstGeom prst="bentConnector3">
            <a:avLst>
              <a:gd name="adj1" fmla="val 1792520"/>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9493DFCB-AEF1-4A10-807F-5F0DE1909B97}"/>
                  </a:ext>
                </a:extLst>
              </p:cNvPr>
              <p:cNvSpPr txBox="1"/>
              <p:nvPr/>
            </p:nvSpPr>
            <p:spPr>
              <a:xfrm>
                <a:off x="238191" y="3606195"/>
                <a:ext cx="327546" cy="37965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𝑜</m:t>
                          </m:r>
                        </m:e>
                        <m:sup>
                          <m:r>
                            <a:rPr lang="en-US" altLang="zh-CN" b="0" i="1" smtClean="0">
                              <a:latin typeface="Cambria Math" panose="02040503050406030204" pitchFamily="18" charset="0"/>
                            </a:rPr>
                            <m:t>𝒶</m:t>
                          </m:r>
                        </m:sup>
                      </m:sSup>
                    </m:oMath>
                  </m:oMathPara>
                </a14:m>
                <a:endParaRPr lang="zh-CN" altLang="en-US" dirty="0"/>
              </a:p>
            </p:txBody>
          </p:sp>
        </mc:Choice>
        <mc:Fallback xmlns="">
          <p:sp>
            <p:nvSpPr>
              <p:cNvPr id="25" name="TextBox 24">
                <a:extLst>
                  <a:ext uri="{FF2B5EF4-FFF2-40B4-BE49-F238E27FC236}">
                    <a16:creationId xmlns:a16="http://schemas.microsoft.com/office/drawing/2014/main" id="{9493DFCB-AEF1-4A10-807F-5F0DE1909B97}"/>
                  </a:ext>
                </a:extLst>
              </p:cNvPr>
              <p:cNvSpPr txBox="1">
                <a:spLocks noRot="1" noChangeAspect="1" noMove="1" noResize="1" noEditPoints="1" noAdjustHandles="1" noChangeArrowheads="1" noChangeShapeType="1" noTextEdit="1"/>
              </p:cNvSpPr>
              <p:nvPr/>
            </p:nvSpPr>
            <p:spPr>
              <a:xfrm>
                <a:off x="238191" y="3606195"/>
                <a:ext cx="327546" cy="379656"/>
              </a:xfrm>
              <a:prstGeom prst="rect">
                <a:avLst/>
              </a:prstGeom>
              <a:blipFill>
                <a:blip r:embed="rId7"/>
                <a:stretch>
                  <a:fillRect r="-148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87BC5C90-B623-4C65-A12A-3EABC3A7706B}"/>
                  </a:ext>
                </a:extLst>
              </p:cNvPr>
              <p:cNvSpPr txBox="1"/>
              <p:nvPr/>
            </p:nvSpPr>
            <p:spPr>
              <a:xfrm>
                <a:off x="2093013" y="2552373"/>
                <a:ext cx="32754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𝑧</m:t>
                          </m:r>
                        </m:e>
                        <m:sup>
                          <m:r>
                            <a:rPr lang="en-US" altLang="zh-CN" b="0" i="1" smtClean="0">
                              <a:latin typeface="Cambria Math" panose="02040503050406030204" pitchFamily="18" charset="0"/>
                            </a:rPr>
                            <m:t>𝒶</m:t>
                          </m:r>
                        </m:sup>
                      </m:sSup>
                    </m:oMath>
                  </m:oMathPara>
                </a14:m>
                <a:endParaRPr lang="zh-CN" altLang="en-US" dirty="0"/>
              </a:p>
            </p:txBody>
          </p:sp>
        </mc:Choice>
        <mc:Fallback xmlns="">
          <p:sp>
            <p:nvSpPr>
              <p:cNvPr id="26" name="TextBox 25">
                <a:extLst>
                  <a:ext uri="{FF2B5EF4-FFF2-40B4-BE49-F238E27FC236}">
                    <a16:creationId xmlns:a16="http://schemas.microsoft.com/office/drawing/2014/main" id="{87BC5C90-B623-4C65-A12A-3EABC3A7706B}"/>
                  </a:ext>
                </a:extLst>
              </p:cNvPr>
              <p:cNvSpPr txBox="1">
                <a:spLocks noRot="1" noChangeAspect="1" noMove="1" noResize="1" noEditPoints="1" noAdjustHandles="1" noChangeArrowheads="1" noChangeShapeType="1" noTextEdit="1"/>
              </p:cNvSpPr>
              <p:nvPr/>
            </p:nvSpPr>
            <p:spPr>
              <a:xfrm>
                <a:off x="2093013" y="2552373"/>
                <a:ext cx="327546" cy="369332"/>
              </a:xfrm>
              <a:prstGeom prst="rect">
                <a:avLst/>
              </a:prstGeom>
              <a:blipFill>
                <a:blip r:embed="rId8"/>
                <a:stretch>
                  <a:fillRect r="-129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7AD16283-9E5B-48D7-8725-F408DCC6EECA}"/>
                  </a:ext>
                </a:extLst>
              </p:cNvPr>
              <p:cNvSpPr txBox="1"/>
              <p:nvPr/>
            </p:nvSpPr>
            <p:spPr>
              <a:xfrm>
                <a:off x="3919181" y="3606195"/>
                <a:ext cx="32754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𝑢</m:t>
                      </m:r>
                    </m:oMath>
                  </m:oMathPara>
                </a14:m>
                <a:endParaRPr lang="zh-CN" altLang="en-US" dirty="0"/>
              </a:p>
            </p:txBody>
          </p:sp>
        </mc:Choice>
        <mc:Fallback xmlns="">
          <p:sp>
            <p:nvSpPr>
              <p:cNvPr id="27" name="TextBox 26">
                <a:extLst>
                  <a:ext uri="{FF2B5EF4-FFF2-40B4-BE49-F238E27FC236}">
                    <a16:creationId xmlns:a16="http://schemas.microsoft.com/office/drawing/2014/main" id="{7AD16283-9E5B-48D7-8725-F408DCC6EECA}"/>
                  </a:ext>
                </a:extLst>
              </p:cNvPr>
              <p:cNvSpPr txBox="1">
                <a:spLocks noRot="1" noChangeAspect="1" noMove="1" noResize="1" noEditPoints="1" noAdjustHandles="1" noChangeArrowheads="1" noChangeShapeType="1" noTextEdit="1"/>
              </p:cNvSpPr>
              <p:nvPr/>
            </p:nvSpPr>
            <p:spPr>
              <a:xfrm>
                <a:off x="3919181" y="3606195"/>
                <a:ext cx="327546" cy="369332"/>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A06952C-016E-4C22-9ECB-AE04E32B9762}"/>
                  </a:ext>
                </a:extLst>
              </p:cNvPr>
              <p:cNvSpPr txBox="1"/>
              <p:nvPr/>
            </p:nvSpPr>
            <p:spPr>
              <a:xfrm>
                <a:off x="2445604" y="2205868"/>
                <a:ext cx="12841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𝜋</m:t>
                      </m:r>
                      <m:r>
                        <a:rPr lang="en-US" altLang="zh-CN" b="0" i="1" smtClean="0">
                          <a:latin typeface="Cambria Math" panose="02040503050406030204" pitchFamily="18" charset="0"/>
                        </a:rPr>
                        <m:t>:</m:t>
                      </m:r>
                      <m:r>
                        <a:rPr lang="en-US" altLang="zh-CN" i="1">
                          <a:latin typeface="Cambria Math" panose="02040503050406030204" pitchFamily="18" charset="0"/>
                        </a:rPr>
                        <m:t>𝒵</m:t>
                      </m:r>
                      <m:r>
                        <a:rPr lang="en-US" altLang="zh-CN" b="0" i="1" smtClean="0">
                          <a:latin typeface="Cambria Math" panose="02040503050406030204" pitchFamily="18" charset="0"/>
                        </a:rPr>
                        <m:t>→</m:t>
                      </m:r>
                      <m:r>
                        <a:rPr lang="en-US" altLang="zh-CN" b="0" i="1" smtClean="0">
                          <a:latin typeface="Cambria Math" panose="02040503050406030204" pitchFamily="18" charset="0"/>
                        </a:rPr>
                        <m:t>𝒰</m:t>
                      </m:r>
                    </m:oMath>
                  </m:oMathPara>
                </a14:m>
                <a:endParaRPr lang="zh-CN" altLang="en-US" dirty="0"/>
              </a:p>
            </p:txBody>
          </p:sp>
        </mc:Choice>
        <mc:Fallback xmlns="">
          <p:sp>
            <p:nvSpPr>
              <p:cNvPr id="16" name="TextBox 15">
                <a:extLst>
                  <a:ext uri="{FF2B5EF4-FFF2-40B4-BE49-F238E27FC236}">
                    <a16:creationId xmlns:a16="http://schemas.microsoft.com/office/drawing/2014/main" id="{BA06952C-016E-4C22-9ECB-AE04E32B9762}"/>
                  </a:ext>
                </a:extLst>
              </p:cNvPr>
              <p:cNvSpPr txBox="1">
                <a:spLocks noRot="1" noChangeAspect="1" noMove="1" noResize="1" noEditPoints="1" noAdjustHandles="1" noChangeArrowheads="1" noChangeShapeType="1" noTextEdit="1"/>
              </p:cNvSpPr>
              <p:nvPr/>
            </p:nvSpPr>
            <p:spPr>
              <a:xfrm>
                <a:off x="2445604" y="2205868"/>
                <a:ext cx="1284120" cy="369332"/>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2D81055-0FB2-45F7-91F3-4AF1C0D49AB3}"/>
                  </a:ext>
                </a:extLst>
              </p:cNvPr>
              <p:cNvSpPr txBox="1"/>
              <p:nvPr/>
            </p:nvSpPr>
            <p:spPr>
              <a:xfrm>
                <a:off x="783847" y="2205868"/>
                <a:ext cx="12841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𝒪</m:t>
                      </m:r>
                      <m:r>
                        <a:rPr lang="en-US" altLang="zh-CN" b="0" i="1" smtClean="0">
                          <a:latin typeface="Cambria Math" panose="02040503050406030204" pitchFamily="18" charset="0"/>
                        </a:rPr>
                        <m:t>→</m:t>
                      </m:r>
                      <m:r>
                        <a:rPr lang="en-US" altLang="zh-CN" b="0" i="1" smtClean="0">
                          <a:latin typeface="Cambria Math" panose="02040503050406030204" pitchFamily="18" charset="0"/>
                        </a:rPr>
                        <m:t>𝒵</m:t>
                      </m:r>
                    </m:oMath>
                  </m:oMathPara>
                </a14:m>
                <a:endParaRPr lang="zh-CN" altLang="en-US" dirty="0"/>
              </a:p>
            </p:txBody>
          </p:sp>
        </mc:Choice>
        <mc:Fallback xmlns="">
          <p:sp>
            <p:nvSpPr>
              <p:cNvPr id="17" name="TextBox 16">
                <a:extLst>
                  <a:ext uri="{FF2B5EF4-FFF2-40B4-BE49-F238E27FC236}">
                    <a16:creationId xmlns:a16="http://schemas.microsoft.com/office/drawing/2014/main" id="{82D81055-0FB2-45F7-91F3-4AF1C0D49AB3}"/>
                  </a:ext>
                </a:extLst>
              </p:cNvPr>
              <p:cNvSpPr txBox="1">
                <a:spLocks noRot="1" noChangeAspect="1" noMove="1" noResize="1" noEditPoints="1" noAdjustHandles="1" noChangeArrowheads="1" noChangeShapeType="1" noTextEdit="1"/>
              </p:cNvSpPr>
              <p:nvPr/>
            </p:nvSpPr>
            <p:spPr>
              <a:xfrm>
                <a:off x="783847" y="2205868"/>
                <a:ext cx="1284120" cy="369332"/>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44E7C21C-72ED-4877-9678-3B33C4057696}"/>
                  </a:ext>
                </a:extLst>
              </p:cNvPr>
              <p:cNvSpPr txBox="1"/>
              <p:nvPr/>
            </p:nvSpPr>
            <p:spPr>
              <a:xfrm>
                <a:off x="566382" y="5032377"/>
                <a:ext cx="3214996" cy="37555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𝑠</m:t>
                          </m:r>
                        </m:e>
                        <m:sup>
                          <m:r>
                            <a:rPr lang="en-US" altLang="zh-CN" b="0" i="1" smtClean="0">
                              <a:latin typeface="Cambria Math" panose="02040503050406030204" pitchFamily="18" charset="0"/>
                            </a:rPr>
                            <m:t>𝒪</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𝒪</m:t>
                      </m:r>
                      <m:r>
                        <a:rPr lang="en-US" altLang="zh-CN" b="0" i="1" smtClean="0">
                          <a:latin typeface="Cambria Math" panose="02040503050406030204" pitchFamily="18" charset="0"/>
                        </a:rPr>
                        <m:t>×</m:t>
                      </m:r>
                      <m:r>
                        <a:rPr lang="en-US" altLang="zh-CN" b="0" i="1" smtClean="0">
                          <a:latin typeface="Cambria Math" panose="02040503050406030204" pitchFamily="18" charset="0"/>
                        </a:rPr>
                        <m:t>𝒰</m:t>
                      </m:r>
                      <m:r>
                        <a:rPr lang="en-US" altLang="zh-CN" b="0" i="1" smtClean="0">
                          <a:latin typeface="Cambria Math" panose="02040503050406030204" pitchFamily="18" charset="0"/>
                        </a:rPr>
                        <m:t>×</m:t>
                      </m:r>
                      <m:r>
                        <a:rPr lang="en-US" altLang="zh-CN" b="0" i="1" smtClean="0">
                          <a:latin typeface="Cambria Math" panose="02040503050406030204" pitchFamily="18" charset="0"/>
                        </a:rPr>
                        <m:t>𝒪</m:t>
                      </m:r>
                    </m:oMath>
                  </m:oMathPara>
                </a14:m>
                <a:endParaRPr lang="zh-CN" altLang="en-US" dirty="0"/>
              </a:p>
            </p:txBody>
          </p:sp>
        </mc:Choice>
        <mc:Fallback xmlns="">
          <p:sp>
            <p:nvSpPr>
              <p:cNvPr id="20" name="TextBox 19">
                <a:extLst>
                  <a:ext uri="{FF2B5EF4-FFF2-40B4-BE49-F238E27FC236}">
                    <a16:creationId xmlns:a16="http://schemas.microsoft.com/office/drawing/2014/main" id="{44E7C21C-72ED-4877-9678-3B33C4057696}"/>
                  </a:ext>
                </a:extLst>
              </p:cNvPr>
              <p:cNvSpPr txBox="1">
                <a:spLocks noRot="1" noChangeAspect="1" noMove="1" noResize="1" noEditPoints="1" noAdjustHandles="1" noChangeArrowheads="1" noChangeShapeType="1" noTextEdit="1"/>
              </p:cNvSpPr>
              <p:nvPr/>
            </p:nvSpPr>
            <p:spPr>
              <a:xfrm>
                <a:off x="566382" y="5032377"/>
                <a:ext cx="3214996" cy="375552"/>
              </a:xfrm>
              <a:prstGeom prst="rect">
                <a:avLst/>
              </a:prstGeom>
              <a:blipFill>
                <a:blip r:embed="rId12"/>
                <a:stretch>
                  <a:fillRect/>
                </a:stretch>
              </a:blipFill>
            </p:spPr>
            <p:txBody>
              <a:bodyPr/>
              <a:lstStyle/>
              <a:p>
                <a:r>
                  <a:rPr lang="zh-CN" altLang="en-US">
                    <a:noFill/>
                  </a:rPr>
                  <a:t> </a:t>
                </a:r>
              </a:p>
            </p:txBody>
          </p:sp>
        </mc:Fallback>
      </mc:AlternateContent>
      <p:cxnSp>
        <p:nvCxnSpPr>
          <p:cNvPr id="9" name="Straight Connector 8">
            <a:extLst>
              <a:ext uri="{FF2B5EF4-FFF2-40B4-BE49-F238E27FC236}">
                <a16:creationId xmlns:a16="http://schemas.microsoft.com/office/drawing/2014/main" id="{AAF4FC27-3226-4F93-92B1-E22620C8C74F}"/>
              </a:ext>
            </a:extLst>
          </p:cNvPr>
          <p:cNvCxnSpPr/>
          <p:nvPr/>
        </p:nvCxnSpPr>
        <p:spPr>
          <a:xfrm>
            <a:off x="170597" y="3429000"/>
            <a:ext cx="4076130" cy="0"/>
          </a:xfrm>
          <a:prstGeom prst="line">
            <a:avLst/>
          </a:prstGeom>
          <a:ln w="28575">
            <a:prstDash val="dash"/>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3FA338F4-7891-4885-AE07-9F63E7B78A42}"/>
                  </a:ext>
                </a:extLst>
              </p:cNvPr>
              <p:cNvSpPr txBox="1"/>
              <p:nvPr/>
            </p:nvSpPr>
            <p:spPr>
              <a:xfrm>
                <a:off x="601164" y="5413481"/>
                <a:ext cx="3214996" cy="3742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𝑠</m:t>
                          </m:r>
                        </m:e>
                        <m:sup>
                          <m:r>
                            <a:rPr lang="en-US" altLang="zh-CN" b="0" i="1" smtClean="0">
                              <a:latin typeface="Cambria Math" panose="02040503050406030204" pitchFamily="18" charset="0"/>
                            </a:rPr>
                            <m:t>𝒜</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𝒜</m:t>
                      </m:r>
                      <m:r>
                        <a:rPr lang="en-US" altLang="zh-CN" b="0" i="1" smtClean="0">
                          <a:latin typeface="Cambria Math" panose="02040503050406030204" pitchFamily="18" charset="0"/>
                        </a:rPr>
                        <m:t>×</m:t>
                      </m:r>
                      <m:r>
                        <a:rPr lang="en-US" altLang="zh-CN" b="0" i="1" smtClean="0">
                          <a:latin typeface="Cambria Math" panose="02040503050406030204" pitchFamily="18" charset="0"/>
                        </a:rPr>
                        <m:t>𝒰</m:t>
                      </m:r>
                      <m:r>
                        <a:rPr lang="en-US" altLang="zh-CN" b="0" i="1" smtClean="0">
                          <a:latin typeface="Cambria Math" panose="02040503050406030204" pitchFamily="18" charset="0"/>
                        </a:rPr>
                        <m:t>×</m:t>
                      </m:r>
                      <m:r>
                        <a:rPr lang="en-US" altLang="zh-CN" b="0" i="1" smtClean="0">
                          <a:latin typeface="Cambria Math" panose="02040503050406030204" pitchFamily="18" charset="0"/>
                        </a:rPr>
                        <m:t>𝒜</m:t>
                      </m:r>
                    </m:oMath>
                  </m:oMathPara>
                </a14:m>
                <a:endParaRPr lang="zh-CN" altLang="en-US" dirty="0"/>
              </a:p>
            </p:txBody>
          </p:sp>
        </mc:Choice>
        <mc:Fallback xmlns="">
          <p:sp>
            <p:nvSpPr>
              <p:cNvPr id="29" name="TextBox 28">
                <a:extLst>
                  <a:ext uri="{FF2B5EF4-FFF2-40B4-BE49-F238E27FC236}">
                    <a16:creationId xmlns:a16="http://schemas.microsoft.com/office/drawing/2014/main" id="{3FA338F4-7891-4885-AE07-9F63E7B78A42}"/>
                  </a:ext>
                </a:extLst>
              </p:cNvPr>
              <p:cNvSpPr txBox="1">
                <a:spLocks noRot="1" noChangeAspect="1" noMove="1" noResize="1" noEditPoints="1" noAdjustHandles="1" noChangeArrowheads="1" noChangeShapeType="1" noTextEdit="1"/>
              </p:cNvSpPr>
              <p:nvPr/>
            </p:nvSpPr>
            <p:spPr>
              <a:xfrm>
                <a:off x="601164" y="5413481"/>
                <a:ext cx="3214996" cy="374270"/>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CA9682C-69C6-463A-B351-84D0C0977555}"/>
                  </a:ext>
                </a:extLst>
              </p:cNvPr>
              <p:cNvSpPr txBox="1"/>
              <p:nvPr/>
            </p:nvSpPr>
            <p:spPr>
              <a:xfrm>
                <a:off x="565737" y="5787751"/>
                <a:ext cx="3214996" cy="3742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𝑑</m:t>
                          </m:r>
                        </m:e>
                        <m:sup>
                          <m:r>
                            <a:rPr lang="en-US" altLang="zh-CN" b="0" i="1" smtClean="0">
                              <a:latin typeface="Cambria Math" panose="02040503050406030204" pitchFamily="18" charset="0"/>
                            </a:rPr>
                            <m:t>𝒜</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𝒜</m:t>
                      </m:r>
                      <m:r>
                        <a:rPr lang="en-US" altLang="zh-CN" b="0" i="1" smtClean="0">
                          <a:latin typeface="Cambria Math" panose="02040503050406030204" pitchFamily="18" charset="0"/>
                        </a:rPr>
                        <m:t>×</m:t>
                      </m:r>
                      <m:r>
                        <a:rPr lang="en-US" altLang="zh-CN" b="0" i="1" smtClean="0">
                          <a:latin typeface="Cambria Math" panose="02040503050406030204" pitchFamily="18" charset="0"/>
                        </a:rPr>
                        <m:t>𝒜</m:t>
                      </m:r>
                    </m:oMath>
                  </m:oMathPara>
                </a14:m>
                <a:endParaRPr lang="zh-CN" altLang="en-US" dirty="0"/>
              </a:p>
            </p:txBody>
          </p:sp>
        </mc:Choice>
        <mc:Fallback xmlns="">
          <p:sp>
            <p:nvSpPr>
              <p:cNvPr id="19" name="TextBox 18">
                <a:extLst>
                  <a:ext uri="{FF2B5EF4-FFF2-40B4-BE49-F238E27FC236}">
                    <a16:creationId xmlns:a16="http://schemas.microsoft.com/office/drawing/2014/main" id="{0CA9682C-69C6-463A-B351-84D0C0977555}"/>
                  </a:ext>
                </a:extLst>
              </p:cNvPr>
              <p:cNvSpPr txBox="1">
                <a:spLocks noRot="1" noChangeAspect="1" noMove="1" noResize="1" noEditPoints="1" noAdjustHandles="1" noChangeArrowheads="1" noChangeShapeType="1" noTextEdit="1"/>
              </p:cNvSpPr>
              <p:nvPr/>
            </p:nvSpPr>
            <p:spPr>
              <a:xfrm>
                <a:off x="565737" y="5787751"/>
                <a:ext cx="3214996" cy="374270"/>
              </a:xfrm>
              <a:prstGeom prst="rect">
                <a:avLst/>
              </a:prstGeom>
              <a:blipFill>
                <a:blip r:embed="rId14"/>
                <a:stretch>
                  <a:fillRect/>
                </a:stretch>
              </a:blipFill>
            </p:spPr>
            <p:txBody>
              <a:bodyPr/>
              <a:lstStyle/>
              <a:p>
                <a:r>
                  <a:rPr lang="zh-CN" altLang="en-US">
                    <a:noFill/>
                  </a:rPr>
                  <a:t> </a:t>
                </a:r>
              </a:p>
            </p:txBody>
          </p:sp>
        </mc:Fallback>
      </mc:AlternateContent>
      <p:sp>
        <p:nvSpPr>
          <p:cNvPr id="4" name="Slide Number Placeholder 3">
            <a:extLst>
              <a:ext uri="{FF2B5EF4-FFF2-40B4-BE49-F238E27FC236}">
                <a16:creationId xmlns:a16="http://schemas.microsoft.com/office/drawing/2014/main" id="{6AAD1E96-033F-4CC0-875A-CE0E5C2C4192}"/>
              </a:ext>
            </a:extLst>
          </p:cNvPr>
          <p:cNvSpPr>
            <a:spLocks noGrp="1"/>
          </p:cNvSpPr>
          <p:nvPr>
            <p:ph type="sldNum" sz="quarter" idx="12"/>
          </p:nvPr>
        </p:nvSpPr>
        <p:spPr/>
        <p:txBody>
          <a:bodyPr/>
          <a:lstStyle/>
          <a:p>
            <a:fld id="{97747CB4-D781-4B4A-926E-331FF2747F48}" type="slidenum">
              <a:rPr lang="zh-CN" altLang="en-US" smtClean="0"/>
              <a:t>35</a:t>
            </a:fld>
            <a:endParaRPr lang="zh-CN" altLang="en-US"/>
          </a:p>
        </p:txBody>
      </p:sp>
    </p:spTree>
    <p:extLst>
      <p:ext uri="{BB962C8B-B14F-4D97-AF65-F5344CB8AC3E}">
        <p14:creationId xmlns:p14="http://schemas.microsoft.com/office/powerpoint/2010/main" val="4235730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731F4-7A94-4BE9-8382-8687882407D1}"/>
              </a:ext>
            </a:extLst>
          </p:cNvPr>
          <p:cNvSpPr>
            <a:spLocks noGrp="1"/>
          </p:cNvSpPr>
          <p:nvPr>
            <p:ph type="title"/>
          </p:nvPr>
        </p:nvSpPr>
        <p:spPr/>
        <p:txBody>
          <a:bodyPr/>
          <a:lstStyle/>
          <a:p>
            <a:r>
              <a:rPr lang="en-US" altLang="zh-CN" dirty="0"/>
              <a:t>Propagation of error</a:t>
            </a:r>
            <a:endParaRPr lang="zh-CN" alt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0EAB10C-29A6-458B-B423-0D17243FF596}"/>
                  </a:ext>
                </a:extLst>
              </p:cNvPr>
              <p:cNvSpPr>
                <a:spLocks noGrp="1"/>
              </p:cNvSpPr>
              <p:nvPr>
                <p:ph idx="1"/>
              </p:nvPr>
            </p:nvSpPr>
            <p:spPr>
              <a:xfrm>
                <a:off x="4246727" y="1825624"/>
                <a:ext cx="7107073" cy="4445521"/>
              </a:xfrm>
            </p:spPr>
            <p:txBody>
              <a:bodyPr>
                <a:normAutofit/>
              </a:bodyPr>
              <a:lstStyle/>
              <a:p>
                <a:pPr marL="0" indent="0">
                  <a:buNone/>
                </a:pPr>
                <a:r>
                  <a:rPr lang="en-US" altLang="zh-CN" sz="2000" dirty="0">
                    <a:latin typeface="Cambria Math" panose="02040503050406030204" pitchFamily="18" charset="0"/>
                    <a:ea typeface="Cambria Math" panose="02040503050406030204" pitchFamily="18" charset="0"/>
                  </a:rPr>
                  <a:t>The controller must deal with observation error and perception error at the same time:</a:t>
                </a:r>
              </a:p>
              <a:p>
                <a:r>
                  <a:rPr lang="en-US" altLang="zh-CN" sz="1800" dirty="0">
                    <a:latin typeface="Cambria Math" panose="02040503050406030204" pitchFamily="18" charset="0"/>
                    <a:ea typeface="Cambria Math" panose="02040503050406030204" pitchFamily="18" charset="0"/>
                  </a:rPr>
                  <a:t>If we know all the error functions (</a:t>
                </a:r>
                <a14:m>
                  <m:oMath xmlns:m="http://schemas.openxmlformats.org/officeDocument/2006/math">
                    <m:sSubSup>
                      <m:sSubSupPr>
                        <m:ctrlPr>
                          <a:rPr lang="en-US" altLang="zh-CN" sz="1800" b="0" i="1" smtClean="0">
                            <a:latin typeface="Cambria Math" panose="02040503050406030204" pitchFamily="18" charset="0"/>
                            <a:ea typeface="Cambria Math" panose="02040503050406030204" pitchFamily="18" charset="0"/>
                          </a:rPr>
                        </m:ctrlPr>
                      </m:sSubSupPr>
                      <m:e>
                        <m:r>
                          <a:rPr lang="en-US" altLang="zh-CN" sz="1800" b="0" i="1" smtClean="0">
                            <a:latin typeface="Cambria Math" panose="02040503050406030204" pitchFamily="18" charset="0"/>
                            <a:ea typeface="Cambria Math" panose="02040503050406030204" pitchFamily="18" charset="0"/>
                          </a:rPr>
                          <m:t>𝛿</m:t>
                        </m:r>
                      </m:e>
                      <m:sub>
                        <m:r>
                          <a:rPr lang="en-US" altLang="zh-CN" sz="1800" b="0" i="1" smtClean="0">
                            <a:latin typeface="Cambria Math" panose="02040503050406030204" pitchFamily="18" charset="0"/>
                            <a:ea typeface="Cambria Math" panose="02040503050406030204" pitchFamily="18" charset="0"/>
                          </a:rPr>
                          <m:t>h</m:t>
                        </m:r>
                      </m:sub>
                      <m:sup>
                        <m:r>
                          <a:rPr lang="en-US" altLang="zh-CN" sz="1800" b="0" i="1" smtClean="0">
                            <a:latin typeface="Cambria Math" panose="02040503050406030204" pitchFamily="18" charset="0"/>
                            <a:ea typeface="Cambria Math" panose="02040503050406030204" pitchFamily="18" charset="0"/>
                          </a:rPr>
                          <m:t>𝒜</m:t>
                        </m:r>
                      </m:sup>
                    </m:sSubSup>
                    <m:r>
                      <a:rPr lang="en-US" altLang="zh-CN" sz="1800" b="0" i="1" smtClean="0">
                        <a:latin typeface="Cambria Math" panose="02040503050406030204" pitchFamily="18" charset="0"/>
                        <a:ea typeface="Cambria Math" panose="02040503050406030204" pitchFamily="18" charset="0"/>
                      </a:rPr>
                      <m:t>, </m:t>
                    </m:r>
                    <m:sSub>
                      <m:sSubPr>
                        <m:ctrlPr>
                          <a:rPr lang="en-US" altLang="zh-CN" sz="1800" b="0" i="1" smtClean="0">
                            <a:latin typeface="Cambria Math" panose="02040503050406030204" pitchFamily="18" charset="0"/>
                            <a:ea typeface="Cambria Math" panose="02040503050406030204" pitchFamily="18" charset="0"/>
                          </a:rPr>
                        </m:ctrlPr>
                      </m:sSubPr>
                      <m:e>
                        <m:r>
                          <a:rPr lang="en-US" altLang="zh-CN" sz="1800" b="0" i="1" smtClean="0">
                            <a:latin typeface="Cambria Math" panose="02040503050406030204" pitchFamily="18" charset="0"/>
                            <a:ea typeface="Cambria Math" panose="02040503050406030204" pitchFamily="18" charset="0"/>
                          </a:rPr>
                          <m:t>𝜂</m:t>
                        </m:r>
                      </m:e>
                      <m:sub>
                        <m:r>
                          <a:rPr lang="en-US" altLang="zh-CN" sz="1800" b="0" i="1" smtClean="0">
                            <a:latin typeface="Cambria Math" panose="02040503050406030204" pitchFamily="18" charset="0"/>
                            <a:ea typeface="Cambria Math" panose="02040503050406030204" pitchFamily="18" charset="0"/>
                          </a:rPr>
                          <m:t>h</m:t>
                        </m:r>
                      </m:sub>
                    </m:sSub>
                    <m:r>
                      <a:rPr lang="en-US" altLang="zh-CN" sz="1800" b="0" i="1" smtClean="0">
                        <a:latin typeface="Cambria Math" panose="02040503050406030204" pitchFamily="18" charset="0"/>
                        <a:ea typeface="Cambria Math" panose="02040503050406030204" pitchFamily="18" charset="0"/>
                      </a:rPr>
                      <m:t>, </m:t>
                    </m:r>
                    <m:sSubSup>
                      <m:sSubSupPr>
                        <m:ctrlPr>
                          <a:rPr lang="en-US" altLang="zh-CN" sz="1800" b="0" i="1" smtClean="0">
                            <a:latin typeface="Cambria Math" panose="02040503050406030204" pitchFamily="18" charset="0"/>
                            <a:ea typeface="Cambria Math" panose="02040503050406030204" pitchFamily="18" charset="0"/>
                          </a:rPr>
                        </m:ctrlPr>
                      </m:sSubSupPr>
                      <m:e>
                        <m:r>
                          <a:rPr lang="en-US" altLang="zh-CN" sz="1800" b="0" i="1" smtClean="0">
                            <a:latin typeface="Cambria Math" panose="02040503050406030204" pitchFamily="18" charset="0"/>
                            <a:ea typeface="Cambria Math" panose="02040503050406030204" pitchFamily="18" charset="0"/>
                          </a:rPr>
                          <m:t>𝛿</m:t>
                        </m:r>
                      </m:e>
                      <m:sub>
                        <m:r>
                          <a:rPr lang="en-US" altLang="zh-CN" sz="1800" b="0" i="1" smtClean="0">
                            <a:latin typeface="Cambria Math" panose="02040503050406030204" pitchFamily="18" charset="0"/>
                            <a:ea typeface="Cambria Math" panose="02040503050406030204" pitchFamily="18" charset="0"/>
                          </a:rPr>
                          <m:t>𝑚</m:t>
                        </m:r>
                      </m:sub>
                      <m:sup>
                        <m:r>
                          <a:rPr lang="en-US" altLang="zh-CN" sz="1800" b="0" i="1" smtClean="0">
                            <a:latin typeface="Cambria Math" panose="02040503050406030204" pitchFamily="18" charset="0"/>
                            <a:ea typeface="Cambria Math" panose="02040503050406030204" pitchFamily="18" charset="0"/>
                          </a:rPr>
                          <m:t>ℬ</m:t>
                        </m:r>
                      </m:sup>
                    </m:sSubSup>
                    <m:r>
                      <a:rPr lang="en-US" altLang="zh-CN" sz="1800" b="0" i="1" smtClean="0">
                        <a:latin typeface="Cambria Math" panose="02040503050406030204" pitchFamily="18" charset="0"/>
                        <a:ea typeface="Cambria Math" panose="02040503050406030204" pitchFamily="18" charset="0"/>
                      </a:rPr>
                      <m:t>, </m:t>
                    </m:r>
                    <m:sSub>
                      <m:sSubPr>
                        <m:ctrlPr>
                          <a:rPr lang="en-US" altLang="zh-CN" sz="1800" b="0" i="1" smtClean="0">
                            <a:latin typeface="Cambria Math" panose="02040503050406030204" pitchFamily="18" charset="0"/>
                            <a:ea typeface="Cambria Math" panose="02040503050406030204" pitchFamily="18" charset="0"/>
                          </a:rPr>
                        </m:ctrlPr>
                      </m:sSubPr>
                      <m:e>
                        <m:r>
                          <a:rPr lang="en-US" altLang="zh-CN" sz="1800" b="0" i="1" smtClean="0">
                            <a:latin typeface="Cambria Math" panose="02040503050406030204" pitchFamily="18" charset="0"/>
                            <a:ea typeface="Cambria Math" panose="02040503050406030204" pitchFamily="18" charset="0"/>
                          </a:rPr>
                          <m:t>𝜖</m:t>
                        </m:r>
                      </m:e>
                      <m:sub>
                        <m:r>
                          <a:rPr lang="en-US" altLang="zh-CN" sz="1800" b="0" i="1" smtClean="0">
                            <a:latin typeface="Cambria Math" panose="02040503050406030204" pitchFamily="18" charset="0"/>
                            <a:ea typeface="Cambria Math" panose="02040503050406030204" pitchFamily="18" charset="0"/>
                          </a:rPr>
                          <m:t>𝑚</m:t>
                        </m:r>
                      </m:sub>
                    </m:sSub>
                  </m:oMath>
                </a14:m>
                <a:r>
                  <a:rPr lang="en-US" altLang="zh-CN" sz="1800" dirty="0">
                    <a:latin typeface="Cambria Math" panose="02040503050406030204" pitchFamily="18" charset="0"/>
                    <a:ea typeface="Cambria Math" panose="02040503050406030204" pitchFamily="18" charset="0"/>
                  </a:rPr>
                  <a:t>),</a:t>
                </a:r>
              </a:p>
              <a:p>
                <a:r>
                  <a:rPr lang="en-US" altLang="zh-CN" sz="1800" dirty="0">
                    <a:latin typeface="Cambria Math" panose="02040503050406030204" pitchFamily="18" charset="0"/>
                    <a:ea typeface="Cambria Math" panose="02040503050406030204" pitchFamily="18" charset="0"/>
                  </a:rPr>
                  <a:t>Given an estimated state </a:t>
                </a:r>
                <a14:m>
                  <m:oMath xmlns:m="http://schemas.openxmlformats.org/officeDocument/2006/math">
                    <m:sSup>
                      <m:sSupPr>
                        <m:ctrlPr>
                          <a:rPr lang="en-US" altLang="zh-CN" sz="1800" b="0" i="1" smtClean="0">
                            <a:latin typeface="Cambria Math" panose="02040503050406030204" pitchFamily="18" charset="0"/>
                            <a:ea typeface="Cambria Math" panose="02040503050406030204" pitchFamily="18" charset="0"/>
                          </a:rPr>
                        </m:ctrlPr>
                      </m:sSupPr>
                      <m:e>
                        <m:r>
                          <a:rPr lang="en-US" altLang="zh-CN" sz="1800" b="0" i="1" smtClean="0">
                            <a:latin typeface="Cambria Math" panose="02040503050406030204" pitchFamily="18" charset="0"/>
                            <a:ea typeface="Cambria Math" panose="02040503050406030204" pitchFamily="18" charset="0"/>
                          </a:rPr>
                          <m:t>𝑧</m:t>
                        </m:r>
                      </m:e>
                      <m:sup>
                        <m:r>
                          <a:rPr lang="en-US" altLang="zh-CN" sz="1800" b="0" i="1" smtClean="0">
                            <a:latin typeface="Cambria Math" panose="02040503050406030204" pitchFamily="18" charset="0"/>
                            <a:ea typeface="Cambria Math" panose="02040503050406030204" pitchFamily="18" charset="0"/>
                          </a:rPr>
                          <m:t>𝒶</m:t>
                        </m:r>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𝒷</m:t>
                        </m:r>
                      </m:sup>
                    </m:sSup>
                  </m:oMath>
                </a14:m>
                <a:r>
                  <a:rPr lang="en-US" altLang="zh-CN" sz="1800" dirty="0">
                    <a:latin typeface="Cambria Math" panose="02040503050406030204" pitchFamily="18" charset="0"/>
                    <a:ea typeface="Cambria Math" panose="02040503050406030204" pitchFamily="18" charset="0"/>
                  </a:rPr>
                  <a:t> under a given environment condition </a:t>
                </a:r>
                <a14:m>
                  <m:oMath xmlns:m="http://schemas.openxmlformats.org/officeDocument/2006/math">
                    <m:r>
                      <a:rPr lang="en-US" altLang="zh-CN" sz="1800" b="0" i="1" smtClean="0">
                        <a:latin typeface="Cambria Math" panose="02040503050406030204" pitchFamily="18" charset="0"/>
                        <a:ea typeface="Cambria Math" panose="02040503050406030204" pitchFamily="18" charset="0"/>
                      </a:rPr>
                      <m:t>𝒶</m:t>
                    </m:r>
                  </m:oMath>
                </a14:m>
                <a:r>
                  <a:rPr lang="en-US" altLang="zh-CN" sz="1800" dirty="0">
                    <a:latin typeface="Cambria Math" panose="02040503050406030204" pitchFamily="18" charset="0"/>
                    <a:ea typeface="Cambria Math" panose="02040503050406030204" pitchFamily="18" charset="0"/>
                  </a:rPr>
                  <a:t> and a given observation feature </a:t>
                </a:r>
                <a14:m>
                  <m:oMath xmlns:m="http://schemas.openxmlformats.org/officeDocument/2006/math">
                    <m:r>
                      <a:rPr lang="en-US" altLang="zh-CN" sz="1800" b="0" i="1" smtClean="0">
                        <a:latin typeface="Cambria Math" panose="02040503050406030204" pitchFamily="18" charset="0"/>
                        <a:ea typeface="Cambria Math" panose="02040503050406030204" pitchFamily="18" charset="0"/>
                      </a:rPr>
                      <m:t>𝒷</m:t>
                    </m:r>
                  </m:oMath>
                </a14:m>
                <a:r>
                  <a:rPr lang="en-US" altLang="zh-CN" sz="1800" dirty="0">
                    <a:latin typeface="Cambria Math" panose="02040503050406030204" pitchFamily="18" charset="0"/>
                    <a:ea typeface="Cambria Math" panose="02040503050406030204" pitchFamily="18" charset="0"/>
                  </a:rPr>
                  <a:t>, we can compute the range of the true estimation </a:t>
                </a:r>
                <a14:m>
                  <m:oMath xmlns:m="http://schemas.openxmlformats.org/officeDocument/2006/math">
                    <m:acc>
                      <m:accPr>
                        <m:chr m:val="̂"/>
                        <m:ctrlPr>
                          <a:rPr lang="en-US" altLang="zh-CN" sz="1800" i="1" smtClean="0">
                            <a:latin typeface="Cambria Math" panose="02040503050406030204" pitchFamily="18" charset="0"/>
                            <a:ea typeface="Cambria Math" panose="02040503050406030204" pitchFamily="18" charset="0"/>
                          </a:rPr>
                        </m:ctrlPr>
                      </m:accPr>
                      <m:e>
                        <m:r>
                          <a:rPr lang="en-US" altLang="zh-CN" sz="1800" b="0" i="1" smtClean="0">
                            <a:latin typeface="Cambria Math" panose="02040503050406030204" pitchFamily="18" charset="0"/>
                            <a:ea typeface="Cambria Math" panose="02040503050406030204" pitchFamily="18" charset="0"/>
                          </a:rPr>
                          <m:t>𝑧</m:t>
                        </m:r>
                      </m:e>
                    </m:acc>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𝒵</m:t>
                    </m:r>
                  </m:oMath>
                </a14:m>
                <a:r>
                  <a:rPr lang="en-US" altLang="zh-CN" sz="1800" b="0" dirty="0">
                    <a:latin typeface="Cambria Math" panose="02040503050406030204" pitchFamily="18" charset="0"/>
                    <a:ea typeface="Cambria Math" panose="02040503050406030204" pitchFamily="18" charset="0"/>
                  </a:rPr>
                  <a:t>,</a:t>
                </a:r>
              </a:p>
              <a:p>
                <a:r>
                  <a:rPr lang="en-US" altLang="zh-CN" sz="1800" dirty="0">
                    <a:latin typeface="Cambria Math" panose="02040503050406030204" pitchFamily="18" charset="0"/>
                    <a:ea typeface="Cambria Math" panose="02040503050406030204" pitchFamily="18" charset="0"/>
                  </a:rPr>
                  <a:t>Then, the controller can do pessimistic or optimistic planning.</a:t>
                </a:r>
                <a:endParaRPr lang="en-US" altLang="zh-CN" sz="1800" b="0" dirty="0">
                  <a:latin typeface="Cambria Math" panose="02040503050406030204" pitchFamily="18" charset="0"/>
                  <a:ea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E0EAB10C-29A6-458B-B423-0D17243FF596}"/>
                  </a:ext>
                </a:extLst>
              </p:cNvPr>
              <p:cNvSpPr>
                <a:spLocks noGrp="1" noRot="1" noChangeAspect="1" noMove="1" noResize="1" noEditPoints="1" noAdjustHandles="1" noChangeArrowheads="1" noChangeShapeType="1" noTextEdit="1"/>
              </p:cNvSpPr>
              <p:nvPr>
                <p:ph idx="1"/>
              </p:nvPr>
            </p:nvSpPr>
            <p:spPr>
              <a:xfrm>
                <a:off x="4246727" y="1825624"/>
                <a:ext cx="7107073" cy="4445521"/>
              </a:xfrm>
              <a:blipFill>
                <a:blip r:embed="rId2"/>
                <a:stretch>
                  <a:fillRect l="-943" t="-1370" r="-9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1EDA54CB-3971-4D4A-A8C0-2E10FE859420}"/>
                  </a:ext>
                </a:extLst>
              </p:cNvPr>
              <p:cNvSpPr/>
              <p:nvPr/>
            </p:nvSpPr>
            <p:spPr>
              <a:xfrm>
                <a:off x="835501" y="4330141"/>
                <a:ext cx="2855270" cy="642263"/>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𝑃𝑙𝑎𝑛𝑡</m:t>
                      </m:r>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𝑢𝑛𝑑𝑒𝑟</m:t>
                      </m:r>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𝑜𝑏𝑠𝑒𝑟𝑣𝑎𝑡𝑖𝑜𝑛</m:t>
                      </m:r>
                    </m:oMath>
                  </m:oMathPara>
                </a14:m>
                <a:endParaRPr lang="zh-CN" altLang="en-US" sz="1600" dirty="0"/>
              </a:p>
            </p:txBody>
          </p:sp>
        </mc:Choice>
        <mc:Fallback xmlns="">
          <p:sp>
            <p:nvSpPr>
              <p:cNvPr id="5" name="Rectangle 4">
                <a:extLst>
                  <a:ext uri="{FF2B5EF4-FFF2-40B4-BE49-F238E27FC236}">
                    <a16:creationId xmlns:a16="http://schemas.microsoft.com/office/drawing/2014/main" id="{1EDA54CB-3971-4D4A-A8C0-2E10FE859420}"/>
                  </a:ext>
                </a:extLst>
              </p:cNvPr>
              <p:cNvSpPr>
                <a:spLocks noRot="1" noChangeAspect="1" noMove="1" noResize="1" noEditPoints="1" noAdjustHandles="1" noChangeArrowheads="1" noChangeShapeType="1" noTextEdit="1"/>
              </p:cNvSpPr>
              <p:nvPr/>
            </p:nvSpPr>
            <p:spPr>
              <a:xfrm>
                <a:off x="835501" y="4330141"/>
                <a:ext cx="2855270" cy="642263"/>
              </a:xfrm>
              <a:prstGeom prst="rect">
                <a:avLst/>
              </a:prstGeom>
              <a:blipFill>
                <a:blip r:embed="rId3"/>
                <a:stretch>
                  <a:fillRect/>
                </a:stretch>
              </a:blipFill>
              <a:ln w="19050" cap="flat" cmpd="sng" algn="ctr">
                <a:solidFill>
                  <a:schemeClr val="dk1"/>
                </a:solidFill>
                <a:prstDash val="solid"/>
                <a:round/>
                <a:headEnd type="none" w="med" len="med"/>
                <a:tailEnd type="none" w="med" len="me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472E2C34-1FEC-4D63-ACF8-5848CC3ED695}"/>
                  </a:ext>
                </a:extLst>
              </p:cNvPr>
              <p:cNvSpPr/>
              <p:nvPr/>
            </p:nvSpPr>
            <p:spPr>
              <a:xfrm>
                <a:off x="835501" y="2609317"/>
                <a:ext cx="1180813" cy="642263"/>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𝑃𝑒𝑟𝑐𝑒𝑝𝑡𝑖𝑜𝑛</m:t>
                      </m:r>
                    </m:oMath>
                  </m:oMathPara>
                </a14:m>
                <a:endParaRPr lang="zh-CN" altLang="en-US" sz="1600" dirty="0"/>
              </a:p>
            </p:txBody>
          </p:sp>
        </mc:Choice>
        <mc:Fallback xmlns="">
          <p:sp>
            <p:nvSpPr>
              <p:cNvPr id="7" name="Rectangle 6">
                <a:extLst>
                  <a:ext uri="{FF2B5EF4-FFF2-40B4-BE49-F238E27FC236}">
                    <a16:creationId xmlns:a16="http://schemas.microsoft.com/office/drawing/2014/main" id="{472E2C34-1FEC-4D63-ACF8-5848CC3ED695}"/>
                  </a:ext>
                </a:extLst>
              </p:cNvPr>
              <p:cNvSpPr>
                <a:spLocks noRot="1" noChangeAspect="1" noMove="1" noResize="1" noEditPoints="1" noAdjustHandles="1" noChangeArrowheads="1" noChangeShapeType="1" noTextEdit="1"/>
              </p:cNvSpPr>
              <p:nvPr/>
            </p:nvSpPr>
            <p:spPr>
              <a:xfrm>
                <a:off x="835501" y="2609317"/>
                <a:ext cx="1180813" cy="642263"/>
              </a:xfrm>
              <a:prstGeom prst="rect">
                <a:avLst/>
              </a:prstGeom>
              <a:blipFill>
                <a:blip r:embed="rId4"/>
                <a:stretch>
                  <a:fillRect l="-2030"/>
                </a:stretch>
              </a:blipFill>
              <a:ln w="19050" cap="flat" cmpd="sng" algn="ctr">
                <a:solidFill>
                  <a:schemeClr val="dk1"/>
                </a:solidFill>
                <a:prstDash val="solid"/>
                <a:round/>
                <a:headEnd type="none" w="med" len="med"/>
                <a:tailEnd type="none" w="med" len="me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333FEF9A-9E1B-4A10-BB98-084658D3478C}"/>
                  </a:ext>
                </a:extLst>
              </p:cNvPr>
              <p:cNvSpPr/>
              <p:nvPr/>
            </p:nvSpPr>
            <p:spPr>
              <a:xfrm>
                <a:off x="2497258" y="2609316"/>
                <a:ext cx="1180813" cy="642263"/>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𝐶𝑜𝑛𝑡𝑟𝑜𝑙𝑙𝑒𝑟</m:t>
                      </m:r>
                    </m:oMath>
                  </m:oMathPara>
                </a14:m>
                <a:endParaRPr lang="zh-CN" altLang="en-US" sz="1600" dirty="0"/>
              </a:p>
            </p:txBody>
          </p:sp>
        </mc:Choice>
        <mc:Fallback xmlns="">
          <p:sp>
            <p:nvSpPr>
              <p:cNvPr id="8" name="Rectangle 7">
                <a:extLst>
                  <a:ext uri="{FF2B5EF4-FFF2-40B4-BE49-F238E27FC236}">
                    <a16:creationId xmlns:a16="http://schemas.microsoft.com/office/drawing/2014/main" id="{333FEF9A-9E1B-4A10-BB98-084658D3478C}"/>
                  </a:ext>
                </a:extLst>
              </p:cNvPr>
              <p:cNvSpPr>
                <a:spLocks noRot="1" noChangeAspect="1" noMove="1" noResize="1" noEditPoints="1" noAdjustHandles="1" noChangeArrowheads="1" noChangeShapeType="1" noTextEdit="1"/>
              </p:cNvSpPr>
              <p:nvPr/>
            </p:nvSpPr>
            <p:spPr>
              <a:xfrm>
                <a:off x="2497258" y="2609316"/>
                <a:ext cx="1180813" cy="642263"/>
              </a:xfrm>
              <a:prstGeom prst="rect">
                <a:avLst/>
              </a:prstGeom>
              <a:blipFill>
                <a:blip r:embed="rId5"/>
                <a:stretch>
                  <a:fillRect/>
                </a:stretch>
              </a:blipFill>
              <a:ln w="19050" cap="flat" cmpd="sng" algn="ctr">
                <a:solidFill>
                  <a:schemeClr val="dk1"/>
                </a:solidFill>
                <a:prstDash val="solid"/>
                <a:round/>
                <a:headEnd type="none" w="med" len="med"/>
                <a:tailEnd type="none" w="med" len="med"/>
              </a:ln>
            </p:spPr>
            <p:txBody>
              <a:bodyPr/>
              <a:lstStyle/>
              <a:p>
                <a:r>
                  <a:rPr lang="zh-CN" altLang="en-US">
                    <a:noFill/>
                  </a:rPr>
                  <a:t> </a:t>
                </a:r>
              </a:p>
            </p:txBody>
          </p:sp>
        </mc:Fallback>
      </mc:AlternateContent>
      <p:cxnSp>
        <p:nvCxnSpPr>
          <p:cNvPr id="12" name="Connector: Elbow 11">
            <a:extLst>
              <a:ext uri="{FF2B5EF4-FFF2-40B4-BE49-F238E27FC236}">
                <a16:creationId xmlns:a16="http://schemas.microsoft.com/office/drawing/2014/main" id="{89CA1800-CA02-41FC-90C8-51B697A24374}"/>
              </a:ext>
            </a:extLst>
          </p:cNvPr>
          <p:cNvCxnSpPr>
            <a:cxnSpLocks/>
            <a:stCxn id="5" idx="1"/>
            <a:endCxn id="7" idx="1"/>
          </p:cNvCxnSpPr>
          <p:nvPr/>
        </p:nvCxnSpPr>
        <p:spPr>
          <a:xfrm rot="10800000">
            <a:off x="835501" y="2930449"/>
            <a:ext cx="12700" cy="1720824"/>
          </a:xfrm>
          <a:prstGeom prst="bentConnector3">
            <a:avLst>
              <a:gd name="adj1" fmla="val 180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0F657E8F-4C76-4484-B772-A69D12156E67}"/>
              </a:ext>
            </a:extLst>
          </p:cNvPr>
          <p:cNvCxnSpPr>
            <a:cxnSpLocks/>
            <a:stCxn id="7" idx="3"/>
            <a:endCxn id="8" idx="1"/>
          </p:cNvCxnSpPr>
          <p:nvPr/>
        </p:nvCxnSpPr>
        <p:spPr>
          <a:xfrm flipV="1">
            <a:off x="2016314" y="2930448"/>
            <a:ext cx="480944"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8" name="Connector: Elbow 17">
            <a:extLst>
              <a:ext uri="{FF2B5EF4-FFF2-40B4-BE49-F238E27FC236}">
                <a16:creationId xmlns:a16="http://schemas.microsoft.com/office/drawing/2014/main" id="{0D05DD8A-7229-4574-B7CC-404B6DC60754}"/>
              </a:ext>
            </a:extLst>
          </p:cNvPr>
          <p:cNvCxnSpPr>
            <a:cxnSpLocks/>
            <a:stCxn id="8" idx="3"/>
            <a:endCxn id="5" idx="3"/>
          </p:cNvCxnSpPr>
          <p:nvPr/>
        </p:nvCxnSpPr>
        <p:spPr>
          <a:xfrm>
            <a:off x="3678071" y="2930448"/>
            <a:ext cx="12700" cy="1720825"/>
          </a:xfrm>
          <a:prstGeom prst="bentConnector3">
            <a:avLst>
              <a:gd name="adj1" fmla="val 1792520"/>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7AD16283-9E5B-48D7-8725-F408DCC6EECA}"/>
                  </a:ext>
                </a:extLst>
              </p:cNvPr>
              <p:cNvSpPr txBox="1"/>
              <p:nvPr/>
            </p:nvSpPr>
            <p:spPr>
              <a:xfrm>
                <a:off x="3919181" y="3606195"/>
                <a:ext cx="32754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𝑢</m:t>
                      </m:r>
                    </m:oMath>
                  </m:oMathPara>
                </a14:m>
                <a:endParaRPr lang="zh-CN" altLang="en-US" dirty="0"/>
              </a:p>
            </p:txBody>
          </p:sp>
        </mc:Choice>
        <mc:Fallback xmlns="">
          <p:sp>
            <p:nvSpPr>
              <p:cNvPr id="27" name="TextBox 26">
                <a:extLst>
                  <a:ext uri="{FF2B5EF4-FFF2-40B4-BE49-F238E27FC236}">
                    <a16:creationId xmlns:a16="http://schemas.microsoft.com/office/drawing/2014/main" id="{7AD16283-9E5B-48D7-8725-F408DCC6EECA}"/>
                  </a:ext>
                </a:extLst>
              </p:cNvPr>
              <p:cNvSpPr txBox="1">
                <a:spLocks noRot="1" noChangeAspect="1" noMove="1" noResize="1" noEditPoints="1" noAdjustHandles="1" noChangeArrowheads="1" noChangeShapeType="1" noTextEdit="1"/>
              </p:cNvSpPr>
              <p:nvPr/>
            </p:nvSpPr>
            <p:spPr>
              <a:xfrm>
                <a:off x="3919181" y="3606195"/>
                <a:ext cx="327546" cy="369332"/>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A06952C-016E-4C22-9ECB-AE04E32B9762}"/>
                  </a:ext>
                </a:extLst>
              </p:cNvPr>
              <p:cNvSpPr txBox="1"/>
              <p:nvPr/>
            </p:nvSpPr>
            <p:spPr>
              <a:xfrm>
                <a:off x="2445604" y="2205868"/>
                <a:ext cx="12841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𝜋</m:t>
                      </m:r>
                      <m:r>
                        <a:rPr lang="en-US" altLang="zh-CN" b="0" i="1" smtClean="0">
                          <a:latin typeface="Cambria Math" panose="02040503050406030204" pitchFamily="18" charset="0"/>
                        </a:rPr>
                        <m:t>:</m:t>
                      </m:r>
                      <m:r>
                        <a:rPr lang="en-US" altLang="zh-CN" i="1">
                          <a:latin typeface="Cambria Math" panose="02040503050406030204" pitchFamily="18" charset="0"/>
                        </a:rPr>
                        <m:t>𝒵</m:t>
                      </m:r>
                      <m:r>
                        <a:rPr lang="en-US" altLang="zh-CN" b="0" i="1" smtClean="0">
                          <a:latin typeface="Cambria Math" panose="02040503050406030204" pitchFamily="18" charset="0"/>
                        </a:rPr>
                        <m:t>→</m:t>
                      </m:r>
                      <m:r>
                        <a:rPr lang="en-US" altLang="zh-CN" b="0" i="1" smtClean="0">
                          <a:latin typeface="Cambria Math" panose="02040503050406030204" pitchFamily="18" charset="0"/>
                        </a:rPr>
                        <m:t>𝒰</m:t>
                      </m:r>
                    </m:oMath>
                  </m:oMathPara>
                </a14:m>
                <a:endParaRPr lang="zh-CN" altLang="en-US" dirty="0"/>
              </a:p>
            </p:txBody>
          </p:sp>
        </mc:Choice>
        <mc:Fallback xmlns="">
          <p:sp>
            <p:nvSpPr>
              <p:cNvPr id="16" name="TextBox 15">
                <a:extLst>
                  <a:ext uri="{FF2B5EF4-FFF2-40B4-BE49-F238E27FC236}">
                    <a16:creationId xmlns:a16="http://schemas.microsoft.com/office/drawing/2014/main" id="{BA06952C-016E-4C22-9ECB-AE04E32B9762}"/>
                  </a:ext>
                </a:extLst>
              </p:cNvPr>
              <p:cNvSpPr txBox="1">
                <a:spLocks noRot="1" noChangeAspect="1" noMove="1" noResize="1" noEditPoints="1" noAdjustHandles="1" noChangeArrowheads="1" noChangeShapeType="1" noTextEdit="1"/>
              </p:cNvSpPr>
              <p:nvPr/>
            </p:nvSpPr>
            <p:spPr>
              <a:xfrm>
                <a:off x="2445604" y="2205868"/>
                <a:ext cx="1284120" cy="369332"/>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2D81055-0FB2-45F7-91F3-4AF1C0D49AB3}"/>
                  </a:ext>
                </a:extLst>
              </p:cNvPr>
              <p:cNvSpPr txBox="1"/>
              <p:nvPr/>
            </p:nvSpPr>
            <p:spPr>
              <a:xfrm>
                <a:off x="783847" y="2205868"/>
                <a:ext cx="12841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𝒪</m:t>
                      </m:r>
                      <m:r>
                        <a:rPr lang="en-US" altLang="zh-CN" b="0" i="1" smtClean="0">
                          <a:latin typeface="Cambria Math" panose="02040503050406030204" pitchFamily="18" charset="0"/>
                        </a:rPr>
                        <m:t>→</m:t>
                      </m:r>
                      <m:r>
                        <a:rPr lang="en-US" altLang="zh-CN" b="0" i="1" smtClean="0">
                          <a:latin typeface="Cambria Math" panose="02040503050406030204" pitchFamily="18" charset="0"/>
                        </a:rPr>
                        <m:t>𝒵</m:t>
                      </m:r>
                    </m:oMath>
                  </m:oMathPara>
                </a14:m>
                <a:endParaRPr lang="zh-CN" altLang="en-US" dirty="0"/>
              </a:p>
            </p:txBody>
          </p:sp>
        </mc:Choice>
        <mc:Fallback xmlns="">
          <p:sp>
            <p:nvSpPr>
              <p:cNvPr id="17" name="TextBox 16">
                <a:extLst>
                  <a:ext uri="{FF2B5EF4-FFF2-40B4-BE49-F238E27FC236}">
                    <a16:creationId xmlns:a16="http://schemas.microsoft.com/office/drawing/2014/main" id="{82D81055-0FB2-45F7-91F3-4AF1C0D49AB3}"/>
                  </a:ext>
                </a:extLst>
              </p:cNvPr>
              <p:cNvSpPr txBox="1">
                <a:spLocks noRot="1" noChangeAspect="1" noMove="1" noResize="1" noEditPoints="1" noAdjustHandles="1" noChangeArrowheads="1" noChangeShapeType="1" noTextEdit="1"/>
              </p:cNvSpPr>
              <p:nvPr/>
            </p:nvSpPr>
            <p:spPr>
              <a:xfrm>
                <a:off x="783847" y="2205868"/>
                <a:ext cx="1284120" cy="369332"/>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44E7C21C-72ED-4877-9678-3B33C4057696}"/>
                  </a:ext>
                </a:extLst>
              </p:cNvPr>
              <p:cNvSpPr txBox="1"/>
              <p:nvPr/>
            </p:nvSpPr>
            <p:spPr>
              <a:xfrm>
                <a:off x="566382" y="5032377"/>
                <a:ext cx="3214996" cy="37555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𝑠</m:t>
                          </m:r>
                        </m:e>
                        <m:sup>
                          <m:r>
                            <a:rPr lang="en-US" altLang="zh-CN" b="0" i="1" smtClean="0">
                              <a:latin typeface="Cambria Math" panose="02040503050406030204" pitchFamily="18" charset="0"/>
                            </a:rPr>
                            <m:t>𝒪</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𝒪</m:t>
                      </m:r>
                      <m:r>
                        <a:rPr lang="en-US" altLang="zh-CN" b="0" i="1" smtClean="0">
                          <a:latin typeface="Cambria Math" panose="02040503050406030204" pitchFamily="18" charset="0"/>
                        </a:rPr>
                        <m:t>×</m:t>
                      </m:r>
                      <m:r>
                        <a:rPr lang="en-US" altLang="zh-CN" b="0" i="1" smtClean="0">
                          <a:latin typeface="Cambria Math" panose="02040503050406030204" pitchFamily="18" charset="0"/>
                        </a:rPr>
                        <m:t>𝒰</m:t>
                      </m:r>
                      <m:r>
                        <a:rPr lang="en-US" altLang="zh-CN" b="0" i="1" smtClean="0">
                          <a:latin typeface="Cambria Math" panose="02040503050406030204" pitchFamily="18" charset="0"/>
                        </a:rPr>
                        <m:t>×</m:t>
                      </m:r>
                      <m:r>
                        <a:rPr lang="en-US" altLang="zh-CN" b="0" i="1" smtClean="0">
                          <a:latin typeface="Cambria Math" panose="02040503050406030204" pitchFamily="18" charset="0"/>
                        </a:rPr>
                        <m:t>𝒪</m:t>
                      </m:r>
                    </m:oMath>
                  </m:oMathPara>
                </a14:m>
                <a:endParaRPr lang="zh-CN" altLang="en-US" dirty="0"/>
              </a:p>
            </p:txBody>
          </p:sp>
        </mc:Choice>
        <mc:Fallback xmlns="">
          <p:sp>
            <p:nvSpPr>
              <p:cNvPr id="20" name="TextBox 19">
                <a:extLst>
                  <a:ext uri="{FF2B5EF4-FFF2-40B4-BE49-F238E27FC236}">
                    <a16:creationId xmlns:a16="http://schemas.microsoft.com/office/drawing/2014/main" id="{44E7C21C-72ED-4877-9678-3B33C4057696}"/>
                  </a:ext>
                </a:extLst>
              </p:cNvPr>
              <p:cNvSpPr txBox="1">
                <a:spLocks noRot="1" noChangeAspect="1" noMove="1" noResize="1" noEditPoints="1" noAdjustHandles="1" noChangeArrowheads="1" noChangeShapeType="1" noTextEdit="1"/>
              </p:cNvSpPr>
              <p:nvPr/>
            </p:nvSpPr>
            <p:spPr>
              <a:xfrm>
                <a:off x="566382" y="5032377"/>
                <a:ext cx="3214996" cy="375552"/>
              </a:xfrm>
              <a:prstGeom prst="rect">
                <a:avLst/>
              </a:prstGeom>
              <a:blipFill>
                <a:blip r:embed="rId11"/>
                <a:stretch>
                  <a:fillRect/>
                </a:stretch>
              </a:blipFill>
            </p:spPr>
            <p:txBody>
              <a:bodyPr/>
              <a:lstStyle/>
              <a:p>
                <a:r>
                  <a:rPr lang="zh-CN" altLang="en-US">
                    <a:noFill/>
                  </a:rPr>
                  <a:t> </a:t>
                </a:r>
              </a:p>
            </p:txBody>
          </p:sp>
        </mc:Fallback>
      </mc:AlternateContent>
      <p:cxnSp>
        <p:nvCxnSpPr>
          <p:cNvPr id="9" name="Straight Connector 8">
            <a:extLst>
              <a:ext uri="{FF2B5EF4-FFF2-40B4-BE49-F238E27FC236}">
                <a16:creationId xmlns:a16="http://schemas.microsoft.com/office/drawing/2014/main" id="{AAF4FC27-3226-4F93-92B1-E22620C8C74F}"/>
              </a:ext>
            </a:extLst>
          </p:cNvPr>
          <p:cNvCxnSpPr/>
          <p:nvPr/>
        </p:nvCxnSpPr>
        <p:spPr>
          <a:xfrm>
            <a:off x="170597" y="3429000"/>
            <a:ext cx="4076130" cy="0"/>
          </a:xfrm>
          <a:prstGeom prst="line">
            <a:avLst/>
          </a:prstGeom>
          <a:ln w="28575">
            <a:prstDash val="dash"/>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FCBE34D9-785F-4ABD-956A-FB423412BC0C}"/>
                  </a:ext>
                </a:extLst>
              </p:cNvPr>
              <p:cNvSpPr txBox="1"/>
              <p:nvPr/>
            </p:nvSpPr>
            <p:spPr>
              <a:xfrm>
                <a:off x="238191" y="3606195"/>
                <a:ext cx="327546" cy="37965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𝑜</m:t>
                          </m:r>
                        </m:e>
                        <m:sup>
                          <m:r>
                            <a:rPr lang="en-US" altLang="zh-CN" b="0" i="1" smtClean="0">
                              <a:latin typeface="Cambria Math" panose="02040503050406030204" pitchFamily="18" charset="0"/>
                            </a:rPr>
                            <m:t>𝒶</m:t>
                          </m:r>
                        </m:sup>
                      </m:sSup>
                    </m:oMath>
                  </m:oMathPara>
                </a14:m>
                <a:endParaRPr lang="zh-CN" altLang="en-US" dirty="0"/>
              </a:p>
            </p:txBody>
          </p:sp>
        </mc:Choice>
        <mc:Fallback xmlns="">
          <p:sp>
            <p:nvSpPr>
              <p:cNvPr id="24" name="TextBox 23">
                <a:extLst>
                  <a:ext uri="{FF2B5EF4-FFF2-40B4-BE49-F238E27FC236}">
                    <a16:creationId xmlns:a16="http://schemas.microsoft.com/office/drawing/2014/main" id="{FCBE34D9-785F-4ABD-956A-FB423412BC0C}"/>
                  </a:ext>
                </a:extLst>
              </p:cNvPr>
              <p:cNvSpPr txBox="1">
                <a:spLocks noRot="1" noChangeAspect="1" noMove="1" noResize="1" noEditPoints="1" noAdjustHandles="1" noChangeArrowheads="1" noChangeShapeType="1" noTextEdit="1"/>
              </p:cNvSpPr>
              <p:nvPr/>
            </p:nvSpPr>
            <p:spPr>
              <a:xfrm>
                <a:off x="238191" y="3606195"/>
                <a:ext cx="327546" cy="379656"/>
              </a:xfrm>
              <a:prstGeom prst="rect">
                <a:avLst/>
              </a:prstGeom>
              <a:blipFill>
                <a:blip r:embed="rId13"/>
                <a:stretch>
                  <a:fillRect r="-148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3947F6E8-C1C8-453E-8F63-32519E821835}"/>
                  </a:ext>
                </a:extLst>
              </p:cNvPr>
              <p:cNvSpPr txBox="1"/>
              <p:nvPr/>
            </p:nvSpPr>
            <p:spPr>
              <a:xfrm>
                <a:off x="1977189" y="2552373"/>
                <a:ext cx="532770" cy="37965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𝑧</m:t>
                          </m:r>
                        </m:e>
                        <m:sup>
                          <m:r>
                            <a:rPr lang="en-US" altLang="zh-CN" b="0" i="1" smtClean="0">
                              <a:latin typeface="Cambria Math" panose="02040503050406030204" pitchFamily="18" charset="0"/>
                            </a:rPr>
                            <m:t>𝒶</m:t>
                          </m:r>
                          <m:r>
                            <a:rPr lang="en-US" altLang="zh-CN" b="0" i="1" smtClean="0">
                              <a:latin typeface="Cambria Math" panose="02040503050406030204" pitchFamily="18" charset="0"/>
                            </a:rPr>
                            <m:t>,</m:t>
                          </m:r>
                          <m:r>
                            <a:rPr lang="en-US" altLang="zh-CN" b="0" i="1" smtClean="0">
                              <a:latin typeface="Cambria Math" panose="02040503050406030204" pitchFamily="18" charset="0"/>
                            </a:rPr>
                            <m:t>𝒷</m:t>
                          </m:r>
                        </m:sup>
                      </m:sSup>
                    </m:oMath>
                  </m:oMathPara>
                </a14:m>
                <a:endParaRPr lang="zh-CN" altLang="en-US" dirty="0"/>
              </a:p>
            </p:txBody>
          </p:sp>
        </mc:Choice>
        <mc:Fallback xmlns="">
          <p:sp>
            <p:nvSpPr>
              <p:cNvPr id="28" name="TextBox 27">
                <a:extLst>
                  <a:ext uri="{FF2B5EF4-FFF2-40B4-BE49-F238E27FC236}">
                    <a16:creationId xmlns:a16="http://schemas.microsoft.com/office/drawing/2014/main" id="{3947F6E8-C1C8-453E-8F63-32519E821835}"/>
                  </a:ext>
                </a:extLst>
              </p:cNvPr>
              <p:cNvSpPr txBox="1">
                <a:spLocks noRot="1" noChangeAspect="1" noMove="1" noResize="1" noEditPoints="1" noAdjustHandles="1" noChangeArrowheads="1" noChangeShapeType="1" noTextEdit="1"/>
              </p:cNvSpPr>
              <p:nvPr/>
            </p:nvSpPr>
            <p:spPr>
              <a:xfrm>
                <a:off x="1977189" y="2552373"/>
                <a:ext cx="532770" cy="379656"/>
              </a:xfrm>
              <a:prstGeom prst="rect">
                <a:avLst/>
              </a:prstGeom>
              <a:blipFill>
                <a:blip r:embed="rId14"/>
                <a:stretch>
                  <a:fillRect r="-34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30AA44A5-54F1-4CFC-903C-2E12E85A1BDB}"/>
                  </a:ext>
                </a:extLst>
              </p:cNvPr>
              <p:cNvSpPr txBox="1"/>
              <p:nvPr/>
            </p:nvSpPr>
            <p:spPr>
              <a:xfrm>
                <a:off x="601164" y="5413481"/>
                <a:ext cx="3214996" cy="3742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𝑠</m:t>
                          </m:r>
                        </m:e>
                        <m:sup>
                          <m:r>
                            <a:rPr lang="en-US" altLang="zh-CN" b="0" i="1" smtClean="0">
                              <a:latin typeface="Cambria Math" panose="02040503050406030204" pitchFamily="18" charset="0"/>
                            </a:rPr>
                            <m:t>𝒜</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𝒜</m:t>
                      </m:r>
                      <m:r>
                        <a:rPr lang="en-US" altLang="zh-CN" b="0" i="1" smtClean="0">
                          <a:latin typeface="Cambria Math" panose="02040503050406030204" pitchFamily="18" charset="0"/>
                        </a:rPr>
                        <m:t>×</m:t>
                      </m:r>
                      <m:r>
                        <a:rPr lang="en-US" altLang="zh-CN" b="0" i="1" smtClean="0">
                          <a:latin typeface="Cambria Math" panose="02040503050406030204" pitchFamily="18" charset="0"/>
                        </a:rPr>
                        <m:t>𝒰</m:t>
                      </m:r>
                      <m:r>
                        <a:rPr lang="en-US" altLang="zh-CN" b="0" i="1" smtClean="0">
                          <a:latin typeface="Cambria Math" panose="02040503050406030204" pitchFamily="18" charset="0"/>
                        </a:rPr>
                        <m:t>×</m:t>
                      </m:r>
                      <m:r>
                        <a:rPr lang="en-US" altLang="zh-CN" b="0" i="1" smtClean="0">
                          <a:latin typeface="Cambria Math" panose="02040503050406030204" pitchFamily="18" charset="0"/>
                        </a:rPr>
                        <m:t>𝒜</m:t>
                      </m:r>
                    </m:oMath>
                  </m:oMathPara>
                </a14:m>
                <a:endParaRPr lang="zh-CN" altLang="en-US" dirty="0"/>
              </a:p>
            </p:txBody>
          </p:sp>
        </mc:Choice>
        <mc:Fallback xmlns="">
          <p:sp>
            <p:nvSpPr>
              <p:cNvPr id="19" name="TextBox 18">
                <a:extLst>
                  <a:ext uri="{FF2B5EF4-FFF2-40B4-BE49-F238E27FC236}">
                    <a16:creationId xmlns:a16="http://schemas.microsoft.com/office/drawing/2014/main" id="{30AA44A5-54F1-4CFC-903C-2E12E85A1BDB}"/>
                  </a:ext>
                </a:extLst>
              </p:cNvPr>
              <p:cNvSpPr txBox="1">
                <a:spLocks noRot="1" noChangeAspect="1" noMove="1" noResize="1" noEditPoints="1" noAdjustHandles="1" noChangeArrowheads="1" noChangeShapeType="1" noTextEdit="1"/>
              </p:cNvSpPr>
              <p:nvPr/>
            </p:nvSpPr>
            <p:spPr>
              <a:xfrm>
                <a:off x="601164" y="5413481"/>
                <a:ext cx="3214996" cy="374270"/>
              </a:xfrm>
              <a:prstGeom prst="rect">
                <a:avLst/>
              </a:prstGeom>
              <a:blipFill>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F0BD3335-0BD8-448A-9D7B-77F7396310E8}"/>
                  </a:ext>
                </a:extLst>
              </p:cNvPr>
              <p:cNvSpPr txBox="1"/>
              <p:nvPr/>
            </p:nvSpPr>
            <p:spPr>
              <a:xfrm>
                <a:off x="565737" y="5787751"/>
                <a:ext cx="3214996" cy="3742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𝑑</m:t>
                          </m:r>
                        </m:e>
                        <m:sup>
                          <m:r>
                            <a:rPr lang="en-US" altLang="zh-CN" b="0" i="1" smtClean="0">
                              <a:latin typeface="Cambria Math" panose="02040503050406030204" pitchFamily="18" charset="0"/>
                            </a:rPr>
                            <m:t>𝒜</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𝒜</m:t>
                      </m:r>
                      <m:r>
                        <a:rPr lang="en-US" altLang="zh-CN" b="0" i="1" smtClean="0">
                          <a:latin typeface="Cambria Math" panose="02040503050406030204" pitchFamily="18" charset="0"/>
                        </a:rPr>
                        <m:t>×</m:t>
                      </m:r>
                      <m:r>
                        <a:rPr lang="en-US" altLang="zh-CN" b="0" i="1" smtClean="0">
                          <a:latin typeface="Cambria Math" panose="02040503050406030204" pitchFamily="18" charset="0"/>
                        </a:rPr>
                        <m:t>𝒜</m:t>
                      </m:r>
                    </m:oMath>
                  </m:oMathPara>
                </a14:m>
                <a:endParaRPr lang="zh-CN" altLang="en-US" dirty="0"/>
              </a:p>
            </p:txBody>
          </p:sp>
        </mc:Choice>
        <mc:Fallback xmlns="">
          <p:sp>
            <p:nvSpPr>
              <p:cNvPr id="21" name="TextBox 20">
                <a:extLst>
                  <a:ext uri="{FF2B5EF4-FFF2-40B4-BE49-F238E27FC236}">
                    <a16:creationId xmlns:a16="http://schemas.microsoft.com/office/drawing/2014/main" id="{F0BD3335-0BD8-448A-9D7B-77F7396310E8}"/>
                  </a:ext>
                </a:extLst>
              </p:cNvPr>
              <p:cNvSpPr txBox="1">
                <a:spLocks noRot="1" noChangeAspect="1" noMove="1" noResize="1" noEditPoints="1" noAdjustHandles="1" noChangeArrowheads="1" noChangeShapeType="1" noTextEdit="1"/>
              </p:cNvSpPr>
              <p:nvPr/>
            </p:nvSpPr>
            <p:spPr>
              <a:xfrm>
                <a:off x="565737" y="5787751"/>
                <a:ext cx="3214996" cy="374270"/>
              </a:xfrm>
              <a:prstGeom prst="rect">
                <a:avLst/>
              </a:prstGeom>
              <a:blipFill>
                <a:blip r:embed="rId16"/>
                <a:stretch>
                  <a:fillRect/>
                </a:stretch>
              </a:blipFill>
            </p:spPr>
            <p:txBody>
              <a:bodyPr/>
              <a:lstStyle/>
              <a:p>
                <a:r>
                  <a:rPr lang="zh-CN" altLang="en-US">
                    <a:noFill/>
                  </a:rPr>
                  <a:t> </a:t>
                </a:r>
              </a:p>
            </p:txBody>
          </p:sp>
        </mc:Fallback>
      </mc:AlternateContent>
      <p:sp>
        <p:nvSpPr>
          <p:cNvPr id="4" name="Slide Number Placeholder 3">
            <a:extLst>
              <a:ext uri="{FF2B5EF4-FFF2-40B4-BE49-F238E27FC236}">
                <a16:creationId xmlns:a16="http://schemas.microsoft.com/office/drawing/2014/main" id="{D3049B28-3352-4968-9C38-04675B42071C}"/>
              </a:ext>
            </a:extLst>
          </p:cNvPr>
          <p:cNvSpPr>
            <a:spLocks noGrp="1"/>
          </p:cNvSpPr>
          <p:nvPr>
            <p:ph type="sldNum" sz="quarter" idx="12"/>
          </p:nvPr>
        </p:nvSpPr>
        <p:spPr/>
        <p:txBody>
          <a:bodyPr/>
          <a:lstStyle/>
          <a:p>
            <a:fld id="{97747CB4-D781-4B4A-926E-331FF2747F48}" type="slidenum">
              <a:rPr lang="zh-CN" altLang="en-US" smtClean="0"/>
              <a:t>36</a:t>
            </a:fld>
            <a:endParaRPr lang="zh-CN" altLang="en-US"/>
          </a:p>
        </p:txBody>
      </p:sp>
    </p:spTree>
    <p:extLst>
      <p:ext uri="{BB962C8B-B14F-4D97-AF65-F5344CB8AC3E}">
        <p14:creationId xmlns:p14="http://schemas.microsoft.com/office/powerpoint/2010/main" val="21938450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731F4-7A94-4BE9-8382-8687882407D1}"/>
              </a:ext>
            </a:extLst>
          </p:cNvPr>
          <p:cNvSpPr>
            <a:spLocks noGrp="1"/>
          </p:cNvSpPr>
          <p:nvPr>
            <p:ph type="title"/>
          </p:nvPr>
        </p:nvSpPr>
        <p:spPr/>
        <p:txBody>
          <a:bodyPr/>
          <a:lstStyle/>
          <a:p>
            <a:r>
              <a:rPr lang="en-US" altLang="zh-CN" dirty="0"/>
              <a:t>Propagation of error</a:t>
            </a:r>
            <a:endParaRPr lang="zh-CN" altLang="en-US" dirty="0"/>
          </a:p>
        </p:txBody>
      </p:sp>
      <p:sp>
        <p:nvSpPr>
          <p:cNvPr id="3" name="Content Placeholder 2">
            <a:extLst>
              <a:ext uri="{FF2B5EF4-FFF2-40B4-BE49-F238E27FC236}">
                <a16:creationId xmlns:a16="http://schemas.microsoft.com/office/drawing/2014/main" id="{E0EAB10C-29A6-458B-B423-0D17243FF596}"/>
              </a:ext>
            </a:extLst>
          </p:cNvPr>
          <p:cNvSpPr>
            <a:spLocks noGrp="1"/>
          </p:cNvSpPr>
          <p:nvPr>
            <p:ph idx="1"/>
          </p:nvPr>
        </p:nvSpPr>
        <p:spPr>
          <a:xfrm>
            <a:off x="4246727" y="1825624"/>
            <a:ext cx="7107073" cy="4445521"/>
          </a:xfrm>
        </p:spPr>
        <p:txBody>
          <a:bodyPr>
            <a:normAutofit/>
          </a:bodyPr>
          <a:lstStyle/>
          <a:p>
            <a:r>
              <a:rPr lang="en-US" altLang="zh-CN" sz="2000" dirty="0">
                <a:latin typeface="Cambria Math" panose="02040503050406030204" pitchFamily="18" charset="0"/>
                <a:ea typeface="Cambria Math" panose="02040503050406030204" pitchFamily="18" charset="0"/>
              </a:rPr>
              <a:t>However, in practice, observation module and perception module may be compositions of sub-components,</a:t>
            </a:r>
          </a:p>
          <a:p>
            <a:r>
              <a:rPr lang="en-US" altLang="zh-CN" sz="2000" b="0" dirty="0">
                <a:latin typeface="Cambria Math" panose="02040503050406030204" pitchFamily="18" charset="0"/>
                <a:ea typeface="Cambria Math" panose="02040503050406030204" pitchFamily="18" charset="0"/>
              </a:rPr>
              <a:t>The error functions after the composition become unknown or become dramatically harder to compute.</a:t>
            </a:r>
            <a:endParaRPr lang="en-US" altLang="zh-CN" sz="1800" b="0" dirty="0">
              <a:latin typeface="Cambria Math" panose="02040503050406030204" pitchFamily="18" charset="0"/>
              <a:ea typeface="Cambria Math" panose="02040503050406030204" pitchFamily="18" charset="0"/>
            </a:endParaRP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1EDA54CB-3971-4D4A-A8C0-2E10FE859420}"/>
                  </a:ext>
                </a:extLst>
              </p:cNvPr>
              <p:cNvSpPr/>
              <p:nvPr/>
            </p:nvSpPr>
            <p:spPr>
              <a:xfrm>
                <a:off x="835501" y="4330141"/>
                <a:ext cx="2855270" cy="642263"/>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𝑃𝑙𝑎𝑛𝑡</m:t>
                      </m:r>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𝑢𝑛𝑑𝑒𝑟</m:t>
                      </m:r>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𝑜𝑏𝑠𝑒𝑟𝑣𝑎𝑡𝑖𝑜𝑛</m:t>
                      </m:r>
                    </m:oMath>
                  </m:oMathPara>
                </a14:m>
                <a:endParaRPr lang="zh-CN" altLang="en-US" sz="1600" dirty="0"/>
              </a:p>
            </p:txBody>
          </p:sp>
        </mc:Choice>
        <mc:Fallback xmlns="">
          <p:sp>
            <p:nvSpPr>
              <p:cNvPr id="5" name="Rectangle 4">
                <a:extLst>
                  <a:ext uri="{FF2B5EF4-FFF2-40B4-BE49-F238E27FC236}">
                    <a16:creationId xmlns:a16="http://schemas.microsoft.com/office/drawing/2014/main" id="{1EDA54CB-3971-4D4A-A8C0-2E10FE859420}"/>
                  </a:ext>
                </a:extLst>
              </p:cNvPr>
              <p:cNvSpPr>
                <a:spLocks noRot="1" noChangeAspect="1" noMove="1" noResize="1" noEditPoints="1" noAdjustHandles="1" noChangeArrowheads="1" noChangeShapeType="1" noTextEdit="1"/>
              </p:cNvSpPr>
              <p:nvPr/>
            </p:nvSpPr>
            <p:spPr>
              <a:xfrm>
                <a:off x="835501" y="4330141"/>
                <a:ext cx="2855270" cy="642263"/>
              </a:xfrm>
              <a:prstGeom prst="rect">
                <a:avLst/>
              </a:prstGeom>
              <a:blipFill>
                <a:blip r:embed="rId3"/>
                <a:stretch>
                  <a:fillRect/>
                </a:stretch>
              </a:blipFill>
              <a:ln w="19050" cap="flat" cmpd="sng" algn="ctr">
                <a:solidFill>
                  <a:schemeClr val="dk1"/>
                </a:solidFill>
                <a:prstDash val="solid"/>
                <a:round/>
                <a:headEnd type="none" w="med" len="med"/>
                <a:tailEnd type="none" w="med" len="me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472E2C34-1FEC-4D63-ACF8-5848CC3ED695}"/>
                  </a:ext>
                </a:extLst>
              </p:cNvPr>
              <p:cNvSpPr/>
              <p:nvPr/>
            </p:nvSpPr>
            <p:spPr>
              <a:xfrm>
                <a:off x="835501" y="2609317"/>
                <a:ext cx="1180813" cy="642263"/>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𝑃𝑒𝑟𝑐𝑒𝑝𝑡𝑖𝑜𝑛</m:t>
                      </m:r>
                    </m:oMath>
                  </m:oMathPara>
                </a14:m>
                <a:endParaRPr lang="zh-CN" altLang="en-US" sz="1600" dirty="0"/>
              </a:p>
            </p:txBody>
          </p:sp>
        </mc:Choice>
        <mc:Fallback xmlns="">
          <p:sp>
            <p:nvSpPr>
              <p:cNvPr id="7" name="Rectangle 6">
                <a:extLst>
                  <a:ext uri="{FF2B5EF4-FFF2-40B4-BE49-F238E27FC236}">
                    <a16:creationId xmlns:a16="http://schemas.microsoft.com/office/drawing/2014/main" id="{472E2C34-1FEC-4D63-ACF8-5848CC3ED695}"/>
                  </a:ext>
                </a:extLst>
              </p:cNvPr>
              <p:cNvSpPr>
                <a:spLocks noRot="1" noChangeAspect="1" noMove="1" noResize="1" noEditPoints="1" noAdjustHandles="1" noChangeArrowheads="1" noChangeShapeType="1" noTextEdit="1"/>
              </p:cNvSpPr>
              <p:nvPr/>
            </p:nvSpPr>
            <p:spPr>
              <a:xfrm>
                <a:off x="835501" y="2609317"/>
                <a:ext cx="1180813" cy="642263"/>
              </a:xfrm>
              <a:prstGeom prst="rect">
                <a:avLst/>
              </a:prstGeom>
              <a:blipFill>
                <a:blip r:embed="rId4"/>
                <a:stretch>
                  <a:fillRect l="-2030"/>
                </a:stretch>
              </a:blipFill>
              <a:ln w="19050" cap="flat" cmpd="sng" algn="ctr">
                <a:solidFill>
                  <a:schemeClr val="dk1"/>
                </a:solidFill>
                <a:prstDash val="solid"/>
                <a:round/>
                <a:headEnd type="none" w="med" len="med"/>
                <a:tailEnd type="none" w="med" len="me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333FEF9A-9E1B-4A10-BB98-084658D3478C}"/>
                  </a:ext>
                </a:extLst>
              </p:cNvPr>
              <p:cNvSpPr/>
              <p:nvPr/>
            </p:nvSpPr>
            <p:spPr>
              <a:xfrm>
                <a:off x="2497258" y="2609316"/>
                <a:ext cx="1180813" cy="642263"/>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𝐶𝑜𝑛𝑡𝑟𝑜𝑙𝑙𝑒𝑟</m:t>
                      </m:r>
                    </m:oMath>
                  </m:oMathPara>
                </a14:m>
                <a:endParaRPr lang="zh-CN" altLang="en-US" sz="1600" dirty="0"/>
              </a:p>
            </p:txBody>
          </p:sp>
        </mc:Choice>
        <mc:Fallback xmlns="">
          <p:sp>
            <p:nvSpPr>
              <p:cNvPr id="8" name="Rectangle 7">
                <a:extLst>
                  <a:ext uri="{FF2B5EF4-FFF2-40B4-BE49-F238E27FC236}">
                    <a16:creationId xmlns:a16="http://schemas.microsoft.com/office/drawing/2014/main" id="{333FEF9A-9E1B-4A10-BB98-084658D3478C}"/>
                  </a:ext>
                </a:extLst>
              </p:cNvPr>
              <p:cNvSpPr>
                <a:spLocks noRot="1" noChangeAspect="1" noMove="1" noResize="1" noEditPoints="1" noAdjustHandles="1" noChangeArrowheads="1" noChangeShapeType="1" noTextEdit="1"/>
              </p:cNvSpPr>
              <p:nvPr/>
            </p:nvSpPr>
            <p:spPr>
              <a:xfrm>
                <a:off x="2497258" y="2609316"/>
                <a:ext cx="1180813" cy="642263"/>
              </a:xfrm>
              <a:prstGeom prst="rect">
                <a:avLst/>
              </a:prstGeom>
              <a:blipFill>
                <a:blip r:embed="rId5"/>
                <a:stretch>
                  <a:fillRect/>
                </a:stretch>
              </a:blipFill>
              <a:ln w="19050" cap="flat" cmpd="sng" algn="ctr">
                <a:solidFill>
                  <a:schemeClr val="dk1"/>
                </a:solidFill>
                <a:prstDash val="solid"/>
                <a:round/>
                <a:headEnd type="none" w="med" len="med"/>
                <a:tailEnd type="none" w="med" len="med"/>
              </a:ln>
            </p:spPr>
            <p:txBody>
              <a:bodyPr/>
              <a:lstStyle/>
              <a:p>
                <a:r>
                  <a:rPr lang="zh-CN" altLang="en-US">
                    <a:noFill/>
                  </a:rPr>
                  <a:t> </a:t>
                </a:r>
              </a:p>
            </p:txBody>
          </p:sp>
        </mc:Fallback>
      </mc:AlternateContent>
      <p:cxnSp>
        <p:nvCxnSpPr>
          <p:cNvPr id="12" name="Connector: Elbow 11">
            <a:extLst>
              <a:ext uri="{FF2B5EF4-FFF2-40B4-BE49-F238E27FC236}">
                <a16:creationId xmlns:a16="http://schemas.microsoft.com/office/drawing/2014/main" id="{89CA1800-CA02-41FC-90C8-51B697A24374}"/>
              </a:ext>
            </a:extLst>
          </p:cNvPr>
          <p:cNvCxnSpPr>
            <a:cxnSpLocks/>
            <a:stCxn id="5" idx="1"/>
            <a:endCxn id="7" idx="1"/>
          </p:cNvCxnSpPr>
          <p:nvPr/>
        </p:nvCxnSpPr>
        <p:spPr>
          <a:xfrm rot="10800000">
            <a:off x="835501" y="2930449"/>
            <a:ext cx="12700" cy="1720824"/>
          </a:xfrm>
          <a:prstGeom prst="bentConnector3">
            <a:avLst>
              <a:gd name="adj1" fmla="val 180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0F657E8F-4C76-4484-B772-A69D12156E67}"/>
              </a:ext>
            </a:extLst>
          </p:cNvPr>
          <p:cNvCxnSpPr>
            <a:cxnSpLocks/>
            <a:stCxn id="7" idx="3"/>
            <a:endCxn id="8" idx="1"/>
          </p:cNvCxnSpPr>
          <p:nvPr/>
        </p:nvCxnSpPr>
        <p:spPr>
          <a:xfrm flipV="1">
            <a:off x="2016314" y="2930448"/>
            <a:ext cx="480944"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8" name="Connector: Elbow 17">
            <a:extLst>
              <a:ext uri="{FF2B5EF4-FFF2-40B4-BE49-F238E27FC236}">
                <a16:creationId xmlns:a16="http://schemas.microsoft.com/office/drawing/2014/main" id="{0D05DD8A-7229-4574-B7CC-404B6DC60754}"/>
              </a:ext>
            </a:extLst>
          </p:cNvPr>
          <p:cNvCxnSpPr>
            <a:cxnSpLocks/>
            <a:stCxn id="8" idx="3"/>
            <a:endCxn id="5" idx="3"/>
          </p:cNvCxnSpPr>
          <p:nvPr/>
        </p:nvCxnSpPr>
        <p:spPr>
          <a:xfrm>
            <a:off x="3678071" y="2930448"/>
            <a:ext cx="12700" cy="1720825"/>
          </a:xfrm>
          <a:prstGeom prst="bentConnector3">
            <a:avLst>
              <a:gd name="adj1" fmla="val 1792520"/>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7AD16283-9E5B-48D7-8725-F408DCC6EECA}"/>
                  </a:ext>
                </a:extLst>
              </p:cNvPr>
              <p:cNvSpPr txBox="1"/>
              <p:nvPr/>
            </p:nvSpPr>
            <p:spPr>
              <a:xfrm>
                <a:off x="3919181" y="3606195"/>
                <a:ext cx="32754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𝑢</m:t>
                      </m:r>
                    </m:oMath>
                  </m:oMathPara>
                </a14:m>
                <a:endParaRPr lang="zh-CN" altLang="en-US" dirty="0"/>
              </a:p>
            </p:txBody>
          </p:sp>
        </mc:Choice>
        <mc:Fallback xmlns="">
          <p:sp>
            <p:nvSpPr>
              <p:cNvPr id="27" name="TextBox 26">
                <a:extLst>
                  <a:ext uri="{FF2B5EF4-FFF2-40B4-BE49-F238E27FC236}">
                    <a16:creationId xmlns:a16="http://schemas.microsoft.com/office/drawing/2014/main" id="{7AD16283-9E5B-48D7-8725-F408DCC6EECA}"/>
                  </a:ext>
                </a:extLst>
              </p:cNvPr>
              <p:cNvSpPr txBox="1">
                <a:spLocks noRot="1" noChangeAspect="1" noMove="1" noResize="1" noEditPoints="1" noAdjustHandles="1" noChangeArrowheads="1" noChangeShapeType="1" noTextEdit="1"/>
              </p:cNvSpPr>
              <p:nvPr/>
            </p:nvSpPr>
            <p:spPr>
              <a:xfrm>
                <a:off x="3919181" y="3606195"/>
                <a:ext cx="327546" cy="369332"/>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A06952C-016E-4C22-9ECB-AE04E32B9762}"/>
                  </a:ext>
                </a:extLst>
              </p:cNvPr>
              <p:cNvSpPr txBox="1"/>
              <p:nvPr/>
            </p:nvSpPr>
            <p:spPr>
              <a:xfrm>
                <a:off x="2445604" y="2205868"/>
                <a:ext cx="12841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𝜋</m:t>
                      </m:r>
                      <m:r>
                        <a:rPr lang="en-US" altLang="zh-CN" b="0" i="1" smtClean="0">
                          <a:latin typeface="Cambria Math" panose="02040503050406030204" pitchFamily="18" charset="0"/>
                        </a:rPr>
                        <m:t>:</m:t>
                      </m:r>
                      <m:r>
                        <a:rPr lang="en-US" altLang="zh-CN" i="1">
                          <a:latin typeface="Cambria Math" panose="02040503050406030204" pitchFamily="18" charset="0"/>
                        </a:rPr>
                        <m:t>𝒵</m:t>
                      </m:r>
                      <m:r>
                        <a:rPr lang="en-US" altLang="zh-CN" b="0" i="1" smtClean="0">
                          <a:latin typeface="Cambria Math" panose="02040503050406030204" pitchFamily="18" charset="0"/>
                        </a:rPr>
                        <m:t>→</m:t>
                      </m:r>
                      <m:r>
                        <a:rPr lang="en-US" altLang="zh-CN" b="0" i="1" smtClean="0">
                          <a:latin typeface="Cambria Math" panose="02040503050406030204" pitchFamily="18" charset="0"/>
                        </a:rPr>
                        <m:t>𝒰</m:t>
                      </m:r>
                    </m:oMath>
                  </m:oMathPara>
                </a14:m>
                <a:endParaRPr lang="zh-CN" altLang="en-US" dirty="0"/>
              </a:p>
            </p:txBody>
          </p:sp>
        </mc:Choice>
        <mc:Fallback xmlns="">
          <p:sp>
            <p:nvSpPr>
              <p:cNvPr id="16" name="TextBox 15">
                <a:extLst>
                  <a:ext uri="{FF2B5EF4-FFF2-40B4-BE49-F238E27FC236}">
                    <a16:creationId xmlns:a16="http://schemas.microsoft.com/office/drawing/2014/main" id="{BA06952C-016E-4C22-9ECB-AE04E32B9762}"/>
                  </a:ext>
                </a:extLst>
              </p:cNvPr>
              <p:cNvSpPr txBox="1">
                <a:spLocks noRot="1" noChangeAspect="1" noMove="1" noResize="1" noEditPoints="1" noAdjustHandles="1" noChangeArrowheads="1" noChangeShapeType="1" noTextEdit="1"/>
              </p:cNvSpPr>
              <p:nvPr/>
            </p:nvSpPr>
            <p:spPr>
              <a:xfrm>
                <a:off x="2445604" y="2205868"/>
                <a:ext cx="1284120" cy="369332"/>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2D81055-0FB2-45F7-91F3-4AF1C0D49AB3}"/>
                  </a:ext>
                </a:extLst>
              </p:cNvPr>
              <p:cNvSpPr txBox="1"/>
              <p:nvPr/>
            </p:nvSpPr>
            <p:spPr>
              <a:xfrm>
                <a:off x="783847" y="2205868"/>
                <a:ext cx="12841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𝒪</m:t>
                      </m:r>
                      <m:r>
                        <a:rPr lang="en-US" altLang="zh-CN" b="0" i="1" smtClean="0">
                          <a:latin typeface="Cambria Math" panose="02040503050406030204" pitchFamily="18" charset="0"/>
                        </a:rPr>
                        <m:t>→</m:t>
                      </m:r>
                      <m:r>
                        <a:rPr lang="en-US" altLang="zh-CN" b="0" i="1" smtClean="0">
                          <a:latin typeface="Cambria Math" panose="02040503050406030204" pitchFamily="18" charset="0"/>
                        </a:rPr>
                        <m:t>𝒵</m:t>
                      </m:r>
                    </m:oMath>
                  </m:oMathPara>
                </a14:m>
                <a:endParaRPr lang="zh-CN" altLang="en-US" dirty="0"/>
              </a:p>
            </p:txBody>
          </p:sp>
        </mc:Choice>
        <mc:Fallback xmlns="">
          <p:sp>
            <p:nvSpPr>
              <p:cNvPr id="17" name="TextBox 16">
                <a:extLst>
                  <a:ext uri="{FF2B5EF4-FFF2-40B4-BE49-F238E27FC236}">
                    <a16:creationId xmlns:a16="http://schemas.microsoft.com/office/drawing/2014/main" id="{82D81055-0FB2-45F7-91F3-4AF1C0D49AB3}"/>
                  </a:ext>
                </a:extLst>
              </p:cNvPr>
              <p:cNvSpPr txBox="1">
                <a:spLocks noRot="1" noChangeAspect="1" noMove="1" noResize="1" noEditPoints="1" noAdjustHandles="1" noChangeArrowheads="1" noChangeShapeType="1" noTextEdit="1"/>
              </p:cNvSpPr>
              <p:nvPr/>
            </p:nvSpPr>
            <p:spPr>
              <a:xfrm>
                <a:off x="783847" y="2205868"/>
                <a:ext cx="1284120" cy="369332"/>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44E7C21C-72ED-4877-9678-3B33C4057696}"/>
                  </a:ext>
                </a:extLst>
              </p:cNvPr>
              <p:cNvSpPr txBox="1"/>
              <p:nvPr/>
            </p:nvSpPr>
            <p:spPr>
              <a:xfrm>
                <a:off x="566382" y="5032377"/>
                <a:ext cx="3214996" cy="37555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𝑠</m:t>
                          </m:r>
                        </m:e>
                        <m:sup>
                          <m:r>
                            <a:rPr lang="en-US" altLang="zh-CN" b="0" i="1" smtClean="0">
                              <a:latin typeface="Cambria Math" panose="02040503050406030204" pitchFamily="18" charset="0"/>
                            </a:rPr>
                            <m:t>𝒪</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𝒪</m:t>
                      </m:r>
                      <m:r>
                        <a:rPr lang="en-US" altLang="zh-CN" b="0" i="1" smtClean="0">
                          <a:latin typeface="Cambria Math" panose="02040503050406030204" pitchFamily="18" charset="0"/>
                        </a:rPr>
                        <m:t>×</m:t>
                      </m:r>
                      <m:r>
                        <a:rPr lang="en-US" altLang="zh-CN" b="0" i="1" smtClean="0">
                          <a:latin typeface="Cambria Math" panose="02040503050406030204" pitchFamily="18" charset="0"/>
                        </a:rPr>
                        <m:t>𝒰</m:t>
                      </m:r>
                      <m:r>
                        <a:rPr lang="en-US" altLang="zh-CN" b="0" i="1" smtClean="0">
                          <a:latin typeface="Cambria Math" panose="02040503050406030204" pitchFamily="18" charset="0"/>
                        </a:rPr>
                        <m:t>×</m:t>
                      </m:r>
                      <m:r>
                        <a:rPr lang="en-US" altLang="zh-CN" b="0" i="1" smtClean="0">
                          <a:latin typeface="Cambria Math" panose="02040503050406030204" pitchFamily="18" charset="0"/>
                        </a:rPr>
                        <m:t>𝒪</m:t>
                      </m:r>
                    </m:oMath>
                  </m:oMathPara>
                </a14:m>
                <a:endParaRPr lang="zh-CN" altLang="en-US" dirty="0"/>
              </a:p>
            </p:txBody>
          </p:sp>
        </mc:Choice>
        <mc:Fallback xmlns="">
          <p:sp>
            <p:nvSpPr>
              <p:cNvPr id="20" name="TextBox 19">
                <a:extLst>
                  <a:ext uri="{FF2B5EF4-FFF2-40B4-BE49-F238E27FC236}">
                    <a16:creationId xmlns:a16="http://schemas.microsoft.com/office/drawing/2014/main" id="{44E7C21C-72ED-4877-9678-3B33C4057696}"/>
                  </a:ext>
                </a:extLst>
              </p:cNvPr>
              <p:cNvSpPr txBox="1">
                <a:spLocks noRot="1" noChangeAspect="1" noMove="1" noResize="1" noEditPoints="1" noAdjustHandles="1" noChangeArrowheads="1" noChangeShapeType="1" noTextEdit="1"/>
              </p:cNvSpPr>
              <p:nvPr/>
            </p:nvSpPr>
            <p:spPr>
              <a:xfrm>
                <a:off x="566382" y="5032377"/>
                <a:ext cx="3214996" cy="375552"/>
              </a:xfrm>
              <a:prstGeom prst="rect">
                <a:avLst/>
              </a:prstGeom>
              <a:blipFill>
                <a:blip r:embed="rId11"/>
                <a:stretch>
                  <a:fillRect/>
                </a:stretch>
              </a:blipFill>
            </p:spPr>
            <p:txBody>
              <a:bodyPr/>
              <a:lstStyle/>
              <a:p>
                <a:r>
                  <a:rPr lang="zh-CN" altLang="en-US">
                    <a:noFill/>
                  </a:rPr>
                  <a:t> </a:t>
                </a:r>
              </a:p>
            </p:txBody>
          </p:sp>
        </mc:Fallback>
      </mc:AlternateContent>
      <p:cxnSp>
        <p:nvCxnSpPr>
          <p:cNvPr id="9" name="Straight Connector 8">
            <a:extLst>
              <a:ext uri="{FF2B5EF4-FFF2-40B4-BE49-F238E27FC236}">
                <a16:creationId xmlns:a16="http://schemas.microsoft.com/office/drawing/2014/main" id="{AAF4FC27-3226-4F93-92B1-E22620C8C74F}"/>
              </a:ext>
            </a:extLst>
          </p:cNvPr>
          <p:cNvCxnSpPr/>
          <p:nvPr/>
        </p:nvCxnSpPr>
        <p:spPr>
          <a:xfrm>
            <a:off x="170597" y="3429000"/>
            <a:ext cx="4076130" cy="0"/>
          </a:xfrm>
          <a:prstGeom prst="line">
            <a:avLst/>
          </a:prstGeom>
          <a:ln w="28575">
            <a:prstDash val="dash"/>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1638366F-7B4E-4D73-BD99-55801486A24D}"/>
                  </a:ext>
                </a:extLst>
              </p:cNvPr>
              <p:cNvSpPr txBox="1"/>
              <p:nvPr/>
            </p:nvSpPr>
            <p:spPr>
              <a:xfrm>
                <a:off x="1977189" y="2552373"/>
                <a:ext cx="532770" cy="37965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𝑧</m:t>
                          </m:r>
                        </m:e>
                        <m:sup>
                          <m:r>
                            <a:rPr lang="en-US" altLang="zh-CN" b="0" i="1" smtClean="0">
                              <a:latin typeface="Cambria Math" panose="02040503050406030204" pitchFamily="18" charset="0"/>
                            </a:rPr>
                            <m:t>𝒶</m:t>
                          </m:r>
                          <m:r>
                            <a:rPr lang="en-US" altLang="zh-CN" b="0" i="1" smtClean="0">
                              <a:latin typeface="Cambria Math" panose="02040503050406030204" pitchFamily="18" charset="0"/>
                            </a:rPr>
                            <m:t>,</m:t>
                          </m:r>
                          <m:r>
                            <a:rPr lang="en-US" altLang="zh-CN" b="0" i="1" smtClean="0">
                              <a:latin typeface="Cambria Math" panose="02040503050406030204" pitchFamily="18" charset="0"/>
                            </a:rPr>
                            <m:t>𝒷</m:t>
                          </m:r>
                        </m:sup>
                      </m:sSup>
                    </m:oMath>
                  </m:oMathPara>
                </a14:m>
                <a:endParaRPr lang="zh-CN" altLang="en-US" dirty="0"/>
              </a:p>
            </p:txBody>
          </p:sp>
        </mc:Choice>
        <mc:Fallback xmlns="">
          <p:sp>
            <p:nvSpPr>
              <p:cNvPr id="19" name="TextBox 18">
                <a:extLst>
                  <a:ext uri="{FF2B5EF4-FFF2-40B4-BE49-F238E27FC236}">
                    <a16:creationId xmlns:a16="http://schemas.microsoft.com/office/drawing/2014/main" id="{1638366F-7B4E-4D73-BD99-55801486A24D}"/>
                  </a:ext>
                </a:extLst>
              </p:cNvPr>
              <p:cNvSpPr txBox="1">
                <a:spLocks noRot="1" noChangeAspect="1" noMove="1" noResize="1" noEditPoints="1" noAdjustHandles="1" noChangeArrowheads="1" noChangeShapeType="1" noTextEdit="1"/>
              </p:cNvSpPr>
              <p:nvPr/>
            </p:nvSpPr>
            <p:spPr>
              <a:xfrm>
                <a:off x="1977189" y="2552373"/>
                <a:ext cx="532770" cy="379656"/>
              </a:xfrm>
              <a:prstGeom prst="rect">
                <a:avLst/>
              </a:prstGeom>
              <a:blipFill>
                <a:blip r:embed="rId13"/>
                <a:stretch>
                  <a:fillRect r="-34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F9DEDD74-32C5-485F-9ED9-95277BA332D2}"/>
                  </a:ext>
                </a:extLst>
              </p:cNvPr>
              <p:cNvSpPr txBox="1"/>
              <p:nvPr/>
            </p:nvSpPr>
            <p:spPr>
              <a:xfrm>
                <a:off x="238191" y="3606195"/>
                <a:ext cx="327546" cy="37965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𝑜</m:t>
                          </m:r>
                        </m:e>
                        <m:sup>
                          <m:r>
                            <a:rPr lang="en-US" altLang="zh-CN" b="0" i="1" smtClean="0">
                              <a:latin typeface="Cambria Math" panose="02040503050406030204" pitchFamily="18" charset="0"/>
                            </a:rPr>
                            <m:t>𝒶</m:t>
                          </m:r>
                        </m:sup>
                      </m:sSup>
                    </m:oMath>
                  </m:oMathPara>
                </a14:m>
                <a:endParaRPr lang="zh-CN" altLang="en-US" dirty="0"/>
              </a:p>
            </p:txBody>
          </p:sp>
        </mc:Choice>
        <mc:Fallback xmlns="">
          <p:sp>
            <p:nvSpPr>
              <p:cNvPr id="21" name="TextBox 20">
                <a:extLst>
                  <a:ext uri="{FF2B5EF4-FFF2-40B4-BE49-F238E27FC236}">
                    <a16:creationId xmlns:a16="http://schemas.microsoft.com/office/drawing/2014/main" id="{F9DEDD74-32C5-485F-9ED9-95277BA332D2}"/>
                  </a:ext>
                </a:extLst>
              </p:cNvPr>
              <p:cNvSpPr txBox="1">
                <a:spLocks noRot="1" noChangeAspect="1" noMove="1" noResize="1" noEditPoints="1" noAdjustHandles="1" noChangeArrowheads="1" noChangeShapeType="1" noTextEdit="1"/>
              </p:cNvSpPr>
              <p:nvPr/>
            </p:nvSpPr>
            <p:spPr>
              <a:xfrm>
                <a:off x="238191" y="3606195"/>
                <a:ext cx="327546" cy="379656"/>
              </a:xfrm>
              <a:prstGeom prst="rect">
                <a:avLst/>
              </a:prstGeom>
              <a:blipFill>
                <a:blip r:embed="rId14"/>
                <a:stretch>
                  <a:fillRect r="-148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4013517C-9F56-4275-8FF4-13B2D27BE95A}"/>
                  </a:ext>
                </a:extLst>
              </p:cNvPr>
              <p:cNvSpPr txBox="1"/>
              <p:nvPr/>
            </p:nvSpPr>
            <p:spPr>
              <a:xfrm>
                <a:off x="601164" y="5413481"/>
                <a:ext cx="3214996" cy="3742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𝑠</m:t>
                          </m:r>
                        </m:e>
                        <m:sup>
                          <m:r>
                            <a:rPr lang="en-US" altLang="zh-CN" b="0" i="1" smtClean="0">
                              <a:latin typeface="Cambria Math" panose="02040503050406030204" pitchFamily="18" charset="0"/>
                            </a:rPr>
                            <m:t>𝒜</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𝒜</m:t>
                      </m:r>
                      <m:r>
                        <a:rPr lang="en-US" altLang="zh-CN" b="0" i="1" smtClean="0">
                          <a:latin typeface="Cambria Math" panose="02040503050406030204" pitchFamily="18" charset="0"/>
                        </a:rPr>
                        <m:t>×</m:t>
                      </m:r>
                      <m:r>
                        <a:rPr lang="en-US" altLang="zh-CN" b="0" i="1" smtClean="0">
                          <a:latin typeface="Cambria Math" panose="02040503050406030204" pitchFamily="18" charset="0"/>
                        </a:rPr>
                        <m:t>𝒰</m:t>
                      </m:r>
                      <m:r>
                        <a:rPr lang="en-US" altLang="zh-CN" b="0" i="1" smtClean="0">
                          <a:latin typeface="Cambria Math" panose="02040503050406030204" pitchFamily="18" charset="0"/>
                        </a:rPr>
                        <m:t>×</m:t>
                      </m:r>
                      <m:r>
                        <a:rPr lang="en-US" altLang="zh-CN" b="0" i="1" smtClean="0">
                          <a:latin typeface="Cambria Math" panose="02040503050406030204" pitchFamily="18" charset="0"/>
                        </a:rPr>
                        <m:t>𝒜</m:t>
                      </m:r>
                    </m:oMath>
                  </m:oMathPara>
                </a14:m>
                <a:endParaRPr lang="zh-CN" altLang="en-US" dirty="0"/>
              </a:p>
            </p:txBody>
          </p:sp>
        </mc:Choice>
        <mc:Fallback xmlns="">
          <p:sp>
            <p:nvSpPr>
              <p:cNvPr id="22" name="TextBox 21">
                <a:extLst>
                  <a:ext uri="{FF2B5EF4-FFF2-40B4-BE49-F238E27FC236}">
                    <a16:creationId xmlns:a16="http://schemas.microsoft.com/office/drawing/2014/main" id="{4013517C-9F56-4275-8FF4-13B2D27BE95A}"/>
                  </a:ext>
                </a:extLst>
              </p:cNvPr>
              <p:cNvSpPr txBox="1">
                <a:spLocks noRot="1" noChangeAspect="1" noMove="1" noResize="1" noEditPoints="1" noAdjustHandles="1" noChangeArrowheads="1" noChangeShapeType="1" noTextEdit="1"/>
              </p:cNvSpPr>
              <p:nvPr/>
            </p:nvSpPr>
            <p:spPr>
              <a:xfrm>
                <a:off x="601164" y="5413481"/>
                <a:ext cx="3214996" cy="374270"/>
              </a:xfrm>
              <a:prstGeom prst="rect">
                <a:avLst/>
              </a:prstGeom>
              <a:blipFill>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833D651A-C5F0-4449-A132-C2428B36026C}"/>
                  </a:ext>
                </a:extLst>
              </p:cNvPr>
              <p:cNvSpPr txBox="1"/>
              <p:nvPr/>
            </p:nvSpPr>
            <p:spPr>
              <a:xfrm>
                <a:off x="565737" y="5787751"/>
                <a:ext cx="3214996" cy="3742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𝑑</m:t>
                          </m:r>
                        </m:e>
                        <m:sup>
                          <m:r>
                            <a:rPr lang="en-US" altLang="zh-CN" b="0" i="1" smtClean="0">
                              <a:latin typeface="Cambria Math" panose="02040503050406030204" pitchFamily="18" charset="0"/>
                            </a:rPr>
                            <m:t>𝒜</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𝒜</m:t>
                      </m:r>
                      <m:r>
                        <a:rPr lang="en-US" altLang="zh-CN" b="0" i="1" smtClean="0">
                          <a:latin typeface="Cambria Math" panose="02040503050406030204" pitchFamily="18" charset="0"/>
                        </a:rPr>
                        <m:t>×</m:t>
                      </m:r>
                      <m:r>
                        <a:rPr lang="en-US" altLang="zh-CN" b="0" i="1" smtClean="0">
                          <a:latin typeface="Cambria Math" panose="02040503050406030204" pitchFamily="18" charset="0"/>
                        </a:rPr>
                        <m:t>𝒜</m:t>
                      </m:r>
                    </m:oMath>
                  </m:oMathPara>
                </a14:m>
                <a:endParaRPr lang="zh-CN" altLang="en-US" dirty="0"/>
              </a:p>
            </p:txBody>
          </p:sp>
        </mc:Choice>
        <mc:Fallback xmlns="">
          <p:sp>
            <p:nvSpPr>
              <p:cNvPr id="23" name="TextBox 22">
                <a:extLst>
                  <a:ext uri="{FF2B5EF4-FFF2-40B4-BE49-F238E27FC236}">
                    <a16:creationId xmlns:a16="http://schemas.microsoft.com/office/drawing/2014/main" id="{833D651A-C5F0-4449-A132-C2428B36026C}"/>
                  </a:ext>
                </a:extLst>
              </p:cNvPr>
              <p:cNvSpPr txBox="1">
                <a:spLocks noRot="1" noChangeAspect="1" noMove="1" noResize="1" noEditPoints="1" noAdjustHandles="1" noChangeArrowheads="1" noChangeShapeType="1" noTextEdit="1"/>
              </p:cNvSpPr>
              <p:nvPr/>
            </p:nvSpPr>
            <p:spPr>
              <a:xfrm>
                <a:off x="565737" y="5787751"/>
                <a:ext cx="3214996" cy="374270"/>
              </a:xfrm>
              <a:prstGeom prst="rect">
                <a:avLst/>
              </a:prstGeom>
              <a:blipFill>
                <a:blip r:embed="rId16"/>
                <a:stretch>
                  <a:fillRect/>
                </a:stretch>
              </a:blipFill>
            </p:spPr>
            <p:txBody>
              <a:bodyPr/>
              <a:lstStyle/>
              <a:p>
                <a:r>
                  <a:rPr lang="zh-CN" altLang="en-US">
                    <a:noFill/>
                  </a:rPr>
                  <a:t> </a:t>
                </a:r>
              </a:p>
            </p:txBody>
          </p:sp>
        </mc:Fallback>
      </mc:AlternateContent>
      <p:sp>
        <p:nvSpPr>
          <p:cNvPr id="4" name="Slide Number Placeholder 3">
            <a:extLst>
              <a:ext uri="{FF2B5EF4-FFF2-40B4-BE49-F238E27FC236}">
                <a16:creationId xmlns:a16="http://schemas.microsoft.com/office/drawing/2014/main" id="{0177D05E-5F88-4A8F-A6BC-486BA417915D}"/>
              </a:ext>
            </a:extLst>
          </p:cNvPr>
          <p:cNvSpPr>
            <a:spLocks noGrp="1"/>
          </p:cNvSpPr>
          <p:nvPr>
            <p:ph type="sldNum" sz="quarter" idx="12"/>
          </p:nvPr>
        </p:nvSpPr>
        <p:spPr/>
        <p:txBody>
          <a:bodyPr/>
          <a:lstStyle/>
          <a:p>
            <a:fld id="{97747CB4-D781-4B4A-926E-331FF2747F48}" type="slidenum">
              <a:rPr lang="zh-CN" altLang="en-US" smtClean="0"/>
              <a:t>37</a:t>
            </a:fld>
            <a:endParaRPr lang="zh-CN" altLang="en-US"/>
          </a:p>
        </p:txBody>
      </p:sp>
    </p:spTree>
    <p:extLst>
      <p:ext uri="{BB962C8B-B14F-4D97-AF65-F5344CB8AC3E}">
        <p14:creationId xmlns:p14="http://schemas.microsoft.com/office/powerpoint/2010/main" val="595631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731F4-7A94-4BE9-8382-8687882407D1}"/>
              </a:ext>
            </a:extLst>
          </p:cNvPr>
          <p:cNvSpPr>
            <a:spLocks noGrp="1"/>
          </p:cNvSpPr>
          <p:nvPr>
            <p:ph type="title"/>
          </p:nvPr>
        </p:nvSpPr>
        <p:spPr/>
        <p:txBody>
          <a:bodyPr/>
          <a:lstStyle/>
          <a:p>
            <a:r>
              <a:rPr lang="en-US" altLang="zh-CN" dirty="0"/>
              <a:t>Simplified problem v2 </a:t>
            </a:r>
            <a:endParaRPr lang="zh-CN" alt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0EAB10C-29A6-458B-B423-0D17243FF596}"/>
                  </a:ext>
                </a:extLst>
              </p:cNvPr>
              <p:cNvSpPr>
                <a:spLocks noGrp="1"/>
              </p:cNvSpPr>
              <p:nvPr>
                <p:ph idx="1"/>
              </p:nvPr>
            </p:nvSpPr>
            <p:spPr>
              <a:xfrm>
                <a:off x="4246727" y="1825624"/>
                <a:ext cx="7107073" cy="4445521"/>
              </a:xfrm>
            </p:spPr>
            <p:txBody>
              <a:bodyPr>
                <a:normAutofit/>
              </a:bodyPr>
              <a:lstStyle/>
              <a:p>
                <a:pPr marL="0" indent="0">
                  <a:buNone/>
                </a:pPr>
                <a:r>
                  <a:rPr lang="en-US" altLang="zh-CN" sz="2000" b="0" dirty="0">
                    <a:latin typeface="Cambria Math" panose="02040503050406030204" pitchFamily="18" charset="0"/>
                    <a:ea typeface="Cambria Math" panose="02040503050406030204" pitchFamily="18" charset="0"/>
                  </a:rPr>
                  <a:t>Simplify the problem again:</a:t>
                </a:r>
              </a:p>
              <a:p>
                <a:r>
                  <a:rPr lang="en-US" altLang="zh-CN" sz="1800" dirty="0">
                    <a:latin typeface="Cambria Math" panose="02040503050406030204" pitchFamily="18" charset="0"/>
                    <a:ea typeface="Cambria Math" panose="02040503050406030204" pitchFamily="18" charset="0"/>
                  </a:rPr>
                  <a:t>The controller considers the world as a MDP </a:t>
                </a:r>
                <a14:m>
                  <m:oMath xmlns:m="http://schemas.openxmlformats.org/officeDocument/2006/math">
                    <m:r>
                      <a:rPr lang="en-US" altLang="zh-CN" sz="1800" b="0" i="1" smtClean="0">
                        <a:latin typeface="Cambria Math" panose="02040503050406030204" pitchFamily="18" charset="0"/>
                        <a:ea typeface="Cambria Math" panose="02040503050406030204" pitchFamily="18" charset="0"/>
                      </a:rPr>
                      <m:t>𝑤</m:t>
                    </m:r>
                  </m:oMath>
                </a14:m>
                <a:r>
                  <a:rPr lang="en-US" altLang="zh-CN" sz="1800" b="0" dirty="0">
                    <a:latin typeface="Cambria Math" panose="02040503050406030204" pitchFamily="18" charset="0"/>
                    <a:ea typeface="Cambria Math" panose="02040503050406030204" pitchFamily="18" charset="0"/>
                  </a:rPr>
                  <a:t>,</a:t>
                </a:r>
              </a:p>
              <a:p>
                <a:r>
                  <a:rPr lang="en-US" altLang="zh-CN" sz="1800" dirty="0">
                    <a:latin typeface="Cambria Math" panose="02040503050406030204" pitchFamily="18" charset="0"/>
                    <a:ea typeface="Cambria Math" panose="02040503050406030204" pitchFamily="18" charset="0"/>
                  </a:rPr>
                  <a:t>The unknown disturbance </a:t>
                </a:r>
                <a14:m>
                  <m:oMath xmlns:m="http://schemas.openxmlformats.org/officeDocument/2006/math">
                    <m:sSup>
                      <m:sSupPr>
                        <m:ctrlPr>
                          <a:rPr lang="en-US" altLang="zh-CN" sz="1800" b="0" i="1" smtClean="0">
                            <a:latin typeface="Cambria Math" panose="02040503050406030204" pitchFamily="18" charset="0"/>
                            <a:ea typeface="Cambria Math" panose="02040503050406030204" pitchFamily="18" charset="0"/>
                          </a:rPr>
                        </m:ctrlPr>
                      </m:sSupPr>
                      <m:e>
                        <m:r>
                          <a:rPr lang="en-US" altLang="zh-CN" sz="1800" b="0" i="1" smtClean="0">
                            <a:latin typeface="Cambria Math" panose="02040503050406030204" pitchFamily="18" charset="0"/>
                            <a:ea typeface="Cambria Math" panose="02040503050406030204" pitchFamily="18" charset="0"/>
                          </a:rPr>
                          <m:t>𝑑</m:t>
                        </m:r>
                      </m:e>
                      <m:sup>
                        <m:r>
                          <a:rPr lang="en-US" altLang="zh-CN" sz="1800" b="0" i="1" smtClean="0">
                            <a:latin typeface="Cambria Math" panose="02040503050406030204" pitchFamily="18" charset="0"/>
                            <a:ea typeface="Cambria Math" panose="02040503050406030204" pitchFamily="18" charset="0"/>
                          </a:rPr>
                          <m:t>𝒜</m:t>
                        </m:r>
                      </m:sup>
                    </m:sSup>
                  </m:oMath>
                </a14:m>
                <a:r>
                  <a:rPr lang="en-US" altLang="zh-CN" sz="1800" dirty="0">
                    <a:latin typeface="Cambria Math" panose="02040503050406030204" pitchFamily="18" charset="0"/>
                    <a:ea typeface="Cambria Math" panose="02040503050406030204" pitchFamily="18" charset="0"/>
                  </a:rPr>
                  <a:t> and </a:t>
                </a:r>
                <a14:m>
                  <m:oMath xmlns:m="http://schemas.openxmlformats.org/officeDocument/2006/math">
                    <m:sSup>
                      <m:sSupPr>
                        <m:ctrlPr>
                          <a:rPr lang="en-US" altLang="zh-CN" sz="1800" b="0" i="1" smtClean="0">
                            <a:latin typeface="Cambria Math" panose="02040503050406030204" pitchFamily="18" charset="0"/>
                            <a:ea typeface="Cambria Math" panose="02040503050406030204" pitchFamily="18" charset="0"/>
                          </a:rPr>
                        </m:ctrlPr>
                      </m:sSupPr>
                      <m:e>
                        <m:r>
                          <m:rPr>
                            <m:sty m:val="p"/>
                          </m:rPr>
                          <a:rPr lang="en-US" altLang="zh-CN" sz="1800" b="0" i="0" smtClean="0">
                            <a:latin typeface="Cambria Math" panose="02040503050406030204" pitchFamily="18" charset="0"/>
                            <a:ea typeface="Cambria Math" panose="02040503050406030204" pitchFamily="18" charset="0"/>
                          </a:rPr>
                          <m:t>d</m:t>
                        </m:r>
                      </m:e>
                      <m:sup>
                        <m:r>
                          <a:rPr lang="en-US" altLang="zh-CN" sz="1800" b="0" i="1" smtClean="0">
                            <a:latin typeface="Cambria Math" panose="02040503050406030204" pitchFamily="18" charset="0"/>
                            <a:ea typeface="Cambria Math" panose="02040503050406030204" pitchFamily="18" charset="0"/>
                          </a:rPr>
                          <m:t>ℬ</m:t>
                        </m:r>
                      </m:sup>
                    </m:sSup>
                  </m:oMath>
                </a14:m>
                <a:r>
                  <a:rPr lang="en-US" altLang="zh-CN" sz="1800" dirty="0">
                    <a:latin typeface="Cambria Math" panose="02040503050406030204" pitchFamily="18" charset="0"/>
                    <a:ea typeface="Cambria Math" panose="02040503050406030204" pitchFamily="18" charset="0"/>
                  </a:rPr>
                  <a:t> causes the environment condition </a:t>
                </a:r>
                <a14:m>
                  <m:oMath xmlns:m="http://schemas.openxmlformats.org/officeDocument/2006/math">
                    <m:r>
                      <a:rPr lang="en-US" altLang="zh-CN" sz="1800" b="0" i="1" smtClean="0">
                        <a:latin typeface="Cambria Math" panose="02040503050406030204" pitchFamily="18" charset="0"/>
                        <a:ea typeface="Cambria Math" panose="02040503050406030204" pitchFamily="18" charset="0"/>
                      </a:rPr>
                      <m:t>𝒶</m:t>
                    </m:r>
                  </m:oMath>
                </a14:m>
                <a:r>
                  <a:rPr lang="en-US" altLang="zh-CN" sz="1800" b="0" dirty="0">
                    <a:latin typeface="Cambria Math" panose="02040503050406030204" pitchFamily="18" charset="0"/>
                    <a:ea typeface="Cambria Math" panose="02040503050406030204" pitchFamily="18" charset="0"/>
                  </a:rPr>
                  <a:t> and observation feature </a:t>
                </a:r>
                <a14:m>
                  <m:oMath xmlns:m="http://schemas.openxmlformats.org/officeDocument/2006/math">
                    <m:r>
                      <a:rPr lang="en-US" altLang="zh-CN" sz="1800" b="0" i="1" smtClean="0">
                        <a:latin typeface="Cambria Math" panose="02040503050406030204" pitchFamily="18" charset="0"/>
                        <a:ea typeface="Cambria Math" panose="02040503050406030204" pitchFamily="18" charset="0"/>
                      </a:rPr>
                      <m:t>𝒷</m:t>
                    </m:r>
                  </m:oMath>
                </a14:m>
                <a:r>
                  <a:rPr lang="en-US" altLang="zh-CN" sz="1800" b="0" dirty="0">
                    <a:latin typeface="Cambria Math" panose="02040503050406030204" pitchFamily="18" charset="0"/>
                    <a:ea typeface="Cambria Math" panose="02040503050406030204" pitchFamily="18" charset="0"/>
                  </a:rPr>
                  <a:t> to change.</a:t>
                </a:r>
              </a:p>
              <a:p>
                <a:r>
                  <a:rPr lang="en-US" altLang="zh-CN" sz="1800" dirty="0">
                    <a:latin typeface="Cambria Math" panose="02040503050406030204" pitchFamily="18" charset="0"/>
                    <a:ea typeface="Cambria Math" panose="02040503050406030204" pitchFamily="18" charset="0"/>
                  </a:rPr>
                  <a:t>A policy </a:t>
                </a:r>
                <a14:m>
                  <m:oMath xmlns:m="http://schemas.openxmlformats.org/officeDocument/2006/math">
                    <m:r>
                      <a:rPr lang="en-US" altLang="zh-CN" sz="1800" b="0" i="1" smtClean="0">
                        <a:latin typeface="Cambria Math" panose="02040503050406030204" pitchFamily="18" charset="0"/>
                        <a:ea typeface="Cambria Math" panose="02040503050406030204" pitchFamily="18" charset="0"/>
                      </a:rPr>
                      <m:t>𝜋</m:t>
                    </m:r>
                  </m:oMath>
                </a14:m>
                <a:r>
                  <a:rPr lang="en-US" altLang="zh-CN" sz="1800" dirty="0">
                    <a:latin typeface="Cambria Math" panose="02040503050406030204" pitchFamily="18" charset="0"/>
                    <a:ea typeface="Cambria Math" panose="02040503050406030204" pitchFamily="18" charset="0"/>
                  </a:rPr>
                  <a:t> is trained considering </a:t>
                </a:r>
                <a14:m>
                  <m:oMath xmlns:m="http://schemas.openxmlformats.org/officeDocument/2006/math">
                    <m:d>
                      <m:dPr>
                        <m:begChr m:val="⟨"/>
                        <m:endChr m:val="⟩"/>
                        <m:ctrlPr>
                          <a:rPr lang="en-US" altLang="zh-CN" sz="1800" b="0" i="1" smtClean="0">
                            <a:latin typeface="Cambria Math" panose="02040503050406030204" pitchFamily="18" charset="0"/>
                            <a:ea typeface="Cambria Math" panose="02040503050406030204" pitchFamily="18" charset="0"/>
                          </a:rPr>
                        </m:ctrlPr>
                      </m:dPr>
                      <m:e>
                        <m:r>
                          <a:rPr lang="en-US" altLang="zh-CN" sz="1800" b="0" i="1" smtClean="0">
                            <a:latin typeface="Cambria Math" panose="02040503050406030204" pitchFamily="18" charset="0"/>
                            <a:ea typeface="Cambria Math" panose="02040503050406030204" pitchFamily="18" charset="0"/>
                          </a:rPr>
                          <m:t>𝑧</m:t>
                        </m:r>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𝒵</m:t>
                        </m:r>
                        <m:r>
                          <a:rPr lang="en-US" altLang="zh-CN" sz="1800" b="0" i="1" smtClean="0">
                            <a:latin typeface="Cambria Math" panose="02040503050406030204" pitchFamily="18" charset="0"/>
                            <a:ea typeface="Cambria Math" panose="02040503050406030204" pitchFamily="18" charset="0"/>
                          </a:rPr>
                          <m:t>, </m:t>
                        </m:r>
                        <m:r>
                          <a:rPr lang="en-US" altLang="zh-CN" sz="1800" b="0" i="1" smtClean="0">
                            <a:latin typeface="Cambria Math" panose="02040503050406030204" pitchFamily="18" charset="0"/>
                            <a:ea typeface="Cambria Math" panose="02040503050406030204" pitchFamily="18" charset="0"/>
                          </a:rPr>
                          <m:t>𝒶</m:t>
                        </m:r>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𝒜</m:t>
                        </m:r>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𝒷</m:t>
                        </m:r>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ℬ</m:t>
                        </m:r>
                      </m:e>
                    </m:d>
                  </m:oMath>
                </a14:m>
                <a:r>
                  <a:rPr lang="en-US" altLang="zh-CN" sz="1800" dirty="0">
                    <a:latin typeface="Cambria Math" panose="02040503050406030204" pitchFamily="18" charset="0"/>
                    <a:ea typeface="Cambria Math" panose="02040503050406030204" pitchFamily="18" charset="0"/>
                  </a:rPr>
                  <a:t>, in other words, we should consider </a:t>
                </a:r>
                <a14:m>
                  <m:oMath xmlns:m="http://schemas.openxmlformats.org/officeDocument/2006/math">
                    <m:r>
                      <m:rPr>
                        <m:sty m:val="p"/>
                      </m:rPr>
                      <a:rPr lang="en-US" altLang="zh-CN" sz="1800" b="0" i="0" smtClean="0">
                        <a:latin typeface="Cambria Math" panose="02040503050406030204" pitchFamily="18" charset="0"/>
                        <a:ea typeface="Cambria Math" panose="02040503050406030204" pitchFamily="18" charset="0"/>
                      </a:rPr>
                      <m:t>Pr</m:t>
                    </m:r>
                    <m:r>
                      <a:rPr lang="en-US" altLang="zh-CN" sz="1800" b="0" i="1" smtClean="0">
                        <a:latin typeface="Cambria Math" panose="02040503050406030204" pitchFamily="18" charset="0"/>
                        <a:ea typeface="Cambria Math" panose="02040503050406030204" pitchFamily="18" charset="0"/>
                      </a:rPr>
                      <m:t>⁡(</m:t>
                    </m:r>
                    <m:sSup>
                      <m:sSupPr>
                        <m:ctrlPr>
                          <a:rPr lang="en-US" altLang="zh-CN" sz="1800" b="0" i="1" smtClean="0">
                            <a:latin typeface="Cambria Math" panose="02040503050406030204" pitchFamily="18" charset="0"/>
                            <a:ea typeface="Cambria Math" panose="02040503050406030204" pitchFamily="18" charset="0"/>
                          </a:rPr>
                        </m:ctrlPr>
                      </m:sSupPr>
                      <m:e>
                        <m:r>
                          <a:rPr lang="en-US" altLang="zh-CN" sz="1800" b="0" i="1" smtClean="0">
                            <a:latin typeface="Cambria Math" panose="02040503050406030204" pitchFamily="18" charset="0"/>
                            <a:ea typeface="Cambria Math" panose="02040503050406030204" pitchFamily="18" charset="0"/>
                          </a:rPr>
                          <m:t>𝑧</m:t>
                        </m:r>
                      </m:e>
                      <m:sup>
                        <m:r>
                          <a:rPr lang="en-US" altLang="zh-CN" sz="1800" b="0" i="1" smtClean="0">
                            <a:latin typeface="Cambria Math" panose="02040503050406030204" pitchFamily="18" charset="0"/>
                            <a:ea typeface="Cambria Math" panose="02040503050406030204" pitchFamily="18" charset="0"/>
                          </a:rPr>
                          <m:t>′</m:t>
                        </m:r>
                      </m:sup>
                    </m:sSup>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𝑧</m:t>
                    </m:r>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𝑢</m:t>
                    </m:r>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𝒶</m:t>
                    </m:r>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𝒷</m:t>
                    </m:r>
                    <m:r>
                      <a:rPr lang="en-US" altLang="zh-CN" sz="1800" b="0" i="1" smtClean="0">
                        <a:latin typeface="Cambria Math" panose="02040503050406030204" pitchFamily="18" charset="0"/>
                        <a:ea typeface="Cambria Math" panose="02040503050406030204" pitchFamily="18" charset="0"/>
                      </a:rPr>
                      <m:t>)</m:t>
                    </m:r>
                  </m:oMath>
                </a14:m>
                <a:r>
                  <a:rPr lang="en-US" altLang="zh-CN" sz="1800" dirty="0">
                    <a:latin typeface="Cambria Math" panose="02040503050406030204" pitchFamily="18" charset="0"/>
                    <a:ea typeface="Cambria Math" panose="02040503050406030204" pitchFamily="18" charset="0"/>
                  </a:rPr>
                  <a:t>.</a:t>
                </a:r>
              </a:p>
              <a:p>
                <a:r>
                  <a:rPr lang="en-US" altLang="zh-CN" sz="1800" dirty="0">
                    <a:latin typeface="Cambria Math" panose="02040503050406030204" pitchFamily="18" charset="0"/>
                    <a:ea typeface="Cambria Math" panose="02040503050406030204" pitchFamily="18" charset="0"/>
                  </a:rPr>
                  <a:t>A safety monitor should monitor </a:t>
                </a:r>
                <a14:m>
                  <m:oMath xmlns:m="http://schemas.openxmlformats.org/officeDocument/2006/math">
                    <m:d>
                      <m:dPr>
                        <m:begChr m:val="⟨"/>
                        <m:endChr m:val="⟩"/>
                        <m:ctrlPr>
                          <a:rPr lang="en-US" altLang="zh-CN" sz="1800" b="0" i="1" smtClean="0">
                            <a:latin typeface="Cambria Math" panose="02040503050406030204" pitchFamily="18" charset="0"/>
                            <a:ea typeface="Cambria Math" panose="02040503050406030204" pitchFamily="18" charset="0"/>
                          </a:rPr>
                        </m:ctrlPr>
                      </m:dPr>
                      <m:e>
                        <m:r>
                          <a:rPr lang="en-US" altLang="zh-CN" sz="1800" b="0" i="1" smtClean="0">
                            <a:latin typeface="Cambria Math" panose="02040503050406030204" pitchFamily="18" charset="0"/>
                            <a:ea typeface="Cambria Math" panose="02040503050406030204" pitchFamily="18" charset="0"/>
                          </a:rPr>
                          <m:t>𝑧</m:t>
                        </m:r>
                        <m:r>
                          <a:rPr lang="en-US" altLang="zh-CN" sz="1800" b="0" i="1" smtClean="0">
                            <a:latin typeface="Cambria Math" panose="02040503050406030204" pitchFamily="18" charset="0"/>
                            <a:ea typeface="Cambria Math" panose="02040503050406030204" pitchFamily="18" charset="0"/>
                          </a:rPr>
                          <m:t>, </m:t>
                        </m:r>
                        <m:r>
                          <a:rPr lang="en-US" altLang="zh-CN" sz="1800" b="0" i="1" smtClean="0">
                            <a:latin typeface="Cambria Math" panose="02040503050406030204" pitchFamily="18" charset="0"/>
                            <a:ea typeface="Cambria Math" panose="02040503050406030204" pitchFamily="18" charset="0"/>
                          </a:rPr>
                          <m:t>𝒶</m:t>
                        </m:r>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𝒷</m:t>
                        </m:r>
                      </m:e>
                    </m:d>
                  </m:oMath>
                </a14:m>
                <a:r>
                  <a:rPr lang="en-US" altLang="zh-CN" sz="1800" b="0" dirty="0">
                    <a:latin typeface="Cambria Math" panose="02040503050406030204" pitchFamily="18" charset="0"/>
                    <a:ea typeface="Cambria Math" panose="02040503050406030204" pitchFamily="18" charset="0"/>
                  </a:rPr>
                  <a:t> at the same time,</a:t>
                </a:r>
              </a:p>
              <a:p>
                <a:r>
                  <a:rPr lang="en-US" altLang="zh-CN" sz="1800" dirty="0">
                    <a:latin typeface="Cambria Math" panose="02040503050406030204" pitchFamily="18" charset="0"/>
                    <a:ea typeface="Cambria Math" panose="02040503050406030204" pitchFamily="18" charset="0"/>
                  </a:rPr>
                  <a:t>If (statistically) they deviates from the simulated value, we should decide retrain, update, or switch the policy.</a:t>
                </a:r>
                <a:endParaRPr lang="en-US" altLang="zh-CN" sz="1800" b="0" dirty="0">
                  <a:latin typeface="Cambria Math" panose="02040503050406030204" pitchFamily="18" charset="0"/>
                  <a:ea typeface="Cambria Math" panose="02040503050406030204" pitchFamily="18" charset="0"/>
                </a:endParaRPr>
              </a:p>
              <a:p>
                <a:endParaRPr lang="en-US" altLang="zh-CN" sz="1800" b="0" dirty="0">
                  <a:latin typeface="Cambria Math" panose="02040503050406030204" pitchFamily="18" charset="0"/>
                  <a:ea typeface="Cambria Math" panose="02040503050406030204" pitchFamily="18" charset="0"/>
                </a:endParaRPr>
              </a:p>
              <a:p>
                <a:endParaRPr lang="en-US" altLang="zh-CN" sz="1800" b="0" dirty="0">
                  <a:latin typeface="Cambria Math" panose="02040503050406030204" pitchFamily="18" charset="0"/>
                  <a:ea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E0EAB10C-29A6-458B-B423-0D17243FF596}"/>
                  </a:ext>
                </a:extLst>
              </p:cNvPr>
              <p:cNvSpPr>
                <a:spLocks noGrp="1" noRot="1" noChangeAspect="1" noMove="1" noResize="1" noEditPoints="1" noAdjustHandles="1" noChangeArrowheads="1" noChangeShapeType="1" noTextEdit="1"/>
              </p:cNvSpPr>
              <p:nvPr>
                <p:ph idx="1"/>
              </p:nvPr>
            </p:nvSpPr>
            <p:spPr>
              <a:xfrm>
                <a:off x="4246727" y="1825624"/>
                <a:ext cx="7107073" cy="4445521"/>
              </a:xfrm>
              <a:blipFill>
                <a:blip r:embed="rId2"/>
                <a:stretch>
                  <a:fillRect l="-943" t="-137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1EDA54CB-3971-4D4A-A8C0-2E10FE859420}"/>
                  </a:ext>
                </a:extLst>
              </p:cNvPr>
              <p:cNvSpPr/>
              <p:nvPr/>
            </p:nvSpPr>
            <p:spPr>
              <a:xfrm>
                <a:off x="835501" y="4330141"/>
                <a:ext cx="2855270" cy="642263"/>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𝑃𝑙𝑎𝑛𝑡</m:t>
                      </m:r>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𝑢𝑛𝑑𝑒𝑟</m:t>
                      </m:r>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𝑝𝑒𝑟𝑐𝑒𝑝𝑡𝑖𝑜𝑛</m:t>
                      </m:r>
                    </m:oMath>
                  </m:oMathPara>
                </a14:m>
                <a:endParaRPr lang="zh-CN" altLang="en-US" sz="1600" dirty="0"/>
              </a:p>
            </p:txBody>
          </p:sp>
        </mc:Choice>
        <mc:Fallback xmlns="">
          <p:sp>
            <p:nvSpPr>
              <p:cNvPr id="5" name="Rectangle 4">
                <a:extLst>
                  <a:ext uri="{FF2B5EF4-FFF2-40B4-BE49-F238E27FC236}">
                    <a16:creationId xmlns:a16="http://schemas.microsoft.com/office/drawing/2014/main" id="{1EDA54CB-3971-4D4A-A8C0-2E10FE859420}"/>
                  </a:ext>
                </a:extLst>
              </p:cNvPr>
              <p:cNvSpPr>
                <a:spLocks noRot="1" noChangeAspect="1" noMove="1" noResize="1" noEditPoints="1" noAdjustHandles="1" noChangeArrowheads="1" noChangeShapeType="1" noTextEdit="1"/>
              </p:cNvSpPr>
              <p:nvPr/>
            </p:nvSpPr>
            <p:spPr>
              <a:xfrm>
                <a:off x="835501" y="4330141"/>
                <a:ext cx="2855270" cy="642263"/>
              </a:xfrm>
              <a:prstGeom prst="rect">
                <a:avLst/>
              </a:prstGeom>
              <a:blipFill>
                <a:blip r:embed="rId3"/>
                <a:stretch>
                  <a:fillRect/>
                </a:stretch>
              </a:blipFill>
              <a:ln w="19050" cap="flat" cmpd="sng" algn="ctr">
                <a:solidFill>
                  <a:schemeClr val="dk1"/>
                </a:solidFill>
                <a:prstDash val="solid"/>
                <a:round/>
                <a:headEnd type="none" w="med" len="med"/>
                <a:tailEnd type="none" w="med" len="me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333FEF9A-9E1B-4A10-BB98-084658D3478C}"/>
                  </a:ext>
                </a:extLst>
              </p:cNvPr>
              <p:cNvSpPr/>
              <p:nvPr/>
            </p:nvSpPr>
            <p:spPr>
              <a:xfrm>
                <a:off x="848202" y="2609316"/>
                <a:ext cx="2829869" cy="642263"/>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𝐶𝑜𝑛𝑡𝑟𝑜𝑙𝑙𝑒𝑟</m:t>
                      </m:r>
                    </m:oMath>
                  </m:oMathPara>
                </a14:m>
                <a:endParaRPr lang="zh-CN" altLang="en-US" sz="1600" dirty="0"/>
              </a:p>
            </p:txBody>
          </p:sp>
        </mc:Choice>
        <mc:Fallback xmlns="">
          <p:sp>
            <p:nvSpPr>
              <p:cNvPr id="8" name="Rectangle 7">
                <a:extLst>
                  <a:ext uri="{FF2B5EF4-FFF2-40B4-BE49-F238E27FC236}">
                    <a16:creationId xmlns:a16="http://schemas.microsoft.com/office/drawing/2014/main" id="{333FEF9A-9E1B-4A10-BB98-084658D3478C}"/>
                  </a:ext>
                </a:extLst>
              </p:cNvPr>
              <p:cNvSpPr>
                <a:spLocks noRot="1" noChangeAspect="1" noMove="1" noResize="1" noEditPoints="1" noAdjustHandles="1" noChangeArrowheads="1" noChangeShapeType="1" noTextEdit="1"/>
              </p:cNvSpPr>
              <p:nvPr/>
            </p:nvSpPr>
            <p:spPr>
              <a:xfrm>
                <a:off x="848202" y="2609316"/>
                <a:ext cx="2829869" cy="642263"/>
              </a:xfrm>
              <a:prstGeom prst="rect">
                <a:avLst/>
              </a:prstGeom>
              <a:blipFill>
                <a:blip r:embed="rId4"/>
                <a:stretch>
                  <a:fillRect/>
                </a:stretch>
              </a:blipFill>
              <a:ln w="19050" cap="flat" cmpd="sng" algn="ctr">
                <a:solidFill>
                  <a:schemeClr val="dk1"/>
                </a:solidFill>
                <a:prstDash val="solid"/>
                <a:round/>
                <a:headEnd type="none" w="med" len="med"/>
                <a:tailEnd type="none" w="med" len="med"/>
              </a:ln>
            </p:spPr>
            <p:txBody>
              <a:bodyPr/>
              <a:lstStyle/>
              <a:p>
                <a:r>
                  <a:rPr lang="zh-CN" altLang="en-US">
                    <a:noFill/>
                  </a:rPr>
                  <a:t> </a:t>
                </a:r>
              </a:p>
            </p:txBody>
          </p:sp>
        </mc:Fallback>
      </mc:AlternateContent>
      <p:cxnSp>
        <p:nvCxnSpPr>
          <p:cNvPr id="12" name="Connector: Elbow 11">
            <a:extLst>
              <a:ext uri="{FF2B5EF4-FFF2-40B4-BE49-F238E27FC236}">
                <a16:creationId xmlns:a16="http://schemas.microsoft.com/office/drawing/2014/main" id="{89CA1800-CA02-41FC-90C8-51B697A24374}"/>
              </a:ext>
            </a:extLst>
          </p:cNvPr>
          <p:cNvCxnSpPr>
            <a:cxnSpLocks/>
            <a:stCxn id="5" idx="1"/>
            <a:endCxn id="8" idx="1"/>
          </p:cNvCxnSpPr>
          <p:nvPr/>
        </p:nvCxnSpPr>
        <p:spPr>
          <a:xfrm rot="10800000" flipH="1">
            <a:off x="835500" y="2930449"/>
            <a:ext cx="12701" cy="1720825"/>
          </a:xfrm>
          <a:prstGeom prst="bentConnector3">
            <a:avLst>
              <a:gd name="adj1" fmla="val -1799858"/>
            </a:avLst>
          </a:prstGeom>
          <a:ln w="19050">
            <a:tailEnd type="triangle"/>
          </a:ln>
        </p:spPr>
        <p:style>
          <a:lnRef idx="1">
            <a:schemeClr val="dk1"/>
          </a:lnRef>
          <a:fillRef idx="0">
            <a:schemeClr val="dk1"/>
          </a:fillRef>
          <a:effectRef idx="0">
            <a:schemeClr val="dk1"/>
          </a:effectRef>
          <a:fontRef idx="minor">
            <a:schemeClr val="tx1"/>
          </a:fontRef>
        </p:style>
      </p:cxnSp>
      <p:cxnSp>
        <p:nvCxnSpPr>
          <p:cNvPr id="18" name="Connector: Elbow 17">
            <a:extLst>
              <a:ext uri="{FF2B5EF4-FFF2-40B4-BE49-F238E27FC236}">
                <a16:creationId xmlns:a16="http://schemas.microsoft.com/office/drawing/2014/main" id="{0D05DD8A-7229-4574-B7CC-404B6DC60754}"/>
              </a:ext>
            </a:extLst>
          </p:cNvPr>
          <p:cNvCxnSpPr>
            <a:cxnSpLocks/>
            <a:stCxn id="8" idx="3"/>
            <a:endCxn id="5" idx="3"/>
          </p:cNvCxnSpPr>
          <p:nvPr/>
        </p:nvCxnSpPr>
        <p:spPr>
          <a:xfrm>
            <a:off x="3678071" y="2930448"/>
            <a:ext cx="12700" cy="1720825"/>
          </a:xfrm>
          <a:prstGeom prst="bentConnector3">
            <a:avLst>
              <a:gd name="adj1" fmla="val 1900000"/>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7AD16283-9E5B-48D7-8725-F408DCC6EECA}"/>
                  </a:ext>
                </a:extLst>
              </p:cNvPr>
              <p:cNvSpPr txBox="1"/>
              <p:nvPr/>
            </p:nvSpPr>
            <p:spPr>
              <a:xfrm>
                <a:off x="3919181" y="3606195"/>
                <a:ext cx="32754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𝑢</m:t>
                      </m:r>
                    </m:oMath>
                  </m:oMathPara>
                </a14:m>
                <a:endParaRPr lang="zh-CN" altLang="en-US" dirty="0"/>
              </a:p>
            </p:txBody>
          </p:sp>
        </mc:Choice>
        <mc:Fallback xmlns="">
          <p:sp>
            <p:nvSpPr>
              <p:cNvPr id="27" name="TextBox 26">
                <a:extLst>
                  <a:ext uri="{FF2B5EF4-FFF2-40B4-BE49-F238E27FC236}">
                    <a16:creationId xmlns:a16="http://schemas.microsoft.com/office/drawing/2014/main" id="{7AD16283-9E5B-48D7-8725-F408DCC6EECA}"/>
                  </a:ext>
                </a:extLst>
              </p:cNvPr>
              <p:cNvSpPr txBox="1">
                <a:spLocks noRot="1" noChangeAspect="1" noMove="1" noResize="1" noEditPoints="1" noAdjustHandles="1" noChangeArrowheads="1" noChangeShapeType="1" noTextEdit="1"/>
              </p:cNvSpPr>
              <p:nvPr/>
            </p:nvSpPr>
            <p:spPr>
              <a:xfrm>
                <a:off x="3919181" y="3606195"/>
                <a:ext cx="327546" cy="369332"/>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A06952C-016E-4C22-9ECB-AE04E32B9762}"/>
                  </a:ext>
                </a:extLst>
              </p:cNvPr>
              <p:cNvSpPr txBox="1"/>
              <p:nvPr/>
            </p:nvSpPr>
            <p:spPr>
              <a:xfrm>
                <a:off x="1621076" y="2206727"/>
                <a:ext cx="12841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𝜋</m:t>
                      </m:r>
                      <m:r>
                        <a:rPr lang="en-US" altLang="zh-CN" b="0" i="1" smtClean="0">
                          <a:latin typeface="Cambria Math" panose="02040503050406030204" pitchFamily="18" charset="0"/>
                        </a:rPr>
                        <m:t>:</m:t>
                      </m:r>
                      <m:r>
                        <a:rPr lang="en-US" altLang="zh-CN" i="1">
                          <a:latin typeface="Cambria Math" panose="02040503050406030204" pitchFamily="18" charset="0"/>
                        </a:rPr>
                        <m:t>𝒵</m:t>
                      </m:r>
                      <m:r>
                        <a:rPr lang="en-US" altLang="zh-CN" b="0" i="1" smtClean="0">
                          <a:latin typeface="Cambria Math" panose="02040503050406030204" pitchFamily="18" charset="0"/>
                        </a:rPr>
                        <m:t>→</m:t>
                      </m:r>
                      <m:r>
                        <a:rPr lang="en-US" altLang="zh-CN" b="0" i="1" smtClean="0">
                          <a:latin typeface="Cambria Math" panose="02040503050406030204" pitchFamily="18" charset="0"/>
                        </a:rPr>
                        <m:t>𝒰</m:t>
                      </m:r>
                    </m:oMath>
                  </m:oMathPara>
                </a14:m>
                <a:endParaRPr lang="zh-CN" altLang="en-US" dirty="0"/>
              </a:p>
            </p:txBody>
          </p:sp>
        </mc:Choice>
        <mc:Fallback xmlns="">
          <p:sp>
            <p:nvSpPr>
              <p:cNvPr id="16" name="TextBox 15">
                <a:extLst>
                  <a:ext uri="{FF2B5EF4-FFF2-40B4-BE49-F238E27FC236}">
                    <a16:creationId xmlns:a16="http://schemas.microsoft.com/office/drawing/2014/main" id="{BA06952C-016E-4C22-9ECB-AE04E32B9762}"/>
                  </a:ext>
                </a:extLst>
              </p:cNvPr>
              <p:cNvSpPr txBox="1">
                <a:spLocks noRot="1" noChangeAspect="1" noMove="1" noResize="1" noEditPoints="1" noAdjustHandles="1" noChangeArrowheads="1" noChangeShapeType="1" noTextEdit="1"/>
              </p:cNvSpPr>
              <p:nvPr/>
            </p:nvSpPr>
            <p:spPr>
              <a:xfrm>
                <a:off x="1621076" y="2206727"/>
                <a:ext cx="1284120" cy="369332"/>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44E7C21C-72ED-4877-9678-3B33C4057696}"/>
                  </a:ext>
                </a:extLst>
              </p:cNvPr>
              <p:cNvSpPr txBox="1"/>
              <p:nvPr/>
            </p:nvSpPr>
            <p:spPr>
              <a:xfrm>
                <a:off x="566382" y="5032377"/>
                <a:ext cx="3214996" cy="3754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𝑠</m:t>
                          </m:r>
                        </m:e>
                        <m:sup>
                          <m:r>
                            <a:rPr lang="en-US" altLang="zh-CN" b="0" i="1" smtClean="0">
                              <a:latin typeface="Cambria Math" panose="02040503050406030204" pitchFamily="18" charset="0"/>
                            </a:rPr>
                            <m:t>𝒵</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𝒵</m:t>
                      </m:r>
                      <m:r>
                        <a:rPr lang="en-US" altLang="zh-CN" b="0" i="1" smtClean="0">
                          <a:latin typeface="Cambria Math" panose="02040503050406030204" pitchFamily="18" charset="0"/>
                        </a:rPr>
                        <m:t>×</m:t>
                      </m:r>
                      <m:r>
                        <a:rPr lang="en-US" altLang="zh-CN" b="0" i="1" smtClean="0">
                          <a:latin typeface="Cambria Math" panose="02040503050406030204" pitchFamily="18" charset="0"/>
                        </a:rPr>
                        <m:t>𝒰</m:t>
                      </m:r>
                      <m:r>
                        <a:rPr lang="en-US" altLang="zh-CN" b="0" i="1" smtClean="0">
                          <a:latin typeface="Cambria Math" panose="02040503050406030204" pitchFamily="18" charset="0"/>
                        </a:rPr>
                        <m:t>×</m:t>
                      </m:r>
                      <m:r>
                        <a:rPr lang="en-US" altLang="zh-CN" b="0" i="1" smtClean="0">
                          <a:latin typeface="Cambria Math" panose="02040503050406030204" pitchFamily="18" charset="0"/>
                        </a:rPr>
                        <m:t>𝒵</m:t>
                      </m:r>
                    </m:oMath>
                  </m:oMathPara>
                </a14:m>
                <a:endParaRPr lang="zh-CN" altLang="en-US" dirty="0"/>
              </a:p>
            </p:txBody>
          </p:sp>
        </mc:Choice>
        <mc:Fallback xmlns="">
          <p:sp>
            <p:nvSpPr>
              <p:cNvPr id="20" name="TextBox 19">
                <a:extLst>
                  <a:ext uri="{FF2B5EF4-FFF2-40B4-BE49-F238E27FC236}">
                    <a16:creationId xmlns:a16="http://schemas.microsoft.com/office/drawing/2014/main" id="{44E7C21C-72ED-4877-9678-3B33C4057696}"/>
                  </a:ext>
                </a:extLst>
              </p:cNvPr>
              <p:cNvSpPr txBox="1">
                <a:spLocks noRot="1" noChangeAspect="1" noMove="1" noResize="1" noEditPoints="1" noAdjustHandles="1" noChangeArrowheads="1" noChangeShapeType="1" noTextEdit="1"/>
              </p:cNvSpPr>
              <p:nvPr/>
            </p:nvSpPr>
            <p:spPr>
              <a:xfrm>
                <a:off x="566382" y="5032377"/>
                <a:ext cx="3214996" cy="375487"/>
              </a:xfrm>
              <a:prstGeom prst="rect">
                <a:avLst/>
              </a:prstGeom>
              <a:blipFill>
                <a:blip r:embed="rId10"/>
                <a:stretch>
                  <a:fillRect/>
                </a:stretch>
              </a:blipFill>
            </p:spPr>
            <p:txBody>
              <a:bodyPr/>
              <a:lstStyle/>
              <a:p>
                <a:r>
                  <a:rPr lang="zh-CN" altLang="en-US">
                    <a:noFill/>
                  </a:rPr>
                  <a:t> </a:t>
                </a:r>
              </a:p>
            </p:txBody>
          </p:sp>
        </mc:Fallback>
      </mc:AlternateContent>
      <p:cxnSp>
        <p:nvCxnSpPr>
          <p:cNvPr id="9" name="Straight Connector 8">
            <a:extLst>
              <a:ext uri="{FF2B5EF4-FFF2-40B4-BE49-F238E27FC236}">
                <a16:creationId xmlns:a16="http://schemas.microsoft.com/office/drawing/2014/main" id="{AAF4FC27-3226-4F93-92B1-E22620C8C74F}"/>
              </a:ext>
            </a:extLst>
          </p:cNvPr>
          <p:cNvCxnSpPr/>
          <p:nvPr/>
        </p:nvCxnSpPr>
        <p:spPr>
          <a:xfrm>
            <a:off x="170597" y="3429000"/>
            <a:ext cx="4076130" cy="0"/>
          </a:xfrm>
          <a:prstGeom prst="line">
            <a:avLst/>
          </a:prstGeom>
          <a:ln w="28575">
            <a:prstDash val="dash"/>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375C942D-66FD-4AEA-A678-247D024E018C}"/>
                  </a:ext>
                </a:extLst>
              </p:cNvPr>
              <p:cNvSpPr txBox="1"/>
              <p:nvPr/>
            </p:nvSpPr>
            <p:spPr>
              <a:xfrm>
                <a:off x="68394" y="3595871"/>
                <a:ext cx="532770" cy="37965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𝑧</m:t>
                          </m:r>
                        </m:e>
                        <m:sup>
                          <m:r>
                            <a:rPr lang="en-US" altLang="zh-CN" b="0" i="1" smtClean="0">
                              <a:latin typeface="Cambria Math" panose="02040503050406030204" pitchFamily="18" charset="0"/>
                            </a:rPr>
                            <m:t>𝒶</m:t>
                          </m:r>
                          <m:r>
                            <a:rPr lang="en-US" altLang="zh-CN" b="0" i="1" smtClean="0">
                              <a:latin typeface="Cambria Math" panose="02040503050406030204" pitchFamily="18" charset="0"/>
                            </a:rPr>
                            <m:t>,</m:t>
                          </m:r>
                          <m:r>
                            <a:rPr lang="en-US" altLang="zh-CN" b="0" i="1" smtClean="0">
                              <a:latin typeface="Cambria Math" panose="02040503050406030204" pitchFamily="18" charset="0"/>
                            </a:rPr>
                            <m:t>𝒷</m:t>
                          </m:r>
                        </m:sup>
                      </m:sSup>
                    </m:oMath>
                  </m:oMathPara>
                </a14:m>
                <a:endParaRPr lang="zh-CN" altLang="en-US" dirty="0"/>
              </a:p>
            </p:txBody>
          </p:sp>
        </mc:Choice>
        <mc:Fallback xmlns="">
          <p:sp>
            <p:nvSpPr>
              <p:cNvPr id="25" name="TextBox 24">
                <a:extLst>
                  <a:ext uri="{FF2B5EF4-FFF2-40B4-BE49-F238E27FC236}">
                    <a16:creationId xmlns:a16="http://schemas.microsoft.com/office/drawing/2014/main" id="{375C942D-66FD-4AEA-A678-247D024E018C}"/>
                  </a:ext>
                </a:extLst>
              </p:cNvPr>
              <p:cNvSpPr txBox="1">
                <a:spLocks noRot="1" noChangeAspect="1" noMove="1" noResize="1" noEditPoints="1" noAdjustHandles="1" noChangeArrowheads="1" noChangeShapeType="1" noTextEdit="1"/>
              </p:cNvSpPr>
              <p:nvPr/>
            </p:nvSpPr>
            <p:spPr>
              <a:xfrm>
                <a:off x="68394" y="3595871"/>
                <a:ext cx="532770" cy="379656"/>
              </a:xfrm>
              <a:prstGeom prst="rect">
                <a:avLst/>
              </a:prstGeom>
              <a:blipFill>
                <a:blip r:embed="rId13"/>
                <a:stretch>
                  <a:fillRect r="-34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0A74B1C9-8839-4DA7-8B4E-F8FD6183A2D8}"/>
                  </a:ext>
                </a:extLst>
              </p:cNvPr>
              <p:cNvSpPr txBox="1"/>
              <p:nvPr/>
            </p:nvSpPr>
            <p:spPr>
              <a:xfrm>
                <a:off x="546729" y="6418899"/>
                <a:ext cx="3214996" cy="3748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𝑑</m:t>
                          </m:r>
                        </m:e>
                        <m:sup>
                          <m:r>
                            <a:rPr lang="en-US" altLang="zh-CN" b="0" i="1" smtClean="0">
                              <a:latin typeface="Cambria Math" panose="02040503050406030204" pitchFamily="18" charset="0"/>
                            </a:rPr>
                            <m:t>ℬ</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ℬ</m:t>
                      </m:r>
                      <m:r>
                        <a:rPr lang="en-US" altLang="zh-CN" b="0" i="1" smtClean="0">
                          <a:latin typeface="Cambria Math" panose="02040503050406030204" pitchFamily="18" charset="0"/>
                        </a:rPr>
                        <m:t>×</m:t>
                      </m:r>
                      <m:r>
                        <a:rPr lang="en-US" altLang="zh-CN" b="0" i="1" smtClean="0">
                          <a:latin typeface="Cambria Math" panose="02040503050406030204" pitchFamily="18" charset="0"/>
                        </a:rPr>
                        <m:t>ℬ</m:t>
                      </m:r>
                    </m:oMath>
                  </m:oMathPara>
                </a14:m>
                <a:endParaRPr lang="zh-CN" altLang="en-US" dirty="0"/>
              </a:p>
            </p:txBody>
          </p:sp>
        </mc:Choice>
        <mc:Fallback xmlns="">
          <p:sp>
            <p:nvSpPr>
              <p:cNvPr id="28" name="TextBox 27">
                <a:extLst>
                  <a:ext uri="{FF2B5EF4-FFF2-40B4-BE49-F238E27FC236}">
                    <a16:creationId xmlns:a16="http://schemas.microsoft.com/office/drawing/2014/main" id="{0A74B1C9-8839-4DA7-8B4E-F8FD6183A2D8}"/>
                  </a:ext>
                </a:extLst>
              </p:cNvPr>
              <p:cNvSpPr txBox="1">
                <a:spLocks noRot="1" noChangeAspect="1" noMove="1" noResize="1" noEditPoints="1" noAdjustHandles="1" noChangeArrowheads="1" noChangeShapeType="1" noTextEdit="1"/>
              </p:cNvSpPr>
              <p:nvPr/>
            </p:nvSpPr>
            <p:spPr>
              <a:xfrm>
                <a:off x="546729" y="6418899"/>
                <a:ext cx="3214996" cy="374846"/>
              </a:xfrm>
              <a:prstGeom prst="rect">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9E8767FD-7090-42BB-A4DC-1D3C5AAB9108}"/>
                  </a:ext>
                </a:extLst>
              </p:cNvPr>
              <p:cNvSpPr/>
              <p:nvPr/>
            </p:nvSpPr>
            <p:spPr>
              <a:xfrm>
                <a:off x="1672729" y="1473366"/>
                <a:ext cx="1180813" cy="642263"/>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𝑀𝑜𝑛𝑖𝑡𝑜𝑟</m:t>
                      </m:r>
                    </m:oMath>
                  </m:oMathPara>
                </a14:m>
                <a:endParaRPr lang="zh-CN" altLang="en-US" sz="1600" dirty="0"/>
              </a:p>
            </p:txBody>
          </p:sp>
        </mc:Choice>
        <mc:Fallback xmlns="">
          <p:sp>
            <p:nvSpPr>
              <p:cNvPr id="33" name="Rectangle 32">
                <a:extLst>
                  <a:ext uri="{FF2B5EF4-FFF2-40B4-BE49-F238E27FC236}">
                    <a16:creationId xmlns:a16="http://schemas.microsoft.com/office/drawing/2014/main" id="{9E8767FD-7090-42BB-A4DC-1D3C5AAB9108}"/>
                  </a:ext>
                </a:extLst>
              </p:cNvPr>
              <p:cNvSpPr>
                <a:spLocks noRot="1" noChangeAspect="1" noMove="1" noResize="1" noEditPoints="1" noAdjustHandles="1" noChangeArrowheads="1" noChangeShapeType="1" noTextEdit="1"/>
              </p:cNvSpPr>
              <p:nvPr/>
            </p:nvSpPr>
            <p:spPr>
              <a:xfrm>
                <a:off x="1672729" y="1473366"/>
                <a:ext cx="1180813" cy="642263"/>
              </a:xfrm>
              <a:prstGeom prst="rect">
                <a:avLst/>
              </a:prstGeom>
              <a:blipFill>
                <a:blip r:embed="rId15"/>
                <a:stretch>
                  <a:fillRect/>
                </a:stretch>
              </a:blipFill>
              <a:ln w="19050" cap="flat" cmpd="sng" algn="ctr">
                <a:solidFill>
                  <a:schemeClr val="dk1"/>
                </a:solidFill>
                <a:prstDash val="solid"/>
                <a:round/>
                <a:headEnd type="none" w="med" len="med"/>
                <a:tailEnd type="none" w="med" len="med"/>
              </a:ln>
            </p:spPr>
            <p:txBody>
              <a:bodyPr/>
              <a:lstStyle/>
              <a:p>
                <a:r>
                  <a:rPr lang="zh-CN" altLang="en-US">
                    <a:noFill/>
                  </a:rPr>
                  <a:t> </a:t>
                </a:r>
              </a:p>
            </p:txBody>
          </p:sp>
        </mc:Fallback>
      </mc:AlternateContent>
      <p:cxnSp>
        <p:nvCxnSpPr>
          <p:cNvPr id="34" name="Connector: Elbow 33">
            <a:extLst>
              <a:ext uri="{FF2B5EF4-FFF2-40B4-BE49-F238E27FC236}">
                <a16:creationId xmlns:a16="http://schemas.microsoft.com/office/drawing/2014/main" id="{461EEA62-ABE3-43C9-BA4D-976C021385A0}"/>
              </a:ext>
            </a:extLst>
          </p:cNvPr>
          <p:cNvCxnSpPr>
            <a:cxnSpLocks/>
          </p:cNvCxnSpPr>
          <p:nvPr/>
        </p:nvCxnSpPr>
        <p:spPr>
          <a:xfrm rot="10800000" flipH="1">
            <a:off x="848201" y="1696962"/>
            <a:ext cx="824527" cy="1135950"/>
          </a:xfrm>
          <a:prstGeom prst="bentConnector3">
            <a:avLst>
              <a:gd name="adj1" fmla="val -27725"/>
            </a:avLst>
          </a:prstGeom>
          <a:ln w="19050">
            <a:tailEnd type="triangle"/>
          </a:ln>
        </p:spPr>
        <p:style>
          <a:lnRef idx="1">
            <a:schemeClr val="dk1"/>
          </a:lnRef>
          <a:fillRef idx="0">
            <a:schemeClr val="dk1"/>
          </a:fillRef>
          <a:effectRef idx="0">
            <a:schemeClr val="dk1"/>
          </a:effectRef>
          <a:fontRef idx="minor">
            <a:schemeClr val="tx1"/>
          </a:fontRef>
        </p:style>
      </p:cxnSp>
      <p:cxnSp>
        <p:nvCxnSpPr>
          <p:cNvPr id="35" name="Connector: Elbow 34">
            <a:extLst>
              <a:ext uri="{FF2B5EF4-FFF2-40B4-BE49-F238E27FC236}">
                <a16:creationId xmlns:a16="http://schemas.microsoft.com/office/drawing/2014/main" id="{355E8A5D-0539-407A-886C-E4A49E1AE982}"/>
              </a:ext>
            </a:extLst>
          </p:cNvPr>
          <p:cNvCxnSpPr>
            <a:cxnSpLocks/>
          </p:cNvCxnSpPr>
          <p:nvPr/>
        </p:nvCxnSpPr>
        <p:spPr>
          <a:xfrm>
            <a:off x="2853542" y="1703058"/>
            <a:ext cx="824529" cy="1135950"/>
          </a:xfrm>
          <a:prstGeom prst="bentConnector3">
            <a:avLst>
              <a:gd name="adj1" fmla="val 127725"/>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58D694D-629C-4FAE-8380-21E86DF1F89C}"/>
                  </a:ext>
                </a:extLst>
              </p:cNvPr>
              <p:cNvSpPr txBox="1"/>
              <p:nvPr/>
            </p:nvSpPr>
            <p:spPr>
              <a:xfrm>
                <a:off x="601164" y="5413481"/>
                <a:ext cx="3214996" cy="3742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𝑠</m:t>
                          </m:r>
                        </m:e>
                        <m:sup>
                          <m:r>
                            <a:rPr lang="en-US" altLang="zh-CN" b="0" i="1" smtClean="0">
                              <a:latin typeface="Cambria Math" panose="02040503050406030204" pitchFamily="18" charset="0"/>
                            </a:rPr>
                            <m:t>𝒜</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𝒜</m:t>
                      </m:r>
                      <m:r>
                        <a:rPr lang="en-US" altLang="zh-CN" b="0" i="1" smtClean="0">
                          <a:latin typeface="Cambria Math" panose="02040503050406030204" pitchFamily="18" charset="0"/>
                        </a:rPr>
                        <m:t>×</m:t>
                      </m:r>
                      <m:r>
                        <a:rPr lang="en-US" altLang="zh-CN" b="0" i="1" smtClean="0">
                          <a:latin typeface="Cambria Math" panose="02040503050406030204" pitchFamily="18" charset="0"/>
                        </a:rPr>
                        <m:t>𝒰</m:t>
                      </m:r>
                      <m:r>
                        <a:rPr lang="en-US" altLang="zh-CN" b="0" i="1" smtClean="0">
                          <a:latin typeface="Cambria Math" panose="02040503050406030204" pitchFamily="18" charset="0"/>
                        </a:rPr>
                        <m:t>×</m:t>
                      </m:r>
                      <m:r>
                        <a:rPr lang="en-US" altLang="zh-CN" b="0" i="1" smtClean="0">
                          <a:latin typeface="Cambria Math" panose="02040503050406030204" pitchFamily="18" charset="0"/>
                        </a:rPr>
                        <m:t>𝒜</m:t>
                      </m:r>
                    </m:oMath>
                  </m:oMathPara>
                </a14:m>
                <a:endParaRPr lang="zh-CN" altLang="en-US" dirty="0"/>
              </a:p>
            </p:txBody>
          </p:sp>
        </mc:Choice>
        <mc:Fallback xmlns="">
          <p:sp>
            <p:nvSpPr>
              <p:cNvPr id="19" name="TextBox 18">
                <a:extLst>
                  <a:ext uri="{FF2B5EF4-FFF2-40B4-BE49-F238E27FC236}">
                    <a16:creationId xmlns:a16="http://schemas.microsoft.com/office/drawing/2014/main" id="{E58D694D-629C-4FAE-8380-21E86DF1F89C}"/>
                  </a:ext>
                </a:extLst>
              </p:cNvPr>
              <p:cNvSpPr txBox="1">
                <a:spLocks noRot="1" noChangeAspect="1" noMove="1" noResize="1" noEditPoints="1" noAdjustHandles="1" noChangeArrowheads="1" noChangeShapeType="1" noTextEdit="1"/>
              </p:cNvSpPr>
              <p:nvPr/>
            </p:nvSpPr>
            <p:spPr>
              <a:xfrm>
                <a:off x="601164" y="5413481"/>
                <a:ext cx="3214996" cy="374270"/>
              </a:xfrm>
              <a:prstGeom prst="rect">
                <a:avLst/>
              </a:prstGeom>
              <a:blipFill>
                <a:blip r:embed="rId1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3F7C0DCC-D0BA-41FC-B6CE-809CA7032045}"/>
                  </a:ext>
                </a:extLst>
              </p:cNvPr>
              <p:cNvSpPr txBox="1"/>
              <p:nvPr/>
            </p:nvSpPr>
            <p:spPr>
              <a:xfrm>
                <a:off x="566382" y="5787751"/>
                <a:ext cx="3214996" cy="3748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𝑠</m:t>
                          </m:r>
                        </m:e>
                        <m:sup>
                          <m:r>
                            <a:rPr lang="en-US" altLang="zh-CN" b="0" i="1" smtClean="0">
                              <a:latin typeface="Cambria Math" panose="02040503050406030204" pitchFamily="18" charset="0"/>
                            </a:rPr>
                            <m:t>ℬ</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ℬ</m:t>
                      </m:r>
                      <m:r>
                        <a:rPr lang="en-US" altLang="zh-CN" b="0" i="1" smtClean="0">
                          <a:latin typeface="Cambria Math" panose="02040503050406030204" pitchFamily="18" charset="0"/>
                        </a:rPr>
                        <m:t>×</m:t>
                      </m:r>
                      <m:r>
                        <a:rPr lang="en-US" altLang="zh-CN" b="0" i="1" smtClean="0">
                          <a:latin typeface="Cambria Math" panose="02040503050406030204" pitchFamily="18" charset="0"/>
                        </a:rPr>
                        <m:t>𝒰</m:t>
                      </m:r>
                      <m:r>
                        <a:rPr lang="en-US" altLang="zh-CN" b="0" i="1" smtClean="0">
                          <a:latin typeface="Cambria Math" panose="02040503050406030204" pitchFamily="18" charset="0"/>
                        </a:rPr>
                        <m:t>×</m:t>
                      </m:r>
                      <m:r>
                        <a:rPr lang="en-US" altLang="zh-CN" b="0" i="1" smtClean="0">
                          <a:latin typeface="Cambria Math" panose="02040503050406030204" pitchFamily="18" charset="0"/>
                        </a:rPr>
                        <m:t>ℬ</m:t>
                      </m:r>
                    </m:oMath>
                  </m:oMathPara>
                </a14:m>
                <a:endParaRPr lang="zh-CN" altLang="en-US" dirty="0"/>
              </a:p>
            </p:txBody>
          </p:sp>
        </mc:Choice>
        <mc:Fallback xmlns="">
          <p:sp>
            <p:nvSpPr>
              <p:cNvPr id="21" name="TextBox 20">
                <a:extLst>
                  <a:ext uri="{FF2B5EF4-FFF2-40B4-BE49-F238E27FC236}">
                    <a16:creationId xmlns:a16="http://schemas.microsoft.com/office/drawing/2014/main" id="{3F7C0DCC-D0BA-41FC-B6CE-809CA7032045}"/>
                  </a:ext>
                </a:extLst>
              </p:cNvPr>
              <p:cNvSpPr txBox="1">
                <a:spLocks noRot="1" noChangeAspect="1" noMove="1" noResize="1" noEditPoints="1" noAdjustHandles="1" noChangeArrowheads="1" noChangeShapeType="1" noTextEdit="1"/>
              </p:cNvSpPr>
              <p:nvPr/>
            </p:nvSpPr>
            <p:spPr>
              <a:xfrm>
                <a:off x="566382" y="5787751"/>
                <a:ext cx="3214996" cy="374846"/>
              </a:xfrm>
              <a:prstGeom prst="rect">
                <a:avLst/>
              </a:prstGeom>
              <a:blipFill>
                <a:blip r:embed="rId1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05F7E6B5-9D7C-42C6-B175-5917E62F1A4E}"/>
                  </a:ext>
                </a:extLst>
              </p:cNvPr>
              <p:cNvSpPr txBox="1"/>
              <p:nvPr/>
            </p:nvSpPr>
            <p:spPr>
              <a:xfrm>
                <a:off x="566382" y="6103613"/>
                <a:ext cx="3214996" cy="3742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𝑑</m:t>
                          </m:r>
                        </m:e>
                        <m:sup>
                          <m:r>
                            <a:rPr lang="en-US" altLang="zh-CN" b="0" i="1" smtClean="0">
                              <a:latin typeface="Cambria Math" panose="02040503050406030204" pitchFamily="18" charset="0"/>
                            </a:rPr>
                            <m:t>𝒜</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𝒜</m:t>
                      </m:r>
                      <m:r>
                        <a:rPr lang="en-US" altLang="zh-CN" b="0" i="1" smtClean="0">
                          <a:latin typeface="Cambria Math" panose="02040503050406030204" pitchFamily="18" charset="0"/>
                        </a:rPr>
                        <m:t>×</m:t>
                      </m:r>
                      <m:r>
                        <a:rPr lang="en-US" altLang="zh-CN" b="0" i="1" smtClean="0">
                          <a:latin typeface="Cambria Math" panose="02040503050406030204" pitchFamily="18" charset="0"/>
                        </a:rPr>
                        <m:t>𝒜</m:t>
                      </m:r>
                    </m:oMath>
                  </m:oMathPara>
                </a14:m>
                <a:endParaRPr lang="zh-CN" altLang="en-US" dirty="0"/>
              </a:p>
            </p:txBody>
          </p:sp>
        </mc:Choice>
        <mc:Fallback xmlns="">
          <p:sp>
            <p:nvSpPr>
              <p:cNvPr id="22" name="TextBox 21">
                <a:extLst>
                  <a:ext uri="{FF2B5EF4-FFF2-40B4-BE49-F238E27FC236}">
                    <a16:creationId xmlns:a16="http://schemas.microsoft.com/office/drawing/2014/main" id="{05F7E6B5-9D7C-42C6-B175-5917E62F1A4E}"/>
                  </a:ext>
                </a:extLst>
              </p:cNvPr>
              <p:cNvSpPr txBox="1">
                <a:spLocks noRot="1" noChangeAspect="1" noMove="1" noResize="1" noEditPoints="1" noAdjustHandles="1" noChangeArrowheads="1" noChangeShapeType="1" noTextEdit="1"/>
              </p:cNvSpPr>
              <p:nvPr/>
            </p:nvSpPr>
            <p:spPr>
              <a:xfrm>
                <a:off x="566382" y="6103613"/>
                <a:ext cx="3214996" cy="374270"/>
              </a:xfrm>
              <a:prstGeom prst="rect">
                <a:avLst/>
              </a:prstGeom>
              <a:blipFill>
                <a:blip r:embed="rId18"/>
                <a:stretch>
                  <a:fillRect/>
                </a:stretch>
              </a:blipFill>
            </p:spPr>
            <p:txBody>
              <a:bodyPr/>
              <a:lstStyle/>
              <a:p>
                <a:r>
                  <a:rPr lang="zh-CN" altLang="en-US">
                    <a:noFill/>
                  </a:rPr>
                  <a:t> </a:t>
                </a:r>
              </a:p>
            </p:txBody>
          </p:sp>
        </mc:Fallback>
      </mc:AlternateContent>
      <p:sp>
        <p:nvSpPr>
          <p:cNvPr id="4" name="Slide Number Placeholder 3">
            <a:extLst>
              <a:ext uri="{FF2B5EF4-FFF2-40B4-BE49-F238E27FC236}">
                <a16:creationId xmlns:a16="http://schemas.microsoft.com/office/drawing/2014/main" id="{C089002D-63C5-44DC-8ED8-10AF8D2BE02F}"/>
              </a:ext>
            </a:extLst>
          </p:cNvPr>
          <p:cNvSpPr>
            <a:spLocks noGrp="1"/>
          </p:cNvSpPr>
          <p:nvPr>
            <p:ph type="sldNum" sz="quarter" idx="12"/>
          </p:nvPr>
        </p:nvSpPr>
        <p:spPr/>
        <p:txBody>
          <a:bodyPr/>
          <a:lstStyle/>
          <a:p>
            <a:fld id="{97747CB4-D781-4B4A-926E-331FF2747F48}" type="slidenum">
              <a:rPr lang="zh-CN" altLang="en-US" smtClean="0"/>
              <a:t>38</a:t>
            </a:fld>
            <a:endParaRPr lang="zh-CN" altLang="en-US"/>
          </a:p>
        </p:txBody>
      </p:sp>
    </p:spTree>
    <p:extLst>
      <p:ext uri="{BB962C8B-B14F-4D97-AF65-F5344CB8AC3E}">
        <p14:creationId xmlns:p14="http://schemas.microsoft.com/office/powerpoint/2010/main" val="15433375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731F4-7A94-4BE9-8382-8687882407D1}"/>
              </a:ext>
            </a:extLst>
          </p:cNvPr>
          <p:cNvSpPr>
            <a:spLocks noGrp="1"/>
          </p:cNvSpPr>
          <p:nvPr>
            <p:ph type="title"/>
          </p:nvPr>
        </p:nvSpPr>
        <p:spPr/>
        <p:txBody>
          <a:bodyPr/>
          <a:lstStyle/>
          <a:p>
            <a:r>
              <a:rPr lang="en-US" altLang="zh-CN" dirty="0"/>
              <a:t>Monitoring state transitions</a:t>
            </a:r>
            <a:endParaRPr lang="zh-CN" alt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0EAB10C-29A6-458B-B423-0D17243FF596}"/>
                  </a:ext>
                </a:extLst>
              </p:cNvPr>
              <p:cNvSpPr>
                <a:spLocks noGrp="1"/>
              </p:cNvSpPr>
              <p:nvPr>
                <p:ph idx="1"/>
              </p:nvPr>
            </p:nvSpPr>
            <p:spPr>
              <a:xfrm>
                <a:off x="4246727" y="1825624"/>
                <a:ext cx="7107073" cy="4445521"/>
              </a:xfrm>
            </p:spPr>
            <p:txBody>
              <a:bodyPr>
                <a:normAutofit/>
              </a:bodyPr>
              <a:lstStyle/>
              <a:p>
                <a:pPr marL="0" indent="0">
                  <a:buNone/>
                </a:pPr>
                <a:r>
                  <a:rPr lang="en-US" altLang="zh-CN" sz="2000" b="0" dirty="0">
                    <a:latin typeface="Cambria Math" panose="02040503050406030204" pitchFamily="18" charset="0"/>
                    <a:ea typeface="Cambria Math" panose="02040503050406030204" pitchFamily="18" charset="0"/>
                  </a:rPr>
                  <a:t>Detect deviation in </a:t>
                </a:r>
                <a14:m>
                  <m:oMath xmlns:m="http://schemas.openxmlformats.org/officeDocument/2006/math">
                    <m:r>
                      <a:rPr lang="en-US" altLang="zh-CN" sz="2000" b="0" i="1" smtClean="0">
                        <a:latin typeface="Cambria Math" panose="02040503050406030204" pitchFamily="18" charset="0"/>
                        <a:ea typeface="Cambria Math" panose="02040503050406030204" pitchFamily="18" charset="0"/>
                      </a:rPr>
                      <m:t>𝑧</m:t>
                    </m:r>
                  </m:oMath>
                </a14:m>
                <a:r>
                  <a:rPr lang="en-US" altLang="zh-CN" sz="1800" b="0" dirty="0">
                    <a:latin typeface="Cambria Math" panose="02040503050406030204" pitchFamily="18" charset="0"/>
                    <a:ea typeface="Cambria Math" panose="02040503050406030204" pitchFamily="18" charset="0"/>
                  </a:rPr>
                  <a:t>:</a:t>
                </a:r>
              </a:p>
              <a:p>
                <a:r>
                  <a:rPr lang="en-US" altLang="zh-CN" sz="1800" dirty="0">
                    <a:latin typeface="Cambria Math" panose="02040503050406030204" pitchFamily="18" charset="0"/>
                    <a:ea typeface="Cambria Math" panose="02040503050406030204" pitchFamily="18" charset="0"/>
                  </a:rPr>
                  <a:t>At time </a:t>
                </a:r>
                <a14:m>
                  <m:oMath xmlns:m="http://schemas.openxmlformats.org/officeDocument/2006/math">
                    <m:sSub>
                      <m:sSubPr>
                        <m:ctrlPr>
                          <a:rPr lang="en-US" altLang="zh-CN" sz="1800" i="1">
                            <a:latin typeface="Cambria Math" panose="02040503050406030204" pitchFamily="18" charset="0"/>
                            <a:ea typeface="Cambria Math" panose="02040503050406030204" pitchFamily="18" charset="0"/>
                          </a:rPr>
                        </m:ctrlPr>
                      </m:sSubPr>
                      <m:e>
                        <m:r>
                          <a:rPr lang="en-US" altLang="zh-CN" sz="1800">
                            <a:latin typeface="Cambria Math" panose="02040503050406030204" pitchFamily="18" charset="0"/>
                            <a:ea typeface="Cambria Math" panose="02040503050406030204" pitchFamily="18" charset="0"/>
                          </a:rPr>
                          <m:t>𝑡</m:t>
                        </m:r>
                      </m:e>
                      <m:sub>
                        <m:r>
                          <a:rPr lang="en-US" altLang="zh-CN" sz="1800">
                            <a:latin typeface="Cambria Math" panose="02040503050406030204" pitchFamily="18" charset="0"/>
                            <a:ea typeface="Cambria Math" panose="02040503050406030204" pitchFamily="18" charset="0"/>
                          </a:rPr>
                          <m:t>𝑖</m:t>
                        </m:r>
                      </m:sub>
                    </m:sSub>
                  </m:oMath>
                </a14:m>
                <a:r>
                  <a:rPr lang="en-US" altLang="zh-CN" sz="1800" dirty="0">
                    <a:latin typeface="Cambria Math" panose="02040503050406030204" pitchFamily="18" charset="0"/>
                    <a:ea typeface="Cambria Math" panose="02040503050406030204" pitchFamily="18" charset="0"/>
                  </a:rPr>
                  <a:t>, the controller receives </a:t>
                </a:r>
                <a14:m>
                  <m:oMath xmlns:m="http://schemas.openxmlformats.org/officeDocument/2006/math">
                    <m:sSub>
                      <m:sSubPr>
                        <m:ctrlPr>
                          <a:rPr lang="en-US" altLang="zh-CN" sz="1800" i="1">
                            <a:latin typeface="Cambria Math" panose="02040503050406030204" pitchFamily="18" charset="0"/>
                            <a:ea typeface="Cambria Math" panose="02040503050406030204" pitchFamily="18" charset="0"/>
                          </a:rPr>
                        </m:ctrlPr>
                      </m:sSubPr>
                      <m:e>
                        <m:r>
                          <a:rPr lang="en-US" altLang="zh-CN" sz="1800">
                            <a:latin typeface="Cambria Math" panose="02040503050406030204" pitchFamily="18" charset="0"/>
                            <a:ea typeface="Cambria Math" panose="02040503050406030204" pitchFamily="18" charset="0"/>
                          </a:rPr>
                          <m:t>𝑧</m:t>
                        </m:r>
                      </m:e>
                      <m:sub>
                        <m:r>
                          <a:rPr lang="en-US" altLang="zh-CN" sz="1800">
                            <a:latin typeface="Cambria Math" panose="02040503050406030204" pitchFamily="18" charset="0"/>
                            <a:ea typeface="Cambria Math" panose="02040503050406030204" pitchFamily="18" charset="0"/>
                          </a:rPr>
                          <m:t>𝑖</m:t>
                        </m:r>
                      </m:sub>
                    </m:sSub>
                  </m:oMath>
                </a14:m>
                <a:r>
                  <a:rPr lang="en-US" altLang="zh-CN" sz="1800" dirty="0">
                    <a:latin typeface="Cambria Math" panose="02040503050406030204" pitchFamily="18" charset="0"/>
                    <a:ea typeface="Cambria Math" panose="02040503050406030204" pitchFamily="18" charset="0"/>
                  </a:rPr>
                  <a:t>, and predicts the next state </a:t>
                </a:r>
                <a14:m>
                  <m:oMath xmlns:m="http://schemas.openxmlformats.org/officeDocument/2006/math">
                    <m:acc>
                      <m:accPr>
                        <m:chr m:val="̂"/>
                        <m:ctrlPr>
                          <a:rPr lang="en-US" altLang="zh-CN" sz="1800" i="1" smtClean="0">
                            <a:latin typeface="Cambria Math" panose="02040503050406030204" pitchFamily="18" charset="0"/>
                            <a:ea typeface="Cambria Math" panose="02040503050406030204" pitchFamily="18" charset="0"/>
                          </a:rPr>
                        </m:ctrlPr>
                      </m:accPr>
                      <m:e>
                        <m:sSub>
                          <m:sSubPr>
                            <m:ctrlPr>
                              <a:rPr lang="en-US" altLang="zh-CN" sz="1800" i="1">
                                <a:latin typeface="Cambria Math" panose="02040503050406030204" pitchFamily="18" charset="0"/>
                                <a:ea typeface="Cambria Math" panose="02040503050406030204" pitchFamily="18" charset="0"/>
                              </a:rPr>
                            </m:ctrlPr>
                          </m:sSubPr>
                          <m:e>
                            <m:r>
                              <a:rPr lang="en-US" altLang="zh-CN" sz="1800">
                                <a:latin typeface="Cambria Math" panose="02040503050406030204" pitchFamily="18" charset="0"/>
                                <a:ea typeface="Cambria Math" panose="02040503050406030204" pitchFamily="18" charset="0"/>
                              </a:rPr>
                              <m:t>𝑧</m:t>
                            </m:r>
                          </m:e>
                          <m:sub>
                            <m:r>
                              <a:rPr lang="en-US" altLang="zh-CN" sz="1800">
                                <a:latin typeface="Cambria Math" panose="02040503050406030204" pitchFamily="18" charset="0"/>
                                <a:ea typeface="Cambria Math" panose="02040503050406030204" pitchFamily="18" charset="0"/>
                              </a:rPr>
                              <m:t>𝑖</m:t>
                            </m:r>
                            <m:r>
                              <a:rPr lang="en-US" altLang="zh-CN" sz="1800">
                                <a:latin typeface="Cambria Math" panose="02040503050406030204" pitchFamily="18" charset="0"/>
                                <a:ea typeface="Cambria Math" panose="02040503050406030204" pitchFamily="18" charset="0"/>
                              </a:rPr>
                              <m:t>+1</m:t>
                            </m:r>
                          </m:sub>
                        </m:sSub>
                      </m:e>
                    </m:acc>
                  </m:oMath>
                </a14:m>
                <a:r>
                  <a:rPr lang="en-US" altLang="zh-CN" sz="1800" dirty="0">
                    <a:latin typeface="Cambria Math" panose="02040503050406030204" pitchFamily="18" charset="0"/>
                    <a:ea typeface="Cambria Math" panose="02040503050406030204" pitchFamily="18" charset="0"/>
                  </a:rPr>
                  <a:t> (or a distribution of </a:t>
                </a:r>
                <a14:m>
                  <m:oMath xmlns:m="http://schemas.openxmlformats.org/officeDocument/2006/math">
                    <m:acc>
                      <m:accPr>
                        <m:chr m:val="̂"/>
                        <m:ctrlPr>
                          <a:rPr lang="en-US" altLang="zh-CN" sz="1800" i="1" smtClean="0">
                            <a:latin typeface="Cambria Math" panose="02040503050406030204" pitchFamily="18" charset="0"/>
                            <a:ea typeface="Cambria Math" panose="02040503050406030204" pitchFamily="18" charset="0"/>
                          </a:rPr>
                        </m:ctrlPr>
                      </m:accPr>
                      <m:e>
                        <m:sSub>
                          <m:sSubPr>
                            <m:ctrlPr>
                              <a:rPr lang="en-US" altLang="zh-CN" sz="1800" i="1">
                                <a:latin typeface="Cambria Math" panose="02040503050406030204" pitchFamily="18" charset="0"/>
                                <a:ea typeface="Cambria Math" panose="02040503050406030204" pitchFamily="18" charset="0"/>
                              </a:rPr>
                            </m:ctrlPr>
                          </m:sSubPr>
                          <m:e>
                            <m:r>
                              <a:rPr lang="en-US" altLang="zh-CN" sz="1800">
                                <a:latin typeface="Cambria Math" panose="02040503050406030204" pitchFamily="18" charset="0"/>
                                <a:ea typeface="Cambria Math" panose="02040503050406030204" pitchFamily="18" charset="0"/>
                              </a:rPr>
                              <m:t>𝑧</m:t>
                            </m:r>
                          </m:e>
                          <m:sub>
                            <m:r>
                              <a:rPr lang="en-US" altLang="zh-CN" sz="1800">
                                <a:latin typeface="Cambria Math" panose="02040503050406030204" pitchFamily="18" charset="0"/>
                                <a:ea typeface="Cambria Math" panose="02040503050406030204" pitchFamily="18" charset="0"/>
                              </a:rPr>
                              <m:t>𝑖</m:t>
                            </m:r>
                            <m:r>
                              <a:rPr lang="en-US" altLang="zh-CN" sz="1800">
                                <a:latin typeface="Cambria Math" panose="02040503050406030204" pitchFamily="18" charset="0"/>
                                <a:ea typeface="Cambria Math" panose="02040503050406030204" pitchFamily="18" charset="0"/>
                              </a:rPr>
                              <m:t>+1</m:t>
                            </m:r>
                          </m:sub>
                        </m:sSub>
                      </m:e>
                    </m:acc>
                  </m:oMath>
                </a14:m>
                <a:r>
                  <a:rPr lang="en-US" altLang="zh-CN" sz="1800" dirty="0">
                    <a:latin typeface="Cambria Math" panose="02040503050406030204" pitchFamily="18" charset="0"/>
                    <a:ea typeface="Cambria Math" panose="02040503050406030204" pitchFamily="18" charset="0"/>
                  </a:rPr>
                  <a:t>).</a:t>
                </a:r>
              </a:p>
              <a:p>
                <a:r>
                  <a:rPr lang="en-US" altLang="zh-CN" sz="1800" dirty="0">
                    <a:latin typeface="Cambria Math" panose="02040503050406030204" pitchFamily="18" charset="0"/>
                    <a:ea typeface="Cambria Math" panose="02040503050406030204" pitchFamily="18" charset="0"/>
                  </a:rPr>
                  <a:t>At time </a:t>
                </a:r>
                <a14:m>
                  <m:oMath xmlns:m="http://schemas.openxmlformats.org/officeDocument/2006/math">
                    <m:sSub>
                      <m:sSubPr>
                        <m:ctrlPr>
                          <a:rPr lang="en-US" altLang="zh-CN" sz="1800" i="1">
                            <a:latin typeface="Cambria Math" panose="02040503050406030204" pitchFamily="18" charset="0"/>
                            <a:ea typeface="Cambria Math" panose="02040503050406030204" pitchFamily="18" charset="0"/>
                          </a:rPr>
                        </m:ctrlPr>
                      </m:sSubPr>
                      <m:e>
                        <m:r>
                          <a:rPr lang="en-US" altLang="zh-CN" sz="1800">
                            <a:latin typeface="Cambria Math" panose="02040503050406030204" pitchFamily="18" charset="0"/>
                            <a:ea typeface="Cambria Math" panose="02040503050406030204" pitchFamily="18" charset="0"/>
                          </a:rPr>
                          <m:t>𝑡</m:t>
                        </m:r>
                      </m:e>
                      <m:sub>
                        <m:r>
                          <a:rPr lang="en-US" altLang="zh-CN" sz="1800">
                            <a:latin typeface="Cambria Math" panose="02040503050406030204" pitchFamily="18" charset="0"/>
                            <a:ea typeface="Cambria Math" panose="02040503050406030204" pitchFamily="18" charset="0"/>
                          </a:rPr>
                          <m:t>𝑖</m:t>
                        </m:r>
                        <m:r>
                          <a:rPr lang="en-US" altLang="zh-CN" sz="1800">
                            <a:latin typeface="Cambria Math" panose="02040503050406030204" pitchFamily="18" charset="0"/>
                            <a:ea typeface="Cambria Math" panose="02040503050406030204" pitchFamily="18" charset="0"/>
                          </a:rPr>
                          <m:t>+1</m:t>
                        </m:r>
                      </m:sub>
                    </m:sSub>
                  </m:oMath>
                </a14:m>
                <a:r>
                  <a:rPr lang="en-US" altLang="zh-CN" sz="1800" dirty="0">
                    <a:latin typeface="Cambria Math" panose="02040503050406030204" pitchFamily="18" charset="0"/>
                    <a:ea typeface="Cambria Math" panose="02040503050406030204" pitchFamily="18" charset="0"/>
                  </a:rPr>
                  <a:t>, the controller receives </a:t>
                </a:r>
                <a14:m>
                  <m:oMath xmlns:m="http://schemas.openxmlformats.org/officeDocument/2006/math">
                    <m:sSub>
                      <m:sSubPr>
                        <m:ctrlPr>
                          <a:rPr lang="en-US" altLang="zh-CN" sz="1800" b="0" i="1" smtClean="0">
                            <a:latin typeface="Cambria Math" panose="02040503050406030204" pitchFamily="18" charset="0"/>
                            <a:ea typeface="Cambria Math" panose="02040503050406030204" pitchFamily="18" charset="0"/>
                          </a:rPr>
                        </m:ctrlPr>
                      </m:sSubPr>
                      <m:e>
                        <m:r>
                          <a:rPr lang="en-US" altLang="zh-CN" sz="1800" b="0" i="1" smtClean="0">
                            <a:latin typeface="Cambria Math" panose="02040503050406030204" pitchFamily="18" charset="0"/>
                            <a:ea typeface="Cambria Math" panose="02040503050406030204" pitchFamily="18" charset="0"/>
                          </a:rPr>
                          <m:t>𝑧</m:t>
                        </m:r>
                      </m:e>
                      <m:sub>
                        <m:r>
                          <a:rPr lang="en-US" altLang="zh-CN" sz="1800" b="0" i="1" smtClean="0">
                            <a:latin typeface="Cambria Math" panose="02040503050406030204" pitchFamily="18" charset="0"/>
                            <a:ea typeface="Cambria Math" panose="02040503050406030204" pitchFamily="18" charset="0"/>
                          </a:rPr>
                          <m:t>𝑖</m:t>
                        </m:r>
                        <m:r>
                          <a:rPr lang="en-US" altLang="zh-CN" sz="1800" b="0" i="1" smtClean="0">
                            <a:latin typeface="Cambria Math" panose="02040503050406030204" pitchFamily="18" charset="0"/>
                            <a:ea typeface="Cambria Math" panose="02040503050406030204" pitchFamily="18" charset="0"/>
                          </a:rPr>
                          <m:t>+1</m:t>
                        </m:r>
                      </m:sub>
                    </m:sSub>
                  </m:oMath>
                </a14:m>
                <a:r>
                  <a:rPr lang="en-US" altLang="zh-CN" sz="1800" dirty="0">
                    <a:latin typeface="Cambria Math" panose="02040503050406030204" pitchFamily="18" charset="0"/>
                    <a:ea typeface="Cambria Math" panose="02040503050406030204" pitchFamily="18" charset="0"/>
                  </a:rPr>
                  <a:t>.</a:t>
                </a:r>
              </a:p>
              <a:p>
                <a:r>
                  <a:rPr lang="en-US" altLang="zh-CN" sz="1800" dirty="0">
                    <a:latin typeface="Cambria Math" panose="02040503050406030204" pitchFamily="18" charset="0"/>
                    <a:ea typeface="Cambria Math" panose="02040503050406030204" pitchFamily="18" charset="0"/>
                  </a:rPr>
                  <a:t>Within a given sample time, statistically compute the observed distribution vs. the assumed distribution.</a:t>
                </a:r>
              </a:p>
              <a:p>
                <a:r>
                  <a:rPr lang="en-US" altLang="zh-CN" sz="1800" dirty="0">
                    <a:latin typeface="Cambria Math" panose="02040503050406030204" pitchFamily="18" charset="0"/>
                    <a:ea typeface="Cambria Math" panose="02040503050406030204" pitchFamily="18" charset="0"/>
                  </a:rPr>
                  <a:t>Issues:</a:t>
                </a:r>
              </a:p>
              <a:p>
                <a:pPr lvl="1"/>
                <a:r>
                  <a:rPr lang="en-US" altLang="zh-CN" sz="1800" dirty="0">
                    <a:latin typeface="Cambria Math" panose="02040503050406030204" pitchFamily="18" charset="0"/>
                    <a:ea typeface="Cambria Math" panose="02040503050406030204" pitchFamily="18" charset="0"/>
                  </a:rPr>
                  <a:t>Each state may have very few samples,</a:t>
                </a:r>
              </a:p>
              <a:p>
                <a:pPr lvl="1"/>
                <a:r>
                  <a:rPr lang="en-US" altLang="zh-CN" sz="1800" dirty="0">
                    <a:latin typeface="Cambria Math" panose="02040503050406030204" pitchFamily="18" charset="0"/>
                    <a:ea typeface="Cambria Math" panose="02040503050406030204" pitchFamily="18" charset="0"/>
                  </a:rPr>
                  <a:t>Samples are across the entire state space </a:t>
                </a:r>
                <a14:m>
                  <m:oMath xmlns:m="http://schemas.openxmlformats.org/officeDocument/2006/math">
                    <m:r>
                      <a:rPr lang="en-US" altLang="zh-CN" sz="1800">
                        <a:latin typeface="Cambria Math" panose="02040503050406030204" pitchFamily="18" charset="0"/>
                        <a:ea typeface="Cambria Math" panose="02040503050406030204" pitchFamily="18" charset="0"/>
                      </a:rPr>
                      <m:t>𝒵</m:t>
                    </m:r>
                  </m:oMath>
                </a14:m>
                <a:r>
                  <a:rPr lang="en-US" altLang="zh-CN" sz="1800" dirty="0">
                    <a:latin typeface="Cambria Math" panose="02040503050406030204" pitchFamily="18" charset="0"/>
                    <a:ea typeface="Cambria Math" panose="02040503050406030204" pitchFamily="18" charset="0"/>
                  </a:rPr>
                  <a:t>.</a:t>
                </a:r>
              </a:p>
              <a:p>
                <a:endParaRPr lang="en-US" altLang="zh-CN" sz="1800" b="0" dirty="0">
                  <a:latin typeface="Cambria Math" panose="02040503050406030204" pitchFamily="18" charset="0"/>
                  <a:ea typeface="Cambria Math" panose="02040503050406030204" pitchFamily="18" charset="0"/>
                </a:endParaRPr>
              </a:p>
              <a:p>
                <a:endParaRPr lang="en-US" altLang="zh-CN" sz="1800" b="0" dirty="0">
                  <a:latin typeface="Cambria Math" panose="02040503050406030204" pitchFamily="18" charset="0"/>
                  <a:ea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E0EAB10C-29A6-458B-B423-0D17243FF596}"/>
                  </a:ext>
                </a:extLst>
              </p:cNvPr>
              <p:cNvSpPr>
                <a:spLocks noGrp="1" noRot="1" noChangeAspect="1" noMove="1" noResize="1" noEditPoints="1" noAdjustHandles="1" noChangeArrowheads="1" noChangeShapeType="1" noTextEdit="1"/>
              </p:cNvSpPr>
              <p:nvPr>
                <p:ph idx="1"/>
              </p:nvPr>
            </p:nvSpPr>
            <p:spPr>
              <a:xfrm>
                <a:off x="4246727" y="1825624"/>
                <a:ext cx="7107073" cy="4445521"/>
              </a:xfrm>
              <a:blipFill>
                <a:blip r:embed="rId2"/>
                <a:stretch>
                  <a:fillRect l="-943" t="-1370" r="-591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1EDA54CB-3971-4D4A-A8C0-2E10FE859420}"/>
                  </a:ext>
                </a:extLst>
              </p:cNvPr>
              <p:cNvSpPr/>
              <p:nvPr/>
            </p:nvSpPr>
            <p:spPr>
              <a:xfrm>
                <a:off x="835501" y="4330141"/>
                <a:ext cx="2855270" cy="642263"/>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𝑃𝑙𝑎𝑛𝑡</m:t>
                      </m:r>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𝑢𝑛𝑑𝑒𝑟</m:t>
                      </m:r>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𝑝𝑒𝑟𝑐𝑒𝑝𝑡𝑖𝑜𝑛</m:t>
                      </m:r>
                    </m:oMath>
                  </m:oMathPara>
                </a14:m>
                <a:endParaRPr lang="zh-CN" altLang="en-US" sz="1600" dirty="0"/>
              </a:p>
            </p:txBody>
          </p:sp>
        </mc:Choice>
        <mc:Fallback xmlns="">
          <p:sp>
            <p:nvSpPr>
              <p:cNvPr id="5" name="Rectangle 4">
                <a:extLst>
                  <a:ext uri="{FF2B5EF4-FFF2-40B4-BE49-F238E27FC236}">
                    <a16:creationId xmlns:a16="http://schemas.microsoft.com/office/drawing/2014/main" id="{1EDA54CB-3971-4D4A-A8C0-2E10FE859420}"/>
                  </a:ext>
                </a:extLst>
              </p:cNvPr>
              <p:cNvSpPr>
                <a:spLocks noRot="1" noChangeAspect="1" noMove="1" noResize="1" noEditPoints="1" noAdjustHandles="1" noChangeArrowheads="1" noChangeShapeType="1" noTextEdit="1"/>
              </p:cNvSpPr>
              <p:nvPr/>
            </p:nvSpPr>
            <p:spPr>
              <a:xfrm>
                <a:off x="835501" y="4330141"/>
                <a:ext cx="2855270" cy="642263"/>
              </a:xfrm>
              <a:prstGeom prst="rect">
                <a:avLst/>
              </a:prstGeom>
              <a:blipFill>
                <a:blip r:embed="rId3"/>
                <a:stretch>
                  <a:fillRect/>
                </a:stretch>
              </a:blipFill>
              <a:ln w="19050" cap="flat" cmpd="sng" algn="ctr">
                <a:solidFill>
                  <a:schemeClr val="dk1"/>
                </a:solidFill>
                <a:prstDash val="solid"/>
                <a:round/>
                <a:headEnd type="none" w="med" len="med"/>
                <a:tailEnd type="none" w="med" len="me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333FEF9A-9E1B-4A10-BB98-084658D3478C}"/>
                  </a:ext>
                </a:extLst>
              </p:cNvPr>
              <p:cNvSpPr/>
              <p:nvPr/>
            </p:nvSpPr>
            <p:spPr>
              <a:xfrm>
                <a:off x="848202" y="2609316"/>
                <a:ext cx="2829869" cy="642263"/>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𝐶𝑜𝑛𝑡𝑟𝑜𝑙𝑙𝑒𝑟</m:t>
                      </m:r>
                    </m:oMath>
                  </m:oMathPara>
                </a14:m>
                <a:endParaRPr lang="zh-CN" altLang="en-US" sz="1600" dirty="0"/>
              </a:p>
            </p:txBody>
          </p:sp>
        </mc:Choice>
        <mc:Fallback xmlns="">
          <p:sp>
            <p:nvSpPr>
              <p:cNvPr id="8" name="Rectangle 7">
                <a:extLst>
                  <a:ext uri="{FF2B5EF4-FFF2-40B4-BE49-F238E27FC236}">
                    <a16:creationId xmlns:a16="http://schemas.microsoft.com/office/drawing/2014/main" id="{333FEF9A-9E1B-4A10-BB98-084658D3478C}"/>
                  </a:ext>
                </a:extLst>
              </p:cNvPr>
              <p:cNvSpPr>
                <a:spLocks noRot="1" noChangeAspect="1" noMove="1" noResize="1" noEditPoints="1" noAdjustHandles="1" noChangeArrowheads="1" noChangeShapeType="1" noTextEdit="1"/>
              </p:cNvSpPr>
              <p:nvPr/>
            </p:nvSpPr>
            <p:spPr>
              <a:xfrm>
                <a:off x="848202" y="2609316"/>
                <a:ext cx="2829869" cy="642263"/>
              </a:xfrm>
              <a:prstGeom prst="rect">
                <a:avLst/>
              </a:prstGeom>
              <a:blipFill>
                <a:blip r:embed="rId4"/>
                <a:stretch>
                  <a:fillRect/>
                </a:stretch>
              </a:blipFill>
              <a:ln w="19050" cap="flat" cmpd="sng" algn="ctr">
                <a:solidFill>
                  <a:schemeClr val="dk1"/>
                </a:solidFill>
                <a:prstDash val="solid"/>
                <a:round/>
                <a:headEnd type="none" w="med" len="med"/>
                <a:tailEnd type="none" w="med" len="med"/>
              </a:ln>
            </p:spPr>
            <p:txBody>
              <a:bodyPr/>
              <a:lstStyle/>
              <a:p>
                <a:r>
                  <a:rPr lang="zh-CN" altLang="en-US">
                    <a:noFill/>
                  </a:rPr>
                  <a:t> </a:t>
                </a:r>
              </a:p>
            </p:txBody>
          </p:sp>
        </mc:Fallback>
      </mc:AlternateContent>
      <p:cxnSp>
        <p:nvCxnSpPr>
          <p:cNvPr id="12" name="Connector: Elbow 11">
            <a:extLst>
              <a:ext uri="{FF2B5EF4-FFF2-40B4-BE49-F238E27FC236}">
                <a16:creationId xmlns:a16="http://schemas.microsoft.com/office/drawing/2014/main" id="{89CA1800-CA02-41FC-90C8-51B697A24374}"/>
              </a:ext>
            </a:extLst>
          </p:cNvPr>
          <p:cNvCxnSpPr>
            <a:cxnSpLocks/>
            <a:stCxn id="5" idx="1"/>
            <a:endCxn id="8" idx="1"/>
          </p:cNvCxnSpPr>
          <p:nvPr/>
        </p:nvCxnSpPr>
        <p:spPr>
          <a:xfrm rot="10800000" flipH="1">
            <a:off x="835500" y="2930449"/>
            <a:ext cx="12701" cy="1720825"/>
          </a:xfrm>
          <a:prstGeom prst="bentConnector3">
            <a:avLst>
              <a:gd name="adj1" fmla="val -1799858"/>
            </a:avLst>
          </a:prstGeom>
          <a:ln w="19050">
            <a:tailEnd type="triangle"/>
          </a:ln>
        </p:spPr>
        <p:style>
          <a:lnRef idx="1">
            <a:schemeClr val="dk1"/>
          </a:lnRef>
          <a:fillRef idx="0">
            <a:schemeClr val="dk1"/>
          </a:fillRef>
          <a:effectRef idx="0">
            <a:schemeClr val="dk1"/>
          </a:effectRef>
          <a:fontRef idx="minor">
            <a:schemeClr val="tx1"/>
          </a:fontRef>
        </p:style>
      </p:cxnSp>
      <p:cxnSp>
        <p:nvCxnSpPr>
          <p:cNvPr id="18" name="Connector: Elbow 17">
            <a:extLst>
              <a:ext uri="{FF2B5EF4-FFF2-40B4-BE49-F238E27FC236}">
                <a16:creationId xmlns:a16="http://schemas.microsoft.com/office/drawing/2014/main" id="{0D05DD8A-7229-4574-B7CC-404B6DC60754}"/>
              </a:ext>
            </a:extLst>
          </p:cNvPr>
          <p:cNvCxnSpPr>
            <a:cxnSpLocks/>
            <a:stCxn id="8" idx="3"/>
            <a:endCxn id="5" idx="3"/>
          </p:cNvCxnSpPr>
          <p:nvPr/>
        </p:nvCxnSpPr>
        <p:spPr>
          <a:xfrm>
            <a:off x="3678071" y="2930448"/>
            <a:ext cx="12700" cy="1720825"/>
          </a:xfrm>
          <a:prstGeom prst="bentConnector3">
            <a:avLst>
              <a:gd name="adj1" fmla="val 1900000"/>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7AD16283-9E5B-48D7-8725-F408DCC6EECA}"/>
                  </a:ext>
                </a:extLst>
              </p:cNvPr>
              <p:cNvSpPr txBox="1"/>
              <p:nvPr/>
            </p:nvSpPr>
            <p:spPr>
              <a:xfrm>
                <a:off x="3919181" y="3606195"/>
                <a:ext cx="32754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𝑢</m:t>
                      </m:r>
                    </m:oMath>
                  </m:oMathPara>
                </a14:m>
                <a:endParaRPr lang="zh-CN" altLang="en-US" dirty="0"/>
              </a:p>
            </p:txBody>
          </p:sp>
        </mc:Choice>
        <mc:Fallback xmlns="">
          <p:sp>
            <p:nvSpPr>
              <p:cNvPr id="27" name="TextBox 26">
                <a:extLst>
                  <a:ext uri="{FF2B5EF4-FFF2-40B4-BE49-F238E27FC236}">
                    <a16:creationId xmlns:a16="http://schemas.microsoft.com/office/drawing/2014/main" id="{7AD16283-9E5B-48D7-8725-F408DCC6EECA}"/>
                  </a:ext>
                </a:extLst>
              </p:cNvPr>
              <p:cNvSpPr txBox="1">
                <a:spLocks noRot="1" noChangeAspect="1" noMove="1" noResize="1" noEditPoints="1" noAdjustHandles="1" noChangeArrowheads="1" noChangeShapeType="1" noTextEdit="1"/>
              </p:cNvSpPr>
              <p:nvPr/>
            </p:nvSpPr>
            <p:spPr>
              <a:xfrm>
                <a:off x="3919181" y="3606195"/>
                <a:ext cx="327546" cy="369332"/>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A06952C-016E-4C22-9ECB-AE04E32B9762}"/>
                  </a:ext>
                </a:extLst>
              </p:cNvPr>
              <p:cNvSpPr txBox="1"/>
              <p:nvPr/>
            </p:nvSpPr>
            <p:spPr>
              <a:xfrm>
                <a:off x="1621076" y="2206727"/>
                <a:ext cx="12841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𝜋</m:t>
                      </m:r>
                      <m:r>
                        <a:rPr lang="en-US" altLang="zh-CN" b="0" i="1" smtClean="0">
                          <a:latin typeface="Cambria Math" panose="02040503050406030204" pitchFamily="18" charset="0"/>
                        </a:rPr>
                        <m:t>:</m:t>
                      </m:r>
                      <m:r>
                        <a:rPr lang="en-US" altLang="zh-CN" i="1">
                          <a:latin typeface="Cambria Math" panose="02040503050406030204" pitchFamily="18" charset="0"/>
                        </a:rPr>
                        <m:t>𝒵</m:t>
                      </m:r>
                      <m:r>
                        <a:rPr lang="en-US" altLang="zh-CN" b="0" i="1" smtClean="0">
                          <a:latin typeface="Cambria Math" panose="02040503050406030204" pitchFamily="18" charset="0"/>
                        </a:rPr>
                        <m:t>→</m:t>
                      </m:r>
                      <m:r>
                        <a:rPr lang="en-US" altLang="zh-CN" b="0" i="1" smtClean="0">
                          <a:latin typeface="Cambria Math" panose="02040503050406030204" pitchFamily="18" charset="0"/>
                        </a:rPr>
                        <m:t>𝒰</m:t>
                      </m:r>
                    </m:oMath>
                  </m:oMathPara>
                </a14:m>
                <a:endParaRPr lang="zh-CN" altLang="en-US" dirty="0"/>
              </a:p>
            </p:txBody>
          </p:sp>
        </mc:Choice>
        <mc:Fallback xmlns="">
          <p:sp>
            <p:nvSpPr>
              <p:cNvPr id="16" name="TextBox 15">
                <a:extLst>
                  <a:ext uri="{FF2B5EF4-FFF2-40B4-BE49-F238E27FC236}">
                    <a16:creationId xmlns:a16="http://schemas.microsoft.com/office/drawing/2014/main" id="{BA06952C-016E-4C22-9ECB-AE04E32B9762}"/>
                  </a:ext>
                </a:extLst>
              </p:cNvPr>
              <p:cNvSpPr txBox="1">
                <a:spLocks noRot="1" noChangeAspect="1" noMove="1" noResize="1" noEditPoints="1" noAdjustHandles="1" noChangeArrowheads="1" noChangeShapeType="1" noTextEdit="1"/>
              </p:cNvSpPr>
              <p:nvPr/>
            </p:nvSpPr>
            <p:spPr>
              <a:xfrm>
                <a:off x="1621076" y="2206727"/>
                <a:ext cx="1284120" cy="369332"/>
              </a:xfrm>
              <a:prstGeom prst="rect">
                <a:avLst/>
              </a:prstGeom>
              <a:blipFill>
                <a:blip r:embed="rId9"/>
                <a:stretch>
                  <a:fillRect/>
                </a:stretch>
              </a:blipFill>
            </p:spPr>
            <p:txBody>
              <a:bodyPr/>
              <a:lstStyle/>
              <a:p>
                <a:r>
                  <a:rPr lang="zh-CN" altLang="en-US">
                    <a:noFill/>
                  </a:rPr>
                  <a:t> </a:t>
                </a:r>
              </a:p>
            </p:txBody>
          </p:sp>
        </mc:Fallback>
      </mc:AlternateContent>
      <p:cxnSp>
        <p:nvCxnSpPr>
          <p:cNvPr id="9" name="Straight Connector 8">
            <a:extLst>
              <a:ext uri="{FF2B5EF4-FFF2-40B4-BE49-F238E27FC236}">
                <a16:creationId xmlns:a16="http://schemas.microsoft.com/office/drawing/2014/main" id="{AAF4FC27-3226-4F93-92B1-E22620C8C74F}"/>
              </a:ext>
            </a:extLst>
          </p:cNvPr>
          <p:cNvCxnSpPr/>
          <p:nvPr/>
        </p:nvCxnSpPr>
        <p:spPr>
          <a:xfrm>
            <a:off x="170597" y="3429000"/>
            <a:ext cx="4076130" cy="0"/>
          </a:xfrm>
          <a:prstGeom prst="line">
            <a:avLst/>
          </a:prstGeom>
          <a:ln w="28575">
            <a:prstDash val="dash"/>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375C942D-66FD-4AEA-A678-247D024E018C}"/>
                  </a:ext>
                </a:extLst>
              </p:cNvPr>
              <p:cNvSpPr txBox="1"/>
              <p:nvPr/>
            </p:nvSpPr>
            <p:spPr>
              <a:xfrm>
                <a:off x="68394" y="3595871"/>
                <a:ext cx="532770" cy="37965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𝑧</m:t>
                          </m:r>
                        </m:e>
                        <m:sup>
                          <m:r>
                            <a:rPr lang="en-US" altLang="zh-CN" b="0" i="1" smtClean="0">
                              <a:latin typeface="Cambria Math" panose="02040503050406030204" pitchFamily="18" charset="0"/>
                            </a:rPr>
                            <m:t>𝒶</m:t>
                          </m:r>
                          <m:r>
                            <a:rPr lang="en-US" altLang="zh-CN" b="0" i="1" smtClean="0">
                              <a:latin typeface="Cambria Math" panose="02040503050406030204" pitchFamily="18" charset="0"/>
                            </a:rPr>
                            <m:t>,</m:t>
                          </m:r>
                          <m:r>
                            <a:rPr lang="en-US" altLang="zh-CN" b="0" i="1" smtClean="0">
                              <a:latin typeface="Cambria Math" panose="02040503050406030204" pitchFamily="18" charset="0"/>
                            </a:rPr>
                            <m:t>𝒷</m:t>
                          </m:r>
                        </m:sup>
                      </m:sSup>
                    </m:oMath>
                  </m:oMathPara>
                </a14:m>
                <a:endParaRPr lang="zh-CN" altLang="en-US" dirty="0"/>
              </a:p>
            </p:txBody>
          </p:sp>
        </mc:Choice>
        <mc:Fallback xmlns="">
          <p:sp>
            <p:nvSpPr>
              <p:cNvPr id="25" name="TextBox 24">
                <a:extLst>
                  <a:ext uri="{FF2B5EF4-FFF2-40B4-BE49-F238E27FC236}">
                    <a16:creationId xmlns:a16="http://schemas.microsoft.com/office/drawing/2014/main" id="{375C942D-66FD-4AEA-A678-247D024E018C}"/>
                  </a:ext>
                </a:extLst>
              </p:cNvPr>
              <p:cNvSpPr txBox="1">
                <a:spLocks noRot="1" noChangeAspect="1" noMove="1" noResize="1" noEditPoints="1" noAdjustHandles="1" noChangeArrowheads="1" noChangeShapeType="1" noTextEdit="1"/>
              </p:cNvSpPr>
              <p:nvPr/>
            </p:nvSpPr>
            <p:spPr>
              <a:xfrm>
                <a:off x="68394" y="3595871"/>
                <a:ext cx="532770" cy="379656"/>
              </a:xfrm>
              <a:prstGeom prst="rect">
                <a:avLst/>
              </a:prstGeom>
              <a:blipFill>
                <a:blip r:embed="rId13"/>
                <a:stretch>
                  <a:fillRect r="-34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9E8767FD-7090-42BB-A4DC-1D3C5AAB9108}"/>
                  </a:ext>
                </a:extLst>
              </p:cNvPr>
              <p:cNvSpPr/>
              <p:nvPr/>
            </p:nvSpPr>
            <p:spPr>
              <a:xfrm>
                <a:off x="1672729" y="1473366"/>
                <a:ext cx="1180813" cy="642263"/>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𝑀𝑜𝑛𝑖𝑡𝑜𝑟</m:t>
                      </m:r>
                    </m:oMath>
                  </m:oMathPara>
                </a14:m>
                <a:endParaRPr lang="zh-CN" altLang="en-US" sz="1600" dirty="0"/>
              </a:p>
            </p:txBody>
          </p:sp>
        </mc:Choice>
        <mc:Fallback xmlns="">
          <p:sp>
            <p:nvSpPr>
              <p:cNvPr id="33" name="Rectangle 32">
                <a:extLst>
                  <a:ext uri="{FF2B5EF4-FFF2-40B4-BE49-F238E27FC236}">
                    <a16:creationId xmlns:a16="http://schemas.microsoft.com/office/drawing/2014/main" id="{9E8767FD-7090-42BB-A4DC-1D3C5AAB9108}"/>
                  </a:ext>
                </a:extLst>
              </p:cNvPr>
              <p:cNvSpPr>
                <a:spLocks noRot="1" noChangeAspect="1" noMove="1" noResize="1" noEditPoints="1" noAdjustHandles="1" noChangeArrowheads="1" noChangeShapeType="1" noTextEdit="1"/>
              </p:cNvSpPr>
              <p:nvPr/>
            </p:nvSpPr>
            <p:spPr>
              <a:xfrm>
                <a:off x="1672729" y="1473366"/>
                <a:ext cx="1180813" cy="642263"/>
              </a:xfrm>
              <a:prstGeom prst="rect">
                <a:avLst/>
              </a:prstGeom>
              <a:blipFill>
                <a:blip r:embed="rId15"/>
                <a:stretch>
                  <a:fillRect/>
                </a:stretch>
              </a:blipFill>
              <a:ln w="19050" cap="flat" cmpd="sng" algn="ctr">
                <a:solidFill>
                  <a:schemeClr val="dk1"/>
                </a:solidFill>
                <a:prstDash val="solid"/>
                <a:round/>
                <a:headEnd type="none" w="med" len="med"/>
                <a:tailEnd type="none" w="med" len="med"/>
              </a:ln>
            </p:spPr>
            <p:txBody>
              <a:bodyPr/>
              <a:lstStyle/>
              <a:p>
                <a:r>
                  <a:rPr lang="zh-CN" altLang="en-US">
                    <a:noFill/>
                  </a:rPr>
                  <a:t> </a:t>
                </a:r>
              </a:p>
            </p:txBody>
          </p:sp>
        </mc:Fallback>
      </mc:AlternateContent>
      <p:cxnSp>
        <p:nvCxnSpPr>
          <p:cNvPr id="34" name="Connector: Elbow 33">
            <a:extLst>
              <a:ext uri="{FF2B5EF4-FFF2-40B4-BE49-F238E27FC236}">
                <a16:creationId xmlns:a16="http://schemas.microsoft.com/office/drawing/2014/main" id="{461EEA62-ABE3-43C9-BA4D-976C021385A0}"/>
              </a:ext>
            </a:extLst>
          </p:cNvPr>
          <p:cNvCxnSpPr>
            <a:cxnSpLocks/>
          </p:cNvCxnSpPr>
          <p:nvPr/>
        </p:nvCxnSpPr>
        <p:spPr>
          <a:xfrm rot="10800000" flipH="1">
            <a:off x="848201" y="1696962"/>
            <a:ext cx="824527" cy="1135950"/>
          </a:xfrm>
          <a:prstGeom prst="bentConnector3">
            <a:avLst>
              <a:gd name="adj1" fmla="val -27725"/>
            </a:avLst>
          </a:prstGeom>
          <a:ln w="19050">
            <a:tailEnd type="triangle"/>
          </a:ln>
        </p:spPr>
        <p:style>
          <a:lnRef idx="1">
            <a:schemeClr val="dk1"/>
          </a:lnRef>
          <a:fillRef idx="0">
            <a:schemeClr val="dk1"/>
          </a:fillRef>
          <a:effectRef idx="0">
            <a:schemeClr val="dk1"/>
          </a:effectRef>
          <a:fontRef idx="minor">
            <a:schemeClr val="tx1"/>
          </a:fontRef>
        </p:style>
      </p:cxnSp>
      <p:cxnSp>
        <p:nvCxnSpPr>
          <p:cNvPr id="35" name="Connector: Elbow 34">
            <a:extLst>
              <a:ext uri="{FF2B5EF4-FFF2-40B4-BE49-F238E27FC236}">
                <a16:creationId xmlns:a16="http://schemas.microsoft.com/office/drawing/2014/main" id="{355E8A5D-0539-407A-886C-E4A49E1AE982}"/>
              </a:ext>
            </a:extLst>
          </p:cNvPr>
          <p:cNvCxnSpPr>
            <a:cxnSpLocks/>
          </p:cNvCxnSpPr>
          <p:nvPr/>
        </p:nvCxnSpPr>
        <p:spPr>
          <a:xfrm>
            <a:off x="2853542" y="1703058"/>
            <a:ext cx="824529" cy="1135950"/>
          </a:xfrm>
          <a:prstGeom prst="bentConnector3">
            <a:avLst>
              <a:gd name="adj1" fmla="val 127725"/>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4CAA1E01-D9EB-49AE-B25E-3ACFAE7D0E24}"/>
                  </a:ext>
                </a:extLst>
              </p:cNvPr>
              <p:cNvSpPr txBox="1"/>
              <p:nvPr/>
            </p:nvSpPr>
            <p:spPr>
              <a:xfrm>
                <a:off x="566382" y="5032377"/>
                <a:ext cx="3214996" cy="3754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𝑠</m:t>
                          </m:r>
                        </m:e>
                        <m:sup>
                          <m:r>
                            <a:rPr lang="en-US" altLang="zh-CN" b="0" i="1" smtClean="0">
                              <a:latin typeface="Cambria Math" panose="02040503050406030204" pitchFamily="18" charset="0"/>
                            </a:rPr>
                            <m:t>𝒵</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𝒵</m:t>
                      </m:r>
                      <m:r>
                        <a:rPr lang="en-US" altLang="zh-CN" b="0" i="1" smtClean="0">
                          <a:latin typeface="Cambria Math" panose="02040503050406030204" pitchFamily="18" charset="0"/>
                        </a:rPr>
                        <m:t>×</m:t>
                      </m:r>
                      <m:r>
                        <a:rPr lang="en-US" altLang="zh-CN" b="0" i="1" smtClean="0">
                          <a:latin typeface="Cambria Math" panose="02040503050406030204" pitchFamily="18" charset="0"/>
                        </a:rPr>
                        <m:t>𝒰</m:t>
                      </m:r>
                      <m:r>
                        <a:rPr lang="en-US" altLang="zh-CN" b="0" i="1" smtClean="0">
                          <a:latin typeface="Cambria Math" panose="02040503050406030204" pitchFamily="18" charset="0"/>
                        </a:rPr>
                        <m:t>×</m:t>
                      </m:r>
                      <m:r>
                        <a:rPr lang="en-US" altLang="zh-CN" b="0" i="1" smtClean="0">
                          <a:latin typeface="Cambria Math" panose="02040503050406030204" pitchFamily="18" charset="0"/>
                        </a:rPr>
                        <m:t>𝒵</m:t>
                      </m:r>
                    </m:oMath>
                  </m:oMathPara>
                </a14:m>
                <a:endParaRPr lang="zh-CN" altLang="en-US" dirty="0"/>
              </a:p>
            </p:txBody>
          </p:sp>
        </mc:Choice>
        <mc:Fallback xmlns="">
          <p:sp>
            <p:nvSpPr>
              <p:cNvPr id="19" name="TextBox 18">
                <a:extLst>
                  <a:ext uri="{FF2B5EF4-FFF2-40B4-BE49-F238E27FC236}">
                    <a16:creationId xmlns:a16="http://schemas.microsoft.com/office/drawing/2014/main" id="{4CAA1E01-D9EB-49AE-B25E-3ACFAE7D0E24}"/>
                  </a:ext>
                </a:extLst>
              </p:cNvPr>
              <p:cNvSpPr txBox="1">
                <a:spLocks noRot="1" noChangeAspect="1" noMove="1" noResize="1" noEditPoints="1" noAdjustHandles="1" noChangeArrowheads="1" noChangeShapeType="1" noTextEdit="1"/>
              </p:cNvSpPr>
              <p:nvPr/>
            </p:nvSpPr>
            <p:spPr>
              <a:xfrm>
                <a:off x="566382" y="5032377"/>
                <a:ext cx="3214996" cy="375487"/>
              </a:xfrm>
              <a:prstGeom prst="rect">
                <a:avLst/>
              </a:prstGeom>
              <a:blipFill>
                <a:blip r:embed="rId1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10A5F9DC-3D43-4EA5-A068-2F1197CF23F2}"/>
                  </a:ext>
                </a:extLst>
              </p:cNvPr>
              <p:cNvSpPr txBox="1"/>
              <p:nvPr/>
            </p:nvSpPr>
            <p:spPr>
              <a:xfrm>
                <a:off x="546729" y="6418899"/>
                <a:ext cx="3214996" cy="3748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𝑑</m:t>
                          </m:r>
                        </m:e>
                        <m:sup>
                          <m:r>
                            <a:rPr lang="en-US" altLang="zh-CN" b="0" i="1" smtClean="0">
                              <a:latin typeface="Cambria Math" panose="02040503050406030204" pitchFamily="18" charset="0"/>
                            </a:rPr>
                            <m:t>ℬ</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ℬ</m:t>
                      </m:r>
                      <m:r>
                        <a:rPr lang="en-US" altLang="zh-CN" b="0" i="1" smtClean="0">
                          <a:latin typeface="Cambria Math" panose="02040503050406030204" pitchFamily="18" charset="0"/>
                        </a:rPr>
                        <m:t>×</m:t>
                      </m:r>
                      <m:r>
                        <a:rPr lang="en-US" altLang="zh-CN" b="0" i="1" smtClean="0">
                          <a:latin typeface="Cambria Math" panose="02040503050406030204" pitchFamily="18" charset="0"/>
                        </a:rPr>
                        <m:t>ℬ</m:t>
                      </m:r>
                    </m:oMath>
                  </m:oMathPara>
                </a14:m>
                <a:endParaRPr lang="zh-CN" altLang="en-US" dirty="0"/>
              </a:p>
            </p:txBody>
          </p:sp>
        </mc:Choice>
        <mc:Fallback xmlns="">
          <p:sp>
            <p:nvSpPr>
              <p:cNvPr id="21" name="TextBox 20">
                <a:extLst>
                  <a:ext uri="{FF2B5EF4-FFF2-40B4-BE49-F238E27FC236}">
                    <a16:creationId xmlns:a16="http://schemas.microsoft.com/office/drawing/2014/main" id="{10A5F9DC-3D43-4EA5-A068-2F1197CF23F2}"/>
                  </a:ext>
                </a:extLst>
              </p:cNvPr>
              <p:cNvSpPr txBox="1">
                <a:spLocks noRot="1" noChangeAspect="1" noMove="1" noResize="1" noEditPoints="1" noAdjustHandles="1" noChangeArrowheads="1" noChangeShapeType="1" noTextEdit="1"/>
              </p:cNvSpPr>
              <p:nvPr/>
            </p:nvSpPr>
            <p:spPr>
              <a:xfrm>
                <a:off x="546729" y="6418899"/>
                <a:ext cx="3214996" cy="374846"/>
              </a:xfrm>
              <a:prstGeom prst="rect">
                <a:avLst/>
              </a:prstGeom>
              <a:blipFill>
                <a:blip r:embed="rId1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057F2EA5-469F-469F-B8C3-27A348E48253}"/>
                  </a:ext>
                </a:extLst>
              </p:cNvPr>
              <p:cNvSpPr txBox="1"/>
              <p:nvPr/>
            </p:nvSpPr>
            <p:spPr>
              <a:xfrm>
                <a:off x="601164" y="5413481"/>
                <a:ext cx="3214996" cy="3742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𝑠</m:t>
                          </m:r>
                        </m:e>
                        <m:sup>
                          <m:r>
                            <a:rPr lang="en-US" altLang="zh-CN" b="0" i="1" smtClean="0">
                              <a:latin typeface="Cambria Math" panose="02040503050406030204" pitchFamily="18" charset="0"/>
                            </a:rPr>
                            <m:t>𝒜</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𝒜</m:t>
                      </m:r>
                      <m:r>
                        <a:rPr lang="en-US" altLang="zh-CN" b="0" i="1" smtClean="0">
                          <a:latin typeface="Cambria Math" panose="02040503050406030204" pitchFamily="18" charset="0"/>
                        </a:rPr>
                        <m:t>×</m:t>
                      </m:r>
                      <m:r>
                        <a:rPr lang="en-US" altLang="zh-CN" b="0" i="1" smtClean="0">
                          <a:latin typeface="Cambria Math" panose="02040503050406030204" pitchFamily="18" charset="0"/>
                        </a:rPr>
                        <m:t>𝒰</m:t>
                      </m:r>
                      <m:r>
                        <a:rPr lang="en-US" altLang="zh-CN" b="0" i="1" smtClean="0">
                          <a:latin typeface="Cambria Math" panose="02040503050406030204" pitchFamily="18" charset="0"/>
                        </a:rPr>
                        <m:t>×</m:t>
                      </m:r>
                      <m:r>
                        <a:rPr lang="en-US" altLang="zh-CN" b="0" i="1" smtClean="0">
                          <a:latin typeface="Cambria Math" panose="02040503050406030204" pitchFamily="18" charset="0"/>
                        </a:rPr>
                        <m:t>𝒜</m:t>
                      </m:r>
                    </m:oMath>
                  </m:oMathPara>
                </a14:m>
                <a:endParaRPr lang="zh-CN" altLang="en-US" dirty="0"/>
              </a:p>
            </p:txBody>
          </p:sp>
        </mc:Choice>
        <mc:Fallback xmlns="">
          <p:sp>
            <p:nvSpPr>
              <p:cNvPr id="22" name="TextBox 21">
                <a:extLst>
                  <a:ext uri="{FF2B5EF4-FFF2-40B4-BE49-F238E27FC236}">
                    <a16:creationId xmlns:a16="http://schemas.microsoft.com/office/drawing/2014/main" id="{057F2EA5-469F-469F-B8C3-27A348E48253}"/>
                  </a:ext>
                </a:extLst>
              </p:cNvPr>
              <p:cNvSpPr txBox="1">
                <a:spLocks noRot="1" noChangeAspect="1" noMove="1" noResize="1" noEditPoints="1" noAdjustHandles="1" noChangeArrowheads="1" noChangeShapeType="1" noTextEdit="1"/>
              </p:cNvSpPr>
              <p:nvPr/>
            </p:nvSpPr>
            <p:spPr>
              <a:xfrm>
                <a:off x="601164" y="5413481"/>
                <a:ext cx="3214996" cy="374270"/>
              </a:xfrm>
              <a:prstGeom prst="rect">
                <a:avLst/>
              </a:prstGeom>
              <a:blipFill>
                <a:blip r:embed="rId1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3FF95D5C-275F-41B3-90DB-99C7ED483578}"/>
                  </a:ext>
                </a:extLst>
              </p:cNvPr>
              <p:cNvSpPr txBox="1"/>
              <p:nvPr/>
            </p:nvSpPr>
            <p:spPr>
              <a:xfrm>
                <a:off x="566382" y="5787751"/>
                <a:ext cx="3214996" cy="3748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𝑠</m:t>
                          </m:r>
                        </m:e>
                        <m:sup>
                          <m:r>
                            <a:rPr lang="en-US" altLang="zh-CN" b="0" i="1" smtClean="0">
                              <a:latin typeface="Cambria Math" panose="02040503050406030204" pitchFamily="18" charset="0"/>
                            </a:rPr>
                            <m:t>ℬ</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ℬ</m:t>
                      </m:r>
                      <m:r>
                        <a:rPr lang="en-US" altLang="zh-CN" b="0" i="1" smtClean="0">
                          <a:latin typeface="Cambria Math" panose="02040503050406030204" pitchFamily="18" charset="0"/>
                        </a:rPr>
                        <m:t>×</m:t>
                      </m:r>
                      <m:r>
                        <a:rPr lang="en-US" altLang="zh-CN" b="0" i="1" smtClean="0">
                          <a:latin typeface="Cambria Math" panose="02040503050406030204" pitchFamily="18" charset="0"/>
                        </a:rPr>
                        <m:t>𝒰</m:t>
                      </m:r>
                      <m:r>
                        <a:rPr lang="en-US" altLang="zh-CN" b="0" i="1" smtClean="0">
                          <a:latin typeface="Cambria Math" panose="02040503050406030204" pitchFamily="18" charset="0"/>
                        </a:rPr>
                        <m:t>×</m:t>
                      </m:r>
                      <m:r>
                        <a:rPr lang="en-US" altLang="zh-CN" b="0" i="1" smtClean="0">
                          <a:latin typeface="Cambria Math" panose="02040503050406030204" pitchFamily="18" charset="0"/>
                        </a:rPr>
                        <m:t>ℬ</m:t>
                      </m:r>
                    </m:oMath>
                  </m:oMathPara>
                </a14:m>
                <a:endParaRPr lang="zh-CN" altLang="en-US" dirty="0"/>
              </a:p>
            </p:txBody>
          </p:sp>
        </mc:Choice>
        <mc:Fallback xmlns="">
          <p:sp>
            <p:nvSpPr>
              <p:cNvPr id="23" name="TextBox 22">
                <a:extLst>
                  <a:ext uri="{FF2B5EF4-FFF2-40B4-BE49-F238E27FC236}">
                    <a16:creationId xmlns:a16="http://schemas.microsoft.com/office/drawing/2014/main" id="{3FF95D5C-275F-41B3-90DB-99C7ED483578}"/>
                  </a:ext>
                </a:extLst>
              </p:cNvPr>
              <p:cNvSpPr txBox="1">
                <a:spLocks noRot="1" noChangeAspect="1" noMove="1" noResize="1" noEditPoints="1" noAdjustHandles="1" noChangeArrowheads="1" noChangeShapeType="1" noTextEdit="1"/>
              </p:cNvSpPr>
              <p:nvPr/>
            </p:nvSpPr>
            <p:spPr>
              <a:xfrm>
                <a:off x="566382" y="5787751"/>
                <a:ext cx="3214996" cy="374846"/>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A903F50D-A30B-457B-89F9-39DFB4BA9288}"/>
                  </a:ext>
                </a:extLst>
              </p:cNvPr>
              <p:cNvSpPr txBox="1"/>
              <p:nvPr/>
            </p:nvSpPr>
            <p:spPr>
              <a:xfrm>
                <a:off x="566382" y="6103613"/>
                <a:ext cx="3214996" cy="3742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𝑑</m:t>
                          </m:r>
                        </m:e>
                        <m:sup>
                          <m:r>
                            <a:rPr lang="en-US" altLang="zh-CN" b="0" i="1" smtClean="0">
                              <a:latin typeface="Cambria Math" panose="02040503050406030204" pitchFamily="18" charset="0"/>
                            </a:rPr>
                            <m:t>𝒜</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𝒜</m:t>
                      </m:r>
                      <m:r>
                        <a:rPr lang="en-US" altLang="zh-CN" b="0" i="1" smtClean="0">
                          <a:latin typeface="Cambria Math" panose="02040503050406030204" pitchFamily="18" charset="0"/>
                        </a:rPr>
                        <m:t>×</m:t>
                      </m:r>
                      <m:r>
                        <a:rPr lang="en-US" altLang="zh-CN" b="0" i="1" smtClean="0">
                          <a:latin typeface="Cambria Math" panose="02040503050406030204" pitchFamily="18" charset="0"/>
                        </a:rPr>
                        <m:t>𝒜</m:t>
                      </m:r>
                    </m:oMath>
                  </m:oMathPara>
                </a14:m>
                <a:endParaRPr lang="zh-CN" altLang="en-US" dirty="0"/>
              </a:p>
            </p:txBody>
          </p:sp>
        </mc:Choice>
        <mc:Fallback xmlns="">
          <p:sp>
            <p:nvSpPr>
              <p:cNvPr id="24" name="TextBox 23">
                <a:extLst>
                  <a:ext uri="{FF2B5EF4-FFF2-40B4-BE49-F238E27FC236}">
                    <a16:creationId xmlns:a16="http://schemas.microsoft.com/office/drawing/2014/main" id="{A903F50D-A30B-457B-89F9-39DFB4BA9288}"/>
                  </a:ext>
                </a:extLst>
              </p:cNvPr>
              <p:cNvSpPr txBox="1">
                <a:spLocks noRot="1" noChangeAspect="1" noMove="1" noResize="1" noEditPoints="1" noAdjustHandles="1" noChangeArrowheads="1" noChangeShapeType="1" noTextEdit="1"/>
              </p:cNvSpPr>
              <p:nvPr/>
            </p:nvSpPr>
            <p:spPr>
              <a:xfrm>
                <a:off x="566382" y="6103613"/>
                <a:ext cx="3214996" cy="374270"/>
              </a:xfrm>
              <a:prstGeom prst="rect">
                <a:avLst/>
              </a:prstGeom>
              <a:blipFill>
                <a:blip r:embed="rId19"/>
                <a:stretch>
                  <a:fillRect/>
                </a:stretch>
              </a:blipFill>
            </p:spPr>
            <p:txBody>
              <a:bodyPr/>
              <a:lstStyle/>
              <a:p>
                <a:r>
                  <a:rPr lang="zh-CN" altLang="en-US">
                    <a:noFill/>
                  </a:rPr>
                  <a:t> </a:t>
                </a:r>
              </a:p>
            </p:txBody>
          </p:sp>
        </mc:Fallback>
      </mc:AlternateContent>
      <p:sp>
        <p:nvSpPr>
          <p:cNvPr id="4" name="Slide Number Placeholder 3">
            <a:extLst>
              <a:ext uri="{FF2B5EF4-FFF2-40B4-BE49-F238E27FC236}">
                <a16:creationId xmlns:a16="http://schemas.microsoft.com/office/drawing/2014/main" id="{C8F22AE6-356F-4661-AC90-DE0CD47B805B}"/>
              </a:ext>
            </a:extLst>
          </p:cNvPr>
          <p:cNvSpPr>
            <a:spLocks noGrp="1"/>
          </p:cNvSpPr>
          <p:nvPr>
            <p:ph type="sldNum" sz="quarter" idx="12"/>
          </p:nvPr>
        </p:nvSpPr>
        <p:spPr/>
        <p:txBody>
          <a:bodyPr/>
          <a:lstStyle/>
          <a:p>
            <a:fld id="{97747CB4-D781-4B4A-926E-331FF2747F48}" type="slidenum">
              <a:rPr lang="zh-CN" altLang="en-US" smtClean="0"/>
              <a:t>39</a:t>
            </a:fld>
            <a:endParaRPr lang="zh-CN" altLang="en-US"/>
          </a:p>
        </p:txBody>
      </p:sp>
    </p:spTree>
    <p:extLst>
      <p:ext uri="{BB962C8B-B14F-4D97-AF65-F5344CB8AC3E}">
        <p14:creationId xmlns:p14="http://schemas.microsoft.com/office/powerpoint/2010/main" val="1495255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0F6ED-192A-45C6-8086-40BEFC576D93}"/>
              </a:ext>
            </a:extLst>
          </p:cNvPr>
          <p:cNvSpPr>
            <a:spLocks noGrp="1"/>
          </p:cNvSpPr>
          <p:nvPr>
            <p:ph type="title"/>
          </p:nvPr>
        </p:nvSpPr>
        <p:spPr/>
        <p:txBody>
          <a:bodyPr/>
          <a:lstStyle/>
          <a:p>
            <a:r>
              <a:rPr lang="en-US" altLang="zh-CN" dirty="0"/>
              <a:t>Errors, Deviations, and Robustness</a:t>
            </a:r>
            <a:endParaRPr lang="zh-CN" altLang="en-US" dirty="0"/>
          </a:p>
        </p:txBody>
      </p:sp>
      <p:sp>
        <p:nvSpPr>
          <p:cNvPr id="3" name="Content Placeholder 2">
            <a:extLst>
              <a:ext uri="{FF2B5EF4-FFF2-40B4-BE49-F238E27FC236}">
                <a16:creationId xmlns:a16="http://schemas.microsoft.com/office/drawing/2014/main" id="{37C01371-C274-44DE-BC0C-F092A038BA39}"/>
              </a:ext>
            </a:extLst>
          </p:cNvPr>
          <p:cNvSpPr>
            <a:spLocks noGrp="1"/>
          </p:cNvSpPr>
          <p:nvPr>
            <p:ph idx="1"/>
          </p:nvPr>
        </p:nvSpPr>
        <p:spPr/>
        <p:txBody>
          <a:bodyPr>
            <a:normAutofit/>
          </a:bodyPr>
          <a:lstStyle/>
          <a:p>
            <a:r>
              <a:rPr lang="en-US" altLang="zh-CN" sz="2400" dirty="0"/>
              <a:t>Everything can go wrong!</a:t>
            </a:r>
          </a:p>
          <a:p>
            <a:pPr lvl="1"/>
            <a:r>
              <a:rPr lang="en-US" altLang="zh-CN" sz="2000" dirty="0"/>
              <a:t>Hardware sensors always have noise.</a:t>
            </a:r>
          </a:p>
          <a:p>
            <a:pPr lvl="1"/>
            <a:r>
              <a:rPr lang="en-US" altLang="zh-CN" sz="2000" dirty="0"/>
              <a:t>Machine learning models can never be 100% accurate, may also be biased and vulnerable to attacks; Real data may be different from training data.</a:t>
            </a:r>
          </a:p>
          <a:p>
            <a:pPr lvl="1"/>
            <a:r>
              <a:rPr lang="en-US" altLang="zh-CN" sz="2000" dirty="0"/>
              <a:t>Software programs contains design faults and implementation bugs.</a:t>
            </a:r>
          </a:p>
          <a:p>
            <a:r>
              <a:rPr lang="en-US" altLang="zh-CN" sz="2400" dirty="0"/>
              <a:t>How an error/deviation in the env/system propagate through the system causing the system-level property to be violated?</a:t>
            </a:r>
            <a:endParaRPr lang="zh-CN" altLang="en-US" sz="2400" dirty="0"/>
          </a:p>
        </p:txBody>
      </p:sp>
      <p:grpSp>
        <p:nvGrpSpPr>
          <p:cNvPr id="5" name="Group 4">
            <a:extLst>
              <a:ext uri="{FF2B5EF4-FFF2-40B4-BE49-F238E27FC236}">
                <a16:creationId xmlns:a16="http://schemas.microsoft.com/office/drawing/2014/main" id="{AB91F10B-4541-4F73-94F4-3E718E8A9EC6}"/>
              </a:ext>
            </a:extLst>
          </p:cNvPr>
          <p:cNvGrpSpPr/>
          <p:nvPr/>
        </p:nvGrpSpPr>
        <p:grpSpPr>
          <a:xfrm>
            <a:off x="2177246" y="4272784"/>
            <a:ext cx="7368534" cy="2589422"/>
            <a:chOff x="2177246" y="4272784"/>
            <a:chExt cx="7368534" cy="2589422"/>
          </a:xfrm>
        </p:grpSpPr>
        <p:sp>
          <p:nvSpPr>
            <p:cNvPr id="18" name="Thought Bubble: Cloud 17">
              <a:extLst>
                <a:ext uri="{FF2B5EF4-FFF2-40B4-BE49-F238E27FC236}">
                  <a16:creationId xmlns:a16="http://schemas.microsoft.com/office/drawing/2014/main" id="{1273F6D5-8269-4593-BB8E-1257DF2E20CA}"/>
                </a:ext>
              </a:extLst>
            </p:cNvPr>
            <p:cNvSpPr/>
            <p:nvPr/>
          </p:nvSpPr>
          <p:spPr>
            <a:xfrm>
              <a:off x="2177246" y="4555398"/>
              <a:ext cx="3918754" cy="1689676"/>
            </a:xfrm>
            <a:prstGeom prst="cloudCallout">
              <a:avLst/>
            </a:prstGeom>
            <a:solidFill>
              <a:schemeClr val="bg1"/>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400" dirty="0">
                  <a:solidFill>
                    <a:schemeClr val="tx1"/>
                  </a:solidFill>
                </a:rPr>
                <a:t>Complex system? Worth a Nobel Prize!</a:t>
              </a:r>
              <a:endParaRPr lang="zh-CN" altLang="en-US" sz="2400" dirty="0">
                <a:solidFill>
                  <a:schemeClr val="tx1"/>
                </a:solidFill>
              </a:endParaRPr>
            </a:p>
          </p:txBody>
        </p:sp>
        <p:grpSp>
          <p:nvGrpSpPr>
            <p:cNvPr id="4" name="Group 3">
              <a:extLst>
                <a:ext uri="{FF2B5EF4-FFF2-40B4-BE49-F238E27FC236}">
                  <a16:creationId xmlns:a16="http://schemas.microsoft.com/office/drawing/2014/main" id="{B07610F3-2C8D-43C0-921C-000D6F003227}"/>
                </a:ext>
              </a:extLst>
            </p:cNvPr>
            <p:cNvGrpSpPr/>
            <p:nvPr/>
          </p:nvGrpSpPr>
          <p:grpSpPr>
            <a:xfrm>
              <a:off x="6539344" y="4272784"/>
              <a:ext cx="3006436" cy="2589422"/>
              <a:chOff x="6539344" y="4272784"/>
              <a:chExt cx="3006436" cy="2589422"/>
            </a:xfrm>
          </p:grpSpPr>
          <p:pic>
            <p:nvPicPr>
              <p:cNvPr id="17" name="Picture 16" descr="A picture containing text&#10;&#10;Description automatically generated">
                <a:extLst>
                  <a:ext uri="{FF2B5EF4-FFF2-40B4-BE49-F238E27FC236}">
                    <a16:creationId xmlns:a16="http://schemas.microsoft.com/office/drawing/2014/main" id="{EF615414-3718-4249-95FB-300F9D24D2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9344" y="4272784"/>
                <a:ext cx="3006436" cy="1989258"/>
              </a:xfrm>
              <a:prstGeom prst="rect">
                <a:avLst/>
              </a:prstGeom>
            </p:spPr>
          </p:pic>
          <p:sp>
            <p:nvSpPr>
              <p:cNvPr id="19" name="TextBox 18">
                <a:extLst>
                  <a:ext uri="{FF2B5EF4-FFF2-40B4-BE49-F238E27FC236}">
                    <a16:creationId xmlns:a16="http://schemas.microsoft.com/office/drawing/2014/main" id="{56222046-7F50-4922-ADB2-AC1C460C3BDE}"/>
                  </a:ext>
                </a:extLst>
              </p:cNvPr>
              <p:cNvSpPr txBox="1"/>
              <p:nvPr/>
            </p:nvSpPr>
            <p:spPr>
              <a:xfrm>
                <a:off x="6539344" y="6262042"/>
                <a:ext cx="3006436" cy="600164"/>
              </a:xfrm>
              <a:prstGeom prst="rect">
                <a:avLst/>
              </a:prstGeom>
              <a:noFill/>
            </p:spPr>
            <p:txBody>
              <a:bodyPr wrap="square" rtlCol="0">
                <a:spAutoFit/>
              </a:bodyPr>
              <a:lstStyle/>
              <a:p>
                <a:pPr algn="ctr"/>
                <a:r>
                  <a:rPr lang="en-US" altLang="zh-CN" sz="1100" dirty="0"/>
                  <a:t>2021 Physics Nobel Laureates. Pictured from left to right: </a:t>
                </a:r>
                <a:r>
                  <a:rPr lang="en-US" altLang="zh-CN" sz="1100" dirty="0" err="1"/>
                  <a:t>Syukuro</a:t>
                </a:r>
                <a:r>
                  <a:rPr lang="en-US" altLang="zh-CN" sz="1100" dirty="0"/>
                  <a:t> Manabe, Klaus </a:t>
                </a:r>
                <a:r>
                  <a:rPr lang="en-US" altLang="zh-CN" sz="1100" dirty="0" err="1"/>
                  <a:t>Hasselmann</a:t>
                </a:r>
                <a:r>
                  <a:rPr lang="en-US" altLang="zh-CN" sz="1100" dirty="0"/>
                  <a:t>, and Giorgio </a:t>
                </a:r>
                <a:r>
                  <a:rPr lang="en-US" altLang="zh-CN" sz="1100" dirty="0" err="1"/>
                  <a:t>Parisi</a:t>
                </a:r>
                <a:r>
                  <a:rPr lang="en-US" altLang="zh-CN" sz="1100" dirty="0"/>
                  <a:t>.</a:t>
                </a:r>
                <a:endParaRPr lang="zh-CN" altLang="en-US" sz="1100" dirty="0"/>
              </a:p>
            </p:txBody>
          </p:sp>
        </p:grpSp>
      </p:grpSp>
      <p:sp>
        <p:nvSpPr>
          <p:cNvPr id="20" name="TextBox 19">
            <a:extLst>
              <a:ext uri="{FF2B5EF4-FFF2-40B4-BE49-F238E27FC236}">
                <a16:creationId xmlns:a16="http://schemas.microsoft.com/office/drawing/2014/main" id="{2CAA9FCB-4B57-4291-AA69-5CB1CC8E8ADF}"/>
              </a:ext>
            </a:extLst>
          </p:cNvPr>
          <p:cNvSpPr txBox="1"/>
          <p:nvPr/>
        </p:nvSpPr>
        <p:spPr>
          <a:xfrm>
            <a:off x="0" y="6562124"/>
            <a:ext cx="5119255" cy="261610"/>
          </a:xfrm>
          <a:prstGeom prst="rect">
            <a:avLst/>
          </a:prstGeom>
          <a:noFill/>
        </p:spPr>
        <p:txBody>
          <a:bodyPr wrap="square" rtlCol="0">
            <a:spAutoFit/>
          </a:bodyPr>
          <a:lstStyle/>
          <a:p>
            <a:r>
              <a:rPr lang="en-US" altLang="zh-CN" sz="1100" dirty="0"/>
              <a:t>https://www.aps.org/publications/apsnews/202111/nobel2021.cfm</a:t>
            </a:r>
            <a:endParaRPr lang="zh-CN" altLang="en-US" sz="1100" dirty="0"/>
          </a:p>
        </p:txBody>
      </p:sp>
      <p:sp>
        <p:nvSpPr>
          <p:cNvPr id="6" name="Slide Number Placeholder 5">
            <a:extLst>
              <a:ext uri="{FF2B5EF4-FFF2-40B4-BE49-F238E27FC236}">
                <a16:creationId xmlns:a16="http://schemas.microsoft.com/office/drawing/2014/main" id="{01539F56-0434-41CB-84BD-6C93D5E599D1}"/>
              </a:ext>
            </a:extLst>
          </p:cNvPr>
          <p:cNvSpPr>
            <a:spLocks noGrp="1"/>
          </p:cNvSpPr>
          <p:nvPr>
            <p:ph type="sldNum" sz="quarter" idx="12"/>
          </p:nvPr>
        </p:nvSpPr>
        <p:spPr/>
        <p:txBody>
          <a:bodyPr/>
          <a:lstStyle/>
          <a:p>
            <a:fld id="{97747CB4-D781-4B4A-926E-331FF2747F48}" type="slidenum">
              <a:rPr lang="zh-CN" altLang="en-US" smtClean="0"/>
              <a:t>4</a:t>
            </a:fld>
            <a:endParaRPr lang="zh-CN" altLang="en-US"/>
          </a:p>
        </p:txBody>
      </p:sp>
    </p:spTree>
    <p:extLst>
      <p:ext uri="{BB962C8B-B14F-4D97-AF65-F5344CB8AC3E}">
        <p14:creationId xmlns:p14="http://schemas.microsoft.com/office/powerpoint/2010/main" val="3865077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731F4-7A94-4BE9-8382-8687882407D1}"/>
              </a:ext>
            </a:extLst>
          </p:cNvPr>
          <p:cNvSpPr>
            <a:spLocks noGrp="1"/>
          </p:cNvSpPr>
          <p:nvPr>
            <p:ph type="title"/>
          </p:nvPr>
        </p:nvSpPr>
        <p:spPr/>
        <p:txBody>
          <a:bodyPr/>
          <a:lstStyle/>
          <a:p>
            <a:r>
              <a:rPr lang="en-US" altLang="zh-CN" dirty="0"/>
              <a:t>Monitoring state transitions</a:t>
            </a:r>
            <a:endParaRPr lang="zh-CN" alt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0EAB10C-29A6-458B-B423-0D17243FF596}"/>
                  </a:ext>
                </a:extLst>
              </p:cNvPr>
              <p:cNvSpPr>
                <a:spLocks noGrp="1"/>
              </p:cNvSpPr>
              <p:nvPr>
                <p:ph idx="1"/>
              </p:nvPr>
            </p:nvSpPr>
            <p:spPr>
              <a:xfrm>
                <a:off x="4246727" y="1825624"/>
                <a:ext cx="7107073" cy="4445521"/>
              </a:xfrm>
            </p:spPr>
            <p:txBody>
              <a:bodyPr>
                <a:normAutofit/>
              </a:bodyPr>
              <a:lstStyle/>
              <a:p>
                <a:r>
                  <a:rPr lang="en-US" altLang="zh-CN" sz="2000" dirty="0">
                    <a:latin typeface="Cambria Math" panose="02040503050406030204" pitchFamily="18" charset="0"/>
                    <a:ea typeface="Cambria Math" panose="02040503050406030204" pitchFamily="18" charset="0"/>
                  </a:rPr>
                  <a:t>Does not work if the state estimation is always shifted, and the observed distribution conforms to the assumed one.</a:t>
                </a:r>
              </a:p>
              <a:p>
                <a:pPr lvl="1"/>
                <a:r>
                  <a:rPr lang="en-US" altLang="zh-CN" sz="1800" dirty="0">
                    <a:latin typeface="Cambria Math" panose="02040503050406030204" pitchFamily="18" charset="0"/>
                    <a:ea typeface="Cambria Math" panose="02040503050406030204" pitchFamily="18" charset="0"/>
                  </a:rPr>
                  <a:t>E.g., the system is at </a:t>
                </a:r>
                <a14:m>
                  <m:oMath xmlns:m="http://schemas.openxmlformats.org/officeDocument/2006/math">
                    <m:r>
                      <a:rPr lang="en-US" altLang="zh-CN" sz="1800" i="1" dirty="0" smtClean="0">
                        <a:latin typeface="Cambria Math" panose="02040503050406030204" pitchFamily="18" charset="0"/>
                        <a:ea typeface="Cambria Math" panose="02040503050406030204" pitchFamily="18" charset="0"/>
                      </a:rPr>
                      <m:t>𝐴</m:t>
                    </m:r>
                  </m:oMath>
                </a14:m>
                <a:r>
                  <a:rPr lang="en-US" altLang="zh-CN" sz="1800" dirty="0">
                    <a:latin typeface="Cambria Math" panose="02040503050406030204" pitchFamily="18" charset="0"/>
                    <a:ea typeface="Cambria Math" panose="02040503050406030204" pitchFamily="18" charset="0"/>
                  </a:rPr>
                  <a:t>, but the controller thinks it is at </a:t>
                </a:r>
                <a14:m>
                  <m:oMath xmlns:m="http://schemas.openxmlformats.org/officeDocument/2006/math">
                    <m:r>
                      <a:rPr lang="en-US" altLang="zh-CN" sz="1800" i="1" dirty="0" smtClean="0">
                        <a:latin typeface="Cambria Math" panose="02040503050406030204" pitchFamily="18" charset="0"/>
                        <a:ea typeface="Cambria Math" panose="02040503050406030204" pitchFamily="18" charset="0"/>
                      </a:rPr>
                      <m:t>𝐴</m:t>
                    </m:r>
                    <m:r>
                      <a:rPr lang="en-US" altLang="zh-CN" sz="1800" i="1" dirty="0" smtClean="0">
                        <a:latin typeface="Cambria Math" panose="02040503050406030204" pitchFamily="18" charset="0"/>
                        <a:ea typeface="Cambria Math" panose="02040503050406030204" pitchFamily="18" charset="0"/>
                      </a:rPr>
                      <m:t>’</m:t>
                    </m:r>
                  </m:oMath>
                </a14:m>
                <a:r>
                  <a:rPr lang="en-US" altLang="zh-CN" sz="1800" dirty="0">
                    <a:latin typeface="Cambria Math" panose="02040503050406030204" pitchFamily="18" charset="0"/>
                    <a:ea typeface="Cambria Math" panose="02040503050406030204" pitchFamily="18" charset="0"/>
                  </a:rPr>
                  <a:t>, and the observed distribution conforms to the assumed distribution. So, the controller may think </a:t>
                </a:r>
                <a14:m>
                  <m:oMath xmlns:m="http://schemas.openxmlformats.org/officeDocument/2006/math">
                    <m:r>
                      <a:rPr lang="en-US" altLang="zh-CN" sz="1800" i="1" dirty="0" smtClean="0">
                        <a:latin typeface="Cambria Math" panose="02040503050406030204" pitchFamily="18" charset="0"/>
                        <a:ea typeface="Cambria Math" panose="02040503050406030204" pitchFamily="18" charset="0"/>
                      </a:rPr>
                      <m:t>𝐶</m:t>
                    </m:r>
                    <m:r>
                      <a:rPr lang="en-US" altLang="zh-CN" sz="1800" i="1" dirty="0" smtClean="0">
                        <a:latin typeface="Cambria Math" panose="02040503050406030204" pitchFamily="18" charset="0"/>
                        <a:ea typeface="Cambria Math" panose="02040503050406030204" pitchFamily="18" charset="0"/>
                      </a:rPr>
                      <m:t>’</m:t>
                    </m:r>
                  </m:oMath>
                </a14:m>
                <a:r>
                  <a:rPr lang="en-US" altLang="zh-CN" sz="1800" dirty="0">
                    <a:latin typeface="Cambria Math" panose="02040503050406030204" pitchFamily="18" charset="0"/>
                    <a:ea typeface="Cambria Math" panose="02040503050406030204" pitchFamily="18" charset="0"/>
                  </a:rPr>
                  <a:t> is safe, however, it leads the system to unsafe state </a:t>
                </a:r>
                <a14:m>
                  <m:oMath xmlns:m="http://schemas.openxmlformats.org/officeDocument/2006/math">
                    <m:r>
                      <a:rPr lang="en-US" altLang="zh-CN" sz="1800" i="1" dirty="0" smtClean="0">
                        <a:latin typeface="Cambria Math" panose="02040503050406030204" pitchFamily="18" charset="0"/>
                        <a:ea typeface="Cambria Math" panose="02040503050406030204" pitchFamily="18" charset="0"/>
                      </a:rPr>
                      <m:t>𝐶</m:t>
                    </m:r>
                  </m:oMath>
                </a14:m>
                <a:r>
                  <a:rPr lang="en-US" altLang="zh-CN" sz="1800" dirty="0">
                    <a:latin typeface="Cambria Math" panose="02040503050406030204" pitchFamily="18" charset="0"/>
                    <a:ea typeface="Cambria Math" panose="02040503050406030204" pitchFamily="18" charset="0"/>
                  </a:rPr>
                  <a:t>.</a:t>
                </a:r>
              </a:p>
              <a:p>
                <a:pPr lvl="1"/>
                <a:r>
                  <a:rPr lang="en-US" altLang="zh-CN" sz="1800" dirty="0">
                    <a:latin typeface="Cambria Math" panose="02040503050406030204" pitchFamily="18" charset="0"/>
                    <a:ea typeface="Cambria Math" panose="02040503050406030204" pitchFamily="18" charset="0"/>
                  </a:rPr>
                  <a:t>However, if we consider </a:t>
                </a:r>
                <a14:m>
                  <m:oMath xmlns:m="http://schemas.openxmlformats.org/officeDocument/2006/math">
                    <m:r>
                      <m:rPr>
                        <m:sty m:val="p"/>
                      </m:rPr>
                      <a:rPr lang="en-US" altLang="zh-CN" sz="1800" b="0" i="0" smtClean="0">
                        <a:latin typeface="Cambria Math" panose="02040503050406030204" pitchFamily="18" charset="0"/>
                        <a:ea typeface="Cambria Math" panose="02040503050406030204" pitchFamily="18" charset="0"/>
                      </a:rPr>
                      <m:t>Pr</m:t>
                    </m:r>
                    <m:r>
                      <a:rPr lang="en-US" altLang="zh-CN" sz="1800" b="0" i="1" smtClean="0">
                        <a:latin typeface="Cambria Math" panose="02040503050406030204" pitchFamily="18" charset="0"/>
                        <a:ea typeface="Cambria Math" panose="02040503050406030204" pitchFamily="18" charset="0"/>
                      </a:rPr>
                      <m:t>⁡(</m:t>
                    </m:r>
                    <m:sSup>
                      <m:sSupPr>
                        <m:ctrlPr>
                          <a:rPr lang="en-US" altLang="zh-CN" sz="1800" b="0" i="1" smtClean="0">
                            <a:latin typeface="Cambria Math" panose="02040503050406030204" pitchFamily="18" charset="0"/>
                            <a:ea typeface="Cambria Math" panose="02040503050406030204" pitchFamily="18" charset="0"/>
                          </a:rPr>
                        </m:ctrlPr>
                      </m:sSupPr>
                      <m:e>
                        <m:r>
                          <a:rPr lang="en-US" altLang="zh-CN" sz="1800" b="0" i="1" smtClean="0">
                            <a:latin typeface="Cambria Math" panose="02040503050406030204" pitchFamily="18" charset="0"/>
                            <a:ea typeface="Cambria Math" panose="02040503050406030204" pitchFamily="18" charset="0"/>
                          </a:rPr>
                          <m:t>𝑧</m:t>
                        </m:r>
                      </m:e>
                      <m:sup>
                        <m:r>
                          <a:rPr lang="en-US" altLang="zh-CN" sz="1800" b="0" i="1" smtClean="0">
                            <a:latin typeface="Cambria Math" panose="02040503050406030204" pitchFamily="18" charset="0"/>
                            <a:ea typeface="Cambria Math" panose="02040503050406030204" pitchFamily="18" charset="0"/>
                          </a:rPr>
                          <m:t>′</m:t>
                        </m:r>
                      </m:sup>
                    </m:sSup>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𝑧</m:t>
                    </m:r>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𝑢</m:t>
                    </m:r>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𝒶</m:t>
                    </m:r>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𝒷</m:t>
                    </m:r>
                    <m:r>
                      <a:rPr lang="en-US" altLang="zh-CN" sz="1800" b="0" i="1" smtClean="0">
                        <a:latin typeface="Cambria Math" panose="02040503050406030204" pitchFamily="18" charset="0"/>
                        <a:ea typeface="Cambria Math" panose="02040503050406030204" pitchFamily="18" charset="0"/>
                      </a:rPr>
                      <m:t>)</m:t>
                    </m:r>
                  </m:oMath>
                </a14:m>
                <a:r>
                  <a:rPr lang="en-US" altLang="zh-CN" sz="1800" dirty="0">
                    <a:latin typeface="Cambria Math" panose="02040503050406030204" pitchFamily="18" charset="0"/>
                    <a:ea typeface="Cambria Math" panose="02040503050406030204" pitchFamily="18" charset="0"/>
                  </a:rPr>
                  <a:t>, we may discover the environment change causing this global shift.</a:t>
                </a:r>
              </a:p>
            </p:txBody>
          </p:sp>
        </mc:Choice>
        <mc:Fallback xmlns="">
          <p:sp>
            <p:nvSpPr>
              <p:cNvPr id="3" name="Content Placeholder 2">
                <a:extLst>
                  <a:ext uri="{FF2B5EF4-FFF2-40B4-BE49-F238E27FC236}">
                    <a16:creationId xmlns:a16="http://schemas.microsoft.com/office/drawing/2014/main" id="{E0EAB10C-29A6-458B-B423-0D17243FF596}"/>
                  </a:ext>
                </a:extLst>
              </p:cNvPr>
              <p:cNvSpPr>
                <a:spLocks noGrp="1" noRot="1" noChangeAspect="1" noMove="1" noResize="1" noEditPoints="1" noAdjustHandles="1" noChangeArrowheads="1" noChangeShapeType="1" noTextEdit="1"/>
              </p:cNvSpPr>
              <p:nvPr>
                <p:ph idx="1"/>
              </p:nvPr>
            </p:nvSpPr>
            <p:spPr>
              <a:xfrm>
                <a:off x="4246727" y="1825624"/>
                <a:ext cx="7107073" cy="4445521"/>
              </a:xfrm>
              <a:blipFill>
                <a:blip r:embed="rId2"/>
                <a:stretch>
                  <a:fillRect l="-772" t="-1370" r="-154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1EDA54CB-3971-4D4A-A8C0-2E10FE859420}"/>
                  </a:ext>
                </a:extLst>
              </p:cNvPr>
              <p:cNvSpPr/>
              <p:nvPr/>
            </p:nvSpPr>
            <p:spPr>
              <a:xfrm>
                <a:off x="835501" y="4330141"/>
                <a:ext cx="2855270" cy="642263"/>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𝑃𝑙𝑎𝑛𝑡</m:t>
                      </m:r>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𝑢𝑛𝑑𝑒𝑟</m:t>
                      </m:r>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𝑝𝑒𝑟𝑐𝑒𝑝𝑡𝑖𝑜𝑛</m:t>
                      </m:r>
                    </m:oMath>
                  </m:oMathPara>
                </a14:m>
                <a:endParaRPr lang="zh-CN" altLang="en-US" sz="1600" dirty="0"/>
              </a:p>
            </p:txBody>
          </p:sp>
        </mc:Choice>
        <mc:Fallback xmlns="">
          <p:sp>
            <p:nvSpPr>
              <p:cNvPr id="5" name="Rectangle 4">
                <a:extLst>
                  <a:ext uri="{FF2B5EF4-FFF2-40B4-BE49-F238E27FC236}">
                    <a16:creationId xmlns:a16="http://schemas.microsoft.com/office/drawing/2014/main" id="{1EDA54CB-3971-4D4A-A8C0-2E10FE859420}"/>
                  </a:ext>
                </a:extLst>
              </p:cNvPr>
              <p:cNvSpPr>
                <a:spLocks noRot="1" noChangeAspect="1" noMove="1" noResize="1" noEditPoints="1" noAdjustHandles="1" noChangeArrowheads="1" noChangeShapeType="1" noTextEdit="1"/>
              </p:cNvSpPr>
              <p:nvPr/>
            </p:nvSpPr>
            <p:spPr>
              <a:xfrm>
                <a:off x="835501" y="4330141"/>
                <a:ext cx="2855270" cy="642263"/>
              </a:xfrm>
              <a:prstGeom prst="rect">
                <a:avLst/>
              </a:prstGeom>
              <a:blipFill>
                <a:blip r:embed="rId3"/>
                <a:stretch>
                  <a:fillRect/>
                </a:stretch>
              </a:blipFill>
              <a:ln w="19050" cap="flat" cmpd="sng" algn="ctr">
                <a:solidFill>
                  <a:schemeClr val="dk1"/>
                </a:solidFill>
                <a:prstDash val="solid"/>
                <a:round/>
                <a:headEnd type="none" w="med" len="med"/>
                <a:tailEnd type="none" w="med" len="me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333FEF9A-9E1B-4A10-BB98-084658D3478C}"/>
                  </a:ext>
                </a:extLst>
              </p:cNvPr>
              <p:cNvSpPr/>
              <p:nvPr/>
            </p:nvSpPr>
            <p:spPr>
              <a:xfrm>
                <a:off x="848202" y="2609316"/>
                <a:ext cx="2829869" cy="642263"/>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𝐶𝑜𝑛𝑡𝑟𝑜𝑙𝑙𝑒𝑟</m:t>
                      </m:r>
                    </m:oMath>
                  </m:oMathPara>
                </a14:m>
                <a:endParaRPr lang="zh-CN" altLang="en-US" sz="1600" dirty="0"/>
              </a:p>
            </p:txBody>
          </p:sp>
        </mc:Choice>
        <mc:Fallback xmlns="">
          <p:sp>
            <p:nvSpPr>
              <p:cNvPr id="8" name="Rectangle 7">
                <a:extLst>
                  <a:ext uri="{FF2B5EF4-FFF2-40B4-BE49-F238E27FC236}">
                    <a16:creationId xmlns:a16="http://schemas.microsoft.com/office/drawing/2014/main" id="{333FEF9A-9E1B-4A10-BB98-084658D3478C}"/>
                  </a:ext>
                </a:extLst>
              </p:cNvPr>
              <p:cNvSpPr>
                <a:spLocks noRot="1" noChangeAspect="1" noMove="1" noResize="1" noEditPoints="1" noAdjustHandles="1" noChangeArrowheads="1" noChangeShapeType="1" noTextEdit="1"/>
              </p:cNvSpPr>
              <p:nvPr/>
            </p:nvSpPr>
            <p:spPr>
              <a:xfrm>
                <a:off x="848202" y="2609316"/>
                <a:ext cx="2829869" cy="642263"/>
              </a:xfrm>
              <a:prstGeom prst="rect">
                <a:avLst/>
              </a:prstGeom>
              <a:blipFill>
                <a:blip r:embed="rId4"/>
                <a:stretch>
                  <a:fillRect/>
                </a:stretch>
              </a:blipFill>
              <a:ln w="19050" cap="flat" cmpd="sng" algn="ctr">
                <a:solidFill>
                  <a:schemeClr val="dk1"/>
                </a:solidFill>
                <a:prstDash val="solid"/>
                <a:round/>
                <a:headEnd type="none" w="med" len="med"/>
                <a:tailEnd type="none" w="med" len="med"/>
              </a:ln>
            </p:spPr>
            <p:txBody>
              <a:bodyPr/>
              <a:lstStyle/>
              <a:p>
                <a:r>
                  <a:rPr lang="zh-CN" altLang="en-US">
                    <a:noFill/>
                  </a:rPr>
                  <a:t> </a:t>
                </a:r>
              </a:p>
            </p:txBody>
          </p:sp>
        </mc:Fallback>
      </mc:AlternateContent>
      <p:cxnSp>
        <p:nvCxnSpPr>
          <p:cNvPr id="12" name="Connector: Elbow 11">
            <a:extLst>
              <a:ext uri="{FF2B5EF4-FFF2-40B4-BE49-F238E27FC236}">
                <a16:creationId xmlns:a16="http://schemas.microsoft.com/office/drawing/2014/main" id="{89CA1800-CA02-41FC-90C8-51B697A24374}"/>
              </a:ext>
            </a:extLst>
          </p:cNvPr>
          <p:cNvCxnSpPr>
            <a:cxnSpLocks/>
            <a:stCxn id="5" idx="1"/>
            <a:endCxn id="8" idx="1"/>
          </p:cNvCxnSpPr>
          <p:nvPr/>
        </p:nvCxnSpPr>
        <p:spPr>
          <a:xfrm rot="10800000" flipH="1">
            <a:off x="835500" y="2930449"/>
            <a:ext cx="12701" cy="1720825"/>
          </a:xfrm>
          <a:prstGeom prst="bentConnector3">
            <a:avLst>
              <a:gd name="adj1" fmla="val -1799858"/>
            </a:avLst>
          </a:prstGeom>
          <a:ln w="19050">
            <a:tailEnd type="triangle"/>
          </a:ln>
        </p:spPr>
        <p:style>
          <a:lnRef idx="1">
            <a:schemeClr val="dk1"/>
          </a:lnRef>
          <a:fillRef idx="0">
            <a:schemeClr val="dk1"/>
          </a:fillRef>
          <a:effectRef idx="0">
            <a:schemeClr val="dk1"/>
          </a:effectRef>
          <a:fontRef idx="minor">
            <a:schemeClr val="tx1"/>
          </a:fontRef>
        </p:style>
      </p:cxnSp>
      <p:cxnSp>
        <p:nvCxnSpPr>
          <p:cNvPr id="18" name="Connector: Elbow 17">
            <a:extLst>
              <a:ext uri="{FF2B5EF4-FFF2-40B4-BE49-F238E27FC236}">
                <a16:creationId xmlns:a16="http://schemas.microsoft.com/office/drawing/2014/main" id="{0D05DD8A-7229-4574-B7CC-404B6DC60754}"/>
              </a:ext>
            </a:extLst>
          </p:cNvPr>
          <p:cNvCxnSpPr>
            <a:cxnSpLocks/>
            <a:stCxn id="8" idx="3"/>
            <a:endCxn id="5" idx="3"/>
          </p:cNvCxnSpPr>
          <p:nvPr/>
        </p:nvCxnSpPr>
        <p:spPr>
          <a:xfrm>
            <a:off x="3678071" y="2930448"/>
            <a:ext cx="12700" cy="1720825"/>
          </a:xfrm>
          <a:prstGeom prst="bentConnector3">
            <a:avLst>
              <a:gd name="adj1" fmla="val 1900000"/>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7AD16283-9E5B-48D7-8725-F408DCC6EECA}"/>
                  </a:ext>
                </a:extLst>
              </p:cNvPr>
              <p:cNvSpPr txBox="1"/>
              <p:nvPr/>
            </p:nvSpPr>
            <p:spPr>
              <a:xfrm>
                <a:off x="3919181" y="3606195"/>
                <a:ext cx="32754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𝑢</m:t>
                      </m:r>
                    </m:oMath>
                  </m:oMathPara>
                </a14:m>
                <a:endParaRPr lang="zh-CN" altLang="en-US" dirty="0"/>
              </a:p>
            </p:txBody>
          </p:sp>
        </mc:Choice>
        <mc:Fallback xmlns="">
          <p:sp>
            <p:nvSpPr>
              <p:cNvPr id="27" name="TextBox 26">
                <a:extLst>
                  <a:ext uri="{FF2B5EF4-FFF2-40B4-BE49-F238E27FC236}">
                    <a16:creationId xmlns:a16="http://schemas.microsoft.com/office/drawing/2014/main" id="{7AD16283-9E5B-48D7-8725-F408DCC6EECA}"/>
                  </a:ext>
                </a:extLst>
              </p:cNvPr>
              <p:cNvSpPr txBox="1">
                <a:spLocks noRot="1" noChangeAspect="1" noMove="1" noResize="1" noEditPoints="1" noAdjustHandles="1" noChangeArrowheads="1" noChangeShapeType="1" noTextEdit="1"/>
              </p:cNvSpPr>
              <p:nvPr/>
            </p:nvSpPr>
            <p:spPr>
              <a:xfrm>
                <a:off x="3919181" y="3606195"/>
                <a:ext cx="327546" cy="369332"/>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A06952C-016E-4C22-9ECB-AE04E32B9762}"/>
                  </a:ext>
                </a:extLst>
              </p:cNvPr>
              <p:cNvSpPr txBox="1"/>
              <p:nvPr/>
            </p:nvSpPr>
            <p:spPr>
              <a:xfrm>
                <a:off x="1621076" y="2206727"/>
                <a:ext cx="12841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𝜋</m:t>
                      </m:r>
                      <m:r>
                        <a:rPr lang="en-US" altLang="zh-CN" b="0" i="1" smtClean="0">
                          <a:latin typeface="Cambria Math" panose="02040503050406030204" pitchFamily="18" charset="0"/>
                        </a:rPr>
                        <m:t>:</m:t>
                      </m:r>
                      <m:r>
                        <a:rPr lang="en-US" altLang="zh-CN" i="1">
                          <a:latin typeface="Cambria Math" panose="02040503050406030204" pitchFamily="18" charset="0"/>
                        </a:rPr>
                        <m:t>𝒵</m:t>
                      </m:r>
                      <m:r>
                        <a:rPr lang="en-US" altLang="zh-CN" b="0" i="1" smtClean="0">
                          <a:latin typeface="Cambria Math" panose="02040503050406030204" pitchFamily="18" charset="0"/>
                        </a:rPr>
                        <m:t>→</m:t>
                      </m:r>
                      <m:r>
                        <a:rPr lang="en-US" altLang="zh-CN" b="0" i="1" smtClean="0">
                          <a:latin typeface="Cambria Math" panose="02040503050406030204" pitchFamily="18" charset="0"/>
                        </a:rPr>
                        <m:t>𝒰</m:t>
                      </m:r>
                    </m:oMath>
                  </m:oMathPara>
                </a14:m>
                <a:endParaRPr lang="zh-CN" altLang="en-US" dirty="0"/>
              </a:p>
            </p:txBody>
          </p:sp>
        </mc:Choice>
        <mc:Fallback xmlns="">
          <p:sp>
            <p:nvSpPr>
              <p:cNvPr id="16" name="TextBox 15">
                <a:extLst>
                  <a:ext uri="{FF2B5EF4-FFF2-40B4-BE49-F238E27FC236}">
                    <a16:creationId xmlns:a16="http://schemas.microsoft.com/office/drawing/2014/main" id="{BA06952C-016E-4C22-9ECB-AE04E32B9762}"/>
                  </a:ext>
                </a:extLst>
              </p:cNvPr>
              <p:cNvSpPr txBox="1">
                <a:spLocks noRot="1" noChangeAspect="1" noMove="1" noResize="1" noEditPoints="1" noAdjustHandles="1" noChangeArrowheads="1" noChangeShapeType="1" noTextEdit="1"/>
              </p:cNvSpPr>
              <p:nvPr/>
            </p:nvSpPr>
            <p:spPr>
              <a:xfrm>
                <a:off x="1621076" y="2206727"/>
                <a:ext cx="1284120" cy="369332"/>
              </a:xfrm>
              <a:prstGeom prst="rect">
                <a:avLst/>
              </a:prstGeom>
              <a:blipFill>
                <a:blip r:embed="rId9"/>
                <a:stretch>
                  <a:fillRect/>
                </a:stretch>
              </a:blipFill>
            </p:spPr>
            <p:txBody>
              <a:bodyPr/>
              <a:lstStyle/>
              <a:p>
                <a:r>
                  <a:rPr lang="zh-CN" altLang="en-US">
                    <a:noFill/>
                  </a:rPr>
                  <a:t> </a:t>
                </a:r>
              </a:p>
            </p:txBody>
          </p:sp>
        </mc:Fallback>
      </mc:AlternateContent>
      <p:cxnSp>
        <p:nvCxnSpPr>
          <p:cNvPr id="9" name="Straight Connector 8">
            <a:extLst>
              <a:ext uri="{FF2B5EF4-FFF2-40B4-BE49-F238E27FC236}">
                <a16:creationId xmlns:a16="http://schemas.microsoft.com/office/drawing/2014/main" id="{AAF4FC27-3226-4F93-92B1-E22620C8C74F}"/>
              </a:ext>
            </a:extLst>
          </p:cNvPr>
          <p:cNvCxnSpPr/>
          <p:nvPr/>
        </p:nvCxnSpPr>
        <p:spPr>
          <a:xfrm>
            <a:off x="170597" y="3429000"/>
            <a:ext cx="4076130" cy="0"/>
          </a:xfrm>
          <a:prstGeom prst="line">
            <a:avLst/>
          </a:prstGeom>
          <a:ln w="28575">
            <a:prstDash val="dash"/>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375C942D-66FD-4AEA-A678-247D024E018C}"/>
                  </a:ext>
                </a:extLst>
              </p:cNvPr>
              <p:cNvSpPr txBox="1"/>
              <p:nvPr/>
            </p:nvSpPr>
            <p:spPr>
              <a:xfrm>
                <a:off x="68394" y="3595871"/>
                <a:ext cx="532770" cy="37965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𝑧</m:t>
                          </m:r>
                        </m:e>
                        <m:sup>
                          <m:r>
                            <a:rPr lang="en-US" altLang="zh-CN" b="0" i="1" smtClean="0">
                              <a:latin typeface="Cambria Math" panose="02040503050406030204" pitchFamily="18" charset="0"/>
                            </a:rPr>
                            <m:t>𝒶</m:t>
                          </m:r>
                          <m:r>
                            <a:rPr lang="en-US" altLang="zh-CN" b="0" i="1" smtClean="0">
                              <a:latin typeface="Cambria Math" panose="02040503050406030204" pitchFamily="18" charset="0"/>
                            </a:rPr>
                            <m:t>,</m:t>
                          </m:r>
                          <m:r>
                            <a:rPr lang="en-US" altLang="zh-CN" b="0" i="1" smtClean="0">
                              <a:latin typeface="Cambria Math" panose="02040503050406030204" pitchFamily="18" charset="0"/>
                            </a:rPr>
                            <m:t>𝒷</m:t>
                          </m:r>
                        </m:sup>
                      </m:sSup>
                    </m:oMath>
                  </m:oMathPara>
                </a14:m>
                <a:endParaRPr lang="zh-CN" altLang="en-US" dirty="0"/>
              </a:p>
            </p:txBody>
          </p:sp>
        </mc:Choice>
        <mc:Fallback xmlns="">
          <p:sp>
            <p:nvSpPr>
              <p:cNvPr id="25" name="TextBox 24">
                <a:extLst>
                  <a:ext uri="{FF2B5EF4-FFF2-40B4-BE49-F238E27FC236}">
                    <a16:creationId xmlns:a16="http://schemas.microsoft.com/office/drawing/2014/main" id="{375C942D-66FD-4AEA-A678-247D024E018C}"/>
                  </a:ext>
                </a:extLst>
              </p:cNvPr>
              <p:cNvSpPr txBox="1">
                <a:spLocks noRot="1" noChangeAspect="1" noMove="1" noResize="1" noEditPoints="1" noAdjustHandles="1" noChangeArrowheads="1" noChangeShapeType="1" noTextEdit="1"/>
              </p:cNvSpPr>
              <p:nvPr/>
            </p:nvSpPr>
            <p:spPr>
              <a:xfrm>
                <a:off x="68394" y="3595871"/>
                <a:ext cx="532770" cy="379656"/>
              </a:xfrm>
              <a:prstGeom prst="rect">
                <a:avLst/>
              </a:prstGeom>
              <a:blipFill>
                <a:blip r:embed="rId13"/>
                <a:stretch>
                  <a:fillRect r="-34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9E8767FD-7090-42BB-A4DC-1D3C5AAB9108}"/>
                  </a:ext>
                </a:extLst>
              </p:cNvPr>
              <p:cNvSpPr/>
              <p:nvPr/>
            </p:nvSpPr>
            <p:spPr>
              <a:xfrm>
                <a:off x="1672729" y="1473366"/>
                <a:ext cx="1180813" cy="642263"/>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𝑀𝑜𝑛𝑖𝑡𝑜𝑟</m:t>
                      </m:r>
                    </m:oMath>
                  </m:oMathPara>
                </a14:m>
                <a:endParaRPr lang="zh-CN" altLang="en-US" sz="1600" dirty="0"/>
              </a:p>
            </p:txBody>
          </p:sp>
        </mc:Choice>
        <mc:Fallback xmlns="">
          <p:sp>
            <p:nvSpPr>
              <p:cNvPr id="33" name="Rectangle 32">
                <a:extLst>
                  <a:ext uri="{FF2B5EF4-FFF2-40B4-BE49-F238E27FC236}">
                    <a16:creationId xmlns:a16="http://schemas.microsoft.com/office/drawing/2014/main" id="{9E8767FD-7090-42BB-A4DC-1D3C5AAB9108}"/>
                  </a:ext>
                </a:extLst>
              </p:cNvPr>
              <p:cNvSpPr>
                <a:spLocks noRot="1" noChangeAspect="1" noMove="1" noResize="1" noEditPoints="1" noAdjustHandles="1" noChangeArrowheads="1" noChangeShapeType="1" noTextEdit="1"/>
              </p:cNvSpPr>
              <p:nvPr/>
            </p:nvSpPr>
            <p:spPr>
              <a:xfrm>
                <a:off x="1672729" y="1473366"/>
                <a:ext cx="1180813" cy="642263"/>
              </a:xfrm>
              <a:prstGeom prst="rect">
                <a:avLst/>
              </a:prstGeom>
              <a:blipFill>
                <a:blip r:embed="rId15"/>
                <a:stretch>
                  <a:fillRect/>
                </a:stretch>
              </a:blipFill>
              <a:ln w="19050" cap="flat" cmpd="sng" algn="ctr">
                <a:solidFill>
                  <a:schemeClr val="dk1"/>
                </a:solidFill>
                <a:prstDash val="solid"/>
                <a:round/>
                <a:headEnd type="none" w="med" len="med"/>
                <a:tailEnd type="none" w="med" len="med"/>
              </a:ln>
            </p:spPr>
            <p:txBody>
              <a:bodyPr/>
              <a:lstStyle/>
              <a:p>
                <a:r>
                  <a:rPr lang="zh-CN" altLang="en-US">
                    <a:noFill/>
                  </a:rPr>
                  <a:t> </a:t>
                </a:r>
              </a:p>
            </p:txBody>
          </p:sp>
        </mc:Fallback>
      </mc:AlternateContent>
      <p:cxnSp>
        <p:nvCxnSpPr>
          <p:cNvPr id="34" name="Connector: Elbow 33">
            <a:extLst>
              <a:ext uri="{FF2B5EF4-FFF2-40B4-BE49-F238E27FC236}">
                <a16:creationId xmlns:a16="http://schemas.microsoft.com/office/drawing/2014/main" id="{461EEA62-ABE3-43C9-BA4D-976C021385A0}"/>
              </a:ext>
            </a:extLst>
          </p:cNvPr>
          <p:cNvCxnSpPr>
            <a:cxnSpLocks/>
          </p:cNvCxnSpPr>
          <p:nvPr/>
        </p:nvCxnSpPr>
        <p:spPr>
          <a:xfrm rot="10800000" flipH="1">
            <a:off x="848201" y="1696962"/>
            <a:ext cx="824527" cy="1135950"/>
          </a:xfrm>
          <a:prstGeom prst="bentConnector3">
            <a:avLst>
              <a:gd name="adj1" fmla="val -27725"/>
            </a:avLst>
          </a:prstGeom>
          <a:ln w="19050">
            <a:tailEnd type="triangle"/>
          </a:ln>
        </p:spPr>
        <p:style>
          <a:lnRef idx="1">
            <a:schemeClr val="dk1"/>
          </a:lnRef>
          <a:fillRef idx="0">
            <a:schemeClr val="dk1"/>
          </a:fillRef>
          <a:effectRef idx="0">
            <a:schemeClr val="dk1"/>
          </a:effectRef>
          <a:fontRef idx="minor">
            <a:schemeClr val="tx1"/>
          </a:fontRef>
        </p:style>
      </p:cxnSp>
      <p:cxnSp>
        <p:nvCxnSpPr>
          <p:cNvPr id="35" name="Connector: Elbow 34">
            <a:extLst>
              <a:ext uri="{FF2B5EF4-FFF2-40B4-BE49-F238E27FC236}">
                <a16:creationId xmlns:a16="http://schemas.microsoft.com/office/drawing/2014/main" id="{355E8A5D-0539-407A-886C-E4A49E1AE982}"/>
              </a:ext>
            </a:extLst>
          </p:cNvPr>
          <p:cNvCxnSpPr>
            <a:cxnSpLocks/>
          </p:cNvCxnSpPr>
          <p:nvPr/>
        </p:nvCxnSpPr>
        <p:spPr>
          <a:xfrm>
            <a:off x="2853542" y="1703058"/>
            <a:ext cx="824529" cy="1135950"/>
          </a:xfrm>
          <a:prstGeom prst="bentConnector3">
            <a:avLst>
              <a:gd name="adj1" fmla="val 127725"/>
            </a:avLst>
          </a:prstGeom>
          <a:ln w="19050">
            <a:tailEnd type="triangle"/>
          </a:ln>
        </p:spPr>
        <p:style>
          <a:lnRef idx="1">
            <a:schemeClr val="dk1"/>
          </a:lnRef>
          <a:fillRef idx="0">
            <a:schemeClr val="dk1"/>
          </a:fillRef>
          <a:effectRef idx="0">
            <a:schemeClr val="dk1"/>
          </a:effectRef>
          <a:fontRef idx="minor">
            <a:schemeClr val="tx1"/>
          </a:fontRef>
        </p:style>
      </p:cxnSp>
      <p:sp>
        <p:nvSpPr>
          <p:cNvPr id="19" name="Rectangle 18">
            <a:extLst>
              <a:ext uri="{FF2B5EF4-FFF2-40B4-BE49-F238E27FC236}">
                <a16:creationId xmlns:a16="http://schemas.microsoft.com/office/drawing/2014/main" id="{6FB0308F-5693-4750-A3B7-B0B2A8431D15}"/>
              </a:ext>
            </a:extLst>
          </p:cNvPr>
          <p:cNvSpPr/>
          <p:nvPr/>
        </p:nvSpPr>
        <p:spPr>
          <a:xfrm>
            <a:off x="6096000" y="4266546"/>
            <a:ext cx="3458001" cy="2282635"/>
          </a:xfrm>
          <a:prstGeom prst="rect">
            <a:avLst/>
          </a:prstGeom>
          <a:solidFill>
            <a:schemeClr val="accent2">
              <a:lumMod val="60000"/>
              <a:lumOff val="40000"/>
            </a:schemeClr>
          </a:solidFill>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1" name="Freeform: Shape 20">
            <a:extLst>
              <a:ext uri="{FF2B5EF4-FFF2-40B4-BE49-F238E27FC236}">
                <a16:creationId xmlns:a16="http://schemas.microsoft.com/office/drawing/2014/main" id="{274EEB5A-25CC-4C7E-B105-0B2BE6ABCBFB}"/>
              </a:ext>
            </a:extLst>
          </p:cNvPr>
          <p:cNvSpPr/>
          <p:nvPr/>
        </p:nvSpPr>
        <p:spPr>
          <a:xfrm>
            <a:off x="6300716" y="4461074"/>
            <a:ext cx="2947917" cy="1944806"/>
          </a:xfrm>
          <a:custGeom>
            <a:avLst/>
            <a:gdLst>
              <a:gd name="connsiteX0" fmla="*/ 218364 w 3453004"/>
              <a:gd name="connsiteY0" fmla="*/ 0 h 2388358"/>
              <a:gd name="connsiteX1" fmla="*/ 218364 w 3453004"/>
              <a:gd name="connsiteY1" fmla="*/ 0 h 2388358"/>
              <a:gd name="connsiteX2" fmla="*/ 723332 w 3453004"/>
              <a:gd name="connsiteY2" fmla="*/ 54591 h 2388358"/>
              <a:gd name="connsiteX3" fmla="*/ 1071349 w 3453004"/>
              <a:gd name="connsiteY3" fmla="*/ 61415 h 2388358"/>
              <a:gd name="connsiteX4" fmla="*/ 1405720 w 3453004"/>
              <a:gd name="connsiteY4" fmla="*/ 75062 h 2388358"/>
              <a:gd name="connsiteX5" fmla="*/ 2163170 w 3453004"/>
              <a:gd name="connsiteY5" fmla="*/ 88710 h 2388358"/>
              <a:gd name="connsiteX6" fmla="*/ 2354239 w 3453004"/>
              <a:gd name="connsiteY6" fmla="*/ 122830 h 2388358"/>
              <a:gd name="connsiteX7" fmla="*/ 2511188 w 3453004"/>
              <a:gd name="connsiteY7" fmla="*/ 184245 h 2388358"/>
              <a:gd name="connsiteX8" fmla="*/ 2988860 w 3453004"/>
              <a:gd name="connsiteY8" fmla="*/ 477671 h 2388358"/>
              <a:gd name="connsiteX9" fmla="*/ 3111690 w 3453004"/>
              <a:gd name="connsiteY9" fmla="*/ 607325 h 2388358"/>
              <a:gd name="connsiteX10" fmla="*/ 3234520 w 3453004"/>
              <a:gd name="connsiteY10" fmla="*/ 907576 h 2388358"/>
              <a:gd name="connsiteX11" fmla="*/ 3289111 w 3453004"/>
              <a:gd name="connsiteY11" fmla="*/ 1057701 h 2388358"/>
              <a:gd name="connsiteX12" fmla="*/ 3411940 w 3453004"/>
              <a:gd name="connsiteY12" fmla="*/ 1310185 h 2388358"/>
              <a:gd name="connsiteX13" fmla="*/ 3452884 w 3453004"/>
              <a:gd name="connsiteY13" fmla="*/ 1555845 h 2388358"/>
              <a:gd name="connsiteX14" fmla="*/ 3370997 w 3453004"/>
              <a:gd name="connsiteY14" fmla="*/ 1869743 h 2388358"/>
              <a:gd name="connsiteX15" fmla="*/ 3282287 w 3453004"/>
              <a:gd name="connsiteY15" fmla="*/ 2033516 h 2388358"/>
              <a:gd name="connsiteX16" fmla="*/ 3022979 w 3453004"/>
              <a:gd name="connsiteY16" fmla="*/ 2265528 h 2388358"/>
              <a:gd name="connsiteX17" fmla="*/ 2872854 w 3453004"/>
              <a:gd name="connsiteY17" fmla="*/ 2326943 h 2388358"/>
              <a:gd name="connsiteX18" fmla="*/ 2374711 w 3453004"/>
              <a:gd name="connsiteY18" fmla="*/ 2381534 h 2388358"/>
              <a:gd name="connsiteX19" fmla="*/ 2115403 w 3453004"/>
              <a:gd name="connsiteY19" fmla="*/ 2388358 h 2388358"/>
              <a:gd name="connsiteX20" fmla="*/ 1535373 w 3453004"/>
              <a:gd name="connsiteY20" fmla="*/ 2340591 h 2388358"/>
              <a:gd name="connsiteX21" fmla="*/ 1303361 w 3453004"/>
              <a:gd name="connsiteY21" fmla="*/ 2306471 h 2388358"/>
              <a:gd name="connsiteX22" fmla="*/ 1078173 w 3453004"/>
              <a:gd name="connsiteY22" fmla="*/ 2279176 h 2388358"/>
              <a:gd name="connsiteX23" fmla="*/ 675564 w 3453004"/>
              <a:gd name="connsiteY23" fmla="*/ 2210937 h 2388358"/>
              <a:gd name="connsiteX24" fmla="*/ 518615 w 3453004"/>
              <a:gd name="connsiteY24" fmla="*/ 2156346 h 2388358"/>
              <a:gd name="connsiteX25" fmla="*/ 361666 w 3453004"/>
              <a:gd name="connsiteY25" fmla="*/ 2081283 h 2388358"/>
              <a:gd name="connsiteX26" fmla="*/ 150126 w 3453004"/>
              <a:gd name="connsiteY26" fmla="*/ 1883391 h 2388358"/>
              <a:gd name="connsiteX27" fmla="*/ 47767 w 3453004"/>
              <a:gd name="connsiteY27" fmla="*/ 1596788 h 2388358"/>
              <a:gd name="connsiteX28" fmla="*/ 13648 w 3453004"/>
              <a:gd name="connsiteY28" fmla="*/ 1269242 h 2388358"/>
              <a:gd name="connsiteX29" fmla="*/ 0 w 3453004"/>
              <a:gd name="connsiteY29" fmla="*/ 968991 h 2388358"/>
              <a:gd name="connsiteX30" fmla="*/ 6824 w 3453004"/>
              <a:gd name="connsiteY30" fmla="*/ 709683 h 2388358"/>
              <a:gd name="connsiteX31" fmla="*/ 27296 w 3453004"/>
              <a:gd name="connsiteY31" fmla="*/ 593677 h 2388358"/>
              <a:gd name="connsiteX32" fmla="*/ 40943 w 3453004"/>
              <a:gd name="connsiteY32" fmla="*/ 491319 h 2388358"/>
              <a:gd name="connsiteX33" fmla="*/ 95535 w 3453004"/>
              <a:gd name="connsiteY33" fmla="*/ 313898 h 2388358"/>
              <a:gd name="connsiteX34" fmla="*/ 109182 w 3453004"/>
              <a:gd name="connsiteY34" fmla="*/ 232012 h 2388358"/>
              <a:gd name="connsiteX35" fmla="*/ 163773 w 3453004"/>
              <a:gd name="connsiteY35" fmla="*/ 88710 h 2388358"/>
              <a:gd name="connsiteX36" fmla="*/ 177421 w 3453004"/>
              <a:gd name="connsiteY36" fmla="*/ 54591 h 2388358"/>
              <a:gd name="connsiteX37" fmla="*/ 184245 w 3453004"/>
              <a:gd name="connsiteY37" fmla="*/ 27295 h 2388358"/>
              <a:gd name="connsiteX38" fmla="*/ 218364 w 3453004"/>
              <a:gd name="connsiteY38" fmla="*/ 0 h 2388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453004" h="2388358">
                <a:moveTo>
                  <a:pt x="218364" y="0"/>
                </a:moveTo>
                <a:lnTo>
                  <a:pt x="218364" y="0"/>
                </a:lnTo>
                <a:cubicBezTo>
                  <a:pt x="423608" y="29320"/>
                  <a:pt x="491932" y="42663"/>
                  <a:pt x="723332" y="54591"/>
                </a:cubicBezTo>
                <a:cubicBezTo>
                  <a:pt x="839206" y="60564"/>
                  <a:pt x="955343" y="59140"/>
                  <a:pt x="1071349" y="61415"/>
                </a:cubicBezTo>
                <a:lnTo>
                  <a:pt x="1405720" y="75062"/>
                </a:lnTo>
                <a:cubicBezTo>
                  <a:pt x="1619730" y="82040"/>
                  <a:pt x="1971412" y="85890"/>
                  <a:pt x="2163170" y="88710"/>
                </a:cubicBezTo>
                <a:cubicBezTo>
                  <a:pt x="2226860" y="100083"/>
                  <a:pt x="2291850" y="105703"/>
                  <a:pt x="2354239" y="122830"/>
                </a:cubicBezTo>
                <a:cubicBezTo>
                  <a:pt x="2408414" y="137702"/>
                  <a:pt x="2459551" y="162115"/>
                  <a:pt x="2511188" y="184245"/>
                </a:cubicBezTo>
                <a:cubicBezTo>
                  <a:pt x="2679308" y="256296"/>
                  <a:pt x="2861783" y="343534"/>
                  <a:pt x="2988860" y="477671"/>
                </a:cubicBezTo>
                <a:lnTo>
                  <a:pt x="3111690" y="607325"/>
                </a:lnTo>
                <a:cubicBezTo>
                  <a:pt x="3152633" y="707409"/>
                  <a:pt x="3197566" y="805952"/>
                  <a:pt x="3234520" y="907576"/>
                </a:cubicBezTo>
                <a:cubicBezTo>
                  <a:pt x="3252717" y="957618"/>
                  <a:pt x="3267639" y="1008975"/>
                  <a:pt x="3289111" y="1057701"/>
                </a:cubicBezTo>
                <a:cubicBezTo>
                  <a:pt x="3326853" y="1143346"/>
                  <a:pt x="3411940" y="1310185"/>
                  <a:pt x="3411940" y="1310185"/>
                </a:cubicBezTo>
                <a:cubicBezTo>
                  <a:pt x="3431064" y="1391462"/>
                  <a:pt x="3454905" y="1470952"/>
                  <a:pt x="3452884" y="1555845"/>
                </a:cubicBezTo>
                <a:cubicBezTo>
                  <a:pt x="3449832" y="1684016"/>
                  <a:pt x="3425351" y="1753623"/>
                  <a:pt x="3370997" y="1869743"/>
                </a:cubicBezTo>
                <a:cubicBezTo>
                  <a:pt x="3344677" y="1925973"/>
                  <a:pt x="3318045" y="1982762"/>
                  <a:pt x="3282287" y="2033516"/>
                </a:cubicBezTo>
                <a:cubicBezTo>
                  <a:pt x="3214830" y="2129262"/>
                  <a:pt x="3125653" y="2209302"/>
                  <a:pt x="3022979" y="2265528"/>
                </a:cubicBezTo>
                <a:cubicBezTo>
                  <a:pt x="2975557" y="2291497"/>
                  <a:pt x="2925199" y="2313406"/>
                  <a:pt x="2872854" y="2326943"/>
                </a:cubicBezTo>
                <a:cubicBezTo>
                  <a:pt x="2703590" y="2370718"/>
                  <a:pt x="2548119" y="2374598"/>
                  <a:pt x="2374711" y="2381534"/>
                </a:cubicBezTo>
                <a:cubicBezTo>
                  <a:pt x="2288314" y="2384990"/>
                  <a:pt x="2201839" y="2386083"/>
                  <a:pt x="2115403" y="2388358"/>
                </a:cubicBezTo>
                <a:cubicBezTo>
                  <a:pt x="1867980" y="2372221"/>
                  <a:pt x="1773597" y="2369961"/>
                  <a:pt x="1535373" y="2340591"/>
                </a:cubicBezTo>
                <a:cubicBezTo>
                  <a:pt x="1457791" y="2331026"/>
                  <a:pt x="1380834" y="2316878"/>
                  <a:pt x="1303361" y="2306471"/>
                </a:cubicBezTo>
                <a:cubicBezTo>
                  <a:pt x="1228422" y="2296405"/>
                  <a:pt x="1153183" y="2288701"/>
                  <a:pt x="1078173" y="2279176"/>
                </a:cubicBezTo>
                <a:cubicBezTo>
                  <a:pt x="937630" y="2261329"/>
                  <a:pt x="812746" y="2247871"/>
                  <a:pt x="675564" y="2210937"/>
                </a:cubicBezTo>
                <a:cubicBezTo>
                  <a:pt x="622078" y="2196537"/>
                  <a:pt x="569810" y="2177492"/>
                  <a:pt x="518615" y="2156346"/>
                </a:cubicBezTo>
                <a:cubicBezTo>
                  <a:pt x="465015" y="2134207"/>
                  <a:pt x="411179" y="2111474"/>
                  <a:pt x="361666" y="2081283"/>
                </a:cubicBezTo>
                <a:cubicBezTo>
                  <a:pt x="252133" y="2014494"/>
                  <a:pt x="230210" y="1975796"/>
                  <a:pt x="150126" y="1883391"/>
                </a:cubicBezTo>
                <a:cubicBezTo>
                  <a:pt x="107204" y="1781451"/>
                  <a:pt x="70832" y="1707502"/>
                  <a:pt x="47767" y="1596788"/>
                </a:cubicBezTo>
                <a:cubicBezTo>
                  <a:pt x="37860" y="1549234"/>
                  <a:pt x="16835" y="1322625"/>
                  <a:pt x="13648" y="1269242"/>
                </a:cubicBezTo>
                <a:cubicBezTo>
                  <a:pt x="7677" y="1169233"/>
                  <a:pt x="0" y="968991"/>
                  <a:pt x="0" y="968991"/>
                </a:cubicBezTo>
                <a:cubicBezTo>
                  <a:pt x="2275" y="882555"/>
                  <a:pt x="552" y="795921"/>
                  <a:pt x="6824" y="709683"/>
                </a:cubicBezTo>
                <a:cubicBezTo>
                  <a:pt x="9672" y="670520"/>
                  <a:pt x="21234" y="632472"/>
                  <a:pt x="27296" y="593677"/>
                </a:cubicBezTo>
                <a:cubicBezTo>
                  <a:pt x="32610" y="559668"/>
                  <a:pt x="32787" y="524760"/>
                  <a:pt x="40943" y="491319"/>
                </a:cubicBezTo>
                <a:cubicBezTo>
                  <a:pt x="55605" y="431205"/>
                  <a:pt x="85363" y="374933"/>
                  <a:pt x="95535" y="313898"/>
                </a:cubicBezTo>
                <a:cubicBezTo>
                  <a:pt x="100084" y="286603"/>
                  <a:pt x="102773" y="258931"/>
                  <a:pt x="109182" y="232012"/>
                </a:cubicBezTo>
                <a:cubicBezTo>
                  <a:pt x="119300" y="189516"/>
                  <a:pt x="148357" y="126149"/>
                  <a:pt x="163773" y="88710"/>
                </a:cubicBezTo>
                <a:cubicBezTo>
                  <a:pt x="168437" y="77383"/>
                  <a:pt x="174450" y="66474"/>
                  <a:pt x="177421" y="54591"/>
                </a:cubicBezTo>
                <a:cubicBezTo>
                  <a:pt x="179696" y="45492"/>
                  <a:pt x="180550" y="35915"/>
                  <a:pt x="184245" y="27295"/>
                </a:cubicBezTo>
                <a:cubicBezTo>
                  <a:pt x="200417" y="-10438"/>
                  <a:pt x="212678" y="4549"/>
                  <a:pt x="21836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2" name="Group 21">
            <a:extLst>
              <a:ext uri="{FF2B5EF4-FFF2-40B4-BE49-F238E27FC236}">
                <a16:creationId xmlns:a16="http://schemas.microsoft.com/office/drawing/2014/main" id="{54DC2170-38B8-4FCC-BFD4-7654C01A84EC}"/>
              </a:ext>
            </a:extLst>
          </p:cNvPr>
          <p:cNvGrpSpPr/>
          <p:nvPr/>
        </p:nvGrpSpPr>
        <p:grpSpPr>
          <a:xfrm>
            <a:off x="7870351" y="4232917"/>
            <a:ext cx="1093184" cy="1452996"/>
            <a:chOff x="6080076" y="3397601"/>
            <a:chExt cx="1093184" cy="1452996"/>
          </a:xfrm>
        </p:grpSpPr>
        <p:sp>
          <p:nvSpPr>
            <p:cNvPr id="23" name="Oval 22">
              <a:extLst>
                <a:ext uri="{FF2B5EF4-FFF2-40B4-BE49-F238E27FC236}">
                  <a16:creationId xmlns:a16="http://schemas.microsoft.com/office/drawing/2014/main" id="{A2ED2B6F-4866-4ABE-BCF5-DB61DADF31A7}"/>
                </a:ext>
              </a:extLst>
            </p:cNvPr>
            <p:cNvSpPr/>
            <p:nvPr/>
          </p:nvSpPr>
          <p:spPr>
            <a:xfrm>
              <a:off x="6380327" y="4048383"/>
              <a:ext cx="148303" cy="14830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4" name="Oval 23">
              <a:extLst>
                <a:ext uri="{FF2B5EF4-FFF2-40B4-BE49-F238E27FC236}">
                  <a16:creationId xmlns:a16="http://schemas.microsoft.com/office/drawing/2014/main" id="{1B758513-C6AD-4D91-9151-9E3FFF3CF4A6}"/>
                </a:ext>
              </a:extLst>
            </p:cNvPr>
            <p:cNvSpPr/>
            <p:nvPr/>
          </p:nvSpPr>
          <p:spPr>
            <a:xfrm>
              <a:off x="6948984" y="3766933"/>
              <a:ext cx="148303" cy="148303"/>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sp>
          <p:nvSpPr>
            <p:cNvPr id="26" name="Oval 25">
              <a:extLst>
                <a:ext uri="{FF2B5EF4-FFF2-40B4-BE49-F238E27FC236}">
                  <a16:creationId xmlns:a16="http://schemas.microsoft.com/office/drawing/2014/main" id="{546EAA78-225F-4AE0-A2CE-B617C1402224}"/>
                </a:ext>
              </a:extLst>
            </p:cNvPr>
            <p:cNvSpPr/>
            <p:nvPr/>
          </p:nvSpPr>
          <p:spPr>
            <a:xfrm>
              <a:off x="6948984" y="4285699"/>
              <a:ext cx="148303" cy="14830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5001915C-E8C3-432B-89AB-996F52A0CB72}"/>
                    </a:ext>
                  </a:extLst>
                </p:cNvPr>
                <p:cNvSpPr txBox="1"/>
                <p:nvPr/>
              </p:nvSpPr>
              <p:spPr>
                <a:xfrm>
                  <a:off x="6080076" y="3925647"/>
                  <a:ext cx="3002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𝐴</m:t>
                        </m:r>
                      </m:oMath>
                    </m:oMathPara>
                  </a14:m>
                  <a:endParaRPr lang="zh-CN" altLang="en-US" dirty="0"/>
                </a:p>
              </p:txBody>
            </p:sp>
          </mc:Choice>
          <mc:Fallback xmlns="">
            <p:sp>
              <p:nvSpPr>
                <p:cNvPr id="32" name="TextBox 31">
                  <a:extLst>
                    <a:ext uri="{FF2B5EF4-FFF2-40B4-BE49-F238E27FC236}">
                      <a16:creationId xmlns:a16="http://schemas.microsoft.com/office/drawing/2014/main" id="{561ED6EB-3BF7-476D-816E-8D8DBFF99C2A}"/>
                    </a:ext>
                  </a:extLst>
                </p:cNvPr>
                <p:cNvSpPr txBox="1">
                  <a:spLocks noRot="1" noChangeAspect="1" noMove="1" noResize="1" noEditPoints="1" noAdjustHandles="1" noChangeArrowheads="1" noChangeShapeType="1" noTextEdit="1"/>
                </p:cNvSpPr>
                <p:nvPr/>
              </p:nvSpPr>
              <p:spPr>
                <a:xfrm>
                  <a:off x="6080076" y="3925647"/>
                  <a:ext cx="300251" cy="369332"/>
                </a:xfrm>
                <a:prstGeom prst="rect">
                  <a:avLst/>
                </a:prstGeom>
                <a:blipFill>
                  <a:blip r:embed="rId16"/>
                  <a:stretch>
                    <a:fillRect r="-81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1362646C-5285-443C-A521-4528113C1DBA}"/>
                    </a:ext>
                  </a:extLst>
                </p:cNvPr>
                <p:cNvSpPr txBox="1"/>
                <p:nvPr/>
              </p:nvSpPr>
              <p:spPr>
                <a:xfrm>
                  <a:off x="6873009" y="3397601"/>
                  <a:ext cx="3002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FF0000"/>
                            </a:solidFill>
                            <a:latin typeface="Cambria Math" panose="02040503050406030204" pitchFamily="18" charset="0"/>
                          </a:rPr>
                          <m:t>𝐶</m:t>
                        </m:r>
                      </m:oMath>
                    </m:oMathPara>
                  </a14:m>
                  <a:endParaRPr lang="zh-CN" altLang="en-US" dirty="0">
                    <a:solidFill>
                      <a:srgbClr val="FF0000"/>
                    </a:solidFill>
                  </a:endParaRPr>
                </a:p>
              </p:txBody>
            </p:sp>
          </mc:Choice>
          <mc:Fallback xmlns="">
            <p:sp>
              <p:nvSpPr>
                <p:cNvPr id="33" name="TextBox 32">
                  <a:extLst>
                    <a:ext uri="{FF2B5EF4-FFF2-40B4-BE49-F238E27FC236}">
                      <a16:creationId xmlns:a16="http://schemas.microsoft.com/office/drawing/2014/main" id="{665110DA-6810-45C7-967E-988649D8C263}"/>
                    </a:ext>
                  </a:extLst>
                </p:cNvPr>
                <p:cNvSpPr txBox="1">
                  <a:spLocks noRot="1" noChangeAspect="1" noMove="1" noResize="1" noEditPoints="1" noAdjustHandles="1" noChangeArrowheads="1" noChangeShapeType="1" noTextEdit="1"/>
                </p:cNvSpPr>
                <p:nvPr/>
              </p:nvSpPr>
              <p:spPr>
                <a:xfrm>
                  <a:off x="6873009" y="3397601"/>
                  <a:ext cx="300251" cy="369332"/>
                </a:xfrm>
                <a:prstGeom prst="rect">
                  <a:avLst/>
                </a:prstGeom>
                <a:blipFill>
                  <a:blip r:embed="rId17"/>
                  <a:stretch>
                    <a:fillRect r="-61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213A979B-0A39-4384-B688-354D185F9E65}"/>
                    </a:ext>
                  </a:extLst>
                </p:cNvPr>
                <p:cNvSpPr txBox="1"/>
                <p:nvPr/>
              </p:nvSpPr>
              <p:spPr>
                <a:xfrm>
                  <a:off x="6863496" y="4481265"/>
                  <a:ext cx="3002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𝐵</m:t>
                        </m:r>
                      </m:oMath>
                    </m:oMathPara>
                  </a14:m>
                  <a:endParaRPr lang="zh-CN" altLang="en-US" dirty="0"/>
                </a:p>
              </p:txBody>
            </p:sp>
          </mc:Choice>
          <mc:Fallback xmlns="">
            <p:sp>
              <p:nvSpPr>
                <p:cNvPr id="34" name="TextBox 33">
                  <a:extLst>
                    <a:ext uri="{FF2B5EF4-FFF2-40B4-BE49-F238E27FC236}">
                      <a16:creationId xmlns:a16="http://schemas.microsoft.com/office/drawing/2014/main" id="{C229C284-3DC5-4F3A-A5E2-D678A2512E5D}"/>
                    </a:ext>
                  </a:extLst>
                </p:cNvPr>
                <p:cNvSpPr txBox="1">
                  <a:spLocks noRot="1" noChangeAspect="1" noMove="1" noResize="1" noEditPoints="1" noAdjustHandles="1" noChangeArrowheads="1" noChangeShapeType="1" noTextEdit="1"/>
                </p:cNvSpPr>
                <p:nvPr/>
              </p:nvSpPr>
              <p:spPr>
                <a:xfrm>
                  <a:off x="6863496" y="4481265"/>
                  <a:ext cx="300251" cy="369332"/>
                </a:xfrm>
                <a:prstGeom prst="rect">
                  <a:avLst/>
                </a:prstGeom>
                <a:blipFill>
                  <a:blip r:embed="rId18"/>
                  <a:stretch>
                    <a:fillRect r="-8163"/>
                  </a:stretch>
                </a:blipFill>
              </p:spPr>
              <p:txBody>
                <a:bodyPr/>
                <a:lstStyle/>
                <a:p>
                  <a:r>
                    <a:rPr lang="zh-CN" altLang="en-US">
                      <a:noFill/>
                    </a:rPr>
                    <a:t> </a:t>
                  </a:r>
                </a:p>
              </p:txBody>
            </p:sp>
          </mc:Fallback>
        </mc:AlternateContent>
        <p:cxnSp>
          <p:nvCxnSpPr>
            <p:cNvPr id="36" name="Straight Arrow Connector 35">
              <a:extLst>
                <a:ext uri="{FF2B5EF4-FFF2-40B4-BE49-F238E27FC236}">
                  <a16:creationId xmlns:a16="http://schemas.microsoft.com/office/drawing/2014/main" id="{14AF128B-AE2D-436B-9DD5-19D789C77B25}"/>
                </a:ext>
              </a:extLst>
            </p:cNvPr>
            <p:cNvCxnSpPr>
              <a:cxnSpLocks/>
              <a:stCxn id="23" idx="7"/>
              <a:endCxn id="24" idx="2"/>
            </p:cNvCxnSpPr>
            <p:nvPr/>
          </p:nvCxnSpPr>
          <p:spPr>
            <a:xfrm flipV="1">
              <a:off x="6506912" y="3841085"/>
              <a:ext cx="442072" cy="2290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8E09CC22-D091-46B1-8252-E2A9ED03E9D0}"/>
                </a:ext>
              </a:extLst>
            </p:cNvPr>
            <p:cNvCxnSpPr>
              <a:cxnSpLocks/>
              <a:stCxn id="23" idx="5"/>
              <a:endCxn id="26" idx="2"/>
            </p:cNvCxnSpPr>
            <p:nvPr/>
          </p:nvCxnSpPr>
          <p:spPr>
            <a:xfrm>
              <a:off x="6506912" y="4174968"/>
              <a:ext cx="442072" cy="1848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38" name="Group 37">
            <a:extLst>
              <a:ext uri="{FF2B5EF4-FFF2-40B4-BE49-F238E27FC236}">
                <a16:creationId xmlns:a16="http://schemas.microsoft.com/office/drawing/2014/main" id="{42FA3415-B3E0-4799-9B35-8C0AF8C31BDF}"/>
              </a:ext>
            </a:extLst>
          </p:cNvPr>
          <p:cNvGrpSpPr/>
          <p:nvPr/>
        </p:nvGrpSpPr>
        <p:grpSpPr>
          <a:xfrm>
            <a:off x="6883009" y="4243397"/>
            <a:ext cx="1093184" cy="1452996"/>
            <a:chOff x="6080076" y="3397601"/>
            <a:chExt cx="1093184" cy="1452996"/>
          </a:xfrm>
        </p:grpSpPr>
        <p:sp>
          <p:nvSpPr>
            <p:cNvPr id="39" name="Oval 38">
              <a:extLst>
                <a:ext uri="{FF2B5EF4-FFF2-40B4-BE49-F238E27FC236}">
                  <a16:creationId xmlns:a16="http://schemas.microsoft.com/office/drawing/2014/main" id="{946E57D7-C333-4905-BA5B-F6F134CFE88C}"/>
                </a:ext>
              </a:extLst>
            </p:cNvPr>
            <p:cNvSpPr/>
            <p:nvPr/>
          </p:nvSpPr>
          <p:spPr>
            <a:xfrm>
              <a:off x="6380327" y="4048383"/>
              <a:ext cx="148303" cy="14830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0" name="Oval 39">
              <a:extLst>
                <a:ext uri="{FF2B5EF4-FFF2-40B4-BE49-F238E27FC236}">
                  <a16:creationId xmlns:a16="http://schemas.microsoft.com/office/drawing/2014/main" id="{AE7E3611-2A32-4AA6-AF5B-879B4A70F884}"/>
                </a:ext>
              </a:extLst>
            </p:cNvPr>
            <p:cNvSpPr/>
            <p:nvPr/>
          </p:nvSpPr>
          <p:spPr>
            <a:xfrm>
              <a:off x="6948984" y="3766933"/>
              <a:ext cx="148303" cy="14830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1" name="Oval 40">
              <a:extLst>
                <a:ext uri="{FF2B5EF4-FFF2-40B4-BE49-F238E27FC236}">
                  <a16:creationId xmlns:a16="http://schemas.microsoft.com/office/drawing/2014/main" id="{09B80F03-D414-47F8-850E-8BE93B69C1CE}"/>
                </a:ext>
              </a:extLst>
            </p:cNvPr>
            <p:cNvSpPr/>
            <p:nvPr/>
          </p:nvSpPr>
          <p:spPr>
            <a:xfrm>
              <a:off x="6948984" y="4285699"/>
              <a:ext cx="148303" cy="14830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109317CF-19BF-4340-B9CF-67BC70598CF9}"/>
                    </a:ext>
                  </a:extLst>
                </p:cNvPr>
                <p:cNvSpPr txBox="1"/>
                <p:nvPr/>
              </p:nvSpPr>
              <p:spPr>
                <a:xfrm>
                  <a:off x="6080076" y="3925647"/>
                  <a:ext cx="3002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𝐴</m:t>
                        </m:r>
                        <m:r>
                          <a:rPr lang="en-US" altLang="zh-CN" b="0" i="1" smtClean="0">
                            <a:latin typeface="Cambria Math" panose="02040503050406030204" pitchFamily="18" charset="0"/>
                          </a:rPr>
                          <m:t>′</m:t>
                        </m:r>
                      </m:oMath>
                    </m:oMathPara>
                  </a14:m>
                  <a:endParaRPr lang="zh-CN" altLang="en-US" dirty="0"/>
                </a:p>
              </p:txBody>
            </p:sp>
          </mc:Choice>
          <mc:Fallback xmlns="">
            <p:sp>
              <p:nvSpPr>
                <p:cNvPr id="52" name="TextBox 51">
                  <a:extLst>
                    <a:ext uri="{FF2B5EF4-FFF2-40B4-BE49-F238E27FC236}">
                      <a16:creationId xmlns:a16="http://schemas.microsoft.com/office/drawing/2014/main" id="{A6C25610-281E-4D5A-A830-6D3B9B4DA66F}"/>
                    </a:ext>
                  </a:extLst>
                </p:cNvPr>
                <p:cNvSpPr txBox="1">
                  <a:spLocks noRot="1" noChangeAspect="1" noMove="1" noResize="1" noEditPoints="1" noAdjustHandles="1" noChangeArrowheads="1" noChangeShapeType="1" noTextEdit="1"/>
                </p:cNvSpPr>
                <p:nvPr/>
              </p:nvSpPr>
              <p:spPr>
                <a:xfrm>
                  <a:off x="6080076" y="3925647"/>
                  <a:ext cx="300251" cy="369332"/>
                </a:xfrm>
                <a:prstGeom prst="rect">
                  <a:avLst/>
                </a:prstGeom>
                <a:blipFill>
                  <a:blip r:embed="rId19"/>
                  <a:stretch>
                    <a:fillRect r="-3061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9F54ACF1-39C8-4018-A259-676C0A4ACDE2}"/>
                    </a:ext>
                  </a:extLst>
                </p:cNvPr>
                <p:cNvSpPr txBox="1"/>
                <p:nvPr/>
              </p:nvSpPr>
              <p:spPr>
                <a:xfrm>
                  <a:off x="6873009" y="3397601"/>
                  <a:ext cx="3002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tx1"/>
                            </a:solidFill>
                            <a:latin typeface="Cambria Math" panose="02040503050406030204" pitchFamily="18" charset="0"/>
                          </a:rPr>
                          <m:t>𝐶</m:t>
                        </m:r>
                        <m:r>
                          <a:rPr lang="en-US" altLang="zh-CN" b="0" i="1" smtClean="0">
                            <a:solidFill>
                              <a:schemeClr val="tx1"/>
                            </a:solidFill>
                            <a:latin typeface="Cambria Math" panose="02040503050406030204" pitchFamily="18" charset="0"/>
                          </a:rPr>
                          <m:t>′</m:t>
                        </m:r>
                      </m:oMath>
                    </m:oMathPara>
                  </a14:m>
                  <a:endParaRPr lang="zh-CN" altLang="en-US" dirty="0">
                    <a:solidFill>
                      <a:schemeClr val="tx1"/>
                    </a:solidFill>
                  </a:endParaRPr>
                </a:p>
              </p:txBody>
            </p:sp>
          </mc:Choice>
          <mc:Fallback xmlns="">
            <p:sp>
              <p:nvSpPr>
                <p:cNvPr id="53" name="TextBox 52">
                  <a:extLst>
                    <a:ext uri="{FF2B5EF4-FFF2-40B4-BE49-F238E27FC236}">
                      <a16:creationId xmlns:a16="http://schemas.microsoft.com/office/drawing/2014/main" id="{53AE4DD0-6E59-46F7-BF53-38F16CB95F3E}"/>
                    </a:ext>
                  </a:extLst>
                </p:cNvPr>
                <p:cNvSpPr txBox="1">
                  <a:spLocks noRot="1" noChangeAspect="1" noMove="1" noResize="1" noEditPoints="1" noAdjustHandles="1" noChangeArrowheads="1" noChangeShapeType="1" noTextEdit="1"/>
                </p:cNvSpPr>
                <p:nvPr/>
              </p:nvSpPr>
              <p:spPr>
                <a:xfrm>
                  <a:off x="6873009" y="3397601"/>
                  <a:ext cx="300251" cy="369332"/>
                </a:xfrm>
                <a:prstGeom prst="rect">
                  <a:avLst/>
                </a:prstGeom>
                <a:blipFill>
                  <a:blip r:embed="rId20"/>
                  <a:stretch>
                    <a:fillRect r="-26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DF4526FA-D7B0-46D2-B76C-5E2AF1227EF5}"/>
                    </a:ext>
                  </a:extLst>
                </p:cNvPr>
                <p:cNvSpPr txBox="1"/>
                <p:nvPr/>
              </p:nvSpPr>
              <p:spPr>
                <a:xfrm>
                  <a:off x="6863496" y="4481265"/>
                  <a:ext cx="3002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𝐵</m:t>
                        </m:r>
                        <m:r>
                          <a:rPr lang="en-US" altLang="zh-CN" b="0" i="1" smtClean="0">
                            <a:latin typeface="Cambria Math" panose="02040503050406030204" pitchFamily="18" charset="0"/>
                          </a:rPr>
                          <m:t>′</m:t>
                        </m:r>
                      </m:oMath>
                    </m:oMathPara>
                  </a14:m>
                  <a:endParaRPr lang="zh-CN" altLang="en-US" dirty="0"/>
                </a:p>
              </p:txBody>
            </p:sp>
          </mc:Choice>
          <mc:Fallback xmlns="">
            <p:sp>
              <p:nvSpPr>
                <p:cNvPr id="54" name="TextBox 53">
                  <a:extLst>
                    <a:ext uri="{FF2B5EF4-FFF2-40B4-BE49-F238E27FC236}">
                      <a16:creationId xmlns:a16="http://schemas.microsoft.com/office/drawing/2014/main" id="{951DDDA5-1BAD-4D30-A231-DD7AB9545F1F}"/>
                    </a:ext>
                  </a:extLst>
                </p:cNvPr>
                <p:cNvSpPr txBox="1">
                  <a:spLocks noRot="1" noChangeAspect="1" noMove="1" noResize="1" noEditPoints="1" noAdjustHandles="1" noChangeArrowheads="1" noChangeShapeType="1" noTextEdit="1"/>
                </p:cNvSpPr>
                <p:nvPr/>
              </p:nvSpPr>
              <p:spPr>
                <a:xfrm>
                  <a:off x="6863496" y="4481265"/>
                  <a:ext cx="300251" cy="369332"/>
                </a:xfrm>
                <a:prstGeom prst="rect">
                  <a:avLst/>
                </a:prstGeom>
                <a:blipFill>
                  <a:blip r:embed="rId21"/>
                  <a:stretch>
                    <a:fillRect r="-32653"/>
                  </a:stretch>
                </a:blipFill>
              </p:spPr>
              <p:txBody>
                <a:bodyPr/>
                <a:lstStyle/>
                <a:p>
                  <a:r>
                    <a:rPr lang="zh-CN" altLang="en-US">
                      <a:noFill/>
                    </a:rPr>
                    <a:t> </a:t>
                  </a:r>
                </a:p>
              </p:txBody>
            </p:sp>
          </mc:Fallback>
        </mc:AlternateContent>
        <p:cxnSp>
          <p:nvCxnSpPr>
            <p:cNvPr id="45" name="Straight Arrow Connector 44">
              <a:extLst>
                <a:ext uri="{FF2B5EF4-FFF2-40B4-BE49-F238E27FC236}">
                  <a16:creationId xmlns:a16="http://schemas.microsoft.com/office/drawing/2014/main" id="{D666266B-CD90-461D-B62C-1057B88C0703}"/>
                </a:ext>
              </a:extLst>
            </p:cNvPr>
            <p:cNvCxnSpPr>
              <a:cxnSpLocks/>
              <a:stCxn id="39" idx="7"/>
              <a:endCxn id="40" idx="2"/>
            </p:cNvCxnSpPr>
            <p:nvPr/>
          </p:nvCxnSpPr>
          <p:spPr>
            <a:xfrm flipV="1">
              <a:off x="6506912" y="3841085"/>
              <a:ext cx="442072" cy="2290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AAF56331-B1BC-4FF6-BC72-760A4FD6B19A}"/>
                </a:ext>
              </a:extLst>
            </p:cNvPr>
            <p:cNvCxnSpPr>
              <a:cxnSpLocks/>
              <a:stCxn id="39" idx="5"/>
              <a:endCxn id="41" idx="2"/>
            </p:cNvCxnSpPr>
            <p:nvPr/>
          </p:nvCxnSpPr>
          <p:spPr>
            <a:xfrm>
              <a:off x="6506912" y="4174968"/>
              <a:ext cx="442072" cy="1848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59438F12-2537-4AEB-AD8D-53E2165A53B5}"/>
                  </a:ext>
                </a:extLst>
              </p:cNvPr>
              <p:cNvSpPr txBox="1"/>
              <p:nvPr/>
            </p:nvSpPr>
            <p:spPr>
              <a:xfrm>
                <a:off x="566382" y="5032377"/>
                <a:ext cx="3214996" cy="3754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𝑠</m:t>
                          </m:r>
                        </m:e>
                        <m:sup>
                          <m:r>
                            <a:rPr lang="en-US" altLang="zh-CN" b="0" i="1" smtClean="0">
                              <a:latin typeface="Cambria Math" panose="02040503050406030204" pitchFamily="18" charset="0"/>
                            </a:rPr>
                            <m:t>𝒵</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𝒵</m:t>
                      </m:r>
                      <m:r>
                        <a:rPr lang="en-US" altLang="zh-CN" b="0" i="1" smtClean="0">
                          <a:latin typeface="Cambria Math" panose="02040503050406030204" pitchFamily="18" charset="0"/>
                        </a:rPr>
                        <m:t>×</m:t>
                      </m:r>
                      <m:r>
                        <a:rPr lang="en-US" altLang="zh-CN" b="0" i="1" smtClean="0">
                          <a:latin typeface="Cambria Math" panose="02040503050406030204" pitchFamily="18" charset="0"/>
                        </a:rPr>
                        <m:t>𝒰</m:t>
                      </m:r>
                      <m:r>
                        <a:rPr lang="en-US" altLang="zh-CN" b="0" i="1" smtClean="0">
                          <a:latin typeface="Cambria Math" panose="02040503050406030204" pitchFamily="18" charset="0"/>
                        </a:rPr>
                        <m:t>×</m:t>
                      </m:r>
                      <m:r>
                        <a:rPr lang="en-US" altLang="zh-CN" b="0" i="1" smtClean="0">
                          <a:latin typeface="Cambria Math" panose="02040503050406030204" pitchFamily="18" charset="0"/>
                        </a:rPr>
                        <m:t>𝒵</m:t>
                      </m:r>
                    </m:oMath>
                  </m:oMathPara>
                </a14:m>
                <a:endParaRPr lang="zh-CN" altLang="en-US" dirty="0"/>
              </a:p>
            </p:txBody>
          </p:sp>
        </mc:Choice>
        <mc:Fallback xmlns="">
          <p:sp>
            <p:nvSpPr>
              <p:cNvPr id="47" name="TextBox 46">
                <a:extLst>
                  <a:ext uri="{FF2B5EF4-FFF2-40B4-BE49-F238E27FC236}">
                    <a16:creationId xmlns:a16="http://schemas.microsoft.com/office/drawing/2014/main" id="{59438F12-2537-4AEB-AD8D-53E2165A53B5}"/>
                  </a:ext>
                </a:extLst>
              </p:cNvPr>
              <p:cNvSpPr txBox="1">
                <a:spLocks noRot="1" noChangeAspect="1" noMove="1" noResize="1" noEditPoints="1" noAdjustHandles="1" noChangeArrowheads="1" noChangeShapeType="1" noTextEdit="1"/>
              </p:cNvSpPr>
              <p:nvPr/>
            </p:nvSpPr>
            <p:spPr>
              <a:xfrm>
                <a:off x="566382" y="5032377"/>
                <a:ext cx="3214996" cy="375487"/>
              </a:xfrm>
              <a:prstGeom prst="rect">
                <a:avLst/>
              </a:prstGeom>
              <a:blipFill>
                <a:blip r:embed="rId2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617DD12C-0915-4450-A16C-0D7AC398F435}"/>
                  </a:ext>
                </a:extLst>
              </p:cNvPr>
              <p:cNvSpPr txBox="1"/>
              <p:nvPr/>
            </p:nvSpPr>
            <p:spPr>
              <a:xfrm>
                <a:off x="546729" y="6418899"/>
                <a:ext cx="3214996" cy="3748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𝑑</m:t>
                          </m:r>
                        </m:e>
                        <m:sup>
                          <m:r>
                            <a:rPr lang="en-US" altLang="zh-CN" b="0" i="1" smtClean="0">
                              <a:latin typeface="Cambria Math" panose="02040503050406030204" pitchFamily="18" charset="0"/>
                            </a:rPr>
                            <m:t>ℬ</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ℬ</m:t>
                      </m:r>
                      <m:r>
                        <a:rPr lang="en-US" altLang="zh-CN" b="0" i="1" smtClean="0">
                          <a:latin typeface="Cambria Math" panose="02040503050406030204" pitchFamily="18" charset="0"/>
                        </a:rPr>
                        <m:t>×</m:t>
                      </m:r>
                      <m:r>
                        <a:rPr lang="en-US" altLang="zh-CN" b="0" i="1" smtClean="0">
                          <a:latin typeface="Cambria Math" panose="02040503050406030204" pitchFamily="18" charset="0"/>
                        </a:rPr>
                        <m:t>ℬ</m:t>
                      </m:r>
                    </m:oMath>
                  </m:oMathPara>
                </a14:m>
                <a:endParaRPr lang="zh-CN" altLang="en-US" dirty="0"/>
              </a:p>
            </p:txBody>
          </p:sp>
        </mc:Choice>
        <mc:Fallback xmlns="">
          <p:sp>
            <p:nvSpPr>
              <p:cNvPr id="48" name="TextBox 47">
                <a:extLst>
                  <a:ext uri="{FF2B5EF4-FFF2-40B4-BE49-F238E27FC236}">
                    <a16:creationId xmlns:a16="http://schemas.microsoft.com/office/drawing/2014/main" id="{617DD12C-0915-4450-A16C-0D7AC398F435}"/>
                  </a:ext>
                </a:extLst>
              </p:cNvPr>
              <p:cNvSpPr txBox="1">
                <a:spLocks noRot="1" noChangeAspect="1" noMove="1" noResize="1" noEditPoints="1" noAdjustHandles="1" noChangeArrowheads="1" noChangeShapeType="1" noTextEdit="1"/>
              </p:cNvSpPr>
              <p:nvPr/>
            </p:nvSpPr>
            <p:spPr>
              <a:xfrm>
                <a:off x="546729" y="6418899"/>
                <a:ext cx="3214996" cy="374846"/>
              </a:xfrm>
              <a:prstGeom prst="rect">
                <a:avLst/>
              </a:prstGeom>
              <a:blipFill>
                <a:blip r:embed="rId2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52BDCDFB-4E51-47EA-A7B4-CFE9FA15B7AF}"/>
                  </a:ext>
                </a:extLst>
              </p:cNvPr>
              <p:cNvSpPr txBox="1"/>
              <p:nvPr/>
            </p:nvSpPr>
            <p:spPr>
              <a:xfrm>
                <a:off x="601164" y="5413481"/>
                <a:ext cx="3214996" cy="3742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𝑠</m:t>
                          </m:r>
                        </m:e>
                        <m:sup>
                          <m:r>
                            <a:rPr lang="en-US" altLang="zh-CN" b="0" i="1" smtClean="0">
                              <a:latin typeface="Cambria Math" panose="02040503050406030204" pitchFamily="18" charset="0"/>
                            </a:rPr>
                            <m:t>𝒜</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𝒜</m:t>
                      </m:r>
                      <m:r>
                        <a:rPr lang="en-US" altLang="zh-CN" b="0" i="1" smtClean="0">
                          <a:latin typeface="Cambria Math" panose="02040503050406030204" pitchFamily="18" charset="0"/>
                        </a:rPr>
                        <m:t>×</m:t>
                      </m:r>
                      <m:r>
                        <a:rPr lang="en-US" altLang="zh-CN" b="0" i="1" smtClean="0">
                          <a:latin typeface="Cambria Math" panose="02040503050406030204" pitchFamily="18" charset="0"/>
                        </a:rPr>
                        <m:t>𝒰</m:t>
                      </m:r>
                      <m:r>
                        <a:rPr lang="en-US" altLang="zh-CN" b="0" i="1" smtClean="0">
                          <a:latin typeface="Cambria Math" panose="02040503050406030204" pitchFamily="18" charset="0"/>
                        </a:rPr>
                        <m:t>×</m:t>
                      </m:r>
                      <m:r>
                        <a:rPr lang="en-US" altLang="zh-CN" b="0" i="1" smtClean="0">
                          <a:latin typeface="Cambria Math" panose="02040503050406030204" pitchFamily="18" charset="0"/>
                        </a:rPr>
                        <m:t>𝒜</m:t>
                      </m:r>
                    </m:oMath>
                  </m:oMathPara>
                </a14:m>
                <a:endParaRPr lang="zh-CN" altLang="en-US" dirty="0"/>
              </a:p>
            </p:txBody>
          </p:sp>
        </mc:Choice>
        <mc:Fallback xmlns="">
          <p:sp>
            <p:nvSpPr>
              <p:cNvPr id="49" name="TextBox 48">
                <a:extLst>
                  <a:ext uri="{FF2B5EF4-FFF2-40B4-BE49-F238E27FC236}">
                    <a16:creationId xmlns:a16="http://schemas.microsoft.com/office/drawing/2014/main" id="{52BDCDFB-4E51-47EA-A7B4-CFE9FA15B7AF}"/>
                  </a:ext>
                </a:extLst>
              </p:cNvPr>
              <p:cNvSpPr txBox="1">
                <a:spLocks noRot="1" noChangeAspect="1" noMove="1" noResize="1" noEditPoints="1" noAdjustHandles="1" noChangeArrowheads="1" noChangeShapeType="1" noTextEdit="1"/>
              </p:cNvSpPr>
              <p:nvPr/>
            </p:nvSpPr>
            <p:spPr>
              <a:xfrm>
                <a:off x="601164" y="5413481"/>
                <a:ext cx="3214996" cy="374270"/>
              </a:xfrm>
              <a:prstGeom prst="rect">
                <a:avLst/>
              </a:prstGeom>
              <a:blipFill>
                <a:blip r:embed="rId2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7567FC41-8619-4102-9EEC-65B20CCF1EFA}"/>
                  </a:ext>
                </a:extLst>
              </p:cNvPr>
              <p:cNvSpPr txBox="1"/>
              <p:nvPr/>
            </p:nvSpPr>
            <p:spPr>
              <a:xfrm>
                <a:off x="566382" y="5787751"/>
                <a:ext cx="3214996" cy="3748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𝑠</m:t>
                          </m:r>
                        </m:e>
                        <m:sup>
                          <m:r>
                            <a:rPr lang="en-US" altLang="zh-CN" b="0" i="1" smtClean="0">
                              <a:latin typeface="Cambria Math" panose="02040503050406030204" pitchFamily="18" charset="0"/>
                            </a:rPr>
                            <m:t>ℬ</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ℬ</m:t>
                      </m:r>
                      <m:r>
                        <a:rPr lang="en-US" altLang="zh-CN" b="0" i="1" smtClean="0">
                          <a:latin typeface="Cambria Math" panose="02040503050406030204" pitchFamily="18" charset="0"/>
                        </a:rPr>
                        <m:t>×</m:t>
                      </m:r>
                      <m:r>
                        <a:rPr lang="en-US" altLang="zh-CN" b="0" i="1" smtClean="0">
                          <a:latin typeface="Cambria Math" panose="02040503050406030204" pitchFamily="18" charset="0"/>
                        </a:rPr>
                        <m:t>𝒰</m:t>
                      </m:r>
                      <m:r>
                        <a:rPr lang="en-US" altLang="zh-CN" b="0" i="1" smtClean="0">
                          <a:latin typeface="Cambria Math" panose="02040503050406030204" pitchFamily="18" charset="0"/>
                        </a:rPr>
                        <m:t>×</m:t>
                      </m:r>
                      <m:r>
                        <a:rPr lang="en-US" altLang="zh-CN" b="0" i="1" smtClean="0">
                          <a:latin typeface="Cambria Math" panose="02040503050406030204" pitchFamily="18" charset="0"/>
                        </a:rPr>
                        <m:t>ℬ</m:t>
                      </m:r>
                    </m:oMath>
                  </m:oMathPara>
                </a14:m>
                <a:endParaRPr lang="zh-CN" altLang="en-US" dirty="0"/>
              </a:p>
            </p:txBody>
          </p:sp>
        </mc:Choice>
        <mc:Fallback xmlns="">
          <p:sp>
            <p:nvSpPr>
              <p:cNvPr id="50" name="TextBox 49">
                <a:extLst>
                  <a:ext uri="{FF2B5EF4-FFF2-40B4-BE49-F238E27FC236}">
                    <a16:creationId xmlns:a16="http://schemas.microsoft.com/office/drawing/2014/main" id="{7567FC41-8619-4102-9EEC-65B20CCF1EFA}"/>
                  </a:ext>
                </a:extLst>
              </p:cNvPr>
              <p:cNvSpPr txBox="1">
                <a:spLocks noRot="1" noChangeAspect="1" noMove="1" noResize="1" noEditPoints="1" noAdjustHandles="1" noChangeArrowheads="1" noChangeShapeType="1" noTextEdit="1"/>
              </p:cNvSpPr>
              <p:nvPr/>
            </p:nvSpPr>
            <p:spPr>
              <a:xfrm>
                <a:off x="566382" y="5787751"/>
                <a:ext cx="3214996" cy="374846"/>
              </a:xfrm>
              <a:prstGeom prst="rect">
                <a:avLst/>
              </a:prstGeom>
              <a:blipFill>
                <a:blip r:embed="rId2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66ACF944-03DB-4894-892D-62F2A161A93B}"/>
                  </a:ext>
                </a:extLst>
              </p:cNvPr>
              <p:cNvSpPr txBox="1"/>
              <p:nvPr/>
            </p:nvSpPr>
            <p:spPr>
              <a:xfrm>
                <a:off x="566382" y="6103613"/>
                <a:ext cx="3214996" cy="3742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𝑑</m:t>
                          </m:r>
                        </m:e>
                        <m:sup>
                          <m:r>
                            <a:rPr lang="en-US" altLang="zh-CN" b="0" i="1" smtClean="0">
                              <a:latin typeface="Cambria Math" panose="02040503050406030204" pitchFamily="18" charset="0"/>
                            </a:rPr>
                            <m:t>𝒜</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𝒜</m:t>
                      </m:r>
                      <m:r>
                        <a:rPr lang="en-US" altLang="zh-CN" b="0" i="1" smtClean="0">
                          <a:latin typeface="Cambria Math" panose="02040503050406030204" pitchFamily="18" charset="0"/>
                        </a:rPr>
                        <m:t>×</m:t>
                      </m:r>
                      <m:r>
                        <a:rPr lang="en-US" altLang="zh-CN" b="0" i="1" smtClean="0">
                          <a:latin typeface="Cambria Math" panose="02040503050406030204" pitchFamily="18" charset="0"/>
                        </a:rPr>
                        <m:t>𝒜</m:t>
                      </m:r>
                    </m:oMath>
                  </m:oMathPara>
                </a14:m>
                <a:endParaRPr lang="zh-CN" altLang="en-US" dirty="0"/>
              </a:p>
            </p:txBody>
          </p:sp>
        </mc:Choice>
        <mc:Fallback xmlns="">
          <p:sp>
            <p:nvSpPr>
              <p:cNvPr id="51" name="TextBox 50">
                <a:extLst>
                  <a:ext uri="{FF2B5EF4-FFF2-40B4-BE49-F238E27FC236}">
                    <a16:creationId xmlns:a16="http://schemas.microsoft.com/office/drawing/2014/main" id="{66ACF944-03DB-4894-892D-62F2A161A93B}"/>
                  </a:ext>
                </a:extLst>
              </p:cNvPr>
              <p:cNvSpPr txBox="1">
                <a:spLocks noRot="1" noChangeAspect="1" noMove="1" noResize="1" noEditPoints="1" noAdjustHandles="1" noChangeArrowheads="1" noChangeShapeType="1" noTextEdit="1"/>
              </p:cNvSpPr>
              <p:nvPr/>
            </p:nvSpPr>
            <p:spPr>
              <a:xfrm>
                <a:off x="566382" y="6103613"/>
                <a:ext cx="3214996" cy="374270"/>
              </a:xfrm>
              <a:prstGeom prst="rect">
                <a:avLst/>
              </a:prstGeom>
              <a:blipFill>
                <a:blip r:embed="rId2"/>
                <a:stretch>
                  <a:fillRect/>
                </a:stretch>
              </a:blipFill>
            </p:spPr>
            <p:txBody>
              <a:bodyPr/>
              <a:lstStyle/>
              <a:p>
                <a:r>
                  <a:rPr lang="zh-CN" altLang="en-US">
                    <a:noFill/>
                  </a:rPr>
                  <a:t> </a:t>
                </a:r>
              </a:p>
            </p:txBody>
          </p:sp>
        </mc:Fallback>
      </mc:AlternateContent>
      <p:sp>
        <p:nvSpPr>
          <p:cNvPr id="4" name="Slide Number Placeholder 3">
            <a:extLst>
              <a:ext uri="{FF2B5EF4-FFF2-40B4-BE49-F238E27FC236}">
                <a16:creationId xmlns:a16="http://schemas.microsoft.com/office/drawing/2014/main" id="{12629D24-34C4-47D7-987E-6ABF89A8CA07}"/>
              </a:ext>
            </a:extLst>
          </p:cNvPr>
          <p:cNvSpPr>
            <a:spLocks noGrp="1"/>
          </p:cNvSpPr>
          <p:nvPr>
            <p:ph type="sldNum" sz="quarter" idx="12"/>
          </p:nvPr>
        </p:nvSpPr>
        <p:spPr/>
        <p:txBody>
          <a:bodyPr/>
          <a:lstStyle/>
          <a:p>
            <a:fld id="{97747CB4-D781-4B4A-926E-331FF2747F48}" type="slidenum">
              <a:rPr lang="zh-CN" altLang="en-US" smtClean="0"/>
              <a:t>40</a:t>
            </a:fld>
            <a:endParaRPr lang="zh-CN" altLang="en-US"/>
          </a:p>
        </p:txBody>
      </p:sp>
    </p:spTree>
    <p:extLst>
      <p:ext uri="{BB962C8B-B14F-4D97-AF65-F5344CB8AC3E}">
        <p14:creationId xmlns:p14="http://schemas.microsoft.com/office/powerpoint/2010/main" val="3989543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A72AD-C47D-4D8A-8B90-675A24AE4F7F}"/>
              </a:ext>
            </a:extLst>
          </p:cNvPr>
          <p:cNvSpPr>
            <a:spLocks noGrp="1"/>
          </p:cNvSpPr>
          <p:nvPr>
            <p:ph type="title"/>
          </p:nvPr>
        </p:nvSpPr>
        <p:spPr/>
        <p:txBody>
          <a:bodyPr/>
          <a:lstStyle/>
          <a:p>
            <a:r>
              <a:rPr lang="en-US" altLang="zh-CN" dirty="0"/>
              <a:t>Current Research Focus</a:t>
            </a:r>
            <a:endParaRPr lang="zh-CN" altLang="en-US" dirty="0"/>
          </a:p>
        </p:txBody>
      </p:sp>
      <p:sp>
        <p:nvSpPr>
          <p:cNvPr id="3" name="Content Placeholder 2">
            <a:extLst>
              <a:ext uri="{FF2B5EF4-FFF2-40B4-BE49-F238E27FC236}">
                <a16:creationId xmlns:a16="http://schemas.microsoft.com/office/drawing/2014/main" id="{45CDEC18-A4F7-4CA1-A804-8FA67A2F6BFE}"/>
              </a:ext>
            </a:extLst>
          </p:cNvPr>
          <p:cNvSpPr>
            <a:spLocks noGrp="1"/>
          </p:cNvSpPr>
          <p:nvPr>
            <p:ph idx="1"/>
          </p:nvPr>
        </p:nvSpPr>
        <p:spPr/>
        <p:txBody>
          <a:bodyPr/>
          <a:lstStyle/>
          <a:p>
            <a:r>
              <a:rPr lang="en-US" altLang="zh-CN" dirty="0"/>
              <a:t>ML Community: train a “robust” model,</a:t>
            </a:r>
          </a:p>
          <a:p>
            <a:pPr lvl="1"/>
            <a:r>
              <a:rPr lang="en-US" altLang="zh-CN" dirty="0"/>
              <a:t>E.g., be robust against noise, distortion, adversarial attack</a:t>
            </a:r>
          </a:p>
          <a:p>
            <a:r>
              <a:rPr lang="en-US" altLang="zh-CN" dirty="0"/>
              <a:t>SE Community: be robust against/adaptive to uncertainty from the environment</a:t>
            </a:r>
            <a:endParaRPr lang="zh-CN" altLang="en-US" dirty="0"/>
          </a:p>
        </p:txBody>
      </p:sp>
      <p:sp>
        <p:nvSpPr>
          <p:cNvPr id="4" name="Thought Bubble: Cloud 3">
            <a:extLst>
              <a:ext uri="{FF2B5EF4-FFF2-40B4-BE49-F238E27FC236}">
                <a16:creationId xmlns:a16="http://schemas.microsoft.com/office/drawing/2014/main" id="{F0B867CB-4E3E-4488-A41D-DD55860194EE}"/>
              </a:ext>
            </a:extLst>
          </p:cNvPr>
          <p:cNvSpPr/>
          <p:nvPr/>
        </p:nvSpPr>
        <p:spPr>
          <a:xfrm>
            <a:off x="1872447" y="3855744"/>
            <a:ext cx="3918754" cy="1689676"/>
          </a:xfrm>
          <a:prstGeom prst="cloudCallout">
            <a:avLst/>
          </a:prstGeom>
          <a:solidFill>
            <a:schemeClr val="bg1"/>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400" dirty="0">
                <a:solidFill>
                  <a:schemeClr val="tx1"/>
                </a:solidFill>
              </a:rPr>
              <a:t>Best components imply best system?</a:t>
            </a:r>
            <a:endParaRPr lang="zh-CN" altLang="en-US" sz="2400" dirty="0">
              <a:solidFill>
                <a:schemeClr val="tx1"/>
              </a:solidFill>
            </a:endParaRPr>
          </a:p>
        </p:txBody>
      </p:sp>
      <p:sp>
        <p:nvSpPr>
          <p:cNvPr id="5" name="Slide Number Placeholder 4">
            <a:extLst>
              <a:ext uri="{FF2B5EF4-FFF2-40B4-BE49-F238E27FC236}">
                <a16:creationId xmlns:a16="http://schemas.microsoft.com/office/drawing/2014/main" id="{8272F70C-6E88-4029-A83D-D47045AF4AA4}"/>
              </a:ext>
            </a:extLst>
          </p:cNvPr>
          <p:cNvSpPr>
            <a:spLocks noGrp="1"/>
          </p:cNvSpPr>
          <p:nvPr>
            <p:ph type="sldNum" sz="quarter" idx="12"/>
          </p:nvPr>
        </p:nvSpPr>
        <p:spPr/>
        <p:txBody>
          <a:bodyPr/>
          <a:lstStyle/>
          <a:p>
            <a:fld id="{97747CB4-D781-4B4A-926E-331FF2747F48}" type="slidenum">
              <a:rPr lang="zh-CN" altLang="en-US" smtClean="0"/>
              <a:t>5</a:t>
            </a:fld>
            <a:endParaRPr lang="zh-CN" altLang="en-US"/>
          </a:p>
        </p:txBody>
      </p:sp>
    </p:spTree>
    <p:extLst>
      <p:ext uri="{BB962C8B-B14F-4D97-AF65-F5344CB8AC3E}">
        <p14:creationId xmlns:p14="http://schemas.microsoft.com/office/powerpoint/2010/main" val="3308055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F709E-9CA0-4DB9-BC5B-3ECB68C44CDA}"/>
              </a:ext>
            </a:extLst>
          </p:cNvPr>
          <p:cNvSpPr>
            <a:spLocks noGrp="1"/>
          </p:cNvSpPr>
          <p:nvPr>
            <p:ph type="title"/>
          </p:nvPr>
        </p:nvSpPr>
        <p:spPr/>
        <p:txBody>
          <a:bodyPr/>
          <a:lstStyle/>
          <a:p>
            <a:r>
              <a:rPr lang="en-US" altLang="zh-CN" dirty="0"/>
              <a:t>A Formal Attempt</a:t>
            </a:r>
            <a:endParaRPr lang="zh-CN" altLang="en-US" dirty="0"/>
          </a:p>
        </p:txBody>
      </p:sp>
      <p:sp>
        <p:nvSpPr>
          <p:cNvPr id="3" name="Content Placeholder 2">
            <a:extLst>
              <a:ext uri="{FF2B5EF4-FFF2-40B4-BE49-F238E27FC236}">
                <a16:creationId xmlns:a16="http://schemas.microsoft.com/office/drawing/2014/main" id="{49FA9A12-EB98-4217-87F5-3D58E69706DA}"/>
              </a:ext>
            </a:extLst>
          </p:cNvPr>
          <p:cNvSpPr>
            <a:spLocks noGrp="1"/>
          </p:cNvSpPr>
          <p:nvPr>
            <p:ph idx="1"/>
          </p:nvPr>
        </p:nvSpPr>
        <p:spPr/>
        <p:txBody>
          <a:bodyPr/>
          <a:lstStyle/>
          <a:p>
            <a:pPr marL="0" indent="0">
              <a:buNone/>
            </a:pPr>
            <a:r>
              <a:rPr lang="en-US" altLang="zh-CN" dirty="0"/>
              <a:t>An attempt to:</a:t>
            </a:r>
          </a:p>
          <a:p>
            <a:r>
              <a:rPr lang="en-US" altLang="zh-CN" dirty="0"/>
              <a:t>Build a formal basis for describing the problem.</a:t>
            </a:r>
          </a:p>
          <a:p>
            <a:r>
              <a:rPr lang="en-US" altLang="zh-CN" dirty="0"/>
              <a:t>Formally classify different errors in the system.</a:t>
            </a:r>
          </a:p>
          <a:p>
            <a:r>
              <a:rPr lang="en-US" altLang="zh-CN" dirty="0"/>
              <a:t>Provide a formal theory to integrate existing work and guide future research.</a:t>
            </a:r>
            <a:endParaRPr lang="zh-CN" altLang="en-US" dirty="0"/>
          </a:p>
        </p:txBody>
      </p:sp>
      <p:sp>
        <p:nvSpPr>
          <p:cNvPr id="5" name="Slide Number Placeholder 4">
            <a:extLst>
              <a:ext uri="{FF2B5EF4-FFF2-40B4-BE49-F238E27FC236}">
                <a16:creationId xmlns:a16="http://schemas.microsoft.com/office/drawing/2014/main" id="{3A6F937A-EEDB-4F17-9454-1FE2E7F8B7DE}"/>
              </a:ext>
            </a:extLst>
          </p:cNvPr>
          <p:cNvSpPr>
            <a:spLocks noGrp="1"/>
          </p:cNvSpPr>
          <p:nvPr>
            <p:ph type="sldNum" sz="quarter" idx="12"/>
          </p:nvPr>
        </p:nvSpPr>
        <p:spPr/>
        <p:txBody>
          <a:bodyPr/>
          <a:lstStyle/>
          <a:p>
            <a:fld id="{97747CB4-D781-4B4A-926E-331FF2747F48}" type="slidenum">
              <a:rPr lang="zh-CN" altLang="en-US" smtClean="0"/>
              <a:t>6</a:t>
            </a:fld>
            <a:endParaRPr lang="zh-CN" altLang="en-US"/>
          </a:p>
        </p:txBody>
      </p:sp>
    </p:spTree>
    <p:extLst>
      <p:ext uri="{BB962C8B-B14F-4D97-AF65-F5344CB8AC3E}">
        <p14:creationId xmlns:p14="http://schemas.microsoft.com/office/powerpoint/2010/main" val="2636754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8C70-DBA7-4F95-922C-FE6BCF23D191}"/>
              </a:ext>
            </a:extLst>
          </p:cNvPr>
          <p:cNvSpPr>
            <a:spLocks noGrp="1"/>
          </p:cNvSpPr>
          <p:nvPr>
            <p:ph type="title"/>
          </p:nvPr>
        </p:nvSpPr>
        <p:spPr/>
        <p:txBody>
          <a:bodyPr/>
          <a:lstStyle/>
          <a:p>
            <a:r>
              <a:rPr lang="en-US" altLang="zh-CN" dirty="0"/>
              <a:t>An Abstract System Structure</a:t>
            </a:r>
            <a:endParaRPr lang="zh-CN" altLang="en-US" dirty="0"/>
          </a:p>
        </p:txBody>
      </p:sp>
      <p:sp>
        <p:nvSpPr>
          <p:cNvPr id="3" name="Content Placeholder 2">
            <a:extLst>
              <a:ext uri="{FF2B5EF4-FFF2-40B4-BE49-F238E27FC236}">
                <a16:creationId xmlns:a16="http://schemas.microsoft.com/office/drawing/2014/main" id="{BF5CEC4C-E0BB-4B8C-8D0D-3AF079945071}"/>
              </a:ext>
            </a:extLst>
          </p:cNvPr>
          <p:cNvSpPr>
            <a:spLocks noGrp="1"/>
          </p:cNvSpPr>
          <p:nvPr>
            <p:ph idx="1"/>
          </p:nvPr>
        </p:nvSpPr>
        <p:spPr/>
        <p:txBody>
          <a:bodyPr/>
          <a:lstStyle/>
          <a:p>
            <a:pPr marL="0" indent="0">
              <a:buNone/>
            </a:pPr>
            <a:r>
              <a:rPr lang="en-US" altLang="zh-CN" dirty="0"/>
              <a:t>A self-driving car:</a:t>
            </a:r>
          </a:p>
          <a:p>
            <a:r>
              <a:rPr lang="en-US" altLang="zh-CN" dirty="0"/>
              <a:t>One or more sensors to make observations,</a:t>
            </a:r>
          </a:p>
          <a:p>
            <a:r>
              <a:rPr lang="en-US" altLang="zh-CN" dirty="0"/>
              <a:t>One or more ML models to detect obstacles, traffic signs, </a:t>
            </a:r>
            <a:r>
              <a:rPr lang="en-US" altLang="zh-CN" dirty="0" err="1"/>
              <a:t>etc</a:t>
            </a:r>
            <a:r>
              <a:rPr lang="en-US" altLang="zh-CN" dirty="0"/>
              <a:t>,</a:t>
            </a:r>
          </a:p>
          <a:p>
            <a:r>
              <a:rPr lang="en-US" altLang="zh-CN" dirty="0"/>
              <a:t>A software to generate control.</a:t>
            </a:r>
            <a:endParaRPr lang="zh-CN" altLang="en-US" dirty="0"/>
          </a:p>
        </p:txBody>
      </p:sp>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45678388-F200-4228-A1F4-765CE56CEF2D}"/>
                  </a:ext>
                </a:extLst>
              </p:cNvPr>
              <p:cNvSpPr/>
              <p:nvPr/>
            </p:nvSpPr>
            <p:spPr>
              <a:xfrm>
                <a:off x="4042828" y="5855830"/>
                <a:ext cx="1180813" cy="642263"/>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𝑂𝑏𝑠𝑒𝑟𝑣𝑎𝑡𝑖𝑜𝑛</m:t>
                      </m:r>
                    </m:oMath>
                  </m:oMathPara>
                </a14:m>
                <a:endParaRPr lang="en-US" altLang="zh-CN" sz="1400" b="0" i="1" dirty="0">
                  <a:latin typeface="Cambria Math" panose="02040503050406030204" pitchFamily="18" charset="0"/>
                </a:endParaRPr>
              </a:p>
            </p:txBody>
          </p:sp>
        </mc:Choice>
        <mc:Fallback>
          <p:sp>
            <p:nvSpPr>
              <p:cNvPr id="4" name="Rectangle 3">
                <a:extLst>
                  <a:ext uri="{FF2B5EF4-FFF2-40B4-BE49-F238E27FC236}">
                    <a16:creationId xmlns:a16="http://schemas.microsoft.com/office/drawing/2014/main" id="{45678388-F200-4228-A1F4-765CE56CEF2D}"/>
                  </a:ext>
                </a:extLst>
              </p:cNvPr>
              <p:cNvSpPr>
                <a:spLocks noRot="1" noChangeAspect="1" noMove="1" noResize="1" noEditPoints="1" noAdjustHandles="1" noChangeArrowheads="1" noChangeShapeType="1" noTextEdit="1"/>
              </p:cNvSpPr>
              <p:nvPr/>
            </p:nvSpPr>
            <p:spPr>
              <a:xfrm>
                <a:off x="4042828" y="5855830"/>
                <a:ext cx="1180813" cy="642263"/>
              </a:xfrm>
              <a:prstGeom prst="rect">
                <a:avLst/>
              </a:prstGeom>
              <a:blipFill>
                <a:blip r:embed="rId3"/>
                <a:stretch>
                  <a:fillRect/>
                </a:stretch>
              </a:blipFill>
              <a:ln w="19050" cap="flat" cmpd="sng" algn="ctr">
                <a:solidFill>
                  <a:schemeClr val="dk1"/>
                </a:solidFill>
                <a:prstDash val="solid"/>
                <a:round/>
                <a:headEnd type="none" w="med" len="med"/>
                <a:tailEnd type="none" w="med" len="me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EF96C21C-F0A3-402B-B3E7-F82CDBFA0862}"/>
                  </a:ext>
                </a:extLst>
              </p:cNvPr>
              <p:cNvSpPr/>
              <p:nvPr/>
            </p:nvSpPr>
            <p:spPr>
              <a:xfrm>
                <a:off x="5704585" y="5855831"/>
                <a:ext cx="1180813" cy="642263"/>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𝑃𝑙𝑎𝑛𝑡</m:t>
                      </m:r>
                    </m:oMath>
                  </m:oMathPara>
                </a14:m>
                <a:endParaRPr lang="en-US" altLang="zh-CN" sz="1600"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𝑐𝑎𝑟</m:t>
                      </m:r>
                      <m:r>
                        <a:rPr lang="en-US" altLang="zh-CN" sz="1200" b="0" i="1" smtClean="0">
                          <a:latin typeface="Cambria Math" panose="02040503050406030204" pitchFamily="18" charset="0"/>
                        </a:rPr>
                        <m:t> </m:t>
                      </m:r>
                      <m:r>
                        <a:rPr lang="en-US" altLang="zh-CN" sz="1200" b="0" i="1" smtClean="0">
                          <a:latin typeface="Cambria Math" panose="02040503050406030204" pitchFamily="18" charset="0"/>
                        </a:rPr>
                        <m:t>𝑎𝑛𝑑</m:t>
                      </m:r>
                      <m:r>
                        <a:rPr lang="en-US" altLang="zh-CN" sz="1200" b="0" i="1" smtClean="0">
                          <a:latin typeface="Cambria Math" panose="02040503050406030204" pitchFamily="18" charset="0"/>
                        </a:rPr>
                        <m:t> </m:t>
                      </m:r>
                      <m:r>
                        <a:rPr lang="en-US" altLang="zh-CN" sz="1200" b="0" i="1" smtClean="0">
                          <a:latin typeface="Cambria Math" panose="02040503050406030204" pitchFamily="18" charset="0"/>
                        </a:rPr>
                        <m:t>𝑒𝑛𝑣</m:t>
                      </m:r>
                      <m:r>
                        <a:rPr lang="en-US" altLang="zh-CN" sz="1200" b="0" i="1" smtClean="0">
                          <a:latin typeface="Cambria Math" panose="02040503050406030204" pitchFamily="18" charset="0"/>
                        </a:rPr>
                        <m:t>)</m:t>
                      </m:r>
                    </m:oMath>
                  </m:oMathPara>
                </a14:m>
                <a:endParaRPr lang="zh-CN" altLang="en-US" sz="2000" dirty="0"/>
              </a:p>
            </p:txBody>
          </p:sp>
        </mc:Choice>
        <mc:Fallback xmlns="">
          <p:sp>
            <p:nvSpPr>
              <p:cNvPr id="5" name="Rectangle 4">
                <a:extLst>
                  <a:ext uri="{FF2B5EF4-FFF2-40B4-BE49-F238E27FC236}">
                    <a16:creationId xmlns:a16="http://schemas.microsoft.com/office/drawing/2014/main" id="{EF96C21C-F0A3-402B-B3E7-F82CDBFA0862}"/>
                  </a:ext>
                </a:extLst>
              </p:cNvPr>
              <p:cNvSpPr>
                <a:spLocks noRot="1" noChangeAspect="1" noMove="1" noResize="1" noEditPoints="1" noAdjustHandles="1" noChangeArrowheads="1" noChangeShapeType="1" noTextEdit="1"/>
              </p:cNvSpPr>
              <p:nvPr/>
            </p:nvSpPr>
            <p:spPr>
              <a:xfrm>
                <a:off x="5704585" y="5855831"/>
                <a:ext cx="1180813" cy="642263"/>
              </a:xfrm>
              <a:prstGeom prst="rect">
                <a:avLst/>
              </a:prstGeom>
              <a:blipFill>
                <a:blip r:embed="rId4"/>
                <a:stretch>
                  <a:fillRect/>
                </a:stretch>
              </a:blipFill>
              <a:ln w="19050" cap="flat" cmpd="sng" algn="ctr">
                <a:solidFill>
                  <a:schemeClr val="dk1"/>
                </a:solidFill>
                <a:prstDash val="solid"/>
                <a:round/>
                <a:headEnd type="none" w="med" len="med"/>
                <a:tailEnd type="none" w="med" len="me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C0CA78C-B909-452F-BDC9-B121E05C8A11}"/>
                  </a:ext>
                </a:extLst>
              </p:cNvPr>
              <p:cNvSpPr/>
              <p:nvPr/>
            </p:nvSpPr>
            <p:spPr>
              <a:xfrm>
                <a:off x="4042828" y="4135006"/>
                <a:ext cx="1180813" cy="642263"/>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𝑃𝑒𝑟𝑐𝑒𝑝𝑡𝑖𝑜𝑛</m:t>
                      </m:r>
                    </m:oMath>
                  </m:oMathPara>
                </a14:m>
                <a:endParaRPr lang="en-US" altLang="zh-CN" sz="1600"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𝑀𝐿</m:t>
                      </m:r>
                      <m:r>
                        <a:rPr lang="en-US" altLang="zh-CN" sz="1600" b="0" i="1" smtClean="0">
                          <a:latin typeface="Cambria Math" panose="02040503050406030204" pitchFamily="18" charset="0"/>
                        </a:rPr>
                        <m:t> </m:t>
                      </m:r>
                      <m:r>
                        <a:rPr lang="en-US" altLang="zh-CN" sz="1600" b="0" i="1" smtClean="0">
                          <a:latin typeface="Cambria Math" panose="02040503050406030204" pitchFamily="18" charset="0"/>
                        </a:rPr>
                        <m:t>𝑚𝑜𝑑𝑒𝑙</m:t>
                      </m:r>
                    </m:oMath>
                  </m:oMathPara>
                </a14:m>
                <a:endParaRPr lang="zh-CN" altLang="en-US" sz="1600" dirty="0"/>
              </a:p>
            </p:txBody>
          </p:sp>
        </mc:Choice>
        <mc:Fallback xmlns="">
          <p:sp>
            <p:nvSpPr>
              <p:cNvPr id="6" name="Rectangle 5">
                <a:extLst>
                  <a:ext uri="{FF2B5EF4-FFF2-40B4-BE49-F238E27FC236}">
                    <a16:creationId xmlns:a16="http://schemas.microsoft.com/office/drawing/2014/main" id="{BC0CA78C-B909-452F-BDC9-B121E05C8A11}"/>
                  </a:ext>
                </a:extLst>
              </p:cNvPr>
              <p:cNvSpPr>
                <a:spLocks noRot="1" noChangeAspect="1" noMove="1" noResize="1" noEditPoints="1" noAdjustHandles="1" noChangeArrowheads="1" noChangeShapeType="1" noTextEdit="1"/>
              </p:cNvSpPr>
              <p:nvPr/>
            </p:nvSpPr>
            <p:spPr>
              <a:xfrm>
                <a:off x="4042828" y="4135006"/>
                <a:ext cx="1180813" cy="642263"/>
              </a:xfrm>
              <a:prstGeom prst="rect">
                <a:avLst/>
              </a:prstGeom>
              <a:blipFill>
                <a:blip r:embed="rId5"/>
                <a:stretch>
                  <a:fillRect l="-1523"/>
                </a:stretch>
              </a:blipFill>
              <a:ln w="19050" cap="flat" cmpd="sng" algn="ctr">
                <a:solidFill>
                  <a:schemeClr val="dk1"/>
                </a:solidFill>
                <a:prstDash val="solid"/>
                <a:round/>
                <a:headEnd type="none" w="med" len="med"/>
                <a:tailEnd type="none" w="med" len="me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640B21FE-F72C-48D8-98FF-41F798FDE241}"/>
                  </a:ext>
                </a:extLst>
              </p:cNvPr>
              <p:cNvSpPr/>
              <p:nvPr/>
            </p:nvSpPr>
            <p:spPr>
              <a:xfrm>
                <a:off x="5704585" y="4135005"/>
                <a:ext cx="1180813" cy="642263"/>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𝐶𝑜𝑛𝑡𝑟𝑜𝑙𝑙𝑒𝑟</m:t>
                      </m:r>
                    </m:oMath>
                  </m:oMathPara>
                </a14:m>
                <a:endParaRPr lang="zh-CN" altLang="en-US" sz="1600" dirty="0"/>
              </a:p>
            </p:txBody>
          </p:sp>
        </mc:Choice>
        <mc:Fallback xmlns="">
          <p:sp>
            <p:nvSpPr>
              <p:cNvPr id="7" name="Rectangle 6">
                <a:extLst>
                  <a:ext uri="{FF2B5EF4-FFF2-40B4-BE49-F238E27FC236}">
                    <a16:creationId xmlns:a16="http://schemas.microsoft.com/office/drawing/2014/main" id="{640B21FE-F72C-48D8-98FF-41F798FDE241}"/>
                  </a:ext>
                </a:extLst>
              </p:cNvPr>
              <p:cNvSpPr>
                <a:spLocks noRot="1" noChangeAspect="1" noMove="1" noResize="1" noEditPoints="1" noAdjustHandles="1" noChangeArrowheads="1" noChangeShapeType="1" noTextEdit="1"/>
              </p:cNvSpPr>
              <p:nvPr/>
            </p:nvSpPr>
            <p:spPr>
              <a:xfrm>
                <a:off x="5704585" y="4135005"/>
                <a:ext cx="1180813" cy="642263"/>
              </a:xfrm>
              <a:prstGeom prst="rect">
                <a:avLst/>
              </a:prstGeom>
              <a:blipFill>
                <a:blip r:embed="rId6"/>
                <a:stretch>
                  <a:fillRect/>
                </a:stretch>
              </a:blipFill>
              <a:ln w="19050" cap="flat" cmpd="sng" algn="ctr">
                <a:solidFill>
                  <a:schemeClr val="dk1"/>
                </a:solidFill>
                <a:prstDash val="solid"/>
                <a:round/>
                <a:headEnd type="none" w="med" len="med"/>
                <a:tailEnd type="none" w="med" len="med"/>
              </a:ln>
            </p:spPr>
            <p:txBody>
              <a:bodyPr/>
              <a:lstStyle/>
              <a:p>
                <a:r>
                  <a:rPr lang="zh-CN" altLang="en-US">
                    <a:noFill/>
                  </a:rPr>
                  <a:t> </a:t>
                </a:r>
              </a:p>
            </p:txBody>
          </p:sp>
        </mc:Fallback>
      </mc:AlternateContent>
      <p:cxnSp>
        <p:nvCxnSpPr>
          <p:cNvPr id="8" name="Straight Arrow Connector 7">
            <a:extLst>
              <a:ext uri="{FF2B5EF4-FFF2-40B4-BE49-F238E27FC236}">
                <a16:creationId xmlns:a16="http://schemas.microsoft.com/office/drawing/2014/main" id="{336E145D-418D-4756-A329-8AF7E617B84E}"/>
              </a:ext>
            </a:extLst>
          </p:cNvPr>
          <p:cNvCxnSpPr>
            <a:stCxn id="5" idx="1"/>
            <a:endCxn id="4" idx="3"/>
          </p:cNvCxnSpPr>
          <p:nvPr/>
        </p:nvCxnSpPr>
        <p:spPr>
          <a:xfrm flipH="1" flipV="1">
            <a:off x="5223641" y="6176962"/>
            <a:ext cx="480944"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9" name="Connector: Elbow 8">
            <a:extLst>
              <a:ext uri="{FF2B5EF4-FFF2-40B4-BE49-F238E27FC236}">
                <a16:creationId xmlns:a16="http://schemas.microsoft.com/office/drawing/2014/main" id="{E1FE7ECE-04E0-41AF-A73A-0D2F29266B1F}"/>
              </a:ext>
            </a:extLst>
          </p:cNvPr>
          <p:cNvCxnSpPr>
            <a:stCxn id="4" idx="1"/>
            <a:endCxn id="6" idx="1"/>
          </p:cNvCxnSpPr>
          <p:nvPr/>
        </p:nvCxnSpPr>
        <p:spPr>
          <a:xfrm rot="10800000">
            <a:off x="4042828" y="4456138"/>
            <a:ext cx="12700" cy="1720824"/>
          </a:xfrm>
          <a:prstGeom prst="bentConnector3">
            <a:avLst>
              <a:gd name="adj1" fmla="val 2618181"/>
            </a:avLst>
          </a:prstGeom>
          <a:ln w="19050">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7CF9987C-43FE-491C-9345-9E3C2D373C7A}"/>
              </a:ext>
            </a:extLst>
          </p:cNvPr>
          <p:cNvCxnSpPr>
            <a:cxnSpLocks/>
            <a:stCxn id="6" idx="3"/>
            <a:endCxn id="7" idx="1"/>
          </p:cNvCxnSpPr>
          <p:nvPr/>
        </p:nvCxnSpPr>
        <p:spPr>
          <a:xfrm flipV="1">
            <a:off x="5223641" y="4456137"/>
            <a:ext cx="480944"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1" name="Connector: Elbow 10">
            <a:extLst>
              <a:ext uri="{FF2B5EF4-FFF2-40B4-BE49-F238E27FC236}">
                <a16:creationId xmlns:a16="http://schemas.microsoft.com/office/drawing/2014/main" id="{F9E9595A-D09C-427B-B212-CFB91DCBEAFE}"/>
              </a:ext>
            </a:extLst>
          </p:cNvPr>
          <p:cNvCxnSpPr>
            <a:cxnSpLocks/>
            <a:stCxn id="7" idx="3"/>
            <a:endCxn id="5" idx="3"/>
          </p:cNvCxnSpPr>
          <p:nvPr/>
        </p:nvCxnSpPr>
        <p:spPr>
          <a:xfrm>
            <a:off x="6885398" y="4456137"/>
            <a:ext cx="12700" cy="1720826"/>
          </a:xfrm>
          <a:prstGeom prst="bentConnector3">
            <a:avLst>
              <a:gd name="adj1" fmla="val 2400000"/>
            </a:avLst>
          </a:prstGeom>
          <a:ln w="19050">
            <a:tailEnd type="triangle"/>
          </a:ln>
        </p:spPr>
        <p:style>
          <a:lnRef idx="1">
            <a:schemeClr val="dk1"/>
          </a:lnRef>
          <a:fillRef idx="0">
            <a:schemeClr val="dk1"/>
          </a:fillRef>
          <a:effectRef idx="0">
            <a:schemeClr val="dk1"/>
          </a:effectRef>
          <a:fontRef idx="minor">
            <a:schemeClr val="tx1"/>
          </a:fontRef>
        </p:style>
      </p:cxnSp>
      <p:sp>
        <p:nvSpPr>
          <p:cNvPr id="12" name="Slide Number Placeholder 11">
            <a:extLst>
              <a:ext uri="{FF2B5EF4-FFF2-40B4-BE49-F238E27FC236}">
                <a16:creationId xmlns:a16="http://schemas.microsoft.com/office/drawing/2014/main" id="{3C3319B3-8217-4F6E-A43C-0FD2028262E2}"/>
              </a:ext>
            </a:extLst>
          </p:cNvPr>
          <p:cNvSpPr>
            <a:spLocks noGrp="1"/>
          </p:cNvSpPr>
          <p:nvPr>
            <p:ph type="sldNum" sz="quarter" idx="12"/>
          </p:nvPr>
        </p:nvSpPr>
        <p:spPr/>
        <p:txBody>
          <a:bodyPr/>
          <a:lstStyle/>
          <a:p>
            <a:fld id="{97747CB4-D781-4B4A-926E-331FF2747F48}" type="slidenum">
              <a:rPr lang="zh-CN" altLang="en-US" smtClean="0"/>
              <a:t>7</a:t>
            </a:fld>
            <a:endParaRPr lang="zh-CN" altLang="en-US"/>
          </a:p>
        </p:txBody>
      </p:sp>
    </p:spTree>
    <p:extLst>
      <p:ext uri="{BB962C8B-B14F-4D97-AF65-F5344CB8AC3E}">
        <p14:creationId xmlns:p14="http://schemas.microsoft.com/office/powerpoint/2010/main" val="1509071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731F4-7A94-4BE9-8382-8687882407D1}"/>
              </a:ext>
            </a:extLst>
          </p:cNvPr>
          <p:cNvSpPr>
            <a:spLocks noGrp="1"/>
          </p:cNvSpPr>
          <p:nvPr>
            <p:ph type="title"/>
          </p:nvPr>
        </p:nvSpPr>
        <p:spPr/>
        <p:txBody>
          <a:bodyPr/>
          <a:lstStyle/>
          <a:p>
            <a:r>
              <a:rPr lang="en-US" altLang="zh-CN" dirty="0"/>
              <a:t>Problem context</a:t>
            </a:r>
            <a:endParaRPr lang="zh-CN" alt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0EAB10C-29A6-458B-B423-0D17243FF596}"/>
                  </a:ext>
                </a:extLst>
              </p:cNvPr>
              <p:cNvSpPr>
                <a:spLocks noGrp="1"/>
              </p:cNvSpPr>
              <p:nvPr>
                <p:ph idx="1"/>
              </p:nvPr>
            </p:nvSpPr>
            <p:spPr>
              <a:xfrm>
                <a:off x="4246727" y="1825624"/>
                <a:ext cx="7107073" cy="4445521"/>
              </a:xfrm>
            </p:spPr>
            <p:txBody>
              <a:bodyPr>
                <a:normAutofit/>
              </a:bodyPr>
              <a:lstStyle/>
              <a:p>
                <a:r>
                  <a:rPr lang="en-US" altLang="zh-CN" sz="2000" dirty="0">
                    <a:latin typeface="Cambria Math" panose="02040503050406030204" pitchFamily="18" charset="0"/>
                    <a:ea typeface="Cambria Math" panose="02040503050406030204" pitchFamily="18" charset="0"/>
                  </a:rPr>
                  <a:t>Plant </a:t>
                </a:r>
                <a14:m>
                  <m:oMath xmlns:m="http://schemas.openxmlformats.org/officeDocument/2006/math">
                    <m:r>
                      <a:rPr lang="en-US" altLang="zh-CN" sz="2000" b="0" i="1" smtClean="0">
                        <a:latin typeface="Cambria Math" panose="02040503050406030204" pitchFamily="18" charset="0"/>
                        <a:ea typeface="Cambria Math" panose="02040503050406030204" pitchFamily="18" charset="0"/>
                      </a:rPr>
                      <m:t>𝑠</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𝒳</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𝒰</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𝒳</m:t>
                    </m:r>
                    <m:r>
                      <a:rPr lang="en-US" altLang="zh-CN" sz="2000" b="0" i="1" smtClean="0">
                        <a:latin typeface="Cambria Math" panose="02040503050406030204" pitchFamily="18" charset="0"/>
                        <a:ea typeface="Cambria Math" panose="02040503050406030204" pitchFamily="18" charset="0"/>
                      </a:rPr>
                      <m:t>, </m:t>
                    </m:r>
                    <m:r>
                      <a:rPr lang="en-US" altLang="zh-CN" sz="2000" b="0" i="1" smtClean="0">
                        <a:latin typeface="Cambria Math" panose="02040503050406030204" pitchFamily="18" charset="0"/>
                        <a:ea typeface="Cambria Math" panose="02040503050406030204" pitchFamily="18" charset="0"/>
                      </a:rPr>
                      <m:t>𝒳</m:t>
                    </m:r>
                  </m:oMath>
                </a14:m>
                <a:r>
                  <a:rPr lang="en-US" altLang="zh-CN" sz="2000" b="0" i="0" dirty="0">
                    <a:latin typeface="Cambria Math" panose="02040503050406030204" pitchFamily="18" charset="0"/>
                    <a:ea typeface="Cambria Math" panose="02040503050406030204" pitchFamily="18" charset="0"/>
                  </a:rPr>
                  <a:t> </a:t>
                </a:r>
                <a:r>
                  <a:rPr lang="en-US" altLang="zh-CN" sz="2000" dirty="0">
                    <a:latin typeface="Cambria Math" panose="02040503050406030204" pitchFamily="18" charset="0"/>
                    <a:ea typeface="Cambria Math" panose="02040503050406030204" pitchFamily="18" charset="0"/>
                  </a:rPr>
                  <a:t>is the state space, and</a:t>
                </a:r>
                <a:r>
                  <a:rPr lang="en-US" altLang="zh-CN" sz="2000" b="0" i="0" dirty="0">
                    <a:latin typeface="Cambria Math" panose="02040503050406030204" pitchFamily="18" charset="0"/>
                    <a:ea typeface="Cambria Math" panose="02040503050406030204" pitchFamily="18" charset="0"/>
                  </a:rPr>
                  <a:t> </a:t>
                </a:r>
                <a14:m>
                  <m:oMath xmlns:m="http://schemas.openxmlformats.org/officeDocument/2006/math">
                    <m:r>
                      <a:rPr lang="en-US" altLang="zh-CN" sz="2000" b="0" i="1" smtClean="0">
                        <a:latin typeface="Cambria Math" panose="02040503050406030204" pitchFamily="18" charset="0"/>
                        <a:ea typeface="Cambria Math" panose="02040503050406030204" pitchFamily="18" charset="0"/>
                      </a:rPr>
                      <m:t>𝒰</m:t>
                    </m:r>
                  </m:oMath>
                </a14:m>
                <a:r>
                  <a:rPr lang="en-US" altLang="zh-CN" sz="2000" b="0" i="0" dirty="0">
                    <a:latin typeface="Cambria Math" panose="02040503050406030204" pitchFamily="18" charset="0"/>
                    <a:ea typeface="Cambria Math" panose="02040503050406030204" pitchFamily="18" charset="0"/>
                  </a:rPr>
                  <a:t> </a:t>
                </a:r>
                <a:r>
                  <a:rPr lang="en-US" altLang="zh-CN" sz="2000" dirty="0">
                    <a:latin typeface="Cambria Math" panose="02040503050406030204" pitchFamily="18" charset="0"/>
                    <a:ea typeface="Cambria Math" panose="02040503050406030204" pitchFamily="18" charset="0"/>
                  </a:rPr>
                  <a:t>is the set of actions.</a:t>
                </a:r>
              </a:p>
              <a:p>
                <a:r>
                  <a:rPr lang="en-US" altLang="zh-CN" sz="2000" dirty="0">
                    <a:latin typeface="Cambria Math" panose="02040503050406030204" pitchFamily="18" charset="0"/>
                    <a:ea typeface="Cambria Math" panose="02040503050406030204" pitchFamily="18" charset="0"/>
                  </a:rPr>
                  <a:t>E.g., </a:t>
                </a:r>
                <a14:m>
                  <m:oMath xmlns:m="http://schemas.openxmlformats.org/officeDocument/2006/math">
                    <m:r>
                      <a:rPr lang="en-US" altLang="zh-CN" sz="2000" b="0" i="1" smtClean="0">
                        <a:latin typeface="Cambria Math" panose="02040503050406030204" pitchFamily="18" charset="0"/>
                        <a:ea typeface="Cambria Math" panose="02040503050406030204" pitchFamily="18" charset="0"/>
                      </a:rPr>
                      <m:t>𝒳</m:t>
                    </m:r>
                  </m:oMath>
                </a14:m>
                <a:r>
                  <a:rPr lang="en-US" altLang="zh-CN" sz="2000" dirty="0">
                    <a:latin typeface="Cambria Math" panose="02040503050406030204" pitchFamily="18" charset="0"/>
                    <a:ea typeface="Cambria Math" panose="02040503050406030204" pitchFamily="18" charset="0"/>
                  </a:rPr>
                  <a:t> for a self-driving car system may include:</a:t>
                </a:r>
              </a:p>
              <a:p>
                <a:pPr lvl="1"/>
                <a:r>
                  <a:rPr lang="en-US" altLang="zh-CN" sz="1600" dirty="0">
                    <a:latin typeface="Cambria Math" panose="02040503050406030204" pitchFamily="18" charset="0"/>
                    <a:ea typeface="Cambria Math" panose="02040503050406030204" pitchFamily="18" charset="0"/>
                  </a:rPr>
                  <a:t>State of the ego vehicle,</a:t>
                </a:r>
              </a:p>
              <a:p>
                <a:pPr lvl="1"/>
                <a:r>
                  <a:rPr lang="en-US" altLang="zh-CN" sz="1600" dirty="0">
                    <a:latin typeface="Cambria Math" panose="02040503050406030204" pitchFamily="18" charset="0"/>
                    <a:ea typeface="Cambria Math" panose="02040503050406030204" pitchFamily="18" charset="0"/>
                  </a:rPr>
                  <a:t>Road,</a:t>
                </a:r>
              </a:p>
              <a:p>
                <a:pPr lvl="1"/>
                <a:r>
                  <a:rPr lang="en-US" altLang="zh-CN" sz="1600" dirty="0">
                    <a:latin typeface="Cambria Math" panose="02040503050406030204" pitchFamily="18" charset="0"/>
                    <a:ea typeface="Cambria Math" panose="02040503050406030204" pitchFamily="18" charset="0"/>
                  </a:rPr>
                  <a:t>Traffic lights/signs,</a:t>
                </a:r>
              </a:p>
              <a:p>
                <a:pPr lvl="1"/>
                <a:r>
                  <a:rPr lang="en-US" altLang="zh-CN" sz="1600" dirty="0">
                    <a:latin typeface="Cambria Math" panose="02040503050406030204" pitchFamily="18" charset="0"/>
                    <a:ea typeface="Cambria Math" panose="02040503050406030204" pitchFamily="18" charset="0"/>
                  </a:rPr>
                  <a:t>Other vehicles,</a:t>
                </a:r>
              </a:p>
              <a:p>
                <a:pPr lvl="1"/>
                <a:r>
                  <a:rPr lang="en-US" altLang="zh-CN" sz="1600" dirty="0">
                    <a:latin typeface="Cambria Math" panose="02040503050406030204" pitchFamily="18" charset="0"/>
                    <a:ea typeface="Cambria Math" panose="02040503050406030204" pitchFamily="18" charset="0"/>
                  </a:rPr>
                  <a:t>Pedestrians, etc.</a:t>
                </a:r>
              </a:p>
              <a:p>
                <a:r>
                  <a:rPr lang="en-US" altLang="zh-CN" sz="2000" dirty="0">
                    <a:latin typeface="Cambria Math" panose="02040503050406030204" pitchFamily="18" charset="0"/>
                    <a:ea typeface="Cambria Math" panose="02040503050406030204" pitchFamily="18" charset="0"/>
                  </a:rPr>
                  <a:t>But </a:t>
                </a:r>
                <a14:m>
                  <m:oMath xmlns:m="http://schemas.openxmlformats.org/officeDocument/2006/math">
                    <m:r>
                      <a:rPr lang="en-US" altLang="zh-CN" sz="2000" b="0" i="1" smtClean="0">
                        <a:latin typeface="Cambria Math" panose="02040503050406030204" pitchFamily="18" charset="0"/>
                        <a:ea typeface="Cambria Math" panose="02040503050406030204" pitchFamily="18" charset="0"/>
                      </a:rPr>
                      <m:t>𝒳</m:t>
                    </m:r>
                  </m:oMath>
                </a14:m>
                <a:r>
                  <a:rPr lang="en-US" altLang="zh-CN" sz="2000" dirty="0">
                    <a:latin typeface="Cambria Math" panose="02040503050406030204" pitchFamily="18" charset="0"/>
                    <a:ea typeface="Cambria Math" panose="02040503050406030204" pitchFamily="18" charset="0"/>
                  </a:rPr>
                  <a:t> can never be modeled precisely (unknown state variables).</a:t>
                </a:r>
              </a:p>
              <a:p>
                <a:r>
                  <a:rPr lang="en-US" altLang="zh-CN" sz="2000" b="1" dirty="0">
                    <a:latin typeface="Cambria Math" panose="02040503050406030204" pitchFamily="18" charset="0"/>
                    <a:ea typeface="Cambria Math" panose="02040503050406030204" pitchFamily="18" charset="0"/>
                  </a:rPr>
                  <a:t>Environment shift: </a:t>
                </a:r>
                <a:r>
                  <a:rPr lang="en-US" altLang="zh-CN" sz="2000" dirty="0">
                    <a:latin typeface="Cambria Math" panose="02040503050406030204" pitchFamily="18" charset="0"/>
                    <a:ea typeface="Cambria Math" panose="02040503050406030204" pitchFamily="18" charset="0"/>
                  </a:rPr>
                  <a:t>real plant </a:t>
                </a:r>
                <a14:m>
                  <m:oMath xmlns:m="http://schemas.openxmlformats.org/officeDocument/2006/math">
                    <m:r>
                      <a:rPr lang="en-US" altLang="zh-CN" sz="2000" b="0" i="1" smtClean="0">
                        <a:latin typeface="Cambria Math" panose="02040503050406030204" pitchFamily="18" charset="0"/>
                        <a:ea typeface="Cambria Math" panose="02040503050406030204" pitchFamily="18" charset="0"/>
                      </a:rPr>
                      <m:t>𝑠</m:t>
                    </m:r>
                    <m:r>
                      <a:rPr lang="en-US" altLang="zh-CN" sz="2000" b="0" i="1" smtClean="0">
                        <a:latin typeface="Cambria Math" panose="02040503050406030204" pitchFamily="18" charset="0"/>
                        <a:ea typeface="Cambria Math" panose="02040503050406030204" pitchFamily="18" charset="0"/>
                      </a:rPr>
                      <m:t>′</m:t>
                    </m:r>
                  </m:oMath>
                </a14:m>
                <a:r>
                  <a:rPr lang="en-US" altLang="zh-CN" sz="2000" b="1" dirty="0">
                    <a:latin typeface="Cambria Math" panose="02040503050406030204" pitchFamily="18" charset="0"/>
                    <a:ea typeface="Cambria Math" panose="02040503050406030204" pitchFamily="18" charset="0"/>
                  </a:rPr>
                  <a:t> </a:t>
                </a:r>
                <a:r>
                  <a:rPr lang="en-US" altLang="zh-CN" sz="2000" dirty="0">
                    <a:latin typeface="Cambria Math" panose="02040503050406030204" pitchFamily="18" charset="0"/>
                    <a:ea typeface="Cambria Math" panose="02040503050406030204" pitchFamily="18" charset="0"/>
                  </a:rPr>
                  <a:t>might be different from </a:t>
                </a:r>
                <a14:m>
                  <m:oMath xmlns:m="http://schemas.openxmlformats.org/officeDocument/2006/math">
                    <m:r>
                      <a:rPr lang="en-US" altLang="zh-CN" sz="2000" b="0" i="1" smtClean="0">
                        <a:latin typeface="Cambria Math" panose="02040503050406030204" pitchFamily="18" charset="0"/>
                        <a:ea typeface="Cambria Math" panose="02040503050406030204" pitchFamily="18" charset="0"/>
                      </a:rPr>
                      <m:t>𝑠</m:t>
                    </m:r>
                  </m:oMath>
                </a14:m>
                <a:r>
                  <a:rPr lang="en-US" altLang="zh-CN" sz="2000" dirty="0">
                    <a:latin typeface="Cambria Math" panose="02040503050406030204" pitchFamily="18" charset="0"/>
                    <a:ea typeface="Cambria Math" panose="02040503050406030204" pitchFamily="18" charset="0"/>
                  </a:rPr>
                  <a:t> that developers assumed at design time. </a:t>
                </a:r>
                <a:endParaRPr lang="en-US" altLang="zh-CN" sz="2000" b="1" dirty="0">
                  <a:latin typeface="Cambria Math" panose="02040503050406030204" pitchFamily="18" charset="0"/>
                  <a:ea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E0EAB10C-29A6-458B-B423-0D17243FF596}"/>
                  </a:ext>
                </a:extLst>
              </p:cNvPr>
              <p:cNvSpPr>
                <a:spLocks noGrp="1" noRot="1" noChangeAspect="1" noMove="1" noResize="1" noEditPoints="1" noAdjustHandles="1" noChangeArrowheads="1" noChangeShapeType="1" noTextEdit="1"/>
              </p:cNvSpPr>
              <p:nvPr>
                <p:ph idx="1"/>
              </p:nvPr>
            </p:nvSpPr>
            <p:spPr>
              <a:xfrm>
                <a:off x="4246727" y="1825624"/>
                <a:ext cx="7107073" cy="4445521"/>
              </a:xfrm>
              <a:blipFill>
                <a:blip r:embed="rId3"/>
                <a:stretch>
                  <a:fillRect l="-772" t="-137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1EDA54CB-3971-4D4A-A8C0-2E10FE859420}"/>
                  </a:ext>
                </a:extLst>
              </p:cNvPr>
              <p:cNvSpPr/>
              <p:nvPr/>
            </p:nvSpPr>
            <p:spPr>
              <a:xfrm>
                <a:off x="835501" y="4330141"/>
                <a:ext cx="1180813" cy="642263"/>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𝑂𝑏𝑠𝑒𝑟𝑣𝑎𝑡𝑖𝑜𝑛</m:t>
                      </m:r>
                    </m:oMath>
                  </m:oMathPara>
                </a14:m>
                <a:endParaRPr lang="zh-CN" altLang="en-US" dirty="0"/>
              </a:p>
            </p:txBody>
          </p:sp>
        </mc:Choice>
        <mc:Fallback xmlns="">
          <p:sp>
            <p:nvSpPr>
              <p:cNvPr id="5" name="Rectangle 4">
                <a:extLst>
                  <a:ext uri="{FF2B5EF4-FFF2-40B4-BE49-F238E27FC236}">
                    <a16:creationId xmlns:a16="http://schemas.microsoft.com/office/drawing/2014/main" id="{1EDA54CB-3971-4D4A-A8C0-2E10FE859420}"/>
                  </a:ext>
                </a:extLst>
              </p:cNvPr>
              <p:cNvSpPr>
                <a:spLocks noRot="1" noChangeAspect="1" noMove="1" noResize="1" noEditPoints="1" noAdjustHandles="1" noChangeArrowheads="1" noChangeShapeType="1" noTextEdit="1"/>
              </p:cNvSpPr>
              <p:nvPr/>
            </p:nvSpPr>
            <p:spPr>
              <a:xfrm>
                <a:off x="835501" y="4330141"/>
                <a:ext cx="1180813" cy="642263"/>
              </a:xfrm>
              <a:prstGeom prst="rect">
                <a:avLst/>
              </a:prstGeom>
              <a:blipFill>
                <a:blip r:embed="rId4"/>
                <a:stretch>
                  <a:fillRect/>
                </a:stretch>
              </a:blipFill>
              <a:ln w="19050" cap="flat" cmpd="sng" algn="ctr">
                <a:solidFill>
                  <a:schemeClr val="dk1"/>
                </a:solidFill>
                <a:prstDash val="solid"/>
                <a:round/>
                <a:headEnd type="none" w="med" len="med"/>
                <a:tailEnd type="none" w="med" len="me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A409043B-22D9-4812-91A1-6847860A6950}"/>
                  </a:ext>
                </a:extLst>
              </p:cNvPr>
              <p:cNvSpPr/>
              <p:nvPr/>
            </p:nvSpPr>
            <p:spPr>
              <a:xfrm>
                <a:off x="2497258" y="4330142"/>
                <a:ext cx="1180813" cy="642263"/>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𝑃𝑙𝑎𝑛𝑡</m:t>
                      </m:r>
                    </m:oMath>
                  </m:oMathPara>
                </a14:m>
                <a:endParaRPr lang="zh-CN" altLang="en-US" sz="2000" dirty="0"/>
              </a:p>
            </p:txBody>
          </p:sp>
        </mc:Choice>
        <mc:Fallback xmlns="">
          <p:sp>
            <p:nvSpPr>
              <p:cNvPr id="6" name="Rectangle 5">
                <a:extLst>
                  <a:ext uri="{FF2B5EF4-FFF2-40B4-BE49-F238E27FC236}">
                    <a16:creationId xmlns:a16="http://schemas.microsoft.com/office/drawing/2014/main" id="{A409043B-22D9-4812-91A1-6847860A6950}"/>
                  </a:ext>
                </a:extLst>
              </p:cNvPr>
              <p:cNvSpPr>
                <a:spLocks noRot="1" noChangeAspect="1" noMove="1" noResize="1" noEditPoints="1" noAdjustHandles="1" noChangeArrowheads="1" noChangeShapeType="1" noTextEdit="1"/>
              </p:cNvSpPr>
              <p:nvPr/>
            </p:nvSpPr>
            <p:spPr>
              <a:xfrm>
                <a:off x="2497258" y="4330142"/>
                <a:ext cx="1180813" cy="642263"/>
              </a:xfrm>
              <a:prstGeom prst="rect">
                <a:avLst/>
              </a:prstGeom>
              <a:blipFill>
                <a:blip r:embed="rId5"/>
                <a:stretch>
                  <a:fillRect/>
                </a:stretch>
              </a:blipFill>
              <a:ln w="19050" cap="flat" cmpd="sng" algn="ctr">
                <a:solidFill>
                  <a:schemeClr val="dk1"/>
                </a:solidFill>
                <a:prstDash val="solid"/>
                <a:round/>
                <a:headEnd type="none" w="med" len="med"/>
                <a:tailEnd type="none" w="med" len="me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472E2C34-1FEC-4D63-ACF8-5848CC3ED695}"/>
                  </a:ext>
                </a:extLst>
              </p:cNvPr>
              <p:cNvSpPr/>
              <p:nvPr/>
            </p:nvSpPr>
            <p:spPr>
              <a:xfrm>
                <a:off x="835501" y="2609317"/>
                <a:ext cx="1180813" cy="642263"/>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𝑃𝑒𝑟𝑐𝑒𝑝𝑡𝑖𝑜𝑛</m:t>
                      </m:r>
                    </m:oMath>
                  </m:oMathPara>
                </a14:m>
                <a:endParaRPr lang="zh-CN" altLang="en-US" sz="1600" dirty="0"/>
              </a:p>
            </p:txBody>
          </p:sp>
        </mc:Choice>
        <mc:Fallback xmlns="">
          <p:sp>
            <p:nvSpPr>
              <p:cNvPr id="7" name="Rectangle 6">
                <a:extLst>
                  <a:ext uri="{FF2B5EF4-FFF2-40B4-BE49-F238E27FC236}">
                    <a16:creationId xmlns:a16="http://schemas.microsoft.com/office/drawing/2014/main" id="{472E2C34-1FEC-4D63-ACF8-5848CC3ED695}"/>
                  </a:ext>
                </a:extLst>
              </p:cNvPr>
              <p:cNvSpPr>
                <a:spLocks noRot="1" noChangeAspect="1" noMove="1" noResize="1" noEditPoints="1" noAdjustHandles="1" noChangeArrowheads="1" noChangeShapeType="1" noTextEdit="1"/>
              </p:cNvSpPr>
              <p:nvPr/>
            </p:nvSpPr>
            <p:spPr>
              <a:xfrm>
                <a:off x="835501" y="2609317"/>
                <a:ext cx="1180813" cy="642263"/>
              </a:xfrm>
              <a:prstGeom prst="rect">
                <a:avLst/>
              </a:prstGeom>
              <a:blipFill>
                <a:blip r:embed="rId6"/>
                <a:stretch>
                  <a:fillRect l="-2030"/>
                </a:stretch>
              </a:blipFill>
              <a:ln w="19050" cap="flat" cmpd="sng" algn="ctr">
                <a:solidFill>
                  <a:schemeClr val="dk1"/>
                </a:solidFill>
                <a:prstDash val="solid"/>
                <a:round/>
                <a:headEnd type="none" w="med" len="med"/>
                <a:tailEnd type="none" w="med" len="me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333FEF9A-9E1B-4A10-BB98-084658D3478C}"/>
                  </a:ext>
                </a:extLst>
              </p:cNvPr>
              <p:cNvSpPr/>
              <p:nvPr/>
            </p:nvSpPr>
            <p:spPr>
              <a:xfrm>
                <a:off x="2497258" y="2609316"/>
                <a:ext cx="1180813" cy="642263"/>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𝐶𝑜𝑛𝑡𝑟𝑜𝑙𝑙𝑒𝑟</m:t>
                      </m:r>
                    </m:oMath>
                  </m:oMathPara>
                </a14:m>
                <a:endParaRPr lang="zh-CN" altLang="en-US" sz="1600" dirty="0"/>
              </a:p>
            </p:txBody>
          </p:sp>
        </mc:Choice>
        <mc:Fallback xmlns="">
          <p:sp>
            <p:nvSpPr>
              <p:cNvPr id="8" name="Rectangle 7">
                <a:extLst>
                  <a:ext uri="{FF2B5EF4-FFF2-40B4-BE49-F238E27FC236}">
                    <a16:creationId xmlns:a16="http://schemas.microsoft.com/office/drawing/2014/main" id="{333FEF9A-9E1B-4A10-BB98-084658D3478C}"/>
                  </a:ext>
                </a:extLst>
              </p:cNvPr>
              <p:cNvSpPr>
                <a:spLocks noRot="1" noChangeAspect="1" noMove="1" noResize="1" noEditPoints="1" noAdjustHandles="1" noChangeArrowheads="1" noChangeShapeType="1" noTextEdit="1"/>
              </p:cNvSpPr>
              <p:nvPr/>
            </p:nvSpPr>
            <p:spPr>
              <a:xfrm>
                <a:off x="2497258" y="2609316"/>
                <a:ext cx="1180813" cy="642263"/>
              </a:xfrm>
              <a:prstGeom prst="rect">
                <a:avLst/>
              </a:prstGeom>
              <a:blipFill>
                <a:blip r:embed="rId7"/>
                <a:stretch>
                  <a:fillRect/>
                </a:stretch>
              </a:blipFill>
              <a:ln w="19050" cap="flat" cmpd="sng" algn="ctr">
                <a:solidFill>
                  <a:schemeClr val="dk1"/>
                </a:solidFill>
                <a:prstDash val="solid"/>
                <a:round/>
                <a:headEnd type="none" w="med" len="med"/>
                <a:tailEnd type="none" w="med" len="med"/>
              </a:ln>
            </p:spPr>
            <p:txBody>
              <a:bodyPr/>
              <a:lstStyle/>
              <a:p>
                <a:r>
                  <a:rPr lang="zh-CN" altLang="en-US">
                    <a:noFill/>
                  </a:rPr>
                  <a:t> </a:t>
                </a:r>
              </a:p>
            </p:txBody>
          </p:sp>
        </mc:Fallback>
      </mc:AlternateContent>
      <p:cxnSp>
        <p:nvCxnSpPr>
          <p:cNvPr id="10" name="Straight Arrow Connector 9">
            <a:extLst>
              <a:ext uri="{FF2B5EF4-FFF2-40B4-BE49-F238E27FC236}">
                <a16:creationId xmlns:a16="http://schemas.microsoft.com/office/drawing/2014/main" id="{831E82E7-8DAB-49FC-8689-AB2AE356D13C}"/>
              </a:ext>
            </a:extLst>
          </p:cNvPr>
          <p:cNvCxnSpPr>
            <a:stCxn id="6" idx="1"/>
            <a:endCxn id="5" idx="3"/>
          </p:cNvCxnSpPr>
          <p:nvPr/>
        </p:nvCxnSpPr>
        <p:spPr>
          <a:xfrm flipH="1" flipV="1">
            <a:off x="2016314" y="4651273"/>
            <a:ext cx="480944"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2" name="Connector: Elbow 11">
            <a:extLst>
              <a:ext uri="{FF2B5EF4-FFF2-40B4-BE49-F238E27FC236}">
                <a16:creationId xmlns:a16="http://schemas.microsoft.com/office/drawing/2014/main" id="{89CA1800-CA02-41FC-90C8-51B697A24374}"/>
              </a:ext>
            </a:extLst>
          </p:cNvPr>
          <p:cNvCxnSpPr>
            <a:stCxn id="5" idx="1"/>
            <a:endCxn id="7" idx="1"/>
          </p:cNvCxnSpPr>
          <p:nvPr/>
        </p:nvCxnSpPr>
        <p:spPr>
          <a:xfrm rot="10800000">
            <a:off x="835501" y="2930449"/>
            <a:ext cx="12700" cy="1720824"/>
          </a:xfrm>
          <a:prstGeom prst="bentConnector3">
            <a:avLst>
              <a:gd name="adj1" fmla="val 180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0F657E8F-4C76-4484-B772-A69D12156E67}"/>
              </a:ext>
            </a:extLst>
          </p:cNvPr>
          <p:cNvCxnSpPr>
            <a:cxnSpLocks/>
            <a:stCxn id="7" idx="3"/>
            <a:endCxn id="8" idx="1"/>
          </p:cNvCxnSpPr>
          <p:nvPr/>
        </p:nvCxnSpPr>
        <p:spPr>
          <a:xfrm flipV="1">
            <a:off x="2016314" y="2930448"/>
            <a:ext cx="480944"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8" name="Connector: Elbow 17">
            <a:extLst>
              <a:ext uri="{FF2B5EF4-FFF2-40B4-BE49-F238E27FC236}">
                <a16:creationId xmlns:a16="http://schemas.microsoft.com/office/drawing/2014/main" id="{0D05DD8A-7229-4574-B7CC-404B6DC60754}"/>
              </a:ext>
            </a:extLst>
          </p:cNvPr>
          <p:cNvCxnSpPr>
            <a:cxnSpLocks/>
            <a:stCxn id="8" idx="3"/>
            <a:endCxn id="6" idx="3"/>
          </p:cNvCxnSpPr>
          <p:nvPr/>
        </p:nvCxnSpPr>
        <p:spPr>
          <a:xfrm>
            <a:off x="3678071" y="2930448"/>
            <a:ext cx="12700" cy="1720826"/>
          </a:xfrm>
          <a:prstGeom prst="bentConnector3">
            <a:avLst>
              <a:gd name="adj1" fmla="val 1800000"/>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156827D-A780-4D47-8896-849E541E5DE4}"/>
                  </a:ext>
                </a:extLst>
              </p:cNvPr>
              <p:cNvSpPr txBox="1"/>
              <p:nvPr/>
            </p:nvSpPr>
            <p:spPr>
              <a:xfrm>
                <a:off x="2093013" y="4281941"/>
                <a:ext cx="32754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𝑥</m:t>
                      </m:r>
                    </m:oMath>
                  </m:oMathPara>
                </a14:m>
                <a:endParaRPr lang="zh-CN" altLang="en-US" dirty="0"/>
              </a:p>
            </p:txBody>
          </p:sp>
        </mc:Choice>
        <mc:Fallback xmlns="">
          <p:sp>
            <p:nvSpPr>
              <p:cNvPr id="24" name="TextBox 23">
                <a:extLst>
                  <a:ext uri="{FF2B5EF4-FFF2-40B4-BE49-F238E27FC236}">
                    <a16:creationId xmlns:a16="http://schemas.microsoft.com/office/drawing/2014/main" id="{1156827D-A780-4D47-8896-849E541E5DE4}"/>
                  </a:ext>
                </a:extLst>
              </p:cNvPr>
              <p:cNvSpPr txBox="1">
                <a:spLocks noRot="1" noChangeAspect="1" noMove="1" noResize="1" noEditPoints="1" noAdjustHandles="1" noChangeArrowheads="1" noChangeShapeType="1" noTextEdit="1"/>
              </p:cNvSpPr>
              <p:nvPr/>
            </p:nvSpPr>
            <p:spPr>
              <a:xfrm>
                <a:off x="2093013" y="4281941"/>
                <a:ext cx="327546" cy="369332"/>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3F3C1E1F-FAFF-487E-9686-1844E61F696D}"/>
                  </a:ext>
                </a:extLst>
              </p:cNvPr>
              <p:cNvSpPr txBox="1"/>
              <p:nvPr/>
            </p:nvSpPr>
            <p:spPr>
              <a:xfrm>
                <a:off x="2317419" y="5016311"/>
                <a:ext cx="154049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𝒳</m:t>
                      </m:r>
                      <m:r>
                        <a:rPr lang="en-US" altLang="zh-CN" b="0" i="1" smtClean="0">
                          <a:latin typeface="Cambria Math" panose="02040503050406030204" pitchFamily="18" charset="0"/>
                        </a:rPr>
                        <m:t>×</m:t>
                      </m:r>
                      <m:r>
                        <a:rPr lang="en-US" altLang="zh-CN" b="0" i="1" smtClean="0">
                          <a:latin typeface="Cambria Math" panose="02040503050406030204" pitchFamily="18" charset="0"/>
                        </a:rPr>
                        <m:t>𝒰</m:t>
                      </m:r>
                      <m:r>
                        <a:rPr lang="en-US" altLang="zh-CN" b="0" i="1" smtClean="0">
                          <a:latin typeface="Cambria Math" panose="02040503050406030204" pitchFamily="18" charset="0"/>
                        </a:rPr>
                        <m:t>×</m:t>
                      </m:r>
                      <m:r>
                        <a:rPr lang="en-US" altLang="zh-CN" b="0" i="1" smtClean="0">
                          <a:latin typeface="Cambria Math" panose="02040503050406030204" pitchFamily="18" charset="0"/>
                        </a:rPr>
                        <m:t>𝒳</m:t>
                      </m:r>
                    </m:oMath>
                  </m:oMathPara>
                </a14:m>
                <a:endParaRPr lang="zh-CN" altLang="en-US" dirty="0"/>
              </a:p>
            </p:txBody>
          </p:sp>
        </mc:Choice>
        <mc:Fallback xmlns="">
          <p:sp>
            <p:nvSpPr>
              <p:cNvPr id="35" name="TextBox 34">
                <a:extLst>
                  <a:ext uri="{FF2B5EF4-FFF2-40B4-BE49-F238E27FC236}">
                    <a16:creationId xmlns:a16="http://schemas.microsoft.com/office/drawing/2014/main" id="{3F3C1E1F-FAFF-487E-9686-1844E61F696D}"/>
                  </a:ext>
                </a:extLst>
              </p:cNvPr>
              <p:cNvSpPr txBox="1">
                <a:spLocks noRot="1" noChangeAspect="1" noMove="1" noResize="1" noEditPoints="1" noAdjustHandles="1" noChangeArrowheads="1" noChangeShapeType="1" noTextEdit="1"/>
              </p:cNvSpPr>
              <p:nvPr/>
            </p:nvSpPr>
            <p:spPr>
              <a:xfrm>
                <a:off x="2317419" y="5016311"/>
                <a:ext cx="1540490" cy="369332"/>
              </a:xfrm>
              <a:prstGeom prst="rect">
                <a:avLst/>
              </a:prstGeom>
              <a:blipFill>
                <a:blip r:embed="rId15"/>
                <a:stretch>
                  <a:fillRect/>
                </a:stretch>
              </a:blipFill>
            </p:spPr>
            <p:txBody>
              <a:bodyPr/>
              <a:lstStyle/>
              <a:p>
                <a:r>
                  <a:rPr lang="zh-CN" altLang="en-US">
                    <a:noFill/>
                  </a:rPr>
                  <a:t> </a:t>
                </a:r>
              </a:p>
            </p:txBody>
          </p:sp>
        </mc:Fallback>
      </mc:AlternateContent>
      <p:sp>
        <p:nvSpPr>
          <p:cNvPr id="11" name="Slide Number Placeholder 10">
            <a:extLst>
              <a:ext uri="{FF2B5EF4-FFF2-40B4-BE49-F238E27FC236}">
                <a16:creationId xmlns:a16="http://schemas.microsoft.com/office/drawing/2014/main" id="{19A863FA-44E2-4D69-90D9-A90701E35942}"/>
              </a:ext>
            </a:extLst>
          </p:cNvPr>
          <p:cNvSpPr>
            <a:spLocks noGrp="1"/>
          </p:cNvSpPr>
          <p:nvPr>
            <p:ph type="sldNum" sz="quarter" idx="12"/>
          </p:nvPr>
        </p:nvSpPr>
        <p:spPr/>
        <p:txBody>
          <a:bodyPr/>
          <a:lstStyle/>
          <a:p>
            <a:fld id="{97747CB4-D781-4B4A-926E-331FF2747F48}" type="slidenum">
              <a:rPr lang="zh-CN" altLang="en-US" smtClean="0"/>
              <a:t>8</a:t>
            </a:fld>
            <a:endParaRPr lang="zh-CN" altLang="en-US"/>
          </a:p>
        </p:txBody>
      </p:sp>
    </p:spTree>
    <p:extLst>
      <p:ext uri="{BB962C8B-B14F-4D97-AF65-F5344CB8AC3E}">
        <p14:creationId xmlns:p14="http://schemas.microsoft.com/office/powerpoint/2010/main" val="857090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731F4-7A94-4BE9-8382-8687882407D1}"/>
              </a:ext>
            </a:extLst>
          </p:cNvPr>
          <p:cNvSpPr>
            <a:spLocks noGrp="1"/>
          </p:cNvSpPr>
          <p:nvPr>
            <p:ph type="title"/>
          </p:nvPr>
        </p:nvSpPr>
        <p:spPr/>
        <p:txBody>
          <a:bodyPr/>
          <a:lstStyle/>
          <a:p>
            <a:r>
              <a:rPr lang="en-US" altLang="zh-CN" dirty="0"/>
              <a:t>Observation</a:t>
            </a:r>
            <a:endParaRPr lang="zh-CN" alt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0EAB10C-29A6-458B-B423-0D17243FF596}"/>
                  </a:ext>
                </a:extLst>
              </p:cNvPr>
              <p:cNvSpPr>
                <a:spLocks noGrp="1"/>
              </p:cNvSpPr>
              <p:nvPr>
                <p:ph idx="1"/>
              </p:nvPr>
            </p:nvSpPr>
            <p:spPr>
              <a:xfrm>
                <a:off x="4246727" y="1825624"/>
                <a:ext cx="7107073" cy="4445521"/>
              </a:xfrm>
            </p:spPr>
            <p:txBody>
              <a:bodyPr>
                <a:normAutofit/>
              </a:bodyPr>
              <a:lstStyle/>
              <a:p>
                <a:r>
                  <a:rPr lang="en-US" altLang="zh-CN" sz="2000" dirty="0">
                    <a:latin typeface="Cambria Math" panose="02040503050406030204" pitchFamily="18" charset="0"/>
                    <a:ea typeface="Cambria Math" panose="02040503050406030204" pitchFamily="18" charset="0"/>
                  </a:rPr>
                  <a:t>Observation (sensors) </a:t>
                </a:r>
                <a14:m>
                  <m:oMath xmlns:m="http://schemas.openxmlformats.org/officeDocument/2006/math">
                    <m:r>
                      <a:rPr lang="en-US" altLang="zh-CN" sz="2000" b="0" i="1" smtClean="0">
                        <a:latin typeface="Cambria Math" panose="02040503050406030204" pitchFamily="18" charset="0"/>
                        <a:ea typeface="Cambria Math" panose="02040503050406030204" pitchFamily="18" charset="0"/>
                      </a:rPr>
                      <m:t>h</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𝒳</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𝒪</m:t>
                    </m:r>
                  </m:oMath>
                </a14:m>
                <a:r>
                  <a:rPr lang="en-US" altLang="zh-CN" sz="2000" dirty="0">
                    <a:latin typeface="Cambria Math" panose="02040503050406030204" pitchFamily="18" charset="0"/>
                    <a:ea typeface="Cambria Math" panose="02040503050406030204" pitchFamily="18" charset="0"/>
                  </a:rPr>
                  <a:t>, where </a:t>
                </a:r>
                <a14:m>
                  <m:oMath xmlns:m="http://schemas.openxmlformats.org/officeDocument/2006/math">
                    <m:r>
                      <a:rPr lang="en-US" altLang="zh-CN" sz="2000" b="0" i="1" smtClean="0">
                        <a:latin typeface="Cambria Math" panose="02040503050406030204" pitchFamily="18" charset="0"/>
                        <a:ea typeface="Cambria Math" panose="02040503050406030204" pitchFamily="18" charset="0"/>
                      </a:rPr>
                      <m:t>𝒪</m:t>
                    </m:r>
                  </m:oMath>
                </a14:m>
                <a:r>
                  <a:rPr lang="en-US" altLang="zh-CN" sz="2000" b="0" i="0" dirty="0">
                    <a:latin typeface="Cambria Math" panose="02040503050406030204" pitchFamily="18" charset="0"/>
                    <a:ea typeface="Cambria Math" panose="02040503050406030204" pitchFamily="18" charset="0"/>
                  </a:rPr>
                  <a:t> </a:t>
                </a:r>
                <a:r>
                  <a:rPr lang="en-US" altLang="zh-CN" sz="2000" dirty="0">
                    <a:latin typeface="Cambria Math" panose="02040503050406030204" pitchFamily="18" charset="0"/>
                    <a:ea typeface="Cambria Math" panose="02040503050406030204" pitchFamily="18" charset="0"/>
                  </a:rPr>
                  <a:t>is the domain of the observation,</a:t>
                </a:r>
              </a:p>
              <a:p>
                <a14:m>
                  <m:oMath xmlns:m="http://schemas.openxmlformats.org/officeDocument/2006/math">
                    <m:r>
                      <a:rPr lang="en-US" altLang="zh-CN" sz="2000" b="0" i="1" smtClean="0">
                        <a:latin typeface="Cambria Math" panose="02040503050406030204" pitchFamily="18" charset="0"/>
                        <a:ea typeface="Cambria Math" panose="02040503050406030204" pitchFamily="18" charset="0"/>
                      </a:rPr>
                      <m:t>h</m:t>
                    </m:r>
                    <m:d>
                      <m:dPr>
                        <m:ctrlPr>
                          <a:rPr lang="en-US" altLang="zh-CN" sz="2000" b="0" i="1" smtClean="0">
                            <a:latin typeface="Cambria Math" panose="02040503050406030204" pitchFamily="18" charset="0"/>
                            <a:ea typeface="Cambria Math" panose="02040503050406030204" pitchFamily="18" charset="0"/>
                          </a:rPr>
                        </m:ctrlPr>
                      </m:dPr>
                      <m:e>
                        <m:r>
                          <a:rPr lang="en-US" altLang="zh-CN" sz="2000" b="0" i="1" smtClean="0">
                            <a:latin typeface="Cambria Math" panose="02040503050406030204" pitchFamily="18" charset="0"/>
                            <a:ea typeface="Cambria Math" panose="02040503050406030204" pitchFamily="18" charset="0"/>
                          </a:rPr>
                          <m:t>𝑥</m:t>
                        </m:r>
                      </m:e>
                    </m:d>
                    <m:r>
                      <a:rPr lang="en-US" altLang="zh-CN" sz="2000" b="0" i="1" smtClean="0">
                        <a:latin typeface="Cambria Math" panose="02040503050406030204" pitchFamily="18" charset="0"/>
                        <a:ea typeface="Cambria Math" panose="02040503050406030204" pitchFamily="18" charset="0"/>
                      </a:rPr>
                      <m:t>=</m:t>
                    </m:r>
                    <m:sSup>
                      <m:sSupPr>
                        <m:ctrlPr>
                          <a:rPr lang="en-US" altLang="zh-CN" sz="2000" b="0" i="1" smtClean="0">
                            <a:latin typeface="Cambria Math" panose="02040503050406030204" pitchFamily="18" charset="0"/>
                            <a:ea typeface="Cambria Math" panose="02040503050406030204" pitchFamily="18" charset="0"/>
                          </a:rPr>
                        </m:ctrlPr>
                      </m:sSupPr>
                      <m:e>
                        <m:r>
                          <a:rPr lang="en-US" altLang="zh-CN" sz="2000" b="0" i="1" smtClean="0">
                            <a:latin typeface="Cambria Math" panose="02040503050406030204" pitchFamily="18" charset="0"/>
                            <a:ea typeface="Cambria Math" panose="02040503050406030204" pitchFamily="18" charset="0"/>
                          </a:rPr>
                          <m:t>h</m:t>
                        </m:r>
                      </m:e>
                      <m:sup>
                        <m:r>
                          <a:rPr lang="en-US" altLang="zh-CN" sz="2000" b="0" i="1" smtClean="0">
                            <a:latin typeface="Cambria Math" panose="02040503050406030204" pitchFamily="18" charset="0"/>
                            <a:ea typeface="Cambria Math" panose="02040503050406030204" pitchFamily="18" charset="0"/>
                          </a:rPr>
                          <m:t>+</m:t>
                        </m:r>
                      </m:sup>
                    </m:sSup>
                    <m:d>
                      <m:dPr>
                        <m:ctrlPr>
                          <a:rPr lang="en-US" altLang="zh-CN" sz="2000" b="0" i="1" smtClean="0">
                            <a:latin typeface="Cambria Math" panose="02040503050406030204" pitchFamily="18" charset="0"/>
                            <a:ea typeface="Cambria Math" panose="02040503050406030204" pitchFamily="18" charset="0"/>
                          </a:rPr>
                        </m:ctrlPr>
                      </m:dPr>
                      <m:e>
                        <m:r>
                          <a:rPr lang="en-US" altLang="zh-CN" sz="2000" b="0" i="1" smtClean="0">
                            <a:latin typeface="Cambria Math" panose="02040503050406030204" pitchFamily="18" charset="0"/>
                            <a:ea typeface="Cambria Math" panose="02040503050406030204" pitchFamily="18" charset="0"/>
                          </a:rPr>
                          <m:t>𝑥</m:t>
                        </m:r>
                      </m:e>
                    </m:d>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𝛿</m:t>
                        </m:r>
                      </m:e>
                      <m:sub>
                        <m:r>
                          <a:rPr lang="en-US" altLang="zh-CN" sz="2000" b="0" i="1" smtClean="0">
                            <a:latin typeface="Cambria Math" panose="02040503050406030204" pitchFamily="18" charset="0"/>
                            <a:ea typeface="Cambria Math" panose="02040503050406030204" pitchFamily="18" charset="0"/>
                          </a:rPr>
                          <m:t>h</m:t>
                        </m:r>
                      </m:sub>
                    </m:sSub>
                    <m:d>
                      <m:dPr>
                        <m:ctrlPr>
                          <a:rPr lang="en-US" altLang="zh-CN" sz="2000" b="0" i="1" smtClean="0">
                            <a:latin typeface="Cambria Math" panose="02040503050406030204" pitchFamily="18" charset="0"/>
                            <a:ea typeface="Cambria Math" panose="02040503050406030204" pitchFamily="18" charset="0"/>
                          </a:rPr>
                        </m:ctrlPr>
                      </m:dPr>
                      <m:e>
                        <m:r>
                          <a:rPr lang="en-US" altLang="zh-CN" sz="2000" b="0" i="1" smtClean="0">
                            <a:latin typeface="Cambria Math" panose="02040503050406030204" pitchFamily="18" charset="0"/>
                            <a:ea typeface="Cambria Math" panose="02040503050406030204" pitchFamily="18" charset="0"/>
                          </a:rPr>
                          <m:t>𝑥</m:t>
                        </m:r>
                      </m:e>
                    </m:d>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𝜂</m:t>
                        </m:r>
                      </m:e>
                      <m:sub>
                        <m:r>
                          <a:rPr lang="en-US" altLang="zh-CN" sz="2000" b="0" i="1" smtClean="0">
                            <a:latin typeface="Cambria Math" panose="02040503050406030204" pitchFamily="18" charset="0"/>
                            <a:ea typeface="Cambria Math" panose="02040503050406030204" pitchFamily="18" charset="0"/>
                          </a:rPr>
                          <m:t>h</m:t>
                        </m:r>
                      </m:sub>
                    </m:sSub>
                  </m:oMath>
                </a14:m>
                <a:r>
                  <a:rPr lang="en-US" altLang="zh-CN" sz="2000" b="0" i="0" dirty="0">
                    <a:latin typeface="Cambria Math" panose="02040503050406030204" pitchFamily="18" charset="0"/>
                    <a:ea typeface="Cambria Math" panose="02040503050406030204" pitchFamily="18" charset="0"/>
                  </a:rPr>
                  <a:t>, </a:t>
                </a:r>
                <a:r>
                  <a:rPr lang="en-US" altLang="zh-CN" sz="2000" dirty="0">
                    <a:latin typeface="Cambria Math" panose="02040503050406030204" pitchFamily="18" charset="0"/>
                    <a:ea typeface="Cambria Math" panose="02040503050406030204" pitchFamily="18" charset="0"/>
                  </a:rPr>
                  <a:t>where</a:t>
                </a:r>
                <a:endParaRPr lang="en-US" altLang="zh-CN" sz="2400" dirty="0">
                  <a:latin typeface="Cambria Math" panose="02040503050406030204" pitchFamily="18" charset="0"/>
                  <a:ea typeface="Cambria Math" panose="02040503050406030204" pitchFamily="18" charset="0"/>
                </a:endParaRPr>
              </a:p>
              <a:p>
                <a:pPr lvl="1"/>
                <a14:m>
                  <m:oMath xmlns:m="http://schemas.openxmlformats.org/officeDocument/2006/math">
                    <m:sSup>
                      <m:sSupPr>
                        <m:ctrlPr>
                          <a:rPr lang="en-US" altLang="zh-CN" sz="1800" b="0" i="1" smtClean="0">
                            <a:latin typeface="Cambria Math" panose="02040503050406030204" pitchFamily="18" charset="0"/>
                            <a:ea typeface="Cambria Math" panose="02040503050406030204" pitchFamily="18" charset="0"/>
                          </a:rPr>
                        </m:ctrlPr>
                      </m:sSupPr>
                      <m:e>
                        <m:r>
                          <a:rPr lang="en-US" altLang="zh-CN" sz="1800" b="0" i="1" smtClean="0">
                            <a:latin typeface="Cambria Math" panose="02040503050406030204" pitchFamily="18" charset="0"/>
                            <a:ea typeface="Cambria Math" panose="02040503050406030204" pitchFamily="18" charset="0"/>
                          </a:rPr>
                          <m:t>h</m:t>
                        </m:r>
                      </m:e>
                      <m:sup>
                        <m:r>
                          <a:rPr lang="en-US" altLang="zh-CN" sz="1800" b="0" i="1" smtClean="0">
                            <a:latin typeface="Cambria Math" panose="02040503050406030204" pitchFamily="18" charset="0"/>
                            <a:ea typeface="Cambria Math" panose="02040503050406030204" pitchFamily="18" charset="0"/>
                          </a:rPr>
                          <m:t>+</m:t>
                        </m:r>
                      </m:sup>
                    </m:sSup>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𝒳</m:t>
                    </m:r>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𝒪</m:t>
                    </m:r>
                  </m:oMath>
                </a14:m>
                <a:r>
                  <a:rPr lang="en-US" altLang="zh-CN" sz="1800" b="0" i="0" dirty="0">
                    <a:latin typeface="Cambria Math" panose="02040503050406030204" pitchFamily="18" charset="0"/>
                    <a:ea typeface="Cambria Math" panose="02040503050406030204" pitchFamily="18" charset="0"/>
                  </a:rPr>
                  <a:t> is a perfect observer,</a:t>
                </a:r>
                <a:endParaRPr lang="en-US" altLang="zh-CN" sz="1800" b="0" i="1" dirty="0">
                  <a:latin typeface="Cambria Math" panose="02040503050406030204" pitchFamily="18" charset="0"/>
                  <a:ea typeface="Cambria Math" panose="02040503050406030204" pitchFamily="18" charset="0"/>
                </a:endParaRPr>
              </a:p>
              <a:p>
                <a:pPr lvl="1"/>
                <a14:m>
                  <m:oMath xmlns:m="http://schemas.openxmlformats.org/officeDocument/2006/math">
                    <m:sSub>
                      <m:sSubPr>
                        <m:ctrlPr>
                          <a:rPr lang="en-US" altLang="zh-CN" sz="1800" b="0" i="1" smtClean="0">
                            <a:latin typeface="Cambria Math" panose="02040503050406030204" pitchFamily="18" charset="0"/>
                            <a:ea typeface="Cambria Math" panose="02040503050406030204" pitchFamily="18" charset="0"/>
                          </a:rPr>
                        </m:ctrlPr>
                      </m:sSubPr>
                      <m:e>
                        <m:r>
                          <a:rPr lang="en-US" altLang="zh-CN" sz="1800" b="0" i="1" smtClean="0">
                            <a:latin typeface="Cambria Math" panose="02040503050406030204" pitchFamily="18" charset="0"/>
                            <a:ea typeface="Cambria Math" panose="02040503050406030204" pitchFamily="18" charset="0"/>
                          </a:rPr>
                          <m:t>𝛿</m:t>
                        </m:r>
                      </m:e>
                      <m:sub>
                        <m:r>
                          <a:rPr lang="en-US" altLang="zh-CN" sz="1800" b="0" i="1" smtClean="0">
                            <a:latin typeface="Cambria Math" panose="02040503050406030204" pitchFamily="18" charset="0"/>
                            <a:ea typeface="Cambria Math" panose="02040503050406030204" pitchFamily="18" charset="0"/>
                          </a:rPr>
                          <m:t>h</m:t>
                        </m:r>
                      </m:sub>
                    </m:sSub>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𝒳</m:t>
                    </m:r>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𝒪</m:t>
                    </m:r>
                  </m:oMath>
                </a14:m>
                <a:r>
                  <a:rPr lang="en-US" altLang="zh-CN" sz="1800" b="0" i="0" dirty="0">
                    <a:latin typeface="Cambria Math" panose="02040503050406030204" pitchFamily="18" charset="0"/>
                    <a:ea typeface="Cambria Math" panose="02040503050406030204" pitchFamily="18" charset="0"/>
                  </a:rPr>
                  <a:t> is the error </a:t>
                </a:r>
                <a:r>
                  <a:rPr lang="en-US" altLang="zh-CN" sz="1800" b="0" i="0" dirty="0" err="1">
                    <a:latin typeface="Cambria Math" panose="02040503050406030204" pitchFamily="18" charset="0"/>
                    <a:ea typeface="Cambria Math" panose="02040503050406030204" pitchFamily="18" charset="0"/>
                  </a:rPr>
                  <a:t>w.r.t.</a:t>
                </a:r>
                <a:r>
                  <a:rPr lang="en-US" altLang="zh-CN" sz="1800" b="0" i="0" dirty="0">
                    <a:latin typeface="Cambria Math" panose="02040503050406030204" pitchFamily="18" charset="0"/>
                    <a:ea typeface="Cambria Math" panose="02040503050406030204" pitchFamily="18" charset="0"/>
                  </a:rPr>
                  <a:t> some </a:t>
                </a:r>
                <a14:m>
                  <m:oMath xmlns:m="http://schemas.openxmlformats.org/officeDocument/2006/math">
                    <m:r>
                      <a:rPr lang="en-US" altLang="zh-CN" sz="1800" b="0" i="1" smtClean="0">
                        <a:latin typeface="Cambria Math" panose="02040503050406030204" pitchFamily="18" charset="0"/>
                        <a:ea typeface="Cambria Math" panose="02040503050406030204" pitchFamily="18" charset="0"/>
                      </a:rPr>
                      <m:t>𝑥</m:t>
                    </m:r>
                  </m:oMath>
                </a14:m>
                <a:r>
                  <a:rPr lang="en-US" altLang="zh-CN" sz="1800" b="0" i="0" dirty="0">
                    <a:latin typeface="Cambria Math" panose="02040503050406030204" pitchFamily="18" charset="0"/>
                    <a:ea typeface="Cambria Math" panose="02040503050406030204" pitchFamily="18" charset="0"/>
                  </a:rPr>
                  <a:t> (e.g., camera may perform worse in the night),</a:t>
                </a:r>
                <a:endParaRPr lang="en-US" altLang="zh-CN" sz="1800" b="0" dirty="0">
                  <a:latin typeface="Cambria Math" panose="02040503050406030204" pitchFamily="18" charset="0"/>
                  <a:ea typeface="Cambria Math" panose="02040503050406030204" pitchFamily="18" charset="0"/>
                </a:endParaRPr>
              </a:p>
              <a:p>
                <a:pPr lvl="1"/>
                <a14:m>
                  <m:oMath xmlns:m="http://schemas.openxmlformats.org/officeDocument/2006/math">
                    <m:sSub>
                      <m:sSubPr>
                        <m:ctrlPr>
                          <a:rPr lang="en-US" altLang="zh-CN" sz="1800" b="0" i="1" smtClean="0">
                            <a:latin typeface="Cambria Math" panose="02040503050406030204" pitchFamily="18" charset="0"/>
                            <a:ea typeface="Cambria Math" panose="02040503050406030204" pitchFamily="18" charset="0"/>
                          </a:rPr>
                        </m:ctrlPr>
                      </m:sSubPr>
                      <m:e>
                        <m:r>
                          <a:rPr lang="en-US" altLang="zh-CN" sz="1800" b="0" i="1" smtClean="0">
                            <a:latin typeface="Cambria Math" panose="02040503050406030204" pitchFamily="18" charset="0"/>
                            <a:ea typeface="Cambria Math" panose="02040503050406030204" pitchFamily="18" charset="0"/>
                          </a:rPr>
                          <m:t>𝜂</m:t>
                        </m:r>
                      </m:e>
                      <m:sub>
                        <m:r>
                          <a:rPr lang="en-US" altLang="zh-CN" sz="1800" b="0" i="1" smtClean="0">
                            <a:latin typeface="Cambria Math" panose="02040503050406030204" pitchFamily="18" charset="0"/>
                            <a:ea typeface="Cambria Math" panose="02040503050406030204" pitchFamily="18" charset="0"/>
                          </a:rPr>
                          <m:t>h</m:t>
                        </m:r>
                      </m:sub>
                    </m:sSub>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𝒪</m:t>
                    </m:r>
                  </m:oMath>
                </a14:m>
                <a:r>
                  <a:rPr lang="en-US" altLang="zh-CN" sz="1800" b="0" i="0" dirty="0">
                    <a:latin typeface="Cambria Math" panose="02040503050406030204" pitchFamily="18" charset="0"/>
                    <a:ea typeface="Cambria Math" panose="02040503050406030204" pitchFamily="18" charset="0"/>
                  </a:rPr>
                  <a:t> is bounded random error</a:t>
                </a:r>
                <a:r>
                  <a:rPr lang="en-US" altLang="zh-CN" sz="1800" baseline="30000" dirty="0">
                    <a:latin typeface="Cambria Math" panose="02040503050406030204" pitchFamily="18" charset="0"/>
                    <a:ea typeface="Cambria Math" panose="02040503050406030204" pitchFamily="18" charset="0"/>
                  </a:rPr>
                  <a:t>1</a:t>
                </a:r>
                <a:r>
                  <a:rPr lang="en-US" altLang="zh-CN" sz="1800" dirty="0">
                    <a:latin typeface="Cambria Math" panose="02040503050406030204" pitchFamily="18" charset="0"/>
                    <a:ea typeface="Cambria Math" panose="02040503050406030204" pitchFamily="18" charset="0"/>
                  </a:rPr>
                  <a:t>.</a:t>
                </a:r>
              </a:p>
              <a:p>
                <a:pPr lvl="1"/>
                <a14:m>
                  <m:oMath xmlns:m="http://schemas.openxmlformats.org/officeDocument/2006/math">
                    <m:sSub>
                      <m:sSubPr>
                        <m:ctrlPr>
                          <a:rPr lang="en-US" altLang="zh-CN" sz="1800" b="0" i="1" smtClean="0">
                            <a:latin typeface="Cambria Math" panose="02040503050406030204" pitchFamily="18" charset="0"/>
                            <a:ea typeface="Cambria Math" panose="02040503050406030204" pitchFamily="18" charset="0"/>
                          </a:rPr>
                        </m:ctrlPr>
                      </m:sSubPr>
                      <m:e>
                        <m:r>
                          <a:rPr lang="en-US" altLang="zh-CN" sz="1800" b="0" i="1" smtClean="0">
                            <a:latin typeface="Cambria Math" panose="02040503050406030204" pitchFamily="18" charset="0"/>
                            <a:ea typeface="Cambria Math" panose="02040503050406030204" pitchFamily="18" charset="0"/>
                          </a:rPr>
                          <m:t>𝛿</m:t>
                        </m:r>
                      </m:e>
                      <m:sub>
                        <m:r>
                          <a:rPr lang="en-US" altLang="zh-CN" sz="1800" b="0" i="1" smtClean="0">
                            <a:latin typeface="Cambria Math" panose="02040503050406030204" pitchFamily="18" charset="0"/>
                            <a:ea typeface="Cambria Math" panose="02040503050406030204" pitchFamily="18" charset="0"/>
                          </a:rPr>
                          <m:t>h</m:t>
                        </m:r>
                      </m:sub>
                    </m:sSub>
                    <m:r>
                      <m:rPr>
                        <m:nor/>
                      </m:rPr>
                      <a:rPr lang="en-US" altLang="zh-CN" sz="1800" b="0" i="0" smtClean="0">
                        <a:latin typeface="Cambria Math" panose="02040503050406030204" pitchFamily="18" charset="0"/>
                        <a:ea typeface="Cambria Math" panose="02040503050406030204" pitchFamily="18" charset="0"/>
                      </a:rPr>
                      <m:t> </m:t>
                    </m:r>
                    <m:r>
                      <m:rPr>
                        <m:nor/>
                      </m:rPr>
                      <a:rPr lang="en-US" altLang="zh-CN" sz="1800" b="0" i="0" smtClean="0">
                        <a:latin typeface="Cambria Math" panose="02040503050406030204" pitchFamily="18" charset="0"/>
                        <a:ea typeface="Cambria Math" panose="02040503050406030204" pitchFamily="18" charset="0"/>
                      </a:rPr>
                      <m:t>and</m:t>
                    </m:r>
                    <m:r>
                      <m:rPr>
                        <m:nor/>
                      </m:rPr>
                      <a:rPr lang="en-US" altLang="zh-CN" sz="1800" b="0" i="0" smtClean="0">
                        <a:latin typeface="Cambria Math" panose="02040503050406030204" pitchFamily="18" charset="0"/>
                        <a:ea typeface="Cambria Math" panose="02040503050406030204" pitchFamily="18" charset="0"/>
                      </a:rPr>
                      <m:t> </m:t>
                    </m:r>
                    <m:sSub>
                      <m:sSubPr>
                        <m:ctrlPr>
                          <a:rPr lang="en-US" altLang="zh-CN" sz="1800" b="0" i="1" smtClean="0">
                            <a:latin typeface="Cambria Math" panose="02040503050406030204" pitchFamily="18" charset="0"/>
                            <a:ea typeface="Cambria Math" panose="02040503050406030204" pitchFamily="18" charset="0"/>
                          </a:rPr>
                        </m:ctrlPr>
                      </m:sSubPr>
                      <m:e>
                        <m:r>
                          <m:rPr>
                            <m:sty m:val="p"/>
                          </m:rPr>
                          <a:rPr lang="en-US" altLang="zh-CN" sz="1800" b="0" i="1" smtClean="0">
                            <a:latin typeface="Cambria Math" panose="02040503050406030204" pitchFamily="18" charset="0"/>
                            <a:ea typeface="Cambria Math" panose="02040503050406030204" pitchFamily="18" charset="0"/>
                          </a:rPr>
                          <m:t>η</m:t>
                        </m:r>
                      </m:e>
                      <m:sub>
                        <m:r>
                          <a:rPr lang="en-US" altLang="zh-CN" sz="1800" b="0" i="1" smtClean="0">
                            <a:latin typeface="Cambria Math" panose="02040503050406030204" pitchFamily="18" charset="0"/>
                            <a:ea typeface="Cambria Math" panose="02040503050406030204" pitchFamily="18" charset="0"/>
                          </a:rPr>
                          <m:t>h</m:t>
                        </m:r>
                      </m:sub>
                    </m:sSub>
                  </m:oMath>
                </a14:m>
                <a:r>
                  <a:rPr lang="en-US" altLang="zh-CN" sz="1800" dirty="0">
                    <a:latin typeface="Cambria Math" panose="02040503050406030204" pitchFamily="18" charset="0"/>
                    <a:ea typeface="Cambria Math" panose="02040503050406030204" pitchFamily="18" charset="0"/>
                  </a:rPr>
                  <a:t> are called </a:t>
                </a:r>
                <a:r>
                  <a:rPr lang="en-US" altLang="zh-CN" sz="1800" b="1" dirty="0">
                    <a:latin typeface="Cambria Math" panose="02040503050406030204" pitchFamily="18" charset="0"/>
                    <a:ea typeface="Cambria Math" panose="02040503050406030204" pitchFamily="18" charset="0"/>
                  </a:rPr>
                  <a:t>observation error.</a:t>
                </a:r>
                <a:endParaRPr lang="en-US" altLang="zh-CN" sz="1800" dirty="0">
                  <a:latin typeface="Cambria Math" panose="02040503050406030204" pitchFamily="18" charset="0"/>
                  <a:ea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E0EAB10C-29A6-458B-B423-0D17243FF596}"/>
                  </a:ext>
                </a:extLst>
              </p:cNvPr>
              <p:cNvSpPr>
                <a:spLocks noGrp="1" noRot="1" noChangeAspect="1" noMove="1" noResize="1" noEditPoints="1" noAdjustHandles="1" noChangeArrowheads="1" noChangeShapeType="1" noTextEdit="1"/>
              </p:cNvSpPr>
              <p:nvPr>
                <p:ph idx="1"/>
              </p:nvPr>
            </p:nvSpPr>
            <p:spPr>
              <a:xfrm>
                <a:off x="4246727" y="1825624"/>
                <a:ext cx="7107073" cy="4445521"/>
              </a:xfrm>
              <a:blipFill>
                <a:blip r:embed="rId3"/>
                <a:stretch>
                  <a:fillRect l="-772" t="-1370" r="-77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1EDA54CB-3971-4D4A-A8C0-2E10FE859420}"/>
                  </a:ext>
                </a:extLst>
              </p:cNvPr>
              <p:cNvSpPr/>
              <p:nvPr/>
            </p:nvSpPr>
            <p:spPr>
              <a:xfrm>
                <a:off x="835501" y="4330141"/>
                <a:ext cx="1180813" cy="642263"/>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𝑂𝑏𝑠𝑒𝑟𝑣𝑎𝑡𝑖𝑜𝑛</m:t>
                      </m:r>
                    </m:oMath>
                  </m:oMathPara>
                </a14:m>
                <a:endParaRPr lang="zh-CN" altLang="en-US" dirty="0"/>
              </a:p>
            </p:txBody>
          </p:sp>
        </mc:Choice>
        <mc:Fallback xmlns="">
          <p:sp>
            <p:nvSpPr>
              <p:cNvPr id="5" name="Rectangle 4">
                <a:extLst>
                  <a:ext uri="{FF2B5EF4-FFF2-40B4-BE49-F238E27FC236}">
                    <a16:creationId xmlns:a16="http://schemas.microsoft.com/office/drawing/2014/main" id="{1EDA54CB-3971-4D4A-A8C0-2E10FE859420}"/>
                  </a:ext>
                </a:extLst>
              </p:cNvPr>
              <p:cNvSpPr>
                <a:spLocks noRot="1" noChangeAspect="1" noMove="1" noResize="1" noEditPoints="1" noAdjustHandles="1" noChangeArrowheads="1" noChangeShapeType="1" noTextEdit="1"/>
              </p:cNvSpPr>
              <p:nvPr/>
            </p:nvSpPr>
            <p:spPr>
              <a:xfrm>
                <a:off x="835501" y="4330141"/>
                <a:ext cx="1180813" cy="642263"/>
              </a:xfrm>
              <a:prstGeom prst="rect">
                <a:avLst/>
              </a:prstGeom>
              <a:blipFill>
                <a:blip r:embed="rId4"/>
                <a:stretch>
                  <a:fillRect/>
                </a:stretch>
              </a:blipFill>
              <a:ln w="19050" cap="flat" cmpd="sng" algn="ctr">
                <a:solidFill>
                  <a:schemeClr val="dk1"/>
                </a:solidFill>
                <a:prstDash val="solid"/>
                <a:round/>
                <a:headEnd type="none" w="med" len="med"/>
                <a:tailEnd type="none" w="med" len="me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A409043B-22D9-4812-91A1-6847860A6950}"/>
                  </a:ext>
                </a:extLst>
              </p:cNvPr>
              <p:cNvSpPr/>
              <p:nvPr/>
            </p:nvSpPr>
            <p:spPr>
              <a:xfrm>
                <a:off x="2497258" y="4330142"/>
                <a:ext cx="1180813" cy="642263"/>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𝑃𝑙𝑎𝑛𝑡</m:t>
                      </m:r>
                    </m:oMath>
                  </m:oMathPara>
                </a14:m>
                <a:endParaRPr lang="zh-CN" altLang="en-US" sz="2000" dirty="0"/>
              </a:p>
            </p:txBody>
          </p:sp>
        </mc:Choice>
        <mc:Fallback xmlns="">
          <p:sp>
            <p:nvSpPr>
              <p:cNvPr id="6" name="Rectangle 5">
                <a:extLst>
                  <a:ext uri="{FF2B5EF4-FFF2-40B4-BE49-F238E27FC236}">
                    <a16:creationId xmlns:a16="http://schemas.microsoft.com/office/drawing/2014/main" id="{A409043B-22D9-4812-91A1-6847860A6950}"/>
                  </a:ext>
                </a:extLst>
              </p:cNvPr>
              <p:cNvSpPr>
                <a:spLocks noRot="1" noChangeAspect="1" noMove="1" noResize="1" noEditPoints="1" noAdjustHandles="1" noChangeArrowheads="1" noChangeShapeType="1" noTextEdit="1"/>
              </p:cNvSpPr>
              <p:nvPr/>
            </p:nvSpPr>
            <p:spPr>
              <a:xfrm>
                <a:off x="2497258" y="4330142"/>
                <a:ext cx="1180813" cy="642263"/>
              </a:xfrm>
              <a:prstGeom prst="rect">
                <a:avLst/>
              </a:prstGeom>
              <a:blipFill>
                <a:blip r:embed="rId5"/>
                <a:stretch>
                  <a:fillRect/>
                </a:stretch>
              </a:blipFill>
              <a:ln w="19050" cap="flat" cmpd="sng" algn="ctr">
                <a:solidFill>
                  <a:schemeClr val="dk1"/>
                </a:solidFill>
                <a:prstDash val="solid"/>
                <a:round/>
                <a:headEnd type="none" w="med" len="med"/>
                <a:tailEnd type="none" w="med" len="me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472E2C34-1FEC-4D63-ACF8-5848CC3ED695}"/>
                  </a:ext>
                </a:extLst>
              </p:cNvPr>
              <p:cNvSpPr/>
              <p:nvPr/>
            </p:nvSpPr>
            <p:spPr>
              <a:xfrm>
                <a:off x="835501" y="2609317"/>
                <a:ext cx="1180813" cy="642263"/>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𝑃𝑒𝑟𝑐𝑒𝑝𝑡𝑖𝑜𝑛</m:t>
                      </m:r>
                    </m:oMath>
                  </m:oMathPara>
                </a14:m>
                <a:endParaRPr lang="zh-CN" altLang="en-US" sz="1600" dirty="0"/>
              </a:p>
            </p:txBody>
          </p:sp>
        </mc:Choice>
        <mc:Fallback xmlns="">
          <p:sp>
            <p:nvSpPr>
              <p:cNvPr id="7" name="Rectangle 6">
                <a:extLst>
                  <a:ext uri="{FF2B5EF4-FFF2-40B4-BE49-F238E27FC236}">
                    <a16:creationId xmlns:a16="http://schemas.microsoft.com/office/drawing/2014/main" id="{472E2C34-1FEC-4D63-ACF8-5848CC3ED695}"/>
                  </a:ext>
                </a:extLst>
              </p:cNvPr>
              <p:cNvSpPr>
                <a:spLocks noRot="1" noChangeAspect="1" noMove="1" noResize="1" noEditPoints="1" noAdjustHandles="1" noChangeArrowheads="1" noChangeShapeType="1" noTextEdit="1"/>
              </p:cNvSpPr>
              <p:nvPr/>
            </p:nvSpPr>
            <p:spPr>
              <a:xfrm>
                <a:off x="835501" y="2609317"/>
                <a:ext cx="1180813" cy="642263"/>
              </a:xfrm>
              <a:prstGeom prst="rect">
                <a:avLst/>
              </a:prstGeom>
              <a:blipFill>
                <a:blip r:embed="rId6"/>
                <a:stretch>
                  <a:fillRect l="-2030"/>
                </a:stretch>
              </a:blipFill>
              <a:ln w="19050" cap="flat" cmpd="sng" algn="ctr">
                <a:solidFill>
                  <a:schemeClr val="dk1"/>
                </a:solidFill>
                <a:prstDash val="solid"/>
                <a:round/>
                <a:headEnd type="none" w="med" len="med"/>
                <a:tailEnd type="none" w="med" len="me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333FEF9A-9E1B-4A10-BB98-084658D3478C}"/>
                  </a:ext>
                </a:extLst>
              </p:cNvPr>
              <p:cNvSpPr/>
              <p:nvPr/>
            </p:nvSpPr>
            <p:spPr>
              <a:xfrm>
                <a:off x="2497258" y="2609316"/>
                <a:ext cx="1180813" cy="642263"/>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𝐶𝑜𝑛𝑡𝑟𝑜𝑙𝑙𝑒𝑟</m:t>
                      </m:r>
                    </m:oMath>
                  </m:oMathPara>
                </a14:m>
                <a:endParaRPr lang="zh-CN" altLang="en-US" sz="1600" dirty="0"/>
              </a:p>
            </p:txBody>
          </p:sp>
        </mc:Choice>
        <mc:Fallback xmlns="">
          <p:sp>
            <p:nvSpPr>
              <p:cNvPr id="8" name="Rectangle 7">
                <a:extLst>
                  <a:ext uri="{FF2B5EF4-FFF2-40B4-BE49-F238E27FC236}">
                    <a16:creationId xmlns:a16="http://schemas.microsoft.com/office/drawing/2014/main" id="{333FEF9A-9E1B-4A10-BB98-084658D3478C}"/>
                  </a:ext>
                </a:extLst>
              </p:cNvPr>
              <p:cNvSpPr>
                <a:spLocks noRot="1" noChangeAspect="1" noMove="1" noResize="1" noEditPoints="1" noAdjustHandles="1" noChangeArrowheads="1" noChangeShapeType="1" noTextEdit="1"/>
              </p:cNvSpPr>
              <p:nvPr/>
            </p:nvSpPr>
            <p:spPr>
              <a:xfrm>
                <a:off x="2497258" y="2609316"/>
                <a:ext cx="1180813" cy="642263"/>
              </a:xfrm>
              <a:prstGeom prst="rect">
                <a:avLst/>
              </a:prstGeom>
              <a:blipFill>
                <a:blip r:embed="rId7"/>
                <a:stretch>
                  <a:fillRect/>
                </a:stretch>
              </a:blipFill>
              <a:ln w="19050" cap="flat" cmpd="sng" algn="ctr">
                <a:solidFill>
                  <a:schemeClr val="dk1"/>
                </a:solidFill>
                <a:prstDash val="solid"/>
                <a:round/>
                <a:headEnd type="none" w="med" len="med"/>
                <a:tailEnd type="none" w="med" len="med"/>
              </a:ln>
            </p:spPr>
            <p:txBody>
              <a:bodyPr/>
              <a:lstStyle/>
              <a:p>
                <a:r>
                  <a:rPr lang="zh-CN" altLang="en-US">
                    <a:noFill/>
                  </a:rPr>
                  <a:t> </a:t>
                </a:r>
              </a:p>
            </p:txBody>
          </p:sp>
        </mc:Fallback>
      </mc:AlternateContent>
      <p:cxnSp>
        <p:nvCxnSpPr>
          <p:cNvPr id="10" name="Straight Arrow Connector 9">
            <a:extLst>
              <a:ext uri="{FF2B5EF4-FFF2-40B4-BE49-F238E27FC236}">
                <a16:creationId xmlns:a16="http://schemas.microsoft.com/office/drawing/2014/main" id="{831E82E7-8DAB-49FC-8689-AB2AE356D13C}"/>
              </a:ext>
            </a:extLst>
          </p:cNvPr>
          <p:cNvCxnSpPr>
            <a:stCxn id="6" idx="1"/>
            <a:endCxn id="5" idx="3"/>
          </p:cNvCxnSpPr>
          <p:nvPr/>
        </p:nvCxnSpPr>
        <p:spPr>
          <a:xfrm flipH="1" flipV="1">
            <a:off x="2016314" y="4651273"/>
            <a:ext cx="480944"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2" name="Connector: Elbow 11">
            <a:extLst>
              <a:ext uri="{FF2B5EF4-FFF2-40B4-BE49-F238E27FC236}">
                <a16:creationId xmlns:a16="http://schemas.microsoft.com/office/drawing/2014/main" id="{89CA1800-CA02-41FC-90C8-51B697A24374}"/>
              </a:ext>
            </a:extLst>
          </p:cNvPr>
          <p:cNvCxnSpPr>
            <a:stCxn id="5" idx="1"/>
            <a:endCxn id="7" idx="1"/>
          </p:cNvCxnSpPr>
          <p:nvPr/>
        </p:nvCxnSpPr>
        <p:spPr>
          <a:xfrm rot="10800000">
            <a:off x="835501" y="2930449"/>
            <a:ext cx="12700" cy="1720824"/>
          </a:xfrm>
          <a:prstGeom prst="bentConnector3">
            <a:avLst>
              <a:gd name="adj1" fmla="val 180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0F657E8F-4C76-4484-B772-A69D12156E67}"/>
              </a:ext>
            </a:extLst>
          </p:cNvPr>
          <p:cNvCxnSpPr>
            <a:cxnSpLocks/>
            <a:stCxn id="7" idx="3"/>
            <a:endCxn id="8" idx="1"/>
          </p:cNvCxnSpPr>
          <p:nvPr/>
        </p:nvCxnSpPr>
        <p:spPr>
          <a:xfrm flipV="1">
            <a:off x="2016314" y="2930448"/>
            <a:ext cx="480944"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8" name="Connector: Elbow 17">
            <a:extLst>
              <a:ext uri="{FF2B5EF4-FFF2-40B4-BE49-F238E27FC236}">
                <a16:creationId xmlns:a16="http://schemas.microsoft.com/office/drawing/2014/main" id="{0D05DD8A-7229-4574-B7CC-404B6DC60754}"/>
              </a:ext>
            </a:extLst>
          </p:cNvPr>
          <p:cNvCxnSpPr>
            <a:cxnSpLocks/>
            <a:stCxn id="8" idx="3"/>
            <a:endCxn id="6" idx="3"/>
          </p:cNvCxnSpPr>
          <p:nvPr/>
        </p:nvCxnSpPr>
        <p:spPr>
          <a:xfrm>
            <a:off x="3678071" y="2930448"/>
            <a:ext cx="12700" cy="1720826"/>
          </a:xfrm>
          <a:prstGeom prst="bentConnector3">
            <a:avLst>
              <a:gd name="adj1" fmla="val 1800000"/>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156827D-A780-4D47-8896-849E541E5DE4}"/>
                  </a:ext>
                </a:extLst>
              </p:cNvPr>
              <p:cNvSpPr txBox="1"/>
              <p:nvPr/>
            </p:nvSpPr>
            <p:spPr>
              <a:xfrm>
                <a:off x="2093013" y="4281941"/>
                <a:ext cx="32754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𝑥</m:t>
                      </m:r>
                    </m:oMath>
                  </m:oMathPara>
                </a14:m>
                <a:endParaRPr lang="zh-CN" altLang="en-US" dirty="0"/>
              </a:p>
            </p:txBody>
          </p:sp>
        </mc:Choice>
        <mc:Fallback xmlns="">
          <p:sp>
            <p:nvSpPr>
              <p:cNvPr id="24" name="TextBox 23">
                <a:extLst>
                  <a:ext uri="{FF2B5EF4-FFF2-40B4-BE49-F238E27FC236}">
                    <a16:creationId xmlns:a16="http://schemas.microsoft.com/office/drawing/2014/main" id="{1156827D-A780-4D47-8896-849E541E5DE4}"/>
                  </a:ext>
                </a:extLst>
              </p:cNvPr>
              <p:cNvSpPr txBox="1">
                <a:spLocks noRot="1" noChangeAspect="1" noMove="1" noResize="1" noEditPoints="1" noAdjustHandles="1" noChangeArrowheads="1" noChangeShapeType="1" noTextEdit="1"/>
              </p:cNvSpPr>
              <p:nvPr/>
            </p:nvSpPr>
            <p:spPr>
              <a:xfrm>
                <a:off x="2093013" y="4281941"/>
                <a:ext cx="327546" cy="369332"/>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9493DFCB-AEF1-4A10-807F-5F0DE1909B97}"/>
                  </a:ext>
                </a:extLst>
              </p:cNvPr>
              <p:cNvSpPr txBox="1"/>
              <p:nvPr/>
            </p:nvSpPr>
            <p:spPr>
              <a:xfrm>
                <a:off x="286959" y="3606195"/>
                <a:ext cx="32754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𝑜</m:t>
                      </m:r>
                    </m:oMath>
                  </m:oMathPara>
                </a14:m>
                <a:endParaRPr lang="zh-CN" altLang="en-US" dirty="0"/>
              </a:p>
            </p:txBody>
          </p:sp>
        </mc:Choice>
        <mc:Fallback xmlns="">
          <p:sp>
            <p:nvSpPr>
              <p:cNvPr id="25" name="TextBox 24">
                <a:extLst>
                  <a:ext uri="{FF2B5EF4-FFF2-40B4-BE49-F238E27FC236}">
                    <a16:creationId xmlns:a16="http://schemas.microsoft.com/office/drawing/2014/main" id="{9493DFCB-AEF1-4A10-807F-5F0DE1909B97}"/>
                  </a:ext>
                </a:extLst>
              </p:cNvPr>
              <p:cNvSpPr txBox="1">
                <a:spLocks noRot="1" noChangeAspect="1" noMove="1" noResize="1" noEditPoints="1" noAdjustHandles="1" noChangeArrowheads="1" noChangeShapeType="1" noTextEdit="1"/>
              </p:cNvSpPr>
              <p:nvPr/>
            </p:nvSpPr>
            <p:spPr>
              <a:xfrm>
                <a:off x="286959" y="3606195"/>
                <a:ext cx="327546" cy="369332"/>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C4FE1617-F764-42A4-9A3E-05139DDB10EC}"/>
                  </a:ext>
                </a:extLst>
              </p:cNvPr>
              <p:cNvSpPr txBox="1"/>
              <p:nvPr/>
            </p:nvSpPr>
            <p:spPr>
              <a:xfrm>
                <a:off x="295656" y="6449604"/>
                <a:ext cx="4581144" cy="261610"/>
              </a:xfrm>
              <a:prstGeom prst="rect">
                <a:avLst/>
              </a:prstGeom>
              <a:noFill/>
            </p:spPr>
            <p:txBody>
              <a:bodyPr wrap="square" rtlCol="0">
                <a:spAutoFit/>
              </a:bodyPr>
              <a:lstStyle/>
              <a:p>
                <a:r>
                  <a:rPr lang="en-US" altLang="zh-CN" sz="1100" dirty="0"/>
                  <a:t>1: </a:t>
                </a:r>
                <a14:m>
                  <m:oMath xmlns:m="http://schemas.openxmlformats.org/officeDocument/2006/math">
                    <m:sSub>
                      <m:sSubPr>
                        <m:ctrlPr>
                          <a:rPr lang="en-US" altLang="zh-CN" sz="1100" b="0" i="1" smtClean="0">
                            <a:latin typeface="Cambria Math" panose="02040503050406030204" pitchFamily="18" charset="0"/>
                          </a:rPr>
                        </m:ctrlPr>
                      </m:sSubPr>
                      <m:e>
                        <m:r>
                          <a:rPr lang="en-US" altLang="zh-CN" sz="1100" b="0" i="1" smtClean="0">
                            <a:latin typeface="Cambria Math" panose="02040503050406030204" pitchFamily="18" charset="0"/>
                          </a:rPr>
                          <m:t>𝛿</m:t>
                        </m:r>
                      </m:e>
                      <m:sub>
                        <m:r>
                          <a:rPr lang="en-US" altLang="zh-CN" sz="1100" b="0" i="1" smtClean="0">
                            <a:latin typeface="Cambria Math" panose="02040503050406030204" pitchFamily="18" charset="0"/>
                          </a:rPr>
                          <m:t>h</m:t>
                        </m:r>
                      </m:sub>
                    </m:sSub>
                    <m:d>
                      <m:dPr>
                        <m:ctrlPr>
                          <a:rPr lang="en-US" altLang="zh-CN" sz="1100" b="0" i="1" smtClean="0">
                            <a:latin typeface="Cambria Math" panose="02040503050406030204" pitchFamily="18" charset="0"/>
                          </a:rPr>
                        </m:ctrlPr>
                      </m:dPr>
                      <m:e>
                        <m:r>
                          <a:rPr lang="en-US" altLang="zh-CN" sz="1100" b="0" i="1" smtClean="0">
                            <a:latin typeface="Cambria Math" panose="02040503050406030204" pitchFamily="18" charset="0"/>
                          </a:rPr>
                          <m:t>𝑥</m:t>
                        </m:r>
                      </m:e>
                    </m:d>
                  </m:oMath>
                </a14:m>
                <a:r>
                  <a:rPr lang="en-US" altLang="zh-CN" sz="1100" dirty="0">
                    <a:effectLst/>
                  </a:rPr>
                  <a:t> and </a:t>
                </a:r>
                <a14:m>
                  <m:oMath xmlns:m="http://schemas.openxmlformats.org/officeDocument/2006/math">
                    <m:sSub>
                      <m:sSubPr>
                        <m:ctrlPr>
                          <a:rPr lang="en-US" altLang="zh-CN" sz="1100" b="0" i="1" smtClean="0">
                            <a:effectLst/>
                            <a:latin typeface="Cambria Math" panose="02040503050406030204" pitchFamily="18" charset="0"/>
                          </a:rPr>
                        </m:ctrlPr>
                      </m:sSubPr>
                      <m:e>
                        <m:r>
                          <a:rPr lang="en-US" altLang="zh-CN" sz="1100" b="0" i="1" smtClean="0">
                            <a:effectLst/>
                            <a:latin typeface="Cambria Math" panose="02040503050406030204" pitchFamily="18" charset="0"/>
                          </a:rPr>
                          <m:t>𝜂</m:t>
                        </m:r>
                      </m:e>
                      <m:sub>
                        <m:r>
                          <a:rPr lang="en-US" altLang="zh-CN" sz="1100" b="0" i="1" smtClean="0">
                            <a:effectLst/>
                            <a:latin typeface="Cambria Math" panose="02040503050406030204" pitchFamily="18" charset="0"/>
                          </a:rPr>
                          <m:t>h</m:t>
                        </m:r>
                      </m:sub>
                    </m:sSub>
                  </m:oMath>
                </a14:m>
                <a:r>
                  <a:rPr lang="en-US" altLang="zh-CN" sz="1100" dirty="0">
                    <a:effectLst/>
                  </a:rPr>
                  <a:t> are sets of values, so “+” should generate a set of values.</a:t>
                </a:r>
              </a:p>
            </p:txBody>
          </p:sp>
        </mc:Choice>
        <mc:Fallback xmlns="">
          <p:sp>
            <p:nvSpPr>
              <p:cNvPr id="31" name="TextBox 30">
                <a:extLst>
                  <a:ext uri="{FF2B5EF4-FFF2-40B4-BE49-F238E27FC236}">
                    <a16:creationId xmlns:a16="http://schemas.microsoft.com/office/drawing/2014/main" id="{C4FE1617-F764-42A4-9A3E-05139DDB10EC}"/>
                  </a:ext>
                </a:extLst>
              </p:cNvPr>
              <p:cNvSpPr txBox="1">
                <a:spLocks noRot="1" noChangeAspect="1" noMove="1" noResize="1" noEditPoints="1" noAdjustHandles="1" noChangeArrowheads="1" noChangeShapeType="1" noTextEdit="1"/>
              </p:cNvSpPr>
              <p:nvPr/>
            </p:nvSpPr>
            <p:spPr>
              <a:xfrm>
                <a:off x="295656" y="6449604"/>
                <a:ext cx="4581144" cy="261610"/>
              </a:xfrm>
              <a:prstGeom prst="rect">
                <a:avLst/>
              </a:prstGeom>
              <a:blipFill>
                <a:blip r:embed="rId10"/>
                <a:stretch>
                  <a:fillRect t="-2326" b="-1395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737FC184-9F9A-4C6C-B1D1-D7C4DFC18150}"/>
                  </a:ext>
                </a:extLst>
              </p:cNvPr>
              <p:cNvSpPr txBox="1"/>
              <p:nvPr/>
            </p:nvSpPr>
            <p:spPr>
              <a:xfrm>
                <a:off x="786027" y="5012520"/>
                <a:ext cx="12841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h</m:t>
                      </m:r>
                      <m:r>
                        <a:rPr lang="en-US" altLang="zh-CN" b="0" i="1" smtClean="0">
                          <a:latin typeface="Cambria Math" panose="02040503050406030204" pitchFamily="18" charset="0"/>
                        </a:rPr>
                        <m:t>:</m:t>
                      </m:r>
                      <m:r>
                        <a:rPr lang="en-US" altLang="zh-CN" b="0" i="1" smtClean="0">
                          <a:latin typeface="Cambria Math" panose="02040503050406030204" pitchFamily="18" charset="0"/>
                        </a:rPr>
                        <m:t>𝒳</m:t>
                      </m:r>
                      <m:r>
                        <a:rPr lang="en-US" altLang="zh-CN" b="0" i="1" smtClean="0">
                          <a:latin typeface="Cambria Math" panose="02040503050406030204" pitchFamily="18" charset="0"/>
                        </a:rPr>
                        <m:t>×</m:t>
                      </m:r>
                      <m:r>
                        <a:rPr lang="en-US" altLang="zh-CN" b="0" i="1" smtClean="0">
                          <a:latin typeface="Cambria Math" panose="02040503050406030204" pitchFamily="18" charset="0"/>
                        </a:rPr>
                        <m:t>𝒪</m:t>
                      </m:r>
                    </m:oMath>
                  </m:oMathPara>
                </a14:m>
                <a:endParaRPr lang="zh-CN" altLang="en-US" dirty="0"/>
              </a:p>
            </p:txBody>
          </p:sp>
        </mc:Choice>
        <mc:Fallback xmlns="">
          <p:sp>
            <p:nvSpPr>
              <p:cNvPr id="34" name="TextBox 33">
                <a:extLst>
                  <a:ext uri="{FF2B5EF4-FFF2-40B4-BE49-F238E27FC236}">
                    <a16:creationId xmlns:a16="http://schemas.microsoft.com/office/drawing/2014/main" id="{737FC184-9F9A-4C6C-B1D1-D7C4DFC18150}"/>
                  </a:ext>
                </a:extLst>
              </p:cNvPr>
              <p:cNvSpPr txBox="1">
                <a:spLocks noRot="1" noChangeAspect="1" noMove="1" noResize="1" noEditPoints="1" noAdjustHandles="1" noChangeArrowheads="1" noChangeShapeType="1" noTextEdit="1"/>
              </p:cNvSpPr>
              <p:nvPr/>
            </p:nvSpPr>
            <p:spPr>
              <a:xfrm>
                <a:off x="786027" y="5012520"/>
                <a:ext cx="1284120" cy="369332"/>
              </a:xfrm>
              <a:prstGeom prst="rect">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3F3C1E1F-FAFF-487E-9686-1844E61F696D}"/>
                  </a:ext>
                </a:extLst>
              </p:cNvPr>
              <p:cNvSpPr txBox="1"/>
              <p:nvPr/>
            </p:nvSpPr>
            <p:spPr>
              <a:xfrm>
                <a:off x="2317419" y="5016311"/>
                <a:ext cx="154049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𝒳</m:t>
                      </m:r>
                      <m:r>
                        <a:rPr lang="en-US" altLang="zh-CN" b="0" i="1" smtClean="0">
                          <a:latin typeface="Cambria Math" panose="02040503050406030204" pitchFamily="18" charset="0"/>
                        </a:rPr>
                        <m:t>×</m:t>
                      </m:r>
                      <m:r>
                        <a:rPr lang="en-US" altLang="zh-CN" b="0" i="1" smtClean="0">
                          <a:latin typeface="Cambria Math" panose="02040503050406030204" pitchFamily="18" charset="0"/>
                        </a:rPr>
                        <m:t>𝒰</m:t>
                      </m:r>
                      <m:r>
                        <a:rPr lang="en-US" altLang="zh-CN" b="0" i="1" smtClean="0">
                          <a:latin typeface="Cambria Math" panose="02040503050406030204" pitchFamily="18" charset="0"/>
                        </a:rPr>
                        <m:t>×</m:t>
                      </m:r>
                      <m:r>
                        <a:rPr lang="en-US" altLang="zh-CN" b="0" i="1" smtClean="0">
                          <a:latin typeface="Cambria Math" panose="02040503050406030204" pitchFamily="18" charset="0"/>
                        </a:rPr>
                        <m:t>𝒳</m:t>
                      </m:r>
                    </m:oMath>
                  </m:oMathPara>
                </a14:m>
                <a:endParaRPr lang="zh-CN" altLang="en-US" dirty="0"/>
              </a:p>
            </p:txBody>
          </p:sp>
        </mc:Choice>
        <mc:Fallback xmlns="">
          <p:sp>
            <p:nvSpPr>
              <p:cNvPr id="35" name="TextBox 34">
                <a:extLst>
                  <a:ext uri="{FF2B5EF4-FFF2-40B4-BE49-F238E27FC236}">
                    <a16:creationId xmlns:a16="http://schemas.microsoft.com/office/drawing/2014/main" id="{3F3C1E1F-FAFF-487E-9686-1844E61F696D}"/>
                  </a:ext>
                </a:extLst>
              </p:cNvPr>
              <p:cNvSpPr txBox="1">
                <a:spLocks noRot="1" noChangeAspect="1" noMove="1" noResize="1" noEditPoints="1" noAdjustHandles="1" noChangeArrowheads="1" noChangeShapeType="1" noTextEdit="1"/>
              </p:cNvSpPr>
              <p:nvPr/>
            </p:nvSpPr>
            <p:spPr>
              <a:xfrm>
                <a:off x="2317419" y="5016311"/>
                <a:ext cx="1540490" cy="369332"/>
              </a:xfrm>
              <a:prstGeom prst="rect">
                <a:avLst/>
              </a:prstGeom>
              <a:blipFill>
                <a:blip r:embed="rId15"/>
                <a:stretch>
                  <a:fillRect/>
                </a:stretch>
              </a:blipFill>
            </p:spPr>
            <p:txBody>
              <a:bodyPr/>
              <a:lstStyle/>
              <a:p>
                <a:r>
                  <a:rPr lang="zh-CN" altLang="en-US">
                    <a:noFill/>
                  </a:rPr>
                  <a:t> </a:t>
                </a:r>
              </a:p>
            </p:txBody>
          </p:sp>
        </mc:Fallback>
      </mc:AlternateContent>
      <p:grpSp>
        <p:nvGrpSpPr>
          <p:cNvPr id="30" name="Group 29">
            <a:extLst>
              <a:ext uri="{FF2B5EF4-FFF2-40B4-BE49-F238E27FC236}">
                <a16:creationId xmlns:a16="http://schemas.microsoft.com/office/drawing/2014/main" id="{CF198EBD-CA9E-4A82-B7D4-5534080F1196}"/>
              </a:ext>
            </a:extLst>
          </p:cNvPr>
          <p:cNvGrpSpPr/>
          <p:nvPr/>
        </p:nvGrpSpPr>
        <p:grpSpPr>
          <a:xfrm>
            <a:off x="4900016" y="5034975"/>
            <a:ext cx="5982572" cy="1288439"/>
            <a:chOff x="4876800" y="5161165"/>
            <a:chExt cx="5982572" cy="1288439"/>
          </a:xfrm>
        </p:grpSpPr>
        <p:pic>
          <p:nvPicPr>
            <p:cNvPr id="26" name="Picture 25" descr="A person wearing a hat&#10;&#10;Description automatically generated with low confidence">
              <a:extLst>
                <a:ext uri="{FF2B5EF4-FFF2-40B4-BE49-F238E27FC236}">
                  <a16:creationId xmlns:a16="http://schemas.microsoft.com/office/drawing/2014/main" id="{F911DF44-3687-4418-84DA-0E5EA68ACE32}"/>
                </a:ext>
              </a:extLst>
            </p:cNvPr>
            <p:cNvPicPr>
              <a:picLocks noChangeAspect="1"/>
            </p:cNvPicPr>
            <p:nvPr/>
          </p:nvPicPr>
          <p:blipFill rotWithShape="1">
            <a:blip r:embed="rId16">
              <a:extLst>
                <a:ext uri="{28A0092B-C50C-407E-A947-70E740481C1C}">
                  <a14:useLocalDpi xmlns:a14="http://schemas.microsoft.com/office/drawing/2010/main" val="0"/>
                </a:ext>
              </a:extLst>
            </a:blip>
            <a:srcRect l="2271" t="3269" r="50975" b="6753"/>
            <a:stretch/>
          </p:blipFill>
          <p:spPr>
            <a:xfrm>
              <a:off x="6387215" y="5246541"/>
              <a:ext cx="1102923" cy="1111646"/>
            </a:xfrm>
            <a:prstGeom prst="rect">
              <a:avLst/>
            </a:prstGeom>
          </p:spPr>
        </p:pic>
        <p:pic>
          <p:nvPicPr>
            <p:cNvPr id="32" name="Picture 31" descr="A person wearing a hat&#10;&#10;Description automatically generated with low confidence">
              <a:extLst>
                <a:ext uri="{FF2B5EF4-FFF2-40B4-BE49-F238E27FC236}">
                  <a16:creationId xmlns:a16="http://schemas.microsoft.com/office/drawing/2014/main" id="{847D2868-9FC8-4D0B-AB3E-F3AD7CEFF817}"/>
                </a:ext>
              </a:extLst>
            </p:cNvPr>
            <p:cNvPicPr>
              <a:picLocks noChangeAspect="1"/>
            </p:cNvPicPr>
            <p:nvPr/>
          </p:nvPicPr>
          <p:blipFill rotWithShape="1">
            <a:blip r:embed="rId16">
              <a:extLst>
                <a:ext uri="{28A0092B-C50C-407E-A947-70E740481C1C}">
                  <a14:useLocalDpi xmlns:a14="http://schemas.microsoft.com/office/drawing/2010/main" val="0"/>
                </a:ext>
              </a:extLst>
            </a:blip>
            <a:srcRect l="50238" t="3629" r="2429" b="6421"/>
            <a:stretch/>
          </p:blipFill>
          <p:spPr>
            <a:xfrm>
              <a:off x="4876800" y="5246541"/>
              <a:ext cx="1121597" cy="1116269"/>
            </a:xfrm>
            <a:prstGeom prst="rect">
              <a:avLst/>
            </a:prstGeom>
          </p:spPr>
        </p:pic>
        <p:grpSp>
          <p:nvGrpSpPr>
            <p:cNvPr id="29" name="Group 28">
              <a:extLst>
                <a:ext uri="{FF2B5EF4-FFF2-40B4-BE49-F238E27FC236}">
                  <a16:creationId xmlns:a16="http://schemas.microsoft.com/office/drawing/2014/main" id="{DC922C3D-C44A-4B7F-B8F1-7F53B96A46C5}"/>
                </a:ext>
              </a:extLst>
            </p:cNvPr>
            <p:cNvGrpSpPr/>
            <p:nvPr/>
          </p:nvGrpSpPr>
          <p:grpSpPr>
            <a:xfrm>
              <a:off x="8046094" y="5161165"/>
              <a:ext cx="1312814" cy="1288439"/>
              <a:chOff x="8217939" y="4888533"/>
              <a:chExt cx="1312814" cy="1288439"/>
            </a:xfrm>
          </p:grpSpPr>
          <p:pic>
            <p:nvPicPr>
              <p:cNvPr id="13" name="Picture 12" descr="Background pattern&#10;&#10;Description automatically generated">
                <a:extLst>
                  <a:ext uri="{FF2B5EF4-FFF2-40B4-BE49-F238E27FC236}">
                    <a16:creationId xmlns:a16="http://schemas.microsoft.com/office/drawing/2014/main" id="{834496D1-1DA7-4488-8F34-FD24AD667953}"/>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217939" y="4888533"/>
                <a:ext cx="1111646" cy="1111646"/>
              </a:xfrm>
              <a:prstGeom prst="rect">
                <a:avLst/>
              </a:prstGeom>
            </p:spPr>
          </p:pic>
          <p:pic>
            <p:nvPicPr>
              <p:cNvPr id="33" name="Picture 32" descr="Background pattern&#10;&#10;Description automatically generated">
                <a:extLst>
                  <a:ext uri="{FF2B5EF4-FFF2-40B4-BE49-F238E27FC236}">
                    <a16:creationId xmlns:a16="http://schemas.microsoft.com/office/drawing/2014/main" id="{E13234C4-C7F5-486E-8C08-85F531D93CF0}"/>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419107" y="5065326"/>
                <a:ext cx="1111646" cy="1111646"/>
              </a:xfrm>
              <a:prstGeom prst="rect">
                <a:avLst/>
              </a:prstGeom>
            </p:spPr>
          </p:pic>
        </p:grpSp>
        <p:pic>
          <p:nvPicPr>
            <p:cNvPr id="36" name="Picture 35" descr="Background pattern&#10;&#10;Description automatically generated">
              <a:extLst>
                <a:ext uri="{FF2B5EF4-FFF2-40B4-BE49-F238E27FC236}">
                  <a16:creationId xmlns:a16="http://schemas.microsoft.com/office/drawing/2014/main" id="{536DC2FD-7F2D-4C55-AF31-1FEAEE66E9C9}"/>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9747726" y="5246541"/>
              <a:ext cx="1111646" cy="1111646"/>
            </a:xfrm>
            <a:prstGeom prst="rect">
              <a:avLst/>
            </a:prstGeom>
          </p:spPr>
        </p:pic>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A60CEC44-8B05-45B7-8710-3891B78AE64D}"/>
                    </a:ext>
                  </a:extLst>
                </p:cNvPr>
                <p:cNvSpPr txBox="1"/>
                <p:nvPr/>
              </p:nvSpPr>
              <p:spPr>
                <a:xfrm>
                  <a:off x="5979723" y="5620009"/>
                  <a:ext cx="43968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m:t>
                        </m:r>
                      </m:oMath>
                    </m:oMathPara>
                  </a14:m>
                  <a:endParaRPr lang="zh-CN" altLang="en-US" dirty="0"/>
                </a:p>
              </p:txBody>
            </p:sp>
          </mc:Choice>
          <mc:Fallback xmlns="">
            <p:sp>
              <p:nvSpPr>
                <p:cNvPr id="27" name="TextBox 26">
                  <a:extLst>
                    <a:ext uri="{FF2B5EF4-FFF2-40B4-BE49-F238E27FC236}">
                      <a16:creationId xmlns:a16="http://schemas.microsoft.com/office/drawing/2014/main" id="{A60CEC44-8B05-45B7-8710-3891B78AE64D}"/>
                    </a:ext>
                  </a:extLst>
                </p:cNvPr>
                <p:cNvSpPr txBox="1">
                  <a:spLocks noRot="1" noChangeAspect="1" noMove="1" noResize="1" noEditPoints="1" noAdjustHandles="1" noChangeArrowheads="1" noChangeShapeType="1" noTextEdit="1"/>
                </p:cNvSpPr>
                <p:nvPr/>
              </p:nvSpPr>
              <p:spPr>
                <a:xfrm>
                  <a:off x="5979723" y="5620009"/>
                  <a:ext cx="439684" cy="369332"/>
                </a:xfrm>
                <a:prstGeom prst="rect">
                  <a:avLst/>
                </a:prstGeom>
                <a:blipFill>
                  <a:blip r:embed="rId1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86B79F83-A626-411C-8AA2-50BEB1FFA299}"/>
                    </a:ext>
                  </a:extLst>
                </p:cNvPr>
                <p:cNvSpPr txBox="1"/>
                <p:nvPr/>
              </p:nvSpPr>
              <p:spPr>
                <a:xfrm>
                  <a:off x="7487152" y="5623817"/>
                  <a:ext cx="43968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dirty="0" smtClean="0">
                            <a:latin typeface="Cambria Math" panose="02040503050406030204" pitchFamily="18" charset="0"/>
                          </a:rPr>
                          <m:t>+</m:t>
                        </m:r>
                      </m:oMath>
                    </m:oMathPara>
                  </a14:m>
                  <a:endParaRPr lang="zh-CN" altLang="en-US" dirty="0"/>
                </a:p>
              </p:txBody>
            </p:sp>
          </mc:Choice>
          <mc:Fallback xmlns="">
            <p:sp>
              <p:nvSpPr>
                <p:cNvPr id="37" name="TextBox 36">
                  <a:extLst>
                    <a:ext uri="{FF2B5EF4-FFF2-40B4-BE49-F238E27FC236}">
                      <a16:creationId xmlns:a16="http://schemas.microsoft.com/office/drawing/2014/main" id="{86B79F83-A626-411C-8AA2-50BEB1FFA299}"/>
                    </a:ext>
                  </a:extLst>
                </p:cNvPr>
                <p:cNvSpPr txBox="1">
                  <a:spLocks noRot="1" noChangeAspect="1" noMove="1" noResize="1" noEditPoints="1" noAdjustHandles="1" noChangeArrowheads="1" noChangeShapeType="1" noTextEdit="1"/>
                </p:cNvSpPr>
                <p:nvPr/>
              </p:nvSpPr>
              <p:spPr>
                <a:xfrm>
                  <a:off x="7487152" y="5623817"/>
                  <a:ext cx="439684" cy="369332"/>
                </a:xfrm>
                <a:prstGeom prst="rect">
                  <a:avLst/>
                </a:prstGeom>
                <a:blipFill>
                  <a:blip r:embed="rId2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5EE2B6AA-EC17-48AC-984D-7D5AEA465471}"/>
                    </a:ext>
                  </a:extLst>
                </p:cNvPr>
                <p:cNvSpPr txBox="1"/>
                <p:nvPr/>
              </p:nvSpPr>
              <p:spPr>
                <a:xfrm>
                  <a:off x="9364281" y="5620009"/>
                  <a:ext cx="43968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dirty="0" smtClean="0">
                            <a:latin typeface="Cambria Math" panose="02040503050406030204" pitchFamily="18" charset="0"/>
                          </a:rPr>
                          <m:t>+</m:t>
                        </m:r>
                      </m:oMath>
                    </m:oMathPara>
                  </a14:m>
                  <a:endParaRPr lang="zh-CN" altLang="en-US" dirty="0"/>
                </a:p>
              </p:txBody>
            </p:sp>
          </mc:Choice>
          <mc:Fallback xmlns="">
            <p:sp>
              <p:nvSpPr>
                <p:cNvPr id="38" name="TextBox 37">
                  <a:extLst>
                    <a:ext uri="{FF2B5EF4-FFF2-40B4-BE49-F238E27FC236}">
                      <a16:creationId xmlns:a16="http://schemas.microsoft.com/office/drawing/2014/main" id="{5EE2B6AA-EC17-48AC-984D-7D5AEA465471}"/>
                    </a:ext>
                  </a:extLst>
                </p:cNvPr>
                <p:cNvSpPr txBox="1">
                  <a:spLocks noRot="1" noChangeAspect="1" noMove="1" noResize="1" noEditPoints="1" noAdjustHandles="1" noChangeArrowheads="1" noChangeShapeType="1" noTextEdit="1"/>
                </p:cNvSpPr>
                <p:nvPr/>
              </p:nvSpPr>
              <p:spPr>
                <a:xfrm>
                  <a:off x="9364281" y="5620009"/>
                  <a:ext cx="439684" cy="369332"/>
                </a:xfrm>
                <a:prstGeom prst="rect">
                  <a:avLst/>
                </a:prstGeom>
                <a:blipFill>
                  <a:blip r:embed="rId21"/>
                  <a:stretch>
                    <a:fillRect/>
                  </a:stretch>
                </a:blipFill>
              </p:spPr>
              <p:txBody>
                <a:bodyPr/>
                <a:lstStyle/>
                <a:p>
                  <a:r>
                    <a:rPr lang="zh-CN" altLang="en-US">
                      <a:noFill/>
                    </a:rPr>
                    <a:t> </a:t>
                  </a:r>
                </a:p>
              </p:txBody>
            </p:sp>
          </mc:Fallback>
        </mc:AlternateContent>
      </p:grpSp>
      <p:sp>
        <p:nvSpPr>
          <p:cNvPr id="40" name="TextBox 39">
            <a:extLst>
              <a:ext uri="{FF2B5EF4-FFF2-40B4-BE49-F238E27FC236}">
                <a16:creationId xmlns:a16="http://schemas.microsoft.com/office/drawing/2014/main" id="{41EEA5E0-E312-49D5-864B-6A4F0B91E054}"/>
              </a:ext>
            </a:extLst>
          </p:cNvPr>
          <p:cNvSpPr txBox="1"/>
          <p:nvPr/>
        </p:nvSpPr>
        <p:spPr>
          <a:xfrm>
            <a:off x="6380770" y="4444679"/>
            <a:ext cx="1119020" cy="584775"/>
          </a:xfrm>
          <a:prstGeom prst="rect">
            <a:avLst/>
          </a:prstGeom>
          <a:noFill/>
        </p:spPr>
        <p:txBody>
          <a:bodyPr wrap="square" rtlCol="0">
            <a:spAutoFit/>
          </a:bodyPr>
          <a:lstStyle/>
          <a:p>
            <a:pPr algn="ctr"/>
            <a:r>
              <a:rPr lang="en-US" altLang="zh-CN" sz="1600" b="0" i="0" dirty="0">
                <a:latin typeface="Cambria Math" panose="02040503050406030204" pitchFamily="18" charset="0"/>
                <a:ea typeface="Cambria Math" panose="02040503050406030204" pitchFamily="18" charset="0"/>
              </a:rPr>
              <a:t>Ground truth</a:t>
            </a:r>
            <a:endParaRPr lang="zh-CN" altLang="en-US" sz="1600" dirty="0">
              <a:latin typeface="Cambria Math" panose="02040503050406030204" pitchFamily="18" charset="0"/>
            </a:endParaRPr>
          </a:p>
        </p:txBody>
      </p:sp>
      <p:sp>
        <p:nvSpPr>
          <p:cNvPr id="41" name="TextBox 40">
            <a:extLst>
              <a:ext uri="{FF2B5EF4-FFF2-40B4-BE49-F238E27FC236}">
                <a16:creationId xmlns:a16="http://schemas.microsoft.com/office/drawing/2014/main" id="{A65513F2-AEED-471B-83DE-58835415120B}"/>
              </a:ext>
            </a:extLst>
          </p:cNvPr>
          <p:cNvSpPr txBox="1"/>
          <p:nvPr/>
        </p:nvSpPr>
        <p:spPr>
          <a:xfrm>
            <a:off x="8094138" y="4448534"/>
            <a:ext cx="1240940" cy="584775"/>
          </a:xfrm>
          <a:prstGeom prst="rect">
            <a:avLst/>
          </a:prstGeom>
          <a:noFill/>
        </p:spPr>
        <p:txBody>
          <a:bodyPr wrap="square" rtlCol="0">
            <a:spAutoFit/>
          </a:bodyPr>
          <a:lstStyle/>
          <a:p>
            <a:r>
              <a:rPr lang="en-US" altLang="zh-CN" sz="1600" b="0" i="0" dirty="0">
                <a:latin typeface="Cambria Math" panose="02040503050406030204" pitchFamily="18" charset="0"/>
                <a:ea typeface="Cambria Math" panose="02040503050406030204" pitchFamily="18" charset="0"/>
              </a:rPr>
              <a:t>More noise in low light</a:t>
            </a:r>
            <a:endParaRPr lang="zh-CN" altLang="en-US" sz="1600" dirty="0">
              <a:latin typeface="Cambria Math" panose="02040503050406030204" pitchFamily="18" charset="0"/>
            </a:endParaRPr>
          </a:p>
        </p:txBody>
      </p:sp>
      <p:sp>
        <p:nvSpPr>
          <p:cNvPr id="42" name="TextBox 41">
            <a:extLst>
              <a:ext uri="{FF2B5EF4-FFF2-40B4-BE49-F238E27FC236}">
                <a16:creationId xmlns:a16="http://schemas.microsoft.com/office/drawing/2014/main" id="{FDE862FC-9DCC-4BF0-BFD0-04F24ECD9A99}"/>
              </a:ext>
            </a:extLst>
          </p:cNvPr>
          <p:cNvSpPr txBox="1"/>
          <p:nvPr/>
        </p:nvSpPr>
        <p:spPr>
          <a:xfrm>
            <a:off x="9750476" y="4321567"/>
            <a:ext cx="1294347" cy="830997"/>
          </a:xfrm>
          <a:prstGeom prst="rect">
            <a:avLst/>
          </a:prstGeom>
          <a:noFill/>
        </p:spPr>
        <p:txBody>
          <a:bodyPr wrap="square" rtlCol="0">
            <a:spAutoFit/>
          </a:bodyPr>
          <a:lstStyle/>
          <a:p>
            <a:r>
              <a:rPr lang="en-US" altLang="zh-CN" sz="1600" b="0" i="0" dirty="0">
                <a:latin typeface="Cambria Math" panose="02040503050406030204" pitchFamily="18" charset="0"/>
                <a:ea typeface="Cambria Math" panose="02040503050406030204" pitchFamily="18" charset="0"/>
              </a:rPr>
              <a:t>Random Noise from hardware</a:t>
            </a:r>
            <a:endParaRPr lang="zh-CN" altLang="en-US" sz="1600" dirty="0">
              <a:latin typeface="Cambria Math" panose="02040503050406030204" pitchFamily="18" charset="0"/>
            </a:endParaRPr>
          </a:p>
        </p:txBody>
      </p:sp>
      <p:sp>
        <p:nvSpPr>
          <p:cNvPr id="4" name="Slide Number Placeholder 3">
            <a:extLst>
              <a:ext uri="{FF2B5EF4-FFF2-40B4-BE49-F238E27FC236}">
                <a16:creationId xmlns:a16="http://schemas.microsoft.com/office/drawing/2014/main" id="{E43A1CD2-1791-453D-8F8C-A75859FA13AA}"/>
              </a:ext>
            </a:extLst>
          </p:cNvPr>
          <p:cNvSpPr>
            <a:spLocks noGrp="1"/>
          </p:cNvSpPr>
          <p:nvPr>
            <p:ph type="sldNum" sz="quarter" idx="12"/>
          </p:nvPr>
        </p:nvSpPr>
        <p:spPr/>
        <p:txBody>
          <a:bodyPr/>
          <a:lstStyle/>
          <a:p>
            <a:fld id="{97747CB4-D781-4B4A-926E-331FF2747F48}" type="slidenum">
              <a:rPr lang="zh-CN" altLang="en-US" smtClean="0"/>
              <a:t>9</a:t>
            </a:fld>
            <a:endParaRPr lang="zh-CN" altLang="en-US"/>
          </a:p>
        </p:txBody>
      </p:sp>
    </p:spTree>
    <p:extLst>
      <p:ext uri="{BB962C8B-B14F-4D97-AF65-F5344CB8AC3E}">
        <p14:creationId xmlns:p14="http://schemas.microsoft.com/office/powerpoint/2010/main" val="5544321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Math">
      <a:majorFont>
        <a:latin typeface="等线 Light"/>
        <a:ea typeface="等线 Light"/>
        <a:cs typeface=""/>
      </a:majorFont>
      <a:minorFont>
        <a:latin typeface="Cambria Math"/>
        <a:ea typeface="等线"/>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23630</TotalTime>
  <Words>4965</Words>
  <Application>Microsoft Office PowerPoint</Application>
  <PresentationFormat>Widescreen</PresentationFormat>
  <Paragraphs>609</Paragraphs>
  <Slides>40</Slides>
  <Notes>20</Notes>
  <HiddenSlides>15</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等线</vt:lpstr>
      <vt:lpstr>等线 Light</vt:lpstr>
      <vt:lpstr>Arial</vt:lpstr>
      <vt:lpstr>Cambria Math</vt:lpstr>
      <vt:lpstr>Office Theme</vt:lpstr>
      <vt:lpstr>System-level AI Safety: Why So Challenging? - From a Formal Perspective</vt:lpstr>
      <vt:lpstr>Formal Analysis for Software</vt:lpstr>
      <vt:lpstr>Formal Analysis for Machine Learning</vt:lpstr>
      <vt:lpstr>Errors, Deviations, and Robustness</vt:lpstr>
      <vt:lpstr>Current Research Focus</vt:lpstr>
      <vt:lpstr>A Formal Attempt</vt:lpstr>
      <vt:lpstr>An Abstract System Structure</vt:lpstr>
      <vt:lpstr>Problem context</vt:lpstr>
      <vt:lpstr>Observation</vt:lpstr>
      <vt:lpstr>Perception</vt:lpstr>
      <vt:lpstr>Controller</vt:lpstr>
      <vt:lpstr>Safety property</vt:lpstr>
      <vt:lpstr>Safety property</vt:lpstr>
      <vt:lpstr>Safety property</vt:lpstr>
      <vt:lpstr>Causes of unsafe behaviors</vt:lpstr>
      <vt:lpstr>Why So Challenging?!</vt:lpstr>
      <vt:lpstr>Real World Systems</vt:lpstr>
      <vt:lpstr>Ensuring Safety in Practice (NVIDIA)</vt:lpstr>
      <vt:lpstr>Ensuring Safety in Practice (NVIDIA)</vt:lpstr>
      <vt:lpstr>Scenario-based Testing</vt:lpstr>
      <vt:lpstr>Model-based Scenario Testing</vt:lpstr>
      <vt:lpstr>Abstraction of the Environment</vt:lpstr>
      <vt:lpstr>Abstraction of the Observation</vt:lpstr>
      <vt:lpstr>Abstraction of the Controller</vt:lpstr>
      <vt:lpstr>New Testing Procedure</vt:lpstr>
      <vt:lpstr>Research Plan</vt:lpstr>
      <vt:lpstr>Abstraction of the observation</vt:lpstr>
      <vt:lpstr>Abstraction of the environment</vt:lpstr>
      <vt:lpstr>Control under observation and perception error</vt:lpstr>
      <vt:lpstr>How to Compute δ_h^A and δ_m^B?</vt:lpstr>
      <vt:lpstr>Design Time Safety Analysis</vt:lpstr>
      <vt:lpstr>Robustness vs Accuracy</vt:lpstr>
      <vt:lpstr>Safety monitor for perception</vt:lpstr>
      <vt:lpstr>Abstraction of the observation</vt:lpstr>
      <vt:lpstr>Simplified problem</vt:lpstr>
      <vt:lpstr>Propagation of error</vt:lpstr>
      <vt:lpstr>Propagation of error</vt:lpstr>
      <vt:lpstr>Simplified problem v2 </vt:lpstr>
      <vt:lpstr>Monitoring state transitions</vt:lpstr>
      <vt:lpstr>Monitoring state transitions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case for system-level analysis</dc:title>
  <dc:creator>Changjian Zhang</dc:creator>
  <cp:lastModifiedBy>Changjian Zhang</cp:lastModifiedBy>
  <cp:revision>79</cp:revision>
  <dcterms:created xsi:type="dcterms:W3CDTF">2021-10-28T20:18:13Z</dcterms:created>
  <dcterms:modified xsi:type="dcterms:W3CDTF">2021-11-15T14:22:53Z</dcterms:modified>
</cp:coreProperties>
</file>