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458390B-CF58-4070-848D-C801DB20FEA4}">
          <p14:sldIdLst/>
        </p14:section>
        <p14:section name="Untitled Section" id="{CA87104E-7BA8-4E98-81B6-3A3FEDBAAD35}">
          <p14:sldIdLst/>
        </p14:section>
        <p14:section name="Untitled Section" id="{8FD8BE33-B02C-4858-BDF5-34F32A6550A3}">
          <p14:sldIdLst>
            <p14:sldId id="258"/>
          </p14:sldIdLst>
        </p14:section>
      </p14:sectionLst>
    </p:ex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12" userDrawn="1">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CF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8" autoAdjust="0"/>
    <p:restoredTop sz="85035" autoAdjust="0"/>
  </p:normalViewPr>
  <p:slideViewPr>
    <p:cSldViewPr snapToGrid="0" snapToObjects="1" showGuides="1">
      <p:cViewPr>
        <p:scale>
          <a:sx n="31" d="100"/>
          <a:sy n="31" d="100"/>
        </p:scale>
        <p:origin x="-2731" y="-2285"/>
      </p:cViewPr>
      <p:guideLst>
        <p:guide orient="horz" pos="3318"/>
        <p:guide orient="horz" pos="288"/>
        <p:guide orient="horz" pos="20112"/>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25000" lnSpcReduction="20000"/>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altLang="zh-CN" sz="6000" dirty="0">
                    <a:latin typeface="Times New Roman" panose="02020603050405020304" pitchFamily="18" charset="0"/>
                    <a:cs typeface="Times New Roman" panose="02020603050405020304" pitchFamily="18" charset="0"/>
                  </a:rPr>
                  <a:t>Given some LTS G,  a </a:t>
                </a:r>
                <a:r>
                  <a:rPr lang="en-US" altLang="zh-CN" sz="6000" b="1" dirty="0">
                    <a:latin typeface="Times New Roman" panose="02020603050405020304" pitchFamily="18" charset="0"/>
                    <a:cs typeface="Times New Roman" panose="02020603050405020304" pitchFamily="18" charset="0"/>
                  </a:rPr>
                  <a:t>partial supervisor </a:t>
                </a:r>
                <a14:m>
                  <m:oMath xmlns:m="http://schemas.openxmlformats.org/officeDocument/2006/math">
                    <m:sSub>
                      <m:sSubPr>
                        <m:ctrlPr>
                          <a:rPr lang="en-US" altLang="zh-CN" sz="6000" i="1">
                            <a:latin typeface="Cambria Math" panose="02040503050406030204" pitchFamily="18" charset="0"/>
                            <a:cs typeface="Times New Roman" panose="02020603050405020304" pitchFamily="18" charset="0"/>
                          </a:rPr>
                        </m:ctrlPr>
                      </m:sSubPr>
                      <m:e>
                        <m:r>
                          <a:rPr lang="en-US" altLang="zh-CN" sz="6000" i="1">
                            <a:latin typeface="Cambria Math" panose="02040503050406030204" pitchFamily="18" charset="0"/>
                            <a:cs typeface="Times New Roman" panose="02020603050405020304" pitchFamily="18" charset="0"/>
                          </a:rPr>
                          <m:t> </m:t>
                        </m:r>
                        <m:r>
                          <a:rPr lang="en-US" altLang="zh-CN" sz="6000" i="1">
                            <a:latin typeface="Cambria Math" panose="02040503050406030204" pitchFamily="18" charset="0"/>
                            <a:cs typeface="Times New Roman" panose="02020603050405020304" pitchFamily="18" charset="0"/>
                          </a:rPr>
                          <m:t>𝑆</m:t>
                        </m:r>
                      </m:e>
                      <m:sub>
                        <m:r>
                          <a:rPr lang="en-US" altLang="zh-CN" sz="6000" i="1">
                            <a:latin typeface="Cambria Math" panose="02040503050406030204" pitchFamily="18" charset="0"/>
                            <a:cs typeface="Times New Roman" panose="02020603050405020304" pitchFamily="18" charset="0"/>
                          </a:rPr>
                          <m:t>𝑝</m:t>
                        </m:r>
                      </m:sub>
                    </m:sSub>
                  </m:oMath>
                </a14:m>
                <a:r>
                  <a:rPr lang="en-US" altLang="zh-CN" sz="6000" dirty="0">
                    <a:latin typeface="Times New Roman" panose="02020603050405020304" pitchFamily="18" charset="0"/>
                    <a:cs typeface="Times New Roman" panose="02020603050405020304" pitchFamily="18" charset="0"/>
                  </a:rPr>
                  <a:t> can be expressed as an LTS</a:t>
                </a:r>
                <a14:m>
                  <m:oMath xmlns:m="http://schemas.openxmlformats.org/officeDocument/2006/math">
                    <m:sSub>
                      <m:sSubPr>
                        <m:ctrlPr>
                          <a:rPr lang="en-US" altLang="zh-CN" sz="6000" i="1" smtClean="0">
                            <a:latin typeface="Cambria Math" panose="02040503050406030204" pitchFamily="18" charset="0"/>
                            <a:cs typeface="Times New Roman" panose="02020603050405020304" pitchFamily="18" charset="0"/>
                          </a:rPr>
                        </m:ctrlPr>
                      </m:sSubPr>
                      <m:e>
                        <m:r>
                          <a:rPr lang="en-US" altLang="zh-CN" sz="6000" b="0" i="1" smtClean="0">
                            <a:latin typeface="Cambria Math" panose="02040503050406030204" pitchFamily="18" charset="0"/>
                            <a:cs typeface="Times New Roman" panose="02020603050405020304" pitchFamily="18" charset="0"/>
                          </a:rPr>
                          <m:t> </m:t>
                        </m:r>
                        <m:r>
                          <a:rPr lang="en-US" altLang="zh-CN" sz="6000" b="0" i="1" smtClean="0">
                            <a:latin typeface="Cambria Math" panose="02040503050406030204" pitchFamily="18" charset="0"/>
                            <a:cs typeface="Times New Roman" panose="02020603050405020304" pitchFamily="18" charset="0"/>
                          </a:rPr>
                          <m:t>𝑆</m:t>
                        </m:r>
                      </m:e>
                      <m:sub>
                        <m:r>
                          <a:rPr lang="en-US" altLang="zh-CN" sz="6000" b="0" i="1" smtClean="0">
                            <a:latin typeface="Cambria Math" panose="02040503050406030204" pitchFamily="18" charset="0"/>
                            <a:cs typeface="Times New Roman" panose="02020603050405020304" pitchFamily="18" charset="0"/>
                          </a:rPr>
                          <m:t>𝑝</m:t>
                        </m:r>
                      </m:sub>
                    </m:sSub>
                  </m:oMath>
                </a14:m>
                <a:r>
                  <a:rPr lang="en-US" altLang="zh-CN" sz="6000" dirty="0">
                    <a:latin typeface="Times New Roman" panose="02020603050405020304" pitchFamily="18" charset="0"/>
                    <a:cs typeface="Times New Roman" panose="02020603050405020304" pitchFamily="18" charset="0"/>
                  </a:rPr>
                  <a:t> so that </a:t>
                </a:r>
                <a14:m>
                  <m:oMath xmlns:m="http://schemas.openxmlformats.org/officeDocument/2006/math">
                    <m:sSub>
                      <m:sSubPr>
                        <m:ctrlPr>
                          <a:rPr lang="en-US" altLang="zh-CN" sz="6000" i="1">
                            <a:latin typeface="Cambria Math" panose="02040503050406030204" pitchFamily="18" charset="0"/>
                            <a:cs typeface="Times New Roman" panose="02020603050405020304" pitchFamily="18" charset="0"/>
                          </a:rPr>
                        </m:ctrlPr>
                      </m:sSubPr>
                      <m:e>
                        <m:r>
                          <a:rPr lang="en-US" altLang="zh-CN" sz="6000" i="1">
                            <a:latin typeface="Cambria Math" panose="02040503050406030204" pitchFamily="18" charset="0"/>
                            <a:cs typeface="Times New Roman" panose="02020603050405020304" pitchFamily="18" charset="0"/>
                          </a:rPr>
                          <m:t>𝑆</m:t>
                        </m:r>
                      </m:e>
                      <m:sub>
                        <m:r>
                          <a:rPr lang="en-US" altLang="zh-CN" sz="6000" i="1">
                            <a:latin typeface="Cambria Math" panose="02040503050406030204" pitchFamily="18" charset="0"/>
                            <a:cs typeface="Times New Roman" panose="02020603050405020304" pitchFamily="18" charset="0"/>
                          </a:rPr>
                          <m:t>𝑝</m:t>
                        </m:r>
                      </m:sub>
                    </m:sSub>
                  </m:oMath>
                </a14:m>
                <a:r>
                  <a:rPr lang="en-US" altLang="zh-CN" sz="6000" dirty="0">
                    <a:latin typeface="Times New Roman" panose="02020603050405020304" pitchFamily="18" charset="0"/>
                    <a:cs typeface="Times New Roman" panose="02020603050405020304" pitchFamily="18" charset="0"/>
                  </a:rPr>
                  <a:t> || G conditionally disables certain events in </a:t>
                </a:r>
                <a:r>
                  <a:rPr lang="el-GR" altLang="zh-CN" sz="6000" dirty="0">
                    <a:latin typeface="Times New Roman" panose="02020603050405020304" pitchFamily="18" charset="0"/>
                    <a:cs typeface="Times New Roman" panose="02020603050405020304" pitchFamily="18" charset="0"/>
                  </a:rPr>
                  <a:t>α</a:t>
                </a:r>
                <a:r>
                  <a:rPr lang="en-US" altLang="zh-CN" sz="6000" dirty="0">
                    <a:latin typeface="Times New Roman" panose="02020603050405020304" pitchFamily="18" charset="0"/>
                    <a:cs typeface="Times New Roman" panose="02020603050405020304" pitchFamily="18" charset="0"/>
                  </a:rPr>
                  <a:t>G. Events in </a:t>
                </a:r>
                <a:r>
                  <a:rPr lang="el-GR" altLang="zh-CN" sz="6000" dirty="0">
                    <a:latin typeface="Times New Roman" panose="02020603050405020304" pitchFamily="18" charset="0"/>
                    <a:cs typeface="Times New Roman" panose="02020603050405020304" pitchFamily="18" charset="0"/>
                  </a:rPr>
                  <a:t>α</a:t>
                </a:r>
                <a:r>
                  <a:rPr lang="en-US" altLang="zh-CN" sz="6000" dirty="0">
                    <a:latin typeface="Times New Roman" panose="02020603050405020304" pitchFamily="18" charset="0"/>
                    <a:cs typeface="Times New Roman" panose="02020603050405020304" pitchFamily="18" charset="0"/>
                  </a:rPr>
                  <a:t>G which can be enabled or disabled are </a:t>
                </a:r>
                <a:r>
                  <a:rPr lang="en-US" altLang="zh-CN" sz="6000" b="1" dirty="0">
                    <a:latin typeface="Times New Roman" panose="02020603050405020304" pitchFamily="18" charset="0"/>
                    <a:cs typeface="Times New Roman" panose="02020603050405020304" pitchFamily="18" charset="0"/>
                  </a:rPr>
                  <a:t>controllable </a:t>
                </a:r>
                <a14:m>
                  <m:oMath xmlns:m="http://schemas.openxmlformats.org/officeDocument/2006/math">
                    <m:r>
                      <a:rPr lang="en-US" altLang="zh-CN" sz="6000" b="0"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6000" b="0" i="1" smtClean="0">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altLang="zh-CN" sz="6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6000" b="0" i="1" smtClean="0">
                            <a:latin typeface="Cambria Math" panose="02040503050406030204" pitchFamily="18" charset="0"/>
                            <a:ea typeface="Cambria Math" panose="02040503050406030204" pitchFamily="18" charset="0"/>
                            <a:cs typeface="Times New Roman" panose="02020603050405020304" pitchFamily="18" charset="0"/>
                          </a:rPr>
                          <m:t>𝐺</m:t>
                        </m:r>
                      </m:e>
                      <m:sub>
                        <m:r>
                          <a:rPr lang="en-US" altLang="zh-CN" sz="6000" b="0" i="1" smtClean="0">
                            <a:latin typeface="Cambria Math" panose="02040503050406030204" pitchFamily="18" charset="0"/>
                            <a:ea typeface="Cambria Math" panose="02040503050406030204" pitchFamily="18" charset="0"/>
                            <a:cs typeface="Times New Roman" panose="02020603050405020304" pitchFamily="18" charset="0"/>
                          </a:rPr>
                          <m:t>𝑐</m:t>
                        </m:r>
                      </m:sub>
                    </m:sSub>
                    <m:r>
                      <a:rPr lang="en-US" altLang="zh-CN" sz="6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6000" dirty="0">
                    <a:latin typeface="Times New Roman" panose="02020603050405020304" pitchFamily="18" charset="0"/>
                    <a:cs typeface="Times New Roman" panose="02020603050405020304" pitchFamily="18" charset="0"/>
                  </a:rPr>
                  <a:t>and events which can be seen by the system are </a:t>
                </a:r>
                <a:r>
                  <a:rPr lang="en-US" altLang="zh-CN" sz="6000" b="1" dirty="0">
                    <a:latin typeface="Times New Roman" panose="02020603050405020304" pitchFamily="18" charset="0"/>
                    <a:cs typeface="Times New Roman" panose="02020603050405020304" pitchFamily="18" charset="0"/>
                  </a:rPr>
                  <a:t>observable </a:t>
                </a:r>
                <a14:m>
                  <m:oMath xmlns:m="http://schemas.openxmlformats.org/officeDocument/2006/math">
                    <m:r>
                      <a:rPr lang="en-US" altLang="zh-CN" sz="6000">
                        <a:latin typeface="Cambria Math" panose="02040503050406030204" pitchFamily="18" charset="0"/>
                        <a:ea typeface="Cambria Math" panose="02040503050406030204" pitchFamily="18" charset="0"/>
                        <a:cs typeface="Times New Roman" panose="02020603050405020304" pitchFamily="18" charset="0"/>
                      </a:rPr>
                      <m:t>(</m:t>
                    </m:r>
                    <m:r>
                      <a:rPr lang="en-US" altLang="zh-CN" sz="6000" i="1">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altLang="zh-CN" sz="6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6000" i="1">
                            <a:latin typeface="Cambria Math" panose="02040503050406030204" pitchFamily="18" charset="0"/>
                            <a:ea typeface="Cambria Math" panose="02040503050406030204" pitchFamily="18" charset="0"/>
                            <a:cs typeface="Times New Roman" panose="02020603050405020304" pitchFamily="18" charset="0"/>
                          </a:rPr>
                          <m:t>𝐺</m:t>
                        </m:r>
                      </m:e>
                      <m:sub>
                        <m:r>
                          <a:rPr lang="en-US" altLang="zh-CN" sz="6000" b="0" i="1" smtClean="0">
                            <a:latin typeface="Cambria Math" panose="02040503050406030204" pitchFamily="18" charset="0"/>
                            <a:ea typeface="Cambria Math" panose="02040503050406030204" pitchFamily="18" charset="0"/>
                            <a:cs typeface="Times New Roman" panose="02020603050405020304" pitchFamily="18" charset="0"/>
                          </a:rPr>
                          <m:t>𝑜</m:t>
                        </m:r>
                      </m:sub>
                    </m:sSub>
                    <m:r>
                      <a:rPr lang="en-US" altLang="zh-CN" sz="6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6000" dirty="0">
                    <a:latin typeface="Times New Roman" panose="02020603050405020304" pitchFamily="18" charset="0"/>
                    <a:cs typeface="Times New Roman" panose="02020603050405020304" pitchFamily="18" charset="0"/>
                  </a:rPr>
                  <a:t>. Given some plant G which needs control and </a:t>
                </a:r>
                <a14:m>
                  <m:oMath xmlns:m="http://schemas.openxmlformats.org/officeDocument/2006/math">
                    <m:sSub>
                      <m:sSubPr>
                        <m:ctrlPr>
                          <a:rPr lang="en-US" altLang="zh-CN" sz="6000" i="1" smtClean="0">
                            <a:latin typeface="Cambria Math" panose="02040503050406030204" pitchFamily="18" charset="0"/>
                            <a:cs typeface="Times New Roman" panose="02020603050405020304" pitchFamily="18" charset="0"/>
                          </a:rPr>
                        </m:ctrlPr>
                      </m:sSubPr>
                      <m:e>
                        <m:r>
                          <a:rPr lang="en-US" altLang="zh-CN" sz="6000" b="0" i="1" smtClean="0">
                            <a:latin typeface="Cambria Math" panose="02040503050406030204" pitchFamily="18" charset="0"/>
                            <a:cs typeface="Times New Roman" panose="02020603050405020304" pitchFamily="18" charset="0"/>
                          </a:rPr>
                          <m:t>𝑃</m:t>
                        </m:r>
                      </m:e>
                      <m:sub>
                        <m:r>
                          <a:rPr lang="en-US" altLang="zh-CN" sz="6000" b="0" i="1" smtClean="0">
                            <a:latin typeface="Cambria Math" panose="02040503050406030204" pitchFamily="18" charset="0"/>
                            <a:cs typeface="Times New Roman" panose="02020603050405020304" pitchFamily="18" charset="0"/>
                          </a:rPr>
                          <m:t>𝑚</m:t>
                        </m:r>
                      </m:sub>
                    </m:sSub>
                  </m:oMath>
                </a14:m>
                <a:r>
                  <a:rPr lang="en-US" altLang="zh-CN" sz="6000" dirty="0">
                    <a:latin typeface="Times New Roman" panose="02020603050405020304" pitchFamily="18" charset="0"/>
                    <a:cs typeface="Times New Roman" panose="02020603050405020304" pitchFamily="18" charset="0"/>
                  </a:rPr>
                  <a:t>, the LTS property which defines all behavior that satisfies L and P by using an idea called </a:t>
                </a:r>
                <a:r>
                  <a:rPr lang="en-US" altLang="zh-CN" sz="6000" i="1" dirty="0">
                    <a:latin typeface="Times New Roman" panose="02020603050405020304" pitchFamily="18" charset="0"/>
                    <a:cs typeface="Times New Roman" panose="02020603050405020304" pitchFamily="18" charset="0"/>
                  </a:rPr>
                  <a:t>marked language </a:t>
                </a:r>
                <a:r>
                  <a:rPr lang="en-US" altLang="zh-CN" sz="6000" dirty="0">
                    <a:latin typeface="Times New Roman" panose="02020603050405020304" pitchFamily="18" charset="0"/>
                    <a:cs typeface="Times New Roman" panose="02020603050405020304" pitchFamily="18" charset="0"/>
                  </a:rPr>
                  <a:t>from supervisory control, our goal is to find </a:t>
                </a:r>
                <a14:m>
                  <m:oMath xmlns:m="http://schemas.openxmlformats.org/officeDocument/2006/math">
                    <m:sSub>
                      <m:sSubPr>
                        <m:ctrlPr>
                          <a:rPr lang="en-US" altLang="zh-CN" sz="6000" i="1">
                            <a:latin typeface="Cambria Math" panose="02040503050406030204" pitchFamily="18" charset="0"/>
                            <a:cs typeface="Times New Roman" panose="02020603050405020304" pitchFamily="18" charset="0"/>
                          </a:rPr>
                        </m:ctrlPr>
                      </m:sSubPr>
                      <m:e>
                        <m:r>
                          <a:rPr lang="en-US" altLang="zh-CN" sz="6000" i="1">
                            <a:latin typeface="Cambria Math" panose="02040503050406030204" pitchFamily="18" charset="0"/>
                            <a:cs typeface="Times New Roman" panose="02020603050405020304" pitchFamily="18" charset="0"/>
                          </a:rPr>
                          <m:t> </m:t>
                        </m:r>
                        <m:r>
                          <a:rPr lang="en-US" altLang="zh-CN" sz="6000" i="1">
                            <a:latin typeface="Cambria Math" panose="02040503050406030204" pitchFamily="18" charset="0"/>
                            <a:cs typeface="Times New Roman" panose="02020603050405020304" pitchFamily="18" charset="0"/>
                          </a:rPr>
                          <m:t>𝑆</m:t>
                        </m:r>
                      </m:e>
                      <m:sub>
                        <m:r>
                          <a:rPr lang="en-US" altLang="zh-CN" sz="6000" i="1">
                            <a:latin typeface="Cambria Math" panose="02040503050406030204" pitchFamily="18" charset="0"/>
                            <a:cs typeface="Times New Roman" panose="02020603050405020304" pitchFamily="18" charset="0"/>
                          </a:rPr>
                          <m:t>𝑝</m:t>
                        </m:r>
                      </m:sub>
                    </m:sSub>
                  </m:oMath>
                </a14:m>
                <a:r>
                  <a:rPr lang="en-US" altLang="zh-CN" sz="6000" dirty="0">
                    <a:latin typeface="Times New Roman" panose="02020603050405020304" pitchFamily="18" charset="0"/>
                    <a:cs typeface="Times New Roman" panose="02020603050405020304" pitchFamily="18" charset="0"/>
                  </a:rPr>
                  <a:t> so that </a:t>
                </a:r>
                <a:r>
                  <a:rPr lang="en-US" altLang="zh-CN" sz="6000" dirty="0" err="1">
                    <a:latin typeface="Times New Roman" panose="02020603050405020304" pitchFamily="18" charset="0"/>
                    <a:cs typeface="Times New Roman" panose="02020603050405020304" pitchFamily="18" charset="0"/>
                  </a:rPr>
                  <a:t>beh</a:t>
                </a:r>
                <a:r>
                  <a:rPr lang="en-US" altLang="zh-CN" sz="6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6000" i="1">
                            <a:latin typeface="Cambria Math" panose="02040503050406030204" pitchFamily="18" charset="0"/>
                            <a:cs typeface="Times New Roman" panose="02020603050405020304" pitchFamily="18" charset="0"/>
                          </a:rPr>
                        </m:ctrlPr>
                      </m:sSubPr>
                      <m:e>
                        <m:r>
                          <a:rPr lang="en-US" altLang="zh-CN" sz="6000" i="1">
                            <a:latin typeface="Cambria Math" panose="02040503050406030204" pitchFamily="18" charset="0"/>
                            <a:cs typeface="Times New Roman" panose="02020603050405020304" pitchFamily="18" charset="0"/>
                          </a:rPr>
                          <m:t>𝑆</m:t>
                        </m:r>
                      </m:e>
                      <m:sub>
                        <m:r>
                          <a:rPr lang="en-US" altLang="zh-CN" sz="6000" i="1">
                            <a:latin typeface="Cambria Math" panose="02040503050406030204" pitchFamily="18" charset="0"/>
                            <a:cs typeface="Times New Roman" panose="02020603050405020304" pitchFamily="18" charset="0"/>
                          </a:rPr>
                          <m:t>𝑝</m:t>
                        </m:r>
                      </m:sub>
                    </m:sSub>
                  </m:oMath>
                </a14:m>
                <a:r>
                  <a:rPr lang="en-US" altLang="zh-CN" sz="6000" dirty="0">
                    <a:latin typeface="Times New Roman" panose="02020603050405020304" pitchFamily="18" charset="0"/>
                    <a:cs typeface="Times New Roman" panose="02020603050405020304" pitchFamily="18" charset="0"/>
                  </a:rPr>
                  <a:t> || G ) = </a:t>
                </a:r>
                <a14:m>
                  <m:oMath xmlns:m="http://schemas.openxmlformats.org/officeDocument/2006/math">
                    <m:sSub>
                      <m:sSubPr>
                        <m:ctrlPr>
                          <a:rPr lang="en-US" altLang="zh-CN" sz="6000" i="1">
                            <a:latin typeface="Cambria Math" panose="02040503050406030204" pitchFamily="18" charset="0"/>
                            <a:cs typeface="Times New Roman" panose="02020603050405020304" pitchFamily="18" charset="0"/>
                          </a:rPr>
                        </m:ctrlPr>
                      </m:sSubPr>
                      <m:e>
                        <m:r>
                          <a:rPr lang="en-US" altLang="zh-CN" sz="6000" b="0" i="1" smtClean="0">
                            <a:latin typeface="Cambria Math" panose="02040503050406030204" pitchFamily="18" charset="0"/>
                            <a:cs typeface="Times New Roman" panose="02020603050405020304" pitchFamily="18" charset="0"/>
                          </a:rPr>
                          <m:t>𝑏𝑒</m:t>
                        </m:r>
                        <m:r>
                          <a:rPr lang="en-US" altLang="zh-CN" sz="6000" b="0" i="1" smtClean="0">
                            <a:latin typeface="Cambria Math" panose="02040503050406030204" pitchFamily="18" charset="0"/>
                            <a:cs typeface="Times New Roman" panose="02020603050405020304" pitchFamily="18" charset="0"/>
                          </a:rPr>
                          <m:t>h</m:t>
                        </m:r>
                        <m:r>
                          <a:rPr lang="en-US" altLang="zh-CN" sz="6000" b="0" i="1" smtClean="0">
                            <a:latin typeface="Cambria Math" panose="02040503050406030204" pitchFamily="18" charset="0"/>
                            <a:cs typeface="Times New Roman" panose="02020603050405020304" pitchFamily="18" charset="0"/>
                          </a:rPr>
                          <m:t>(</m:t>
                        </m:r>
                        <m:r>
                          <a:rPr lang="en-US" altLang="zh-CN" sz="6000" i="1">
                            <a:latin typeface="Cambria Math" panose="02040503050406030204" pitchFamily="18" charset="0"/>
                            <a:cs typeface="Times New Roman" panose="02020603050405020304" pitchFamily="18" charset="0"/>
                          </a:rPr>
                          <m:t>𝑃</m:t>
                        </m:r>
                      </m:e>
                      <m:sub>
                        <m:r>
                          <a:rPr lang="en-US" altLang="zh-CN" sz="6000" i="1">
                            <a:latin typeface="Cambria Math" panose="02040503050406030204" pitchFamily="18" charset="0"/>
                            <a:cs typeface="Times New Roman" panose="02020603050405020304" pitchFamily="18" charset="0"/>
                          </a:rPr>
                          <m:t>𝑚</m:t>
                        </m:r>
                      </m:sub>
                    </m:sSub>
                    <m:r>
                      <a:rPr lang="en-US" altLang="zh-CN" sz="6000" b="0" i="0" smtClean="0">
                        <a:latin typeface="Cambria Math" panose="02040503050406030204" pitchFamily="18" charset="0"/>
                        <a:cs typeface="Times New Roman" panose="02020603050405020304" pitchFamily="18" charset="0"/>
                      </a:rPr>
                      <m:t>)</m:t>
                    </m:r>
                  </m:oMath>
                </a14:m>
                <a:r>
                  <a:rPr lang="en-US" altLang="zh-CN" sz="6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60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6000" b="0" i="1" smtClean="0">
                        <a:latin typeface="Cambria Math" panose="02040503050406030204" pitchFamily="18" charset="0"/>
                        <a:ea typeface="Cambria Math" panose="02040503050406030204" pitchFamily="18" charset="0"/>
                        <a:cs typeface="Times New Roman" panose="02020603050405020304" pitchFamily="18" charset="0"/>
                      </a:rPr>
                      <m:t>𝑏𝑒</m:t>
                    </m:r>
                    <m:r>
                      <a:rPr lang="en-US" altLang="zh-CN" sz="6000" b="0" i="1" smtClean="0">
                        <a:latin typeface="Cambria Math" panose="02040503050406030204" pitchFamily="18" charset="0"/>
                        <a:ea typeface="Cambria Math" panose="02040503050406030204" pitchFamily="18" charset="0"/>
                        <a:cs typeface="Times New Roman" panose="02020603050405020304" pitchFamily="18" charset="0"/>
                      </a:rPr>
                      <m:t>h</m:t>
                    </m:r>
                    <m:d>
                      <m:dPr>
                        <m:ctrlPr>
                          <a:rPr lang="en-US" altLang="zh-CN" sz="6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6000" b="0" i="1" smtClean="0">
                            <a:latin typeface="Cambria Math" panose="02040503050406030204" pitchFamily="18" charset="0"/>
                            <a:ea typeface="Cambria Math" panose="02040503050406030204" pitchFamily="18" charset="0"/>
                            <a:cs typeface="Times New Roman" panose="02020603050405020304" pitchFamily="18" charset="0"/>
                          </a:rPr>
                          <m:t>𝐺</m:t>
                        </m:r>
                      </m:e>
                    </m:d>
                  </m:oMath>
                </a14:m>
                <a:r>
                  <a:rPr lang="en-US" altLang="zh-CN" sz="6000" b="0" dirty="0">
                    <a:latin typeface="Times New Roman" panose="02020603050405020304" pitchFamily="18" charset="0"/>
                    <a:ea typeface="Cambria Math" panose="02040503050406030204" pitchFamily="18" charset="0"/>
                    <a:cs typeface="Times New Roman" panose="02020603050405020304" pitchFamily="18" charset="0"/>
                  </a:rPr>
                  <a:t>. However,</a:t>
                </a:r>
                <a:r>
                  <a:rPr lang="en-US" altLang="zh-CN" sz="6000" dirty="0">
                    <a:latin typeface="Times New Roman" panose="02020603050405020304" pitchFamily="18" charset="0"/>
                    <a:ea typeface="Cambria Math" panose="02040503050406030204" pitchFamily="18" charset="0"/>
                    <a:cs typeface="Times New Roman" panose="02020603050405020304" pitchFamily="18" charset="0"/>
                  </a:rPr>
                  <a:t> this is not always possible. </a:t>
                </a:r>
              </a:p>
              <a:p>
                <a:pPr marL="0" marR="0" lvl="0" indent="0" algn="l" defTabSz="4388900" rtl="0" eaLnBrk="1" fontAlgn="auto" latinLnBrk="0" hangingPunct="1">
                  <a:lnSpc>
                    <a:spcPct val="100000"/>
                  </a:lnSpc>
                  <a:spcBef>
                    <a:spcPts val="0"/>
                  </a:spcBef>
                  <a:spcAft>
                    <a:spcPts val="0"/>
                  </a:spcAft>
                  <a:buClrTx/>
                  <a:buSzTx/>
                  <a:buFontTx/>
                  <a:buNone/>
                  <a:tabLst/>
                  <a:defRPr/>
                </a:pPr>
                <a:endParaRPr lang="en-US" altLang="zh-CN" sz="6000"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sz="6000" dirty="0">
                    <a:latin typeface="Times New Roman" panose="02020603050405020304" pitchFamily="18" charset="0"/>
                    <a:cs typeface="Times New Roman" panose="02020603050405020304" pitchFamily="18" charset="0"/>
                  </a:rPr>
                  <a:t>Given prioritization assigned by user, define                            . Based on these weights we define </a:t>
                </a:r>
                <a:r>
                  <a:rPr lang="en-US" altLang="zh-CN" sz="6000" b="1" dirty="0">
                    <a:latin typeface="Times New Roman" panose="02020603050405020304" pitchFamily="18" charset="0"/>
                    <a:cs typeface="Times New Roman" panose="02020603050405020304" pitchFamily="18" charset="0"/>
                  </a:rPr>
                  <a:t>total utility </a:t>
                </a:r>
                <a:r>
                  <a:rPr lang="en-US" altLang="zh-CN" sz="6000" dirty="0">
                    <a:latin typeface="Times New Roman" panose="02020603050405020304" pitchFamily="18" charset="0"/>
                    <a:cs typeface="Times New Roman" panose="02020603050405020304" pitchFamily="18" charset="0"/>
                  </a:rPr>
                  <a:t>as                                                  for                              . Our weights are assigned such that:</a:t>
                </a:r>
              </a:p>
              <a:p>
                <a:pPr marL="457200" indent="-457200">
                  <a:buFont typeface="Arial" panose="020B0604020202020204" pitchFamily="34" charset="0"/>
                  <a:buChar char="•"/>
                </a:pPr>
                <a:r>
                  <a:rPr lang="en-US" altLang="zh-CN" sz="6000" dirty="0">
                    <a:latin typeface="Times New Roman" panose="02020603050405020304" pitchFamily="18" charset="0"/>
                    <a:cs typeface="Times New Roman" panose="02020603050405020304" pitchFamily="18" charset="0"/>
                  </a:rPr>
                  <a:t>For action a, preferred behavior d in same priority: w(d) = - w(a)</a:t>
                </a:r>
              </a:p>
              <a:p>
                <a:pPr marL="457200" indent="-457200">
                  <a:buFont typeface="Arial" panose="020B0604020202020204" pitchFamily="34" charset="0"/>
                  <a:buChar char="•"/>
                </a:pPr>
                <a:r>
                  <a:rPr lang="en-US" altLang="zh-CN" sz="6000" dirty="0">
                    <a:latin typeface="Times New Roman" panose="02020603050405020304" pitchFamily="18" charset="0"/>
                    <a:cs typeface="Times New Roman" panose="02020603050405020304" pitchFamily="18" charset="0"/>
                  </a:rPr>
                  <a:t>Lexicographic weighting maintains precedence of higher priority behaviors and actions. </a:t>
                </a:r>
              </a:p>
              <a:p>
                <a:pPr marL="457200" indent="-457200">
                  <a:buFont typeface="Arial" panose="020B0604020202020204" pitchFamily="34" charset="0"/>
                  <a:buChar char="•"/>
                </a:pPr>
                <a:endParaRPr lang="en-US" altLang="zh-CN" sz="3600" dirty="0">
                  <a:latin typeface="Times New Roman" panose="02020603050405020304" pitchFamily="18" charset="0"/>
                  <a:cs typeface="Times New Roman" panose="02020603050405020304" pitchFamily="18" charset="0"/>
                </a:endParaRPr>
              </a:p>
              <a:p>
                <a:r>
                  <a:rPr lang="en-US" altLang="zh-CN" sz="6000" dirty="0">
                    <a:latin typeface="Times New Roman" panose="02020603050405020304" pitchFamily="18" charset="0"/>
                    <a:cs typeface="Times New Roman" panose="02020603050405020304" pitchFamily="18" charset="0"/>
                  </a:rPr>
                  <a:t>We return a subset of solutions on the </a:t>
                </a:r>
                <a:r>
                  <a:rPr lang="en-US" altLang="zh-CN" sz="6000" b="1" dirty="0">
                    <a:latin typeface="Times New Roman" panose="02020603050405020304" pitchFamily="18" charset="0"/>
                    <a:cs typeface="Times New Roman" panose="02020603050405020304" pitchFamily="18" charset="0"/>
                  </a:rPr>
                  <a:t>Pareto Front</a:t>
                </a:r>
                <a:r>
                  <a:rPr lang="en-US" altLang="zh-CN" sz="6000" dirty="0">
                    <a:latin typeface="Times New Roman" panose="02020603050405020304" pitchFamily="18" charset="0"/>
                    <a:cs typeface="Times New Roman" panose="02020603050405020304" pitchFamily="18" charset="0"/>
                  </a:rPr>
                  <a:t> with respect to variables cost and utilities. These are solutions such that there is no other solution with less cost and more utility. </a:t>
                </a:r>
              </a:p>
              <a:p>
                <a:pPr marL="0" marR="0" lvl="0" indent="0" algn="l" defTabSz="4388900" rtl="0" eaLnBrk="1" fontAlgn="auto" latinLnBrk="0" hangingPunct="1">
                  <a:lnSpc>
                    <a:spcPct val="100000"/>
                  </a:lnSpc>
                  <a:spcBef>
                    <a:spcPts val="0"/>
                  </a:spcBef>
                  <a:spcAft>
                    <a:spcPts val="0"/>
                  </a:spcAft>
                  <a:buClrTx/>
                  <a:buSzTx/>
                  <a:buFontTx/>
                  <a:buNone/>
                  <a:tabLst/>
                  <a:defRPr/>
                </a:pPr>
                <a:endParaRPr lang="en-US" altLang="zh-CN" sz="6000" b="0" dirty="0">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lang="en-US" altLang="zh-CN" sz="6000" dirty="0"/>
                  <a:t>This yields 6 solutions which have cost: -2 and satisfy the preferred behavior. Weakening preferred behavior does not yield anymore Pareto Front solutions.  For example, one solution makes </a:t>
                </a:r>
                <a:r>
                  <a:rPr lang="en-US" altLang="zh-CN" sz="6000" i="1" dirty="0" err="1"/>
                  <a:t>eo.enter</a:t>
                </a:r>
                <a:r>
                  <a:rPr lang="en-US" altLang="zh-CN" sz="6000" i="1" dirty="0"/>
                  <a:t> </a:t>
                </a:r>
                <a:r>
                  <a:rPr lang="en-US" altLang="zh-CN" sz="6000" dirty="0"/>
                  <a:t>and </a:t>
                </a:r>
                <a:r>
                  <a:rPr lang="en-US" altLang="zh-CN" sz="6000" i="1" dirty="0" err="1"/>
                  <a:t>eo.exit</a:t>
                </a:r>
                <a:r>
                  <a:rPr lang="en-US" altLang="zh-CN" sz="6000" i="1" dirty="0"/>
                  <a:t> </a:t>
                </a:r>
                <a:r>
                  <a:rPr lang="en-US" altLang="zh-CN" sz="6000" dirty="0"/>
                  <a:t>observable. It disables </a:t>
                </a:r>
                <a:r>
                  <a:rPr lang="en-US" altLang="zh-CN" sz="6000" i="1" dirty="0"/>
                  <a:t>confirm </a:t>
                </a:r>
                <a:r>
                  <a:rPr lang="en-US" altLang="zh-CN" sz="6000" dirty="0"/>
                  <a:t>if </a:t>
                </a:r>
                <a:r>
                  <a:rPr lang="en-US" altLang="zh-CN" sz="6000" i="1" dirty="0"/>
                  <a:t>select</a:t>
                </a:r>
                <a:r>
                  <a:rPr lang="en-US" altLang="zh-CN" sz="6000" dirty="0"/>
                  <a:t> happens after </a:t>
                </a:r>
                <a:r>
                  <a:rPr lang="en-US" altLang="zh-CN" sz="6000" i="1" dirty="0" err="1"/>
                  <a:t>eo.enter</a:t>
                </a:r>
                <a:r>
                  <a:rPr lang="en-US" altLang="zh-CN" sz="6000" dirty="0"/>
                  <a:t>  and before </a:t>
                </a:r>
                <a:r>
                  <a:rPr lang="en-US" altLang="zh-CN" sz="6000" i="1" dirty="0" err="1"/>
                  <a:t>eo.exit</a:t>
                </a:r>
                <a:r>
                  <a:rPr lang="en-US" altLang="zh-CN" sz="6000" i="1" dirty="0"/>
                  <a:t> </a:t>
                </a:r>
                <a:r>
                  <a:rPr lang="en-US" altLang="zh-CN" sz="6000" dirty="0"/>
                  <a:t>but re-enables it if </a:t>
                </a:r>
                <a:r>
                  <a:rPr lang="en-US" altLang="zh-CN" sz="6000" i="1" dirty="0"/>
                  <a:t>select</a:t>
                </a:r>
                <a:r>
                  <a:rPr lang="en-US" altLang="zh-CN" sz="6000" dirty="0"/>
                  <a:t> occurs when the voter is inside. If the user finds -2 to be too costly, then they can demote L to a preferred behavior </a:t>
                </a:r>
                <a14:m>
                  <m:oMath xmlns:m="http://schemas.openxmlformats.org/officeDocument/2006/math">
                    <m:sSub>
                      <m:sSubPr>
                        <m:ctrlPr>
                          <a:rPr lang="en-US" altLang="zh-CN" sz="6000" i="1" smtClean="0">
                            <a:latin typeface="Cambria Math" panose="02040503050406030204" pitchFamily="18" charset="0"/>
                          </a:rPr>
                        </m:ctrlPr>
                      </m:sSubPr>
                      <m:e>
                        <m:r>
                          <a:rPr lang="en-US" altLang="zh-CN" sz="6000" b="0" i="1" smtClean="0">
                            <a:latin typeface="Cambria Math" panose="02040503050406030204" pitchFamily="18" charset="0"/>
                          </a:rPr>
                          <m:t>𝐷</m:t>
                        </m:r>
                      </m:e>
                      <m:sub>
                        <m:r>
                          <a:rPr lang="en-US" altLang="zh-CN" sz="6000" b="0" i="1" smtClean="0">
                            <a:latin typeface="Cambria Math" panose="02040503050406030204" pitchFamily="18" charset="0"/>
                          </a:rPr>
                          <m:t>2</m:t>
                        </m:r>
                      </m:sub>
                    </m:sSub>
                    <m:r>
                      <a:rPr lang="en-US" altLang="zh-CN" sz="6000" b="0" i="0" smtClean="0">
                        <a:latin typeface="Cambria Math" panose="02040503050406030204" pitchFamily="18" charset="0"/>
                      </a:rPr>
                      <m:t> </m:t>
                    </m:r>
                  </m:oMath>
                </a14:m>
                <a:r>
                  <a:rPr lang="en-US" altLang="zh-CN" sz="6000" dirty="0"/>
                  <a:t>and run again to find 3 Pareto Front solutions with all behavior fulfilled and cost -1 and one solution with just </a:t>
                </a:r>
                <a14:m>
                  <m:oMath xmlns:m="http://schemas.openxmlformats.org/officeDocument/2006/math">
                    <m:sSub>
                      <m:sSubPr>
                        <m:ctrlPr>
                          <a:rPr lang="en-US" altLang="zh-CN" sz="6000" i="1">
                            <a:latin typeface="Cambria Math" panose="02040503050406030204" pitchFamily="18" charset="0"/>
                          </a:rPr>
                        </m:ctrlPr>
                      </m:sSubPr>
                      <m:e>
                        <m:r>
                          <a:rPr lang="en-US" altLang="zh-CN" sz="6000" i="1">
                            <a:latin typeface="Cambria Math" panose="02040503050406030204" pitchFamily="18" charset="0"/>
                          </a:rPr>
                          <m:t>𝐷</m:t>
                        </m:r>
                      </m:e>
                      <m:sub>
                        <m:r>
                          <a:rPr lang="en-US" altLang="zh-CN" sz="6000" b="0" i="1" smtClean="0">
                            <a:latin typeface="Cambria Math" panose="02040503050406030204" pitchFamily="18" charset="0"/>
                          </a:rPr>
                          <m:t>1</m:t>
                        </m:r>
                      </m:sub>
                    </m:sSub>
                    <m:r>
                      <a:rPr lang="en-US" altLang="zh-CN" sz="6000" b="0" i="1" smtClean="0">
                        <a:latin typeface="Cambria Math" panose="02040503050406030204" pitchFamily="18" charset="0"/>
                      </a:rPr>
                      <m:t> </m:t>
                    </m:r>
                  </m:oMath>
                </a14:m>
                <a:r>
                  <a:rPr lang="en-US" altLang="zh-CN" sz="6000" b="0" dirty="0"/>
                  <a:t>fulfilled and cost 0. </a:t>
                </a:r>
              </a:p>
              <a:p>
                <a:pPr marL="0" marR="0" lvl="0" indent="0" algn="l" defTabSz="4388900" rtl="0" eaLnBrk="1" fontAlgn="auto" latinLnBrk="0" hangingPunct="1">
                  <a:lnSpc>
                    <a:spcPct val="100000"/>
                  </a:lnSpc>
                  <a:spcBef>
                    <a:spcPts val="0"/>
                  </a:spcBef>
                  <a:spcAft>
                    <a:spcPts val="0"/>
                  </a:spcAft>
                  <a:buClrTx/>
                  <a:buSzTx/>
                  <a:buFontTx/>
                  <a:buNone/>
                  <a:tabLst/>
                  <a:defRPr/>
                </a:pPr>
                <a:endParaRPr lang="en-US" altLang="zh-CN" sz="6000" b="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normAutofit fontScale="25000" lnSpcReduction="20000"/>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altLang="zh-CN" sz="6000" dirty="0">
                    <a:latin typeface="Times New Roman" panose="02020603050405020304" pitchFamily="18" charset="0"/>
                    <a:cs typeface="Times New Roman" panose="02020603050405020304" pitchFamily="18" charset="0"/>
                  </a:rPr>
                  <a:t>Given some LTS G,  a </a:t>
                </a:r>
                <a:r>
                  <a:rPr lang="en-US" altLang="zh-CN" sz="6000" b="1" dirty="0">
                    <a:latin typeface="Times New Roman" panose="02020603050405020304" pitchFamily="18" charset="0"/>
                    <a:cs typeface="Times New Roman" panose="02020603050405020304" pitchFamily="18" charset="0"/>
                  </a:rPr>
                  <a:t>partial supervisor </a:t>
                </a:r>
                <a:r>
                  <a:rPr lang="en-US" altLang="zh-CN" sz="6000" i="0">
                    <a:latin typeface="Cambria Math" panose="02040503050406030204" pitchFamily="18" charset="0"/>
                    <a:cs typeface="Times New Roman" panose="02020603050405020304" pitchFamily="18" charset="0"/>
                  </a:rPr>
                  <a:t>〖 𝑆〗_𝑝</a:t>
                </a:r>
                <a:r>
                  <a:rPr lang="en-US" altLang="zh-CN" sz="6000" dirty="0">
                    <a:latin typeface="Times New Roman" panose="02020603050405020304" pitchFamily="18" charset="0"/>
                    <a:cs typeface="Times New Roman" panose="02020603050405020304" pitchFamily="18" charset="0"/>
                  </a:rPr>
                  <a:t> can be expressed as an LTS</a:t>
                </a:r>
                <a:r>
                  <a:rPr lang="en-US" altLang="zh-CN" sz="6000" i="0">
                    <a:latin typeface="Cambria Math" panose="02040503050406030204" pitchFamily="18" charset="0"/>
                    <a:cs typeface="Times New Roman" panose="02020603050405020304" pitchFamily="18" charset="0"/>
                  </a:rPr>
                  <a:t>〖</a:t>
                </a:r>
                <a:r>
                  <a:rPr lang="en-US" altLang="zh-CN" sz="6000" b="0" i="0">
                    <a:latin typeface="Cambria Math" panose="02040503050406030204" pitchFamily="18" charset="0"/>
                    <a:cs typeface="Times New Roman" panose="02020603050405020304" pitchFamily="18" charset="0"/>
                  </a:rPr>
                  <a:t> 𝑆〗_𝑝</a:t>
                </a:r>
                <a:r>
                  <a:rPr lang="en-US" altLang="zh-CN" sz="6000" dirty="0">
                    <a:latin typeface="Times New Roman" panose="02020603050405020304" pitchFamily="18" charset="0"/>
                    <a:cs typeface="Times New Roman" panose="02020603050405020304" pitchFamily="18" charset="0"/>
                  </a:rPr>
                  <a:t> so that </a:t>
                </a:r>
                <a:r>
                  <a:rPr lang="en-US" altLang="zh-CN" sz="6000" i="0">
                    <a:latin typeface="Cambria Math" panose="02040503050406030204" pitchFamily="18" charset="0"/>
                    <a:cs typeface="Times New Roman" panose="02020603050405020304" pitchFamily="18" charset="0"/>
                  </a:rPr>
                  <a:t>𝑆_𝑝</a:t>
                </a:r>
                <a:r>
                  <a:rPr lang="en-US" altLang="zh-CN" sz="6000" dirty="0">
                    <a:latin typeface="Times New Roman" panose="02020603050405020304" pitchFamily="18" charset="0"/>
                    <a:cs typeface="Times New Roman" panose="02020603050405020304" pitchFamily="18" charset="0"/>
                  </a:rPr>
                  <a:t> || G conditionally disables certain events in </a:t>
                </a:r>
                <a:r>
                  <a:rPr lang="el-GR" altLang="zh-CN" sz="6000" dirty="0">
                    <a:latin typeface="Times New Roman" panose="02020603050405020304" pitchFamily="18" charset="0"/>
                    <a:cs typeface="Times New Roman" panose="02020603050405020304" pitchFamily="18" charset="0"/>
                  </a:rPr>
                  <a:t>α</a:t>
                </a:r>
                <a:r>
                  <a:rPr lang="en-US" altLang="zh-CN" sz="6000" dirty="0">
                    <a:latin typeface="Times New Roman" panose="02020603050405020304" pitchFamily="18" charset="0"/>
                    <a:cs typeface="Times New Roman" panose="02020603050405020304" pitchFamily="18" charset="0"/>
                  </a:rPr>
                  <a:t>G. Events in </a:t>
                </a:r>
                <a:r>
                  <a:rPr lang="el-GR" altLang="zh-CN" sz="6000" dirty="0">
                    <a:latin typeface="Times New Roman" panose="02020603050405020304" pitchFamily="18" charset="0"/>
                    <a:cs typeface="Times New Roman" panose="02020603050405020304" pitchFamily="18" charset="0"/>
                  </a:rPr>
                  <a:t>α</a:t>
                </a:r>
                <a:r>
                  <a:rPr lang="en-US" altLang="zh-CN" sz="6000" dirty="0">
                    <a:latin typeface="Times New Roman" panose="02020603050405020304" pitchFamily="18" charset="0"/>
                    <a:cs typeface="Times New Roman" panose="02020603050405020304" pitchFamily="18" charset="0"/>
                  </a:rPr>
                  <a:t>G which can be enabled or disabled are </a:t>
                </a:r>
                <a:r>
                  <a:rPr lang="en-US" altLang="zh-CN" sz="6000" b="1" dirty="0">
                    <a:latin typeface="Times New Roman" panose="02020603050405020304" pitchFamily="18" charset="0"/>
                    <a:cs typeface="Times New Roman" panose="02020603050405020304" pitchFamily="18" charset="0"/>
                  </a:rPr>
                  <a:t>controllable </a:t>
                </a:r>
                <a:r>
                  <a:rPr lang="en-US" altLang="zh-CN" sz="6000" b="0" i="0">
                    <a:latin typeface="Cambria Math" panose="02040503050406030204" pitchFamily="18" charset="0"/>
                    <a:ea typeface="Cambria Math" panose="02040503050406030204" pitchFamily="18" charset="0"/>
                    <a:cs typeface="Times New Roman" panose="02020603050405020304" pitchFamily="18" charset="0"/>
                  </a:rPr>
                  <a:t>(𝛼𝐺_𝑐)</a:t>
                </a:r>
                <a:r>
                  <a:rPr lang="en-US" altLang="zh-CN" sz="6000" dirty="0">
                    <a:latin typeface="Times New Roman" panose="02020603050405020304" pitchFamily="18" charset="0"/>
                    <a:cs typeface="Times New Roman" panose="02020603050405020304" pitchFamily="18" charset="0"/>
                  </a:rPr>
                  <a:t>and events which can be seen by the system are </a:t>
                </a:r>
                <a:r>
                  <a:rPr lang="en-US" altLang="zh-CN" sz="6000" b="1" dirty="0">
                    <a:latin typeface="Times New Roman" panose="02020603050405020304" pitchFamily="18" charset="0"/>
                    <a:cs typeface="Times New Roman" panose="02020603050405020304" pitchFamily="18" charset="0"/>
                  </a:rPr>
                  <a:t>observable </a:t>
                </a:r>
                <a:r>
                  <a:rPr lang="en-US" altLang="zh-CN" sz="6000" i="0">
                    <a:latin typeface="Cambria Math" panose="02040503050406030204" pitchFamily="18" charset="0"/>
                    <a:ea typeface="Cambria Math" panose="02040503050406030204" pitchFamily="18" charset="0"/>
                    <a:cs typeface="Times New Roman" panose="02020603050405020304" pitchFamily="18" charset="0"/>
                  </a:rPr>
                  <a:t>(𝛼𝐺_</a:t>
                </a:r>
                <a:r>
                  <a:rPr lang="en-US" altLang="zh-CN" sz="6000" b="0" i="0">
                    <a:latin typeface="Cambria Math" panose="02040503050406030204" pitchFamily="18" charset="0"/>
                    <a:ea typeface="Cambria Math" panose="02040503050406030204" pitchFamily="18" charset="0"/>
                    <a:cs typeface="Times New Roman" panose="02020603050405020304" pitchFamily="18" charset="0"/>
                  </a:rPr>
                  <a:t>𝑜</a:t>
                </a:r>
                <a:r>
                  <a:rPr lang="en-US" altLang="zh-CN" sz="6000" i="0">
                    <a:latin typeface="Cambria Math" panose="02040503050406030204" pitchFamily="18" charset="0"/>
                    <a:ea typeface="Cambria Math" panose="02040503050406030204" pitchFamily="18" charset="0"/>
                    <a:cs typeface="Times New Roman" panose="02020603050405020304" pitchFamily="18" charset="0"/>
                  </a:rPr>
                  <a:t>)</a:t>
                </a:r>
                <a:r>
                  <a:rPr lang="en-US" altLang="zh-CN" sz="6000" dirty="0">
                    <a:latin typeface="Times New Roman" panose="02020603050405020304" pitchFamily="18" charset="0"/>
                    <a:cs typeface="Times New Roman" panose="02020603050405020304" pitchFamily="18" charset="0"/>
                  </a:rPr>
                  <a:t>. Given some plant G which needs control and </a:t>
                </a:r>
                <a:r>
                  <a:rPr lang="en-US" altLang="zh-CN" sz="6000" b="0" i="0">
                    <a:latin typeface="Cambria Math" panose="02040503050406030204" pitchFamily="18" charset="0"/>
                    <a:cs typeface="Times New Roman" panose="02020603050405020304" pitchFamily="18" charset="0"/>
                  </a:rPr>
                  <a:t>𝑃_𝑚</a:t>
                </a:r>
                <a:r>
                  <a:rPr lang="en-US" altLang="zh-CN" sz="6000" dirty="0">
                    <a:latin typeface="Times New Roman" panose="02020603050405020304" pitchFamily="18" charset="0"/>
                    <a:cs typeface="Times New Roman" panose="02020603050405020304" pitchFamily="18" charset="0"/>
                  </a:rPr>
                  <a:t>, the LTS property which defines all behavior that satisfies L and P by using an idea called </a:t>
                </a:r>
                <a:r>
                  <a:rPr lang="en-US" altLang="zh-CN" sz="6000" i="1" dirty="0">
                    <a:latin typeface="Times New Roman" panose="02020603050405020304" pitchFamily="18" charset="0"/>
                    <a:cs typeface="Times New Roman" panose="02020603050405020304" pitchFamily="18" charset="0"/>
                  </a:rPr>
                  <a:t>marked language </a:t>
                </a:r>
                <a:r>
                  <a:rPr lang="en-US" altLang="zh-CN" sz="6000" dirty="0">
                    <a:latin typeface="Times New Roman" panose="02020603050405020304" pitchFamily="18" charset="0"/>
                    <a:cs typeface="Times New Roman" panose="02020603050405020304" pitchFamily="18" charset="0"/>
                  </a:rPr>
                  <a:t>from supervisory control, our goal is to find </a:t>
                </a:r>
                <a:r>
                  <a:rPr lang="en-US" altLang="zh-CN" sz="6000" i="0">
                    <a:latin typeface="Cambria Math" panose="02040503050406030204" pitchFamily="18" charset="0"/>
                    <a:cs typeface="Times New Roman" panose="02020603050405020304" pitchFamily="18" charset="0"/>
                  </a:rPr>
                  <a:t>〖 𝑆〗_𝑝</a:t>
                </a:r>
                <a:r>
                  <a:rPr lang="en-US" altLang="zh-CN" sz="6000" dirty="0">
                    <a:latin typeface="Times New Roman" panose="02020603050405020304" pitchFamily="18" charset="0"/>
                    <a:cs typeface="Times New Roman" panose="02020603050405020304" pitchFamily="18" charset="0"/>
                  </a:rPr>
                  <a:t> so that </a:t>
                </a:r>
                <a:r>
                  <a:rPr lang="en-US" altLang="zh-CN" sz="6000" dirty="0" err="1">
                    <a:latin typeface="Times New Roman" panose="02020603050405020304" pitchFamily="18" charset="0"/>
                    <a:cs typeface="Times New Roman" panose="02020603050405020304" pitchFamily="18" charset="0"/>
                  </a:rPr>
                  <a:t>beh</a:t>
                </a:r>
                <a:r>
                  <a:rPr lang="en-US" altLang="zh-CN" sz="6000" dirty="0">
                    <a:latin typeface="Times New Roman" panose="02020603050405020304" pitchFamily="18" charset="0"/>
                    <a:cs typeface="Times New Roman" panose="02020603050405020304" pitchFamily="18" charset="0"/>
                  </a:rPr>
                  <a:t>(</a:t>
                </a:r>
                <a:r>
                  <a:rPr lang="en-US" altLang="zh-CN" sz="6000" i="0">
                    <a:latin typeface="Cambria Math" panose="02040503050406030204" pitchFamily="18" charset="0"/>
                    <a:cs typeface="Times New Roman" panose="02020603050405020304" pitchFamily="18" charset="0"/>
                  </a:rPr>
                  <a:t>𝑆_𝑝</a:t>
                </a:r>
                <a:r>
                  <a:rPr lang="en-US" altLang="zh-CN" sz="6000" dirty="0">
                    <a:latin typeface="Times New Roman" panose="02020603050405020304" pitchFamily="18" charset="0"/>
                    <a:cs typeface="Times New Roman" panose="02020603050405020304" pitchFamily="18" charset="0"/>
                  </a:rPr>
                  <a:t> || G ) = </a:t>
                </a:r>
                <a:r>
                  <a:rPr lang="en-US" altLang="zh-CN" sz="6000" i="0">
                    <a:latin typeface="Cambria Math" panose="02040503050406030204" pitchFamily="18" charset="0"/>
                    <a:cs typeface="Times New Roman" panose="02020603050405020304" pitchFamily="18" charset="0"/>
                  </a:rPr>
                  <a:t>〖</a:t>
                </a:r>
                <a:r>
                  <a:rPr lang="en-US" altLang="zh-CN" sz="6000" b="0" i="0">
                    <a:latin typeface="Cambria Math" panose="02040503050406030204" pitchFamily="18" charset="0"/>
                    <a:cs typeface="Times New Roman" panose="02020603050405020304" pitchFamily="18" charset="0"/>
                  </a:rPr>
                  <a:t>𝑏𝑒ℎ(</a:t>
                </a:r>
                <a:r>
                  <a:rPr lang="en-US" altLang="zh-CN" sz="6000" i="0">
                    <a:latin typeface="Cambria Math" panose="02040503050406030204" pitchFamily="18" charset="0"/>
                    <a:cs typeface="Times New Roman" panose="02020603050405020304" pitchFamily="18" charset="0"/>
                  </a:rPr>
                  <a:t>𝑃〗_𝑚</a:t>
                </a:r>
                <a:r>
                  <a:rPr lang="en-US" altLang="zh-CN" sz="6000" b="0" i="0">
                    <a:latin typeface="Cambria Math" panose="02040503050406030204" pitchFamily="18" charset="0"/>
                    <a:cs typeface="Times New Roman" panose="02020603050405020304" pitchFamily="18" charset="0"/>
                  </a:rPr>
                  <a:t>)</a:t>
                </a:r>
                <a:r>
                  <a:rPr lang="en-US" altLang="zh-CN" sz="6000" dirty="0">
                    <a:latin typeface="Times New Roman" panose="02020603050405020304" pitchFamily="18" charset="0"/>
                    <a:cs typeface="Times New Roman" panose="02020603050405020304" pitchFamily="18" charset="0"/>
                  </a:rPr>
                  <a:t> </a:t>
                </a:r>
                <a:r>
                  <a:rPr lang="en-US" altLang="zh-CN" sz="6000" i="0">
                    <a:latin typeface="Cambria Math" panose="02040503050406030204" pitchFamily="18" charset="0"/>
                    <a:ea typeface="Cambria Math" panose="02040503050406030204" pitchFamily="18" charset="0"/>
                    <a:cs typeface="Times New Roman" panose="02020603050405020304" pitchFamily="18" charset="0"/>
                  </a:rPr>
                  <a:t>∩</a:t>
                </a:r>
                <a:r>
                  <a:rPr lang="en-US" altLang="zh-CN" sz="6000" b="0" i="0">
                    <a:latin typeface="Cambria Math" panose="02040503050406030204" pitchFamily="18" charset="0"/>
                    <a:ea typeface="Cambria Math" panose="02040503050406030204" pitchFamily="18" charset="0"/>
                    <a:cs typeface="Times New Roman" panose="02020603050405020304" pitchFamily="18" charset="0"/>
                  </a:rPr>
                  <a:t>𝑏𝑒ℎ(𝐺)</a:t>
                </a:r>
                <a:r>
                  <a:rPr lang="en-US" altLang="zh-CN" sz="6000" b="0" dirty="0">
                    <a:latin typeface="Times New Roman" panose="02020603050405020304" pitchFamily="18" charset="0"/>
                    <a:ea typeface="Cambria Math" panose="02040503050406030204" pitchFamily="18" charset="0"/>
                    <a:cs typeface="Times New Roman" panose="02020603050405020304" pitchFamily="18" charset="0"/>
                  </a:rPr>
                  <a:t>. However,</a:t>
                </a:r>
                <a:r>
                  <a:rPr lang="en-US" altLang="zh-CN" sz="6000" dirty="0">
                    <a:latin typeface="Times New Roman" panose="02020603050405020304" pitchFamily="18" charset="0"/>
                    <a:ea typeface="Cambria Math" panose="02040503050406030204" pitchFamily="18" charset="0"/>
                    <a:cs typeface="Times New Roman" panose="02020603050405020304" pitchFamily="18" charset="0"/>
                  </a:rPr>
                  <a:t> this is not always possible. </a:t>
                </a:r>
              </a:p>
              <a:p>
                <a:pPr marL="0" marR="0" lvl="0" indent="0" algn="l" defTabSz="4388900" rtl="0" eaLnBrk="1" fontAlgn="auto" latinLnBrk="0" hangingPunct="1">
                  <a:lnSpc>
                    <a:spcPct val="100000"/>
                  </a:lnSpc>
                  <a:spcBef>
                    <a:spcPts val="0"/>
                  </a:spcBef>
                  <a:spcAft>
                    <a:spcPts val="0"/>
                  </a:spcAft>
                  <a:buClrTx/>
                  <a:buSzTx/>
                  <a:buFontTx/>
                  <a:buNone/>
                  <a:tabLst/>
                  <a:defRPr/>
                </a:pPr>
                <a:endParaRPr lang="en-US" altLang="zh-CN" sz="6000" b="0" dirty="0">
                  <a:latin typeface="Times New Roman" panose="02020603050405020304" pitchFamily="18" charset="0"/>
                  <a:ea typeface="Cambria Math" panose="02040503050406030204" pitchFamily="18" charset="0"/>
                  <a:cs typeface="Times New Roman" panose="02020603050405020304" pitchFamily="18" charset="0"/>
                </a:endParaRPr>
              </a:p>
              <a:p>
                <a:r>
                  <a:rPr lang="en-US" altLang="zh-CN" sz="6000" dirty="0">
                    <a:latin typeface="Times New Roman" panose="02020603050405020304" pitchFamily="18" charset="0"/>
                    <a:cs typeface="Times New Roman" panose="02020603050405020304" pitchFamily="18" charset="0"/>
                  </a:rPr>
                  <a:t>Given prioritization assigned by user, define                            . Based on these weights we define </a:t>
                </a:r>
                <a:r>
                  <a:rPr lang="en-US" altLang="zh-CN" sz="6000" b="1" dirty="0">
                    <a:latin typeface="Times New Roman" panose="02020603050405020304" pitchFamily="18" charset="0"/>
                    <a:cs typeface="Times New Roman" panose="02020603050405020304" pitchFamily="18" charset="0"/>
                  </a:rPr>
                  <a:t>total utility </a:t>
                </a:r>
                <a:r>
                  <a:rPr lang="en-US" altLang="zh-CN" sz="6000" dirty="0">
                    <a:latin typeface="Times New Roman" panose="02020603050405020304" pitchFamily="18" charset="0"/>
                    <a:cs typeface="Times New Roman" panose="02020603050405020304" pitchFamily="18" charset="0"/>
                  </a:rPr>
                  <a:t>as                                                  for                              . Our weights are assigned such that:</a:t>
                </a:r>
              </a:p>
              <a:p>
                <a:pPr marL="457200" indent="-457200">
                  <a:buFont typeface="Arial" panose="020B0604020202020204" pitchFamily="34" charset="0"/>
                  <a:buChar char="•"/>
                </a:pPr>
                <a:r>
                  <a:rPr lang="en-US" altLang="zh-CN" sz="6000" dirty="0">
                    <a:latin typeface="Times New Roman" panose="02020603050405020304" pitchFamily="18" charset="0"/>
                    <a:cs typeface="Times New Roman" panose="02020603050405020304" pitchFamily="18" charset="0"/>
                  </a:rPr>
                  <a:t>For action a, preferred behavior d in same priority: w(d) = - w(a)</a:t>
                </a:r>
              </a:p>
              <a:p>
                <a:pPr marL="457200" indent="-457200">
                  <a:buFont typeface="Arial" panose="020B0604020202020204" pitchFamily="34" charset="0"/>
                  <a:buChar char="•"/>
                </a:pPr>
                <a:r>
                  <a:rPr lang="en-US" altLang="zh-CN" sz="6000" dirty="0">
                    <a:latin typeface="Times New Roman" panose="02020603050405020304" pitchFamily="18" charset="0"/>
                    <a:cs typeface="Times New Roman" panose="02020603050405020304" pitchFamily="18" charset="0"/>
                  </a:rPr>
                  <a:t>Lexicographic weighting maintains precedence of higher priority behaviors and actions. </a:t>
                </a:r>
              </a:p>
              <a:p>
                <a:pPr marL="457200" indent="-457200">
                  <a:buFont typeface="Arial" panose="020B0604020202020204" pitchFamily="34" charset="0"/>
                  <a:buChar char="•"/>
                </a:pPr>
                <a:endParaRPr lang="en-US" altLang="zh-CN" sz="3600" dirty="0">
                  <a:latin typeface="Times New Roman" panose="02020603050405020304" pitchFamily="18" charset="0"/>
                  <a:cs typeface="Times New Roman" panose="02020603050405020304" pitchFamily="18" charset="0"/>
                </a:endParaRPr>
              </a:p>
              <a:p>
                <a:r>
                  <a:rPr lang="en-US" altLang="zh-CN" sz="6000" dirty="0">
                    <a:latin typeface="Times New Roman" panose="02020603050405020304" pitchFamily="18" charset="0"/>
                    <a:cs typeface="Times New Roman" panose="02020603050405020304" pitchFamily="18" charset="0"/>
                  </a:rPr>
                  <a:t>We return a subset of solutions on the </a:t>
                </a:r>
                <a:r>
                  <a:rPr lang="en-US" altLang="zh-CN" sz="6000" b="1" dirty="0">
                    <a:latin typeface="Times New Roman" panose="02020603050405020304" pitchFamily="18" charset="0"/>
                    <a:cs typeface="Times New Roman" panose="02020603050405020304" pitchFamily="18" charset="0"/>
                  </a:rPr>
                  <a:t>Pareto Front</a:t>
                </a:r>
                <a:r>
                  <a:rPr lang="en-US" altLang="zh-CN" sz="6000" dirty="0">
                    <a:latin typeface="Times New Roman" panose="02020603050405020304" pitchFamily="18" charset="0"/>
                    <a:cs typeface="Times New Roman" panose="02020603050405020304" pitchFamily="18" charset="0"/>
                  </a:rPr>
                  <a:t> with respect to variables cost and utilities. These are solutions such that there is no other solution with less cost and more utility. </a:t>
                </a:r>
              </a:p>
              <a:p>
                <a:pPr marL="0" marR="0" lvl="0" indent="0" algn="l" defTabSz="4388900" rtl="0" eaLnBrk="1" fontAlgn="auto" latinLnBrk="0" hangingPunct="1">
                  <a:lnSpc>
                    <a:spcPct val="100000"/>
                  </a:lnSpc>
                  <a:spcBef>
                    <a:spcPts val="0"/>
                  </a:spcBef>
                  <a:spcAft>
                    <a:spcPts val="0"/>
                  </a:spcAft>
                  <a:buClrTx/>
                  <a:buSzTx/>
                  <a:buFontTx/>
                  <a:buNone/>
                  <a:tabLst/>
                  <a:defRPr/>
                </a:pPr>
                <a:endParaRPr lang="en-US" altLang="zh-CN" sz="6000" b="0" dirty="0">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lang="en-US" altLang="zh-CN" sz="6000" dirty="0"/>
                  <a:t>This yields 6 solutions which have cost: -2 and satisfy the preferred behavior. Weakening preferred behavior does not yield anymore Pareto Front solutions.  For example, one solution makes </a:t>
                </a:r>
                <a:r>
                  <a:rPr lang="en-US" altLang="zh-CN" sz="6000" i="1" dirty="0" err="1"/>
                  <a:t>eo.enter</a:t>
                </a:r>
                <a:r>
                  <a:rPr lang="en-US" altLang="zh-CN" sz="6000" i="1" dirty="0"/>
                  <a:t> </a:t>
                </a:r>
                <a:r>
                  <a:rPr lang="en-US" altLang="zh-CN" sz="6000" dirty="0"/>
                  <a:t>and </a:t>
                </a:r>
                <a:r>
                  <a:rPr lang="en-US" altLang="zh-CN" sz="6000" i="1" dirty="0" err="1"/>
                  <a:t>eo.exit</a:t>
                </a:r>
                <a:r>
                  <a:rPr lang="en-US" altLang="zh-CN" sz="6000" i="1" dirty="0"/>
                  <a:t> </a:t>
                </a:r>
                <a:r>
                  <a:rPr lang="en-US" altLang="zh-CN" sz="6000" dirty="0"/>
                  <a:t>observable. It disables </a:t>
                </a:r>
                <a:r>
                  <a:rPr lang="en-US" altLang="zh-CN" sz="6000" i="1" dirty="0"/>
                  <a:t>confirm </a:t>
                </a:r>
                <a:r>
                  <a:rPr lang="en-US" altLang="zh-CN" sz="6000" dirty="0"/>
                  <a:t>if </a:t>
                </a:r>
                <a:r>
                  <a:rPr lang="en-US" altLang="zh-CN" sz="6000" i="1" dirty="0"/>
                  <a:t>select</a:t>
                </a:r>
                <a:r>
                  <a:rPr lang="en-US" altLang="zh-CN" sz="6000" dirty="0"/>
                  <a:t> happens after </a:t>
                </a:r>
                <a:r>
                  <a:rPr lang="en-US" altLang="zh-CN" sz="6000" i="1" dirty="0" err="1"/>
                  <a:t>eo.enter</a:t>
                </a:r>
                <a:r>
                  <a:rPr lang="en-US" altLang="zh-CN" sz="6000" dirty="0"/>
                  <a:t>  and before </a:t>
                </a:r>
                <a:r>
                  <a:rPr lang="en-US" altLang="zh-CN" sz="6000" i="1" dirty="0" err="1"/>
                  <a:t>eo.exit</a:t>
                </a:r>
                <a:r>
                  <a:rPr lang="en-US" altLang="zh-CN" sz="6000" i="1" dirty="0"/>
                  <a:t> </a:t>
                </a:r>
                <a:r>
                  <a:rPr lang="en-US" altLang="zh-CN" sz="6000" dirty="0"/>
                  <a:t>but re-enables it if </a:t>
                </a:r>
                <a:r>
                  <a:rPr lang="en-US" altLang="zh-CN" sz="6000" i="1" dirty="0"/>
                  <a:t>select</a:t>
                </a:r>
                <a:r>
                  <a:rPr lang="en-US" altLang="zh-CN" sz="6000" dirty="0"/>
                  <a:t> occurs when the voter is inside. If the user finds -2 to be too costly, then they can demote L to a preferred behavior </a:t>
                </a:r>
                <a:r>
                  <a:rPr lang="en-US" altLang="zh-CN" sz="6000" b="0" i="0">
                    <a:latin typeface="Cambria Math" panose="02040503050406030204" pitchFamily="18" charset="0"/>
                  </a:rPr>
                  <a:t>𝐷_2  </a:t>
                </a:r>
                <a:r>
                  <a:rPr lang="en-US" altLang="zh-CN" sz="6000" dirty="0"/>
                  <a:t>and run again to find 3 Pareto Front solutions with all behavior fulfilled and cost -1 and one solution with just </a:t>
                </a:r>
                <a:r>
                  <a:rPr lang="en-US" altLang="zh-CN" sz="6000" i="0">
                    <a:latin typeface="Cambria Math" panose="02040503050406030204" pitchFamily="18" charset="0"/>
                  </a:rPr>
                  <a:t>𝐷_</a:t>
                </a:r>
                <a:r>
                  <a:rPr lang="en-US" altLang="zh-CN" sz="6000" b="0" i="0">
                    <a:latin typeface="Cambria Math" panose="02040503050406030204" pitchFamily="18" charset="0"/>
                  </a:rPr>
                  <a:t>1  </a:t>
                </a:r>
                <a:r>
                  <a:rPr lang="en-US" altLang="zh-CN" sz="6000" b="0" dirty="0"/>
                  <a:t>fulfilled and cost 0. </a:t>
                </a:r>
              </a:p>
              <a:p>
                <a:pPr marL="0" marR="0" lvl="0" indent="0" algn="l" defTabSz="4388900" rtl="0" eaLnBrk="1" fontAlgn="auto" latinLnBrk="0" hangingPunct="1">
                  <a:lnSpc>
                    <a:spcPct val="100000"/>
                  </a:lnSpc>
                  <a:spcBef>
                    <a:spcPts val="0"/>
                  </a:spcBef>
                  <a:spcAft>
                    <a:spcPts val="0"/>
                  </a:spcAft>
                  <a:buClrTx/>
                  <a:buSzTx/>
                  <a:buFontTx/>
                  <a:buNone/>
                  <a:tabLst/>
                  <a:defRPr/>
                </a:pPr>
                <a:endParaRPr lang="en-US" altLang="zh-CN" sz="6000" b="0"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1723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endParaRPr lang="en-US" dirty="0"/>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endParaRPr lang="en-US" dirty="0"/>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endParaRPr lang="en-US" dirty="0"/>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endParaRPr lang="en-US" dirty="0"/>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endParaRPr lang="en-US" dirty="0"/>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endParaRPr lang="en-US" dirty="0"/>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endParaRPr lang="en-US" dirty="0"/>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endParaRPr lang="en-US" dirty="0"/>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endParaRPr lang="en-US" dirty="0"/>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endParaRPr lang="en-US" dirty="0"/>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endParaRPr lang="en-US" dirty="0"/>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notesSlide" Target="../notesSlides/notesSlide1.xml"/><Relationship Id="rId39" Type="http://schemas.openxmlformats.org/officeDocument/2006/relationships/image" Target="../media/image19.png"/><Relationship Id="rId21" Type="http://schemas.openxmlformats.org/officeDocument/2006/relationships/tags" Target="../tags/tag21.xml"/><Relationship Id="rId34" Type="http://schemas.openxmlformats.org/officeDocument/2006/relationships/image" Target="../media/image14.png"/><Relationship Id="rId42" Type="http://schemas.openxmlformats.org/officeDocument/2006/relationships/image" Target="../media/image22.png"/><Relationship Id="rId47" Type="http://schemas.openxmlformats.org/officeDocument/2006/relationships/image" Target="../media/image27.png"/><Relationship Id="rId50" Type="http://schemas.openxmlformats.org/officeDocument/2006/relationships/image" Target="../media/image30.png"/><Relationship Id="rId55" Type="http://schemas.openxmlformats.org/officeDocument/2006/relationships/image" Target="../media/image35.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image" Target="../media/image11.png"/><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image" Target="../media/image12.png"/><Relationship Id="rId37" Type="http://schemas.openxmlformats.org/officeDocument/2006/relationships/image" Target="../media/image17.png"/><Relationship Id="rId40" Type="http://schemas.openxmlformats.org/officeDocument/2006/relationships/image" Target="../media/image20.png"/><Relationship Id="rId45" Type="http://schemas.openxmlformats.org/officeDocument/2006/relationships/image" Target="../media/image25.png"/><Relationship Id="rId53" Type="http://schemas.openxmlformats.org/officeDocument/2006/relationships/image" Target="../media/image33.png"/><Relationship Id="rId58" Type="http://schemas.openxmlformats.org/officeDocument/2006/relationships/image" Target="../media/image38.png"/><Relationship Id="rId66" Type="http://schemas.openxmlformats.org/officeDocument/2006/relationships/image" Target="../media/image44.png"/><Relationship Id="rId5" Type="http://schemas.openxmlformats.org/officeDocument/2006/relationships/tags" Target="../tags/tag5.xml"/><Relationship Id="rId61" Type="http://schemas.openxmlformats.org/officeDocument/2006/relationships/image" Target="../media/image41.png"/><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9.png"/><Relationship Id="rId35" Type="http://schemas.openxmlformats.org/officeDocument/2006/relationships/image" Target="../media/image15.png"/><Relationship Id="rId43" Type="http://schemas.openxmlformats.org/officeDocument/2006/relationships/image" Target="../media/image23.png"/><Relationship Id="rId48" Type="http://schemas.openxmlformats.org/officeDocument/2006/relationships/image" Target="../media/image28.png"/><Relationship Id="rId56" Type="http://schemas.openxmlformats.org/officeDocument/2006/relationships/image" Target="../media/image36.png"/><Relationship Id="rId64" Type="http://schemas.openxmlformats.org/officeDocument/2006/relationships/image" Target="../media/image410.png"/><Relationship Id="rId8" Type="http://schemas.openxmlformats.org/officeDocument/2006/relationships/tags" Target="../tags/tag8.xml"/><Relationship Id="rId51" Type="http://schemas.openxmlformats.org/officeDocument/2006/relationships/image" Target="../media/image31.pn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1.xml"/><Relationship Id="rId33" Type="http://schemas.openxmlformats.org/officeDocument/2006/relationships/image" Target="../media/image13.png"/><Relationship Id="rId38" Type="http://schemas.openxmlformats.org/officeDocument/2006/relationships/image" Target="../media/image18.png"/><Relationship Id="rId46" Type="http://schemas.openxmlformats.org/officeDocument/2006/relationships/image" Target="../media/image26.png"/><Relationship Id="rId59" Type="http://schemas.openxmlformats.org/officeDocument/2006/relationships/image" Target="../media/image39.png"/><Relationship Id="rId67" Type="http://schemas.openxmlformats.org/officeDocument/2006/relationships/image" Target="../media/image42.png"/><Relationship Id="rId20" Type="http://schemas.openxmlformats.org/officeDocument/2006/relationships/tags" Target="../tags/tag20.xml"/><Relationship Id="rId41" Type="http://schemas.openxmlformats.org/officeDocument/2006/relationships/image" Target="../media/image21.png"/><Relationship Id="rId54" Type="http://schemas.openxmlformats.org/officeDocument/2006/relationships/image" Target="../media/image34.png"/><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10.png"/><Relationship Id="rId36" Type="http://schemas.openxmlformats.org/officeDocument/2006/relationships/image" Target="../media/image16.png"/><Relationship Id="rId49" Type="http://schemas.openxmlformats.org/officeDocument/2006/relationships/image" Target="../media/image29.png"/><Relationship Id="rId57" Type="http://schemas.openxmlformats.org/officeDocument/2006/relationships/image" Target="../media/image37.png"/><Relationship Id="rId10" Type="http://schemas.openxmlformats.org/officeDocument/2006/relationships/tags" Target="../tags/tag10.xml"/><Relationship Id="rId44" Type="http://schemas.openxmlformats.org/officeDocument/2006/relationships/image" Target="../media/image24.png"/><Relationship Id="rId52" Type="http://schemas.openxmlformats.org/officeDocument/2006/relationships/image" Target="../media/image32.png"/><Relationship Id="rId60" Type="http://schemas.openxmlformats.org/officeDocument/2006/relationships/image" Target="../media/image40.PNG"/><Relationship Id="rId65" Type="http://schemas.openxmlformats.org/officeDocument/2006/relationships/image" Target="../media/image43.png"/><Relationship Id="rId4" Type="http://schemas.openxmlformats.org/officeDocument/2006/relationships/tags" Target="../tags/tag4.xml"/><Relationship Id="rId9"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1384A-E981-0946-ADDC-4722A18960F3}"/>
              </a:ext>
            </a:extLst>
          </p:cNvPr>
          <p:cNvSpPr>
            <a:spLocks noGrp="1"/>
          </p:cNvSpPr>
          <p:nvPr>
            <p:ph type="body" sz="quarter" idx="10"/>
          </p:nvPr>
        </p:nvSpPr>
        <p:spPr>
          <a:xfrm>
            <a:off x="269221" y="5653911"/>
            <a:ext cx="10399619" cy="10064271"/>
          </a:xfrm>
        </p:spPr>
        <p:txBody>
          <a:bodyPr/>
          <a:lstStyle/>
          <a:p>
            <a:r>
              <a:rPr lang="en-US" sz="3000" dirty="0"/>
              <a:t>Software systems are developed with underlying assumptions:</a:t>
            </a:r>
          </a:p>
          <a:p>
            <a:pPr marL="457200" indent="-457200">
              <a:buFont typeface="Arial" panose="020B0604020202020204" pitchFamily="34" charset="0"/>
              <a:buChar char="•"/>
            </a:pPr>
            <a:r>
              <a:rPr lang="en-US" sz="3000" dirty="0"/>
              <a:t>Reliability of communication in the system. </a:t>
            </a:r>
          </a:p>
          <a:p>
            <a:pPr marL="457200" indent="-457200">
              <a:buFont typeface="Arial" panose="020B0604020202020204" pitchFamily="34" charset="0"/>
              <a:buChar char="•"/>
            </a:pPr>
            <a:r>
              <a:rPr lang="en-US" sz="3000" dirty="0"/>
              <a:t>The knowledge of the user working with the system. </a:t>
            </a:r>
          </a:p>
          <a:p>
            <a:pPr marL="457200" indent="-457200">
              <a:buFont typeface="Arial" panose="020B0604020202020204" pitchFamily="34" charset="0"/>
              <a:buChar char="•"/>
            </a:pPr>
            <a:r>
              <a:rPr lang="en-US" sz="3000" dirty="0"/>
              <a:t>General security of the system… and more!</a:t>
            </a:r>
          </a:p>
          <a:p>
            <a:r>
              <a:rPr lang="en-US" sz="3000" dirty="0"/>
              <a:t>The environment’s interaction with the system might deviate from the assumed interaction and cause unsafe behavior. </a:t>
            </a:r>
          </a:p>
          <a:p>
            <a:endParaRPr lang="en-US" sz="3000" dirty="0"/>
          </a:p>
          <a:p>
            <a:r>
              <a:rPr lang="en-US" sz="3000" dirty="0"/>
              <a:t> </a:t>
            </a:r>
          </a:p>
          <a:p>
            <a:endParaRPr lang="en-US" sz="3000" dirty="0"/>
          </a:p>
          <a:p>
            <a:endParaRPr lang="en-US" sz="3000" dirty="0"/>
          </a:p>
          <a:p>
            <a:endParaRPr lang="en-US" sz="3000" dirty="0"/>
          </a:p>
          <a:p>
            <a:endParaRPr lang="en-US" sz="3000" dirty="0"/>
          </a:p>
          <a:p>
            <a:endParaRPr lang="en-US" sz="3000" dirty="0"/>
          </a:p>
          <a:p>
            <a:endParaRPr lang="en-US" sz="3000" dirty="0"/>
          </a:p>
          <a:p>
            <a:r>
              <a:rPr lang="en-US" sz="3000" dirty="0"/>
              <a:t>Given some property which specifies that some unsafe behavior should not occur, we define the </a:t>
            </a:r>
            <a:r>
              <a:rPr lang="en-US" sz="3000" i="1" dirty="0"/>
              <a:t>robustness</a:t>
            </a:r>
            <a:r>
              <a:rPr lang="en-US" sz="3000" dirty="0"/>
              <a:t> of a system as the set of deviations for which the property is satisfied.</a:t>
            </a:r>
          </a:p>
          <a:p>
            <a:endParaRPr lang="en-US" sz="3000" dirty="0"/>
          </a:p>
        </p:txBody>
      </p:sp>
      <p:sp>
        <p:nvSpPr>
          <p:cNvPr id="3" name="Text Placeholder 2 1">
            <a:extLst>
              <a:ext uri="{FF2B5EF4-FFF2-40B4-BE49-F238E27FC236}">
                <a16:creationId xmlns:a16="http://schemas.microsoft.com/office/drawing/2014/main" id="{BB9651DF-245B-DE47-A8E1-DE4F451C0B9E}"/>
              </a:ext>
            </a:extLst>
          </p:cNvPr>
          <p:cNvSpPr>
            <a:spLocks noGrp="1"/>
          </p:cNvSpPr>
          <p:nvPr>
            <p:ph type="body" sz="quarter" idx="11"/>
          </p:nvPr>
        </p:nvSpPr>
        <p:spPr>
          <a:xfrm>
            <a:off x="419100" y="4764929"/>
            <a:ext cx="10048875" cy="954099"/>
          </a:xfrm>
        </p:spPr>
        <p:txBody>
          <a:bodyPr/>
          <a:lstStyle/>
          <a:p>
            <a:r>
              <a:rPr lang="en-US" sz="5000" dirty="0"/>
              <a:t>Introduction to Robustness </a:t>
            </a:r>
          </a:p>
        </p:txBody>
      </p:sp>
      <p:sp>
        <p:nvSpPr>
          <p:cNvPr id="8" name="Text Placeholder 7 1 1">
            <a:extLst>
              <a:ext uri="{FF2B5EF4-FFF2-40B4-BE49-F238E27FC236}">
                <a16:creationId xmlns:a16="http://schemas.microsoft.com/office/drawing/2014/main" id="{BDBE325A-33E3-B441-A039-0C963F23F3C2}"/>
              </a:ext>
            </a:extLst>
          </p:cNvPr>
          <p:cNvSpPr>
            <a:spLocks noGrp="1"/>
          </p:cNvSpPr>
          <p:nvPr>
            <p:ph type="body" sz="quarter" idx="24"/>
          </p:nvPr>
        </p:nvSpPr>
        <p:spPr>
          <a:xfrm>
            <a:off x="10814789" y="4794466"/>
            <a:ext cx="10058400" cy="954099"/>
          </a:xfrm>
        </p:spPr>
        <p:txBody>
          <a:bodyPr/>
          <a:lstStyle/>
          <a:p>
            <a:r>
              <a:rPr lang="en-US" sz="5000" dirty="0"/>
              <a:t>Motivating Example: Voting Booth</a:t>
            </a:r>
          </a:p>
        </p:txBody>
      </p:sp>
      <p:sp>
        <p:nvSpPr>
          <p:cNvPr id="9" name="Text Placeholder 8">
            <a:extLst>
              <a:ext uri="{FF2B5EF4-FFF2-40B4-BE49-F238E27FC236}">
                <a16:creationId xmlns:a16="http://schemas.microsoft.com/office/drawing/2014/main" id="{027FBB48-301F-E54B-9C0F-B0AF4F8F13C3}"/>
              </a:ext>
            </a:extLst>
          </p:cNvPr>
          <p:cNvSpPr>
            <a:spLocks noGrp="1"/>
          </p:cNvSpPr>
          <p:nvPr>
            <p:ph type="body" sz="quarter" idx="25"/>
          </p:nvPr>
        </p:nvSpPr>
        <p:spPr>
          <a:xfrm>
            <a:off x="33062702" y="4766883"/>
            <a:ext cx="10047018" cy="954099"/>
          </a:xfrm>
        </p:spPr>
        <p:txBody>
          <a:bodyPr/>
          <a:lstStyle/>
          <a:p>
            <a:r>
              <a:rPr lang="en-US" sz="5000" dirty="0"/>
              <a:t>Algorithm</a:t>
            </a:r>
          </a:p>
        </p:txBody>
      </p:sp>
      <p:sp>
        <p:nvSpPr>
          <p:cNvPr id="11" name="Text Placeholder 10 1">
            <a:extLst>
              <a:ext uri="{FF2B5EF4-FFF2-40B4-BE49-F238E27FC236}">
                <a16:creationId xmlns:a16="http://schemas.microsoft.com/office/drawing/2014/main" id="{38D54E99-CD09-EA42-AB77-4AB0DEE80F55}"/>
              </a:ext>
            </a:extLst>
          </p:cNvPr>
          <p:cNvSpPr>
            <a:spLocks noGrp="1"/>
          </p:cNvSpPr>
          <p:nvPr>
            <p:ph type="body" sz="quarter" idx="27"/>
          </p:nvPr>
        </p:nvSpPr>
        <p:spPr>
          <a:xfrm>
            <a:off x="33138028" y="12133793"/>
            <a:ext cx="10047018" cy="954099"/>
          </a:xfrm>
        </p:spPr>
        <p:txBody>
          <a:bodyPr/>
          <a:lstStyle/>
          <a:p>
            <a:r>
              <a:rPr lang="en-US" sz="5000" dirty="0"/>
              <a:t>Robustification of Voting Booth</a:t>
            </a:r>
          </a:p>
        </p:txBody>
      </p:sp>
      <mc:AlternateContent xmlns:mc="http://schemas.openxmlformats.org/markup-compatibility/2006">
        <mc:Choice xmlns:a14="http://schemas.microsoft.com/office/drawing/2010/main" Requires="a14">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123854" y="13087892"/>
                <a:ext cx="10052050" cy="8494611"/>
              </a:xfrm>
            </p:spPr>
            <p:txBody>
              <a:bodyPr/>
              <a:lstStyle/>
              <a:p>
                <a:r>
                  <a:rPr lang="en-US" sz="3000" dirty="0"/>
                  <a:t>Other than the safety and progress property, we have:</a:t>
                </a:r>
              </a:p>
              <a:p>
                <a:r>
                  <a:rPr lang="en-US" altLang="zh-CN" sz="3000" b="1" dirty="0"/>
                  <a:t>Preferred Behavior</a:t>
                </a:r>
                <a:r>
                  <a:rPr lang="en-US" altLang="zh-CN" sz="3000" dirty="0"/>
                  <a:t>:</a:t>
                </a:r>
                <a:endParaRPr lang="en-US" sz="3000" dirty="0"/>
              </a:p>
              <a:p>
                <a:pPr marL="457200" indent="-457200">
                  <a:buFont typeface="Arial" panose="020B0604020202020204" pitchFamily="34" charset="0"/>
                  <a:buChar char="•"/>
                </a:pPr>
                <a:r>
                  <a:rPr lang="en-US" sz="3000" dirty="0"/>
                  <a:t>Essential: </a:t>
                </a: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𝐷</m:t>
                        </m:r>
                      </m:e>
                      <m:sub>
                        <m:r>
                          <a:rPr lang="en-US" sz="3000" b="0" i="1" smtClean="0">
                            <a:latin typeface="Cambria Math" panose="02040503050406030204" pitchFamily="18" charset="0"/>
                          </a:rPr>
                          <m:t>1</m:t>
                        </m:r>
                      </m:sub>
                    </m:sSub>
                    <m:r>
                      <a:rPr lang="en-US" sz="3000" b="0" i="1" smtClean="0">
                        <a:latin typeface="Cambria Math" panose="02040503050406030204" pitchFamily="18" charset="0"/>
                      </a:rPr>
                      <m:t> </m:t>
                    </m:r>
                  </m:oMath>
                </a14:m>
                <a:r>
                  <a:rPr lang="en-US" sz="3000" dirty="0"/>
                  <a:t>The voter should be able to perform </a:t>
                </a:r>
                <a:r>
                  <a:rPr lang="en-US" sz="3000" i="1" dirty="0"/>
                  <a:t>select </a:t>
                </a:r>
                <a:r>
                  <a:rPr lang="en-US" sz="3000" dirty="0"/>
                  <a:t>and then </a:t>
                </a:r>
                <a:r>
                  <a:rPr lang="en-US" sz="3000" i="1" dirty="0"/>
                  <a:t>back</a:t>
                </a:r>
              </a:p>
              <a:p>
                <a:r>
                  <a:rPr lang="en-US" sz="3000" b="1" dirty="0"/>
                  <a:t>Observable events</a:t>
                </a:r>
                <a:r>
                  <a:rPr lang="en-US" sz="3000" dirty="0"/>
                  <a:t>:</a:t>
                </a:r>
              </a:p>
              <a:p>
                <a:pPr marL="457200" indent="-457200">
                  <a:buFont typeface="Arial" panose="020B0604020202020204" pitchFamily="34" charset="0"/>
                  <a:buChar char="•"/>
                </a:pPr>
                <a:r>
                  <a:rPr lang="en-US" sz="3000" dirty="0"/>
                  <a:t>No Cost: </a:t>
                </a:r>
                <a:r>
                  <a:rPr lang="en-US" sz="3000" i="1" dirty="0"/>
                  <a:t>password, select, vote, confirm, back</a:t>
                </a:r>
                <a:endParaRPr lang="en-US" sz="3000" dirty="0"/>
              </a:p>
              <a:p>
                <a:r>
                  <a:rPr lang="en-US" sz="3000" b="1" dirty="0"/>
                  <a:t>Controllable events</a:t>
                </a:r>
                <a:r>
                  <a:rPr lang="en-US" sz="3000" dirty="0"/>
                  <a:t>:</a:t>
                </a:r>
              </a:p>
              <a:p>
                <a:pPr marL="457200" indent="-457200">
                  <a:buFont typeface="Arial" panose="020B0604020202020204" pitchFamily="34" charset="0"/>
                  <a:buChar char="•"/>
                </a:pPr>
                <a:r>
                  <a:rPr lang="en-US" sz="3000" dirty="0"/>
                  <a:t>Moderate: </a:t>
                </a:r>
                <a:r>
                  <a:rPr lang="en-US" sz="3000" i="1" dirty="0" err="1"/>
                  <a:t>eo.enter</a:t>
                </a:r>
                <a:r>
                  <a:rPr lang="en-US" sz="3000" i="1" dirty="0"/>
                  <a:t>, </a:t>
                </a:r>
                <a:r>
                  <a:rPr lang="en-US" sz="3000" i="1" dirty="0" err="1"/>
                  <a:t>eo.exit</a:t>
                </a:r>
                <a:r>
                  <a:rPr lang="en-US" sz="3000" i="1" dirty="0"/>
                  <a:t>, </a:t>
                </a:r>
                <a:r>
                  <a:rPr lang="en-US" sz="3000" i="1" dirty="0" err="1"/>
                  <a:t>v.enter</a:t>
                </a:r>
                <a:r>
                  <a:rPr lang="en-US" sz="3000" i="1" dirty="0"/>
                  <a:t>, </a:t>
                </a:r>
                <a:r>
                  <a:rPr lang="en-US" sz="3000" i="1" dirty="0" err="1"/>
                  <a:t>v.exit</a:t>
                </a:r>
                <a:endParaRPr lang="en-US" sz="3000" dirty="0"/>
              </a:p>
              <a:p>
                <a:pPr marL="514350" indent="-514350">
                  <a:buFont typeface="Arial" panose="020B0604020202020204" pitchFamily="34" charset="0"/>
                  <a:buChar char="•"/>
                </a:pPr>
                <a:r>
                  <a:rPr lang="en-US" sz="3000" dirty="0"/>
                  <a:t>No Cost: </a:t>
                </a:r>
                <a:r>
                  <a:rPr lang="en-US" sz="3000" i="1" dirty="0"/>
                  <a:t>password, select, vote, confirm, back</a:t>
                </a:r>
                <a:endParaRPr lang="en-US" sz="3000" dirty="0"/>
              </a:p>
              <a:p>
                <a:pPr marL="514350" indent="-514350">
                  <a:buFont typeface="Arial" panose="020B0604020202020204" pitchFamily="34" charset="0"/>
                  <a:buChar char="•"/>
                </a:pPr>
                <a:r>
                  <a:rPr lang="en-US" sz="3000" dirty="0"/>
                  <a:t>Costly:  </a:t>
                </a:r>
                <a:r>
                  <a:rPr lang="en-US" sz="3000" i="1" dirty="0" err="1"/>
                  <a:t>eo.enter</a:t>
                </a:r>
                <a:r>
                  <a:rPr lang="en-US" sz="3000" i="1" dirty="0"/>
                  <a:t>, </a:t>
                </a:r>
                <a:r>
                  <a:rPr lang="en-US" sz="3000" i="1" dirty="0" err="1"/>
                  <a:t>eo.exit</a:t>
                </a:r>
                <a:r>
                  <a:rPr lang="en-US" sz="3000" i="1" dirty="0"/>
                  <a:t>, </a:t>
                </a:r>
                <a:r>
                  <a:rPr lang="en-US" sz="3000" i="1" dirty="0" err="1"/>
                  <a:t>v.enter</a:t>
                </a:r>
                <a:r>
                  <a:rPr lang="en-US" sz="3000" i="1" dirty="0"/>
                  <a:t>, </a:t>
                </a:r>
                <a:r>
                  <a:rPr lang="en-US" sz="3000" i="1" dirty="0" err="1"/>
                  <a:t>v.exit</a:t>
                </a:r>
                <a:endParaRPr lang="en-US" sz="3000" i="1" dirty="0"/>
              </a:p>
              <a:p>
                <a:r>
                  <a:rPr lang="en-US" sz="3000" b="1" dirty="0"/>
                  <a:t>Solutions: </a:t>
                </a:r>
                <a:r>
                  <a:rPr lang="en-US" sz="3000" dirty="0"/>
                  <a:t>yields 6 solutions with cost 2 and D1 satisfied</a:t>
                </a:r>
              </a:p>
              <a:p>
                <a:pPr marL="457200" indent="-457200">
                  <a:buFont typeface="Arial" panose="020B0604020202020204" pitchFamily="34" charset="0"/>
                  <a:buChar char="•"/>
                </a:pPr>
                <a:r>
                  <a:rPr lang="en-US" altLang="zh-CN" sz="3000" dirty="0"/>
                  <a:t>Example: Make </a:t>
                </a:r>
                <a:r>
                  <a:rPr lang="en-US" altLang="zh-CN" sz="3000" i="1" dirty="0" err="1"/>
                  <a:t>eo.enter</a:t>
                </a:r>
                <a:r>
                  <a:rPr lang="en-US" altLang="zh-CN" sz="3000" i="1" dirty="0"/>
                  <a:t> </a:t>
                </a:r>
                <a:r>
                  <a:rPr lang="en-US" altLang="zh-CN" sz="3000" dirty="0"/>
                  <a:t>and </a:t>
                </a:r>
                <a:r>
                  <a:rPr lang="en-US" altLang="zh-CN" sz="3000" i="1" dirty="0" err="1"/>
                  <a:t>eo.exit</a:t>
                </a:r>
                <a:r>
                  <a:rPr lang="en-US" altLang="zh-CN" sz="3000" i="1" dirty="0"/>
                  <a:t> </a:t>
                </a:r>
                <a:r>
                  <a:rPr lang="en-US" altLang="zh-CN" sz="3000" dirty="0"/>
                  <a:t>observable</a:t>
                </a:r>
              </a:p>
              <a:p>
                <a:pPr marL="457200" indent="-457200">
                  <a:buFont typeface="Arial" panose="020B0604020202020204" pitchFamily="34" charset="0"/>
                  <a:buChar char="•"/>
                </a:pPr>
                <a:r>
                  <a:rPr lang="en-US" sz="3000" dirty="0"/>
                  <a:t>Insights: find lower cost solutions by weakening some of L to a preferred behavior</a:t>
                </a:r>
              </a:p>
              <a:p>
                <a:endParaRPr lang="en-US" sz="3000" dirty="0"/>
              </a:p>
            </p:txBody>
          </p:sp>
        </mc:Choice>
        <mc:Fallback>
          <p:sp>
            <p:nvSpPr>
              <p:cNvPr id="12" name="Text Placeholder 11">
                <a:extLst>
                  <a:ext uri="{FF2B5EF4-FFF2-40B4-BE49-F238E27FC236}">
                    <a16:creationId xmlns:a16="http://schemas.microsoft.com/office/drawing/2014/main" id="{D11F3E96-6F91-E14D-AC57-F39AA9727DD5}"/>
                  </a:ext>
                </a:extLst>
              </p:cNvPr>
              <p:cNvSpPr>
                <a:spLocks noGrp="1" noRot="1" noChangeAspect="1" noMove="1" noResize="1" noEditPoints="1" noAdjustHandles="1" noChangeArrowheads="1" noChangeShapeType="1" noTextEdit="1"/>
              </p:cNvSpPr>
              <p:nvPr>
                <p:ph type="body" sz="quarter" idx="28"/>
              </p:nvPr>
            </p:nvSpPr>
            <p:spPr>
              <a:xfrm>
                <a:off x="33123854" y="13087892"/>
                <a:ext cx="10052050" cy="8494611"/>
              </a:xfrm>
              <a:blipFill>
                <a:blip r:embed="rId27"/>
                <a:stretch>
                  <a:fillRect l="-61"/>
                </a:stretch>
              </a:blipFill>
            </p:spPr>
            <p:txBody>
              <a:bodyPr/>
              <a:lstStyle/>
              <a:p>
                <a:r>
                  <a:rPr lang="en-US">
                    <a:noFill/>
                  </a:rPr>
                  <a:t> </a:t>
                </a:r>
              </a:p>
            </p:txBody>
          </p:sp>
        </mc:Fallback>
      </mc:AlternateContent>
      <p:sp>
        <p:nvSpPr>
          <p:cNvPr id="13" name="Text Placeholder 12">
            <a:extLst>
              <a:ext uri="{FF2B5EF4-FFF2-40B4-BE49-F238E27FC236}">
                <a16:creationId xmlns:a16="http://schemas.microsoft.com/office/drawing/2014/main" id="{43E79531-0049-6141-B5CA-58A1EF687D2C}"/>
              </a:ext>
            </a:extLst>
          </p:cNvPr>
          <p:cNvSpPr>
            <a:spLocks noGrp="1"/>
          </p:cNvSpPr>
          <p:nvPr>
            <p:ph type="body" sz="quarter" idx="29"/>
          </p:nvPr>
        </p:nvSpPr>
        <p:spPr>
          <a:xfrm>
            <a:off x="33513855" y="29354470"/>
            <a:ext cx="10047018" cy="954099"/>
          </a:xfrm>
        </p:spPr>
        <p:txBody>
          <a:bodyPr/>
          <a:lstStyle/>
          <a:p>
            <a:r>
              <a:rPr lang="en-US" sz="5000" dirty="0"/>
              <a:t>Acknowledgements</a:t>
            </a:r>
          </a:p>
        </p:txBody>
      </p:sp>
      <p:sp>
        <p:nvSpPr>
          <p:cNvPr id="16" name="Text Placeholder 15">
            <a:extLst>
              <a:ext uri="{FF2B5EF4-FFF2-40B4-BE49-F238E27FC236}">
                <a16:creationId xmlns:a16="http://schemas.microsoft.com/office/drawing/2014/main" id="{06B6F172-D328-DF42-880A-89E335C89DF1}"/>
              </a:ext>
            </a:extLst>
          </p:cNvPr>
          <p:cNvSpPr>
            <a:spLocks noGrp="1"/>
          </p:cNvSpPr>
          <p:nvPr>
            <p:ph type="body" sz="quarter" idx="150"/>
          </p:nvPr>
        </p:nvSpPr>
        <p:spPr/>
        <p:txBody>
          <a:bodyPr>
            <a:normAutofit/>
          </a:bodyPr>
          <a:lstStyle/>
          <a:p>
            <a:r>
              <a:rPr lang="en-US" sz="7500" dirty="0"/>
              <a:t>Carnegie Mellon University, REUSE 2021</a:t>
            </a: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p:txBody>
          <a:bodyPr/>
          <a:lstStyle/>
          <a:p>
            <a:r>
              <a:rPr lang="en-US" dirty="0"/>
              <a:t>Robustification of Formal Models</a:t>
            </a:r>
          </a:p>
        </p:txBody>
      </p:sp>
      <p:pic>
        <p:nvPicPr>
          <p:cNvPr id="30" name="Picture 29" descr="Shape&#10;&#10;Description automatically generated with medium confidence">
            <a:extLst>
              <a:ext uri="{FF2B5EF4-FFF2-40B4-BE49-F238E27FC236}">
                <a16:creationId xmlns:a16="http://schemas.microsoft.com/office/drawing/2014/main" id="{456B46B1-671D-49BB-A875-C84DD0504AC3}"/>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12683499" y="7341906"/>
            <a:ext cx="7165087" cy="1353880"/>
          </a:xfrm>
          <a:prstGeom prst="rect">
            <a:avLst/>
          </a:prstGeom>
        </p:spPr>
      </p:pic>
      <p:pic>
        <p:nvPicPr>
          <p:cNvPr id="19" name="Picture 18" descr="Shape&#10;&#10;Description automatically generated with medium confidence">
            <a:extLst>
              <a:ext uri="{FF2B5EF4-FFF2-40B4-BE49-F238E27FC236}">
                <a16:creationId xmlns:a16="http://schemas.microsoft.com/office/drawing/2014/main" id="{5B3E50F4-4D4E-4909-964E-CDC7F06697D4}"/>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2646404" y="13773520"/>
            <a:ext cx="7564510" cy="3635740"/>
          </a:xfrm>
          <a:prstGeom prst="rect">
            <a:avLst/>
          </a:prstGeom>
        </p:spPr>
      </p:pic>
      <p:sp>
        <p:nvSpPr>
          <p:cNvPr id="27" name="Text Placeholder 3 2">
            <a:extLst>
              <a:ext uri="{FF2B5EF4-FFF2-40B4-BE49-F238E27FC236}">
                <a16:creationId xmlns:a16="http://schemas.microsoft.com/office/drawing/2014/main" id="{ECEDDA2A-A61B-4999-928D-CF163C869AC6}"/>
              </a:ext>
            </a:extLst>
          </p:cNvPr>
          <p:cNvSpPr txBox="1">
            <a:spLocks/>
          </p:cNvSpPr>
          <p:nvPr/>
        </p:nvSpPr>
        <p:spPr>
          <a:xfrm>
            <a:off x="495560" y="20786330"/>
            <a:ext cx="10050462" cy="954099"/>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000" dirty="0"/>
              <a:t>Terminology and Formal Notions</a:t>
            </a:r>
          </a:p>
        </p:txBody>
      </p:sp>
      <p:sp>
        <p:nvSpPr>
          <p:cNvPr id="6" name="Rectangle: Rounded Corners 5">
            <a:extLst>
              <a:ext uri="{FF2B5EF4-FFF2-40B4-BE49-F238E27FC236}">
                <a16:creationId xmlns:a16="http://schemas.microsoft.com/office/drawing/2014/main" id="{843C19C5-77EF-47EC-9C2B-0738E2CFA842}"/>
              </a:ext>
            </a:extLst>
          </p:cNvPr>
          <p:cNvSpPr/>
          <p:nvPr/>
        </p:nvSpPr>
        <p:spPr>
          <a:xfrm>
            <a:off x="1304969" y="9178007"/>
            <a:ext cx="7165087" cy="40309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E71FED55-B522-4018-94FE-4AA3B5D29D7F}"/>
              </a:ext>
            </a:extLst>
          </p:cNvPr>
          <p:cNvSpPr/>
          <p:nvPr/>
        </p:nvSpPr>
        <p:spPr>
          <a:xfrm>
            <a:off x="1893150" y="9172944"/>
            <a:ext cx="5702463" cy="4030903"/>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solidFill>
                <a:schemeClr val="tx1"/>
              </a:solidFill>
            </a:endParaRPr>
          </a:p>
        </p:txBody>
      </p:sp>
      <p:sp>
        <p:nvSpPr>
          <p:cNvPr id="22" name="Oval 21">
            <a:extLst>
              <a:ext uri="{FF2B5EF4-FFF2-40B4-BE49-F238E27FC236}">
                <a16:creationId xmlns:a16="http://schemas.microsoft.com/office/drawing/2014/main" id="{6A8634FD-D2D4-4022-BCA1-CB4C3599ABD1}"/>
              </a:ext>
            </a:extLst>
          </p:cNvPr>
          <p:cNvSpPr/>
          <p:nvPr/>
        </p:nvSpPr>
        <p:spPr>
          <a:xfrm>
            <a:off x="2578152" y="10370693"/>
            <a:ext cx="4084889" cy="2693252"/>
          </a:xfrm>
          <a:prstGeom prst="ellipse">
            <a:avLst/>
          </a:prstGeom>
          <a:solidFill>
            <a:srgbClr val="47CFF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500" dirty="0"/>
          </a:p>
        </p:txBody>
      </p:sp>
      <p:sp>
        <p:nvSpPr>
          <p:cNvPr id="28" name="Oval 27">
            <a:extLst>
              <a:ext uri="{FF2B5EF4-FFF2-40B4-BE49-F238E27FC236}">
                <a16:creationId xmlns:a16="http://schemas.microsoft.com/office/drawing/2014/main" id="{6BCDA0C2-8CEA-41C9-9D8D-268483A5C7A6}"/>
              </a:ext>
            </a:extLst>
          </p:cNvPr>
          <p:cNvSpPr/>
          <p:nvPr/>
        </p:nvSpPr>
        <p:spPr>
          <a:xfrm>
            <a:off x="3372755" y="11586734"/>
            <a:ext cx="2362270" cy="14104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TextBox 28">
            <a:extLst>
              <a:ext uri="{FF2B5EF4-FFF2-40B4-BE49-F238E27FC236}">
                <a16:creationId xmlns:a16="http://schemas.microsoft.com/office/drawing/2014/main" id="{7BDB1B20-D691-4532-B5AC-F62E932D8377}"/>
              </a:ext>
            </a:extLst>
          </p:cNvPr>
          <p:cNvSpPr txBox="1"/>
          <p:nvPr/>
        </p:nvSpPr>
        <p:spPr>
          <a:xfrm>
            <a:off x="3504809" y="11794610"/>
            <a:ext cx="2231574"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Ideal behavior of environment</a:t>
            </a:r>
          </a:p>
        </p:txBody>
      </p:sp>
      <p:sp>
        <p:nvSpPr>
          <p:cNvPr id="31" name="TextBox 30">
            <a:extLst>
              <a:ext uri="{FF2B5EF4-FFF2-40B4-BE49-F238E27FC236}">
                <a16:creationId xmlns:a16="http://schemas.microsoft.com/office/drawing/2014/main" id="{1831B763-2B62-45D4-B07F-EEA0E72673F9}"/>
              </a:ext>
            </a:extLst>
          </p:cNvPr>
          <p:cNvSpPr txBox="1"/>
          <p:nvPr/>
        </p:nvSpPr>
        <p:spPr>
          <a:xfrm>
            <a:off x="3192369" y="10693783"/>
            <a:ext cx="3390285"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Deviations which don’t cause unsafe behavior</a:t>
            </a:r>
          </a:p>
        </p:txBody>
      </p:sp>
      <p:sp>
        <p:nvSpPr>
          <p:cNvPr id="36" name="TextBox 35">
            <a:extLst>
              <a:ext uri="{FF2B5EF4-FFF2-40B4-BE49-F238E27FC236}">
                <a16:creationId xmlns:a16="http://schemas.microsoft.com/office/drawing/2014/main" id="{0E47A541-42EC-479A-AC3F-C7CDB7F98C55}"/>
              </a:ext>
            </a:extLst>
          </p:cNvPr>
          <p:cNvSpPr txBox="1"/>
          <p:nvPr/>
        </p:nvSpPr>
        <p:spPr>
          <a:xfrm>
            <a:off x="3192368" y="9532245"/>
            <a:ext cx="3390285"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Deviations which do cause unsafe behavior </a:t>
            </a:r>
          </a:p>
        </p:txBody>
      </p:sp>
      <p:sp>
        <p:nvSpPr>
          <p:cNvPr id="35" name="Text Placeholder 34">
            <a:extLst>
              <a:ext uri="{FF2B5EF4-FFF2-40B4-BE49-F238E27FC236}">
                <a16:creationId xmlns:a16="http://schemas.microsoft.com/office/drawing/2014/main" id="{F70F338E-D013-41B7-9D9D-DB45526A267E}"/>
              </a:ext>
            </a:extLst>
          </p:cNvPr>
          <p:cNvSpPr>
            <a:spLocks noGrp="1"/>
          </p:cNvSpPr>
          <p:nvPr>
            <p:ph type="body" sz="quarter" idx="21"/>
          </p:nvPr>
        </p:nvSpPr>
        <p:spPr>
          <a:xfrm>
            <a:off x="10774625" y="5640930"/>
            <a:ext cx="10048874" cy="1764128"/>
          </a:xfrm>
        </p:spPr>
        <p:txBody>
          <a:bodyPr/>
          <a:lstStyle/>
          <a:p>
            <a:r>
              <a:rPr lang="en-US" sz="3000" dirty="0"/>
              <a:t>During a 2010 election, co-conspirators were arrested for exploiting a vulnerability in the iVotronic machine to commit electoral fraud. Consider the following LTS models.</a:t>
            </a:r>
          </a:p>
          <a:p>
            <a:endParaRPr lang="en-US" sz="3000" dirty="0"/>
          </a:p>
          <a:p>
            <a:endParaRPr lang="en-US" sz="30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CB6436A-4084-41BB-A2E8-0B1018AD16C6}"/>
                  </a:ext>
                </a:extLst>
              </p:cNvPr>
              <p:cNvSpPr txBox="1"/>
              <p:nvPr/>
            </p:nvSpPr>
            <p:spPr>
              <a:xfrm>
                <a:off x="504888" y="21841110"/>
                <a:ext cx="10188348" cy="1001812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A </a:t>
                </a:r>
                <a:r>
                  <a:rPr lang="en-US" sz="3000" b="1" dirty="0">
                    <a:latin typeface="Times New Roman" panose="02020603050405020304" pitchFamily="18" charset="0"/>
                    <a:cs typeface="Times New Roman" panose="02020603050405020304" pitchFamily="18" charset="0"/>
                  </a:rPr>
                  <a:t>Labelled Transition System (LTS) </a:t>
                </a:r>
                <a:r>
                  <a:rPr lang="en-US" sz="3000" dirty="0">
                    <a:latin typeface="Times New Roman" panose="02020603050405020304" pitchFamily="18" charset="0"/>
                    <a:cs typeface="Times New Roman" panose="02020603050405020304" pitchFamily="18" charset="0"/>
                  </a:rPr>
                  <a:t>T is a tuple</a:t>
                </a:r>
              </a:p>
              <a:p>
                <a:r>
                  <a:rPr lang="en-US" sz="3000" dirty="0">
                    <a:latin typeface="Times New Roman" panose="02020603050405020304" pitchFamily="18" charset="0"/>
                    <a:cs typeface="Times New Roman" panose="02020603050405020304" pitchFamily="18" charset="0"/>
                  </a:rPr>
                  <a:t>where S is a set of states,        is a set of actions called the </a:t>
                </a:r>
                <a:r>
                  <a:rPr lang="en-US" sz="3000" i="1" dirty="0">
                    <a:latin typeface="Times New Roman" panose="02020603050405020304" pitchFamily="18" charset="0"/>
                    <a:cs typeface="Times New Roman" panose="02020603050405020304" pitchFamily="18" charset="0"/>
                  </a:rPr>
                  <a:t>alphabet</a:t>
                </a:r>
                <a:r>
                  <a:rPr lang="en-US" sz="3000" dirty="0">
                    <a:latin typeface="Times New Roman" panose="02020603050405020304" pitchFamily="18" charset="0"/>
                    <a:cs typeface="Times New Roman" panose="02020603050405020304" pitchFamily="18" charset="0"/>
                  </a:rPr>
                  <a:t> of T,                                              defines the state transitions (where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panose="02020603050405020304" pitchFamily="18" charset="0"/>
                      </a:rPr>
                      <m:t>𝜏</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3000" b="0" dirty="0">
                    <a:latin typeface="Times New Roman" panose="02020603050405020304" pitchFamily="18" charset="0"/>
                    <a:ea typeface="Cambria Math" panose="02040503050406030204" pitchFamily="18" charset="0"/>
                    <a:cs typeface="Times New Roman" panose="02020603050405020304" pitchFamily="18" charset="0"/>
                  </a:rPr>
                  <a:t>is a designated action that is </a:t>
                </a:r>
                <a:r>
                  <a:rPr lang="en-US" sz="3000" dirty="0">
                    <a:latin typeface="Times New Roman" panose="02020603050405020304" pitchFamily="18" charset="0"/>
                    <a:ea typeface="Cambria Math" panose="02040503050406030204" pitchFamily="18" charset="0"/>
                    <a:cs typeface="Times New Roman" panose="02020603050405020304" pitchFamily="18" charset="0"/>
                  </a:rPr>
                  <a:t>unobservable to the system’s environment), and              is the initial state. </a:t>
                </a:r>
              </a:p>
              <a:p>
                <a:endParaRPr lang="en-US" sz="1500" dirty="0">
                  <a:latin typeface="Times New Roman" panose="02020603050405020304" pitchFamily="18" charset="0"/>
                  <a:ea typeface="Cambria Math" panose="02040503050406030204" pitchFamily="18" charset="0"/>
                  <a:cs typeface="Times New Roman" panose="02020603050405020304" pitchFamily="18" charset="0"/>
                </a:endParaRPr>
              </a:p>
              <a:p>
                <a:r>
                  <a:rPr lang="en-US" sz="3000" dirty="0">
                    <a:latin typeface="Times New Roman" panose="02020603050405020304" pitchFamily="18" charset="0"/>
                    <a:ea typeface="Cambria Math" panose="02040503050406030204" pitchFamily="18" charset="0"/>
                    <a:cs typeface="Times New Roman" panose="02020603050405020304" pitchFamily="18" charset="0"/>
                  </a:rPr>
                  <a:t>A</a:t>
                </a:r>
                <a:r>
                  <a:rPr lang="en-US" sz="3000" b="1" dirty="0">
                    <a:latin typeface="Times New Roman" panose="02020603050405020304" pitchFamily="18" charset="0"/>
                    <a:ea typeface="Cambria Math" panose="02040503050406030204" pitchFamily="18" charset="0"/>
                    <a:cs typeface="Times New Roman" panose="02020603050405020304" pitchFamily="18" charset="0"/>
                  </a:rPr>
                  <a:t> trace                 </a:t>
                </a:r>
                <a:r>
                  <a:rPr lang="en-US" sz="3000" dirty="0">
                    <a:latin typeface="Times New Roman" panose="02020603050405020304" pitchFamily="18" charset="0"/>
                    <a:ea typeface="Cambria Math" panose="02040503050406030204" pitchFamily="18" charset="0"/>
                    <a:cs typeface="Times New Roman" panose="02020603050405020304" pitchFamily="18" charset="0"/>
                  </a:rPr>
                  <a:t>is a sequence of observable actions from </a:t>
                </a:r>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𝑜</m:t>
                        </m:r>
                      </m:sub>
                    </m:sSub>
                  </m:oMath>
                </a14:m>
                <a:r>
                  <a:rPr lang="en-US" sz="3000" dirty="0">
                    <a:latin typeface="Times New Roman" panose="02020603050405020304" pitchFamily="18" charset="0"/>
                    <a:ea typeface="Cambria Math" panose="02040503050406030204" pitchFamily="18" charset="0"/>
                    <a:cs typeface="Times New Roman" panose="02020603050405020304" pitchFamily="18" charset="0"/>
                  </a:rPr>
                  <a:t>, and the </a:t>
                </a:r>
                <a:r>
                  <a:rPr lang="en-US" sz="3000" b="1" dirty="0">
                    <a:latin typeface="Times New Roman" panose="02020603050405020304" pitchFamily="18" charset="0"/>
                    <a:ea typeface="Cambria Math" panose="02040503050406030204" pitchFamily="18" charset="0"/>
                    <a:cs typeface="Times New Roman" panose="02020603050405020304" pitchFamily="18" charset="0"/>
                  </a:rPr>
                  <a:t>behavior </a:t>
                </a:r>
                <a:r>
                  <a:rPr lang="en-US" sz="3000" dirty="0">
                    <a:latin typeface="Times New Roman" panose="02020603050405020304" pitchFamily="18" charset="0"/>
                    <a:ea typeface="Cambria Math" panose="02040503050406030204" pitchFamily="18" charset="0"/>
                    <a:cs typeface="Times New Roman" panose="02020603050405020304" pitchFamily="18" charset="0"/>
                  </a:rPr>
                  <a:t>of T, denoted             , is the set of traces in T.</a:t>
                </a:r>
              </a:p>
              <a:p>
                <a:endParaRPr lang="en-US" sz="1500" dirty="0">
                  <a:latin typeface="Times New Roman" panose="02020603050405020304" pitchFamily="18" charset="0"/>
                  <a:ea typeface="Cambria Math" panose="02040503050406030204" pitchFamily="18" charset="0"/>
                  <a:cs typeface="Times New Roman" panose="02020603050405020304" pitchFamily="18" charset="0"/>
                </a:endParaRPr>
              </a:p>
              <a:p>
                <a:r>
                  <a:rPr lang="en-US" sz="3000" b="1" dirty="0">
                    <a:latin typeface="Times New Roman" panose="02020603050405020304" pitchFamily="18" charset="0"/>
                    <a:ea typeface="Cambria Math" panose="02040503050406030204" pitchFamily="18" charset="0"/>
                    <a:cs typeface="Times New Roman" panose="02020603050405020304" pitchFamily="18" charset="0"/>
                  </a:rPr>
                  <a:t>Properties:</a:t>
                </a:r>
              </a:p>
              <a:p>
                <a:pPr marL="457200" indent="-457200">
                  <a:buFont typeface="Arial" panose="020B0604020202020204" pitchFamily="34" charset="0"/>
                  <a:buChar char="•"/>
                </a:pPr>
                <a:r>
                  <a:rPr lang="en-US" altLang="zh-CN" sz="3000" dirty="0">
                    <a:latin typeface="Times New Roman" panose="02020603050405020304" pitchFamily="18" charset="0"/>
                    <a:ea typeface="Cambria Math" panose="02040503050406030204" pitchFamily="18" charset="0"/>
                    <a:cs typeface="Times New Roman" panose="02020603050405020304" pitchFamily="18" charset="0"/>
                  </a:rPr>
                  <a:t>A </a:t>
                </a:r>
                <a:r>
                  <a:rPr lang="en-US" altLang="zh-CN" sz="3000" b="1" dirty="0">
                    <a:latin typeface="Times New Roman" panose="02020603050405020304" pitchFamily="18" charset="0"/>
                    <a:ea typeface="Cambria Math" panose="02040503050406030204" pitchFamily="18" charset="0"/>
                    <a:cs typeface="Times New Roman" panose="02020603050405020304" pitchFamily="18" charset="0"/>
                  </a:rPr>
                  <a:t>safety property </a:t>
                </a:r>
                <a:r>
                  <a:rPr lang="en-US" altLang="zh-CN" sz="3000" dirty="0">
                    <a:latin typeface="Times New Roman" panose="02020603050405020304" pitchFamily="18" charset="0"/>
                    <a:ea typeface="Cambria Math" panose="02040503050406030204" pitchFamily="18" charset="0"/>
                    <a:cs typeface="Times New Roman" panose="02020603050405020304" pitchFamily="18" charset="0"/>
                  </a:rPr>
                  <a:t>P can be expressed as LTS and defines </a:t>
                </a:r>
                <a:r>
                  <a:rPr lang="en-US" altLang="zh-CN" sz="3000" b="1" dirty="0">
                    <a:latin typeface="Times New Roman" panose="02020603050405020304" pitchFamily="18" charset="0"/>
                    <a:ea typeface="Cambria Math" panose="02040503050406030204" pitchFamily="18" charset="0"/>
                    <a:cs typeface="Times New Roman" panose="02020603050405020304" pitchFamily="18" charset="0"/>
                  </a:rPr>
                  <a:t>acceptable behaviors </a:t>
                </a:r>
                <a:r>
                  <a:rPr lang="en-US" altLang="zh-CN" sz="3000" dirty="0">
                    <a:latin typeface="Times New Roman" panose="02020603050405020304" pitchFamily="18" charset="0"/>
                    <a:ea typeface="Cambria Math" panose="02040503050406030204" pitchFamily="18" charset="0"/>
                    <a:cs typeface="Times New Roman" panose="02020603050405020304" pitchFamily="18" charset="0"/>
                  </a:rPr>
                  <a:t>of </a:t>
                </a:r>
                <a:r>
                  <a:rPr lang="el-GR" altLang="zh-CN" sz="3000" dirty="0">
                    <a:latin typeface="Times New Roman" panose="02020603050405020304" pitchFamily="18" charset="0"/>
                    <a:ea typeface="Cambria Math" panose="02040503050406030204" pitchFamily="18" charset="0"/>
                    <a:cs typeface="Times New Roman" panose="02020603050405020304" pitchFamily="18" charset="0"/>
                  </a:rPr>
                  <a:t>α</a:t>
                </a:r>
                <a:r>
                  <a:rPr lang="en-US" altLang="zh-CN" sz="3000" dirty="0">
                    <a:latin typeface="Times New Roman" panose="02020603050405020304" pitchFamily="18" charset="0"/>
                    <a:ea typeface="Cambria Math" panose="02040503050406030204" pitchFamily="18" charset="0"/>
                    <a:cs typeface="Times New Roman" panose="02020603050405020304" pitchFamily="18" charset="0"/>
                  </a:rPr>
                  <a:t>P over LTS</a:t>
                </a:r>
                <a:r>
                  <a:rPr lang="en-US" sz="3000" dirty="0">
                    <a:latin typeface="Times New Roman" panose="02020603050405020304" pitchFamily="18" charset="0"/>
                    <a:ea typeface="Cambria Math" panose="02040503050406030204" pitchFamily="18" charset="0"/>
                    <a:cs typeface="Times New Roman" panose="02020603050405020304" pitchFamily="18" charset="0"/>
                  </a:rPr>
                  <a:t> T. Satisfaction  denoted by               . </a:t>
                </a:r>
              </a:p>
              <a:p>
                <a:pPr marL="457200" indent="-457200">
                  <a:buFont typeface="Arial" panose="020B0604020202020204" pitchFamily="34" charset="0"/>
                  <a:buChar char="•"/>
                </a:pPr>
                <a:r>
                  <a:rPr lang="en-US" sz="3000" dirty="0">
                    <a:latin typeface="Times New Roman" panose="02020603050405020304" pitchFamily="18" charset="0"/>
                    <a:ea typeface="Cambria Math" panose="02040503050406030204" pitchFamily="18" charset="0"/>
                    <a:cs typeface="Times New Roman" panose="02020603050405020304" pitchFamily="18" charset="0"/>
                  </a:rPr>
                  <a:t>A </a:t>
                </a:r>
                <a:r>
                  <a:rPr lang="en-US" sz="3000" b="1" dirty="0">
                    <a:latin typeface="Times New Roman" panose="02020603050405020304" pitchFamily="18" charset="0"/>
                    <a:ea typeface="Cambria Math" panose="02040503050406030204" pitchFamily="18" charset="0"/>
                    <a:cs typeface="Times New Roman" panose="02020603050405020304" pitchFamily="18" charset="0"/>
                  </a:rPr>
                  <a:t>progress property                </a:t>
                </a:r>
                <a:r>
                  <a:rPr lang="en-US" sz="3000" dirty="0">
                    <a:latin typeface="Times New Roman" panose="02020603050405020304" pitchFamily="18" charset="0"/>
                    <a:ea typeface="Cambria Math" panose="02040503050406030204" pitchFamily="18" charset="0"/>
                    <a:cs typeface="Times New Roman" panose="02020603050405020304" pitchFamily="18" charset="0"/>
                  </a:rPr>
                  <a:t>defines that each action in L should </a:t>
                </a:r>
                <a:r>
                  <a:rPr lang="en-US" sz="3000" b="1" dirty="0">
                    <a:latin typeface="Times New Roman" panose="02020603050405020304" pitchFamily="18" charset="0"/>
                    <a:ea typeface="Cambria Math" panose="02040503050406030204" pitchFamily="18" charset="0"/>
                    <a:cs typeface="Times New Roman" panose="02020603050405020304" pitchFamily="18" charset="0"/>
                  </a:rPr>
                  <a:t>eventually</a:t>
                </a:r>
                <a:r>
                  <a:rPr lang="en-US" sz="3000" dirty="0">
                    <a:latin typeface="Times New Roman" panose="02020603050405020304" pitchFamily="18" charset="0"/>
                    <a:ea typeface="Cambria Math" panose="02040503050406030204" pitchFamily="18" charset="0"/>
                    <a:cs typeface="Times New Roman" panose="02020603050405020304" pitchFamily="18" charset="0"/>
                  </a:rPr>
                  <a:t> happen. Satisfaction denoted by              . </a:t>
                </a:r>
              </a:p>
              <a:p>
                <a:pPr marL="457200" indent="-457200">
                  <a:buFont typeface="Arial" panose="020B0604020202020204" pitchFamily="34" charset="0"/>
                  <a:buChar char="•"/>
                </a:pPr>
                <a:r>
                  <a:rPr lang="en-US" sz="3000" dirty="0">
                    <a:latin typeface="Times New Roman" panose="02020603050405020304" pitchFamily="18" charset="0"/>
                    <a:ea typeface="Cambria Math" panose="02040503050406030204" pitchFamily="18" charset="0"/>
                    <a:cs typeface="Times New Roman" panose="02020603050405020304" pitchFamily="18" charset="0"/>
                  </a:rPr>
                  <a:t>A </a:t>
                </a:r>
                <a:r>
                  <a:rPr lang="en-US" sz="3000" b="1" dirty="0">
                    <a:latin typeface="Times New Roman" panose="02020603050405020304" pitchFamily="18" charset="0"/>
                    <a:ea typeface="Cambria Math" panose="02040503050406030204" pitchFamily="18" charset="0"/>
                    <a:cs typeface="Times New Roman" panose="02020603050405020304" pitchFamily="18" charset="0"/>
                  </a:rPr>
                  <a:t>preferred behavior </a:t>
                </a:r>
                <a:r>
                  <a:rPr lang="en-US" sz="3000" dirty="0">
                    <a:latin typeface="Times New Roman" panose="02020603050405020304" pitchFamily="18" charset="0"/>
                    <a:ea typeface="Cambria Math" panose="02040503050406030204" pitchFamily="18" charset="0"/>
                    <a:cs typeface="Times New Roman" panose="02020603050405020304" pitchFamily="18" charset="0"/>
                  </a:rPr>
                  <a:t>D can be expressed as LTS and defines behaviors that developers </a:t>
                </a:r>
                <a:r>
                  <a:rPr lang="en-US" sz="3000" b="1" dirty="0">
                    <a:latin typeface="Times New Roman" panose="02020603050405020304" pitchFamily="18" charset="0"/>
                    <a:ea typeface="Cambria Math" panose="02040503050406030204" pitchFamily="18" charset="0"/>
                    <a:cs typeface="Times New Roman" panose="02020603050405020304" pitchFamily="18" charset="0"/>
                  </a:rPr>
                  <a:t>want a system to contain </a:t>
                </a:r>
                <a:r>
                  <a:rPr lang="en-US" sz="3000" dirty="0">
                    <a:latin typeface="Times New Roman" panose="02020603050405020304" pitchFamily="18" charset="0"/>
                    <a:ea typeface="Cambria Math" panose="02040503050406030204" pitchFamily="18" charset="0"/>
                    <a:cs typeface="Times New Roman" panose="02020603050405020304" pitchFamily="18" charset="0"/>
                  </a:rPr>
                  <a:t>for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 ⊆ </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𝑇</m:t>
                    </m:r>
                  </m:oMath>
                </a14:m>
                <a:r>
                  <a:rPr lang="en-US" sz="3000" b="0" dirty="0">
                    <a:latin typeface="Times New Roman" panose="02020603050405020304" pitchFamily="18" charset="0"/>
                    <a:ea typeface="Cambria Math" panose="02040503050406030204" pitchFamily="18" charset="0"/>
                    <a:cs typeface="Times New Roman" panose="02020603050405020304" pitchFamily="18" charset="0"/>
                  </a:rPr>
                  <a:t>. Satisfaction denoted by              . .        </a:t>
                </a:r>
              </a:p>
              <a:p>
                <a:endParaRPr lang="en-US" sz="1500" dirty="0">
                  <a:latin typeface="Times New Roman" panose="02020603050405020304" pitchFamily="18" charset="0"/>
                  <a:ea typeface="Cambria Math" panose="02040503050406030204" pitchFamily="18" charset="0"/>
                  <a:cs typeface="Times New Roman" panose="02020603050405020304" pitchFamily="18" charset="0"/>
                </a:endParaRPr>
              </a:p>
              <a:p>
                <a:r>
                  <a:rPr lang="en-US" sz="3000" b="1" dirty="0">
                    <a:latin typeface="Times New Roman" panose="02020603050405020304" pitchFamily="18" charset="0"/>
                    <a:ea typeface="Cambria Math" panose="02040503050406030204" pitchFamily="18" charset="0"/>
                    <a:cs typeface="Times New Roman" panose="02020603050405020304" pitchFamily="18" charset="0"/>
                  </a:rPr>
                  <a:t>Parallel Composition</a:t>
                </a:r>
                <a:r>
                  <a:rPr lang="en-US" sz="3000" dirty="0">
                    <a:latin typeface="Times New Roman" panose="02020603050405020304" pitchFamily="18" charset="0"/>
                    <a:ea typeface="Cambria Math" panose="02040503050406030204" pitchFamily="18" charset="0"/>
                    <a:cs typeface="Times New Roman" panose="02020603050405020304" pitchFamily="18" charset="0"/>
                  </a:rPr>
                  <a:t> (||) is an operation which models the interaction between two LTS by synchronizing common actions and interleaving the others. </a:t>
                </a:r>
                <a:endParaRPr lang="en-US" sz="3000" b="1"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sz="30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ACB6436A-4084-41BB-A2E8-0B1018AD16C6}"/>
                  </a:ext>
                </a:extLst>
              </p:cNvPr>
              <p:cNvSpPr txBox="1">
                <a:spLocks noRot="1" noChangeAspect="1" noMove="1" noResize="1" noEditPoints="1" noAdjustHandles="1" noChangeArrowheads="1" noChangeShapeType="1" noTextEdit="1"/>
              </p:cNvSpPr>
              <p:nvPr/>
            </p:nvSpPr>
            <p:spPr>
              <a:xfrm>
                <a:off x="504888" y="21841110"/>
                <a:ext cx="10188348" cy="10018127"/>
              </a:xfrm>
              <a:prstGeom prst="rect">
                <a:avLst/>
              </a:prstGeom>
              <a:blipFill>
                <a:blip r:embed="rId32"/>
                <a:stretch>
                  <a:fillRect l="-1436" t="-791" r="-1855"/>
                </a:stretch>
              </a:blipFill>
            </p:spPr>
            <p:txBody>
              <a:bodyPr/>
              <a:lstStyle/>
              <a:p>
                <a:r>
                  <a:rPr lang="en-US">
                    <a:noFill/>
                  </a:rPr>
                  <a:t> </a:t>
                </a:r>
              </a:p>
            </p:txBody>
          </p:sp>
        </mc:Fallback>
      </mc:AlternateContent>
      <p:pic>
        <p:nvPicPr>
          <p:cNvPr id="43" name="Picture 42" descr="\documentclass{article}&#10;\usepackage{amsmath}&#10;\pagestyle{empty}&#10;\begin{document}&#10;&#10;&#10;$\langle S, \alpha T, R, s_0 \rangle$&#10;&#10;\end{document}" title="IguanaTex Bitmap Display">
            <a:extLst>
              <a:ext uri="{FF2B5EF4-FFF2-40B4-BE49-F238E27FC236}">
                <a16:creationId xmlns:a16="http://schemas.microsoft.com/office/drawing/2014/main" id="{F8645B92-9F7C-496F-A26F-9264A2F47E49}"/>
              </a:ext>
            </a:extLst>
          </p:cNvPr>
          <p:cNvPicPr>
            <a:picLocks noChangeAspect="1"/>
          </p:cNvPicPr>
          <p:nvPr>
            <p:custDataLst>
              <p:tags r:id="rId1"/>
            </p:custDataLst>
          </p:nvPr>
        </p:nvPicPr>
        <p:blipFill>
          <a:blip r:embed="rId33" cstate="print">
            <a:extLst>
              <a:ext uri="{28A0092B-C50C-407E-A947-70E740481C1C}">
                <a14:useLocalDpi xmlns:a14="http://schemas.microsoft.com/office/drawing/2010/main" val="0"/>
              </a:ext>
            </a:extLst>
          </a:blip>
          <a:stretch>
            <a:fillRect/>
          </a:stretch>
        </p:blipFill>
        <p:spPr>
          <a:xfrm>
            <a:off x="8366624" y="21962675"/>
            <a:ext cx="2088686" cy="379886"/>
          </a:xfrm>
          <a:prstGeom prst="rect">
            <a:avLst/>
          </a:prstGeom>
        </p:spPr>
      </p:pic>
      <p:pic>
        <p:nvPicPr>
          <p:cNvPr id="45" name="Picture 44" descr="\documentclass{article}&#10;\usepackage{amsmath}&#10;\pagestyle{empty}&#10;\begin{document}&#10;&#10;$\alpha T$&#10;&#10;&#10;\end{document}" title="IguanaTex Bitmap Display">
            <a:extLst>
              <a:ext uri="{FF2B5EF4-FFF2-40B4-BE49-F238E27FC236}">
                <a16:creationId xmlns:a16="http://schemas.microsoft.com/office/drawing/2014/main" id="{C9529FF5-F916-4448-AB08-A0D25E6F0870}"/>
              </a:ext>
            </a:extLst>
          </p:cNvPr>
          <p:cNvPicPr>
            <a:picLocks noChangeAspect="1"/>
          </p:cNvPicPr>
          <p:nvPr>
            <p:custDataLst>
              <p:tags r:id="rId2"/>
            </p:custDataLst>
          </p:nvPr>
        </p:nvPicPr>
        <p:blipFill>
          <a:blip r:embed="rId34" cstate="print">
            <a:extLst>
              <a:ext uri="{28A0092B-C50C-407E-A947-70E740481C1C}">
                <a14:useLocalDpi xmlns:a14="http://schemas.microsoft.com/office/drawing/2010/main" val="0"/>
              </a:ext>
            </a:extLst>
          </a:blip>
          <a:stretch>
            <a:fillRect/>
          </a:stretch>
        </p:blipFill>
        <p:spPr>
          <a:xfrm>
            <a:off x="4648438" y="22449542"/>
            <a:ext cx="496457" cy="261943"/>
          </a:xfrm>
          <a:prstGeom prst="rect">
            <a:avLst/>
          </a:prstGeom>
        </p:spPr>
      </p:pic>
      <p:pic>
        <p:nvPicPr>
          <p:cNvPr id="49" name="Picture 48" descr="\documentclass{article}&#10;\usepackage{amsmath}&#10;\pagestyle{empty}&#10;\begin{document}&#10;&#10;$R \subseteq S \times (\alpha T \cup \{ \tau \}) \times S$&#10;&#10;\end{document}" title="IguanaTex Bitmap Display">
            <a:extLst>
              <a:ext uri="{FF2B5EF4-FFF2-40B4-BE49-F238E27FC236}">
                <a16:creationId xmlns:a16="http://schemas.microsoft.com/office/drawing/2014/main" id="{7948E0A5-C996-4C8B-85D0-B3DD943AEC7C}"/>
              </a:ext>
            </a:extLst>
          </p:cNvPr>
          <p:cNvPicPr>
            <a:picLocks noChangeAspect="1"/>
          </p:cNvPicPr>
          <p:nvPr>
            <p:custDataLst>
              <p:tags r:id="rId3"/>
            </p:custDataLst>
          </p:nvPr>
        </p:nvPicPr>
        <p:blipFill>
          <a:blip r:embed="rId35" cstate="print">
            <a:extLst>
              <a:ext uri="{28A0092B-C50C-407E-A947-70E740481C1C}">
                <a14:useLocalDpi xmlns:a14="http://schemas.microsoft.com/office/drawing/2010/main" val="0"/>
              </a:ext>
            </a:extLst>
          </a:blip>
          <a:stretch>
            <a:fillRect/>
          </a:stretch>
        </p:blipFill>
        <p:spPr>
          <a:xfrm>
            <a:off x="2817541" y="22901778"/>
            <a:ext cx="4034743" cy="379886"/>
          </a:xfrm>
          <a:prstGeom prst="rect">
            <a:avLst/>
          </a:prstGeom>
        </p:spPr>
      </p:pic>
      <p:pic>
        <p:nvPicPr>
          <p:cNvPr id="51" name="Picture 50" descr="\documentclass{article}&#10;\usepackage{amsmath}&#10;\pagestyle{empty}&#10;\begin{document}&#10;&#10;$s_0 \in S$&#10;&#10;&#10;\end{document}" title="IguanaTex Bitmap Display">
            <a:extLst>
              <a:ext uri="{FF2B5EF4-FFF2-40B4-BE49-F238E27FC236}">
                <a16:creationId xmlns:a16="http://schemas.microsoft.com/office/drawing/2014/main" id="{020A4285-0506-4DF5-B7FE-6C5E44AB2DDD}"/>
              </a:ext>
            </a:extLst>
          </p:cNvPr>
          <p:cNvPicPr>
            <a:picLocks noChangeAspect="1"/>
          </p:cNvPicPr>
          <p:nvPr>
            <p:custDataLst>
              <p:tags r:id="rId4"/>
            </p:custDataLst>
          </p:nvPr>
        </p:nvPicPr>
        <p:blipFill>
          <a:blip r:embed="rId36" cstate="print">
            <a:extLst>
              <a:ext uri="{28A0092B-C50C-407E-A947-70E740481C1C}">
                <a14:useLocalDpi xmlns:a14="http://schemas.microsoft.com/office/drawing/2010/main" val="0"/>
              </a:ext>
            </a:extLst>
          </a:blip>
          <a:stretch>
            <a:fillRect/>
          </a:stretch>
        </p:blipFill>
        <p:spPr>
          <a:xfrm>
            <a:off x="5503065" y="23780907"/>
            <a:ext cx="1038171" cy="329143"/>
          </a:xfrm>
          <a:prstGeom prst="rect">
            <a:avLst/>
          </a:prstGeom>
        </p:spPr>
      </p:pic>
      <p:pic>
        <p:nvPicPr>
          <p:cNvPr id="53" name="Picture 52" descr="\documentclass{article}&#10;\usepackage{amsmath}&#10;\pagestyle{empty}&#10;\begin{document}&#10;&#10;$\sigma \in \alpha T^*$&#10;&#10;&#10;\end{document}" title="IguanaTex Bitmap Display">
            <a:extLst>
              <a:ext uri="{FF2B5EF4-FFF2-40B4-BE49-F238E27FC236}">
                <a16:creationId xmlns:a16="http://schemas.microsoft.com/office/drawing/2014/main" id="{0B522E56-010B-4E73-8D56-265D16D32CD7}"/>
              </a:ext>
            </a:extLst>
          </p:cNvPr>
          <p:cNvPicPr>
            <a:picLocks noChangeAspect="1"/>
          </p:cNvPicPr>
          <p:nvPr>
            <p:custDataLst>
              <p:tags r:id="rId5"/>
            </p:custDataLst>
          </p:nvPr>
        </p:nvPicPr>
        <p:blipFill>
          <a:blip r:embed="rId37" cstate="print">
            <a:extLst>
              <a:ext uri="{28A0092B-C50C-407E-A947-70E740481C1C}">
                <a14:useLocalDpi xmlns:a14="http://schemas.microsoft.com/office/drawing/2010/main" val="0"/>
              </a:ext>
            </a:extLst>
          </a:blip>
          <a:stretch>
            <a:fillRect/>
          </a:stretch>
        </p:blipFill>
        <p:spPr>
          <a:xfrm>
            <a:off x="1988501" y="24520665"/>
            <a:ext cx="1331657" cy="278400"/>
          </a:xfrm>
          <a:prstGeom prst="rect">
            <a:avLst/>
          </a:prstGeom>
        </p:spPr>
      </p:pic>
      <p:pic>
        <p:nvPicPr>
          <p:cNvPr id="57" name="Picture 56" descr="\documentclass{article}&#10;\usepackage{amsmath}&#10;\pagestyle{empty}&#10;\begin{document}&#10;&#10;&#10;$beh(T)$&#10;&#10;\end{document}" title="IguanaTex Bitmap Display">
            <a:extLst>
              <a:ext uri="{FF2B5EF4-FFF2-40B4-BE49-F238E27FC236}">
                <a16:creationId xmlns:a16="http://schemas.microsoft.com/office/drawing/2014/main" id="{4F79B468-A44A-41E8-AFCB-66C646E08EE5}"/>
              </a:ext>
            </a:extLst>
          </p:cNvPr>
          <p:cNvPicPr>
            <a:picLocks noChangeAspect="1"/>
          </p:cNvPicPr>
          <p:nvPr>
            <p:custDataLst>
              <p:tags r:id="rId6"/>
            </p:custDataLst>
          </p:nvPr>
        </p:nvPicPr>
        <p:blipFill>
          <a:blip r:embed="rId38" cstate="print">
            <a:extLst>
              <a:ext uri="{28A0092B-C50C-407E-A947-70E740481C1C}">
                <a14:useLocalDpi xmlns:a14="http://schemas.microsoft.com/office/drawing/2010/main" val="0"/>
              </a:ext>
            </a:extLst>
          </a:blip>
          <a:stretch>
            <a:fillRect/>
          </a:stretch>
        </p:blipFill>
        <p:spPr>
          <a:xfrm>
            <a:off x="5469263" y="24938437"/>
            <a:ext cx="1073829" cy="379886"/>
          </a:xfrm>
          <a:prstGeom prst="rect">
            <a:avLst/>
          </a:prstGeom>
        </p:spPr>
      </p:pic>
      <p:pic>
        <p:nvPicPr>
          <p:cNvPr id="60" name="Picture 59" descr="\documentclass{article}&#10;\usepackage{amsmath}&#10;\pagestyle{empty}&#10;\begin{document}&#10;&#10;$L \subseteq \alpha T$&#10;&#10;&#10;\end{document}" title="IguanaTex Bitmap Display">
            <a:extLst>
              <a:ext uri="{FF2B5EF4-FFF2-40B4-BE49-F238E27FC236}">
                <a16:creationId xmlns:a16="http://schemas.microsoft.com/office/drawing/2014/main" id="{97C5F373-21EE-44A9-83F7-370CD82AC45A}"/>
              </a:ext>
            </a:extLst>
          </p:cNvPr>
          <p:cNvPicPr>
            <a:picLocks noChangeAspect="1"/>
          </p:cNvPicPr>
          <p:nvPr>
            <p:custDataLst>
              <p:tags r:id="rId7"/>
            </p:custDataLst>
          </p:nvPr>
        </p:nvPicPr>
        <p:blipFill>
          <a:blip r:embed="rId39" cstate="print">
            <a:extLst>
              <a:ext uri="{28A0092B-C50C-407E-A947-70E740481C1C}">
                <a14:useLocalDpi xmlns:a14="http://schemas.microsoft.com/office/drawing/2010/main" val="0"/>
              </a:ext>
            </a:extLst>
          </a:blip>
          <a:stretch>
            <a:fillRect/>
          </a:stretch>
        </p:blipFill>
        <p:spPr>
          <a:xfrm>
            <a:off x="4467484" y="27514444"/>
            <a:ext cx="1261714" cy="311314"/>
          </a:xfrm>
          <a:prstGeom prst="rect">
            <a:avLst/>
          </a:prstGeom>
        </p:spPr>
      </p:pic>
      <p:pic>
        <p:nvPicPr>
          <p:cNvPr id="62" name="Picture 61" descr="\documentclass{article}&#10;\usepackage{amsmath}&#10;\pagestyle{empty}&#10;\begin{document}&#10;&#10;\newcommand{\nmodels}{\not\mathrel|\joinrel=}&#10;$T \models_s P$&#10;&#10;\end{document}" title="IguanaTex Bitmap Display">
            <a:extLst>
              <a:ext uri="{FF2B5EF4-FFF2-40B4-BE49-F238E27FC236}">
                <a16:creationId xmlns:a16="http://schemas.microsoft.com/office/drawing/2014/main" id="{CB2EFE50-0E53-445D-B3BF-9E7DCAAF42A0}"/>
              </a:ext>
            </a:extLst>
          </p:cNvPr>
          <p:cNvPicPr>
            <a:picLocks noChangeAspect="1"/>
          </p:cNvPicPr>
          <p:nvPr>
            <p:custDataLst>
              <p:tags r:id="rId8"/>
            </p:custDataLst>
          </p:nvPr>
        </p:nvPicPr>
        <p:blipFill>
          <a:blip r:embed="rId40" cstate="print">
            <a:extLst>
              <a:ext uri="{28A0092B-C50C-407E-A947-70E740481C1C}">
                <a14:useLocalDpi xmlns:a14="http://schemas.microsoft.com/office/drawing/2010/main" val="0"/>
              </a:ext>
            </a:extLst>
          </a:blip>
          <a:stretch>
            <a:fillRect/>
          </a:stretch>
        </p:blipFill>
        <p:spPr>
          <a:xfrm>
            <a:off x="1514392" y="27034372"/>
            <a:ext cx="1263086" cy="379886"/>
          </a:xfrm>
          <a:prstGeom prst="rect">
            <a:avLst/>
          </a:prstGeom>
        </p:spPr>
      </p:pic>
      <p:pic>
        <p:nvPicPr>
          <p:cNvPr id="24" name="Picture 23" descr="\documentclass{article}&#10;\usepackage{amsmath}&#10;\pagestyle{empty}&#10;\begin{document}&#10;&#10;\newcommand{\nmodels}{\not\mathrel|\joinrel=}&#10;$T \models_l L$&#10;&#10;&#10;&#10;\end{document}" title="IguanaTex Bitmap Display">
            <a:extLst>
              <a:ext uri="{FF2B5EF4-FFF2-40B4-BE49-F238E27FC236}">
                <a16:creationId xmlns:a16="http://schemas.microsoft.com/office/drawing/2014/main" id="{6017092D-1F8D-4A6E-AB74-9B9D396F9CA7}"/>
              </a:ext>
            </a:extLst>
          </p:cNvPr>
          <p:cNvPicPr>
            <a:picLocks noChangeAspect="1"/>
          </p:cNvPicPr>
          <p:nvPr>
            <p:custDataLst>
              <p:tags r:id="rId9"/>
            </p:custDataLst>
          </p:nvPr>
        </p:nvPicPr>
        <p:blipFill>
          <a:blip r:embed="rId41" cstate="print">
            <a:extLst>
              <a:ext uri="{28A0092B-C50C-407E-A947-70E740481C1C}">
                <a14:useLocalDpi xmlns:a14="http://schemas.microsoft.com/office/drawing/2010/main" val="0"/>
              </a:ext>
            </a:extLst>
          </a:blip>
          <a:stretch>
            <a:fillRect/>
          </a:stretch>
        </p:blipFill>
        <p:spPr>
          <a:xfrm>
            <a:off x="8937371" y="27950160"/>
            <a:ext cx="1175315" cy="379886"/>
          </a:xfrm>
          <a:prstGeom prst="rect">
            <a:avLst/>
          </a:prstGeom>
        </p:spPr>
      </p:pic>
      <p:pic>
        <p:nvPicPr>
          <p:cNvPr id="20" name="Picture 19" descr="\documentclass{article}&#10;\usepackage{amsmath}&#10;\pagestyle{empty}&#10;\begin{document}&#10;&#10;\newcommand{\nmodels}{\not\mathrel|\joinrel=}&#10;$T \models_p D$&#10;&#10;&#10;&#10;\end{document}" title="IguanaTex Bitmap Display">
            <a:extLst>
              <a:ext uri="{FF2B5EF4-FFF2-40B4-BE49-F238E27FC236}">
                <a16:creationId xmlns:a16="http://schemas.microsoft.com/office/drawing/2014/main" id="{1AE55F3C-97F6-44E1-AA86-9CFFB807DE7A}"/>
              </a:ext>
            </a:extLst>
          </p:cNvPr>
          <p:cNvPicPr>
            <a:picLocks noChangeAspect="1"/>
          </p:cNvPicPr>
          <p:nvPr>
            <p:custDataLst>
              <p:tags r:id="rId10"/>
            </p:custDataLst>
          </p:nvPr>
        </p:nvPicPr>
        <p:blipFill>
          <a:blip r:embed="rId42" cstate="print">
            <a:extLst>
              <a:ext uri="{28A0092B-C50C-407E-A947-70E740481C1C}">
                <a14:useLocalDpi xmlns:a14="http://schemas.microsoft.com/office/drawing/2010/main" val="0"/>
              </a:ext>
            </a:extLst>
          </a:blip>
          <a:stretch>
            <a:fillRect/>
          </a:stretch>
        </p:blipFill>
        <p:spPr>
          <a:xfrm>
            <a:off x="6604116" y="29314890"/>
            <a:ext cx="1296000" cy="393600"/>
          </a:xfrm>
          <a:prstGeom prst="rect">
            <a:avLst/>
          </a:prstGeom>
        </p:spPr>
      </p:pic>
      <p:pic>
        <p:nvPicPr>
          <p:cNvPr id="32" name="Picture 31" descr="Shape&#10;&#10;Description automatically generated with medium confidence">
            <a:extLst>
              <a:ext uri="{FF2B5EF4-FFF2-40B4-BE49-F238E27FC236}">
                <a16:creationId xmlns:a16="http://schemas.microsoft.com/office/drawing/2014/main" id="{0BE5910C-09F9-4BA0-A210-69A4A355175C}"/>
              </a:ext>
            </a:extLst>
          </p:cNvPr>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10828498" y="8695786"/>
            <a:ext cx="7273707" cy="2323707"/>
          </a:xfrm>
          <a:prstGeom prst="rect">
            <a:avLst/>
          </a:prstGeom>
        </p:spPr>
      </p:pic>
      <p:sp>
        <p:nvSpPr>
          <p:cNvPr id="34" name="TextBox 33">
            <a:extLst>
              <a:ext uri="{FF2B5EF4-FFF2-40B4-BE49-F238E27FC236}">
                <a16:creationId xmlns:a16="http://schemas.microsoft.com/office/drawing/2014/main" id="{0AE84EE4-3EA3-4A28-818E-F0E4A51EE497}"/>
              </a:ext>
            </a:extLst>
          </p:cNvPr>
          <p:cNvSpPr txBox="1"/>
          <p:nvPr/>
        </p:nvSpPr>
        <p:spPr>
          <a:xfrm>
            <a:off x="10972195" y="7590339"/>
            <a:ext cx="1506984" cy="1015663"/>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System LTS (M</a:t>
            </a:r>
            <a:r>
              <a:rPr lang="en-US" sz="2500" dirty="0">
                <a:latin typeface="Times New Roman" panose="02020603050405020304" pitchFamily="18" charset="0"/>
                <a:cs typeface="Times New Roman" panose="02020603050405020304" pitchFamily="18" charset="0"/>
              </a:rPr>
              <a:t>)</a:t>
            </a:r>
          </a:p>
        </p:txBody>
      </p:sp>
      <p:sp>
        <p:nvSpPr>
          <p:cNvPr id="50" name="TextBox 49">
            <a:extLst>
              <a:ext uri="{FF2B5EF4-FFF2-40B4-BE49-F238E27FC236}">
                <a16:creationId xmlns:a16="http://schemas.microsoft.com/office/drawing/2014/main" id="{EE24CE97-EC79-4B25-AE57-7E7D0492D39B}"/>
              </a:ext>
            </a:extLst>
          </p:cNvPr>
          <p:cNvSpPr txBox="1"/>
          <p:nvPr/>
        </p:nvSpPr>
        <p:spPr>
          <a:xfrm>
            <a:off x="18329778" y="9186222"/>
            <a:ext cx="2277342" cy="1015663"/>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Environment LTS (E)</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2B769A8B-52D8-4624-8F2A-725D64BA43BE}"/>
                  </a:ext>
                </a:extLst>
              </p:cNvPr>
              <p:cNvSpPr txBox="1"/>
              <p:nvPr/>
            </p:nvSpPr>
            <p:spPr>
              <a:xfrm>
                <a:off x="10843934" y="11303679"/>
                <a:ext cx="10265482" cy="332398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M||E satisfies the following safety and progress properties:</a:t>
                </a:r>
              </a:p>
              <a:p>
                <a:pPr marL="457200" indent="-45720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Safety</a:t>
                </a:r>
                <a:r>
                  <a:rPr lang="en-US" sz="3000" dirty="0">
                    <a:latin typeface="Times New Roman" panose="02020603050405020304" pitchFamily="18" charset="0"/>
                    <a:cs typeface="Times New Roman" panose="02020603050405020304" pitchFamily="18" charset="0"/>
                  </a:rPr>
                  <a:t> </a:t>
                </a:r>
                <a14:m>
                  <m:oMath xmlns:m="http://schemas.openxmlformats.org/officeDocument/2006/math">
                    <m:r>
                      <a:rPr lang="en-US" sz="3000" b="1" i="1" dirty="0" smtClean="0">
                        <a:latin typeface="Cambria Math" panose="02040503050406030204" pitchFamily="18" charset="0"/>
                        <a:cs typeface="Times New Roman" panose="02020603050405020304" pitchFamily="18" charset="0"/>
                      </a:rPr>
                      <m:t>𝑷</m:t>
                    </m:r>
                  </m:oMath>
                </a14:m>
                <a:r>
                  <a:rPr lang="en-US" sz="3000" dirty="0">
                    <a:latin typeface="Times New Roman" panose="02020603050405020304" pitchFamily="18" charset="0"/>
                    <a:cs typeface="Times New Roman" panose="02020603050405020304" pitchFamily="18" charset="0"/>
                  </a:rPr>
                  <a:t>: the voting system must only confirm the vote selected by the voter</a:t>
                </a:r>
              </a:p>
              <a:p>
                <a:pPr marL="457200" indent="-45720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Progress</a:t>
                </a:r>
                <a:r>
                  <a:rPr lang="en-US" sz="3000" dirty="0">
                    <a:latin typeface="Times New Roman" panose="02020603050405020304" pitchFamily="18" charset="0"/>
                    <a:cs typeface="Times New Roman" panose="02020603050405020304" pitchFamily="18" charset="0"/>
                  </a:rPr>
                  <a:t> </a:t>
                </a:r>
                <a14:m>
                  <m:oMath xmlns:m="http://schemas.openxmlformats.org/officeDocument/2006/math">
                    <m:r>
                      <a:rPr lang="en-US" sz="3000" b="1" i="1" dirty="0" smtClean="0">
                        <a:latin typeface="Cambria Math" panose="02040503050406030204" pitchFamily="18" charset="0"/>
                        <a:cs typeface="Times New Roman" panose="02020603050405020304" pitchFamily="18" charset="0"/>
                      </a:rPr>
                      <m:t>𝑳</m:t>
                    </m:r>
                  </m:oMath>
                </a14:m>
                <a:r>
                  <a:rPr lang="en-US" sz="3000" dirty="0">
                    <a:latin typeface="Times New Roman" panose="02020603050405020304" pitchFamily="18" charset="0"/>
                    <a:cs typeface="Times New Roman" panose="02020603050405020304" pitchFamily="18" charset="0"/>
                  </a:rPr>
                  <a:t>: </a:t>
                </a:r>
                <a:r>
                  <a:rPr lang="en-US" sz="3000" i="1" dirty="0">
                    <a:latin typeface="Times New Roman" panose="02020603050405020304" pitchFamily="18" charset="0"/>
                    <a:cs typeface="Times New Roman" panose="02020603050405020304" pitchFamily="18" charset="0"/>
                  </a:rPr>
                  <a:t>confirm</a:t>
                </a:r>
                <a:r>
                  <a:rPr lang="en-US" sz="3000" dirty="0">
                    <a:latin typeface="Times New Roman" panose="02020603050405020304" pitchFamily="18" charset="0"/>
                    <a:cs typeface="Times New Roman" panose="02020603050405020304" pitchFamily="18" charset="0"/>
                  </a:rPr>
                  <a:t> must occur</a:t>
                </a:r>
              </a:p>
              <a:p>
                <a:r>
                  <a:rPr lang="en-US" sz="3000" dirty="0">
                    <a:latin typeface="Times New Roman" panose="02020603050405020304" pitchFamily="18" charset="0"/>
                    <a:cs typeface="Times New Roman" panose="02020603050405020304" pitchFamily="18" charset="0"/>
                  </a:rPr>
                  <a:t>However, consider the following deviation environment: </a:t>
                </a: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a:t>
                </a:r>
              </a:p>
            </p:txBody>
          </p:sp>
        </mc:Choice>
        <mc:Fallback>
          <p:sp>
            <p:nvSpPr>
              <p:cNvPr id="38" name="TextBox 37">
                <a:extLst>
                  <a:ext uri="{FF2B5EF4-FFF2-40B4-BE49-F238E27FC236}">
                    <a16:creationId xmlns:a16="http://schemas.microsoft.com/office/drawing/2014/main" id="{2B769A8B-52D8-4624-8F2A-725D64BA43BE}"/>
                  </a:ext>
                </a:extLst>
              </p:cNvPr>
              <p:cNvSpPr txBox="1">
                <a:spLocks noRot="1" noChangeAspect="1" noMove="1" noResize="1" noEditPoints="1" noAdjustHandles="1" noChangeArrowheads="1" noChangeShapeType="1" noTextEdit="1"/>
              </p:cNvSpPr>
              <p:nvPr/>
            </p:nvSpPr>
            <p:spPr>
              <a:xfrm>
                <a:off x="10843934" y="11303679"/>
                <a:ext cx="10265482" cy="3323987"/>
              </a:xfrm>
              <a:prstGeom prst="rect">
                <a:avLst/>
              </a:prstGeom>
              <a:blipFill>
                <a:blip r:embed="rId44"/>
                <a:stretch>
                  <a:fillRect l="-1425" t="-2381"/>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F6BFB612-3284-4449-BA7C-08CAEDBB0B84}"/>
              </a:ext>
            </a:extLst>
          </p:cNvPr>
          <p:cNvSpPr txBox="1"/>
          <p:nvPr/>
        </p:nvSpPr>
        <p:spPr>
          <a:xfrm>
            <a:off x="10913524" y="14042050"/>
            <a:ext cx="2425838" cy="1477328"/>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Deviation</a:t>
            </a:r>
          </a:p>
          <a:p>
            <a:r>
              <a:rPr lang="en-US" sz="3000" dirty="0">
                <a:latin typeface="Times New Roman" panose="02020603050405020304" pitchFamily="18" charset="0"/>
                <a:cs typeface="Times New Roman" panose="02020603050405020304" pitchFamily="18" charset="0"/>
              </a:rPr>
              <a:t>environment LTS (E’)</a:t>
            </a:r>
          </a:p>
        </p:txBody>
      </p:sp>
      <p:sp>
        <p:nvSpPr>
          <p:cNvPr id="42" name="TextBox 41">
            <a:extLst>
              <a:ext uri="{FF2B5EF4-FFF2-40B4-BE49-F238E27FC236}">
                <a16:creationId xmlns:a16="http://schemas.microsoft.com/office/drawing/2014/main" id="{346284CC-7E3D-4DF8-81C3-5D1A59AF222C}"/>
              </a:ext>
            </a:extLst>
          </p:cNvPr>
          <p:cNvSpPr txBox="1"/>
          <p:nvPr/>
        </p:nvSpPr>
        <p:spPr>
          <a:xfrm>
            <a:off x="10947858" y="17594631"/>
            <a:ext cx="10265482" cy="2169825"/>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Voter fraud trace example: </a:t>
            </a:r>
            <a:r>
              <a:rPr lang="en-US" sz="3000" i="1" dirty="0">
                <a:latin typeface="Times New Roman" panose="02020603050405020304" pitchFamily="18" charset="0"/>
                <a:cs typeface="Times New Roman" panose="02020603050405020304" pitchFamily="18" charset="0"/>
              </a:rPr>
              <a:t>&lt;</a:t>
            </a:r>
            <a:r>
              <a:rPr lang="en-US" sz="3000" i="1" dirty="0" err="1">
                <a:latin typeface="Times New Roman" panose="02020603050405020304" pitchFamily="18" charset="0"/>
                <a:cs typeface="Times New Roman" panose="02020603050405020304" pitchFamily="18" charset="0"/>
              </a:rPr>
              <a:t>v.enter</a:t>
            </a:r>
            <a:r>
              <a:rPr lang="en-US" sz="3000" i="1" dirty="0">
                <a:latin typeface="Times New Roman" panose="02020603050405020304" pitchFamily="18" charset="0"/>
                <a:cs typeface="Times New Roman" panose="02020603050405020304" pitchFamily="18" charset="0"/>
              </a:rPr>
              <a:t>, password, select, vote, </a:t>
            </a:r>
            <a:r>
              <a:rPr lang="en-US" sz="3000" i="1" dirty="0" err="1">
                <a:latin typeface="Times New Roman" panose="02020603050405020304" pitchFamily="18" charset="0"/>
                <a:cs typeface="Times New Roman" panose="02020603050405020304" pitchFamily="18" charset="0"/>
              </a:rPr>
              <a:t>v.exit</a:t>
            </a:r>
            <a:r>
              <a:rPr lang="en-US" sz="3000" i="1" dirty="0">
                <a:latin typeface="Times New Roman" panose="02020603050405020304" pitchFamily="18" charset="0"/>
                <a:cs typeface="Times New Roman" panose="02020603050405020304" pitchFamily="18" charset="0"/>
              </a:rPr>
              <a:t>, </a:t>
            </a:r>
            <a:r>
              <a:rPr lang="en-US" sz="3000" i="1" dirty="0" err="1">
                <a:latin typeface="Times New Roman" panose="02020603050405020304" pitchFamily="18" charset="0"/>
                <a:cs typeface="Times New Roman" panose="02020603050405020304" pitchFamily="18" charset="0"/>
              </a:rPr>
              <a:t>eo.enter</a:t>
            </a:r>
            <a:r>
              <a:rPr lang="en-US" sz="3000" i="1" dirty="0">
                <a:latin typeface="Times New Roman" panose="02020603050405020304" pitchFamily="18" charset="0"/>
                <a:cs typeface="Times New Roman" panose="02020603050405020304" pitchFamily="18" charset="0"/>
              </a:rPr>
              <a:t>,  back, back, select, vote, enter, confirm, </a:t>
            </a:r>
            <a:r>
              <a:rPr lang="en-US" sz="3000" i="1" dirty="0" err="1">
                <a:latin typeface="Times New Roman" panose="02020603050405020304" pitchFamily="18" charset="0"/>
                <a:cs typeface="Times New Roman" panose="02020603050405020304" pitchFamily="18" charset="0"/>
              </a:rPr>
              <a:t>eo.exit</a:t>
            </a:r>
            <a:r>
              <a:rPr lang="en-US" sz="3000" i="1" dirty="0">
                <a:latin typeface="Times New Roman" panose="02020603050405020304" pitchFamily="18" charset="0"/>
                <a:cs typeface="Times New Roman" panose="02020603050405020304" pitchFamily="18" charset="0"/>
              </a:rPr>
              <a:t>&gt;. </a:t>
            </a:r>
          </a:p>
          <a:p>
            <a:endParaRPr lang="en-US" sz="1500"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Goal</a:t>
            </a:r>
            <a:r>
              <a:rPr lang="en-US" sz="3000" dirty="0">
                <a:latin typeface="Times New Roman" panose="02020603050405020304" pitchFamily="18" charset="0"/>
                <a:cs typeface="Times New Roman" panose="02020603050405020304" pitchFamily="18" charset="0"/>
              </a:rPr>
              <a:t>: Find a new M’ such that M’ || E’ satisfies both P and L. We call this process </a:t>
            </a:r>
            <a:r>
              <a:rPr lang="en-US" sz="3000" i="1" dirty="0">
                <a:latin typeface="Times New Roman" panose="02020603050405020304" pitchFamily="18" charset="0"/>
                <a:cs typeface="Times New Roman" panose="02020603050405020304" pitchFamily="18" charset="0"/>
              </a:rPr>
              <a:t>robustification</a:t>
            </a:r>
            <a:r>
              <a:rPr lang="en-US" sz="3000" dirty="0">
                <a:latin typeface="Times New Roman" panose="02020603050405020304" pitchFamily="18" charset="0"/>
                <a:cs typeface="Times New Roman" panose="02020603050405020304" pitchFamily="18" charset="0"/>
              </a:rPr>
              <a:t>. </a:t>
            </a:r>
            <a:endParaRPr lang="en-US" sz="3000" b="1" dirty="0">
              <a:latin typeface="Times New Roman" panose="02020603050405020304" pitchFamily="18" charset="0"/>
              <a:cs typeface="Times New Roman" panose="02020603050405020304" pitchFamily="18" charset="0"/>
            </a:endParaRPr>
          </a:p>
        </p:txBody>
      </p:sp>
      <p:sp>
        <p:nvSpPr>
          <p:cNvPr id="59" name="Text Placeholder 7 2">
            <a:extLst>
              <a:ext uri="{FF2B5EF4-FFF2-40B4-BE49-F238E27FC236}">
                <a16:creationId xmlns:a16="http://schemas.microsoft.com/office/drawing/2014/main" id="{07C3402F-2FA1-4E41-8FFF-0CC2ABDDDCA5}"/>
              </a:ext>
            </a:extLst>
          </p:cNvPr>
          <p:cNvSpPr txBox="1">
            <a:spLocks/>
          </p:cNvSpPr>
          <p:nvPr/>
        </p:nvSpPr>
        <p:spPr>
          <a:xfrm>
            <a:off x="10937221" y="19875726"/>
            <a:ext cx="10058400" cy="954099"/>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000" dirty="0"/>
              <a:t>Defining the Robustification Problem</a:t>
            </a:r>
          </a:p>
        </p:txBody>
      </p:sp>
      <p:sp>
        <p:nvSpPr>
          <p:cNvPr id="23" name="TextBox 22">
            <a:extLst>
              <a:ext uri="{FF2B5EF4-FFF2-40B4-BE49-F238E27FC236}">
                <a16:creationId xmlns:a16="http://schemas.microsoft.com/office/drawing/2014/main" id="{705842B2-AF1D-4785-B236-9F430C894F4D}"/>
              </a:ext>
            </a:extLst>
          </p:cNvPr>
          <p:cNvSpPr txBox="1"/>
          <p:nvPr/>
        </p:nvSpPr>
        <p:spPr>
          <a:xfrm>
            <a:off x="10998294" y="25888717"/>
            <a:ext cx="10050462" cy="3247043"/>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Problems:</a:t>
            </a:r>
          </a:p>
          <a:p>
            <a:pPr marL="342900" indent="-3429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 might be substantially different from M and hence be an impractical design (in terms of “cost”) for the designers.</a:t>
            </a:r>
          </a:p>
          <a:p>
            <a:pPr marL="342900" indent="-3429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 || E might not fulfill behavior the developer prefers to see.</a:t>
            </a:r>
          </a:p>
          <a:p>
            <a:r>
              <a:rPr lang="en-US" sz="3000" b="1" dirty="0">
                <a:latin typeface="Times New Roman" panose="02020603050405020304" pitchFamily="18" charset="0"/>
                <a:cs typeface="Times New Roman" panose="02020603050405020304" pitchFamily="18" charset="0"/>
              </a:rPr>
              <a:t>Solution</a:t>
            </a:r>
            <a:r>
              <a:rPr lang="en-US" sz="3000" dirty="0">
                <a:latin typeface="Times New Roman" panose="02020603050405020304" pitchFamily="18" charset="0"/>
                <a:cs typeface="Times New Roman" panose="02020603050405020304" pitchFamily="18" charset="0"/>
              </a:rPr>
              <a:t>: Frame robustification as an optimization problem:</a:t>
            </a:r>
          </a:p>
          <a:p>
            <a:pPr marL="342900" indent="-3429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500" b="1" dirty="0">
              <a:latin typeface="Times New Roman" panose="02020603050405020304" pitchFamily="18" charset="0"/>
              <a:cs typeface="Times New Roman" panose="02020603050405020304" pitchFamily="18" charset="0"/>
            </a:endParaRPr>
          </a:p>
        </p:txBody>
      </p:sp>
      <p:sp>
        <p:nvSpPr>
          <p:cNvPr id="74" name="Text Placeholder 7 1 2 1">
            <a:extLst>
              <a:ext uri="{FF2B5EF4-FFF2-40B4-BE49-F238E27FC236}">
                <a16:creationId xmlns:a16="http://schemas.microsoft.com/office/drawing/2014/main" id="{18A651A8-845B-4206-9FD8-83082FC103DF}"/>
              </a:ext>
            </a:extLst>
          </p:cNvPr>
          <p:cNvSpPr txBox="1">
            <a:spLocks/>
          </p:cNvSpPr>
          <p:nvPr/>
        </p:nvSpPr>
        <p:spPr>
          <a:xfrm>
            <a:off x="21521056" y="4787282"/>
            <a:ext cx="10058400" cy="954099"/>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000" dirty="0"/>
              <a:t>Supervisory Control</a:t>
            </a: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FCDD73B-09E6-421D-BAA7-CFC69CE6C0E2}"/>
                  </a:ext>
                </a:extLst>
              </p:cNvPr>
              <p:cNvSpPr txBox="1"/>
              <p:nvPr/>
            </p:nvSpPr>
            <p:spPr>
              <a:xfrm flipH="1">
                <a:off x="21512271" y="5874036"/>
                <a:ext cx="10862092" cy="4777655"/>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Given a system G and some property P (or Pm in marked language), </a:t>
                </a:r>
                <a:r>
                  <a:rPr lang="en-US" sz="3000" i="1" dirty="0">
                    <a:latin typeface="Times New Roman" panose="02020603050405020304" pitchFamily="18" charset="0"/>
                    <a:cs typeface="Times New Roman" panose="02020603050405020304" pitchFamily="18" charset="0"/>
                  </a:rPr>
                  <a:t>supervisory control</a:t>
                </a:r>
                <a:r>
                  <a:rPr lang="en-US" sz="3000" dirty="0">
                    <a:latin typeface="Times New Roman" panose="02020603050405020304" pitchFamily="18" charset="0"/>
                    <a:cs typeface="Times New Roman" panose="02020603050405020304" pitchFamily="18" charset="0"/>
                  </a:rPr>
                  <a:t> is to synthesize a </a:t>
                </a:r>
                <a:r>
                  <a:rPr lang="en-US" sz="3000" i="1" dirty="0">
                    <a:latin typeface="Times New Roman" panose="02020603050405020304" pitchFamily="18" charset="0"/>
                    <a:cs typeface="Times New Roman" panose="02020603050405020304" pitchFamily="18" charset="0"/>
                  </a:rPr>
                  <a:t>controller</a:t>
                </a:r>
                <a:r>
                  <a:rPr lang="en-US" sz="3000" dirty="0">
                    <a:latin typeface="Times New Roman" panose="02020603050405020304" pitchFamily="18" charset="0"/>
                    <a:cs typeface="Times New Roman" panose="02020603050405020304" pitchFamily="18" charset="0"/>
                  </a:rPr>
                  <a:t> S that can make the system satisfies P.</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Controllability: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3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𝐺</m:t>
                        </m:r>
                      </m:e>
                      <m:sub>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en-US" sz="3000" dirty="0">
                    <a:latin typeface="Times New Roman" panose="02020603050405020304" pitchFamily="18" charset="0"/>
                    <a:cs typeface="Times New Roman" panose="02020603050405020304" pitchFamily="18" charset="0"/>
                  </a:rPr>
                  <a:t> is the set of events S can control</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Observability: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3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𝐺</m:t>
                        </m:r>
                      </m:e>
                      <m:sub>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𝑜</m:t>
                        </m:r>
                      </m:sub>
                    </m:sSub>
                  </m:oMath>
                </a14:m>
                <a:r>
                  <a:rPr lang="en-US" sz="3000" dirty="0">
                    <a:latin typeface="Times New Roman" panose="02020603050405020304" pitchFamily="18" charset="0"/>
                    <a:cs typeface="Times New Roman" panose="02020603050405020304" pitchFamily="18" charset="0"/>
                  </a:rPr>
                  <a:t> is the set of events S can observe</a:t>
                </a:r>
              </a:p>
              <a:p>
                <a:r>
                  <a:rPr lang="en-US" sz="3000" b="1" dirty="0">
                    <a:latin typeface="Times New Roman" panose="02020603050405020304" pitchFamily="18" charset="0"/>
                    <a:cs typeface="Times New Roman" panose="02020603050405020304" pitchFamily="18" charset="0"/>
                  </a:rPr>
                  <a:t>Goal</a:t>
                </a:r>
                <a:r>
                  <a:rPr lang="en-US" sz="3000" dirty="0">
                    <a:latin typeface="Times New Roman" panose="02020603050405020304" pitchFamily="18" charset="0"/>
                    <a:cs typeface="Times New Roman" panose="02020603050405020304" pitchFamily="18" charset="0"/>
                  </a:rPr>
                  <a:t>: Find the maximum controller S with respect to </a:t>
                </a:r>
                <a14:m>
                  <m:oMath xmlns:m="http://schemas.openxmlformats.org/officeDocument/2006/math">
                    <m:r>
                      <a:rPr lang="en-US" sz="3000" i="1" smtClean="0">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3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𝐺</m:t>
                        </m:r>
                      </m:e>
                      <m:sub>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en-US" sz="3000" dirty="0">
                    <a:latin typeface="Times New Roman" panose="02020603050405020304" pitchFamily="18" charset="0"/>
                    <a:cs typeface="Times New Roman" panose="02020603050405020304" pitchFamily="18" charset="0"/>
                  </a:rPr>
                  <a:t> and </a:t>
                </a:r>
                <a14:m>
                  <m:oMath xmlns:m="http://schemas.openxmlformats.org/officeDocument/2006/math">
                    <m:r>
                      <a:rPr lang="en-US" sz="3000" i="1">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3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000" i="1">
                            <a:latin typeface="Cambria Math" panose="02040503050406030204" pitchFamily="18" charset="0"/>
                            <a:ea typeface="Cambria Math" panose="02040503050406030204" pitchFamily="18" charset="0"/>
                            <a:cs typeface="Times New Roman" panose="02020603050405020304" pitchFamily="18" charset="0"/>
                          </a:rPr>
                          <m:t>𝐺</m:t>
                        </m:r>
                      </m:e>
                      <m:sub>
                        <m:r>
                          <a:rPr lang="en-US" sz="3000" i="1">
                            <a:latin typeface="Cambria Math" panose="02040503050406030204" pitchFamily="18" charset="0"/>
                            <a:ea typeface="Cambria Math" panose="02040503050406030204" pitchFamily="18" charset="0"/>
                            <a:cs typeface="Times New Roman" panose="02020603050405020304" pitchFamily="18" charset="0"/>
                          </a:rPr>
                          <m:t>𝑜</m:t>
                        </m:r>
                      </m:sub>
                    </m:sSub>
                  </m:oMath>
                </a14:m>
                <a:r>
                  <a:rPr lang="en-US" sz="3000" dirty="0">
                    <a:latin typeface="Times New Roman" panose="02020603050405020304" pitchFamily="18" charset="0"/>
                    <a:cs typeface="Times New Roman" panose="02020603050405020304" pitchFamily="18" charset="0"/>
                  </a:rPr>
                  <a:t> such that</a:t>
                </a:r>
                <a:r>
                  <a:rPr lang="en-US" sz="3000" dirty="0">
                    <a:ea typeface="Cambria Math" panose="02040503050406030204" pitchFamily="18" charset="0"/>
                    <a:cs typeface="Times New Roman" panose="02020603050405020304" pitchFamily="18" charset="0"/>
                  </a:rPr>
                  <a:t> </a:t>
                </a:r>
                <a14:m>
                  <m:oMath xmlns:m="http://schemas.openxmlformats.org/officeDocument/2006/math">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𝑏𝑒h</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𝐺</m:t>
                        </m:r>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𝑏𝑒h</m:t>
                    </m:r>
                    <m:d>
                      <m:d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𝑃</m:t>
                            </m:r>
                          </m:e>
                          <m:sub>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𝑚</m:t>
                            </m:r>
                          </m:sub>
                        </m:sSub>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𝑏𝑒h</m:t>
                        </m:r>
                        <m:d>
                          <m:dPr>
                            <m:ctrlPr>
                              <a:rPr lang="en-US" sz="3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3000" b="0" i="1" smtClean="0">
                                <a:latin typeface="Cambria Math" panose="02040503050406030204" pitchFamily="18" charset="0"/>
                                <a:ea typeface="Cambria Math" panose="02040503050406030204" pitchFamily="18" charset="0"/>
                                <a:cs typeface="Times New Roman" panose="02020603050405020304" pitchFamily="18" charset="0"/>
                              </a:rPr>
                              <m:t>𝐺</m:t>
                            </m:r>
                          </m:e>
                        </m:d>
                      </m:e>
                    </m:d>
                    <m:r>
                      <a:rPr lang="en-US" sz="30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mc:Choice>
        <mc:Fallback xmlns="">
          <p:sp>
            <p:nvSpPr>
              <p:cNvPr id="58" name="TextBox 57">
                <a:extLst>
                  <a:ext uri="{FF2B5EF4-FFF2-40B4-BE49-F238E27FC236}">
                    <a16:creationId xmlns:a16="http://schemas.microsoft.com/office/drawing/2014/main" id="{9FCDD73B-09E6-421D-BAA7-CFC69CE6C0E2}"/>
                  </a:ext>
                </a:extLst>
              </p:cNvPr>
              <p:cNvSpPr txBox="1">
                <a:spLocks noRot="1" noChangeAspect="1" noMove="1" noResize="1" noEditPoints="1" noAdjustHandles="1" noChangeArrowheads="1" noChangeShapeType="1" noTextEdit="1"/>
              </p:cNvSpPr>
              <p:nvPr/>
            </p:nvSpPr>
            <p:spPr>
              <a:xfrm flipH="1">
                <a:off x="21512271" y="5874036"/>
                <a:ext cx="10862092" cy="4777655"/>
              </a:xfrm>
              <a:prstGeom prst="rect">
                <a:avLst/>
              </a:prstGeom>
              <a:blipFill>
                <a:blip r:embed="rId45"/>
                <a:stretch>
                  <a:fillRect l="-1347" t="-1660"/>
                </a:stretch>
              </a:blipFill>
            </p:spPr>
            <p:txBody>
              <a:bodyPr/>
              <a:lstStyle/>
              <a:p>
                <a:r>
                  <a:rPr lang="en-US">
                    <a:noFill/>
                  </a:rPr>
                  <a:t> </a:t>
                </a:r>
              </a:p>
            </p:txBody>
          </p:sp>
        </mc:Fallback>
      </mc:AlternateContent>
      <p:pic>
        <p:nvPicPr>
          <p:cNvPr id="39" name="Picture 38" descr="A picture containing logo&#10;&#10;Description automatically generated">
            <a:extLst>
              <a:ext uri="{FF2B5EF4-FFF2-40B4-BE49-F238E27FC236}">
                <a16:creationId xmlns:a16="http://schemas.microsoft.com/office/drawing/2014/main" id="{237761BA-1A88-4C91-AAAC-821412623721}"/>
              </a:ext>
            </a:extLst>
          </p:cNvPr>
          <p:cNvPicPr>
            <a:picLocks noChangeAspect="1"/>
          </p:cNvPicPr>
          <p:nvPr/>
        </p:nvPicPr>
        <p:blipFill>
          <a:blip r:embed="rId46" cstate="print">
            <a:extLst>
              <a:ext uri="{28A0092B-C50C-407E-A947-70E740481C1C}">
                <a14:useLocalDpi xmlns:a14="http://schemas.microsoft.com/office/drawing/2010/main" val="0"/>
              </a:ext>
            </a:extLst>
          </a:blip>
          <a:stretch>
            <a:fillRect/>
          </a:stretch>
        </p:blipFill>
        <p:spPr>
          <a:xfrm>
            <a:off x="22966467" y="9596170"/>
            <a:ext cx="8717365" cy="3810037"/>
          </a:xfrm>
          <a:prstGeom prst="rect">
            <a:avLst/>
          </a:prstGeom>
        </p:spPr>
      </p:pic>
      <p:sp>
        <p:nvSpPr>
          <p:cNvPr id="87" name="Text Placeholder 7 1 2 2">
            <a:extLst>
              <a:ext uri="{FF2B5EF4-FFF2-40B4-BE49-F238E27FC236}">
                <a16:creationId xmlns:a16="http://schemas.microsoft.com/office/drawing/2014/main" id="{9909E777-509C-4326-8C56-14854AA762A4}"/>
              </a:ext>
            </a:extLst>
          </p:cNvPr>
          <p:cNvSpPr txBox="1">
            <a:spLocks/>
          </p:cNvSpPr>
          <p:nvPr/>
        </p:nvSpPr>
        <p:spPr>
          <a:xfrm>
            <a:off x="21646890" y="20328657"/>
            <a:ext cx="10058400" cy="954099"/>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000" dirty="0"/>
              <a:t>Multi-Objective Optimization</a:t>
            </a:r>
          </a:p>
        </p:txBody>
      </p:sp>
      <p:sp>
        <p:nvSpPr>
          <p:cNvPr id="4" name="Rectangle 3">
            <a:extLst>
              <a:ext uri="{FF2B5EF4-FFF2-40B4-BE49-F238E27FC236}">
                <a16:creationId xmlns:a16="http://schemas.microsoft.com/office/drawing/2014/main" id="{A2B553C8-34A4-4419-8E4E-45FD17F2C883}"/>
              </a:ext>
            </a:extLst>
          </p:cNvPr>
          <p:cNvSpPr/>
          <p:nvPr/>
        </p:nvSpPr>
        <p:spPr>
          <a:xfrm>
            <a:off x="21747411" y="21970576"/>
            <a:ext cx="4061125" cy="32470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TextBox 62">
            <a:extLst>
              <a:ext uri="{FF2B5EF4-FFF2-40B4-BE49-F238E27FC236}">
                <a16:creationId xmlns:a16="http://schemas.microsoft.com/office/drawing/2014/main" id="{C5147DF4-1957-4291-8FDE-7B5F5C495192}"/>
              </a:ext>
            </a:extLst>
          </p:cNvPr>
          <p:cNvSpPr txBox="1"/>
          <p:nvPr/>
        </p:nvSpPr>
        <p:spPr>
          <a:xfrm>
            <a:off x="21928661" y="21970884"/>
            <a:ext cx="3865157" cy="3631763"/>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Preferred behavior</a:t>
            </a:r>
            <a:r>
              <a:rPr lang="en-US" sz="3000" dirty="0">
                <a:latin typeface="Times New Roman" panose="02020603050405020304" pitchFamily="18"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Making actions controllable and/or observable: </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pic>
        <p:nvPicPr>
          <p:cNvPr id="78" name="Picture 77" descr="\documentclass{article}&#10;\usepackage{amsmath}&#10;\pagestyle{empty}&#10;\begin{document}&#10;&#10;&#10;$\mathcal{D} = \{ D_1, D_2, \ldots D_n \}$&#10;&#10;\end{document}" title="IguanaTex Bitmap Display">
            <a:extLst>
              <a:ext uri="{FF2B5EF4-FFF2-40B4-BE49-F238E27FC236}">
                <a16:creationId xmlns:a16="http://schemas.microsoft.com/office/drawing/2014/main" id="{5B386D82-CC3F-4E5B-833F-40955BE44732}"/>
              </a:ext>
            </a:extLst>
          </p:cNvPr>
          <p:cNvPicPr>
            <a:picLocks noChangeAspect="1"/>
          </p:cNvPicPr>
          <p:nvPr>
            <p:custDataLst>
              <p:tags r:id="rId11"/>
            </p:custDataLst>
          </p:nvPr>
        </p:nvPicPr>
        <p:blipFill>
          <a:blip r:embed="rId47" cstate="print">
            <a:extLst>
              <a:ext uri="{28A0092B-C50C-407E-A947-70E740481C1C}">
                <a14:useLocalDpi xmlns:a14="http://schemas.microsoft.com/office/drawing/2010/main" val="0"/>
              </a:ext>
            </a:extLst>
          </a:blip>
          <a:stretch>
            <a:fillRect/>
          </a:stretch>
        </p:blipFill>
        <p:spPr>
          <a:xfrm>
            <a:off x="22071048" y="22698577"/>
            <a:ext cx="2907428" cy="316571"/>
          </a:xfrm>
          <a:prstGeom prst="rect">
            <a:avLst/>
          </a:prstGeom>
        </p:spPr>
      </p:pic>
      <p:pic>
        <p:nvPicPr>
          <p:cNvPr id="80" name="Picture 79" descr="\documentclass{article}&#10;\usepackage{amsmath}&#10;\pagestyle{empty}&#10;\begin{document}&#10;&#10;&#10;$\mathcal{A} = \{A_c(a) | a \in \alpha G \setminus \alpha G_c^0 \}$&#10;&#10;\end{document}" title="IguanaTex Bitmap Display">
            <a:extLst>
              <a:ext uri="{FF2B5EF4-FFF2-40B4-BE49-F238E27FC236}">
                <a16:creationId xmlns:a16="http://schemas.microsoft.com/office/drawing/2014/main" id="{7EDA1BA8-8AFC-4293-8201-55E47631127E}"/>
              </a:ext>
            </a:extLst>
          </p:cNvPr>
          <p:cNvPicPr>
            <a:picLocks noChangeAspect="1"/>
          </p:cNvPicPr>
          <p:nvPr>
            <p:custDataLst>
              <p:tags r:id="rId12"/>
            </p:custDataLst>
          </p:nvPr>
        </p:nvPicPr>
        <p:blipFill>
          <a:blip r:embed="rId48" cstate="print">
            <a:extLst>
              <a:ext uri="{28A0092B-C50C-407E-A947-70E740481C1C}">
                <a14:useLocalDpi xmlns:a14="http://schemas.microsoft.com/office/drawing/2010/main" val="0"/>
              </a:ext>
            </a:extLst>
          </a:blip>
          <a:stretch>
            <a:fillRect/>
          </a:stretch>
        </p:blipFill>
        <p:spPr>
          <a:xfrm>
            <a:off x="21871580" y="24167867"/>
            <a:ext cx="3726857" cy="342857"/>
          </a:xfrm>
          <a:prstGeom prst="rect">
            <a:avLst/>
          </a:prstGeom>
        </p:spPr>
      </p:pic>
      <p:pic>
        <p:nvPicPr>
          <p:cNvPr id="89" name="Picture 88" descr="\documentclass{article}&#10;\usepackage{amsmath}&#10;\pagestyle{empty}&#10;\begin{document}&#10;&#10;$\cup \{A_o(a) | a \in \alpha G \setminus \alpha G_o^0 \}$&#10;&#10;&#10;\end{document}" title="IguanaTex Bitmap Display">
            <a:extLst>
              <a:ext uri="{FF2B5EF4-FFF2-40B4-BE49-F238E27FC236}">
                <a16:creationId xmlns:a16="http://schemas.microsoft.com/office/drawing/2014/main" id="{F79EFABC-CE4A-42BD-92C7-6576B2950233}"/>
              </a:ext>
            </a:extLst>
          </p:cNvPr>
          <p:cNvPicPr>
            <a:picLocks noChangeAspect="1"/>
          </p:cNvPicPr>
          <p:nvPr>
            <p:custDataLst>
              <p:tags r:id="rId13"/>
            </p:custDataLst>
          </p:nvPr>
        </p:nvPicPr>
        <p:blipFill>
          <a:blip r:embed="rId49" cstate="print">
            <a:extLst>
              <a:ext uri="{28A0092B-C50C-407E-A947-70E740481C1C}">
                <a14:useLocalDpi xmlns:a14="http://schemas.microsoft.com/office/drawing/2010/main" val="0"/>
              </a:ext>
            </a:extLst>
          </a:blip>
          <a:stretch>
            <a:fillRect/>
          </a:stretch>
        </p:blipFill>
        <p:spPr>
          <a:xfrm>
            <a:off x="22012947" y="24742229"/>
            <a:ext cx="3265143" cy="342857"/>
          </a:xfrm>
          <a:prstGeom prst="rect">
            <a:avLst/>
          </a:prstGeom>
        </p:spPr>
      </p:pic>
      <p:sp>
        <p:nvSpPr>
          <p:cNvPr id="90" name="Arrow: Right 89">
            <a:extLst>
              <a:ext uri="{FF2B5EF4-FFF2-40B4-BE49-F238E27FC236}">
                <a16:creationId xmlns:a16="http://schemas.microsoft.com/office/drawing/2014/main" id="{F97F2C39-0AC3-42FD-8F25-44FFD149816F}"/>
              </a:ext>
            </a:extLst>
          </p:cNvPr>
          <p:cNvSpPr/>
          <p:nvPr/>
        </p:nvSpPr>
        <p:spPr>
          <a:xfrm>
            <a:off x="25903770" y="23594097"/>
            <a:ext cx="2138433" cy="692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0CC295A6-AA86-47FB-ADE9-EE2AA9163282}"/>
              </a:ext>
            </a:extLst>
          </p:cNvPr>
          <p:cNvSpPr txBox="1"/>
          <p:nvPr/>
        </p:nvSpPr>
        <p:spPr>
          <a:xfrm>
            <a:off x="26232824" y="23001388"/>
            <a:ext cx="1853587"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User</a:t>
            </a:r>
          </a:p>
        </p:txBody>
      </p:sp>
      <p:sp>
        <p:nvSpPr>
          <p:cNvPr id="103" name="TextBox 102">
            <a:extLst>
              <a:ext uri="{FF2B5EF4-FFF2-40B4-BE49-F238E27FC236}">
                <a16:creationId xmlns:a16="http://schemas.microsoft.com/office/drawing/2014/main" id="{FD1F1013-1C75-4C07-B8CB-E57BB04EC94F}"/>
              </a:ext>
            </a:extLst>
          </p:cNvPr>
          <p:cNvSpPr txBox="1"/>
          <p:nvPr/>
        </p:nvSpPr>
        <p:spPr>
          <a:xfrm>
            <a:off x="21597395" y="25553681"/>
            <a:ext cx="11154749" cy="5647700"/>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Utility Function:                                                   </a:t>
            </a:r>
            <a:r>
              <a:rPr lang="en-US" sz="3000" dirty="0">
                <a:latin typeface="Times New Roman" panose="02020603050405020304" pitchFamily="18" charset="0"/>
                <a:cs typeface="Times New Roman" panose="02020603050405020304" pitchFamily="18" charset="0"/>
              </a:rPr>
              <a:t>for                            </a:t>
            </a:r>
            <a:endParaRPr lang="en-US" sz="3000" b="1"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Weights Assignment:</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For action a, preferred behavior d in same priority: w(d) = - w(a)</a:t>
            </a:r>
          </a:p>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Lexicographic weighting maintains precedence of higher priority behaviors and actions.</a:t>
            </a:r>
            <a:endParaRPr lang="en-US" sz="3000" b="1"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Pareto Front: </a:t>
            </a:r>
            <a:r>
              <a:rPr lang="en-US" altLang="zh-CN" sz="3200" dirty="0">
                <a:latin typeface="Times New Roman" panose="02020603050405020304" pitchFamily="18" charset="0"/>
                <a:cs typeface="Times New Roman" panose="02020603050405020304" pitchFamily="18" charset="0"/>
              </a:rPr>
              <a:t>These are solutions such that there is no other solution with less cost and more utility.</a:t>
            </a:r>
          </a:p>
          <a:p>
            <a:endParaRPr lang="en-US" altLang="zh-CN" sz="1500" dirty="0">
              <a:latin typeface="Times New Roman" panose="02020603050405020304" pitchFamily="18" charset="0"/>
              <a:cs typeface="Times New Roman" panose="02020603050405020304" pitchFamily="18" charset="0"/>
            </a:endParaRPr>
          </a:p>
          <a:p>
            <a:r>
              <a:rPr lang="en-US" altLang="zh-CN" sz="3200" b="1" dirty="0">
                <a:latin typeface="Times New Roman" panose="02020603050405020304" pitchFamily="18" charset="0"/>
                <a:cs typeface="Times New Roman" panose="02020603050405020304" pitchFamily="18" charset="0"/>
              </a:rPr>
              <a:t>Optimization Objective: </a:t>
            </a:r>
            <a:r>
              <a:rPr lang="en-US" altLang="zh-CN" sz="3200" dirty="0">
                <a:latin typeface="Times New Roman" panose="02020603050405020304" pitchFamily="18" charset="0"/>
                <a:cs typeface="Times New Roman" panose="02020603050405020304" pitchFamily="18" charset="0"/>
              </a:rPr>
              <a:t>Limited (by user) search for robustifications on the Pareto Front with precedence given to preferred behavior</a:t>
            </a:r>
          </a:p>
        </p:txBody>
      </p:sp>
      <p:pic>
        <p:nvPicPr>
          <p:cNvPr id="105" name="Picture 104" descr="\documentclass{article}&#10;\usepackage{amsmath}&#10;\pagestyle{empty}&#10;\begin{document}&#10;&#10;$w : \mathcal{A} \cup \mathcal{D} \to Z$&#10;&#10;\end{document}" title="IguanaTex Bitmap Display">
            <a:extLst>
              <a:ext uri="{FF2B5EF4-FFF2-40B4-BE49-F238E27FC236}">
                <a16:creationId xmlns:a16="http://schemas.microsoft.com/office/drawing/2014/main" id="{E95DB45F-605A-44FB-AF01-DD88BFF01D34}"/>
              </a:ext>
            </a:extLst>
          </p:cNvPr>
          <p:cNvPicPr>
            <a:picLocks noChangeAspect="1"/>
          </p:cNvPicPr>
          <p:nvPr>
            <p:custDataLst>
              <p:tags r:id="rId14"/>
            </p:custDataLst>
          </p:nvPr>
        </p:nvPicPr>
        <p:blipFill>
          <a:blip r:embed="rId50" cstate="print">
            <a:extLst>
              <a:ext uri="{28A0092B-C50C-407E-A947-70E740481C1C}">
                <a14:useLocalDpi xmlns:a14="http://schemas.microsoft.com/office/drawing/2010/main" val="0"/>
              </a:ext>
            </a:extLst>
          </a:blip>
          <a:stretch>
            <a:fillRect/>
          </a:stretch>
        </p:blipFill>
        <p:spPr>
          <a:xfrm>
            <a:off x="25343931" y="26377966"/>
            <a:ext cx="2479543" cy="293486"/>
          </a:xfrm>
          <a:prstGeom prst="rect">
            <a:avLst/>
          </a:prstGeom>
        </p:spPr>
      </p:pic>
      <p:pic>
        <p:nvPicPr>
          <p:cNvPr id="107" name="Picture 106" descr="\documentclass{article}&#10;\usepackage{amsmath}&#10;\pagestyle{empty}&#10;\begin{document}&#10;&#10;$U = \displaystyle \sum w(D_i) + \displaystyle \sum w(A_j)$&#10;&#10;&#10;\end{document}" title="IguanaTex Bitmap Display">
            <a:extLst>
              <a:ext uri="{FF2B5EF4-FFF2-40B4-BE49-F238E27FC236}">
                <a16:creationId xmlns:a16="http://schemas.microsoft.com/office/drawing/2014/main" id="{4C252D95-E9EB-4A2C-B97A-666D088823A4}"/>
              </a:ext>
            </a:extLst>
          </p:cNvPr>
          <p:cNvPicPr>
            <a:picLocks noChangeAspect="1"/>
          </p:cNvPicPr>
          <p:nvPr>
            <p:custDataLst>
              <p:tags r:id="rId15"/>
            </p:custDataLst>
          </p:nvPr>
        </p:nvPicPr>
        <p:blipFill>
          <a:blip r:embed="rId51" cstate="print">
            <a:extLst>
              <a:ext uri="{28A0092B-C50C-407E-A947-70E740481C1C}">
                <a14:useLocalDpi xmlns:a14="http://schemas.microsoft.com/office/drawing/2010/main" val="0"/>
              </a:ext>
            </a:extLst>
          </a:blip>
          <a:stretch>
            <a:fillRect/>
          </a:stretch>
        </p:blipFill>
        <p:spPr>
          <a:xfrm>
            <a:off x="24644344" y="25629974"/>
            <a:ext cx="4470857" cy="532114"/>
          </a:xfrm>
          <a:prstGeom prst="rect">
            <a:avLst/>
          </a:prstGeom>
        </p:spPr>
      </p:pic>
      <p:pic>
        <p:nvPicPr>
          <p:cNvPr id="109" name="Picture 108" descr="\documentclass{article}&#10;\usepackage{amsmath}&#10;\pagestyle{empty}&#10;\begin{document}&#10;&#10;&#10;$D_i \in \mathcal{D}, A_j \in \mathcal{A}$&#10;&#10;\end{document}" title="IguanaTex Bitmap Display">
            <a:extLst>
              <a:ext uri="{FF2B5EF4-FFF2-40B4-BE49-F238E27FC236}">
                <a16:creationId xmlns:a16="http://schemas.microsoft.com/office/drawing/2014/main" id="{A6A2CA05-AEF9-40A8-9F88-869E2926DEDD}"/>
              </a:ext>
            </a:extLst>
          </p:cNvPr>
          <p:cNvPicPr>
            <a:picLocks noChangeAspect="1"/>
          </p:cNvPicPr>
          <p:nvPr>
            <p:custDataLst>
              <p:tags r:id="rId16"/>
            </p:custDataLst>
          </p:nvPr>
        </p:nvPicPr>
        <p:blipFill>
          <a:blip r:embed="rId52" cstate="print">
            <a:extLst>
              <a:ext uri="{28A0092B-C50C-407E-A947-70E740481C1C}">
                <a14:useLocalDpi xmlns:a14="http://schemas.microsoft.com/office/drawing/2010/main" val="0"/>
              </a:ext>
            </a:extLst>
          </a:blip>
          <a:stretch>
            <a:fillRect/>
          </a:stretch>
        </p:blipFill>
        <p:spPr>
          <a:xfrm>
            <a:off x="29876912" y="25704031"/>
            <a:ext cx="2572800" cy="384000"/>
          </a:xfrm>
          <a:prstGeom prst="rect">
            <a:avLst/>
          </a:prstGeom>
        </p:spPr>
      </p:pic>
      <p:sp>
        <p:nvSpPr>
          <p:cNvPr id="94" name="Text Placeholder 10 2">
            <a:extLst>
              <a:ext uri="{FF2B5EF4-FFF2-40B4-BE49-F238E27FC236}">
                <a16:creationId xmlns:a16="http://schemas.microsoft.com/office/drawing/2014/main" id="{74B31B8C-2801-4525-9102-4B6282A18DAC}"/>
              </a:ext>
            </a:extLst>
          </p:cNvPr>
          <p:cNvSpPr txBox="1">
            <a:spLocks/>
          </p:cNvSpPr>
          <p:nvPr/>
        </p:nvSpPr>
        <p:spPr>
          <a:xfrm>
            <a:off x="33390292" y="20710162"/>
            <a:ext cx="10047018" cy="954099"/>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000" dirty="0"/>
              <a:t>Future Work</a:t>
            </a:r>
          </a:p>
        </p:txBody>
      </p:sp>
      <p:sp>
        <p:nvSpPr>
          <p:cNvPr id="5" name="TextBox 4">
            <a:extLst>
              <a:ext uri="{FF2B5EF4-FFF2-40B4-BE49-F238E27FC236}">
                <a16:creationId xmlns:a16="http://schemas.microsoft.com/office/drawing/2014/main" id="{11C5A30F-2780-4CF6-8CB0-B19A34887B5C}"/>
              </a:ext>
            </a:extLst>
          </p:cNvPr>
          <p:cNvSpPr txBox="1"/>
          <p:nvPr/>
        </p:nvSpPr>
        <p:spPr>
          <a:xfrm>
            <a:off x="33390292" y="21674353"/>
            <a:ext cx="9785612" cy="3323987"/>
          </a:xfrm>
          <a:prstGeom prst="rect">
            <a:avLst/>
          </a:prstGeom>
          <a:noFill/>
        </p:spPr>
        <p:txBody>
          <a:bodyPr wrap="square" rtlCol="0">
            <a:spAutoFit/>
          </a:bodyPr>
          <a:lstStyle/>
          <a:p>
            <a:pPr marL="457200" indent="-45720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Scalability: </a:t>
            </a:r>
            <a:r>
              <a:rPr lang="en-US" sz="3000" dirty="0">
                <a:latin typeface="Times New Roman" panose="02020603050405020304" pitchFamily="18" charset="0"/>
                <a:cs typeface="Times New Roman" panose="02020603050405020304" pitchFamily="18" charset="0"/>
              </a:rPr>
              <a:t>generate benchmark problems to understand and demonstrate complexity of systems which can be robustified</a:t>
            </a:r>
          </a:p>
          <a:p>
            <a:pPr marL="457200" indent="-45720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Generalizability: </a:t>
            </a:r>
            <a:r>
              <a:rPr lang="en-US" sz="3000" dirty="0">
                <a:latin typeface="Times New Roman" panose="02020603050405020304" pitchFamily="18" charset="0"/>
                <a:cs typeface="Times New Roman" panose="02020603050405020304" pitchFamily="18" charset="0"/>
              </a:rPr>
              <a:t>more case studies to understand under which circumstances this tool can be used effectively</a:t>
            </a:r>
          </a:p>
          <a:p>
            <a:pPr marL="457200" indent="-45720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Explainability: </a:t>
            </a:r>
            <a:r>
              <a:rPr lang="en-US" sz="3000" dirty="0">
                <a:latin typeface="Times New Roman" panose="02020603050405020304" pitchFamily="18" charset="0"/>
                <a:cs typeface="Times New Roman" panose="02020603050405020304" pitchFamily="18" charset="0"/>
              </a:rPr>
              <a:t>provide the user with natural language explanations which describe the robustification</a:t>
            </a:r>
            <a:endParaRPr lang="en-US" sz="2500" dirty="0">
              <a:latin typeface="Times New Roman" panose="02020603050405020304" pitchFamily="18" charset="0"/>
              <a:cs typeface="Times New Roman" panose="02020603050405020304" pitchFamily="18" charset="0"/>
            </a:endParaRPr>
          </a:p>
        </p:txBody>
      </p:sp>
      <p:sp>
        <p:nvSpPr>
          <p:cNvPr id="96" name="Text Placeholder 10 3">
            <a:extLst>
              <a:ext uri="{FF2B5EF4-FFF2-40B4-BE49-F238E27FC236}">
                <a16:creationId xmlns:a16="http://schemas.microsoft.com/office/drawing/2014/main" id="{5701245E-A001-4AA0-9FC5-7990A3C711A3}"/>
              </a:ext>
            </a:extLst>
          </p:cNvPr>
          <p:cNvSpPr txBox="1">
            <a:spLocks/>
          </p:cNvSpPr>
          <p:nvPr/>
        </p:nvSpPr>
        <p:spPr>
          <a:xfrm>
            <a:off x="33513855" y="24841273"/>
            <a:ext cx="10047018" cy="954099"/>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000" dirty="0"/>
              <a:t>References</a:t>
            </a:r>
          </a:p>
        </p:txBody>
      </p:sp>
      <p:sp>
        <p:nvSpPr>
          <p:cNvPr id="95" name="Text Placeholder 2 2">
            <a:extLst>
              <a:ext uri="{FF2B5EF4-FFF2-40B4-BE49-F238E27FC236}">
                <a16:creationId xmlns:a16="http://schemas.microsoft.com/office/drawing/2014/main" id="{115518E6-8183-4A27-A65E-E7C049EE464F}"/>
              </a:ext>
            </a:extLst>
          </p:cNvPr>
          <p:cNvSpPr txBox="1">
            <a:spLocks/>
          </p:cNvSpPr>
          <p:nvPr/>
        </p:nvSpPr>
        <p:spPr>
          <a:xfrm>
            <a:off x="497147" y="14903754"/>
            <a:ext cx="10048875" cy="954099"/>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5000" dirty="0"/>
              <a:t>Contributions</a:t>
            </a:r>
          </a:p>
        </p:txBody>
      </p:sp>
      <p:sp>
        <p:nvSpPr>
          <p:cNvPr id="10" name="TextBox 9">
            <a:extLst>
              <a:ext uri="{FF2B5EF4-FFF2-40B4-BE49-F238E27FC236}">
                <a16:creationId xmlns:a16="http://schemas.microsoft.com/office/drawing/2014/main" id="{1EFD3899-15AD-4470-A5DA-DB914AC8498C}"/>
              </a:ext>
            </a:extLst>
          </p:cNvPr>
          <p:cNvSpPr txBox="1"/>
          <p:nvPr/>
        </p:nvSpPr>
        <p:spPr>
          <a:xfrm>
            <a:off x="453890" y="15957235"/>
            <a:ext cx="10188348" cy="6093976"/>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Utilization of LTS to describe machine behavior and safety properties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 motivated development of the criteria used to evaluate the quality of a robustifications </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 formal notion of robustification and metrics to describe characteristics of a robustification </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The utilization of supervisory control to yield robustifications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 novel algorithm which computes and yields robustifications as solutions to a multi-objective optimization problem</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Demonstration of approach on case study</a:t>
            </a:r>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p:txBody>
      </p:sp>
      <p:sp>
        <p:nvSpPr>
          <p:cNvPr id="101" name="Text Placeholder 6 2">
            <a:extLst>
              <a:ext uri="{FF2B5EF4-FFF2-40B4-BE49-F238E27FC236}">
                <a16:creationId xmlns:a16="http://schemas.microsoft.com/office/drawing/2014/main" id="{B4774479-3D22-4592-AF50-93FAF912C8F3}"/>
              </a:ext>
            </a:extLst>
          </p:cNvPr>
          <p:cNvSpPr txBox="1">
            <a:spLocks/>
          </p:cNvSpPr>
          <p:nvPr/>
        </p:nvSpPr>
        <p:spPr>
          <a:xfrm>
            <a:off x="21506679" y="13649773"/>
            <a:ext cx="10867684" cy="480129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000" b="1" dirty="0"/>
              <a:t>Reduction </a:t>
            </a:r>
            <a:r>
              <a:rPr lang="en-US" sz="3000" dirty="0"/>
              <a:t>from </a:t>
            </a:r>
            <a:r>
              <a:rPr lang="en-US" sz="3000" i="1" dirty="0"/>
              <a:t>robustification </a:t>
            </a:r>
            <a:r>
              <a:rPr lang="en-US" sz="3000" dirty="0"/>
              <a:t>to </a:t>
            </a:r>
            <a:r>
              <a:rPr lang="en-US" sz="3000" i="1" dirty="0"/>
              <a:t>controller synthesis:</a:t>
            </a:r>
            <a:endParaRPr lang="en-US" sz="3000" dirty="0"/>
          </a:p>
          <a:p>
            <a:endParaRPr lang="en-US" sz="3000" b="1" dirty="0"/>
          </a:p>
          <a:p>
            <a:endParaRPr lang="en-US" sz="3000" b="1" dirty="0"/>
          </a:p>
          <a:p>
            <a:endParaRPr lang="en-US" sz="3000" b="1" dirty="0"/>
          </a:p>
          <a:p>
            <a:endParaRPr lang="en-US" sz="3000" b="1" dirty="0"/>
          </a:p>
          <a:p>
            <a:endParaRPr lang="en-US" sz="3000" b="1" dirty="0"/>
          </a:p>
          <a:p>
            <a:endParaRPr lang="en-US" sz="3000" b="1" dirty="0"/>
          </a:p>
          <a:p>
            <a:endParaRPr lang="en-US" sz="3000" dirty="0"/>
          </a:p>
        </p:txBody>
      </p:sp>
      <p:sp>
        <p:nvSpPr>
          <p:cNvPr id="121" name="Rectangle 120">
            <a:extLst>
              <a:ext uri="{FF2B5EF4-FFF2-40B4-BE49-F238E27FC236}">
                <a16:creationId xmlns:a16="http://schemas.microsoft.com/office/drawing/2014/main" id="{6FC69C32-FA6C-424A-84CC-3A0CCB4605A4}"/>
              </a:ext>
            </a:extLst>
          </p:cNvPr>
          <p:cNvSpPr/>
          <p:nvPr/>
        </p:nvSpPr>
        <p:spPr>
          <a:xfrm>
            <a:off x="11025323" y="21047970"/>
            <a:ext cx="3353140" cy="46474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13057CA3-F4D9-4720-9F57-4BFDB999E241}"/>
              </a:ext>
            </a:extLst>
          </p:cNvPr>
          <p:cNvSpPr/>
          <p:nvPr/>
        </p:nvSpPr>
        <p:spPr>
          <a:xfrm>
            <a:off x="17582859" y="21987264"/>
            <a:ext cx="3353140" cy="2400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3" name="Arrow: Right 122">
            <a:extLst>
              <a:ext uri="{FF2B5EF4-FFF2-40B4-BE49-F238E27FC236}">
                <a16:creationId xmlns:a16="http://schemas.microsoft.com/office/drawing/2014/main" id="{19182A5E-86F4-4A99-8E6B-F15117F2993F}"/>
              </a:ext>
            </a:extLst>
          </p:cNvPr>
          <p:cNvSpPr/>
          <p:nvPr/>
        </p:nvSpPr>
        <p:spPr>
          <a:xfrm>
            <a:off x="14835316" y="23173116"/>
            <a:ext cx="2149174" cy="598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FDFADDA2-B955-47CD-9044-4F9D0F38C85A}"/>
              </a:ext>
            </a:extLst>
          </p:cNvPr>
          <p:cNvSpPr txBox="1"/>
          <p:nvPr/>
        </p:nvSpPr>
        <p:spPr>
          <a:xfrm>
            <a:off x="11168694" y="21311894"/>
            <a:ext cx="3265346" cy="3939540"/>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System M</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Environment E</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Safety Property P</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Progress Property L</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Deviation Environment E’</a:t>
            </a:r>
          </a:p>
          <a:p>
            <a:r>
              <a:rPr lang="en-US" sz="2500" dirty="0">
                <a:latin typeface="Times New Roman" panose="02020603050405020304" pitchFamily="18" charset="0"/>
                <a:cs typeface="Times New Roman" panose="02020603050405020304" pitchFamily="18" charset="0"/>
              </a:rPr>
              <a:t>with assumptions:</a:t>
            </a:r>
            <a:endParaRPr lang="en-US" sz="25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p:txBody>
      </p:sp>
      <p:pic>
        <p:nvPicPr>
          <p:cNvPr id="128" name="Picture 127" descr="\documentclass{article}&#10;\usepackage{amsmath}&#10;\pagestyle{empty}&#10;\begin{document}&#10;&#10;\newcommand{\nmodels}{\not\mathrel|\joinrel=}&#10;\begin{itemize}&#10;\item $M || E \models_s P$&#10;\end{itemize}&#10;&#10;\end{document}" title="IguanaTex Bitmap Display">
            <a:extLst>
              <a:ext uri="{FF2B5EF4-FFF2-40B4-BE49-F238E27FC236}">
                <a16:creationId xmlns:a16="http://schemas.microsoft.com/office/drawing/2014/main" id="{1271A4F3-1157-4BB0-8CD2-21271EF70C92}"/>
              </a:ext>
            </a:extLst>
          </p:cNvPr>
          <p:cNvPicPr>
            <a:picLocks noChangeAspect="1"/>
          </p:cNvPicPr>
          <p:nvPr>
            <p:custDataLst>
              <p:tags r:id="rId17"/>
            </p:custDataLst>
          </p:nvPr>
        </p:nvPicPr>
        <p:blipFill>
          <a:blip r:embed="rId53" cstate="print">
            <a:extLst>
              <a:ext uri="{28A0092B-C50C-407E-A947-70E740481C1C}">
                <a14:useLocalDpi xmlns:a14="http://schemas.microsoft.com/office/drawing/2010/main" val="0"/>
              </a:ext>
            </a:extLst>
          </a:blip>
          <a:stretch>
            <a:fillRect/>
          </a:stretch>
        </p:blipFill>
        <p:spPr>
          <a:xfrm>
            <a:off x="11343033" y="24043093"/>
            <a:ext cx="1899428" cy="316571"/>
          </a:xfrm>
          <a:prstGeom prst="rect">
            <a:avLst/>
          </a:prstGeom>
        </p:spPr>
      </p:pic>
      <p:pic>
        <p:nvPicPr>
          <p:cNvPr id="130" name="Picture 129" descr="\documentclass{article}&#10;\usepackage{amsmath}&#10;\pagestyle{empty}&#10;\begin{document}&#10;&#10;\newcommand{\nmodels}{\not\mathrel|\joinrel=}&#10;\begin{itemize}&#10;\item $M || E \models_l L$&#10;\end{itemize}&#10;&#10;\end{document}" title="IguanaTex Bitmap Display">
            <a:extLst>
              <a:ext uri="{FF2B5EF4-FFF2-40B4-BE49-F238E27FC236}">
                <a16:creationId xmlns:a16="http://schemas.microsoft.com/office/drawing/2014/main" id="{568D1A23-B6C1-4B73-B26C-07F9DC1E40A0}"/>
              </a:ext>
            </a:extLst>
          </p:cNvPr>
          <p:cNvPicPr>
            <a:picLocks noChangeAspect="1"/>
          </p:cNvPicPr>
          <p:nvPr>
            <p:custDataLst>
              <p:tags r:id="rId18"/>
            </p:custDataLst>
          </p:nvPr>
        </p:nvPicPr>
        <p:blipFill>
          <a:blip r:embed="rId54" cstate="print">
            <a:extLst>
              <a:ext uri="{28A0092B-C50C-407E-A947-70E740481C1C}">
                <a14:useLocalDpi xmlns:a14="http://schemas.microsoft.com/office/drawing/2010/main" val="0"/>
              </a:ext>
            </a:extLst>
          </a:blip>
          <a:stretch>
            <a:fillRect/>
          </a:stretch>
        </p:blipFill>
        <p:spPr>
          <a:xfrm>
            <a:off x="11330350" y="24425658"/>
            <a:ext cx="1825143" cy="316571"/>
          </a:xfrm>
          <a:prstGeom prst="rect">
            <a:avLst/>
          </a:prstGeom>
        </p:spPr>
      </p:pic>
      <p:pic>
        <p:nvPicPr>
          <p:cNvPr id="131" name="Picture 130" descr="\documentclass{article}&#10;\usepackage{amsmath}&#10;\pagestyle{empty}&#10;\begin{document}&#10;&#10;\newcommand{\nmodels}{\not\mathrel|\joinrel=}&#10;\begin{itemize}&#10;\item $M || E' \not \models_s P$&#10;\end{itemize}&#10;&#10;\end{document}" title="IguanaTex Bitmap Display">
            <a:extLst>
              <a:ext uri="{FF2B5EF4-FFF2-40B4-BE49-F238E27FC236}">
                <a16:creationId xmlns:a16="http://schemas.microsoft.com/office/drawing/2014/main" id="{E54DFA46-3DCB-446B-BA4C-759F70F25EE0}"/>
              </a:ext>
            </a:extLst>
          </p:cNvPr>
          <p:cNvPicPr>
            <a:picLocks noChangeAspect="1"/>
          </p:cNvPicPr>
          <p:nvPr>
            <p:custDataLst>
              <p:tags r:id="rId19"/>
            </p:custDataLst>
          </p:nvPr>
        </p:nvPicPr>
        <p:blipFill>
          <a:blip r:embed="rId55" cstate="print">
            <a:extLst>
              <a:ext uri="{28A0092B-C50C-407E-A947-70E740481C1C}">
                <a14:useLocalDpi xmlns:a14="http://schemas.microsoft.com/office/drawing/2010/main" val="0"/>
              </a:ext>
            </a:extLst>
          </a:blip>
          <a:stretch>
            <a:fillRect/>
          </a:stretch>
        </p:blipFill>
        <p:spPr>
          <a:xfrm>
            <a:off x="11330350" y="24874223"/>
            <a:ext cx="1987428" cy="317714"/>
          </a:xfrm>
          <a:prstGeom prst="rect">
            <a:avLst/>
          </a:prstGeom>
        </p:spPr>
      </p:pic>
      <p:pic>
        <p:nvPicPr>
          <p:cNvPr id="132" name="Picture 131" descr="\documentclass{article}&#10;\usepackage{amsmath}&#10;\pagestyle{empty}&#10;\begin{document}&#10;&#10;\newcommand{\nmodels}{\not\mathrel|\joinrel=}&#10;\begin{itemize}&#10;\item $M || E' \models_l L$&#10;\end{itemize}&#10;&#10;\end{document}" title="IguanaTex Bitmap Display">
            <a:extLst>
              <a:ext uri="{FF2B5EF4-FFF2-40B4-BE49-F238E27FC236}">
                <a16:creationId xmlns:a16="http://schemas.microsoft.com/office/drawing/2014/main" id="{80254BB8-F300-4231-9F60-BFE641316F74}"/>
              </a:ext>
            </a:extLst>
          </p:cNvPr>
          <p:cNvPicPr>
            <a:picLocks noChangeAspect="1"/>
          </p:cNvPicPr>
          <p:nvPr>
            <p:custDataLst>
              <p:tags r:id="rId20"/>
            </p:custDataLst>
          </p:nvPr>
        </p:nvPicPr>
        <p:blipFill>
          <a:blip r:embed="rId56" cstate="print">
            <a:extLst>
              <a:ext uri="{28A0092B-C50C-407E-A947-70E740481C1C}">
                <a14:useLocalDpi xmlns:a14="http://schemas.microsoft.com/office/drawing/2010/main" val="0"/>
              </a:ext>
            </a:extLst>
          </a:blip>
          <a:stretch>
            <a:fillRect/>
          </a:stretch>
        </p:blipFill>
        <p:spPr>
          <a:xfrm>
            <a:off x="11338440" y="25323931"/>
            <a:ext cx="1914286" cy="317714"/>
          </a:xfrm>
          <a:prstGeom prst="rect">
            <a:avLst/>
          </a:prstGeom>
        </p:spPr>
      </p:pic>
      <p:sp>
        <p:nvSpPr>
          <p:cNvPr id="133" name="TextBox 132">
            <a:extLst>
              <a:ext uri="{FF2B5EF4-FFF2-40B4-BE49-F238E27FC236}">
                <a16:creationId xmlns:a16="http://schemas.microsoft.com/office/drawing/2014/main" id="{52D275F9-F4C1-48F4-9F53-4EB442A2BE15}"/>
              </a:ext>
            </a:extLst>
          </p:cNvPr>
          <p:cNvSpPr txBox="1"/>
          <p:nvPr/>
        </p:nvSpPr>
        <p:spPr>
          <a:xfrm>
            <a:off x="14673783" y="22556027"/>
            <a:ext cx="2699483"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Rb(M, E, E’, P, L)</a:t>
            </a:r>
          </a:p>
        </p:txBody>
      </p:sp>
      <p:sp>
        <p:nvSpPr>
          <p:cNvPr id="134" name="TextBox 133">
            <a:extLst>
              <a:ext uri="{FF2B5EF4-FFF2-40B4-BE49-F238E27FC236}">
                <a16:creationId xmlns:a16="http://schemas.microsoft.com/office/drawing/2014/main" id="{CF76711B-EDBF-42C0-BF8E-34EF7A428265}"/>
              </a:ext>
            </a:extLst>
          </p:cNvPr>
          <p:cNvSpPr txBox="1"/>
          <p:nvPr/>
        </p:nvSpPr>
        <p:spPr>
          <a:xfrm>
            <a:off x="17707028" y="22194628"/>
            <a:ext cx="3353140" cy="2400657"/>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New System M’</a:t>
            </a:r>
          </a:p>
          <a:p>
            <a:r>
              <a:rPr lang="en-US" sz="2500" dirty="0">
                <a:latin typeface="Times New Roman" panose="02020603050405020304" pitchFamily="18" charset="0"/>
                <a:cs typeface="Times New Roman" panose="02020603050405020304" pitchFamily="18" charset="0"/>
              </a:rPr>
              <a:t>with  characteristics</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 </a:t>
            </a:r>
          </a:p>
        </p:txBody>
      </p:sp>
      <p:pic>
        <p:nvPicPr>
          <p:cNvPr id="135" name="Picture 134" descr="\documentclass{article}&#10;\usepackage{amsmath}&#10;\pagestyle{empty}&#10;\begin{document}&#10;&#10;\newcommand{\nmodels}{\not\mathrel|\joinrel=}&#10;\begin{itemize}&#10;\item $M' || E' \models_s P$&#10;\end{itemize}&#10;&#10;\end{document}" title="IguanaTex Bitmap Display">
            <a:extLst>
              <a:ext uri="{FF2B5EF4-FFF2-40B4-BE49-F238E27FC236}">
                <a16:creationId xmlns:a16="http://schemas.microsoft.com/office/drawing/2014/main" id="{A3366845-F4EC-4C19-A3E6-CA392140D444}"/>
              </a:ext>
            </a:extLst>
          </p:cNvPr>
          <p:cNvPicPr>
            <a:picLocks noChangeAspect="1"/>
          </p:cNvPicPr>
          <p:nvPr>
            <p:custDataLst>
              <p:tags r:id="rId21"/>
            </p:custDataLst>
          </p:nvPr>
        </p:nvPicPr>
        <p:blipFill>
          <a:blip r:embed="rId57" cstate="print">
            <a:extLst>
              <a:ext uri="{28A0092B-C50C-407E-A947-70E740481C1C}">
                <a14:useLocalDpi xmlns:a14="http://schemas.microsoft.com/office/drawing/2010/main" val="0"/>
              </a:ext>
            </a:extLst>
          </a:blip>
          <a:stretch>
            <a:fillRect/>
          </a:stretch>
        </p:blipFill>
        <p:spPr>
          <a:xfrm>
            <a:off x="17937196" y="23191053"/>
            <a:ext cx="2076571" cy="317714"/>
          </a:xfrm>
          <a:prstGeom prst="rect">
            <a:avLst/>
          </a:prstGeom>
        </p:spPr>
      </p:pic>
      <p:pic>
        <p:nvPicPr>
          <p:cNvPr id="136" name="Picture 135" descr="\documentclass{article}&#10;\usepackage{amsmath}&#10;\pagestyle{empty}&#10;\begin{document}&#10;&#10;\newcommand{\nmodels}{\not\mathrel|\joinrel=}&#10;\begin{itemize}&#10;\item $M' || E' \models_l L$&#10;\end{itemize}&#10;&#10;\end{document}" title="IguanaTex Bitmap Display">
            <a:extLst>
              <a:ext uri="{FF2B5EF4-FFF2-40B4-BE49-F238E27FC236}">
                <a16:creationId xmlns:a16="http://schemas.microsoft.com/office/drawing/2014/main" id="{9F19F779-AB15-497D-BD4E-CF1703CD1A40}"/>
              </a:ext>
            </a:extLst>
          </p:cNvPr>
          <p:cNvPicPr>
            <a:picLocks noChangeAspect="1"/>
          </p:cNvPicPr>
          <p:nvPr>
            <p:custDataLst>
              <p:tags r:id="rId22"/>
            </p:custDataLst>
          </p:nvPr>
        </p:nvPicPr>
        <p:blipFill>
          <a:blip r:embed="rId58" cstate="print">
            <a:extLst>
              <a:ext uri="{28A0092B-C50C-407E-A947-70E740481C1C}">
                <a14:useLocalDpi xmlns:a14="http://schemas.microsoft.com/office/drawing/2010/main" val="0"/>
              </a:ext>
            </a:extLst>
          </a:blip>
          <a:stretch>
            <a:fillRect/>
          </a:stretch>
        </p:blipFill>
        <p:spPr>
          <a:xfrm>
            <a:off x="17937195" y="23729798"/>
            <a:ext cx="2002286" cy="317714"/>
          </a:xfrm>
          <a:prstGeom prst="rect">
            <a:avLst/>
          </a:prstGeom>
        </p:spPr>
      </p:pic>
      <p:sp>
        <p:nvSpPr>
          <p:cNvPr id="137" name="Rectangle 136">
            <a:extLst>
              <a:ext uri="{FF2B5EF4-FFF2-40B4-BE49-F238E27FC236}">
                <a16:creationId xmlns:a16="http://schemas.microsoft.com/office/drawing/2014/main" id="{99B053E7-D810-43DB-8660-0B4DE1B60144}"/>
              </a:ext>
            </a:extLst>
          </p:cNvPr>
          <p:cNvSpPr/>
          <p:nvPr/>
        </p:nvSpPr>
        <p:spPr>
          <a:xfrm>
            <a:off x="11081958" y="28524272"/>
            <a:ext cx="3383393" cy="25324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8" name="TextBox 137">
            <a:extLst>
              <a:ext uri="{FF2B5EF4-FFF2-40B4-BE49-F238E27FC236}">
                <a16:creationId xmlns:a16="http://schemas.microsoft.com/office/drawing/2014/main" id="{DE20F167-E2DA-4C2F-B40C-C9665BAFFE3B}"/>
              </a:ext>
            </a:extLst>
          </p:cNvPr>
          <p:cNvSpPr txBox="1"/>
          <p:nvPr/>
        </p:nvSpPr>
        <p:spPr>
          <a:xfrm>
            <a:off x="11139775" y="28661809"/>
            <a:ext cx="3631474" cy="2015936"/>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Rb(M, E, E’, P, L)</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Preferred behavior D</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Cost: LTS x LTS </a:t>
            </a:r>
            <a:r>
              <a:rPr lang="en-US" sz="2500" dirty="0">
                <a:latin typeface="Times New Roman" panose="02020603050405020304" pitchFamily="18" charset="0"/>
                <a:cs typeface="Times New Roman" panose="02020603050405020304" pitchFamily="18" charset="0"/>
                <a:sym typeface="Wingdings" panose="05000000000000000000" pitchFamily="2" charset="2"/>
              </a:rPr>
              <a:t> Z</a:t>
            </a:r>
          </a:p>
          <a:p>
            <a:r>
              <a:rPr lang="en-US" sz="2500" dirty="0">
                <a:latin typeface="Times New Roman" panose="02020603050405020304" pitchFamily="18" charset="0"/>
                <a:cs typeface="Times New Roman" panose="02020603050405020304" pitchFamily="18" charset="0"/>
                <a:sym typeface="Wingdings" panose="05000000000000000000" pitchFamily="2" charset="2"/>
              </a:rPr>
              <a:t>With assumptions</a:t>
            </a:r>
          </a:p>
          <a:p>
            <a:endParaRPr lang="en-US" sz="2500" dirty="0">
              <a:latin typeface="Times New Roman" panose="02020603050405020304" pitchFamily="18" charset="0"/>
              <a:cs typeface="Times New Roman" panose="02020603050405020304" pitchFamily="18" charset="0"/>
            </a:endParaRPr>
          </a:p>
        </p:txBody>
      </p:sp>
      <p:pic>
        <p:nvPicPr>
          <p:cNvPr id="139" name="Picture 138" descr="\documentclass{article}&#10;\usepackage{amsmath}&#10;\pagestyle{empty}&#10;\begin{document}&#10;&#10;\newcommand{\nmodels}{\not\mathrel|\joinrel=}&#10;\begin{itemize}&#10;\item $M || E \models_d D$&#10;\end{itemize}&#10;&#10;\end{document}" title="IguanaTex Bitmap Display">
            <a:extLst>
              <a:ext uri="{FF2B5EF4-FFF2-40B4-BE49-F238E27FC236}">
                <a16:creationId xmlns:a16="http://schemas.microsoft.com/office/drawing/2014/main" id="{984509F7-98F4-4377-8606-C43EC22CDC21}"/>
              </a:ext>
            </a:extLst>
          </p:cNvPr>
          <p:cNvPicPr>
            <a:picLocks noChangeAspect="1"/>
          </p:cNvPicPr>
          <p:nvPr>
            <p:custDataLst>
              <p:tags r:id="rId23"/>
            </p:custDataLst>
          </p:nvPr>
        </p:nvPicPr>
        <p:blipFill>
          <a:blip r:embed="rId59" cstate="print">
            <a:extLst>
              <a:ext uri="{28A0092B-C50C-407E-A947-70E740481C1C}">
                <a14:useLocalDpi xmlns:a14="http://schemas.microsoft.com/office/drawing/2010/main" val="0"/>
              </a:ext>
            </a:extLst>
          </a:blip>
          <a:stretch>
            <a:fillRect/>
          </a:stretch>
        </p:blipFill>
        <p:spPr>
          <a:xfrm>
            <a:off x="11279492" y="30417986"/>
            <a:ext cx="1926857" cy="316571"/>
          </a:xfrm>
          <a:prstGeom prst="rect">
            <a:avLst/>
          </a:prstGeom>
        </p:spPr>
      </p:pic>
      <p:sp>
        <p:nvSpPr>
          <p:cNvPr id="140" name="Arrow: Right 139">
            <a:extLst>
              <a:ext uri="{FF2B5EF4-FFF2-40B4-BE49-F238E27FC236}">
                <a16:creationId xmlns:a16="http://schemas.microsoft.com/office/drawing/2014/main" id="{AA3E4ACE-8ED4-4AA9-A08E-326E6AC1644B}"/>
              </a:ext>
            </a:extLst>
          </p:cNvPr>
          <p:cNvSpPr/>
          <p:nvPr/>
        </p:nvSpPr>
        <p:spPr>
          <a:xfrm>
            <a:off x="14765708" y="29561315"/>
            <a:ext cx="2299481" cy="737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extBox 140">
            <a:extLst>
              <a:ext uri="{FF2B5EF4-FFF2-40B4-BE49-F238E27FC236}">
                <a16:creationId xmlns:a16="http://schemas.microsoft.com/office/drawing/2014/main" id="{15524B01-E6E2-4377-83EE-1CA064BEAC82}"/>
              </a:ext>
            </a:extLst>
          </p:cNvPr>
          <p:cNvSpPr txBox="1"/>
          <p:nvPr/>
        </p:nvSpPr>
        <p:spPr>
          <a:xfrm>
            <a:off x="14718653" y="28896382"/>
            <a:ext cx="2699483" cy="477054"/>
          </a:xfrm>
          <a:prstGeom prst="rect">
            <a:avLst/>
          </a:prstGeom>
          <a:noFill/>
        </p:spPr>
        <p:txBody>
          <a:bodyPr wrap="square" rtlCol="0">
            <a:spAutoFit/>
          </a:bodyPr>
          <a:lstStyle/>
          <a:p>
            <a:r>
              <a:rPr lang="en-US" sz="2500" dirty="0" err="1">
                <a:latin typeface="Times New Roman" panose="02020603050405020304" pitchFamily="18" charset="0"/>
                <a:cs typeface="Times New Roman" panose="02020603050405020304" pitchFamily="18" charset="0"/>
              </a:rPr>
              <a:t>Opt</a:t>
            </a:r>
            <a:r>
              <a:rPr lang="en-US" sz="2500" dirty="0">
                <a:latin typeface="Times New Roman" panose="02020603050405020304" pitchFamily="18" charset="0"/>
                <a:cs typeface="Times New Roman" panose="02020603050405020304" pitchFamily="18" charset="0"/>
              </a:rPr>
              <a:t>(Rb, D, Cost)</a:t>
            </a:r>
          </a:p>
        </p:txBody>
      </p:sp>
      <p:sp>
        <p:nvSpPr>
          <p:cNvPr id="142" name="Rectangle 141">
            <a:extLst>
              <a:ext uri="{FF2B5EF4-FFF2-40B4-BE49-F238E27FC236}">
                <a16:creationId xmlns:a16="http://schemas.microsoft.com/office/drawing/2014/main" id="{7202B3EB-9C19-4C34-8F4A-CCD42283891A}"/>
              </a:ext>
            </a:extLst>
          </p:cNvPr>
          <p:cNvSpPr/>
          <p:nvPr/>
        </p:nvSpPr>
        <p:spPr>
          <a:xfrm>
            <a:off x="17247348" y="28440205"/>
            <a:ext cx="3801408" cy="26733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3" name="TextBox 142">
            <a:extLst>
              <a:ext uri="{FF2B5EF4-FFF2-40B4-BE49-F238E27FC236}">
                <a16:creationId xmlns:a16="http://schemas.microsoft.com/office/drawing/2014/main" id="{5B65C993-B4ED-41B3-AE25-660E71D3F6CD}"/>
              </a:ext>
            </a:extLst>
          </p:cNvPr>
          <p:cNvSpPr txBox="1"/>
          <p:nvPr/>
        </p:nvSpPr>
        <p:spPr>
          <a:xfrm>
            <a:off x="17604832" y="28656041"/>
            <a:ext cx="3443924" cy="2400657"/>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New System M’ with characteristics</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is solution to Rb</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maximizes </a:t>
            </a:r>
            <a:r>
              <a:rPr lang="en-US" sz="2500" dirty="0" err="1">
                <a:latin typeface="Times New Roman" panose="02020603050405020304" pitchFamily="18" charset="0"/>
                <a:cs typeface="Times New Roman" panose="02020603050405020304" pitchFamily="18" charset="0"/>
              </a:rPr>
              <a:t>beh</a:t>
            </a:r>
            <a:r>
              <a:rPr lang="en-US" sz="2500" dirty="0">
                <a:latin typeface="Times New Roman" panose="02020603050405020304" pitchFamily="18" charset="0"/>
                <a:cs typeface="Times New Roman" panose="02020603050405020304" pitchFamily="18" charset="0"/>
              </a:rPr>
              <a:t>(D)</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minimizes cost(M, M’)</a:t>
            </a:r>
          </a:p>
        </p:txBody>
      </p:sp>
      <p:graphicFrame>
        <p:nvGraphicFramePr>
          <p:cNvPr id="83" name="Table 82">
            <a:extLst>
              <a:ext uri="{FF2B5EF4-FFF2-40B4-BE49-F238E27FC236}">
                <a16:creationId xmlns:a16="http://schemas.microsoft.com/office/drawing/2014/main" id="{2903314D-E922-4A30-8411-54D71F8CA407}"/>
              </a:ext>
            </a:extLst>
          </p:cNvPr>
          <p:cNvGraphicFramePr>
            <a:graphicFrameLocks noGrp="1"/>
          </p:cNvGraphicFramePr>
          <p:nvPr>
            <p:extLst>
              <p:ext uri="{D42A27DB-BD31-4B8C-83A1-F6EECF244321}">
                <p14:modId xmlns:p14="http://schemas.microsoft.com/office/powerpoint/2010/main" val="1095419821"/>
              </p:ext>
            </p:extLst>
          </p:nvPr>
        </p:nvGraphicFramePr>
        <p:xfrm>
          <a:off x="28297735" y="22512391"/>
          <a:ext cx="3741465" cy="2540000"/>
        </p:xfrm>
        <a:graphic>
          <a:graphicData uri="http://schemas.openxmlformats.org/drawingml/2006/table">
            <a:tbl>
              <a:tblPr/>
              <a:tblGrid>
                <a:gridCol w="843275">
                  <a:extLst>
                    <a:ext uri="{9D8B030D-6E8A-4147-A177-3AD203B41FA5}">
                      <a16:colId xmlns:a16="http://schemas.microsoft.com/office/drawing/2014/main" val="673465973"/>
                    </a:ext>
                  </a:extLst>
                </a:gridCol>
                <a:gridCol w="1475728">
                  <a:extLst>
                    <a:ext uri="{9D8B030D-6E8A-4147-A177-3AD203B41FA5}">
                      <a16:colId xmlns:a16="http://schemas.microsoft.com/office/drawing/2014/main" val="2829812666"/>
                    </a:ext>
                  </a:extLst>
                </a:gridCol>
                <a:gridCol w="1422462">
                  <a:extLst>
                    <a:ext uri="{9D8B030D-6E8A-4147-A177-3AD203B41FA5}">
                      <a16:colId xmlns:a16="http://schemas.microsoft.com/office/drawing/2014/main" val="2020092579"/>
                    </a:ext>
                  </a:extLst>
                </a:gridCol>
              </a:tblGrid>
              <a:tr h="393876">
                <a:tc>
                  <a:txBody>
                    <a:bodyPr/>
                    <a:lstStyle/>
                    <a:p>
                      <a:pPr fontAlgn="t"/>
                      <a:endParaRPr lang="en-US" sz="25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dirty="0">
                          <a:solidFill>
                            <a:srgbClr val="000000"/>
                          </a:solidFill>
                          <a:effectLst/>
                          <a:latin typeface="Times New Roman" panose="02020603050405020304" pitchFamily="18" charset="0"/>
                          <a:cs typeface="Times New Roman" panose="02020603050405020304" pitchFamily="18" charset="0"/>
                        </a:rPr>
                        <a:t>Behavior</a:t>
                      </a:r>
                      <a:endParaRPr lang="en-US" sz="25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Cost</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7276975"/>
                  </a:ext>
                </a:extLst>
              </a:tr>
              <a:tr h="226274">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P0</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N/A</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No Cost</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686015"/>
                  </a:ext>
                </a:extLst>
              </a:tr>
              <a:tr h="226274">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P1</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Minor</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Cheap</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4463898"/>
                  </a:ext>
                </a:extLst>
              </a:tr>
              <a:tr h="226274">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P2</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Important</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Moderate</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5170293"/>
                  </a:ext>
                </a:extLst>
              </a:tr>
              <a:tr h="226274">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P3</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a:solidFill>
                            <a:srgbClr val="000000"/>
                          </a:solidFill>
                          <a:effectLst/>
                          <a:latin typeface="Times New Roman" panose="02020603050405020304" pitchFamily="18" charset="0"/>
                          <a:cs typeface="Times New Roman" panose="02020603050405020304" pitchFamily="18" charset="0"/>
                        </a:rPr>
                        <a:t>Essential</a:t>
                      </a:r>
                      <a:endParaRPr lang="en-US" sz="250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500" b="0" i="0" u="none" strike="noStrike" dirty="0">
                          <a:solidFill>
                            <a:srgbClr val="000000"/>
                          </a:solidFill>
                          <a:effectLst/>
                          <a:latin typeface="Times New Roman" panose="02020603050405020304" pitchFamily="18" charset="0"/>
                          <a:cs typeface="Times New Roman" panose="02020603050405020304" pitchFamily="18" charset="0"/>
                        </a:rPr>
                        <a:t>Costly</a:t>
                      </a:r>
                      <a:endParaRPr lang="en-US" sz="2500" dirty="0">
                        <a:effectLst/>
                        <a:latin typeface="Times New Roman" panose="02020603050405020304" pitchFamily="18"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92904"/>
                  </a:ext>
                </a:extLst>
              </a:tr>
            </a:tbl>
          </a:graphicData>
        </a:graphic>
      </p:graphicFrame>
      <p:pic>
        <p:nvPicPr>
          <p:cNvPr id="86" name="Picture 85" descr="Text, letter&#10;&#10;Description automatically generated">
            <a:extLst>
              <a:ext uri="{FF2B5EF4-FFF2-40B4-BE49-F238E27FC236}">
                <a16:creationId xmlns:a16="http://schemas.microsoft.com/office/drawing/2014/main" id="{2DEBD2AF-33EE-4D7F-945F-95E18A47B614}"/>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33062702" y="5917699"/>
            <a:ext cx="7618083" cy="5721777"/>
          </a:xfrm>
          <a:prstGeom prst="rect">
            <a:avLst/>
          </a:prstGeom>
        </p:spPr>
      </p:pic>
      <p:sp>
        <p:nvSpPr>
          <p:cNvPr id="93" name="TextBox 92">
            <a:extLst>
              <a:ext uri="{FF2B5EF4-FFF2-40B4-BE49-F238E27FC236}">
                <a16:creationId xmlns:a16="http://schemas.microsoft.com/office/drawing/2014/main" id="{90379E43-81BC-4AFF-8B98-9F1DE525CA4F}"/>
              </a:ext>
            </a:extLst>
          </p:cNvPr>
          <p:cNvSpPr txBox="1"/>
          <p:nvPr/>
        </p:nvSpPr>
        <p:spPr>
          <a:xfrm>
            <a:off x="40445299" y="4663619"/>
            <a:ext cx="3026802" cy="1631216"/>
          </a:xfrm>
          <a:prstGeom prst="rect">
            <a:avLst/>
          </a:prstGeom>
          <a:noFill/>
          <a:ln>
            <a:solidFill>
              <a:schemeClr val="accent1"/>
            </a:solidFill>
          </a:ln>
        </p:spPr>
        <p:txBody>
          <a:bodyPr wrap="square" rtlCol="0">
            <a:spAutoFit/>
          </a:bodyPr>
          <a:lstStyle/>
          <a:p>
            <a:r>
              <a:rPr lang="en-US" sz="2500" dirty="0">
                <a:latin typeface="Times New Roman" panose="02020603050405020304" pitchFamily="18" charset="0"/>
                <a:cs typeface="Times New Roman" panose="02020603050405020304" pitchFamily="18" charset="0"/>
              </a:rPr>
              <a:t>Find supervisor with assumption all events are controllable and observable</a:t>
            </a:r>
          </a:p>
        </p:txBody>
      </p:sp>
      <p:sp>
        <p:nvSpPr>
          <p:cNvPr id="97" name="TextBox 96">
            <a:extLst>
              <a:ext uri="{FF2B5EF4-FFF2-40B4-BE49-F238E27FC236}">
                <a16:creationId xmlns:a16="http://schemas.microsoft.com/office/drawing/2014/main" id="{19B2F56D-55EF-48F6-A889-9219FD085ADC}"/>
              </a:ext>
            </a:extLst>
          </p:cNvPr>
          <p:cNvSpPr txBox="1"/>
          <p:nvPr/>
        </p:nvSpPr>
        <p:spPr>
          <a:xfrm>
            <a:off x="40445298" y="10330068"/>
            <a:ext cx="3026802" cy="1631216"/>
          </a:xfrm>
          <a:prstGeom prst="rect">
            <a:avLst/>
          </a:prstGeom>
          <a:solidFill>
            <a:schemeClr val="bg1"/>
          </a:solidFill>
          <a:ln>
            <a:solidFill>
              <a:schemeClr val="accent1"/>
            </a:solidFill>
          </a:ln>
        </p:spPr>
        <p:txBody>
          <a:bodyPr wrap="square" rtlCol="0">
            <a:spAutoFit/>
          </a:bodyPr>
          <a:lstStyle/>
          <a:p>
            <a:r>
              <a:rPr lang="en-US" sz="2500" dirty="0">
                <a:latin typeface="Times New Roman" panose="02020603050405020304" pitchFamily="18" charset="0"/>
                <a:cs typeface="Times New Roman" panose="02020603050405020304" pitchFamily="18" charset="0"/>
              </a:rPr>
              <a:t>Find minimal cost sets of controllable/ observable events needed for D’</a:t>
            </a:r>
          </a:p>
        </p:txBody>
      </p:sp>
      <p:sp>
        <p:nvSpPr>
          <p:cNvPr id="98" name="TextBox 97">
            <a:extLst>
              <a:ext uri="{FF2B5EF4-FFF2-40B4-BE49-F238E27FC236}">
                <a16:creationId xmlns:a16="http://schemas.microsoft.com/office/drawing/2014/main" id="{F8FC2513-DB60-4762-A741-3FC1E771A4EB}"/>
              </a:ext>
            </a:extLst>
          </p:cNvPr>
          <p:cNvSpPr txBox="1"/>
          <p:nvPr/>
        </p:nvSpPr>
        <p:spPr>
          <a:xfrm>
            <a:off x="40401653" y="6589055"/>
            <a:ext cx="3035657" cy="1631216"/>
          </a:xfrm>
          <a:prstGeom prst="rect">
            <a:avLst/>
          </a:prstGeom>
          <a:noFill/>
          <a:ln>
            <a:solidFill>
              <a:schemeClr val="accent1"/>
            </a:solidFill>
          </a:ln>
        </p:spPr>
        <p:txBody>
          <a:bodyPr wrap="square" rtlCol="0">
            <a:spAutoFit/>
          </a:bodyPr>
          <a:lstStyle/>
          <a:p>
            <a:r>
              <a:rPr lang="en-US" sz="2500" dirty="0">
                <a:latin typeface="Times New Roman" panose="02020603050405020304" pitchFamily="18" charset="0"/>
                <a:cs typeface="Times New Roman" panose="02020603050405020304" pitchFamily="18" charset="0"/>
              </a:rPr>
              <a:t>Check amount preferred behavior satisfied in such scenario</a:t>
            </a: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142DB57D-D8DA-4E91-A7FA-892C74953E4A}"/>
                  </a:ext>
                </a:extLst>
              </p:cNvPr>
              <p:cNvSpPr txBox="1"/>
              <p:nvPr/>
            </p:nvSpPr>
            <p:spPr>
              <a:xfrm>
                <a:off x="40401653" y="8469183"/>
                <a:ext cx="3035657" cy="1631216"/>
              </a:xfrm>
              <a:prstGeom prst="rect">
                <a:avLst/>
              </a:prstGeom>
              <a:noFill/>
              <a:ln>
                <a:solidFill>
                  <a:schemeClr val="accent1"/>
                </a:solidFill>
              </a:ln>
            </p:spPr>
            <p:txBody>
              <a:bodyPr wrap="square" rtlCol="0">
                <a:spAutoFit/>
              </a:bodyPr>
              <a:lstStyle/>
              <a:p>
                <a:r>
                  <a:rPr lang="en-US" sz="2500" dirty="0">
                    <a:latin typeface="Times New Roman" panose="02020603050405020304" pitchFamily="18" charset="0"/>
                    <a:cs typeface="Times New Roman" panose="02020603050405020304" pitchFamily="18" charset="0"/>
                  </a:rPr>
                  <a:t>Remove controllable/ observable events  unnecessary for </a:t>
                </a:r>
                <a14:m>
                  <m:oMath xmlns:m="http://schemas.openxmlformats.org/officeDocument/2006/math">
                    <m:sSub>
                      <m:sSubPr>
                        <m:ctrlPr>
                          <a:rPr lang="en-US" sz="2500" b="0" i="1" smtClean="0">
                            <a:latin typeface="Cambria Math" panose="02040503050406030204" pitchFamily="18" charset="0"/>
                            <a:cs typeface="Times New Roman" panose="02020603050405020304" pitchFamily="18" charset="0"/>
                          </a:rPr>
                        </m:ctrlPr>
                      </m:sSubPr>
                      <m:e>
                        <m:r>
                          <a:rPr lang="en-US" sz="2500" b="0" i="1" smtClean="0">
                            <a:latin typeface="Cambria Math" panose="02040503050406030204" pitchFamily="18" charset="0"/>
                            <a:cs typeface="Times New Roman" panose="02020603050405020304" pitchFamily="18" charset="0"/>
                          </a:rPr>
                          <m:t>𝐷</m:t>
                        </m:r>
                      </m:e>
                      <m:sub>
                        <m:r>
                          <a:rPr lang="en-US" sz="2500" b="0" i="1" smtClean="0">
                            <a:latin typeface="Cambria Math" panose="02040503050406030204" pitchFamily="18" charset="0"/>
                            <a:cs typeface="Times New Roman" panose="02020603050405020304" pitchFamily="18" charset="0"/>
                          </a:rPr>
                          <m:t>𝑚𝑎𝑥</m:t>
                        </m:r>
                      </m:sub>
                    </m:sSub>
                    <m:r>
                      <a:rPr lang="en-US" sz="2500" b="0" i="1" smtClean="0">
                        <a:latin typeface="Cambria Math" panose="02040503050406030204" pitchFamily="18" charset="0"/>
                        <a:cs typeface="Times New Roman" panose="02020603050405020304" pitchFamily="18" charset="0"/>
                      </a:rPr>
                      <m:t> </m:t>
                    </m:r>
                  </m:oMath>
                </a14:m>
                <a:endParaRPr lang="en-US" sz="2500" b="0" dirty="0">
                  <a:latin typeface="Times New Roman" panose="02020603050405020304" pitchFamily="18" charset="0"/>
                  <a:cs typeface="Times New Roman" panose="02020603050405020304" pitchFamily="18" charset="0"/>
                </a:endParaRPr>
              </a:p>
            </p:txBody>
          </p:sp>
        </mc:Choice>
        <mc:Fallback xmlns="">
          <p:sp>
            <p:nvSpPr>
              <p:cNvPr id="100" name="TextBox 99">
                <a:extLst>
                  <a:ext uri="{FF2B5EF4-FFF2-40B4-BE49-F238E27FC236}">
                    <a16:creationId xmlns:a16="http://schemas.microsoft.com/office/drawing/2014/main" id="{142DB57D-D8DA-4E91-A7FA-892C74953E4A}"/>
                  </a:ext>
                </a:extLst>
              </p:cNvPr>
              <p:cNvSpPr txBox="1">
                <a:spLocks noRot="1" noChangeAspect="1" noMove="1" noResize="1" noEditPoints="1" noAdjustHandles="1" noChangeArrowheads="1" noChangeShapeType="1" noTextEdit="1"/>
              </p:cNvSpPr>
              <p:nvPr/>
            </p:nvSpPr>
            <p:spPr>
              <a:xfrm>
                <a:off x="40401653" y="8469183"/>
                <a:ext cx="3035657" cy="1631216"/>
              </a:xfrm>
              <a:prstGeom prst="rect">
                <a:avLst/>
              </a:prstGeom>
              <a:blipFill>
                <a:blip r:embed="rId61"/>
                <a:stretch>
                  <a:fillRect l="-3200" t="-2593" r="-2200"/>
                </a:stretch>
              </a:blipFill>
              <a:ln>
                <a:solidFill>
                  <a:schemeClr val="accent1"/>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D52A9578-2001-4D16-8676-0592E5A22FB0}"/>
              </a:ext>
            </a:extLst>
          </p:cNvPr>
          <p:cNvCxnSpPr>
            <a:cxnSpLocks/>
          </p:cNvCxnSpPr>
          <p:nvPr/>
        </p:nvCxnSpPr>
        <p:spPr>
          <a:xfrm flipH="1">
            <a:off x="38989992" y="5653911"/>
            <a:ext cx="1376871" cy="149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2E5C0B4-AAF1-4151-B379-57AE6CD178F1}"/>
              </a:ext>
            </a:extLst>
          </p:cNvPr>
          <p:cNvCxnSpPr>
            <a:cxnSpLocks/>
          </p:cNvCxnSpPr>
          <p:nvPr/>
        </p:nvCxnSpPr>
        <p:spPr>
          <a:xfrm flipH="1">
            <a:off x="38314124" y="7491145"/>
            <a:ext cx="1994016" cy="172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B4101B9-A015-4B1B-8B44-290528B5331C}"/>
              </a:ext>
            </a:extLst>
          </p:cNvPr>
          <p:cNvCxnSpPr>
            <a:cxnSpLocks/>
          </p:cNvCxnSpPr>
          <p:nvPr/>
        </p:nvCxnSpPr>
        <p:spPr>
          <a:xfrm flipH="1" flipV="1">
            <a:off x="38611599" y="8235618"/>
            <a:ext cx="1399065" cy="70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4F66E9B-CCB8-476B-8D54-7DF7433E209D}"/>
              </a:ext>
            </a:extLst>
          </p:cNvPr>
          <p:cNvCxnSpPr>
            <a:cxnSpLocks/>
          </p:cNvCxnSpPr>
          <p:nvPr/>
        </p:nvCxnSpPr>
        <p:spPr>
          <a:xfrm flipH="1" flipV="1">
            <a:off x="39807806" y="10075147"/>
            <a:ext cx="405716" cy="286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B182D4F-8934-4473-9C23-25392B3653B1}"/>
              </a:ext>
            </a:extLst>
          </p:cNvPr>
          <p:cNvSpPr txBox="1"/>
          <p:nvPr/>
        </p:nvSpPr>
        <p:spPr>
          <a:xfrm>
            <a:off x="25011341" y="14795440"/>
            <a:ext cx="2715174" cy="477054"/>
          </a:xfrm>
          <a:prstGeom prst="rect">
            <a:avLst/>
          </a:prstGeom>
          <a:solidFill>
            <a:schemeClr val="bg1"/>
          </a:solidFill>
          <a:ln>
            <a:solidFill>
              <a:schemeClr val="bg1"/>
            </a:solidFill>
          </a:ln>
        </p:spPr>
        <p:txBody>
          <a:bodyPr wrap="square" rtlCol="0">
            <a:spAutoFit/>
          </a:bodyPr>
          <a:lstStyle/>
          <a:p>
            <a:r>
              <a:rPr lang="en-US" sz="2500" dirty="0">
                <a:latin typeface="Times New Roman" panose="02020603050405020304" pitchFamily="18" charset="0"/>
                <a:cs typeface="Times New Roman" panose="02020603050405020304" pitchFamily="18" charset="0"/>
              </a:rPr>
              <a:t>Rb(M, E, E’, P, L)</a:t>
            </a:r>
          </a:p>
        </p:txBody>
      </p:sp>
      <p:sp>
        <p:nvSpPr>
          <p:cNvPr id="44" name="Rectangle 43">
            <a:extLst>
              <a:ext uri="{FF2B5EF4-FFF2-40B4-BE49-F238E27FC236}">
                <a16:creationId xmlns:a16="http://schemas.microsoft.com/office/drawing/2014/main" id="{83CEFD72-69F8-445B-9325-3A6EB08A5EBB}"/>
              </a:ext>
            </a:extLst>
          </p:cNvPr>
          <p:cNvSpPr/>
          <p:nvPr/>
        </p:nvSpPr>
        <p:spPr>
          <a:xfrm>
            <a:off x="21941881" y="16101296"/>
            <a:ext cx="10052050" cy="240425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1490C58C-163B-46E2-BCD9-C188646E9830}"/>
                  </a:ext>
                </a:extLst>
              </p:cNvPr>
              <p:cNvSpPr txBox="1"/>
              <p:nvPr/>
            </p:nvSpPr>
            <p:spPr>
              <a:xfrm>
                <a:off x="22107624" y="16296516"/>
                <a:ext cx="2789874" cy="2015936"/>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G = M || E’</a:t>
                </a:r>
              </a:p>
              <a:p>
                <a:pPr marL="342900" indent="-342900">
                  <a:buFont typeface="Arial" panose="020B0604020202020204" pitchFamily="34" charset="0"/>
                  <a:buChar char="•"/>
                </a:pPr>
                <a14:m>
                  <m:oMath xmlns:m="http://schemas.openxmlformats.org/officeDocument/2006/math">
                    <m:r>
                      <a:rPr lang="en-US" sz="250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sz="2500" i="1">
                        <a:latin typeface="Cambria Math" panose="02040503050406030204" pitchFamily="18" charset="0"/>
                        <a:ea typeface="Cambria Math" panose="02040503050406030204" pitchFamily="18" charset="0"/>
                        <a:cs typeface="Times New Roman" panose="02020603050405020304" pitchFamily="18" charset="0"/>
                      </a:rPr>
                      <m:t>𝐺</m:t>
                    </m:r>
                    <m:r>
                      <a:rPr lang="en-US" sz="2500" i="1">
                        <a:latin typeface="Cambria Math" panose="02040503050406030204" pitchFamily="18" charset="0"/>
                        <a:ea typeface="Cambria Math" panose="02040503050406030204" pitchFamily="18" charset="0"/>
                        <a:cs typeface="Times New Roman" panose="02020603050405020304" pitchFamily="18" charset="0"/>
                      </a:rPr>
                      <m:t>= </m:t>
                    </m:r>
                    <m:r>
                      <a:rPr lang="en-US" sz="2500" i="1">
                        <a:latin typeface="Cambria Math" panose="02040503050406030204" pitchFamily="18" charset="0"/>
                        <a:ea typeface="Cambria Math" panose="02040503050406030204" pitchFamily="18" charset="0"/>
                        <a:cs typeface="Times New Roman" panose="02020603050405020304" pitchFamily="18" charset="0"/>
                      </a:rPr>
                      <m:t>𝛼</m:t>
                    </m:r>
                    <m:r>
                      <a:rPr lang="en-US" sz="2500" i="1">
                        <a:latin typeface="Cambria Math" panose="02040503050406030204" pitchFamily="18" charset="0"/>
                        <a:ea typeface="Cambria Math" panose="02040503050406030204" pitchFamily="18" charset="0"/>
                        <a:cs typeface="Times New Roman" panose="02020603050405020304" pitchFamily="18" charset="0"/>
                      </a:rPr>
                      <m:t>𝑀</m:t>
                    </m:r>
                    <m:r>
                      <a:rPr lang="en-US" sz="25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500" i="1">
                        <a:latin typeface="Cambria Math" panose="02040503050406030204" pitchFamily="18" charset="0"/>
                        <a:ea typeface="Cambria Math" panose="02040503050406030204" pitchFamily="18" charset="0"/>
                        <a:cs typeface="Times New Roman" panose="02020603050405020304" pitchFamily="18" charset="0"/>
                      </a:rPr>
                      <m:t>𝛼</m:t>
                    </m:r>
                    <m:r>
                      <a:rPr lang="en-US" sz="2500" i="1">
                        <a:latin typeface="Cambria Math" panose="02040503050406030204" pitchFamily="18" charset="0"/>
                        <a:ea typeface="Cambria Math" panose="02040503050406030204" pitchFamily="18" charset="0"/>
                        <a:cs typeface="Times New Roman" panose="02020603050405020304" pitchFamily="18" charset="0"/>
                      </a:rPr>
                      <m:t>𝑀</m:t>
                    </m:r>
                  </m:oMath>
                </a14:m>
                <a:endParaRPr lang="en-US" sz="25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r>
                      <a:rPr lang="en-US" sz="2500" i="1" smtClean="0">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25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500" b="0" i="1" smtClean="0">
                            <a:latin typeface="Cambria Math" panose="02040503050406030204" pitchFamily="18" charset="0"/>
                            <a:ea typeface="Cambria Math" panose="02040503050406030204" pitchFamily="18" charset="0"/>
                            <a:cs typeface="Times New Roman" panose="02020603050405020304" pitchFamily="18" charset="0"/>
                          </a:rPr>
                          <m:t>𝐺</m:t>
                        </m:r>
                      </m:e>
                      <m:sub>
                        <m:r>
                          <a:rPr lang="en-US" sz="2500" b="0" i="1" smtClean="0">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en-US" sz="25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5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500" i="1">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2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500" i="1">
                            <a:latin typeface="Cambria Math" panose="02040503050406030204" pitchFamily="18" charset="0"/>
                            <a:ea typeface="Cambria Math" panose="02040503050406030204" pitchFamily="18" charset="0"/>
                            <a:cs typeface="Times New Roman" panose="02020603050405020304" pitchFamily="18" charset="0"/>
                          </a:rPr>
                          <m:t>𝐺</m:t>
                        </m:r>
                      </m:e>
                      <m:sub>
                        <m:r>
                          <a:rPr lang="en-US" sz="2500" i="1">
                            <a:latin typeface="Cambria Math" panose="02040503050406030204" pitchFamily="18" charset="0"/>
                            <a:ea typeface="Cambria Math" panose="02040503050406030204" pitchFamily="18" charset="0"/>
                            <a:cs typeface="Times New Roman" panose="02020603050405020304" pitchFamily="18" charset="0"/>
                          </a:rPr>
                          <m:t>𝑜</m:t>
                        </m:r>
                      </m:sub>
                    </m:sSub>
                  </m:oMath>
                </a14:m>
                <a:r>
                  <a:rPr lang="en-US" sz="2500" dirty="0">
                    <a:ea typeface="Cambria Math" panose="02040503050406030204" pitchFamily="18" charset="0"/>
                    <a:cs typeface="Times New Roman" panose="02020603050405020304" pitchFamily="18" charset="0"/>
                  </a:rPr>
                  <a:t> </a:t>
                </a:r>
                <a14:m>
                  <m:oMath xmlns:m="http://schemas.openxmlformats.org/officeDocument/2006/math">
                    <m:r>
                      <a:rPr lang="en-US" sz="25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500" dirty="0">
                    <a:latin typeface="Times New Roman" panose="02020603050405020304" pitchFamily="18" charset="0"/>
                    <a:cs typeface="Times New Roman" panose="02020603050405020304" pitchFamily="18" charset="0"/>
                  </a:rPr>
                  <a:t> </a:t>
                </a:r>
                <a14:m>
                  <m:oMath xmlns:m="http://schemas.openxmlformats.org/officeDocument/2006/math">
                    <m:r>
                      <a:rPr lang="en-US" sz="2500" i="1">
                        <a:latin typeface="Cambria Math" panose="02040503050406030204" pitchFamily="18" charset="0"/>
                        <a:ea typeface="Cambria Math" panose="02040503050406030204" pitchFamily="18" charset="0"/>
                        <a:cs typeface="Times New Roman" panose="02020603050405020304" pitchFamily="18" charset="0"/>
                      </a:rPr>
                      <m:t>𝛼</m:t>
                    </m:r>
                    <m:r>
                      <a:rPr lang="en-US" sz="2500" i="1">
                        <a:latin typeface="Cambria Math" panose="02040503050406030204" pitchFamily="18" charset="0"/>
                        <a:ea typeface="Cambria Math" panose="02040503050406030204" pitchFamily="18" charset="0"/>
                        <a:cs typeface="Times New Roman" panose="02020603050405020304" pitchFamily="18" charset="0"/>
                      </a:rPr>
                      <m:t>𝐺</m:t>
                    </m:r>
                  </m:oMath>
                </a14:m>
                <a:endParaRPr lang="en-US" sz="250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sSub>
                      <m:sSubPr>
                        <m:ctrlPr>
                          <a:rPr lang="en-US" sz="2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500" b="0" i="1" smtClean="0">
                            <a:latin typeface="Cambria Math" panose="02040503050406030204" pitchFamily="18" charset="0"/>
                            <a:ea typeface="Cambria Math" panose="02040503050406030204" pitchFamily="18" charset="0"/>
                            <a:cs typeface="Times New Roman" panose="02020603050405020304" pitchFamily="18" charset="0"/>
                          </a:rPr>
                          <m:t>𝑃</m:t>
                        </m:r>
                      </m:e>
                      <m:sub>
                        <m:r>
                          <a:rPr lang="en-US" sz="2500" b="0" i="1" smtClean="0">
                            <a:latin typeface="Cambria Math" panose="02040503050406030204" pitchFamily="18" charset="0"/>
                            <a:ea typeface="Cambria Math" panose="02040503050406030204" pitchFamily="18" charset="0"/>
                            <a:cs typeface="Times New Roman" panose="02020603050405020304" pitchFamily="18" charset="0"/>
                          </a:rPr>
                          <m:t>𝑚</m:t>
                        </m:r>
                      </m:sub>
                    </m:sSub>
                  </m:oMath>
                </a14:m>
                <a:r>
                  <a:rPr lang="en-US" sz="2500" dirty="0">
                    <a:latin typeface="Times New Roman" panose="02020603050405020304" pitchFamily="18" charset="0"/>
                    <a:ea typeface="Cambria Math" panose="02040503050406030204" pitchFamily="18" charset="0"/>
                    <a:cs typeface="Times New Roman" panose="02020603050405020304" pitchFamily="18" charset="0"/>
                  </a:rPr>
                  <a:t> = marked(L) || marked(P)</a:t>
                </a:r>
              </a:p>
            </p:txBody>
          </p:sp>
        </mc:Choice>
        <mc:Fallback xmlns="">
          <p:sp>
            <p:nvSpPr>
              <p:cNvPr id="110" name="TextBox 109">
                <a:extLst>
                  <a:ext uri="{FF2B5EF4-FFF2-40B4-BE49-F238E27FC236}">
                    <a16:creationId xmlns:a16="http://schemas.microsoft.com/office/drawing/2014/main" id="{1490C58C-163B-46E2-BCD9-C188646E9830}"/>
                  </a:ext>
                </a:extLst>
              </p:cNvPr>
              <p:cNvSpPr txBox="1">
                <a:spLocks noRot="1" noChangeAspect="1" noMove="1" noResize="1" noEditPoints="1" noAdjustHandles="1" noChangeArrowheads="1" noChangeShapeType="1" noTextEdit="1"/>
              </p:cNvSpPr>
              <p:nvPr/>
            </p:nvSpPr>
            <p:spPr>
              <a:xfrm>
                <a:off x="22107624" y="16296516"/>
                <a:ext cx="2789874" cy="2015936"/>
              </a:xfrm>
              <a:prstGeom prst="rect">
                <a:avLst/>
              </a:prstGeom>
              <a:blipFill>
                <a:blip r:embed="rId64"/>
                <a:stretch>
                  <a:fillRect l="-3050" t="-2102" b="-5706"/>
                </a:stretch>
              </a:blipFill>
              <a:ln>
                <a:solidFill>
                  <a:schemeClr val="tx1"/>
                </a:solidFill>
              </a:ln>
            </p:spPr>
            <p:txBody>
              <a:bodyPr/>
              <a:lstStyle/>
              <a:p>
                <a:r>
                  <a:rPr lang="en-US">
                    <a:noFill/>
                  </a:rPr>
                  <a:t> </a:t>
                </a:r>
              </a:p>
            </p:txBody>
          </p:sp>
        </mc:Fallback>
      </mc:AlternateContent>
      <p:sp>
        <p:nvSpPr>
          <p:cNvPr id="111" name="Arrow: Right 110">
            <a:extLst>
              <a:ext uri="{FF2B5EF4-FFF2-40B4-BE49-F238E27FC236}">
                <a16:creationId xmlns:a16="http://schemas.microsoft.com/office/drawing/2014/main" id="{F9D650CD-F015-4E44-BF77-2037CE50E126}"/>
              </a:ext>
            </a:extLst>
          </p:cNvPr>
          <p:cNvSpPr/>
          <p:nvPr/>
        </p:nvSpPr>
        <p:spPr>
          <a:xfrm>
            <a:off x="25453702" y="17250348"/>
            <a:ext cx="2719897" cy="477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B0A907A4-3C69-4CF5-8CA7-160BE38ED6CE}"/>
                  </a:ext>
                </a:extLst>
              </p:cNvPr>
              <p:cNvSpPr txBox="1"/>
              <p:nvPr/>
            </p:nvSpPr>
            <p:spPr>
              <a:xfrm>
                <a:off x="25215269" y="16550774"/>
                <a:ext cx="3450504"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C(G, </a:t>
                </a:r>
                <a14:m>
                  <m:oMath xmlns:m="http://schemas.openxmlformats.org/officeDocument/2006/math">
                    <m:sSub>
                      <m:sSubPr>
                        <m:ctrlPr>
                          <a:rPr lang="en-US" sz="25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500" b="0" i="1" smtClean="0">
                            <a:latin typeface="Cambria Math" panose="02040503050406030204" pitchFamily="18" charset="0"/>
                            <a:ea typeface="Cambria Math" panose="02040503050406030204" pitchFamily="18" charset="0"/>
                            <a:cs typeface="Times New Roman" panose="02020603050405020304" pitchFamily="18" charset="0"/>
                          </a:rPr>
                          <m:t>𝑃</m:t>
                        </m:r>
                      </m:e>
                      <m:sub>
                        <m:r>
                          <a:rPr lang="en-US" sz="2500" b="0" i="1" smtClean="0">
                            <a:latin typeface="Cambria Math" panose="02040503050406030204" pitchFamily="18" charset="0"/>
                            <a:ea typeface="Cambria Math" panose="02040503050406030204" pitchFamily="18" charset="0"/>
                            <a:cs typeface="Times New Roman" panose="02020603050405020304" pitchFamily="18" charset="0"/>
                          </a:rPr>
                          <m:t>𝑚</m:t>
                        </m:r>
                      </m:sub>
                    </m:sSub>
                  </m:oMath>
                </a14:m>
                <a:r>
                  <a:rPr lang="en-US" sz="2500" dirty="0">
                    <a:ea typeface="Cambria Math" panose="02040503050406030204" pitchFamily="18" charset="0"/>
                    <a:cs typeface="Times New Roman" panose="02020603050405020304" pitchFamily="18" charset="0"/>
                  </a:rPr>
                  <a:t>, </a:t>
                </a:r>
                <a14:m>
                  <m:oMath xmlns:m="http://schemas.openxmlformats.org/officeDocument/2006/math">
                    <m:r>
                      <a:rPr lang="en-US" sz="2500" i="1">
                        <a:latin typeface="Cambria Math" panose="02040503050406030204" pitchFamily="18" charset="0"/>
                        <a:ea typeface="Cambria Math" panose="02040503050406030204" pitchFamily="18" charset="0"/>
                        <a:cs typeface="Times New Roman" panose="02020603050405020304" pitchFamily="18" charset="0"/>
                      </a:rPr>
                      <m:t>𝛼</m:t>
                    </m:r>
                    <m:r>
                      <a:rPr lang="en-US" sz="2500" i="1">
                        <a:latin typeface="Cambria Math" panose="02040503050406030204" pitchFamily="18" charset="0"/>
                        <a:ea typeface="Cambria Math" panose="02040503050406030204" pitchFamily="18" charset="0"/>
                        <a:cs typeface="Times New Roman" panose="02020603050405020304" pitchFamily="18" charset="0"/>
                      </a:rPr>
                      <m:t>𝐺</m:t>
                    </m:r>
                    <m:r>
                      <a:rPr lang="en-US" sz="2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500" i="1">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2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500" i="1">
                            <a:latin typeface="Cambria Math" panose="02040503050406030204" pitchFamily="18" charset="0"/>
                            <a:ea typeface="Cambria Math" panose="02040503050406030204" pitchFamily="18" charset="0"/>
                            <a:cs typeface="Times New Roman" panose="02020603050405020304" pitchFamily="18" charset="0"/>
                          </a:rPr>
                          <m:t>𝐺</m:t>
                        </m:r>
                      </m:e>
                      <m:sub>
                        <m:r>
                          <a:rPr lang="en-US" sz="2500" i="1">
                            <a:latin typeface="Cambria Math" panose="02040503050406030204" pitchFamily="18" charset="0"/>
                            <a:ea typeface="Cambria Math" panose="02040503050406030204" pitchFamily="18" charset="0"/>
                            <a:cs typeface="Times New Roman" panose="02020603050405020304" pitchFamily="18" charset="0"/>
                          </a:rPr>
                          <m:t>𝑜</m:t>
                        </m:r>
                      </m:sub>
                    </m:sSub>
                  </m:oMath>
                </a14:m>
                <a:r>
                  <a:rPr lang="en-US" sz="2500" dirty="0">
                    <a:latin typeface="Times New Roman" panose="02020603050405020304" pitchFamily="18" charset="0"/>
                    <a:cs typeface="Times New Roman" panose="02020603050405020304" pitchFamily="18" charset="0"/>
                  </a:rPr>
                  <a:t>, </a:t>
                </a:r>
                <a14:m>
                  <m:oMath xmlns:m="http://schemas.openxmlformats.org/officeDocument/2006/math">
                    <m:r>
                      <a:rPr lang="en-US" sz="2500" i="1">
                        <a:latin typeface="Cambria Math" panose="02040503050406030204" pitchFamily="18" charset="0"/>
                        <a:ea typeface="Cambria Math" panose="02040503050406030204" pitchFamily="18" charset="0"/>
                        <a:cs typeface="Times New Roman" panose="02020603050405020304" pitchFamily="18" charset="0"/>
                      </a:rPr>
                      <m:t>𝛼</m:t>
                    </m:r>
                    <m:sSub>
                      <m:sSubPr>
                        <m:ctrlPr>
                          <a:rPr lang="en-US" sz="25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500" i="1">
                            <a:latin typeface="Cambria Math" panose="02040503050406030204" pitchFamily="18" charset="0"/>
                            <a:ea typeface="Cambria Math" panose="02040503050406030204" pitchFamily="18" charset="0"/>
                            <a:cs typeface="Times New Roman" panose="02020603050405020304" pitchFamily="18" charset="0"/>
                          </a:rPr>
                          <m:t>𝐺</m:t>
                        </m:r>
                      </m:e>
                      <m:sub>
                        <m:r>
                          <a:rPr lang="en-US" sz="2500" i="1">
                            <a:latin typeface="Cambria Math" panose="02040503050406030204" pitchFamily="18" charset="0"/>
                            <a:ea typeface="Cambria Math" panose="02040503050406030204" pitchFamily="18" charset="0"/>
                            <a:cs typeface="Times New Roman" panose="02020603050405020304" pitchFamily="18" charset="0"/>
                          </a:rPr>
                          <m:t>𝑐</m:t>
                        </m:r>
                      </m:sub>
                    </m:sSub>
                  </m:oMath>
                </a14:m>
                <a:r>
                  <a:rPr lang="en-US" sz="25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p:txBody>
          </p:sp>
        </mc:Choice>
        <mc:Fallback xmlns="">
          <p:sp>
            <p:nvSpPr>
              <p:cNvPr id="112" name="TextBox 111">
                <a:extLst>
                  <a:ext uri="{FF2B5EF4-FFF2-40B4-BE49-F238E27FC236}">
                    <a16:creationId xmlns:a16="http://schemas.microsoft.com/office/drawing/2014/main" id="{B0A907A4-3C69-4CF5-8CA7-160BE38ED6CE}"/>
                  </a:ext>
                </a:extLst>
              </p:cNvPr>
              <p:cNvSpPr txBox="1">
                <a:spLocks noRot="1" noChangeAspect="1" noMove="1" noResize="1" noEditPoints="1" noAdjustHandles="1" noChangeArrowheads="1" noChangeShapeType="1" noTextEdit="1"/>
              </p:cNvSpPr>
              <p:nvPr/>
            </p:nvSpPr>
            <p:spPr>
              <a:xfrm>
                <a:off x="25215269" y="16550774"/>
                <a:ext cx="3450504" cy="477054"/>
              </a:xfrm>
              <a:prstGeom prst="rect">
                <a:avLst/>
              </a:prstGeom>
              <a:blipFill>
                <a:blip r:embed="rId65"/>
                <a:stretch>
                  <a:fillRect l="-2827" t="-11538"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70911441-6F7F-4801-8773-F3E37D6E2D90}"/>
                  </a:ext>
                </a:extLst>
              </p:cNvPr>
              <p:cNvSpPr txBox="1"/>
              <p:nvPr/>
            </p:nvSpPr>
            <p:spPr>
              <a:xfrm>
                <a:off x="29011201" y="16865628"/>
                <a:ext cx="2789874" cy="861774"/>
              </a:xfrm>
              <a:prstGeom prst="rect">
                <a:avLst/>
              </a:prstGeom>
              <a:noFill/>
              <a:ln>
                <a:solidFill>
                  <a:schemeClr val="tx1"/>
                </a:solidFill>
              </a:ln>
            </p:spPr>
            <p:txBody>
              <a:bodyPr wrap="square" rtlCol="0">
                <a:spAutoFit/>
              </a:bodyPr>
              <a:lstStyle/>
              <a:p>
                <a:r>
                  <a:rPr lang="en-US" sz="2500" dirty="0">
                    <a:latin typeface="Times New Roman" panose="02020603050405020304" pitchFamily="18" charset="0"/>
                    <a:ea typeface="Cambria Math" panose="02040503050406030204" pitchFamily="18" charset="0"/>
                    <a:cs typeface="Times New Roman" panose="02020603050405020304" pitchFamily="18" charset="0"/>
                  </a:rPr>
                  <a:t>S such that </a:t>
                </a:r>
                <a14:m>
                  <m:oMath xmlns:m="http://schemas.openxmlformats.org/officeDocument/2006/math">
                    <m:r>
                      <a:rPr lang="en-US" sz="2500" b="0" i="1" smtClean="0">
                        <a:latin typeface="Cambria Math" panose="02040503050406030204" pitchFamily="18" charset="0"/>
                        <a:ea typeface="Cambria Math" panose="02040503050406030204" pitchFamily="18" charset="0"/>
                        <a:cs typeface="Times New Roman" panose="02020603050405020304" pitchFamily="18" charset="0"/>
                      </a:rPr>
                      <m:t>𝑏𝑒h</m:t>
                    </m:r>
                    <m:r>
                      <a:rPr lang="en-US" sz="25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500"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sz="25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ctrlPr>
                          <a:rPr lang="en-US" sz="25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500" b="0" i="1" smtClean="0">
                            <a:latin typeface="Cambria Math" panose="02040503050406030204" pitchFamily="18" charset="0"/>
                            <a:ea typeface="Cambria Math" panose="02040503050406030204" pitchFamily="18" charset="0"/>
                            <a:cs typeface="Times New Roman" panose="02020603050405020304" pitchFamily="18" charset="0"/>
                          </a:rPr>
                          <m:t>𝐺</m:t>
                        </m:r>
                      </m:e>
                    </m:d>
                    <m:r>
                      <a:rPr lang="en-US" sz="25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500" dirty="0">
                    <a:latin typeface="Times New Roman" panose="02020603050405020304" pitchFamily="18" charset="0"/>
                    <a:ea typeface="Cambria Math" panose="02040503050406030204" pitchFamily="18" charset="0"/>
                    <a:cs typeface="Times New Roman" panose="02020603050405020304" pitchFamily="18" charset="0"/>
                  </a:rPr>
                  <a:t>      . </a:t>
                </a:r>
              </a:p>
            </p:txBody>
          </p:sp>
        </mc:Choice>
        <mc:Fallback xmlns="">
          <p:sp>
            <p:nvSpPr>
              <p:cNvPr id="113" name="TextBox 112">
                <a:extLst>
                  <a:ext uri="{FF2B5EF4-FFF2-40B4-BE49-F238E27FC236}">
                    <a16:creationId xmlns:a16="http://schemas.microsoft.com/office/drawing/2014/main" id="{70911441-6F7F-4801-8773-F3E37D6E2D90}"/>
                  </a:ext>
                </a:extLst>
              </p:cNvPr>
              <p:cNvSpPr txBox="1">
                <a:spLocks noRot="1" noChangeAspect="1" noMove="1" noResize="1" noEditPoints="1" noAdjustHandles="1" noChangeArrowheads="1" noChangeShapeType="1" noTextEdit="1"/>
              </p:cNvSpPr>
              <p:nvPr/>
            </p:nvSpPr>
            <p:spPr>
              <a:xfrm>
                <a:off x="29011201" y="16865628"/>
                <a:ext cx="2789874" cy="861774"/>
              </a:xfrm>
              <a:prstGeom prst="rect">
                <a:avLst/>
              </a:prstGeom>
              <a:blipFill>
                <a:blip r:embed="rId66"/>
                <a:stretch>
                  <a:fillRect l="-3261" t="-5594" b="-15385"/>
                </a:stretch>
              </a:blipFill>
              <a:ln>
                <a:solidFill>
                  <a:schemeClr val="tx1"/>
                </a:solidFill>
              </a:ln>
            </p:spPr>
            <p:txBody>
              <a:bodyPr/>
              <a:lstStyle/>
              <a:p>
                <a:r>
                  <a:rPr lang="en-US">
                    <a:noFill/>
                  </a:rPr>
                  <a:t> </a:t>
                </a:r>
              </a:p>
            </p:txBody>
          </p:sp>
        </mc:Fallback>
      </mc:AlternateContent>
      <p:pic>
        <p:nvPicPr>
          <p:cNvPr id="114" name="Picture 113" descr="\documentclass{article}&#10;\usepackage{amsmath}&#10;\pagestyle{empty}&#10;\begin{document}&#10;&#10;&#10;$K^{\uparrow}$&#10;&#10;\end{document}" title="IguanaTex Bitmap Display">
            <a:extLst>
              <a:ext uri="{FF2B5EF4-FFF2-40B4-BE49-F238E27FC236}">
                <a16:creationId xmlns:a16="http://schemas.microsoft.com/office/drawing/2014/main" id="{4674A7D1-746B-47C3-A416-9890DA5EC27C}"/>
              </a:ext>
            </a:extLst>
          </p:cNvPr>
          <p:cNvPicPr>
            <a:picLocks noChangeAspect="1"/>
          </p:cNvPicPr>
          <p:nvPr>
            <p:custDataLst>
              <p:tags r:id="rId24"/>
            </p:custDataLst>
          </p:nvPr>
        </p:nvPicPr>
        <p:blipFill>
          <a:blip r:embed="rId67" cstate="print">
            <a:extLst>
              <a:ext uri="{28A0092B-C50C-407E-A947-70E740481C1C}">
                <a14:useLocalDpi xmlns:a14="http://schemas.microsoft.com/office/drawing/2010/main" val="0"/>
              </a:ext>
            </a:extLst>
          </a:blip>
          <a:stretch>
            <a:fillRect/>
          </a:stretch>
        </p:blipFill>
        <p:spPr>
          <a:xfrm>
            <a:off x="30963396" y="17304484"/>
            <a:ext cx="450560" cy="300800"/>
          </a:xfrm>
          <a:prstGeom prst="rect">
            <a:avLst/>
          </a:prstGeom>
        </p:spPr>
      </p:pic>
      <p:cxnSp>
        <p:nvCxnSpPr>
          <p:cNvPr id="47" name="Straight Arrow Connector 46">
            <a:extLst>
              <a:ext uri="{FF2B5EF4-FFF2-40B4-BE49-F238E27FC236}">
                <a16:creationId xmlns:a16="http://schemas.microsoft.com/office/drawing/2014/main" id="{CFFD5598-F14B-49B6-A700-41340E75BC19}"/>
              </a:ext>
            </a:extLst>
          </p:cNvPr>
          <p:cNvCxnSpPr/>
          <p:nvPr/>
        </p:nvCxnSpPr>
        <p:spPr>
          <a:xfrm>
            <a:off x="26361827" y="18773127"/>
            <a:ext cx="0" cy="56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E211013-44BB-4276-9F81-06CA6C880F48}"/>
              </a:ext>
            </a:extLst>
          </p:cNvPr>
          <p:cNvCxnSpPr/>
          <p:nvPr/>
        </p:nvCxnSpPr>
        <p:spPr>
          <a:xfrm>
            <a:off x="26368928" y="15370137"/>
            <a:ext cx="0" cy="56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734309F0-E238-4E12-834C-07DE57E7DB6B}"/>
              </a:ext>
            </a:extLst>
          </p:cNvPr>
          <p:cNvSpPr txBox="1"/>
          <p:nvPr/>
        </p:nvSpPr>
        <p:spPr>
          <a:xfrm>
            <a:off x="25453702" y="19574421"/>
            <a:ext cx="2044139" cy="477054"/>
          </a:xfrm>
          <a:prstGeom prst="rect">
            <a:avLst/>
          </a:prstGeom>
          <a:noFill/>
          <a:ln>
            <a:solidFill>
              <a:schemeClr val="bg1"/>
            </a:solidFill>
          </a:ln>
        </p:spPr>
        <p:txBody>
          <a:bodyPr wrap="square" rtlCol="0">
            <a:spAutoFit/>
          </a:bodyPr>
          <a:lstStyle/>
          <a:p>
            <a:r>
              <a:rPr lang="en-US" sz="2500" dirty="0">
                <a:latin typeface="Times New Roman" panose="02020603050405020304" pitchFamily="18" charset="0"/>
                <a:cs typeface="Times New Roman" panose="02020603050405020304" pitchFamily="18" charset="0"/>
              </a:rPr>
              <a:t>M’ = S || M</a:t>
            </a:r>
          </a:p>
        </p:txBody>
      </p:sp>
      <p:sp>
        <p:nvSpPr>
          <p:cNvPr id="15" name="Text Placeholder 14">
            <a:extLst>
              <a:ext uri="{FF2B5EF4-FFF2-40B4-BE49-F238E27FC236}">
                <a16:creationId xmlns:a16="http://schemas.microsoft.com/office/drawing/2014/main" id="{43AE21AD-2B62-4BBA-9475-43C799B3C112}"/>
              </a:ext>
            </a:extLst>
          </p:cNvPr>
          <p:cNvSpPr>
            <a:spLocks noGrp="1"/>
          </p:cNvSpPr>
          <p:nvPr>
            <p:ph type="body" sz="quarter" idx="151"/>
          </p:nvPr>
        </p:nvSpPr>
        <p:spPr/>
        <p:txBody>
          <a:bodyPr>
            <a:normAutofit lnSpcReduction="10000"/>
          </a:bodyPr>
          <a:lstStyle/>
          <a:p>
            <a:r>
              <a:rPr lang="en-US" dirty="0"/>
              <a:t>Tarang Saluja, </a:t>
            </a:r>
            <a:r>
              <a:rPr lang="en-US" dirty="0" err="1"/>
              <a:t>Changjian</a:t>
            </a:r>
            <a:r>
              <a:rPr lang="en-US" dirty="0"/>
              <a:t> Zhang, Romulo Meira-Goes, </a:t>
            </a:r>
            <a:r>
              <a:rPr lang="en-US" dirty="0" err="1"/>
              <a:t>Eunsuk</a:t>
            </a:r>
            <a:r>
              <a:rPr lang="en-US" dirty="0"/>
              <a:t> Kang</a:t>
            </a:r>
          </a:p>
        </p:txBody>
      </p:sp>
      <p:sp>
        <p:nvSpPr>
          <p:cNvPr id="7" name="TextBox 6">
            <a:extLst>
              <a:ext uri="{FF2B5EF4-FFF2-40B4-BE49-F238E27FC236}">
                <a16:creationId xmlns:a16="http://schemas.microsoft.com/office/drawing/2014/main" id="{C0AB941F-8D69-422F-BA46-77DBDADC682C}"/>
              </a:ext>
            </a:extLst>
          </p:cNvPr>
          <p:cNvSpPr txBox="1"/>
          <p:nvPr/>
        </p:nvSpPr>
        <p:spPr>
          <a:xfrm>
            <a:off x="33513855" y="25905195"/>
            <a:ext cx="9872457" cy="3785652"/>
          </a:xfrm>
          <a:prstGeom prst="rect">
            <a:avLst/>
          </a:prstGeom>
          <a:noFill/>
        </p:spPr>
        <p:txBody>
          <a:bodyPr wrap="square" rtlCol="0">
            <a:spAutoFit/>
          </a:bodyPr>
          <a:lstStyle/>
          <a:p>
            <a:pPr marL="342900" indent="-342900">
              <a:buFont typeface="Arial" panose="020B0604020202020204" pitchFamily="34" charset="0"/>
              <a:buChar char="•"/>
            </a:pPr>
            <a:r>
              <a:rPr lang="en-US" sz="2500" dirty="0">
                <a:effectLst/>
                <a:latin typeface="Times New Roman" panose="02020603050405020304" pitchFamily="18" charset="0"/>
                <a:cs typeface="Times New Roman" panose="02020603050405020304" pitchFamily="18" charset="0"/>
              </a:rPr>
              <a:t>“Ch. 2: Languages and Automata, Ch. 3: Supervisory Control.” </a:t>
            </a:r>
            <a:r>
              <a:rPr lang="en-US" sz="2500" i="1" dirty="0">
                <a:effectLst/>
                <a:latin typeface="Times New Roman" panose="02020603050405020304" pitchFamily="18" charset="0"/>
                <a:cs typeface="Times New Roman" panose="02020603050405020304" pitchFamily="18" charset="0"/>
              </a:rPr>
              <a:t>Introduction to Discrete Event Systems</a:t>
            </a:r>
            <a:r>
              <a:rPr lang="en-US" sz="2500" dirty="0">
                <a:effectLst/>
                <a:latin typeface="Times New Roman" panose="02020603050405020304" pitchFamily="18" charset="0"/>
                <a:cs typeface="Times New Roman" panose="02020603050405020304" pitchFamily="18" charset="0"/>
              </a:rPr>
              <a:t>, by Christos G. Cassandras and </a:t>
            </a:r>
            <a:r>
              <a:rPr lang="en-US" sz="2500" dirty="0" err="1">
                <a:effectLst/>
                <a:latin typeface="Times New Roman" panose="02020603050405020304" pitchFamily="18" charset="0"/>
                <a:cs typeface="Times New Roman" panose="02020603050405020304" pitchFamily="18" charset="0"/>
              </a:rPr>
              <a:t>Lafortune</a:t>
            </a:r>
            <a:r>
              <a:rPr lang="en-US" sz="2500" dirty="0">
                <a:effectLst/>
                <a:latin typeface="Times New Roman" panose="02020603050405020304" pitchFamily="18" charset="0"/>
                <a:cs typeface="Times New Roman" panose="02020603050405020304" pitchFamily="18" charset="0"/>
              </a:rPr>
              <a:t> </a:t>
            </a:r>
            <a:r>
              <a:rPr lang="en-US" sz="2500" dirty="0" err="1">
                <a:effectLst/>
                <a:latin typeface="Times New Roman" panose="02020603050405020304" pitchFamily="18" charset="0"/>
                <a:cs typeface="Times New Roman" panose="02020603050405020304" pitchFamily="18" charset="0"/>
              </a:rPr>
              <a:t>Stéphane</a:t>
            </a:r>
            <a:r>
              <a:rPr lang="en-US" sz="2500" dirty="0">
                <a:effectLst/>
                <a:latin typeface="Times New Roman" panose="02020603050405020304" pitchFamily="18" charset="0"/>
                <a:cs typeface="Times New Roman" panose="02020603050405020304" pitchFamily="18" charset="0"/>
              </a:rPr>
              <a:t>, Kluwer Academic </a:t>
            </a:r>
            <a:r>
              <a:rPr lang="en-US" sz="2500" dirty="0" err="1">
                <a:effectLst/>
                <a:latin typeface="Times New Roman" panose="02020603050405020304" pitchFamily="18" charset="0"/>
                <a:cs typeface="Times New Roman" panose="02020603050405020304" pitchFamily="18" charset="0"/>
              </a:rPr>
              <a:t>Publ</a:t>
            </a:r>
            <a:r>
              <a:rPr lang="en-US" sz="2500" dirty="0">
                <a:effectLst/>
                <a:latin typeface="Times New Roman" panose="02020603050405020304" pitchFamily="18" charset="0"/>
                <a:cs typeface="Times New Roman" panose="02020603050405020304" pitchFamily="18" charset="0"/>
              </a:rPr>
              <a:t>, 2001. </a:t>
            </a:r>
          </a:p>
          <a:p>
            <a:endParaRPr lang="en-US" sz="25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dirty="0">
                <a:effectLst/>
                <a:latin typeface="Times New Roman" panose="02020603050405020304" pitchFamily="18" charset="0"/>
                <a:cs typeface="Times New Roman" panose="02020603050405020304" pitchFamily="18" charset="0"/>
              </a:rPr>
              <a:t>Zhang, </a:t>
            </a:r>
            <a:r>
              <a:rPr lang="en-US" sz="2500" dirty="0" err="1">
                <a:effectLst/>
                <a:latin typeface="Times New Roman" panose="02020603050405020304" pitchFamily="18" charset="0"/>
                <a:cs typeface="Times New Roman" panose="02020603050405020304" pitchFamily="18" charset="0"/>
              </a:rPr>
              <a:t>Changjian</a:t>
            </a:r>
            <a:r>
              <a:rPr lang="en-US" sz="2500" dirty="0">
                <a:effectLst/>
                <a:latin typeface="Times New Roman" panose="02020603050405020304" pitchFamily="18" charset="0"/>
                <a:cs typeface="Times New Roman" panose="02020603050405020304" pitchFamily="18" charset="0"/>
              </a:rPr>
              <a:t>, et al. “A Behavioral Notion of Robustness for Software Systems.” </a:t>
            </a:r>
            <a:r>
              <a:rPr lang="en-US" sz="2500" i="1" dirty="0">
                <a:effectLst/>
                <a:latin typeface="Times New Roman" panose="02020603050405020304" pitchFamily="18" charset="0"/>
                <a:cs typeface="Times New Roman" panose="02020603050405020304" pitchFamily="18" charset="0"/>
              </a:rPr>
              <a:t>Proceedings of the 28th ACM Joint Meeting on European Software Engineering Conference and Symposium on the Foundations of Software Engineering</a:t>
            </a:r>
            <a:r>
              <a:rPr lang="en-US" sz="2500" dirty="0">
                <a:effectLst/>
                <a:latin typeface="Times New Roman" panose="02020603050405020304" pitchFamily="18" charset="0"/>
                <a:cs typeface="Times New Roman" panose="02020603050405020304" pitchFamily="18" charset="0"/>
              </a:rPr>
              <a:t>, 2020, doi:10.1145/3368089.3409753. </a:t>
            </a:r>
          </a:p>
          <a:p>
            <a:endParaRPr lang="en-US" sz="1500"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E6284903-8E59-4007-ABF8-82E716BA4FD2}"/>
              </a:ext>
            </a:extLst>
          </p:cNvPr>
          <p:cNvSpPr txBox="1"/>
          <p:nvPr/>
        </p:nvSpPr>
        <p:spPr>
          <a:xfrm>
            <a:off x="33513855" y="30288980"/>
            <a:ext cx="9320070" cy="1015663"/>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This research was made possible thanks to CMU’s REUSE program and NSF Grant CCF #1918140. </a:t>
            </a:r>
          </a:p>
        </p:txBody>
      </p:sp>
    </p:spTree>
    <p:extLst>
      <p:ext uri="{BB962C8B-B14F-4D97-AF65-F5344CB8AC3E}">
        <p14:creationId xmlns:p14="http://schemas.microsoft.com/office/powerpoint/2010/main" val="37271878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1142.107"/>
  <p:tag name="LATEXADDIN" val="\documentclass{article}&#10;\usepackage{amsmath}&#10;\pagestyle{empty}&#10;\begin{document}&#10;&#10;&#10;$\langle S, \alpha T, R, s_0 \rangle$&#10;&#10;\end{document}"/>
  <p:tag name="IGUANATEXSIZE" val="30"/>
  <p:tag name="IGUANATEXCURSOR" val="110"/>
  <p:tag name="TRANSPARENCY" val="True"/>
  <p:tag name="LATEXENGINEID" val="0"/>
  <p:tag name="TEMPFOLDER" val=".\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2000"/>
  <p:tag name="ORIGINALHEIGHT" val="215.2231"/>
  <p:tag name="ORIGINALWIDTH" val="708.6614"/>
  <p:tag name="LATEXADDIN" val="\documentclass{article}&#10;\usepackage{amsmath}&#10;\pagestyle{empty}&#10;\begin{document}&#10;&#10;\newcommand{\nmodels}{\not\mathrel|\joinrel=}&#10;$T \models_p D$&#10;&#10;&#10;&#10;\end{document}"/>
  <p:tag name="IGUANATEXSIZE" val="30"/>
  <p:tag name="IGUANATEXCURSOR" val="139"/>
  <p:tag name="TRANSPARENCY" val="True"/>
  <p:tag name="LATEXENGINEID" val="0"/>
  <p:tag name="TEMPFOLDER" val=".\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1907.762"/>
  <p:tag name="LATEXADDIN" val="\documentclass{article}&#10;\usepackage{amsmath}&#10;\pagestyle{empty}&#10;\begin{document}&#10;&#10;&#10;$\mathcal{D} = \{ D_1, D_2, \ldots D_n \}$&#10;&#10;\end{document}"/>
  <p:tag name="IGUANATEXSIZE" val="25"/>
  <p:tag name="IGUANATEXCURSOR" val="124"/>
  <p:tag name="TRANSPARENCY" val="True"/>
  <p:tag name="LATEXENGINEID" val="0"/>
  <p:tag name="TEMPFOLDER" val=".\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2000"/>
  <p:tag name="ORIGINALHEIGHT" val="224.9719"/>
  <p:tag name="ORIGINALWIDTH" val="2445.444"/>
  <p:tag name="LATEXADDIN" val="\documentclass{article}&#10;\usepackage{amsmath}&#10;\pagestyle{empty}&#10;\begin{document}&#10;&#10;&#10;$\mathcal{A} = \{A_c(a) | a \in \alpha G \setminus \alpha G_c^0 \}$&#10;&#10;\end{document}"/>
  <p:tag name="IGUANATEXSIZE" val="25"/>
  <p:tag name="IGUANATEXCURSOR" val="148"/>
  <p:tag name="TRANSPARENCY" val="True"/>
  <p:tag name="LATEXENGINEID" val="0"/>
  <p:tag name="TEMPFOLDER" val=".\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2000"/>
  <p:tag name="ORIGINALHEIGHT" val="224.9719"/>
  <p:tag name="ORIGINALWIDTH" val="2142.482"/>
  <p:tag name="LATEXADDIN" val="\documentclass{article}&#10;\usepackage{amsmath}&#10;\pagestyle{empty}&#10;\begin{document}&#10;&#10;$\cup \{A_o(a) | a \in \alpha G \setminus \alpha G_o^0 \}$&#10;&#10;&#10;\end{document}"/>
  <p:tag name="IGUANATEXSIZE" val="25"/>
  <p:tag name="IGUANATEXCURSOR" val="139"/>
  <p:tag name="TRANSPARENCY" val="True"/>
  <p:tag name="LATEXENGINEID" val="0"/>
  <p:tag name="TEMPFOLDER" val=".\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2000"/>
  <p:tag name="ORIGINALHEIGHT" val="160.4799"/>
  <p:tag name="ORIGINALWIDTH" val="1355.831"/>
  <p:tag name="LATEXADDIN" val="\documentclass{article}&#10;\usepackage{amsmath}&#10;\pagestyle{empty}&#10;\begin{document}&#10;&#10;$w : \mathcal{A} \cup \mathcal{D} \to Z$&#10;&#10;\end{document}"/>
  <p:tag name="IGUANATEXSIZE" val="30"/>
  <p:tag name="IGUANATEXCURSOR" val="121"/>
  <p:tag name="TRANSPARENCY" val="True"/>
  <p:tag name="LATEXENGINEID" val="0"/>
  <p:tag name="TEMPFOLDER" val=".\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2000"/>
  <p:tag name="ORIGINALHEIGHT" val="290.9636"/>
  <p:tag name="ORIGINALWIDTH" val="2444.695"/>
  <p:tag name="LATEXADDIN" val="\documentclass{article}&#10;\usepackage{amsmath}&#10;\pagestyle{empty}&#10;\begin{document}&#10;&#10;$U = \displaystyle \sum w(D_i) + \displaystyle \sum w(A_j)$&#10;&#10;&#10;\end{document}"/>
  <p:tag name="IGUANATEXSIZE" val="30"/>
  <p:tag name="IGUANATEXCURSOR" val="140"/>
  <p:tag name="TRANSPARENCY" val="True"/>
  <p:tag name="LATEXENGINEID" val="0"/>
  <p:tag name="TEMPFOLDER" val=".\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2000"/>
  <p:tag name="ORIGINALHEIGHT" val="209.9738"/>
  <p:tag name="ORIGINALWIDTH" val="1406.824"/>
  <p:tag name="LATEXADDIN" val="\documentclass{article}&#10;\usepackage{amsmath}&#10;\pagestyle{empty}&#10;\begin{document}&#10;&#10;&#10;$D_i \in \mathcal{D}, A_j \in \mathcal{A}$&#10;&#10;\end{document}"/>
  <p:tag name="IGUANATEXSIZE" val="30"/>
  <p:tag name="IGUANATEXCURSOR" val="124"/>
  <p:tag name="TRANSPARENCY" val="True"/>
  <p:tag name="LATEXENGINEID" val="0"/>
  <p:tag name="TEMPFOLDER" val=".\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1246.344"/>
  <p:tag name="LATEXADDIN" val="\documentclass{article}&#10;\usepackage{amsmath}&#10;\pagestyle{empty}&#10;\begin{document}&#10;&#10;\newcommand{\nmodels}{\not\mathrel|\joinrel=}&#10;\begin{itemize}&#10;\item $M || E \models_s P$&#10;\end{itemize}&#10;&#10;\end{document}"/>
  <p:tag name="IGUANATEXSIZE" val="25"/>
  <p:tag name="IGUANATEXCURSOR" val="183"/>
  <p:tag name="TRANSPARENCY" val="True"/>
  <p:tag name="LATEXENGINEID" val="0"/>
  <p:tag name="TEMPFOLDER" val=".\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1197.6"/>
  <p:tag name="LATEXADDIN" val="\documentclass{article}&#10;\usepackage{amsmath}&#10;\pagestyle{empty}&#10;\begin{document}&#10;&#10;\newcommand{\nmodels}{\not\mathrel|\joinrel=}&#10;\begin{itemize}&#10;\item $M || E \models_l L$&#10;\end{itemize}&#10;&#10;\end{document}"/>
  <p:tag name="IGUANATEXSIZE" val="25"/>
  <p:tag name="IGUANATEXCURSOR" val="168"/>
  <p:tag name="TRANSPARENCY" val="True"/>
  <p:tag name="LATEXENGINEID" val="0"/>
  <p:tag name="TEMPFOLDER" val=".\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2000"/>
  <p:tag name="ORIGINALHEIGHT" val="208.4739"/>
  <p:tag name="ORIGINALWIDTH" val="1304.087"/>
  <p:tag name="LATEXADDIN" val="\documentclass{article}&#10;\usepackage{amsmath}&#10;\pagestyle{empty}&#10;\begin{document}&#10;&#10;\newcommand{\nmodels}{\not\mathrel|\joinrel=}&#10;\begin{itemize}&#10;\item $M || E' \not \models_s P$&#10;\end{itemize}&#10;&#10;\end{document}"/>
  <p:tag name="IGUANATEXSIZE" val="25"/>
  <p:tag name="IGUANATEXCURSOR" val="162"/>
  <p:tag name="TRANSPARENCY" val="True"/>
  <p:tag name="LATEXENGINEID" val="0"/>
  <p:tag name="TEMPFOLDER" val=".\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2000"/>
  <p:tag name="ORIGINALHEIGHT" val="143.2321"/>
  <p:tag name="ORIGINALWIDTH" val="271.4661"/>
  <p:tag name="LATEXADDIN" val="\documentclass{article}&#10;\usepackage{amsmath}&#10;\pagestyle{empty}&#10;\begin{document}&#10;&#10;$\alpha T$&#10;&#10;&#10;\end{document}"/>
  <p:tag name="IGUANATEXSIZE" val="30"/>
  <p:tag name="IGUANATEXCURSOR" val="91"/>
  <p:tag name="TRANSPARENCY" val="True"/>
  <p:tag name="LATEXENGINEID" val="0"/>
  <p:tag name="TEMPFOLDER" val=".\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2000"/>
  <p:tag name="ORIGINALHEIGHT" val="208.4739"/>
  <p:tag name="ORIGINALWIDTH" val="1256.093"/>
  <p:tag name="LATEXADDIN" val="\documentclass{article}&#10;\usepackage{amsmath}&#10;\pagestyle{empty}&#10;\begin{document}&#10;&#10;\newcommand{\nmodels}{\not\mathrel|\joinrel=}&#10;\begin{itemize}&#10;\item $M || E' \models_l L$&#10;\end{itemize}&#10;&#10;\end{document}"/>
  <p:tag name="IGUANATEXSIZE" val="25"/>
  <p:tag name="IGUANATEXCURSOR" val="157"/>
  <p:tag name="TRANSPARENCY" val="True"/>
  <p:tag name="LATEXENGINEID" val="0"/>
  <p:tag name="TEMPFOLDER" val=".\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2000"/>
  <p:tag name="ORIGINALHEIGHT" val="208.4739"/>
  <p:tag name="ORIGINALWIDTH" val="1362.58"/>
  <p:tag name="LATEXADDIN" val="\documentclass{article}&#10;\usepackage{amsmath}&#10;\pagestyle{empty}&#10;\begin{document}&#10;&#10;\newcommand{\nmodels}{\not\mathrel|\joinrel=}&#10;\begin{itemize}&#10;\item $M' || E' \models_s P$&#10;\end{itemize}&#10;&#10;\end{document}"/>
  <p:tag name="IGUANATEXSIZE" val="25"/>
  <p:tag name="IGUANATEXCURSOR" val="152"/>
  <p:tag name="TRANSPARENCY" val="True"/>
  <p:tag name="LATEXENGINEID" val="0"/>
  <p:tag name="TEMPFOLDER" val=".\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2000"/>
  <p:tag name="ORIGINALHEIGHT" val="208.4739"/>
  <p:tag name="ORIGINALWIDTH" val="1313.836"/>
  <p:tag name="LATEXADDIN" val="\documentclass{article}&#10;\usepackage{amsmath}&#10;\pagestyle{empty}&#10;\begin{document}&#10;&#10;\newcommand{\nmodels}{\not\mathrel|\joinrel=}&#10;\begin{itemize}&#10;\item $M' || E' \models_l L$&#10;\end{itemize}&#10;&#10;\end{document}"/>
  <p:tag name="IGUANATEXSIZE" val="25"/>
  <p:tag name="IGUANATEXCURSOR" val="152"/>
  <p:tag name="TRANSPARENCY" val="True"/>
  <p:tag name="LATEXENGINEID" val="0"/>
  <p:tag name="TEMPFOLDER" val=".\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1264.342"/>
  <p:tag name="LATEXADDIN" val="\documentclass{article}&#10;\usepackage{amsmath}&#10;\pagestyle{empty}&#10;\begin{document}&#10;&#10;\newcommand{\nmodels}{\not\mathrel|\joinrel=}&#10;\begin{itemize}&#10;\item $M || E \models_d D$&#10;\end{itemize}&#10;&#10;\end{document}"/>
  <p:tag name="IGUANATEXSIZE" val="25"/>
  <p:tag name="IGUANATEXCURSOR" val="168"/>
  <p:tag name="TRANSPARENCY" val="True"/>
  <p:tag name="LATEXENGINEID" val="0"/>
  <p:tag name="TEMPFOLDER" val=".\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2000"/>
  <p:tag name="ORIGINALHEIGHT" val="176.228"/>
  <p:tag name="ORIGINALWIDTH" val="263.967"/>
  <p:tag name="LATEXADDIN" val="\documentclass{article}&#10;\usepackage{amsmath}&#10;\pagestyle{empty}&#10;\begin{document}&#10;&#10;&#10;$K^{\uparrow}$&#10;&#10;\end{document}"/>
  <p:tag name="IGUANATEXSIZE" val="28"/>
  <p:tag name="IGUANATEXCURSOR" val="96"/>
  <p:tag name="TRANSPARENCY" val="True"/>
  <p:tag name="LATEXENGINEID" val="0"/>
  <p:tag name="TEMPFOLDER" val=".\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2206.224"/>
  <p:tag name="LATEXADDIN" val="\documentclass{article}&#10;\usepackage{amsmath}&#10;\pagestyle{empty}&#10;\begin{document}&#10;&#10;$R \subseteq S \times (\alpha T \cup \{ \tau \}) \times S$&#10;&#10;\end{document}"/>
  <p:tag name="IGUANATEXSIZE" val="30"/>
  <p:tag name="IGUANATEXCURSOR" val="139"/>
  <p:tag name="TRANSPARENCY" val="True"/>
  <p:tag name="LATEXENGINEID" val="0"/>
  <p:tag name="TEMPFOLDER" val=".\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2000"/>
  <p:tag name="ORIGINALHEIGHT" val="179.9775"/>
  <p:tag name="ORIGINALWIDTH" val="567.6791"/>
  <p:tag name="LATEXADDIN" val="\documentclass{article}&#10;\usepackage{amsmath}&#10;\pagestyle{empty}&#10;\begin{document}&#10;&#10;$s_0 \in S$&#10;&#10;&#10;\end{document}"/>
  <p:tag name="IGUANATEXSIZE" val="30"/>
  <p:tag name="IGUANATEXCURSOR" val="92"/>
  <p:tag name="TRANSPARENCY" val="True"/>
  <p:tag name="LATEXENGINEID" val="0"/>
  <p:tag name="TEMPFOLDER" val=".\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2000"/>
  <p:tag name="ORIGINALHEIGHT" val="152.2309"/>
  <p:tag name="ORIGINALWIDTH" val="728.159"/>
  <p:tag name="LATEXADDIN" val="\documentclass{article}&#10;\usepackage{amsmath}&#10;\pagestyle{empty}&#10;\begin{document}&#10;&#10;$\sigma \in \alpha T^*$&#10;&#10;&#10;\end{document}"/>
  <p:tag name="IGUANATEXSIZE" val="30"/>
  <p:tag name="IGUANATEXCURSOR" val="104"/>
  <p:tag name="TRANSPARENCY" val="True"/>
  <p:tag name="LATEXENGINEID" val="0"/>
  <p:tag name="TEMPFOLDER" val=".\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587.1766"/>
  <p:tag name="LATEXADDIN" val="\documentclass{article}&#10;\usepackage{amsmath}&#10;\pagestyle{empty}&#10;\begin{document}&#10;&#10;&#10;$beh(T)$&#10;&#10;\end{document}"/>
  <p:tag name="IGUANATEXSIZE" val="30"/>
  <p:tag name="IGUANATEXCURSOR" val="90"/>
  <p:tag name="TRANSPARENCY" val="True"/>
  <p:tag name="LATEXENGINEID" val="0"/>
  <p:tag name="TEMPFOLDER" val=".\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2000"/>
  <p:tag name="ORIGINALHEIGHT" val="170.2287"/>
  <p:tag name="ORIGINALWIDTH" val="689.9138"/>
  <p:tag name="LATEXADDIN" val="\documentclass{article}&#10;\usepackage{amsmath}&#10;\pagestyle{empty}&#10;\begin{document}&#10;&#10;$L \subseteq \alpha T$&#10;&#10;&#10;\end{document}"/>
  <p:tag name="IGUANATEXSIZE" val="30"/>
  <p:tag name="IGUANATEXCURSOR" val="103"/>
  <p:tag name="TRANSPARENCY" val="True"/>
  <p:tag name="LATEXENGINEID" val="0"/>
  <p:tag name="TEMPFOLDER" val=".\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690.6636"/>
  <p:tag name="LATEXADDIN" val="\documentclass{article}&#10;\usepackage{amsmath}&#10;\pagestyle{empty}&#10;\begin{document}&#10;&#10;\newcommand{\nmodels}{\not\mathrel|\joinrel=}&#10;$T \models_s P$&#10;&#10;\end{document}"/>
  <p:tag name="IGUANATEXSIZE" val="30"/>
  <p:tag name="IGUANATEXCURSOR" val="126"/>
  <p:tag name="TRANSPARENCY" val="True"/>
  <p:tag name="LATEXENGINEID" val="0"/>
  <p:tag name="TEMPFOLDER" val=".\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642.6697"/>
  <p:tag name="LATEXADDIN" val="\documentclass{article}&#10;\usepackage{amsmath}&#10;\pagestyle{empty}&#10;\begin{document}&#10;&#10;\newcommand{\nmodels}{\not\mathrel|\joinrel=}&#10;$T \models_l L$&#10;&#10;&#10;&#10;\end{document}"/>
  <p:tag name="IGUANATEXSIZE" val="30"/>
  <p:tag name="IGUANATEXCURSOR" val="141"/>
  <p:tag name="TRANSPARENCY" val="True"/>
  <p:tag name="LATEXENGINEID" val="0"/>
  <p:tag name="TEMPFOLDER" val=".\temp\"/>
  <p:tag name="LATEXFORMHEIGHT" val="312"/>
  <p:tag name="LATEXFORMWIDTH" val="384"/>
  <p:tag name="LATEXFORMWRAP" val="True"/>
  <p:tag name="BITMAPVECTOR" val="0"/>
</p:tagLst>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3250</TotalTime>
  <Words>1601</Words>
  <Application>Microsoft Office PowerPoint</Application>
  <PresentationFormat>Custom</PresentationFormat>
  <Paragraphs>173</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Cambria Math</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Tarang Saluja</cp:lastModifiedBy>
  <cp:revision>108</cp:revision>
  <dcterms:created xsi:type="dcterms:W3CDTF">2012-02-03T19:11:35Z</dcterms:created>
  <dcterms:modified xsi:type="dcterms:W3CDTF">2021-08-02T23:10:51Z</dcterms:modified>
  <cp:category>Research poster templates</cp:category>
</cp:coreProperties>
</file>