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89" r:id="rId4"/>
    <p:sldId id="285" r:id="rId5"/>
    <p:sldId id="292" r:id="rId6"/>
    <p:sldId id="293" r:id="rId7"/>
    <p:sldId id="288" r:id="rId8"/>
    <p:sldId id="286" r:id="rId9"/>
    <p:sldId id="290" r:id="rId10"/>
    <p:sldId id="287" r:id="rId11"/>
    <p:sldId id="291" r:id="rId12"/>
    <p:sldId id="258" r:id="rId13"/>
    <p:sldId id="259" r:id="rId14"/>
    <p:sldId id="260" r:id="rId15"/>
    <p:sldId id="283" r:id="rId16"/>
    <p:sldId id="261" r:id="rId17"/>
    <p:sldId id="262" r:id="rId18"/>
    <p:sldId id="29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1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image" Target="../media/image4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BB4C1D-7EFF-4DBF-B71D-D7D6E721C914}" type="doc">
      <dgm:prSet loTypeId="urn:microsoft.com/office/officeart/2005/8/layout/process1" loCatId="process" qsTypeId="urn:microsoft.com/office/officeart/2005/8/quickstyle/simple4" qsCatId="simple" csTypeId="urn:microsoft.com/office/officeart/2005/8/colors/accent0_1" csCatId="mainScheme" phldr="1"/>
      <dgm:spPr/>
    </dgm:pt>
    <mc:AlternateContent xmlns:mc="http://schemas.openxmlformats.org/markup-compatibility/2006" xmlns:a14="http://schemas.microsoft.com/office/drawing/2010/main">
      <mc:Choice Requires="a14">
        <dgm:pt modelId="{3A0330D9-BF93-4C0E-BB5A-CA13DBCAD0CE}">
          <dgm:prSet phldrT="[Text]"/>
          <dgm:spPr/>
          <dgm:t>
            <a:bodyPr/>
            <a:lstStyle/>
            <a:p>
              <a:r>
                <a:rPr lang="en-US" altLang="zh-CN" dirty="0"/>
                <a:t>Spec </a:t>
              </a:r>
              <a14:m>
                <m:oMath xmlns:m="http://schemas.openxmlformats.org/officeDocument/2006/math">
                  <m:r>
                    <a:rPr lang="en-US" altLang="zh-CN" i="1" dirty="0" smtClean="0">
                      <a:latin typeface="Cambria Math" panose="02040503050406030204" pitchFamily="18" charset="0"/>
                    </a:rPr>
                    <m:t>𝑆</m:t>
                  </m:r>
                </m:oMath>
              </a14:m>
              <a:r>
                <a:rPr lang="en-US" altLang="zh-CN" dirty="0"/>
                <a:t> in FOL</a:t>
              </a:r>
              <a:endParaRPr lang="zh-CN" altLang="en-US" dirty="0"/>
            </a:p>
          </dgm:t>
        </dgm:pt>
      </mc:Choice>
      <mc:Fallback xmlns="">
        <dgm:pt modelId="{3A0330D9-BF93-4C0E-BB5A-CA13DBCAD0CE}">
          <dgm:prSet phldrT="[Text]"/>
          <dgm:spPr/>
          <dgm:t>
            <a:bodyPr/>
            <a:lstStyle/>
            <a:p>
              <a:r>
                <a:rPr lang="en-US" altLang="zh-CN" dirty="0"/>
                <a:t>Spec </a:t>
              </a:r>
              <a:r>
                <a:rPr lang="en-US" altLang="zh-CN" i="0" dirty="0">
                  <a:latin typeface="Cambria Math" panose="02040503050406030204" pitchFamily="18" charset="0"/>
                </a:rPr>
                <a:t>𝑆</a:t>
              </a:r>
              <a:r>
                <a:rPr lang="en-US" altLang="zh-CN" dirty="0"/>
                <a:t> in FOL</a:t>
              </a:r>
              <a:endParaRPr lang="zh-CN" altLang="en-US" dirty="0"/>
            </a:p>
          </dgm:t>
        </dgm:pt>
      </mc:Fallback>
    </mc:AlternateContent>
    <dgm:pt modelId="{C5E553DF-F7EC-4EED-B17E-E5DB88255F39}" type="parTrans" cxnId="{3B2A795C-7DB0-4186-B5DD-2B9466D813EC}">
      <dgm:prSet/>
      <dgm:spPr/>
      <dgm:t>
        <a:bodyPr/>
        <a:lstStyle/>
        <a:p>
          <a:endParaRPr lang="zh-CN" altLang="en-US"/>
        </a:p>
      </dgm:t>
    </dgm:pt>
    <dgm:pt modelId="{78417EDE-67BC-4D74-9D0A-12A882C535DF}" type="sibTrans" cxnId="{3B2A795C-7DB0-4186-B5DD-2B9466D813EC}">
      <dgm:prSet/>
      <dgm:spPr/>
      <dgm:t>
        <a:bodyPr/>
        <a:lstStyle/>
        <a:p>
          <a:endParaRPr lang="zh-CN" altLang="en-US"/>
        </a:p>
      </dgm:t>
    </dgm:pt>
    <dgm:pt modelId="{C5FDE3B5-9EF2-4D84-98D6-7B400BAD71F2}">
      <dgm:prSet phldrT="[Text]"/>
      <dgm:spPr/>
      <dgm:t>
        <a:bodyPr/>
        <a:lstStyle/>
        <a:p>
          <a:r>
            <a:rPr lang="en-US" altLang="zh-CN" dirty="0"/>
            <a:t>SAT Problem</a:t>
          </a:r>
          <a:endParaRPr lang="zh-CN" altLang="en-US" dirty="0"/>
        </a:p>
      </dgm:t>
    </dgm:pt>
    <dgm:pt modelId="{D7146BA5-A67C-4CAA-BD91-938F348A5B77}" type="parTrans" cxnId="{F08AB636-5CEB-4E88-92B5-B5F283E0B339}">
      <dgm:prSet/>
      <dgm:spPr/>
      <dgm:t>
        <a:bodyPr/>
        <a:lstStyle/>
        <a:p>
          <a:endParaRPr lang="zh-CN" altLang="en-US"/>
        </a:p>
      </dgm:t>
    </dgm:pt>
    <dgm:pt modelId="{A668CF7C-18B3-4F5F-84D7-675BE99A36B8}" type="sibTrans" cxnId="{F08AB636-5CEB-4E88-92B5-B5F283E0B339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217E0E0-0971-482A-B9DC-BDE856ED2B8B}">
          <dgm:prSet phldrT="[Text]"/>
          <dgm:spPr/>
          <dgm:t>
            <a:bodyPr/>
            <a:lstStyle/>
            <a:p>
              <a:r>
                <a:rPr lang="en-US" altLang="zh-CN" dirty="0"/>
                <a:t>A model </a:t>
              </a:r>
              <a14:m>
                <m:oMath xmlns:m="http://schemas.openxmlformats.org/officeDocument/2006/math">
                  <m:r>
                    <a:rPr lang="en-US" altLang="zh-CN" i="1" dirty="0" smtClean="0">
                      <a:latin typeface="Cambria Math" panose="02040503050406030204" pitchFamily="18" charset="0"/>
                    </a:rPr>
                    <m:t>𝑀</m:t>
                  </m:r>
                  <m:r>
                    <a:rPr lang="en-US" altLang="zh-CN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⊨</m:t>
                  </m:r>
                  <m:r>
                    <a:rPr lang="en-US" altLang="zh-CN" i="1" dirty="0" smtClean="0">
                      <a:latin typeface="Cambria Math" panose="02040503050406030204" pitchFamily="18" charset="0"/>
                    </a:rPr>
                    <m:t>𝑆</m:t>
                  </m:r>
                </m:oMath>
              </a14:m>
              <a:endParaRPr lang="zh-CN" altLang="en-US" dirty="0"/>
            </a:p>
          </dgm:t>
        </dgm:pt>
      </mc:Choice>
      <mc:Fallback xmlns="">
        <dgm:pt modelId="{A217E0E0-0971-482A-B9DC-BDE856ED2B8B}">
          <dgm:prSet phldrT="[Text]"/>
          <dgm:spPr/>
          <dgm:t>
            <a:bodyPr/>
            <a:lstStyle/>
            <a:p>
              <a:r>
                <a:rPr lang="en-US" altLang="zh-CN" dirty="0"/>
                <a:t>A model </a:t>
              </a:r>
              <a:r>
                <a:rPr lang="en-US" altLang="zh-CN" i="0" dirty="0">
                  <a:latin typeface="Cambria Math" panose="02040503050406030204" pitchFamily="18" charset="0"/>
                </a:rPr>
                <a:t>𝑀</a:t>
              </a:r>
              <a:r>
                <a:rPr lang="en-US" altLang="zh-CN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⊨</a:t>
              </a:r>
              <a:r>
                <a:rPr lang="en-US" altLang="zh-CN" i="0" dirty="0">
                  <a:latin typeface="Cambria Math" panose="02040503050406030204" pitchFamily="18" charset="0"/>
                </a:rPr>
                <a:t>𝑆</a:t>
              </a:r>
              <a:endParaRPr lang="zh-CN" altLang="en-US" dirty="0"/>
            </a:p>
          </dgm:t>
        </dgm:pt>
      </mc:Fallback>
    </mc:AlternateContent>
    <dgm:pt modelId="{D8992DA5-6B64-4466-B570-5D9C05871901}" type="parTrans" cxnId="{3CF898CE-4A62-42DD-B22E-E2C2CCF359D2}">
      <dgm:prSet/>
      <dgm:spPr/>
      <dgm:t>
        <a:bodyPr/>
        <a:lstStyle/>
        <a:p>
          <a:endParaRPr lang="zh-CN" altLang="en-US"/>
        </a:p>
      </dgm:t>
    </dgm:pt>
    <dgm:pt modelId="{A55F4050-13C1-41C0-A811-A8BA31C69538}" type="sibTrans" cxnId="{3CF898CE-4A62-42DD-B22E-E2C2CCF359D2}">
      <dgm:prSet/>
      <dgm:spPr/>
      <dgm:t>
        <a:bodyPr/>
        <a:lstStyle/>
        <a:p>
          <a:endParaRPr lang="zh-CN" altLang="en-US"/>
        </a:p>
      </dgm:t>
    </dgm:pt>
    <dgm:pt modelId="{B146778B-5A91-4C05-B753-56B21F4F5256}" type="pres">
      <dgm:prSet presAssocID="{BABB4C1D-7EFF-4DBF-B71D-D7D6E721C914}" presName="Name0" presStyleCnt="0">
        <dgm:presLayoutVars>
          <dgm:dir/>
          <dgm:resizeHandles val="exact"/>
        </dgm:presLayoutVars>
      </dgm:prSet>
      <dgm:spPr/>
    </dgm:pt>
    <dgm:pt modelId="{7AB3CDFF-3AA2-4FA3-B377-C8FCDFE8BC87}" type="pres">
      <dgm:prSet presAssocID="{3A0330D9-BF93-4C0E-BB5A-CA13DBCAD0CE}" presName="node" presStyleLbl="node1" presStyleIdx="0" presStyleCnt="3">
        <dgm:presLayoutVars>
          <dgm:bulletEnabled val="1"/>
        </dgm:presLayoutVars>
      </dgm:prSet>
      <dgm:spPr/>
    </dgm:pt>
    <dgm:pt modelId="{1A7C98AD-2CDE-4597-B9C1-CCE41F1F3111}" type="pres">
      <dgm:prSet presAssocID="{78417EDE-67BC-4D74-9D0A-12A882C535DF}" presName="sibTrans" presStyleLbl="sibTrans2D1" presStyleIdx="0" presStyleCnt="2"/>
      <dgm:spPr/>
    </dgm:pt>
    <dgm:pt modelId="{E17EA1D4-4AE6-4C5A-92EB-627EC0F3B89B}" type="pres">
      <dgm:prSet presAssocID="{78417EDE-67BC-4D74-9D0A-12A882C535DF}" presName="connectorText" presStyleLbl="sibTrans2D1" presStyleIdx="0" presStyleCnt="2"/>
      <dgm:spPr/>
    </dgm:pt>
    <dgm:pt modelId="{08AB293F-405A-4658-82D6-0F13940A9F05}" type="pres">
      <dgm:prSet presAssocID="{C5FDE3B5-9EF2-4D84-98D6-7B400BAD71F2}" presName="node" presStyleLbl="node1" presStyleIdx="1" presStyleCnt="3">
        <dgm:presLayoutVars>
          <dgm:bulletEnabled val="1"/>
        </dgm:presLayoutVars>
      </dgm:prSet>
      <dgm:spPr/>
    </dgm:pt>
    <dgm:pt modelId="{9B694075-5005-411C-ACE5-1636099D42A1}" type="pres">
      <dgm:prSet presAssocID="{A668CF7C-18B3-4F5F-84D7-675BE99A36B8}" presName="sibTrans" presStyleLbl="sibTrans2D1" presStyleIdx="1" presStyleCnt="2"/>
      <dgm:spPr/>
    </dgm:pt>
    <dgm:pt modelId="{004E1A9D-3E2E-4BE6-BBAE-A7BDB689B6AE}" type="pres">
      <dgm:prSet presAssocID="{A668CF7C-18B3-4F5F-84D7-675BE99A36B8}" presName="connectorText" presStyleLbl="sibTrans2D1" presStyleIdx="1" presStyleCnt="2"/>
      <dgm:spPr/>
    </dgm:pt>
    <dgm:pt modelId="{82D66420-AD13-4AA1-AE05-010B7CB8E461}" type="pres">
      <dgm:prSet presAssocID="{A217E0E0-0971-482A-B9DC-BDE856ED2B8B}" presName="node" presStyleLbl="node1" presStyleIdx="2" presStyleCnt="3">
        <dgm:presLayoutVars>
          <dgm:bulletEnabled val="1"/>
        </dgm:presLayoutVars>
      </dgm:prSet>
      <dgm:spPr/>
    </dgm:pt>
  </dgm:ptLst>
  <dgm:cxnLst>
    <dgm:cxn modelId="{3B1F0509-65BC-45B6-9B2C-E0266446F48A}" type="presOf" srcId="{78417EDE-67BC-4D74-9D0A-12A882C535DF}" destId="{E17EA1D4-4AE6-4C5A-92EB-627EC0F3B89B}" srcOrd="1" destOrd="0" presId="urn:microsoft.com/office/officeart/2005/8/layout/process1"/>
    <dgm:cxn modelId="{3D76E70E-6B45-4BB8-93D9-A7C9892B7A1F}" type="presOf" srcId="{78417EDE-67BC-4D74-9D0A-12A882C535DF}" destId="{1A7C98AD-2CDE-4597-B9C1-CCE41F1F3111}" srcOrd="0" destOrd="0" presId="urn:microsoft.com/office/officeart/2005/8/layout/process1"/>
    <dgm:cxn modelId="{2B2A0736-4B21-472E-9EDD-757ABDDA3167}" type="presOf" srcId="{A217E0E0-0971-482A-B9DC-BDE856ED2B8B}" destId="{82D66420-AD13-4AA1-AE05-010B7CB8E461}" srcOrd="0" destOrd="0" presId="urn:microsoft.com/office/officeart/2005/8/layout/process1"/>
    <dgm:cxn modelId="{F08AB636-5CEB-4E88-92B5-B5F283E0B339}" srcId="{BABB4C1D-7EFF-4DBF-B71D-D7D6E721C914}" destId="{C5FDE3B5-9EF2-4D84-98D6-7B400BAD71F2}" srcOrd="1" destOrd="0" parTransId="{D7146BA5-A67C-4CAA-BD91-938F348A5B77}" sibTransId="{A668CF7C-18B3-4F5F-84D7-675BE99A36B8}"/>
    <dgm:cxn modelId="{FA822738-A5C9-4166-A7A6-5CC5B9CE8805}" type="presOf" srcId="{A668CF7C-18B3-4F5F-84D7-675BE99A36B8}" destId="{004E1A9D-3E2E-4BE6-BBAE-A7BDB689B6AE}" srcOrd="1" destOrd="0" presId="urn:microsoft.com/office/officeart/2005/8/layout/process1"/>
    <dgm:cxn modelId="{3B2A795C-7DB0-4186-B5DD-2B9466D813EC}" srcId="{BABB4C1D-7EFF-4DBF-B71D-D7D6E721C914}" destId="{3A0330D9-BF93-4C0E-BB5A-CA13DBCAD0CE}" srcOrd="0" destOrd="0" parTransId="{C5E553DF-F7EC-4EED-B17E-E5DB88255F39}" sibTransId="{78417EDE-67BC-4D74-9D0A-12A882C535DF}"/>
    <dgm:cxn modelId="{5B5ED58C-63BE-46A7-8338-7FCC28F4CD03}" type="presOf" srcId="{3A0330D9-BF93-4C0E-BB5A-CA13DBCAD0CE}" destId="{7AB3CDFF-3AA2-4FA3-B377-C8FCDFE8BC87}" srcOrd="0" destOrd="0" presId="urn:microsoft.com/office/officeart/2005/8/layout/process1"/>
    <dgm:cxn modelId="{CAF76D95-9E91-4BBA-8D4D-B606A5104B7C}" type="presOf" srcId="{BABB4C1D-7EFF-4DBF-B71D-D7D6E721C914}" destId="{B146778B-5A91-4C05-B753-56B21F4F5256}" srcOrd="0" destOrd="0" presId="urn:microsoft.com/office/officeart/2005/8/layout/process1"/>
    <dgm:cxn modelId="{DFFBDDB0-224F-4F12-B12B-6CCA87FA7835}" type="presOf" srcId="{C5FDE3B5-9EF2-4D84-98D6-7B400BAD71F2}" destId="{08AB293F-405A-4658-82D6-0F13940A9F05}" srcOrd="0" destOrd="0" presId="urn:microsoft.com/office/officeart/2005/8/layout/process1"/>
    <dgm:cxn modelId="{3CF898CE-4A62-42DD-B22E-E2C2CCF359D2}" srcId="{BABB4C1D-7EFF-4DBF-B71D-D7D6E721C914}" destId="{A217E0E0-0971-482A-B9DC-BDE856ED2B8B}" srcOrd="2" destOrd="0" parTransId="{D8992DA5-6B64-4466-B570-5D9C05871901}" sibTransId="{A55F4050-13C1-41C0-A811-A8BA31C69538}"/>
    <dgm:cxn modelId="{94147AF4-094C-4C55-91D1-1150D3129F17}" type="presOf" srcId="{A668CF7C-18B3-4F5F-84D7-675BE99A36B8}" destId="{9B694075-5005-411C-ACE5-1636099D42A1}" srcOrd="0" destOrd="0" presId="urn:microsoft.com/office/officeart/2005/8/layout/process1"/>
    <dgm:cxn modelId="{0A3269A2-81AF-455B-90FD-8A1EC0A46B38}" type="presParOf" srcId="{B146778B-5A91-4C05-B753-56B21F4F5256}" destId="{7AB3CDFF-3AA2-4FA3-B377-C8FCDFE8BC87}" srcOrd="0" destOrd="0" presId="urn:microsoft.com/office/officeart/2005/8/layout/process1"/>
    <dgm:cxn modelId="{4486CD81-2C1D-47A9-8C63-D46AA9783D63}" type="presParOf" srcId="{B146778B-5A91-4C05-B753-56B21F4F5256}" destId="{1A7C98AD-2CDE-4597-B9C1-CCE41F1F3111}" srcOrd="1" destOrd="0" presId="urn:microsoft.com/office/officeart/2005/8/layout/process1"/>
    <dgm:cxn modelId="{440A1B88-1039-40D0-809A-C456EB82B230}" type="presParOf" srcId="{1A7C98AD-2CDE-4597-B9C1-CCE41F1F3111}" destId="{E17EA1D4-4AE6-4C5A-92EB-627EC0F3B89B}" srcOrd="0" destOrd="0" presId="urn:microsoft.com/office/officeart/2005/8/layout/process1"/>
    <dgm:cxn modelId="{E92E2F56-FBD8-465B-89E2-62A238088819}" type="presParOf" srcId="{B146778B-5A91-4C05-B753-56B21F4F5256}" destId="{08AB293F-405A-4658-82D6-0F13940A9F05}" srcOrd="2" destOrd="0" presId="urn:microsoft.com/office/officeart/2005/8/layout/process1"/>
    <dgm:cxn modelId="{63A2003C-5433-42FE-A53A-F9AB3C17FE10}" type="presParOf" srcId="{B146778B-5A91-4C05-B753-56B21F4F5256}" destId="{9B694075-5005-411C-ACE5-1636099D42A1}" srcOrd="3" destOrd="0" presId="urn:microsoft.com/office/officeart/2005/8/layout/process1"/>
    <dgm:cxn modelId="{89A5380C-08CD-4516-BFF1-262FADEA4AFF}" type="presParOf" srcId="{9B694075-5005-411C-ACE5-1636099D42A1}" destId="{004E1A9D-3E2E-4BE6-BBAE-A7BDB689B6AE}" srcOrd="0" destOrd="0" presId="urn:microsoft.com/office/officeart/2005/8/layout/process1"/>
    <dgm:cxn modelId="{6B9A81E6-0046-4447-9D1B-F5E122B2739C}" type="presParOf" srcId="{B146778B-5A91-4C05-B753-56B21F4F5256}" destId="{82D66420-AD13-4AA1-AE05-010B7CB8E46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BB4C1D-7EFF-4DBF-B71D-D7D6E721C914}" type="doc">
      <dgm:prSet loTypeId="urn:microsoft.com/office/officeart/2005/8/layout/process1" loCatId="process" qsTypeId="urn:microsoft.com/office/officeart/2005/8/quickstyle/simple4" qsCatId="simple" csTypeId="urn:microsoft.com/office/officeart/2005/8/colors/accent0_1" csCatId="mainScheme" phldr="1"/>
      <dgm:spPr/>
    </dgm:pt>
    <dgm:pt modelId="{3A0330D9-BF93-4C0E-BB5A-CA13DBCAD0CE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C5E553DF-F7EC-4EED-B17E-E5DB88255F39}" type="parTrans" cxnId="{3B2A795C-7DB0-4186-B5DD-2B9466D813EC}">
      <dgm:prSet/>
      <dgm:spPr/>
      <dgm:t>
        <a:bodyPr/>
        <a:lstStyle/>
        <a:p>
          <a:endParaRPr lang="zh-CN" altLang="en-US"/>
        </a:p>
      </dgm:t>
    </dgm:pt>
    <dgm:pt modelId="{78417EDE-67BC-4D74-9D0A-12A882C535DF}" type="sibTrans" cxnId="{3B2A795C-7DB0-4186-B5DD-2B9466D813EC}">
      <dgm:prSet/>
      <dgm:spPr/>
      <dgm:t>
        <a:bodyPr/>
        <a:lstStyle/>
        <a:p>
          <a:endParaRPr lang="zh-CN" altLang="en-US"/>
        </a:p>
      </dgm:t>
    </dgm:pt>
    <dgm:pt modelId="{C5FDE3B5-9EF2-4D84-98D6-7B400BAD71F2}">
      <dgm:prSet phldrT="[Text]"/>
      <dgm:spPr/>
      <dgm:t>
        <a:bodyPr/>
        <a:lstStyle/>
        <a:p>
          <a:r>
            <a:rPr lang="en-US" altLang="zh-CN" dirty="0"/>
            <a:t>SAT Problem</a:t>
          </a:r>
          <a:endParaRPr lang="zh-CN" altLang="en-US" dirty="0"/>
        </a:p>
      </dgm:t>
    </dgm:pt>
    <dgm:pt modelId="{D7146BA5-A67C-4CAA-BD91-938F348A5B77}" type="parTrans" cxnId="{F08AB636-5CEB-4E88-92B5-B5F283E0B339}">
      <dgm:prSet/>
      <dgm:spPr/>
      <dgm:t>
        <a:bodyPr/>
        <a:lstStyle/>
        <a:p>
          <a:endParaRPr lang="zh-CN" altLang="en-US"/>
        </a:p>
      </dgm:t>
    </dgm:pt>
    <dgm:pt modelId="{A668CF7C-18B3-4F5F-84D7-675BE99A36B8}" type="sibTrans" cxnId="{F08AB636-5CEB-4E88-92B5-B5F283E0B339}">
      <dgm:prSet/>
      <dgm:spPr/>
      <dgm:t>
        <a:bodyPr/>
        <a:lstStyle/>
        <a:p>
          <a:endParaRPr lang="zh-CN" altLang="en-US"/>
        </a:p>
      </dgm:t>
    </dgm:pt>
    <dgm:pt modelId="{A217E0E0-0971-482A-B9DC-BDE856ED2B8B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D8992DA5-6B64-4466-B570-5D9C05871901}" type="parTrans" cxnId="{3CF898CE-4A62-42DD-B22E-E2C2CCF359D2}">
      <dgm:prSet/>
      <dgm:spPr/>
      <dgm:t>
        <a:bodyPr/>
        <a:lstStyle/>
        <a:p>
          <a:endParaRPr lang="zh-CN" altLang="en-US"/>
        </a:p>
      </dgm:t>
    </dgm:pt>
    <dgm:pt modelId="{A55F4050-13C1-41C0-A811-A8BA31C69538}" type="sibTrans" cxnId="{3CF898CE-4A62-42DD-B22E-E2C2CCF359D2}">
      <dgm:prSet/>
      <dgm:spPr/>
      <dgm:t>
        <a:bodyPr/>
        <a:lstStyle/>
        <a:p>
          <a:endParaRPr lang="zh-CN" altLang="en-US"/>
        </a:p>
      </dgm:t>
    </dgm:pt>
    <dgm:pt modelId="{B146778B-5A91-4C05-B753-56B21F4F5256}" type="pres">
      <dgm:prSet presAssocID="{BABB4C1D-7EFF-4DBF-B71D-D7D6E721C914}" presName="Name0" presStyleCnt="0">
        <dgm:presLayoutVars>
          <dgm:dir/>
          <dgm:resizeHandles val="exact"/>
        </dgm:presLayoutVars>
      </dgm:prSet>
      <dgm:spPr/>
    </dgm:pt>
    <dgm:pt modelId="{7AB3CDFF-3AA2-4FA3-B377-C8FCDFE8BC87}" type="pres">
      <dgm:prSet presAssocID="{3A0330D9-BF93-4C0E-BB5A-CA13DBCAD0CE}" presName="node" presStyleLbl="node1" presStyleIdx="0" presStyleCnt="3">
        <dgm:presLayoutVars>
          <dgm:bulletEnabled val="1"/>
        </dgm:presLayoutVars>
      </dgm:prSet>
      <dgm:spPr/>
    </dgm:pt>
    <dgm:pt modelId="{1A7C98AD-2CDE-4597-B9C1-CCE41F1F3111}" type="pres">
      <dgm:prSet presAssocID="{78417EDE-67BC-4D74-9D0A-12A882C535DF}" presName="sibTrans" presStyleLbl="sibTrans2D1" presStyleIdx="0" presStyleCnt="2"/>
      <dgm:spPr/>
    </dgm:pt>
    <dgm:pt modelId="{E17EA1D4-4AE6-4C5A-92EB-627EC0F3B89B}" type="pres">
      <dgm:prSet presAssocID="{78417EDE-67BC-4D74-9D0A-12A882C535DF}" presName="connectorText" presStyleLbl="sibTrans2D1" presStyleIdx="0" presStyleCnt="2"/>
      <dgm:spPr/>
    </dgm:pt>
    <dgm:pt modelId="{08AB293F-405A-4658-82D6-0F13940A9F05}" type="pres">
      <dgm:prSet presAssocID="{C5FDE3B5-9EF2-4D84-98D6-7B400BAD71F2}" presName="node" presStyleLbl="node1" presStyleIdx="1" presStyleCnt="3">
        <dgm:presLayoutVars>
          <dgm:bulletEnabled val="1"/>
        </dgm:presLayoutVars>
      </dgm:prSet>
      <dgm:spPr/>
    </dgm:pt>
    <dgm:pt modelId="{9B694075-5005-411C-ACE5-1636099D42A1}" type="pres">
      <dgm:prSet presAssocID="{A668CF7C-18B3-4F5F-84D7-675BE99A36B8}" presName="sibTrans" presStyleLbl="sibTrans2D1" presStyleIdx="1" presStyleCnt="2"/>
      <dgm:spPr/>
    </dgm:pt>
    <dgm:pt modelId="{004E1A9D-3E2E-4BE6-BBAE-A7BDB689B6AE}" type="pres">
      <dgm:prSet presAssocID="{A668CF7C-18B3-4F5F-84D7-675BE99A36B8}" presName="connectorText" presStyleLbl="sibTrans2D1" presStyleIdx="1" presStyleCnt="2"/>
      <dgm:spPr/>
    </dgm:pt>
    <dgm:pt modelId="{82D66420-AD13-4AA1-AE05-010B7CB8E461}" type="pres">
      <dgm:prSet presAssocID="{A217E0E0-0971-482A-B9DC-BDE856ED2B8B}" presName="node" presStyleLbl="node1" presStyleIdx="2" presStyleCnt="3">
        <dgm:presLayoutVars>
          <dgm:bulletEnabled val="1"/>
        </dgm:presLayoutVars>
      </dgm:prSet>
      <dgm:spPr/>
    </dgm:pt>
  </dgm:ptLst>
  <dgm:cxnLst>
    <dgm:cxn modelId="{3B1F0509-65BC-45B6-9B2C-E0266446F48A}" type="presOf" srcId="{78417EDE-67BC-4D74-9D0A-12A882C535DF}" destId="{E17EA1D4-4AE6-4C5A-92EB-627EC0F3B89B}" srcOrd="1" destOrd="0" presId="urn:microsoft.com/office/officeart/2005/8/layout/process1"/>
    <dgm:cxn modelId="{3D76E70E-6B45-4BB8-93D9-A7C9892B7A1F}" type="presOf" srcId="{78417EDE-67BC-4D74-9D0A-12A882C535DF}" destId="{1A7C98AD-2CDE-4597-B9C1-CCE41F1F3111}" srcOrd="0" destOrd="0" presId="urn:microsoft.com/office/officeart/2005/8/layout/process1"/>
    <dgm:cxn modelId="{2B2A0736-4B21-472E-9EDD-757ABDDA3167}" type="presOf" srcId="{A217E0E0-0971-482A-B9DC-BDE856ED2B8B}" destId="{82D66420-AD13-4AA1-AE05-010B7CB8E461}" srcOrd="0" destOrd="0" presId="urn:microsoft.com/office/officeart/2005/8/layout/process1"/>
    <dgm:cxn modelId="{F08AB636-5CEB-4E88-92B5-B5F283E0B339}" srcId="{BABB4C1D-7EFF-4DBF-B71D-D7D6E721C914}" destId="{C5FDE3B5-9EF2-4D84-98D6-7B400BAD71F2}" srcOrd="1" destOrd="0" parTransId="{D7146BA5-A67C-4CAA-BD91-938F348A5B77}" sibTransId="{A668CF7C-18B3-4F5F-84D7-675BE99A36B8}"/>
    <dgm:cxn modelId="{FA822738-A5C9-4166-A7A6-5CC5B9CE8805}" type="presOf" srcId="{A668CF7C-18B3-4F5F-84D7-675BE99A36B8}" destId="{004E1A9D-3E2E-4BE6-BBAE-A7BDB689B6AE}" srcOrd="1" destOrd="0" presId="urn:microsoft.com/office/officeart/2005/8/layout/process1"/>
    <dgm:cxn modelId="{3B2A795C-7DB0-4186-B5DD-2B9466D813EC}" srcId="{BABB4C1D-7EFF-4DBF-B71D-D7D6E721C914}" destId="{3A0330D9-BF93-4C0E-BB5A-CA13DBCAD0CE}" srcOrd="0" destOrd="0" parTransId="{C5E553DF-F7EC-4EED-B17E-E5DB88255F39}" sibTransId="{78417EDE-67BC-4D74-9D0A-12A882C535DF}"/>
    <dgm:cxn modelId="{5B5ED58C-63BE-46A7-8338-7FCC28F4CD03}" type="presOf" srcId="{3A0330D9-BF93-4C0E-BB5A-CA13DBCAD0CE}" destId="{7AB3CDFF-3AA2-4FA3-B377-C8FCDFE8BC87}" srcOrd="0" destOrd="0" presId="urn:microsoft.com/office/officeart/2005/8/layout/process1"/>
    <dgm:cxn modelId="{CAF76D95-9E91-4BBA-8D4D-B606A5104B7C}" type="presOf" srcId="{BABB4C1D-7EFF-4DBF-B71D-D7D6E721C914}" destId="{B146778B-5A91-4C05-B753-56B21F4F5256}" srcOrd="0" destOrd="0" presId="urn:microsoft.com/office/officeart/2005/8/layout/process1"/>
    <dgm:cxn modelId="{DFFBDDB0-224F-4F12-B12B-6CCA87FA7835}" type="presOf" srcId="{C5FDE3B5-9EF2-4D84-98D6-7B400BAD71F2}" destId="{08AB293F-405A-4658-82D6-0F13940A9F05}" srcOrd="0" destOrd="0" presId="urn:microsoft.com/office/officeart/2005/8/layout/process1"/>
    <dgm:cxn modelId="{3CF898CE-4A62-42DD-B22E-E2C2CCF359D2}" srcId="{BABB4C1D-7EFF-4DBF-B71D-D7D6E721C914}" destId="{A217E0E0-0971-482A-B9DC-BDE856ED2B8B}" srcOrd="2" destOrd="0" parTransId="{D8992DA5-6B64-4466-B570-5D9C05871901}" sibTransId="{A55F4050-13C1-41C0-A811-A8BA31C69538}"/>
    <dgm:cxn modelId="{94147AF4-094C-4C55-91D1-1150D3129F17}" type="presOf" srcId="{A668CF7C-18B3-4F5F-84D7-675BE99A36B8}" destId="{9B694075-5005-411C-ACE5-1636099D42A1}" srcOrd="0" destOrd="0" presId="urn:microsoft.com/office/officeart/2005/8/layout/process1"/>
    <dgm:cxn modelId="{0A3269A2-81AF-455B-90FD-8A1EC0A46B38}" type="presParOf" srcId="{B146778B-5A91-4C05-B753-56B21F4F5256}" destId="{7AB3CDFF-3AA2-4FA3-B377-C8FCDFE8BC87}" srcOrd="0" destOrd="0" presId="urn:microsoft.com/office/officeart/2005/8/layout/process1"/>
    <dgm:cxn modelId="{4486CD81-2C1D-47A9-8C63-D46AA9783D63}" type="presParOf" srcId="{B146778B-5A91-4C05-B753-56B21F4F5256}" destId="{1A7C98AD-2CDE-4597-B9C1-CCE41F1F3111}" srcOrd="1" destOrd="0" presId="urn:microsoft.com/office/officeart/2005/8/layout/process1"/>
    <dgm:cxn modelId="{440A1B88-1039-40D0-809A-C456EB82B230}" type="presParOf" srcId="{1A7C98AD-2CDE-4597-B9C1-CCE41F1F3111}" destId="{E17EA1D4-4AE6-4C5A-92EB-627EC0F3B89B}" srcOrd="0" destOrd="0" presId="urn:microsoft.com/office/officeart/2005/8/layout/process1"/>
    <dgm:cxn modelId="{E92E2F56-FBD8-465B-89E2-62A238088819}" type="presParOf" srcId="{B146778B-5A91-4C05-B753-56B21F4F5256}" destId="{08AB293F-405A-4658-82D6-0F13940A9F05}" srcOrd="2" destOrd="0" presId="urn:microsoft.com/office/officeart/2005/8/layout/process1"/>
    <dgm:cxn modelId="{63A2003C-5433-42FE-A53A-F9AB3C17FE10}" type="presParOf" srcId="{B146778B-5A91-4C05-B753-56B21F4F5256}" destId="{9B694075-5005-411C-ACE5-1636099D42A1}" srcOrd="3" destOrd="0" presId="urn:microsoft.com/office/officeart/2005/8/layout/process1"/>
    <dgm:cxn modelId="{89A5380C-08CD-4516-BFF1-262FADEA4AFF}" type="presParOf" srcId="{9B694075-5005-411C-ACE5-1636099D42A1}" destId="{004E1A9D-3E2E-4BE6-BBAE-A7BDB689B6AE}" srcOrd="0" destOrd="0" presId="urn:microsoft.com/office/officeart/2005/8/layout/process1"/>
    <dgm:cxn modelId="{6B9A81E6-0046-4447-9D1B-F5E122B2739C}" type="presParOf" srcId="{B146778B-5A91-4C05-B753-56B21F4F5256}" destId="{82D66420-AD13-4AA1-AE05-010B7CB8E46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3CDFF-3AA2-4FA3-B377-C8FCDFE8BC87}">
      <dsp:nvSpPr>
        <dsp:cNvPr id="0" name=""/>
        <dsp:cNvSpPr/>
      </dsp:nvSpPr>
      <dsp:spPr>
        <a:xfrm>
          <a:off x="7143" y="409310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Spec </a:t>
          </a:r>
          <a14:m xmlns:a14="http://schemas.microsoft.com/office/drawing/2010/main">
            <m:oMath xmlns:m="http://schemas.openxmlformats.org/officeDocument/2006/math">
              <m:r>
                <a:rPr lang="en-US" altLang="zh-CN" sz="3000" i="1" kern="1200" dirty="0" smtClean="0">
                  <a:latin typeface="Cambria Math" panose="02040503050406030204" pitchFamily="18" charset="0"/>
                </a:rPr>
                <m:t>𝑆</m:t>
              </m:r>
            </m:oMath>
          </a14:m>
          <a:r>
            <a:rPr lang="en-US" altLang="zh-CN" sz="3000" kern="1200" dirty="0"/>
            <a:t> in FOL</a:t>
          </a:r>
          <a:endParaRPr lang="zh-CN" altLang="en-US" sz="3000" kern="1200" dirty="0"/>
        </a:p>
      </dsp:txBody>
      <dsp:txXfrm>
        <a:off x="44665" y="446832"/>
        <a:ext cx="2060143" cy="1206068"/>
      </dsp:txXfrm>
    </dsp:sp>
    <dsp:sp modelId="{1A7C98AD-2CDE-4597-B9C1-CCE41F1F3111}">
      <dsp:nvSpPr>
        <dsp:cNvPr id="0" name=""/>
        <dsp:cNvSpPr/>
      </dsp:nvSpPr>
      <dsp:spPr>
        <a:xfrm>
          <a:off x="2355850" y="785103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>
        <a:off x="2355850" y="891008"/>
        <a:ext cx="316861" cy="317716"/>
      </dsp:txXfrm>
    </dsp:sp>
    <dsp:sp modelId="{08AB293F-405A-4658-82D6-0F13940A9F05}">
      <dsp:nvSpPr>
        <dsp:cNvPr id="0" name=""/>
        <dsp:cNvSpPr/>
      </dsp:nvSpPr>
      <dsp:spPr>
        <a:xfrm>
          <a:off x="2996406" y="409310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SAT Problem</a:t>
          </a:r>
          <a:endParaRPr lang="zh-CN" altLang="en-US" sz="3000" kern="1200" dirty="0"/>
        </a:p>
      </dsp:txBody>
      <dsp:txXfrm>
        <a:off x="3033928" y="446832"/>
        <a:ext cx="2060143" cy="1206068"/>
      </dsp:txXfrm>
    </dsp:sp>
    <dsp:sp modelId="{9B694075-5005-411C-ACE5-1636099D42A1}">
      <dsp:nvSpPr>
        <dsp:cNvPr id="0" name=""/>
        <dsp:cNvSpPr/>
      </dsp:nvSpPr>
      <dsp:spPr>
        <a:xfrm>
          <a:off x="5345112" y="785103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>
        <a:off x="5345112" y="891008"/>
        <a:ext cx="316861" cy="317716"/>
      </dsp:txXfrm>
    </dsp:sp>
    <dsp:sp modelId="{82D66420-AD13-4AA1-AE05-010B7CB8E461}">
      <dsp:nvSpPr>
        <dsp:cNvPr id="0" name=""/>
        <dsp:cNvSpPr/>
      </dsp:nvSpPr>
      <dsp:spPr>
        <a:xfrm>
          <a:off x="5985668" y="409310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A model </a:t>
          </a:r>
          <a14:m xmlns:a14="http://schemas.microsoft.com/office/drawing/2010/main">
            <m:oMath xmlns:m="http://schemas.openxmlformats.org/officeDocument/2006/math">
              <m:r>
                <a:rPr lang="en-US" altLang="zh-CN" sz="3000" i="1" kern="1200" dirty="0" smtClean="0">
                  <a:latin typeface="Cambria Math" panose="02040503050406030204" pitchFamily="18" charset="0"/>
                </a:rPr>
                <m:t>𝑀</m:t>
              </m:r>
              <m:r>
                <a:rPr lang="en-US" altLang="zh-CN" sz="3000" i="1" kern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⊨</m:t>
              </m:r>
              <m:r>
                <a:rPr lang="en-US" altLang="zh-CN" sz="3000" i="1" kern="1200" dirty="0" smtClean="0">
                  <a:latin typeface="Cambria Math" panose="02040503050406030204" pitchFamily="18" charset="0"/>
                </a:rPr>
                <m:t>𝑆</m:t>
              </m:r>
            </m:oMath>
          </a14:m>
          <a:endParaRPr lang="zh-CN" altLang="en-US" sz="3000" kern="1200" dirty="0"/>
        </a:p>
      </dsp:txBody>
      <dsp:txXfrm>
        <a:off x="6023190" y="446832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2BD7B-953A-48C3-8AC5-DCB902423AAA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908D7-6AAE-472A-9C4A-3F2CC078D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148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Hello everyone, my name is CJ. In this talk, I’ll briefly introduce our work </a:t>
            </a:r>
            <a:r>
              <a:rPr lang="en-US" altLang="zh-CN" dirty="0" err="1"/>
              <a:t>AlloyMax</a:t>
            </a:r>
            <a:r>
              <a:rPr lang="en-US" altLang="zh-CN" dirty="0"/>
              <a:t>: Bringing Maximum Satisfaction to Relational Specifications. This a joint work of researchers from Carnegie Mellon University and </a:t>
            </a:r>
            <a:r>
              <a:rPr lang="en-US" altLang="zh-CN" b="0" dirty="0"/>
              <a:t>Institute of Systems and Computers Engineering in Lisbon.</a:t>
            </a:r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5CBD19-391D-4969-BEF3-D4DD41FC3B93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176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Alloy is a modeling language based on first-order relational logic. With its model analyzer, a FOL problem is translated into a Boolean Satisfiability problem and is solved by an off-the-shelf SAT solver.</a:t>
            </a:r>
            <a:r>
              <a:rPr lang="zh-CN" altLang="en-US" dirty="0"/>
              <a:t> </a:t>
            </a:r>
            <a:r>
              <a:rPr lang="en-US" altLang="zh-CN" dirty="0"/>
              <a:t>It is widely used in: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First, design analysis, for example, we can use Alloy to model the behavior of a system, and then verify that certain properties are satisfied.</a:t>
            </a:r>
          </a:p>
          <a:p>
            <a:r>
              <a:rPr lang="en-US" altLang="zh-CN" dirty="0"/>
              <a:t>Second, model generation: for example, we can use Alloy to generate a model that satisfies some given constraints.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5CBD19-391D-4969-BEF3-D4DD41FC3B93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666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Let’s go through an example! Suppose we are building a course scheduling system where:</a:t>
            </a:r>
          </a:p>
          <a:p>
            <a:r>
              <a:rPr lang="en-US" altLang="zh-CN" dirty="0"/>
              <a:t>First, Each student must take at least 3 courses, and Second, each student must take all their core courses, finally, a student must not take courses whose lecture times conflict.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5CBD19-391D-4969-BEF3-D4DD41FC3B93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760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Now, suppose the CS department of CMU is offering 5 courses. And we have a student Alice who must take CS101 as a core course. We can use Alloy to generate a valid but arbitrary solution, i.e., the predicate which defines the three requirements should be true.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5CBD19-391D-4969-BEF3-D4DD41FC3B93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676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By running the analyzer, it returns a solution that Alice could take CS101, Compiler, and OS. And here’s a screenshot from Alloy.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5CBD19-391D-4969-BEF3-D4DD41FC3B93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533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Then, suppose we also model the personal course preferences into the system, and Alice is interested in ML and SE. We expect the system to generate a solution that satisfies the course requirements and also maximizes students’ interests.</a:t>
            </a:r>
          </a:p>
          <a:p>
            <a:r>
              <a:rPr lang="en-US" altLang="zh-CN" dirty="0"/>
              <a:t>This becomes an optimization problem, that is we want to maximize the number of registered courses that a student is interested in.  However, Alloy cannot solve such an optimization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5CBD19-391D-4969-BEF3-D4DD41FC3B93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616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our extension, we can solve this problem by adding a new expression,</a:t>
            </a:r>
            <a:r>
              <a:rPr lang="zh-CN" altLang="en-US" dirty="0"/>
              <a:t> </a:t>
            </a:r>
            <a:r>
              <a:rPr lang="en-US" altLang="zh-CN" dirty="0"/>
              <a:t>i.e.,</a:t>
            </a:r>
            <a:r>
              <a:rPr lang="zh-CN" altLang="en-US" dirty="0"/>
              <a:t> </a:t>
            </a:r>
            <a:r>
              <a:rPr lang="en-US" altLang="zh-CN" dirty="0"/>
              <a:t>for any student, there should be some courses that the student is interested in are registered. Moreover, we introduce the new keyword </a:t>
            </a:r>
            <a:r>
              <a:rPr lang="en-US" altLang="zh-CN" dirty="0" err="1"/>
              <a:t>maxsome</a:t>
            </a:r>
            <a:r>
              <a:rPr lang="en-US" altLang="zh-CN" dirty="0"/>
              <a:t> indicating that it should maximize these courses for each student. By solving this problem, our extension returns a solution where both ML and SE are registered. Here’s the screenshot from our extension where ML and SE are registered.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5CBD19-391D-4969-BEF3-D4DD41FC3B93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944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EFE6A-9DE8-0BC9-B8ED-DB3A4C958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6EC73-CE3E-433E-C489-2467BF219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C7047-C291-7E15-71D1-0C9DB3276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2E48-C361-41E4-9E1F-F91F979D623B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2D112-3246-5F9A-2E43-BE2E2A38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A166B-5874-68B8-3CA0-187F0641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36D8-295B-4E55-898B-9CC31977C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81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8871-2348-349F-DF84-383A08AA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A1117-4DFB-1DD9-E2CB-BA33E4F28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2175C-61E9-B027-A5AE-24CA9503C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2E48-C361-41E4-9E1F-F91F979D623B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CEF21-85D4-75AB-7037-DC7AD7243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D0BF5-9688-6401-B0CD-CF1FE2B0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36D8-295B-4E55-898B-9CC31977C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66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C2FACD-9FDC-0575-57B6-7906C2CE8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89E8B-92FB-B00E-D321-8324330F4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54A3A-DFC5-ADAA-9663-44A468B7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2E48-C361-41E4-9E1F-F91F979D623B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01060-76B6-BAFB-9900-2D84E24E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D3F61-D5B3-1715-0FE5-71A58A43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36D8-295B-4E55-898B-9CC31977C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54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730A-409C-69D8-8E11-4C68CAF4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71306-1453-9B1F-7040-15BEC7AD2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330F1-2278-D718-1679-B004B5D8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2E48-C361-41E4-9E1F-F91F979D623B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819-392E-B0C2-42D9-5A66683B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569AA-220C-21E1-95FC-A345BC66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36D8-295B-4E55-898B-9CC31977C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98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45A0-F328-D95E-6DB2-CAE351DC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3DDE9-48D3-F679-1F13-FA1870FCF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C65A8-AFB3-51EC-E1E0-908CBAAF3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2E48-C361-41E4-9E1F-F91F979D623B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C2BF5-EED5-B6AA-6FE2-E2F05067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621B8-1028-2CB3-1569-4C818F2E1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36D8-295B-4E55-898B-9CC31977C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08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EB454-FD55-F6CA-FAFB-7ACE65F5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73FF0-CBDF-F703-4293-1D6196271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4A432-48E7-2E4D-E87F-B859B317A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815BA-7BF9-5673-AAD8-78832478C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2E48-C361-41E4-9E1F-F91F979D623B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4A8E5-0A0B-BB66-E606-F4D01DC5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411A9-2D83-1967-3BAD-30E8C45E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36D8-295B-4E55-898B-9CC31977C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49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AE9B-C679-1FAE-B54B-A3F1AC32A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BC8C7-5435-D66B-4855-861EE6E72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AE788-AACE-4D54-32A8-C707E0E53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4D2184-9A48-7856-B270-44581C77D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52A6A7-A982-14D7-E135-26A07DA81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A8550D-38B9-E331-3FBA-9891778D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2E48-C361-41E4-9E1F-F91F979D623B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D58F8-2A49-C11F-1AEC-49DBB667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410FB-82E0-DA80-CA67-47A16EA9A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36D8-295B-4E55-898B-9CC31977C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12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BE8B-DDAF-329A-EDDD-760096EE7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536FE-DA98-884A-DF3A-07DAE7E8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2E48-C361-41E4-9E1F-F91F979D623B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28E66-A4A4-5AEB-4300-305061B6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B08A9-759D-485F-0CCC-167EB822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36D8-295B-4E55-898B-9CC31977C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03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28F606-DCCB-6C64-7459-F608779E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2E48-C361-41E4-9E1F-F91F979D623B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779ED-3B8E-A860-CBA1-C600BB1EE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ACE93-898A-96AE-379E-364AC145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36D8-295B-4E55-898B-9CC31977C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50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09AD-37FD-E088-E51F-2A413CB64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96396-F44C-12E2-156A-5E7B30B8B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92A6D-E3B2-9693-D58B-4556AEE06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A1A52-548A-0FB6-57A7-076AFA6B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2E48-C361-41E4-9E1F-F91F979D623B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2E7A8-6308-F1A9-D012-A7EE7ED9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F5280-2A1A-F93C-E07D-8E05ED5E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36D8-295B-4E55-898B-9CC31977C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83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18C3-49A9-BB06-E142-7F46A5E2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B34015-14B1-BBD2-2FF8-D18C93D17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388EE-9E77-2ADA-1DA6-AD9A8C0EF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EF95F-6D61-6487-EF3F-80DA75A27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2E48-C361-41E4-9E1F-F91F979D623B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165F5-84A6-D125-7846-806C022F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00DAC-B197-D4A2-104B-90E357C6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36D8-295B-4E55-898B-9CC31977C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46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64F7C1-944E-0E09-29B1-D0E9B8F5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B1B5A-C47B-B169-3370-B5979EC3E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955AE-B773-843F-C0DA-DB4645A2B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02E48-C361-41E4-9E1F-F91F979D623B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0CC0E-DF40-B213-40F5-7F47F133F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32FE1-4049-CFFE-2D8B-847619E5B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936D8-295B-4E55-898B-9CC31977C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08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jp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diagramColors" Target="../diagrams/colors10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QuickStyle" Target="../diagrams/quickStyl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Layout" Target="../diagrams/layout10.xml"/><Relationship Id="rId5" Type="http://schemas.openxmlformats.org/officeDocument/2006/relationships/diagramQuickStyle" Target="../diagrams/quickStyle1.xml"/><Relationship Id="rId10" Type="http://schemas.openxmlformats.org/officeDocument/2006/relationships/diagramData" Target="../diagrams/data2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33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B90D8-5BD3-7BBC-B054-2FD50F108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Research Intro	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B84B7-EE99-68EF-455B-F8AAFBADF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Changjian (CJ)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190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02E0D-E5CE-4A22-E36E-F9EA231C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Robustness for (RL) Control System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1C007C-BE5E-D777-4C8B-AF702A937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12097"/>
                <a:ext cx="10515600" cy="336486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/>
                  <a:t>A system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400" dirty="0"/>
                  <a:t> and a controller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400" dirty="0"/>
                  <a:t> both in black-boxes.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a STL property.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the parameter that changes the system dynamics, which can eventually cause the property to be violated.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the maximum set of parameters that keep the system safe.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1C007C-BE5E-D777-4C8B-AF702A937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12097"/>
                <a:ext cx="10515600" cy="3364866"/>
              </a:xfrm>
              <a:blipFill>
                <a:blip r:embed="rId2"/>
                <a:stretch>
                  <a:fillRect l="-812" t="-2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A097A0C-3B19-A1CC-1AE0-85E5EA072238}"/>
                  </a:ext>
                </a:extLst>
              </p:cNvPr>
              <p:cNvSpPr/>
              <p:nvPr/>
            </p:nvSpPr>
            <p:spPr>
              <a:xfrm>
                <a:off x="4459265" y="1690688"/>
                <a:ext cx="1271392" cy="83298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System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A097A0C-3B19-A1CC-1AE0-85E5EA072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265" y="1690688"/>
                <a:ext cx="1271392" cy="83298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A04E950-BA87-2CE1-D895-E1F9A60D12C3}"/>
                  </a:ext>
                </a:extLst>
              </p:cNvPr>
              <p:cNvSpPr/>
              <p:nvPr/>
            </p:nvSpPr>
            <p:spPr>
              <a:xfrm>
                <a:off x="6254662" y="1690688"/>
                <a:ext cx="1459282" cy="832979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Controller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A04E950-BA87-2CE1-D895-E1F9A60D12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662" y="1690688"/>
                <a:ext cx="1459282" cy="832979"/>
              </a:xfrm>
              <a:prstGeom prst="roundRect">
                <a:avLst/>
              </a:prstGeom>
              <a:blipFill>
                <a:blip r:embed="rId4"/>
                <a:stretch>
                  <a:fillRect l="-415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65F2D9-FA26-328E-9E40-0F6B818259A6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730657" y="2107178"/>
            <a:ext cx="52400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7AA3EAD-105A-2A7C-4F23-9928FE5B57D7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6039632" y="1578996"/>
            <a:ext cx="1" cy="1889342"/>
          </a:xfrm>
          <a:prstGeom prst="bentConnector3">
            <a:avLst>
              <a:gd name="adj1" fmla="val 228601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65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02E0D-E5CE-4A22-E36E-F9EA231C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Robustness for (RL) Control System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A1EB409-FD27-5F4D-8CBF-1866B7155E3F}"/>
              </a:ext>
            </a:extLst>
          </p:cNvPr>
          <p:cNvGrpSpPr/>
          <p:nvPr/>
        </p:nvGrpSpPr>
        <p:grpSpPr>
          <a:xfrm>
            <a:off x="1923589" y="1690688"/>
            <a:ext cx="3117499" cy="5059130"/>
            <a:chOff x="760995" y="1695248"/>
            <a:chExt cx="3117499" cy="5059130"/>
          </a:xfrm>
        </p:grpSpPr>
        <p:pic>
          <p:nvPicPr>
            <p:cNvPr id="15" name="Picture 14" descr="Chart, surface chart&#10;&#10;Description automatically generated">
              <a:extLst>
                <a:ext uri="{FF2B5EF4-FFF2-40B4-BE49-F238E27FC236}">
                  <a16:creationId xmlns:a16="http://schemas.microsoft.com/office/drawing/2014/main" id="{0C2AF2EF-D396-46EC-9D39-5B731EFCD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995" y="3636878"/>
              <a:ext cx="3117499" cy="3117499"/>
            </a:xfrm>
            <a:prstGeom prst="rect">
              <a:avLst/>
            </a:prstGeom>
          </p:spPr>
        </p:pic>
        <p:pic>
          <p:nvPicPr>
            <p:cNvPr id="13" name="Picture 12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274FA818-D32C-3EA9-6391-3EBB27359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695248"/>
              <a:ext cx="2963091" cy="2414047"/>
            </a:xfrm>
            <a:prstGeom prst="rect">
              <a:avLst/>
            </a:prstGeom>
          </p:spPr>
        </p:pic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0E42D863-1819-2547-462A-477B423DE9AF}"/>
                </a:ext>
              </a:extLst>
            </p:cNvPr>
            <p:cNvSpPr txBox="1">
              <a:spLocks/>
            </p:cNvSpPr>
            <p:nvPr/>
          </p:nvSpPr>
          <p:spPr>
            <a:xfrm>
              <a:off x="1447402" y="6334996"/>
              <a:ext cx="1744684" cy="41938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zh-CN" sz="2000" dirty="0"/>
                <a:t>(a) PID</a:t>
              </a:r>
              <a:endParaRPr lang="zh-CN" altLang="en-US" sz="2000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F5A0CB16-35BC-827D-C8C1-E781093646D9}"/>
              </a:ext>
            </a:extLst>
          </p:cNvPr>
          <p:cNvGrpSpPr/>
          <p:nvPr/>
        </p:nvGrpSpPr>
        <p:grpSpPr>
          <a:xfrm>
            <a:off x="6600092" y="1690688"/>
            <a:ext cx="3117500" cy="5162752"/>
            <a:chOff x="6754758" y="1695248"/>
            <a:chExt cx="3117500" cy="5162752"/>
          </a:xfrm>
        </p:grpSpPr>
        <p:pic>
          <p:nvPicPr>
            <p:cNvPr id="11" name="Picture 10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F9109977-AA48-E2B7-0119-EA881975D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1963" y="1695248"/>
              <a:ext cx="2963090" cy="2414047"/>
            </a:xfrm>
            <a:prstGeom prst="rect">
              <a:avLst/>
            </a:prstGeom>
          </p:spPr>
        </p:pic>
        <p:pic>
          <p:nvPicPr>
            <p:cNvPr id="17" name="Picture 16" descr="Chart, surface chart&#10;&#10;Description automatically generated">
              <a:extLst>
                <a:ext uri="{FF2B5EF4-FFF2-40B4-BE49-F238E27FC236}">
                  <a16:creationId xmlns:a16="http://schemas.microsoft.com/office/drawing/2014/main" id="{493791EC-F241-95C4-C0DD-B0391AB3E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4758" y="3636878"/>
              <a:ext cx="3117500" cy="3117500"/>
            </a:xfrm>
            <a:prstGeom prst="rect">
              <a:avLst/>
            </a:prstGeom>
          </p:spPr>
        </p:pic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7C4961E1-B59F-7D88-47CE-1A31E6CB8F03}"/>
                </a:ext>
              </a:extLst>
            </p:cNvPr>
            <p:cNvSpPr txBox="1">
              <a:spLocks/>
            </p:cNvSpPr>
            <p:nvPr/>
          </p:nvSpPr>
          <p:spPr>
            <a:xfrm>
              <a:off x="7441166" y="6334995"/>
              <a:ext cx="1744684" cy="52300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zh-CN" sz="2000" dirty="0"/>
                <a:t>(b) DQN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0163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AA8E14C-A0BA-4971-A713-0A46905A870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11176000" cy="1600200"/>
          </a:xfrm>
        </p:spPr>
        <p:txBody>
          <a:bodyPr/>
          <a:lstStyle/>
          <a:p>
            <a:pPr eaLnBrk="1" hangingPunct="1"/>
            <a:r>
              <a:rPr lang="en-US" altLang="zh-CN" sz="4000" dirty="0" err="1"/>
              <a:t>AlloyMax</a:t>
            </a:r>
            <a:r>
              <a:rPr lang="en-US" altLang="zh-CN" sz="4000" dirty="0"/>
              <a:t>: Bringing Maximum Satisfaction to Relational Specifications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A891DF9-AD6F-44E5-8C9D-CE49B916FF2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352800"/>
            <a:ext cx="8534400" cy="838200"/>
          </a:xfrm>
        </p:spPr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zh-CN" sz="2000" dirty="0"/>
              <a:t>Changjian (CJ) Zhang, Ryan Wagner, Pedro </a:t>
            </a:r>
            <a:r>
              <a:rPr lang="en-US" altLang="zh-CN" sz="2000" dirty="0" err="1"/>
              <a:t>Orvalho</a:t>
            </a:r>
            <a:endParaRPr lang="en-US" altLang="zh-CN" sz="2000" baseline="30000" dirty="0"/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zh-CN" sz="2000" dirty="0"/>
              <a:t>David Garlan, Vasco </a:t>
            </a:r>
            <a:r>
              <a:rPr lang="en-US" altLang="zh-CN" sz="2000" dirty="0" err="1"/>
              <a:t>Manquinho</a:t>
            </a:r>
            <a:r>
              <a:rPr lang="en-US" altLang="zh-CN" sz="2000" dirty="0"/>
              <a:t>, Ruben Martins, Eunsuk Kang</a:t>
            </a:r>
            <a:endParaRPr lang="en-US" altLang="zh-CN" sz="2000" baseline="30000" dirty="0"/>
          </a:p>
          <a:p>
            <a:pPr eaLnBrk="1" hangingPunct="1">
              <a:buFont typeface="Times" panose="02020603050405020304" pitchFamily="18" charset="0"/>
              <a:buNone/>
            </a:pPr>
            <a:endParaRPr lang="en-US" altLang="zh-CN" sz="2000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58A10110-3085-44EF-BF54-3573B6EB1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628" y="4495800"/>
            <a:ext cx="2896972" cy="1503492"/>
          </a:xfrm>
          <a:prstGeom prst="rect">
            <a:avLst/>
          </a:prstGeom>
        </p:spPr>
      </p:pic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8398EE7D-3488-4347-87FF-17D5CF792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028" y="4495800"/>
            <a:ext cx="1618591" cy="1618591"/>
          </a:xfrm>
          <a:prstGeom prst="rect">
            <a:avLst/>
          </a:prstGeom>
        </p:spPr>
      </p:pic>
      <p:pic>
        <p:nvPicPr>
          <p:cNvPr id="6" name="Picture 5" descr="A white sign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5A54838D-F5E1-4284-8F2C-4878BAA49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4881" y="4724400"/>
            <a:ext cx="3149894" cy="1143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71"/>
    </mc:Choice>
    <mc:Fallback xmlns="">
      <p:transition spd="slow" advTm="1877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F092994-9DDA-448E-B78F-BF2CADE743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What is Alloy?</a:t>
            </a:r>
            <a:endParaRPr lang="zh-CN" altLang="en-US" dirty="0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B3BF63D3-FB3A-4926-9B2F-02BA2EF5E2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Alloy: a first-order relational logic modeling language and analyzer.</a:t>
            </a:r>
          </a:p>
          <a:p>
            <a:r>
              <a:rPr lang="en-US" altLang="zh-CN" sz="2400" dirty="0"/>
              <a:t>Use cases:</a:t>
            </a:r>
          </a:p>
          <a:p>
            <a:pPr lvl="1"/>
            <a:r>
              <a:rPr lang="en-US" altLang="zh-CN" sz="2000" i="1" dirty="0"/>
              <a:t>Design Analysis</a:t>
            </a:r>
            <a:r>
              <a:rPr lang="en-US" altLang="zh-CN" sz="2000" dirty="0"/>
              <a:t>: assert the behaviors of a system satisfy some property.</a:t>
            </a:r>
          </a:p>
          <a:p>
            <a:pPr lvl="1"/>
            <a:r>
              <a:rPr lang="en-US" altLang="zh-CN" sz="2000" i="1" dirty="0"/>
              <a:t>Model generation</a:t>
            </a:r>
            <a:r>
              <a:rPr lang="en-US" altLang="zh-CN" sz="2000" dirty="0"/>
              <a:t>: generate a model satisfying some constraints.</a:t>
            </a:r>
          </a:p>
          <a:p>
            <a:r>
              <a:rPr lang="en-US" altLang="zh-CN" sz="2400" dirty="0"/>
              <a:t>Workflow: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D2D5A-14A0-40E9-B27B-21936B8BC3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533522-CFA4-4FAD-A7FC-028DE44C8DE4}" type="slidenum">
              <a:rPr lang="zh-CN" altLang="en-US"/>
              <a:pPr>
                <a:defRPr/>
              </a:pPr>
              <a:t>13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Diagram 1">
                <a:extLst>
                  <a:ext uri="{FF2B5EF4-FFF2-40B4-BE49-F238E27FC236}">
                    <a16:creationId xmlns:a16="http://schemas.microsoft.com/office/drawing/2014/main" id="{1431821C-58A9-4092-A7F3-3BCA4F6AB9A1}"/>
                  </a:ext>
                </a:extLst>
              </p:cNvPr>
              <p:cNvGraphicFramePr/>
              <p:nvPr/>
            </p:nvGraphicFramePr>
            <p:xfrm>
              <a:off x="2032000" y="3910339"/>
              <a:ext cx="8128000" cy="209973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2" name="Diagram 1">
                <a:extLst>
                  <a:ext uri="{FF2B5EF4-FFF2-40B4-BE49-F238E27FC236}">
                    <a16:creationId xmlns:a16="http://schemas.microsoft.com/office/drawing/2014/main" id="{1431821C-58A9-4092-A7F3-3BCA4F6AB9A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68084183"/>
                  </p:ext>
                </p:extLst>
              </p:nvPr>
            </p:nvGraphicFramePr>
            <p:xfrm>
              <a:off x="2032000" y="3910339"/>
              <a:ext cx="8128000" cy="209973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0" r:lo="rId11" r:qs="rId12" r:cs="rId13"/>
              </a:graphicData>
            </a:graphic>
          </p:graphicFrame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519"/>
    </mc:Choice>
    <mc:Fallback xmlns="">
      <p:transition spd="slow" advTm="3451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A4794-2831-4135-A5F5-8CCA1BB6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Example: Course Scheduling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DB74B-34F7-4E6D-A4E2-D557AB4D4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course scheduling system:</a:t>
            </a:r>
          </a:p>
          <a:p>
            <a:pPr lvl="1"/>
            <a:r>
              <a:rPr lang="en-US" altLang="zh-CN" dirty="0"/>
              <a:t>Each student must take at least 3 courses;</a:t>
            </a:r>
          </a:p>
          <a:p>
            <a:pPr lvl="1"/>
            <a:r>
              <a:rPr lang="en-US" altLang="zh-CN" dirty="0"/>
              <a:t>Each student must take all their </a:t>
            </a:r>
            <a:r>
              <a:rPr lang="en-US" altLang="zh-CN" i="1" dirty="0"/>
              <a:t>core</a:t>
            </a:r>
            <a:r>
              <a:rPr lang="en-US" altLang="zh-CN" dirty="0"/>
              <a:t> courses;</a:t>
            </a:r>
          </a:p>
          <a:p>
            <a:pPr lvl="1"/>
            <a:r>
              <a:rPr lang="en-US" altLang="zh-CN" dirty="0"/>
              <a:t>A student must not take courses whose lecture times conflict.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0AAF7-9F8E-4571-8404-5CB191B897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AE6842-3F2B-4599-81F2-1B4A8C42B1D6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095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33"/>
    </mc:Choice>
    <mc:Fallback xmlns="">
      <p:transition spd="slow" advTm="1863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1966-F5A0-490D-A93F-CA1B5E93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An arbitrary valid solution</a:t>
            </a:r>
            <a:endParaRPr lang="zh-CN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3E555CE-3B74-4EEC-BC8E-E57E8D11C3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708226"/>
          <a:ext cx="10972800" cy="1868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4451873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61339606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13833433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46765255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77394120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56258804"/>
                    </a:ext>
                  </a:extLst>
                </a:gridCol>
              </a:tblGrid>
              <a:tr h="622903"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Mon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Tue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Wed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Thu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Fri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815401"/>
                  </a:ext>
                </a:extLst>
              </a:tr>
              <a:tr h="622903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AM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CS101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ML/Compiler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CS101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ML/Compiler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55900"/>
                  </a:ext>
                </a:extLst>
              </a:tr>
              <a:tr h="622903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PM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SE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OS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SE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OS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CS101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74101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09AC8-5B00-49AB-91DC-86F1160D6F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AE6842-3F2B-4599-81F2-1B4A8C42B1D6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E4F8DF-6252-4616-B7C8-678092B3966F}"/>
              </a:ext>
            </a:extLst>
          </p:cNvPr>
          <p:cNvGrpSpPr/>
          <p:nvPr/>
        </p:nvGrpSpPr>
        <p:grpSpPr>
          <a:xfrm>
            <a:off x="685800" y="4038600"/>
            <a:ext cx="1142999" cy="1604664"/>
            <a:chOff x="727375" y="3505201"/>
            <a:chExt cx="1142999" cy="1604664"/>
          </a:xfrm>
        </p:grpSpPr>
        <p:pic>
          <p:nvPicPr>
            <p:cNvPr id="7" name="Graphic 6" descr="School girl outline">
              <a:extLst>
                <a:ext uri="{FF2B5EF4-FFF2-40B4-BE49-F238E27FC236}">
                  <a16:creationId xmlns:a16="http://schemas.microsoft.com/office/drawing/2014/main" id="{620C317D-D936-4A3D-BC71-A5597B753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7375" y="3505201"/>
              <a:ext cx="1142999" cy="114299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61971F-1957-4B07-8BED-31A4FCABB424}"/>
                </a:ext>
              </a:extLst>
            </p:cNvPr>
            <p:cNvSpPr txBox="1"/>
            <p:nvPr/>
          </p:nvSpPr>
          <p:spPr>
            <a:xfrm>
              <a:off x="873919" y="4648200"/>
              <a:ext cx="8499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+mn-lt"/>
                </a:rPr>
                <a:t>Alice</a:t>
              </a:r>
              <a:endParaRPr lang="zh-CN" altLang="en-US" dirty="0">
                <a:latin typeface="+mn-lt"/>
              </a:endParaRPr>
            </a:p>
          </p:txBody>
        </p:sp>
      </p:grp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D91352E-5753-427C-81D9-0845FB9C6DD8}"/>
              </a:ext>
            </a:extLst>
          </p:cNvPr>
          <p:cNvSpPr/>
          <p:nvPr/>
        </p:nvSpPr>
        <p:spPr bwMode="auto">
          <a:xfrm>
            <a:off x="1981201" y="4114800"/>
            <a:ext cx="3200399" cy="560761"/>
          </a:xfrm>
          <a:prstGeom prst="wedgeRoundRectCallout">
            <a:avLst>
              <a:gd name="adj1" fmla="val -56786"/>
              <a:gd name="adj2" fmla="val 43366"/>
              <a:gd name="adj3" fmla="val 16667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i="1" dirty="0">
                <a:solidFill>
                  <a:srgbClr val="000000"/>
                </a:solidFill>
                <a:ea typeface="Osaka" charset="0"/>
                <a:cs typeface="Osaka" charset="0"/>
              </a:rPr>
              <a:t>Core </a:t>
            </a:r>
            <a:r>
              <a:rPr lang="en-US" altLang="zh-CN" b="1" dirty="0">
                <a:solidFill>
                  <a:srgbClr val="000000"/>
                </a:solidFill>
                <a:ea typeface="Osaka" charset="0"/>
                <a:cs typeface="Osaka" charset="0"/>
              </a:rPr>
              <a:t>course</a:t>
            </a:r>
            <a:r>
              <a:rPr lang="en-US" altLang="zh-CN" dirty="0">
                <a:solidFill>
                  <a:srgbClr val="000000"/>
                </a:solidFill>
                <a:ea typeface="Osaka" charset="0"/>
                <a:cs typeface="Osaka" charset="0"/>
              </a:rPr>
              <a:t>: CS101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Osaka" charset="0"/>
              <a:cs typeface="Osaka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8F8DF-D386-4266-B659-5BA1A4B8D774}"/>
              </a:ext>
            </a:extLst>
          </p:cNvPr>
          <p:cNvSpPr txBox="1"/>
          <p:nvPr/>
        </p:nvSpPr>
        <p:spPr>
          <a:xfrm>
            <a:off x="5867400" y="3825269"/>
            <a:ext cx="579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Alloy:</a:t>
            </a:r>
            <a:endParaRPr lang="en-US" altLang="zh-CN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</a:rPr>
              <a:t>run</a:t>
            </a:r>
            <a:r>
              <a:rPr lang="en-US" altLang="zh-CN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validSchedule</a:t>
            </a:r>
            <a:r>
              <a:rPr lang="en-US" altLang="zh-CN" dirty="0">
                <a:latin typeface="Consolas" panose="020B0609020204030204" pitchFamily="49" charset="0"/>
              </a:rPr>
              <a:t>[courses]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D9DA599-C388-480E-A8AF-4CA7785289D8}"/>
              </a:ext>
            </a:extLst>
          </p:cNvPr>
          <p:cNvSpPr/>
          <p:nvPr/>
        </p:nvSpPr>
        <p:spPr bwMode="auto">
          <a:xfrm>
            <a:off x="6248400" y="5412431"/>
            <a:ext cx="5486400" cy="701292"/>
          </a:xfrm>
          <a:prstGeom prst="wedgeRoundRectCallout">
            <a:avLst>
              <a:gd name="adj1" fmla="val -26035"/>
              <a:gd name="adj2" fmla="val -105175"/>
              <a:gd name="adj3" fmla="val 16667"/>
            </a:avLst>
          </a:prstGeom>
          <a:ln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>
                <a:solidFill>
                  <a:schemeClr val="tx1"/>
                </a:solidFill>
                <a:ea typeface="Osaka" charset="0"/>
                <a:cs typeface="Osaka" charset="0"/>
              </a:rPr>
              <a:t>Predicate for the 3 requirements</a:t>
            </a:r>
            <a:endParaRPr kumimoji="0" lang="zh-CN" altLang="en-US" sz="2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Osaka" charset="0"/>
              <a:cs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94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30"/>
    </mc:Choice>
    <mc:Fallback xmlns="">
      <p:transition spd="slow" advTm="1803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1966-F5A0-490D-A93F-CA1B5E93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An arbitrary valid solution</a:t>
            </a:r>
            <a:endParaRPr lang="zh-CN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3E555CE-3B74-4EEC-BC8E-E57E8D11C3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708226"/>
          <a:ext cx="10972800" cy="1868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4451873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61339606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13833433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46765255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77394120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56258804"/>
                    </a:ext>
                  </a:extLst>
                </a:gridCol>
              </a:tblGrid>
              <a:tr h="622903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Mon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Tue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Wed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Thu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Fri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815401"/>
                  </a:ext>
                </a:extLst>
              </a:tr>
              <a:tr h="622903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AM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CS101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ML/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Compiler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CS101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ML/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Compiler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55900"/>
                  </a:ext>
                </a:extLst>
              </a:tr>
              <a:tr h="622903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PM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</a:t>
                      </a:r>
                      <a:endParaRPr lang="zh-CN" altLang="en-US" sz="24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OS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</a:t>
                      </a:r>
                      <a:endParaRPr lang="zh-CN" altLang="en-US" sz="24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OS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CS101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74101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09AC8-5B00-49AB-91DC-86F1160D6F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AE6842-3F2B-4599-81F2-1B4A8C42B1D6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E4F8DF-6252-4616-B7C8-678092B3966F}"/>
              </a:ext>
            </a:extLst>
          </p:cNvPr>
          <p:cNvGrpSpPr/>
          <p:nvPr/>
        </p:nvGrpSpPr>
        <p:grpSpPr>
          <a:xfrm>
            <a:off x="685800" y="4038600"/>
            <a:ext cx="1142999" cy="1604664"/>
            <a:chOff x="727375" y="3505201"/>
            <a:chExt cx="1142999" cy="1604664"/>
          </a:xfrm>
        </p:grpSpPr>
        <p:pic>
          <p:nvPicPr>
            <p:cNvPr id="7" name="Graphic 6" descr="School girl outline">
              <a:extLst>
                <a:ext uri="{FF2B5EF4-FFF2-40B4-BE49-F238E27FC236}">
                  <a16:creationId xmlns:a16="http://schemas.microsoft.com/office/drawing/2014/main" id="{620C317D-D936-4A3D-BC71-A5597B753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7375" y="3505201"/>
              <a:ext cx="1142999" cy="114299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61971F-1957-4B07-8BED-31A4FCABB424}"/>
                </a:ext>
              </a:extLst>
            </p:cNvPr>
            <p:cNvSpPr txBox="1"/>
            <p:nvPr/>
          </p:nvSpPr>
          <p:spPr>
            <a:xfrm>
              <a:off x="873919" y="4648200"/>
              <a:ext cx="8499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+mn-lt"/>
                </a:rPr>
                <a:t>Alice</a:t>
              </a:r>
              <a:endParaRPr lang="zh-CN" altLang="en-US" dirty="0">
                <a:latin typeface="+mn-lt"/>
              </a:endParaRPr>
            </a:p>
          </p:txBody>
        </p:sp>
      </p:grp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D91352E-5753-427C-81D9-0845FB9C6DD8}"/>
              </a:ext>
            </a:extLst>
          </p:cNvPr>
          <p:cNvSpPr/>
          <p:nvPr/>
        </p:nvSpPr>
        <p:spPr bwMode="auto">
          <a:xfrm>
            <a:off x="1981201" y="4114800"/>
            <a:ext cx="3200399" cy="560761"/>
          </a:xfrm>
          <a:prstGeom prst="wedgeRoundRectCallout">
            <a:avLst>
              <a:gd name="adj1" fmla="val -56786"/>
              <a:gd name="adj2" fmla="val 43366"/>
              <a:gd name="adj3" fmla="val 16667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i="1" dirty="0">
                <a:solidFill>
                  <a:srgbClr val="000000"/>
                </a:solidFill>
                <a:ea typeface="Osaka" charset="0"/>
                <a:cs typeface="Osaka" charset="0"/>
              </a:rPr>
              <a:t>Core </a:t>
            </a:r>
            <a:r>
              <a:rPr lang="en-US" altLang="zh-CN" b="1" dirty="0">
                <a:solidFill>
                  <a:srgbClr val="000000"/>
                </a:solidFill>
                <a:ea typeface="Osaka" charset="0"/>
                <a:cs typeface="Osaka" charset="0"/>
              </a:rPr>
              <a:t>course</a:t>
            </a:r>
            <a:r>
              <a:rPr lang="en-US" altLang="zh-CN" dirty="0">
                <a:solidFill>
                  <a:srgbClr val="000000"/>
                </a:solidFill>
                <a:ea typeface="Osaka" charset="0"/>
                <a:cs typeface="Osaka" charset="0"/>
              </a:rPr>
              <a:t>: CS101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Osaka" charset="0"/>
              <a:cs typeface="Osaka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8F8DF-D386-4266-B659-5BA1A4B8D774}"/>
              </a:ext>
            </a:extLst>
          </p:cNvPr>
          <p:cNvSpPr txBox="1"/>
          <p:nvPr/>
        </p:nvSpPr>
        <p:spPr>
          <a:xfrm>
            <a:off x="5867400" y="3825269"/>
            <a:ext cx="579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Alloy:</a:t>
            </a:r>
            <a:endParaRPr lang="en-US" altLang="zh-CN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</a:rPr>
              <a:t>run</a:t>
            </a:r>
            <a:r>
              <a:rPr lang="en-US" altLang="zh-CN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validSchedule</a:t>
            </a:r>
            <a:r>
              <a:rPr lang="en-US" altLang="zh-CN" dirty="0">
                <a:latin typeface="Consolas" panose="020B0609020204030204" pitchFamily="49" charset="0"/>
              </a:rPr>
              <a:t>[courses]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350BA4B4-C2CD-416E-9184-1E4305914818}"/>
              </a:ext>
            </a:extLst>
          </p:cNvPr>
          <p:cNvSpPr/>
          <p:nvPr/>
        </p:nvSpPr>
        <p:spPr bwMode="auto">
          <a:xfrm>
            <a:off x="6248400" y="5412431"/>
            <a:ext cx="5486400" cy="701292"/>
          </a:xfrm>
          <a:prstGeom prst="wedgeRoundRectCallout">
            <a:avLst>
              <a:gd name="adj1" fmla="val -26035"/>
              <a:gd name="adj2" fmla="val -105175"/>
              <a:gd name="adj3" fmla="val 16667"/>
            </a:avLst>
          </a:prstGeom>
          <a:ln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>
                <a:solidFill>
                  <a:schemeClr val="tx1"/>
                </a:solidFill>
                <a:ea typeface="Osaka" charset="0"/>
                <a:cs typeface="Osaka" charset="0"/>
              </a:rPr>
              <a:t>Predicate for the 3 requirements</a:t>
            </a:r>
            <a:endParaRPr kumimoji="0" lang="zh-CN" altLang="en-US" sz="2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Osaka" charset="0"/>
              <a:cs typeface="Osaka" charset="0"/>
            </a:endParaRP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E6E24D82-71A1-4257-88B5-DAF3DA75D9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7299" y="1176152"/>
            <a:ext cx="9093286" cy="48015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8723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64"/>
    </mc:Choice>
    <mc:Fallback xmlns="">
      <p:transition spd="slow" advTm="117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1966-F5A0-490D-A93F-CA1B5E93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Maximizing students’ interests</a:t>
            </a:r>
            <a:endParaRPr lang="zh-CN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3E555CE-3B74-4EEC-BC8E-E57E8D11C3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708226"/>
          <a:ext cx="10972800" cy="1868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4451873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61339606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13833433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46765255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77394120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56258804"/>
                    </a:ext>
                  </a:extLst>
                </a:gridCol>
              </a:tblGrid>
              <a:tr h="622903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Mon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Tue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Wed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Thu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Fri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815401"/>
                  </a:ext>
                </a:extLst>
              </a:tr>
              <a:tr h="622903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AM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CS101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ML/Compiler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CS101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ML/Compiler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55900"/>
                  </a:ext>
                </a:extLst>
              </a:tr>
              <a:tr h="622903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PM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SE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OS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SE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OS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CS101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74101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09AC8-5B00-49AB-91DC-86F1160D6F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AE6842-3F2B-4599-81F2-1B4A8C42B1D6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E4F8DF-6252-4616-B7C8-678092B3966F}"/>
              </a:ext>
            </a:extLst>
          </p:cNvPr>
          <p:cNvGrpSpPr/>
          <p:nvPr/>
        </p:nvGrpSpPr>
        <p:grpSpPr>
          <a:xfrm>
            <a:off x="685800" y="4038600"/>
            <a:ext cx="1142999" cy="1604664"/>
            <a:chOff x="727375" y="3505201"/>
            <a:chExt cx="1142999" cy="1604664"/>
          </a:xfrm>
        </p:grpSpPr>
        <p:pic>
          <p:nvPicPr>
            <p:cNvPr id="7" name="Graphic 6" descr="School girl outline">
              <a:extLst>
                <a:ext uri="{FF2B5EF4-FFF2-40B4-BE49-F238E27FC236}">
                  <a16:creationId xmlns:a16="http://schemas.microsoft.com/office/drawing/2014/main" id="{620C317D-D936-4A3D-BC71-A5597B753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7375" y="3505201"/>
              <a:ext cx="1142999" cy="114299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61971F-1957-4B07-8BED-31A4FCABB424}"/>
                </a:ext>
              </a:extLst>
            </p:cNvPr>
            <p:cNvSpPr txBox="1"/>
            <p:nvPr/>
          </p:nvSpPr>
          <p:spPr>
            <a:xfrm>
              <a:off x="873919" y="4648200"/>
              <a:ext cx="8499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+mn-lt"/>
                </a:rPr>
                <a:t>Alice</a:t>
              </a:r>
              <a:endParaRPr lang="zh-CN" altLang="en-US" dirty="0">
                <a:latin typeface="+mn-lt"/>
              </a:endParaRPr>
            </a:p>
          </p:txBody>
        </p:sp>
      </p:grp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5483A265-6121-42E3-B51B-D4ED16AE43BB}"/>
              </a:ext>
            </a:extLst>
          </p:cNvPr>
          <p:cNvSpPr/>
          <p:nvPr/>
        </p:nvSpPr>
        <p:spPr bwMode="auto">
          <a:xfrm>
            <a:off x="1981201" y="4114800"/>
            <a:ext cx="3276599" cy="560761"/>
          </a:xfrm>
          <a:prstGeom prst="wedgeRoundRectCallout">
            <a:avLst>
              <a:gd name="adj1" fmla="val -58470"/>
              <a:gd name="adj2" fmla="val -2332"/>
              <a:gd name="adj3" fmla="val 16667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Osaka" charset="0"/>
                <a:cs typeface="Osaka" charset="0"/>
              </a:rPr>
              <a:t>Interests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Osaka" charset="0"/>
                <a:cs typeface="Osaka" charset="0"/>
              </a:rPr>
              <a:t>: ML and SE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Osaka" charset="0"/>
              <a:cs typeface="Osaka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29546D-2D0A-4C11-B0B5-EE8873EC9466}"/>
              </a:ext>
            </a:extLst>
          </p:cNvPr>
          <p:cNvSpPr txBox="1"/>
          <p:nvPr/>
        </p:nvSpPr>
        <p:spPr>
          <a:xfrm>
            <a:off x="5867400" y="3816965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Alloy:</a:t>
            </a:r>
            <a:endParaRPr lang="en-US" altLang="zh-CN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2A7737-33FF-474D-90E2-9DFD3A4F4CDC}"/>
              </a:ext>
            </a:extLst>
          </p:cNvPr>
          <p:cNvSpPr/>
          <p:nvPr/>
        </p:nvSpPr>
        <p:spPr bwMode="auto">
          <a:xfrm>
            <a:off x="6114393" y="4455890"/>
            <a:ext cx="4495800" cy="1187374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i="1" dirty="0">
                <a:solidFill>
                  <a:srgbClr val="FF0000"/>
                </a:solidFill>
                <a:ea typeface="Osaka" charset="0"/>
                <a:cs typeface="Osaka" charset="0"/>
              </a:rPr>
              <a:t>Alloy cannot solve this optimization problem!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ea typeface="Osaka" charset="0"/>
              <a:cs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81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60"/>
    </mc:Choice>
    <mc:Fallback xmlns="">
      <p:transition spd="slow" advTm="2776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1966-F5A0-490D-A93F-CA1B5E93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Maximizing students’ interests</a:t>
            </a:r>
            <a:endParaRPr lang="zh-CN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3E555CE-3B74-4EEC-BC8E-E57E8D11C3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708226"/>
          <a:ext cx="10972800" cy="1868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4451873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61339606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13833433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46765255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77394120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56258804"/>
                    </a:ext>
                  </a:extLst>
                </a:gridCol>
              </a:tblGrid>
              <a:tr h="622903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Mon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Tue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Wed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Thu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Fri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815401"/>
                  </a:ext>
                </a:extLst>
              </a:tr>
              <a:tr h="622903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AM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CS101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ML</a:t>
                      </a:r>
                      <a:r>
                        <a:rPr lang="en-US" altLang="zh-CN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/Compiler</a:t>
                      </a:r>
                      <a:endParaRPr lang="zh-CN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CS101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ML</a:t>
                      </a:r>
                      <a:r>
                        <a:rPr lang="en-US" altLang="zh-CN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/Compiler</a:t>
                      </a:r>
                      <a:endParaRPr lang="zh-CN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55900"/>
                  </a:ext>
                </a:extLst>
              </a:tr>
              <a:tr h="622903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PM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SE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endParaRPr lang="zh-CN" altLang="en-US" sz="24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SE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endParaRPr lang="zh-CN" altLang="en-US" sz="24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CS101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74101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09AC8-5B00-49AB-91DC-86F1160D6F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AE6842-3F2B-4599-81F2-1B4A8C42B1D6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E4F8DF-6252-4616-B7C8-678092B3966F}"/>
              </a:ext>
            </a:extLst>
          </p:cNvPr>
          <p:cNvGrpSpPr/>
          <p:nvPr/>
        </p:nvGrpSpPr>
        <p:grpSpPr>
          <a:xfrm>
            <a:off x="685800" y="4038600"/>
            <a:ext cx="1142999" cy="1604664"/>
            <a:chOff x="727375" y="3505201"/>
            <a:chExt cx="1142999" cy="1604664"/>
          </a:xfrm>
        </p:grpSpPr>
        <p:pic>
          <p:nvPicPr>
            <p:cNvPr id="7" name="Graphic 6" descr="School girl outline">
              <a:extLst>
                <a:ext uri="{FF2B5EF4-FFF2-40B4-BE49-F238E27FC236}">
                  <a16:creationId xmlns:a16="http://schemas.microsoft.com/office/drawing/2014/main" id="{620C317D-D936-4A3D-BC71-A5597B753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7375" y="3505201"/>
              <a:ext cx="1142999" cy="114299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61971F-1957-4B07-8BED-31A4FCABB424}"/>
                </a:ext>
              </a:extLst>
            </p:cNvPr>
            <p:cNvSpPr txBox="1"/>
            <p:nvPr/>
          </p:nvSpPr>
          <p:spPr>
            <a:xfrm>
              <a:off x="873919" y="4648200"/>
              <a:ext cx="8499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+mn-lt"/>
                </a:rPr>
                <a:t>Alice</a:t>
              </a:r>
              <a:endParaRPr lang="zh-CN" altLang="en-US" dirty="0">
                <a:latin typeface="+mn-lt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829546D-2D0A-4C11-B0B5-EE8873EC9466}"/>
              </a:ext>
            </a:extLst>
          </p:cNvPr>
          <p:cNvSpPr txBox="1"/>
          <p:nvPr/>
        </p:nvSpPr>
        <p:spPr>
          <a:xfrm>
            <a:off x="5867400" y="3816965"/>
            <a:ext cx="6172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Our extension:</a:t>
            </a:r>
            <a:endParaRPr lang="en-US" altLang="zh-CN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chemeClr val="accent6"/>
                </a:solidFill>
                <a:latin typeface="Consolas" panose="020B0609020204030204" pitchFamily="49" charset="0"/>
              </a:rPr>
              <a:t>run</a:t>
            </a:r>
            <a:r>
              <a:rPr lang="en-US" altLang="zh-CN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</a:t>
            </a:r>
            <a:r>
              <a:rPr lang="en-US" altLang="zh-CN" sz="1600" dirty="0" err="1">
                <a:latin typeface="Consolas" panose="020B0609020204030204" pitchFamily="49" charset="0"/>
              </a:rPr>
              <a:t>validSchedule</a:t>
            </a:r>
            <a:r>
              <a:rPr lang="en-US" altLang="zh-CN" sz="1600" dirty="0">
                <a:latin typeface="Consolas" panose="020B0609020204030204" pitchFamily="49" charset="0"/>
              </a:rPr>
              <a:t>[courses]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</a:t>
            </a:r>
            <a:r>
              <a:rPr lang="en-US" altLang="zh-CN" sz="1600" dirty="0">
                <a:solidFill>
                  <a:schemeClr val="accent6"/>
                </a:solidFill>
                <a:latin typeface="Consolas" panose="020B0609020204030204" pitchFamily="49" charset="0"/>
              </a:rPr>
              <a:t>all</a:t>
            </a:r>
            <a:r>
              <a:rPr lang="en-US" altLang="zh-CN" sz="1600" dirty="0">
                <a:latin typeface="Consolas" panose="020B0609020204030204" pitchFamily="49" charset="0"/>
              </a:rPr>
              <a:t> s: Student | </a:t>
            </a:r>
            <a:r>
              <a:rPr lang="en-US" altLang="zh-CN" sz="16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maxsome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s.interests</a:t>
            </a:r>
            <a:r>
              <a:rPr lang="en-US" altLang="zh-CN" sz="1600" dirty="0">
                <a:latin typeface="Consolas" panose="020B0609020204030204" pitchFamily="49" charset="0"/>
              </a:rPr>
              <a:t> &amp; </a:t>
            </a:r>
            <a:r>
              <a:rPr lang="en-US" altLang="zh-CN" sz="1600" dirty="0" err="1">
                <a:latin typeface="Consolas" panose="020B0609020204030204" pitchFamily="49" charset="0"/>
              </a:rPr>
              <a:t>s.courses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AF2D0105-4F0E-4DF0-A3E2-C564C2896FF1}"/>
              </a:ext>
            </a:extLst>
          </p:cNvPr>
          <p:cNvSpPr/>
          <p:nvPr/>
        </p:nvSpPr>
        <p:spPr bwMode="auto">
          <a:xfrm>
            <a:off x="6629400" y="5334000"/>
            <a:ext cx="4495800" cy="609600"/>
          </a:xfrm>
          <a:prstGeom prst="wedgeRoundRectCallout">
            <a:avLst>
              <a:gd name="adj1" fmla="val -15336"/>
              <a:gd name="adj2" fmla="val -91128"/>
              <a:gd name="adj3" fmla="val 16667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i="1" dirty="0">
                <a:solidFill>
                  <a:schemeClr val="tx1"/>
                </a:solidFill>
                <a:ea typeface="Osaka" charset="0"/>
                <a:cs typeface="Osaka" charset="0"/>
              </a:rPr>
              <a:t>Maximizing the interests!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Osaka" charset="0"/>
              <a:cs typeface="Osaka" charset="0"/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C3BDF407-CE1A-4829-BB46-F41F90F72BAB}"/>
              </a:ext>
            </a:extLst>
          </p:cNvPr>
          <p:cNvSpPr/>
          <p:nvPr/>
        </p:nvSpPr>
        <p:spPr bwMode="auto">
          <a:xfrm>
            <a:off x="1981201" y="4114800"/>
            <a:ext cx="3276599" cy="560761"/>
          </a:xfrm>
          <a:prstGeom prst="wedgeRoundRectCallout">
            <a:avLst>
              <a:gd name="adj1" fmla="val -58470"/>
              <a:gd name="adj2" fmla="val -2332"/>
              <a:gd name="adj3" fmla="val 16667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Osaka" charset="0"/>
                <a:cs typeface="Osaka" charset="0"/>
              </a:rPr>
              <a:t>Interests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Osaka" charset="0"/>
                <a:cs typeface="Osaka" charset="0"/>
              </a:rPr>
              <a:t>: ML and SE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Osaka" charset="0"/>
              <a:cs typeface="Osaka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DC9C437-7139-4751-B171-72EE049C90B4}"/>
              </a:ext>
            </a:extLst>
          </p:cNvPr>
          <p:cNvSpPr/>
          <p:nvPr/>
        </p:nvSpPr>
        <p:spPr bwMode="auto">
          <a:xfrm>
            <a:off x="5943600" y="4572000"/>
            <a:ext cx="5943600" cy="5334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2F7D1331-A838-4376-8800-B30A259FC0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845" y="1065311"/>
            <a:ext cx="9320309" cy="48782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255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55"/>
    </mc:Choice>
    <mc:Fallback xmlns="">
      <p:transition spd="slow" advTm="306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76E0-B175-BADF-2A04-0B20C080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Software Robustness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66EF6C-F0D1-7B0C-8F00-6C5ED34E45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altLang="zh-CN" dirty="0"/>
                  <a:t>Assume machine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 satisfies a (temporal) property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 under environment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dirty="0"/>
                  <a:t>, denoted by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CN" dirty="0"/>
                  <a:t>Consider deviation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/>
                  <a:t> of the environment, the machine is robust against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/>
                  <a:t> such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||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CN" dirty="0"/>
                  <a:t>Robustness is the max range of deviations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s.t.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||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66EF6C-F0D1-7B0C-8F00-6C5ED34E45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432F548-8D06-0136-8D92-8759AB420028}"/>
              </a:ext>
            </a:extLst>
          </p:cNvPr>
          <p:cNvSpPr txBox="1"/>
          <p:nvPr/>
        </p:nvSpPr>
        <p:spPr>
          <a:xfrm>
            <a:off x="5639844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05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38CC-653A-2CC9-469F-510859FFA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Compute Robustness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44AEE2-E6FD-D3F8-EB8A-86BE8802EE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Problem 1: How to represent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dirty="0"/>
                  <a:t>,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Problem 2: What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/>
                  <a:t> ? How to compute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dirty="0"/>
                  <a:t>?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Problem 3: How to verify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||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Problem 4: How to compute maximum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CN" dirty="0"/>
                  <a:t>?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44AEE2-E6FD-D3F8-EB8A-86BE8802EE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07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0348-2697-26CE-74C0-17546619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Robustness for System in LTS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2FCBD8-31F4-1C4E-A574-4222F07A24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dirty="0"/>
                  <a:t> are modeled in LTS.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 is a safety property in LTS.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sz="2800" dirty="0"/>
                  <a:t> is a set of traces.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CN" sz="2800" dirty="0"/>
                  <a:t> is the maximum set of traces </a:t>
                </a:r>
                <a:r>
                  <a:rPr lang="en-US" altLang="zh-CN" sz="2800" dirty="0" err="1"/>
                  <a:t>s.t.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800" dirty="0"/>
                  <a:t> is still satisfied.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2FCBD8-31F4-1C4E-A574-4222F07A24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F74F0C6-1B7A-A8B9-913A-BB76C83B2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609" y="4005056"/>
            <a:ext cx="6452781" cy="281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18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72FDA-CFB2-26B3-3FC2-B1A5C41A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Robustification of Systems in LTS with Supervisory Control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804019E-4245-B1BB-B00A-F1B1E637280E}"/>
                  </a:ext>
                </a:extLst>
              </p:cNvPr>
              <p:cNvSpPr/>
              <p:nvPr/>
            </p:nvSpPr>
            <p:spPr>
              <a:xfrm>
                <a:off x="3429001" y="3742507"/>
                <a:ext cx="2142995" cy="1058091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Machine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804019E-4245-B1BB-B00A-F1B1E6372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1" y="3742507"/>
                <a:ext cx="2142995" cy="105809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5">
                <a:extLst>
                  <a:ext uri="{FF2B5EF4-FFF2-40B4-BE49-F238E27FC236}">
                    <a16:creationId xmlns:a16="http://schemas.microsoft.com/office/drawing/2014/main" id="{6E380EEF-98D4-5263-36BE-A898EF109550}"/>
                  </a:ext>
                </a:extLst>
              </p:cNvPr>
              <p:cNvSpPr/>
              <p:nvPr/>
            </p:nvSpPr>
            <p:spPr>
              <a:xfrm>
                <a:off x="6096000" y="3742509"/>
                <a:ext cx="2257697" cy="105809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Deviated Env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Rectangle: Rounded Corners 5">
                <a:extLst>
                  <a:ext uri="{FF2B5EF4-FFF2-40B4-BE49-F238E27FC236}">
                    <a16:creationId xmlns:a16="http://schemas.microsoft.com/office/drawing/2014/main" id="{6E380EEF-98D4-5263-36BE-A898EF1095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42509"/>
                <a:ext cx="2257697" cy="1058090"/>
              </a:xfrm>
              <a:prstGeom prst="roundRect">
                <a:avLst/>
              </a:prstGeom>
              <a:blipFill>
                <a:blip r:embed="rId3"/>
                <a:stretch>
                  <a:fillRect t="-571" b="-10286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6">
            <a:extLst>
              <a:ext uri="{FF2B5EF4-FFF2-40B4-BE49-F238E27FC236}">
                <a16:creationId xmlns:a16="http://schemas.microsoft.com/office/drawing/2014/main" id="{D4411A8E-33B9-8621-DEF5-BFD373F8A5D4}"/>
              </a:ext>
            </a:extLst>
          </p:cNvPr>
          <p:cNvCxnSpPr>
            <a:cxnSpLocks/>
          </p:cNvCxnSpPr>
          <p:nvPr/>
        </p:nvCxnSpPr>
        <p:spPr>
          <a:xfrm>
            <a:off x="5571996" y="4106750"/>
            <a:ext cx="52400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6">
            <a:extLst>
              <a:ext uri="{FF2B5EF4-FFF2-40B4-BE49-F238E27FC236}">
                <a16:creationId xmlns:a16="http://schemas.microsoft.com/office/drawing/2014/main" id="{98D19B64-4495-F595-1CBE-F42F65F9D634}"/>
              </a:ext>
            </a:extLst>
          </p:cNvPr>
          <p:cNvCxnSpPr>
            <a:cxnSpLocks/>
          </p:cNvCxnSpPr>
          <p:nvPr/>
        </p:nvCxnSpPr>
        <p:spPr>
          <a:xfrm flipH="1">
            <a:off x="5571996" y="4426784"/>
            <a:ext cx="52400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9621701-0313-EB1B-8EAA-AF78167BC132}"/>
                  </a:ext>
                </a:extLst>
              </p:cNvPr>
              <p:cNvSpPr txBox="1"/>
              <p:nvPr/>
            </p:nvSpPr>
            <p:spPr>
              <a:xfrm>
                <a:off x="8353697" y="3990619"/>
                <a:ext cx="9075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⊭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9621701-0313-EB1B-8EAA-AF78167BC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697" y="3990619"/>
                <a:ext cx="90754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44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72FDA-CFB2-26B3-3FC2-B1A5C41A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Robustification of Systems in LTS with Supervisory Control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3">
                <a:extLst>
                  <a:ext uri="{FF2B5EF4-FFF2-40B4-BE49-F238E27FC236}">
                    <a16:creationId xmlns:a16="http://schemas.microsoft.com/office/drawing/2014/main" id="{B6D20C9A-A1C9-D94B-75A6-B5039DA501B6}"/>
                  </a:ext>
                </a:extLst>
              </p:cNvPr>
              <p:cNvSpPr/>
              <p:nvPr/>
            </p:nvSpPr>
            <p:spPr>
              <a:xfrm>
                <a:off x="4804238" y="1901497"/>
                <a:ext cx="2142995" cy="1102925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Controller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Rectangle: Rounded Corners 3">
                <a:extLst>
                  <a:ext uri="{FF2B5EF4-FFF2-40B4-BE49-F238E27FC236}">
                    <a16:creationId xmlns:a16="http://schemas.microsoft.com/office/drawing/2014/main" id="{B6D20C9A-A1C9-D94B-75A6-B5039DA50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238" y="1901497"/>
                <a:ext cx="2142995" cy="1102925"/>
              </a:xfrm>
              <a:prstGeom prst="roundRect">
                <a:avLst/>
              </a:prstGeom>
              <a:blipFill>
                <a:blip r:embed="rId2"/>
                <a:stretch>
                  <a:fillRect l="-2542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1E0E76E9-1562-6837-F91A-685381A72D08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6947233" y="2452960"/>
            <a:ext cx="754750" cy="110292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26D3FD9E-CBD4-5B27-B1A2-AB2BF0165895}"/>
              </a:ext>
            </a:extLst>
          </p:cNvPr>
          <p:cNvCxnSpPr>
            <a:cxnSpLocks/>
            <a:endCxn id="3" idx="1"/>
          </p:cNvCxnSpPr>
          <p:nvPr/>
        </p:nvCxnSpPr>
        <p:spPr>
          <a:xfrm rot="5400000" flipH="1" flipV="1">
            <a:off x="3875401" y="2627048"/>
            <a:ext cx="1102924" cy="75474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889BA06-37B7-2639-3CCA-F3051CFD6149}"/>
                  </a:ext>
                </a:extLst>
              </p:cNvPr>
              <p:cNvSpPr txBox="1"/>
              <p:nvPr/>
            </p:nvSpPr>
            <p:spPr>
              <a:xfrm>
                <a:off x="3577590" y="5199671"/>
                <a:ext cx="50368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A robust machine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889BA06-37B7-2639-3CCA-F3051CFD6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590" y="5199671"/>
                <a:ext cx="5036820" cy="523220"/>
              </a:xfrm>
              <a:prstGeom prst="rect">
                <a:avLst/>
              </a:prstGeom>
              <a:blipFill>
                <a:blip r:embed="rId3"/>
                <a:stretch>
                  <a:fillRect l="-2542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3">
                <a:extLst>
                  <a:ext uri="{FF2B5EF4-FFF2-40B4-BE49-F238E27FC236}">
                    <a16:creationId xmlns:a16="http://schemas.microsoft.com/office/drawing/2014/main" id="{2B3DDE8E-79A9-F291-AD79-55406A797DBE}"/>
                  </a:ext>
                </a:extLst>
              </p:cNvPr>
              <p:cNvSpPr/>
              <p:nvPr/>
            </p:nvSpPr>
            <p:spPr>
              <a:xfrm>
                <a:off x="3429001" y="3742507"/>
                <a:ext cx="2142995" cy="1058091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Machine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1" name="Rectangle: Rounded Corners 3">
                <a:extLst>
                  <a:ext uri="{FF2B5EF4-FFF2-40B4-BE49-F238E27FC236}">
                    <a16:creationId xmlns:a16="http://schemas.microsoft.com/office/drawing/2014/main" id="{2B3DDE8E-79A9-F291-AD79-55406A797D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1" y="3742507"/>
                <a:ext cx="2142995" cy="105809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: Rounded Corners 5">
                <a:extLst>
                  <a:ext uri="{FF2B5EF4-FFF2-40B4-BE49-F238E27FC236}">
                    <a16:creationId xmlns:a16="http://schemas.microsoft.com/office/drawing/2014/main" id="{0E8777FE-483F-FA0C-A3F1-29C447095397}"/>
                  </a:ext>
                </a:extLst>
              </p:cNvPr>
              <p:cNvSpPr/>
              <p:nvPr/>
            </p:nvSpPr>
            <p:spPr>
              <a:xfrm>
                <a:off x="6096000" y="3742509"/>
                <a:ext cx="2257697" cy="105809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Deviated Env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2" name="Rectangle: Rounded Corners 5">
                <a:extLst>
                  <a:ext uri="{FF2B5EF4-FFF2-40B4-BE49-F238E27FC236}">
                    <a16:creationId xmlns:a16="http://schemas.microsoft.com/office/drawing/2014/main" id="{0E8777FE-483F-FA0C-A3F1-29C4470953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42509"/>
                <a:ext cx="2257697" cy="1058090"/>
              </a:xfrm>
              <a:prstGeom prst="roundRect">
                <a:avLst/>
              </a:prstGeom>
              <a:blipFill>
                <a:blip r:embed="rId5"/>
                <a:stretch>
                  <a:fillRect t="-571" b="-10286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6">
            <a:extLst>
              <a:ext uri="{FF2B5EF4-FFF2-40B4-BE49-F238E27FC236}">
                <a16:creationId xmlns:a16="http://schemas.microsoft.com/office/drawing/2014/main" id="{FF3C5AE0-C8E4-875A-F570-12B7A0D57D68}"/>
              </a:ext>
            </a:extLst>
          </p:cNvPr>
          <p:cNvCxnSpPr>
            <a:cxnSpLocks/>
          </p:cNvCxnSpPr>
          <p:nvPr/>
        </p:nvCxnSpPr>
        <p:spPr>
          <a:xfrm>
            <a:off x="5571996" y="4106750"/>
            <a:ext cx="52400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6">
            <a:extLst>
              <a:ext uri="{FF2B5EF4-FFF2-40B4-BE49-F238E27FC236}">
                <a16:creationId xmlns:a16="http://schemas.microsoft.com/office/drawing/2014/main" id="{C9C6084D-4C94-4268-4960-7366E59B8AD3}"/>
              </a:ext>
            </a:extLst>
          </p:cNvPr>
          <p:cNvCxnSpPr>
            <a:cxnSpLocks/>
          </p:cNvCxnSpPr>
          <p:nvPr/>
        </p:nvCxnSpPr>
        <p:spPr>
          <a:xfrm flipH="1">
            <a:off x="5571996" y="4426784"/>
            <a:ext cx="52400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4C01CE9-97F1-BB0C-450D-7A70EBDA9CCB}"/>
                  </a:ext>
                </a:extLst>
              </p:cNvPr>
              <p:cNvSpPr txBox="1"/>
              <p:nvPr/>
            </p:nvSpPr>
            <p:spPr>
              <a:xfrm>
                <a:off x="8661344" y="3294273"/>
                <a:ext cx="9075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4C01CE9-97F1-BB0C-450D-7A70EBDA9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344" y="3294273"/>
                <a:ext cx="90754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3">
            <a:extLst>
              <a:ext uri="{FF2B5EF4-FFF2-40B4-BE49-F238E27FC236}">
                <a16:creationId xmlns:a16="http://schemas.microsoft.com/office/drawing/2014/main" id="{90139419-37F3-D3BD-EC74-0557925D4573}"/>
              </a:ext>
            </a:extLst>
          </p:cNvPr>
          <p:cNvSpPr/>
          <p:nvPr/>
        </p:nvSpPr>
        <p:spPr>
          <a:xfrm>
            <a:off x="3291840" y="3555884"/>
            <a:ext cx="5205549" cy="137534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76372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A84DF-854A-30CB-7F4B-CBD05AC6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Robustness for System in LTS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B3E044-6EA9-C483-89B9-D1FF85D4D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1876" y="1690687"/>
            <a:ext cx="4246659" cy="26492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09037E-9841-2952-09FD-025D4EDB2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333" y="1690688"/>
            <a:ext cx="3141278" cy="26492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FFAB38F-0BD7-6D7F-BD36-BD46EE58D5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591050"/>
                <a:ext cx="10515600" cy="15859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send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rec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send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rec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ack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getack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FFAB38F-0BD7-6D7F-BD36-BD46EE58D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91050"/>
                <a:ext cx="10515600" cy="1585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176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715EA-92F4-DEE8-8F96-239841E67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Robustness for System with ML Perception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951C94-C7CE-CA09-5658-BA551864C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62197"/>
                <a:ext cx="10515600" cy="331476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/>
                  <a:t>Environment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400" dirty="0"/>
                  <a:t> consists of plant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and ML perception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r>
                  <a:rPr lang="en-US" altLang="zh-CN" sz="2400" dirty="0"/>
                  <a:t>Plant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and machine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are modeled in some TS (LTS/MDP).</a:t>
                </a:r>
              </a:p>
              <a:p>
                <a:r>
                  <a:rPr lang="en-US" altLang="zh-CN" sz="2400" dirty="0"/>
                  <a:t>ML perception (classifier)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modeled in a MDP which indicates the accuracy of the classification.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400" dirty="0"/>
                  <a:t> is a PCTL property that measures probability of some property being satisfied.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the change in ML classification accuracy,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the maximum change in accuracy.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951C94-C7CE-CA09-5658-BA551864C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62197"/>
                <a:ext cx="10515600" cy="3314765"/>
              </a:xfrm>
              <a:blipFill>
                <a:blip r:embed="rId2"/>
                <a:stretch>
                  <a:fillRect l="-812" t="-2394" b="-20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58AD67E-9AF1-1897-DF42-8B0DD245ABEF}"/>
                  </a:ext>
                </a:extLst>
              </p:cNvPr>
              <p:cNvSpPr/>
              <p:nvPr/>
            </p:nvSpPr>
            <p:spPr>
              <a:xfrm>
                <a:off x="3206662" y="1690688"/>
                <a:ext cx="3801649" cy="83298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dirty="0"/>
                  <a:t>Env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58AD67E-9AF1-1897-DF42-8B0DD245AB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662" y="1690688"/>
                <a:ext cx="3801649" cy="832980"/>
              </a:xfrm>
              <a:prstGeom prst="roundRect">
                <a:avLst/>
              </a:prstGeom>
              <a:blipFill>
                <a:blip r:embed="rId3"/>
                <a:stretch>
                  <a:fillRect l="-160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ECEBDF25-3044-6D97-6E88-05F81167329B}"/>
                  </a:ext>
                </a:extLst>
              </p:cNvPr>
              <p:cNvSpPr/>
              <p:nvPr/>
            </p:nvSpPr>
            <p:spPr>
              <a:xfrm>
                <a:off x="5460827" y="1806095"/>
                <a:ext cx="1356986" cy="588397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ML Perception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ECEBDF25-3044-6D97-6E88-05F8116732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827" y="1806095"/>
                <a:ext cx="1356986" cy="588397"/>
              </a:xfrm>
              <a:prstGeom prst="roundRect">
                <a:avLst/>
              </a:prstGeom>
              <a:blipFill>
                <a:blip r:embed="rId4"/>
                <a:stretch>
                  <a:fillRect r="-2679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88CDF53-7DCA-20C9-9019-93202731B0EC}"/>
                  </a:ext>
                </a:extLst>
              </p:cNvPr>
              <p:cNvSpPr/>
              <p:nvPr/>
            </p:nvSpPr>
            <p:spPr>
              <a:xfrm>
                <a:off x="7131485" y="1690687"/>
                <a:ext cx="1459282" cy="832979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Machine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88CDF53-7DCA-20C9-9019-93202731B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485" y="1690687"/>
                <a:ext cx="1459282" cy="83297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3816A0-1454-4FCC-4844-0D2C2DDE8F6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817813" y="2100294"/>
            <a:ext cx="313672" cy="68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FC538CA-D2E8-6CE1-177F-D04199A22270}"/>
              </a:ext>
            </a:extLst>
          </p:cNvPr>
          <p:cNvCxnSpPr>
            <a:cxnSpLocks/>
            <a:stCxn id="6" idx="2"/>
            <a:endCxn id="22" idx="2"/>
          </p:cNvCxnSpPr>
          <p:nvPr/>
        </p:nvCxnSpPr>
        <p:spPr>
          <a:xfrm rot="5400000" flipH="1">
            <a:off x="6180420" y="842961"/>
            <a:ext cx="129175" cy="3232237"/>
          </a:xfrm>
          <a:prstGeom prst="bentConnector3">
            <a:avLst>
              <a:gd name="adj1" fmla="val -17696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FC0997AC-C5D9-3EF4-5073-7AB99F7346D3}"/>
                  </a:ext>
                </a:extLst>
              </p:cNvPr>
              <p:cNvSpPr/>
              <p:nvPr/>
            </p:nvSpPr>
            <p:spPr>
              <a:xfrm>
                <a:off x="4020855" y="1806094"/>
                <a:ext cx="1216068" cy="588397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Plant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FC0997AC-C5D9-3EF4-5073-7AB99F7346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855" y="1806094"/>
                <a:ext cx="1216068" cy="588397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77594F-472F-7481-E381-98E2D9441419}"/>
              </a:ext>
            </a:extLst>
          </p:cNvPr>
          <p:cNvCxnSpPr>
            <a:cxnSpLocks/>
            <a:stCxn id="22" idx="3"/>
            <a:endCxn id="5" idx="1"/>
          </p:cNvCxnSpPr>
          <p:nvPr/>
        </p:nvCxnSpPr>
        <p:spPr>
          <a:xfrm>
            <a:off x="5236923" y="2100293"/>
            <a:ext cx="223904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86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715EA-92F4-DEE8-8F96-239841E67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Robustness for System with ML Perception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58AD67E-9AF1-1897-DF42-8B0DD245ABEF}"/>
                  </a:ext>
                </a:extLst>
              </p:cNvPr>
              <p:cNvSpPr/>
              <p:nvPr/>
            </p:nvSpPr>
            <p:spPr>
              <a:xfrm>
                <a:off x="3206662" y="1690688"/>
                <a:ext cx="3801649" cy="83298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dirty="0"/>
                  <a:t>Env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58AD67E-9AF1-1897-DF42-8B0DD245AB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662" y="1690688"/>
                <a:ext cx="3801649" cy="832980"/>
              </a:xfrm>
              <a:prstGeom prst="roundRect">
                <a:avLst/>
              </a:prstGeom>
              <a:blipFill>
                <a:blip r:embed="rId2"/>
                <a:stretch>
                  <a:fillRect l="-160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ECEBDF25-3044-6D97-6E88-05F81167329B}"/>
                  </a:ext>
                </a:extLst>
              </p:cNvPr>
              <p:cNvSpPr/>
              <p:nvPr/>
            </p:nvSpPr>
            <p:spPr>
              <a:xfrm>
                <a:off x="5460827" y="1806095"/>
                <a:ext cx="1356986" cy="588397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Traffic Light Classifier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ECEBDF25-3044-6D97-6E88-05F8116732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827" y="1806095"/>
                <a:ext cx="1356986" cy="588397"/>
              </a:xfrm>
              <a:prstGeom prst="roundRect">
                <a:avLst/>
              </a:prstGeom>
              <a:blipFill>
                <a:blip r:embed="rId3"/>
                <a:stretch>
                  <a:fillRect b="-4040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88CDF53-7DCA-20C9-9019-93202731B0EC}"/>
                  </a:ext>
                </a:extLst>
              </p:cNvPr>
              <p:cNvSpPr/>
              <p:nvPr/>
            </p:nvSpPr>
            <p:spPr>
              <a:xfrm>
                <a:off x="7131485" y="1690687"/>
                <a:ext cx="1459282" cy="832979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Traffic Light Controller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88CDF53-7DCA-20C9-9019-93202731B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485" y="1690687"/>
                <a:ext cx="1459282" cy="83297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3816A0-1454-4FCC-4844-0D2C2DDE8F6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817813" y="2100294"/>
            <a:ext cx="313672" cy="68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FC538CA-D2E8-6CE1-177F-D04199A22270}"/>
              </a:ext>
            </a:extLst>
          </p:cNvPr>
          <p:cNvCxnSpPr>
            <a:cxnSpLocks/>
            <a:stCxn id="6" idx="2"/>
            <a:endCxn id="22" idx="2"/>
          </p:cNvCxnSpPr>
          <p:nvPr/>
        </p:nvCxnSpPr>
        <p:spPr>
          <a:xfrm rot="5400000" flipH="1">
            <a:off x="6180420" y="842961"/>
            <a:ext cx="129175" cy="3232237"/>
          </a:xfrm>
          <a:prstGeom prst="bentConnector3">
            <a:avLst>
              <a:gd name="adj1" fmla="val -17696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FC0997AC-C5D9-3EF4-5073-7AB99F7346D3}"/>
                  </a:ext>
                </a:extLst>
              </p:cNvPr>
              <p:cNvSpPr/>
              <p:nvPr/>
            </p:nvSpPr>
            <p:spPr>
              <a:xfrm>
                <a:off x="4020855" y="1806094"/>
                <a:ext cx="1216068" cy="588397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Traffic Light and Car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FC0997AC-C5D9-3EF4-5073-7AB99F7346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855" y="1806094"/>
                <a:ext cx="1216068" cy="588397"/>
              </a:xfrm>
              <a:prstGeom prst="roundRect">
                <a:avLst/>
              </a:prstGeom>
              <a:blipFill>
                <a:blip r:embed="rId5"/>
                <a:stretch>
                  <a:fillRect b="-4040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77594F-472F-7481-E381-98E2D9441419}"/>
              </a:ext>
            </a:extLst>
          </p:cNvPr>
          <p:cNvCxnSpPr>
            <a:cxnSpLocks/>
            <a:stCxn id="22" idx="3"/>
            <a:endCxn id="5" idx="1"/>
          </p:cNvCxnSpPr>
          <p:nvPr/>
        </p:nvCxnSpPr>
        <p:spPr>
          <a:xfrm>
            <a:off x="5236923" y="2100293"/>
            <a:ext cx="223904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F0322FE-6F64-1648-E473-95C3D56814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2905717"/>
            <a:ext cx="4442745" cy="16608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A33F66-AA3F-659E-1557-3D1D99A667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3778" y="2905717"/>
            <a:ext cx="4592007" cy="19142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7F1A8B-6E05-7D64-C753-64382E92C4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4566558"/>
            <a:ext cx="4386858" cy="21934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DDC3BD1-F2EC-2F96-3A40-72B8A73EBD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3778" y="4939646"/>
            <a:ext cx="4760022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418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1169</Words>
  <Application>Microsoft Office PowerPoint</Application>
  <PresentationFormat>宽屏</PresentationFormat>
  <Paragraphs>188</Paragraphs>
  <Slides>18</Slides>
  <Notes>7</Notes>
  <HiddenSlides>4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Arial</vt:lpstr>
      <vt:lpstr>Cambria Math</vt:lpstr>
      <vt:lpstr>Consolas</vt:lpstr>
      <vt:lpstr>Times</vt:lpstr>
      <vt:lpstr>Office Theme</vt:lpstr>
      <vt:lpstr>Research Intro </vt:lpstr>
      <vt:lpstr>Software Robustness</vt:lpstr>
      <vt:lpstr>Compute Robustness</vt:lpstr>
      <vt:lpstr>Robustness for System in LTS</vt:lpstr>
      <vt:lpstr>Robustification of Systems in LTS with Supervisory Control</vt:lpstr>
      <vt:lpstr>Robustification of Systems in LTS with Supervisory Control</vt:lpstr>
      <vt:lpstr>Robustness for System in LTS</vt:lpstr>
      <vt:lpstr>Robustness for System with ML Perception </vt:lpstr>
      <vt:lpstr>Robustness for System with ML Perception </vt:lpstr>
      <vt:lpstr>Robustness for (RL) Control System</vt:lpstr>
      <vt:lpstr>Robustness for (RL) Control System</vt:lpstr>
      <vt:lpstr>AlloyMax: Bringing Maximum Satisfaction to Relational Specifications</vt:lpstr>
      <vt:lpstr>What is Alloy?</vt:lpstr>
      <vt:lpstr>Example: Course Scheduling</vt:lpstr>
      <vt:lpstr>An arbitrary valid solution</vt:lpstr>
      <vt:lpstr>An arbitrary valid solution</vt:lpstr>
      <vt:lpstr>Maximizing students’ interests</vt:lpstr>
      <vt:lpstr>Maximizing students’ interests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Intro </dc:title>
  <dc:creator>Zhang chang jian</dc:creator>
  <cp:lastModifiedBy>Changjian Zhang</cp:lastModifiedBy>
  <cp:revision>13</cp:revision>
  <dcterms:created xsi:type="dcterms:W3CDTF">2022-08-24T00:55:42Z</dcterms:created>
  <dcterms:modified xsi:type="dcterms:W3CDTF">2022-12-06T18:46:45Z</dcterms:modified>
</cp:coreProperties>
</file>