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608" autoAdjust="0"/>
  </p:normalViewPr>
  <p:slideViewPr>
    <p:cSldViewPr snapToGrid="0">
      <p:cViewPr varScale="1">
        <p:scale>
          <a:sx n="95" d="100"/>
          <a:sy n="95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03F2-67C2-4874-A96F-6E2FCE5A4EAD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7169-D557-45B5-8F9F-CCC41AE68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Every data point in the heatmap indicates a system given some deviation (parameter), and the value of a point is the value of the system evaluation function, i.e., the minimum STL evaluation value (among all traces) of a system. </a:t>
            </a:r>
            <a:r>
              <a:rPr lang="en-US" altLang="zh-CN"/>
              <a:t>A circle </a:t>
            </a:r>
            <a:r>
              <a:rPr lang="en-US" altLang="zh-CN" dirty="0"/>
              <a:t>or a sector shows the estimated robustness, and the center </a:t>
            </a:r>
            <a:r>
              <a:rPr lang="en-US" altLang="zh-CN"/>
              <a:t>of a </a:t>
            </a:r>
            <a:r>
              <a:rPr lang="en-US" altLang="zh-CN" dirty="0"/>
              <a:t>circle is the zero-deviation point (i.e., no deviation).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47169-D557-45B5-8F9F-CCC41AE686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5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boxplots show the efficiency of finding minimum violation using CMA and Random Sampling. The y-axis is the distance value of the minimum violation found by each run of CMA or Random Sampling. The x-axis is the number of the total samples. Increasing the sample size can help find a better solution. However, both CMA and Random Sampling do not stably converge into a global optimum.</a:t>
            </a:r>
          </a:p>
          <a:p>
            <a:endParaRPr lang="en-US" altLang="zh-CN" dirty="0"/>
          </a:p>
          <a:p>
            <a:r>
              <a:rPr lang="en-US" altLang="zh-CN" dirty="0"/>
              <a:t>Random Sampling has similar performance compared to CMA in the Cart-Pole case. This is likely because the global optimum is at the top of the search space and there’s no any form of gradient towards that point.</a:t>
            </a:r>
          </a:p>
          <a:p>
            <a:endParaRPr lang="en-US" altLang="zh-CN" dirty="0"/>
          </a:p>
          <a:p>
            <a:r>
              <a:rPr lang="en-US" altLang="zh-CN" dirty="0"/>
              <a:t>CMA is marginally better than Random Sampling in the Lunar-Lander case. This is because from left to right of the search space, it shows a gradual degradation of the system evaluation. However, the degradation is not “monotonic” in the sense that a greater deviation does not always produce a smaller system evaluation value. Thus, this also affects the performance of the optimizer.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47169-D557-45B5-8F9F-CCC41AE686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2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DBB6-25C6-0A3A-9069-5D0B44F78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1340BC-7E33-33A9-410E-30E7B13C8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522F1-B613-66ED-70E0-BBA9320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DE3F-0F42-DD8C-680B-74984DEF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CB37F-B365-152C-C368-60AF084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2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750C9-A8FE-D442-B516-EADB8D55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AAC31-8891-928F-8506-A426561F9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5FC1E-2578-730A-8959-E76B1FF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84793-AFF7-B4F8-0B5C-C5008A8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4A27F-983E-F954-1B33-6001021B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910D37-295A-18DD-509F-D7A230074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2FF8C-8A9F-183E-BCD1-D5F3086D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3675D-8A6A-7821-D252-914EF79F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1882-CBBF-1A2C-E545-C08D81D4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E9B7-FDD3-5DC6-59E0-3BB4EC6B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8B22-E5F7-459D-81D1-103CF5B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C55F7-CEC4-D0FE-59C2-37E8D5F6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7DDB-7D3F-003F-0F7F-BC9D91B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A456A-5176-0289-B652-0A73051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B9831-E0A0-005A-781F-6A3F5384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64A17-C60A-828C-E5CB-73049FFC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1C626-249E-02B7-BC6D-6B6C6F12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761C9-CE0B-D3D5-A280-DFE4B71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1BFD2-87A5-1BEC-2F75-1FA27D4D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3A1A3-BA89-1C06-88B8-0EAFB2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01D7-E130-DA20-3840-28A8019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2552-6913-316A-BEDF-BC4B821B1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88B9C-6CAA-79C8-AFA2-ED0634B8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026FF-7B81-7CE5-0462-7D4D8D93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BF338-52C8-198D-9D80-1BF8912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2D82E-3E3D-F042-04D7-3691C47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4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93C9-FB3D-FA7E-3559-B81B2A70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92F66-7AEC-AEBD-FF08-D5C57463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4D812-4E27-DFE2-51EF-79461D7E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938AE-2984-9F25-4AAF-AB122FD20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FD2D3B-F9B6-63A6-ECAD-3DE2AC96B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4235E8-FAAD-9803-9DA6-DDF0431A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D9712-2AFF-7814-D414-4026D3E4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A1E16-81E2-4D14-5A68-EE5CC1B7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6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DD08-51EE-4280-7E5C-6AAA8C37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9C0FA-B19F-FA02-E6AE-F31D61E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EA054-1CC3-0472-2766-E3886C96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9B9BD-AF78-D0BF-ED83-377D542C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374FA-5778-21EF-FDC0-D0D9A75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07ED74-4B71-08A5-77F5-E884DE1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2F337-7503-DDE8-FEC2-2A886FB0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5C5-CF94-CF47-6DF3-CA641E3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DF88A-BAFD-2CEB-D226-77D7D2B9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C91DD-6444-AFEC-447A-E8198630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AFC93-D3CD-BF8F-9E7C-00FC938F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895E8-C877-321A-6098-7076F080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67C5B-D8BB-B5CE-D020-23C4CEB0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E63CA-7372-655B-8E3D-EC4B4A5E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D39D5-C462-A052-7A39-096E7668F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A9140-4C9C-D50A-FA03-57CBD6B4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4F701-C31C-8DD2-ABD2-27CC1391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48E1E-C2AF-998D-D71D-03ECE202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80A47-0572-FCC0-F734-16112A28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3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D39A0-E669-D540-2ED4-B3114E56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7647A-7214-AB94-9099-9EFE6A06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6264F-439E-8BC1-E469-FDBDE4C4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1BAB-1887-4A69-A9F6-C517FA152D99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659A0-E98F-77CD-1030-434A538B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AC657-D84A-F640-5AAF-6D2756333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AB93-1092-4F1A-B07D-AF40E6E92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2B4C480-46C4-7EE0-94F1-9FDF5EAC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8" y="164836"/>
            <a:ext cx="3583936" cy="3011501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51143E23-52CF-3098-5590-FA71E1BC8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06" y="164836"/>
            <a:ext cx="3583935" cy="3011501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DE81C636-8DC7-A2D2-D7B1-4BEF5FAF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830875" cy="685176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Robustness of Cart-Pole and Lunar-Lander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6B48F9-FE91-6FC3-1C77-765E1C319E69}"/>
              </a:ext>
            </a:extLst>
          </p:cNvPr>
          <p:cNvSpPr txBox="1"/>
          <p:nvPr/>
        </p:nvSpPr>
        <p:spPr>
          <a:xfrm>
            <a:off x="4496849" y="3112186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Cart-Pole with PID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32A522-601C-D0F6-D348-8304DA278F38}"/>
              </a:ext>
            </a:extLst>
          </p:cNvPr>
          <p:cNvSpPr txBox="1"/>
          <p:nvPr/>
        </p:nvSpPr>
        <p:spPr>
          <a:xfrm>
            <a:off x="8361125" y="6504999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Lunar-Lander with PPO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A9DBDFAA-CE0D-E7EB-81FF-5E48C56F0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92" y="3481518"/>
            <a:ext cx="3501603" cy="3026078"/>
          </a:xfrm>
          <a:prstGeom prst="rect">
            <a:avLst/>
          </a:prstGeom>
        </p:spPr>
      </p:pic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75C47FEB-6B89-5C67-62CA-A1257F840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05" y="3496442"/>
            <a:ext cx="3484335" cy="30111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3E0C6A-2029-FE5F-9445-5210E41526CB}"/>
              </a:ext>
            </a:extLst>
          </p:cNvPr>
          <p:cNvSpPr txBox="1"/>
          <p:nvPr/>
        </p:nvSpPr>
        <p:spPr>
          <a:xfrm>
            <a:off x="8361125" y="3115078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Cart-Pole with DQN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0E3322-A4A2-9A5A-2D23-CA868CC80E35}"/>
              </a:ext>
            </a:extLst>
          </p:cNvPr>
          <p:cNvSpPr txBox="1"/>
          <p:nvPr/>
        </p:nvSpPr>
        <p:spPr>
          <a:xfrm>
            <a:off x="4496847" y="6505000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Lunar-Lander with LQR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81C636-8DC7-A2D2-D7B1-4BEF5FAF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830875" cy="685176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Efficiency of Finding Min Violation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6B48F9-FE91-6FC3-1C77-765E1C319E69}"/>
              </a:ext>
            </a:extLst>
          </p:cNvPr>
          <p:cNvSpPr txBox="1"/>
          <p:nvPr/>
        </p:nvSpPr>
        <p:spPr>
          <a:xfrm>
            <a:off x="4881154" y="3112186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Cart-Pole with PID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32A522-601C-D0F6-D348-8304DA278F38}"/>
              </a:ext>
            </a:extLst>
          </p:cNvPr>
          <p:cNvSpPr txBox="1"/>
          <p:nvPr/>
        </p:nvSpPr>
        <p:spPr>
          <a:xfrm>
            <a:off x="9066976" y="6504998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Lunar-Lander with PPO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E0C6A-2029-FE5F-9445-5210E41526CB}"/>
              </a:ext>
            </a:extLst>
          </p:cNvPr>
          <p:cNvSpPr txBox="1"/>
          <p:nvPr/>
        </p:nvSpPr>
        <p:spPr>
          <a:xfrm>
            <a:off x="9066976" y="3112186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Cart-Pole with DQN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0E3322-A4A2-9A5A-2D23-CA868CC80E35}"/>
              </a:ext>
            </a:extLst>
          </p:cNvPr>
          <p:cNvSpPr txBox="1"/>
          <p:nvPr/>
        </p:nvSpPr>
        <p:spPr>
          <a:xfrm>
            <a:off x="4881154" y="6504999"/>
            <a:ext cx="242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Lunar-Lander with LQR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4DA5AFAD-B850-64C4-1EED-8CBCB6BE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92" y="164836"/>
            <a:ext cx="3838902" cy="2885795"/>
          </a:xfrm>
          <a:prstGeom prst="rect">
            <a:avLst/>
          </a:prstGeom>
        </p:spPr>
      </p:pic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96EBD0A-C259-F845-9FB7-A081D96BA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7" y="164836"/>
            <a:ext cx="3925304" cy="2950746"/>
          </a:xfrm>
          <a:prstGeom prst="rect">
            <a:avLst/>
          </a:prstGeom>
        </p:spPr>
      </p:pic>
      <p:pic>
        <p:nvPicPr>
          <p:cNvPr id="16" name="图片 15" descr="图表, 箱线图&#10;&#10;描述已自动生成">
            <a:extLst>
              <a:ext uri="{FF2B5EF4-FFF2-40B4-BE49-F238E27FC236}">
                <a16:creationId xmlns:a16="http://schemas.microsoft.com/office/drawing/2014/main" id="{75310FD4-A312-EC0C-81EF-0B6D055EF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30" y="3519584"/>
            <a:ext cx="3832283" cy="2885795"/>
          </a:xfrm>
          <a:prstGeom prst="rect">
            <a:avLst/>
          </a:prstGeom>
        </p:spPr>
      </p:pic>
      <p:pic>
        <p:nvPicPr>
          <p:cNvPr id="18" name="图片 17" descr="图表, 箱线图&#10;&#10;描述已自动生成">
            <a:extLst>
              <a:ext uri="{FF2B5EF4-FFF2-40B4-BE49-F238E27FC236}">
                <a16:creationId xmlns:a16="http://schemas.microsoft.com/office/drawing/2014/main" id="{086A408D-0D50-BEB1-FFEA-359389F78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69" y="3519584"/>
            <a:ext cx="3788263" cy="28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294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Robustness of Cart-Pole and Lunar-Lander</vt:lpstr>
      <vt:lpstr>Efficiency of Finding Min Violation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of Cart-Pole</dc:title>
  <dc:creator>Changjian Zhang</dc:creator>
  <cp:lastModifiedBy>Changjian Zhang</cp:lastModifiedBy>
  <cp:revision>4</cp:revision>
  <dcterms:created xsi:type="dcterms:W3CDTF">2022-12-15T23:46:10Z</dcterms:created>
  <dcterms:modified xsi:type="dcterms:W3CDTF">2022-12-16T03:45:14Z</dcterms:modified>
</cp:coreProperties>
</file>