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63" r:id="rId5"/>
    <p:sldId id="292" r:id="rId6"/>
    <p:sldId id="293" r:id="rId7"/>
    <p:sldId id="294" r:id="rId8"/>
    <p:sldId id="262" r:id="rId9"/>
    <p:sldId id="270" r:id="rId10"/>
    <p:sldId id="265" r:id="rId11"/>
    <p:sldId id="266" r:id="rId12"/>
    <p:sldId id="268" r:id="rId13"/>
    <p:sldId id="267" r:id="rId14"/>
    <p:sldId id="281" r:id="rId15"/>
    <p:sldId id="271" r:id="rId16"/>
    <p:sldId id="272" r:id="rId17"/>
    <p:sldId id="296" r:id="rId18"/>
    <p:sldId id="283" r:id="rId19"/>
    <p:sldId id="285" r:id="rId20"/>
    <p:sldId id="284" r:id="rId21"/>
    <p:sldId id="286" r:id="rId22"/>
    <p:sldId id="287" r:id="rId23"/>
    <p:sldId id="288" r:id="rId24"/>
    <p:sldId id="279" r:id="rId25"/>
    <p:sldId id="289" r:id="rId26"/>
    <p:sldId id="290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43" autoAdjust="0"/>
  </p:normalViewPr>
  <p:slideViewPr>
    <p:cSldViewPr snapToGrid="0" showGuides="1">
      <p:cViewPr varScale="1">
        <p:scale>
          <a:sx n="81" d="100"/>
          <a:sy n="81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2F9D-2ECE-43A1-8B93-BA711060B5A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1351-DFDF-4BFF-964C-6D5C554D4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a machine and its environment, and also a property that we want the system to satisfy.</a:t>
            </a:r>
          </a:p>
          <a:p>
            <a:endParaRPr lang="en-US" dirty="0"/>
          </a:p>
          <a:p>
            <a:r>
              <a:rPr lang="en-US" dirty="0"/>
              <a:t>This big orange circle describes… For example, the coffee machine in TCS, you can press the buttons in any order, some of them can make you a coffee, some of them can break the machine.</a:t>
            </a:r>
          </a:p>
          <a:p>
            <a:endParaRPr lang="en-US" dirty="0"/>
          </a:p>
          <a:p>
            <a:r>
              <a:rPr lang="en-US" dirty="0"/>
              <a:t>Then, this small circle describes the expected environment, for example, you have to follow a particular order to use the coffee machine.</a:t>
            </a:r>
          </a:p>
          <a:p>
            <a:endParaRPr lang="en-US" dirty="0"/>
          </a:p>
          <a:p>
            <a:r>
              <a:rPr lang="en-US" dirty="0"/>
              <a:t>Finally, this blue circle describes the robustness, i.e.,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Through this process we can find pareto solutions or solutions close enough to the pareto-front.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Only show the results for Voting-1 and Pump2</a:t>
            </a:r>
          </a:p>
          <a:p>
            <a:r>
              <a:rPr lang="en-US" dirty="0"/>
              <a:t>TODO: another page on OASIS, is another similar method, but they do not consider costs and preserving behavior. And our performance is comparable.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Consider A voting machine example. Apparently, safety requirement that … However, this machine was involved in a real vote fraud case in Kentucky back in 2010 where the malicious users exploit the design vulnerability of this machine to change the voter’s vote.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all the possible interactions with the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expected behavior of the environment which is the user. The developer of this machine might expect the voter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talk, I will not talk about a lot of the details but focus on the high-level ideas instead.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4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 briefly introduce  supervisory control. And this can be used to synthesize new designs.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1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might not be a good design, since no one even the voter cannot change their vote.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But in this case, to observe enter and exit events, do we need a ID scanner to decide that? Will this sensor introduce additional cost? Probably yes!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11351-DFDF-4BFF-964C-6D5C554D40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D280-66F1-F835-4818-5C8E8E288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552E-369A-9BBD-3A90-447BCF42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FEBA-68F2-34DE-831A-0D472E90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FB66-453D-4104-8F01-7C138E0ABCA6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F076-70F3-AB64-3642-3930B7BC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98CB-1CD5-BF77-C710-F7A304C4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25FB-2510-A02F-C734-1E109A9F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6094-6BCA-7294-78AA-89DD308B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F03A7-A350-A264-7E9B-8EA754A4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F48-9178-426B-9F3B-287DF9B75FC0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342C-107E-A1E7-920C-A29F3C8D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1565-CD50-6A91-952E-FAB5D4DC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BE2E3-464B-7091-E5E9-36F6A5BD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26FAC-80F6-053B-F171-0BD83BCE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24C0-02AA-59EA-996D-F5991D6E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888-9F6E-4A8D-AA76-30FBD661180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36CB-A56D-EF4A-4185-A310822D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CBA7-1045-C88B-6BD9-23E1DAB1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0A78-3E3F-E411-A18B-B806FFA3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F739-5B0E-2AFB-E998-C7B6CD41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DD81-97AE-E424-06DE-B7F09555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C05B-98B4-4B41-9576-D6DA0E6133D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EE54-6D8E-EAB1-7DEB-BFE00C5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4B6C-BB8B-6FEB-3B45-5E37F789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D131-5438-2C82-27C8-E0EABA60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A2B2A-CB76-FE45-89C3-58F62595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A0F0-C0C4-C954-A01F-C53D060F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B2E0-FDD0-4C61-8256-F64F4BA95303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08BE-A97F-B35D-3230-35DE6CA9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7C6E-D2CA-F9F7-BE04-797BECEC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4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C746-8F63-ACCB-DB72-9F29262D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FD25-70DC-EEF1-6191-93EF86102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A2486-F1B0-67CB-6C9D-34FDA16B0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1C4DB-5EF4-B8E4-E7B3-1D6EB6FB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9448-8DBB-412A-9E63-9BCCEDAC203B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DBBB-E314-11C1-5610-970AABB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E7C1-130A-AC20-C255-C92671B6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B56B-9242-B892-A64B-38E2886B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FE8B5-3ADE-8116-223F-9EC3505E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0C408-8EC7-1285-6658-0908972E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F695E-8A25-AFA2-04F9-BBBE694E5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15EB-69E1-3CD3-D88C-68F30F40F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D4891-3D7E-1C48-A98B-9A8AC7C1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951C-CBA1-4F1A-8B8C-8256E4F003C9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1B8CF-39E1-2A54-70E3-8ADB3F6D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AA2CB-879B-C19B-3B5A-C6B1FDBA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F851-69A1-E858-50BF-EE38431D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7C9D6-15CF-F58F-8B91-D2AD2F17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CFE-6079-45CC-9794-EEE3A6D140B0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1B26A-8631-BF71-B056-04A3A8D7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3BFBF-20DD-B24F-E755-BC83A74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B277D-ED16-9CA9-5C9E-E7159739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619E-11F1-4ECC-8C19-A9523D947DAA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C6B7D-EC82-41F3-A300-9235DA5D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4DE8-ADDB-3471-5AFD-49238878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FBAC-DDBF-F855-4A61-11BCCE2F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D88A-02D8-4C56-B488-C9AAD598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9DFD-DDC5-EDD6-E09C-54B489B8A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A871-7B69-A01A-C672-5DAFE353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1CA8-E413-4B78-88C7-D482464C2BB1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E44E1-C506-905B-00A7-A4EEA097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81490-DF35-F50B-B6A9-09F779F2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2452-73BE-8A58-63FF-4C081874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480F7-739D-22B1-0889-7C0B6F0CA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BFE0-1DB1-1849-D087-46A44653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5BEF-C1C2-8130-BDAB-538C64DA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7BCA-68C2-4D8A-9197-CFD59F1FBA68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CDC1E-29F1-B6D6-0FF9-2790650A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76C2-0EDD-DB36-EA74-9E76BB14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807AB-197C-BADB-2C63-2B9F25A0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2D50-4281-EEC4-4290-AD189AB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FC6C-E02E-5978-9377-533EA6D8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85BB-CF46-4D64-B459-C4FE349E6973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BE73-7044-7460-7E5E-555F9D15F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30FE-03BA-1994-9762-9485447BF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DAFF-42F2-4E3E-99DA-F76853A71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5" Type="http://schemas.openxmlformats.org/officeDocument/2006/relationships/image" Target="../media/image150.png"/><Relationship Id="rId10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10" Type="http://schemas.openxmlformats.org/officeDocument/2006/relationships/image" Target="../media/image12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7CD6-7F1C-FCAA-7C1D-B0565ED9E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Robustification of Behavioral Designs against Environmental Deviations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D5D61-6177-48CB-9A26-8BF8010BC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054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Changjian Zhang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B91A87-7726-6DCD-C8DE-6F640455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24" y="5803127"/>
            <a:ext cx="2389632" cy="975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81B8-476F-4B71-F2FB-D074FD5B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078752-8B32-57E8-8A5C-D43EA4D3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Robustification by Supervisory 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7129D-0F3F-F8E3-37CC-109AE1FEA88A}"/>
              </a:ext>
            </a:extLst>
          </p:cNvPr>
          <p:cNvGrpSpPr/>
          <p:nvPr/>
        </p:nvGrpSpPr>
        <p:grpSpPr>
          <a:xfrm>
            <a:off x="1474306" y="4315495"/>
            <a:ext cx="3949148" cy="2177379"/>
            <a:chOff x="1272209" y="2898204"/>
            <a:chExt cx="3949148" cy="2177379"/>
          </a:xfrm>
        </p:grpSpPr>
        <p:pic>
          <p:nvPicPr>
            <p:cNvPr id="9" name="Content Placeholder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7EFB70-A74E-B12F-4F77-C83BA8B2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59" y="3429000"/>
              <a:ext cx="3467168" cy="13814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2FC7AC4-6A1A-F851-A144-61EDE88ED008}"/>
                    </a:ext>
                  </a:extLst>
                </p:cNvPr>
                <p:cNvSpPr/>
                <p:nvPr/>
              </p:nvSpPr>
              <p:spPr>
                <a:xfrm>
                  <a:off x="1272209" y="2898204"/>
                  <a:ext cx="3949148" cy="2177379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Machine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𝑀</m:t>
                      </m:r>
                    </m:oMath>
                  </a14:m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2FC7AC4-6A1A-F851-A144-61EDE88ED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209" y="2898204"/>
                  <a:ext cx="3949148" cy="2177379"/>
                </a:xfrm>
                <a:prstGeom prst="roundRect">
                  <a:avLst/>
                </a:prstGeom>
                <a:blipFill>
                  <a:blip r:embed="rId4"/>
                  <a:stretch>
                    <a:fillRect t="-362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8208C-E91C-04B4-F9A7-8851FDBCAB3C}"/>
              </a:ext>
            </a:extLst>
          </p:cNvPr>
          <p:cNvGrpSpPr/>
          <p:nvPr/>
        </p:nvGrpSpPr>
        <p:grpSpPr>
          <a:xfrm>
            <a:off x="6225210" y="4315495"/>
            <a:ext cx="4856922" cy="2177380"/>
            <a:chOff x="6096001" y="3620448"/>
            <a:chExt cx="4856922" cy="2177380"/>
          </a:xfrm>
        </p:grpSpPr>
        <p:pic>
          <p:nvPicPr>
            <p:cNvPr id="10" name="Content Placeholder 11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64A18891-9E94-CE7E-A869-E3355A40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775" y="4151244"/>
              <a:ext cx="4577084" cy="14981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7CAB270-8380-5B72-3982-7C29AFC6383B}"/>
                    </a:ext>
                  </a:extLst>
                </p:cNvPr>
                <p:cNvSpPr/>
                <p:nvPr/>
              </p:nvSpPr>
              <p:spPr>
                <a:xfrm>
                  <a:off x="6096001" y="3620448"/>
                  <a:ext cx="4856922" cy="217738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Environment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𝐸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′</m:t>
                      </m:r>
                    </m:oMath>
                  </a14:m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7CAB270-8380-5B72-3982-7C29AFC638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3620448"/>
                  <a:ext cx="4856922" cy="2177380"/>
                </a:xfrm>
                <a:prstGeom prst="roundRect">
                  <a:avLst/>
                </a:prstGeom>
                <a:blipFill>
                  <a:blip r:embed="rId6"/>
                  <a:stretch>
                    <a:fillRect t="-362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7E7963F-8F09-1A1B-DF6C-90759FCA13B5}"/>
                  </a:ext>
                </a:extLst>
              </p:cNvPr>
              <p:cNvSpPr/>
              <p:nvPr/>
            </p:nvSpPr>
            <p:spPr>
              <a:xfrm>
                <a:off x="4832845" y="2714436"/>
                <a:ext cx="2526310" cy="109069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Controller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𝐶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7E7963F-8F09-1A1B-DF6C-90759FCA1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45" y="2714436"/>
                <a:ext cx="2526310" cy="109069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DC5D08D-5C09-2831-C0BC-5388F779D1B7}"/>
              </a:ext>
            </a:extLst>
          </p:cNvPr>
          <p:cNvCxnSpPr>
            <a:cxnSpLocks/>
            <a:stCxn id="15" idx="1"/>
            <a:endCxn id="2" idx="1"/>
          </p:cNvCxnSpPr>
          <p:nvPr/>
        </p:nvCxnSpPr>
        <p:spPr>
          <a:xfrm rot="10800000" flipV="1">
            <a:off x="1252333" y="3259786"/>
            <a:ext cx="3580513" cy="2150414"/>
          </a:xfrm>
          <a:prstGeom prst="bentConnector3">
            <a:avLst>
              <a:gd name="adj1" fmla="val 10638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1C8D2E3-5AA5-B169-35EA-F9871E36B2C5}"/>
              </a:ext>
            </a:extLst>
          </p:cNvPr>
          <p:cNvCxnSpPr>
            <a:cxnSpLocks/>
            <a:stCxn id="2" idx="3"/>
            <a:endCxn id="15" idx="3"/>
          </p:cNvCxnSpPr>
          <p:nvPr/>
        </p:nvCxnSpPr>
        <p:spPr>
          <a:xfrm flipH="1" flipV="1">
            <a:off x="7359155" y="3259786"/>
            <a:ext cx="3984707" cy="2150414"/>
          </a:xfrm>
          <a:prstGeom prst="bentConnector3">
            <a:avLst>
              <a:gd name="adj1" fmla="val -57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C9E1F0EF-F120-5ADD-F019-5114C5A81785}"/>
              </a:ext>
            </a:extLst>
          </p:cNvPr>
          <p:cNvSpPr/>
          <p:nvPr/>
        </p:nvSpPr>
        <p:spPr>
          <a:xfrm>
            <a:off x="7580243" y="1690688"/>
            <a:ext cx="3525079" cy="1218164"/>
          </a:xfrm>
          <a:prstGeom prst="wedgeRoundRectCallout">
            <a:avLst>
              <a:gd name="adj1" fmla="val -28728"/>
              <a:gd name="adj2" fmla="val 77730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Observe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events from the machine and env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4608C111-7765-F845-77D6-8DC6D91A51E3}"/>
              </a:ext>
            </a:extLst>
          </p:cNvPr>
          <p:cNvSpPr/>
          <p:nvPr/>
        </p:nvSpPr>
        <p:spPr>
          <a:xfrm>
            <a:off x="732509" y="1776488"/>
            <a:ext cx="3525079" cy="1218164"/>
          </a:xfrm>
          <a:prstGeom prst="wedgeRoundRectCallout">
            <a:avLst>
              <a:gd name="adj1" fmla="val 20520"/>
              <a:gd name="adj2" fmla="val 70115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Control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the machine or env by enable/disable actions.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5E1003-B2D3-6FF1-8A5D-1B80735B2FCB}"/>
              </a:ext>
            </a:extLst>
          </p:cNvPr>
          <p:cNvSpPr/>
          <p:nvPr/>
        </p:nvSpPr>
        <p:spPr>
          <a:xfrm>
            <a:off x="1252332" y="4207565"/>
            <a:ext cx="10091530" cy="240527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A7F9C-6903-6926-DD1B-41447930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FF4104-341E-B854-ECEE-BA4619A61B5E}"/>
              </a:ext>
            </a:extLst>
          </p:cNvPr>
          <p:cNvCxnSpPr>
            <a:cxnSpLocks/>
          </p:cNvCxnSpPr>
          <p:nvPr/>
        </p:nvCxnSpPr>
        <p:spPr>
          <a:xfrm>
            <a:off x="5423454" y="5148463"/>
            <a:ext cx="8017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C04EF4F-11EA-FA3D-4429-7CA7388A24C1}"/>
              </a:ext>
            </a:extLst>
          </p:cNvPr>
          <p:cNvCxnSpPr>
            <a:cxnSpLocks/>
          </p:cNvCxnSpPr>
          <p:nvPr/>
        </p:nvCxnSpPr>
        <p:spPr>
          <a:xfrm flipH="1">
            <a:off x="5423454" y="5667657"/>
            <a:ext cx="8017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3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078752-8B32-57E8-8A5C-D43EA4D3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Example of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with Corners Rounded 57">
                <a:extLst>
                  <a:ext uri="{FF2B5EF4-FFF2-40B4-BE49-F238E27FC236}">
                    <a16:creationId xmlns:a16="http://schemas.microsoft.com/office/drawing/2014/main" id="{C9E1F0EF-F120-5ADD-F019-5114C5A81785}"/>
                  </a:ext>
                </a:extLst>
              </p:cNvPr>
              <p:cNvSpPr/>
              <p:nvPr/>
            </p:nvSpPr>
            <p:spPr>
              <a:xfrm>
                <a:off x="7580243" y="1690688"/>
                <a:ext cx="3525079" cy="1218164"/>
              </a:xfrm>
              <a:prstGeom prst="wedgeRoundRectCallout">
                <a:avLst>
                  <a:gd name="adj1" fmla="val -28728"/>
                  <a:gd name="adj2" fmla="val 77730"/>
                  <a:gd name="adj3" fmla="val 16667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𝒐𝒎𝒊𝒕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_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𝒄𝒐𝒏𝒇𝒊𝒓𝒎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can occur,</a:t>
                </a:r>
              </a:p>
            </p:txBody>
          </p:sp>
        </mc:Choice>
        <mc:Fallback xmlns="">
          <p:sp>
            <p:nvSpPr>
              <p:cNvPr id="58" name="Speech Bubble: Rectangle with Corners Rounded 57">
                <a:extLst>
                  <a:ext uri="{FF2B5EF4-FFF2-40B4-BE49-F238E27FC236}">
                    <a16:creationId xmlns:a16="http://schemas.microsoft.com/office/drawing/2014/main" id="{C9E1F0EF-F120-5ADD-F019-5114C5A81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43" y="1690688"/>
                <a:ext cx="3525079" cy="1218164"/>
              </a:xfrm>
              <a:prstGeom prst="wedgeRoundRectCallout">
                <a:avLst>
                  <a:gd name="adj1" fmla="val -28728"/>
                  <a:gd name="adj2" fmla="val 77730"/>
                  <a:gd name="adj3" fmla="val 16667"/>
                </a:avLst>
              </a:prstGeom>
              <a:blipFill>
                <a:blip r:embed="rId7"/>
                <a:stretch>
                  <a:fillRect t="-1550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Speech Bubble: Rectangle with Corners Rounded 58">
                <a:extLst>
                  <a:ext uri="{FF2B5EF4-FFF2-40B4-BE49-F238E27FC236}">
                    <a16:creationId xmlns:a16="http://schemas.microsoft.com/office/drawing/2014/main" id="{4608C111-7765-F845-77D6-8DC6D91A51E3}"/>
                  </a:ext>
                </a:extLst>
              </p:cNvPr>
              <p:cNvSpPr/>
              <p:nvPr/>
            </p:nvSpPr>
            <p:spPr>
              <a:xfrm>
                <a:off x="732509" y="1776488"/>
                <a:ext cx="3525079" cy="1218164"/>
              </a:xfrm>
              <a:prstGeom prst="wedgeRoundRectCallout">
                <a:avLst>
                  <a:gd name="adj1" fmla="val 20520"/>
                  <a:gd name="adj2" fmla="val 70115"/>
                  <a:gd name="adj3" fmla="val 16667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Disable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actions.</a:t>
                </a:r>
              </a:p>
            </p:txBody>
          </p:sp>
        </mc:Choice>
        <mc:Fallback xmlns="">
          <p:sp>
            <p:nvSpPr>
              <p:cNvPr id="59" name="Speech Bubble: Rectangle with Corners Rounded 58">
                <a:extLst>
                  <a:ext uri="{FF2B5EF4-FFF2-40B4-BE49-F238E27FC236}">
                    <a16:creationId xmlns:a16="http://schemas.microsoft.com/office/drawing/2014/main" id="{4608C111-7765-F845-77D6-8DC6D91A5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09" y="1776488"/>
                <a:ext cx="3525079" cy="1218164"/>
              </a:xfrm>
              <a:prstGeom prst="wedgeRoundRectCallout">
                <a:avLst>
                  <a:gd name="adj1" fmla="val 20520"/>
                  <a:gd name="adj2" fmla="val 70115"/>
                  <a:gd name="adj3" fmla="val 16667"/>
                </a:avLst>
              </a:prstGeom>
              <a:blipFill>
                <a:blip r:embed="rId8"/>
                <a:stretch>
                  <a:fillRect l="-690" r="-690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B303BF8-5EB3-26CB-C53E-5D9ABB3E38CE}"/>
              </a:ext>
            </a:extLst>
          </p:cNvPr>
          <p:cNvGrpSpPr/>
          <p:nvPr/>
        </p:nvGrpSpPr>
        <p:grpSpPr>
          <a:xfrm>
            <a:off x="1474306" y="4315495"/>
            <a:ext cx="3949148" cy="2177379"/>
            <a:chOff x="1272209" y="2898204"/>
            <a:chExt cx="3949148" cy="2177379"/>
          </a:xfrm>
        </p:grpSpPr>
        <p:pic>
          <p:nvPicPr>
            <p:cNvPr id="36" name="Content Placeholder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8E3AB4B-4426-D47D-0638-05776076A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59" y="3429000"/>
              <a:ext cx="3467168" cy="13814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77EB4ACD-46DF-D36B-676A-403711229036}"/>
                    </a:ext>
                  </a:extLst>
                </p:cNvPr>
                <p:cNvSpPr/>
                <p:nvPr/>
              </p:nvSpPr>
              <p:spPr>
                <a:xfrm>
                  <a:off x="1272209" y="2898204"/>
                  <a:ext cx="3949148" cy="2177379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Machine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𝑀</m:t>
                      </m:r>
                    </m:oMath>
                  </a14:m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2FC7AC4-6A1A-F851-A144-61EDE88ED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209" y="2898204"/>
                  <a:ext cx="3949148" cy="2177379"/>
                </a:xfrm>
                <a:prstGeom prst="roundRect">
                  <a:avLst/>
                </a:prstGeom>
                <a:blipFill>
                  <a:blip r:embed="rId3"/>
                  <a:stretch>
                    <a:fillRect t="-362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188365-C715-116D-BF08-0F130D06B019}"/>
              </a:ext>
            </a:extLst>
          </p:cNvPr>
          <p:cNvGrpSpPr/>
          <p:nvPr/>
        </p:nvGrpSpPr>
        <p:grpSpPr>
          <a:xfrm>
            <a:off x="6225210" y="4315495"/>
            <a:ext cx="4856922" cy="2177380"/>
            <a:chOff x="6096001" y="3620448"/>
            <a:chExt cx="4856922" cy="2177380"/>
          </a:xfrm>
        </p:grpSpPr>
        <p:pic>
          <p:nvPicPr>
            <p:cNvPr id="39" name="Content Placeholder 11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5C2D1A7-FE3A-8E66-566D-C368A98B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775" y="4151244"/>
              <a:ext cx="4577084" cy="14981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7E244DBE-7049-09A9-44E6-0FB451ED2EDD}"/>
                    </a:ext>
                  </a:extLst>
                </p:cNvPr>
                <p:cNvSpPr/>
                <p:nvPr/>
              </p:nvSpPr>
              <p:spPr>
                <a:xfrm>
                  <a:off x="6096001" y="3620448"/>
                  <a:ext cx="4856922" cy="217738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Environment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𝐸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′</m:t>
                      </m:r>
                    </m:oMath>
                  </a14:m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7CAB270-8380-5B72-3982-7C29AFC638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3620448"/>
                  <a:ext cx="4856922" cy="2177380"/>
                </a:xfrm>
                <a:prstGeom prst="roundRect">
                  <a:avLst/>
                </a:prstGeom>
                <a:blipFill>
                  <a:blip r:embed="rId5"/>
                  <a:stretch>
                    <a:fillRect t="-362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F4B5E01-6BA9-A87B-E5F7-1D3B260AC0EA}"/>
                  </a:ext>
                </a:extLst>
              </p:cNvPr>
              <p:cNvSpPr/>
              <p:nvPr/>
            </p:nvSpPr>
            <p:spPr>
              <a:xfrm>
                <a:off x="4832845" y="2714436"/>
                <a:ext cx="2526310" cy="109069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Controller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𝐶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F4B5E01-6BA9-A87B-E5F7-1D3B260AC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45" y="2714436"/>
                <a:ext cx="2526310" cy="109069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D17044C-22C8-3358-AA32-649D3B6CD0EA}"/>
              </a:ext>
            </a:extLst>
          </p:cNvPr>
          <p:cNvCxnSpPr>
            <a:cxnSpLocks/>
            <a:stCxn id="41" idx="1"/>
            <a:endCxn id="44" idx="1"/>
          </p:cNvCxnSpPr>
          <p:nvPr/>
        </p:nvCxnSpPr>
        <p:spPr>
          <a:xfrm rot="10800000" flipV="1">
            <a:off x="1252333" y="3259786"/>
            <a:ext cx="3580513" cy="2150414"/>
          </a:xfrm>
          <a:prstGeom prst="bentConnector3">
            <a:avLst>
              <a:gd name="adj1" fmla="val 10638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B1EC89D-7B75-8525-1806-8CC7BD954885}"/>
              </a:ext>
            </a:extLst>
          </p:cNvPr>
          <p:cNvCxnSpPr>
            <a:cxnSpLocks/>
            <a:stCxn id="44" idx="3"/>
            <a:endCxn id="41" idx="3"/>
          </p:cNvCxnSpPr>
          <p:nvPr/>
        </p:nvCxnSpPr>
        <p:spPr>
          <a:xfrm flipH="1" flipV="1">
            <a:off x="7359155" y="3259786"/>
            <a:ext cx="3984707" cy="2150414"/>
          </a:xfrm>
          <a:prstGeom prst="bentConnector3">
            <a:avLst>
              <a:gd name="adj1" fmla="val -57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2567A7-C473-DF03-0DEF-288EF36EC0DC}"/>
              </a:ext>
            </a:extLst>
          </p:cNvPr>
          <p:cNvSpPr/>
          <p:nvPr/>
        </p:nvSpPr>
        <p:spPr>
          <a:xfrm>
            <a:off x="1252332" y="4207565"/>
            <a:ext cx="10091530" cy="240527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B385E0-61EA-13D1-4AE1-39294C0A42F3}"/>
              </a:ext>
            </a:extLst>
          </p:cNvPr>
          <p:cNvSpPr txBox="1"/>
          <p:nvPr/>
        </p:nvSpPr>
        <p:spPr>
          <a:xfrm>
            <a:off x="3322100" y="4654572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1E5347-8923-1008-F8F7-C60C5583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BF04C-A979-7B38-944C-E8A117FCCDCB}"/>
              </a:ext>
            </a:extLst>
          </p:cNvPr>
          <p:cNvSpPr txBox="1"/>
          <p:nvPr/>
        </p:nvSpPr>
        <p:spPr>
          <a:xfrm>
            <a:off x="4246882" y="4654572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A3DBDCE-7387-E531-C759-6C3433AF119B}"/>
              </a:ext>
            </a:extLst>
          </p:cNvPr>
          <p:cNvCxnSpPr>
            <a:cxnSpLocks/>
          </p:cNvCxnSpPr>
          <p:nvPr/>
        </p:nvCxnSpPr>
        <p:spPr>
          <a:xfrm>
            <a:off x="5423454" y="5148463"/>
            <a:ext cx="8017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F47F8DF-DAC8-F156-90C9-346F086B19AB}"/>
              </a:ext>
            </a:extLst>
          </p:cNvPr>
          <p:cNvCxnSpPr>
            <a:cxnSpLocks/>
          </p:cNvCxnSpPr>
          <p:nvPr/>
        </p:nvCxnSpPr>
        <p:spPr>
          <a:xfrm flipH="1">
            <a:off x="5423454" y="5667657"/>
            <a:ext cx="8017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7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4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078752-8B32-57E8-8A5C-D43EA4D3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Another Example of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with Corners Rounded 57">
                <a:extLst>
                  <a:ext uri="{FF2B5EF4-FFF2-40B4-BE49-F238E27FC236}">
                    <a16:creationId xmlns:a16="http://schemas.microsoft.com/office/drawing/2014/main" id="{C9E1F0EF-F120-5ADD-F019-5114C5A81785}"/>
                  </a:ext>
                </a:extLst>
              </p:cNvPr>
              <p:cNvSpPr/>
              <p:nvPr/>
            </p:nvSpPr>
            <p:spPr>
              <a:xfrm>
                <a:off x="7580243" y="1690688"/>
                <a:ext cx="3525079" cy="1218164"/>
              </a:xfrm>
              <a:prstGeom prst="wedgeRoundRectCallout">
                <a:avLst>
                  <a:gd name="adj1" fmla="val -28728"/>
                  <a:gd name="adj2" fmla="val 77730"/>
                  <a:gd name="adj3" fmla="val 16667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By observing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𝒆𝒏𝒕𝒆𝒓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𝒆𝒙𝒊𝒕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events,</a:t>
                </a:r>
              </a:p>
            </p:txBody>
          </p:sp>
        </mc:Choice>
        <mc:Fallback xmlns="">
          <p:sp>
            <p:nvSpPr>
              <p:cNvPr id="58" name="Speech Bubble: Rectangle with Corners Rounded 57">
                <a:extLst>
                  <a:ext uri="{FF2B5EF4-FFF2-40B4-BE49-F238E27FC236}">
                    <a16:creationId xmlns:a16="http://schemas.microsoft.com/office/drawing/2014/main" id="{C9E1F0EF-F120-5ADD-F019-5114C5A81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43" y="1690688"/>
                <a:ext cx="3525079" cy="1218164"/>
              </a:xfrm>
              <a:prstGeom prst="wedgeRoundRectCallout">
                <a:avLst>
                  <a:gd name="adj1" fmla="val -28728"/>
                  <a:gd name="adj2" fmla="val 77730"/>
                  <a:gd name="adj3" fmla="val 16667"/>
                </a:avLst>
              </a:prstGeom>
              <a:blipFill>
                <a:blip r:embed="rId7"/>
                <a:stretch>
                  <a:fillRect r="-1549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4608C111-7765-F845-77D6-8DC6D91A51E3}"/>
              </a:ext>
            </a:extLst>
          </p:cNvPr>
          <p:cNvSpPr/>
          <p:nvPr/>
        </p:nvSpPr>
        <p:spPr>
          <a:xfrm>
            <a:off x="732509" y="1776488"/>
            <a:ext cx="3525079" cy="1218164"/>
          </a:xfrm>
          <a:prstGeom prst="wedgeRoundRectCallout">
            <a:avLst>
              <a:gd name="adj1" fmla="val 20520"/>
              <a:gd name="adj2" fmla="val 70115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can disable back/confirm as needed.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E963079-E037-9E02-0B21-BA8F4CEEF4F6}"/>
              </a:ext>
            </a:extLst>
          </p:cNvPr>
          <p:cNvSpPr/>
          <p:nvPr/>
        </p:nvSpPr>
        <p:spPr>
          <a:xfrm>
            <a:off x="7803397" y="513532"/>
            <a:ext cx="4130298" cy="1099171"/>
          </a:xfrm>
          <a:prstGeom prst="cloudCallout">
            <a:avLst>
              <a:gd name="adj1" fmla="val -25199"/>
              <a:gd name="adj2" fmla="val 6868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 Scanner?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Additional cost?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64EB5A-6EF6-4798-784B-EE82FCB77712}"/>
              </a:ext>
            </a:extLst>
          </p:cNvPr>
          <p:cNvGrpSpPr/>
          <p:nvPr/>
        </p:nvGrpSpPr>
        <p:grpSpPr>
          <a:xfrm>
            <a:off x="1474306" y="4315495"/>
            <a:ext cx="3949148" cy="2177379"/>
            <a:chOff x="1272209" y="2898204"/>
            <a:chExt cx="3949148" cy="2177379"/>
          </a:xfrm>
        </p:grpSpPr>
        <p:pic>
          <p:nvPicPr>
            <p:cNvPr id="24" name="Content Placeholder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3306FE4-36CD-C166-D6C0-60F2C5ABD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259" y="3429000"/>
              <a:ext cx="3467168" cy="13814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E8662AE2-CDAC-707F-47B7-6116EB6563F4}"/>
                    </a:ext>
                  </a:extLst>
                </p:cNvPr>
                <p:cNvSpPr/>
                <p:nvPr/>
              </p:nvSpPr>
              <p:spPr>
                <a:xfrm>
                  <a:off x="1272209" y="2898204"/>
                  <a:ext cx="3949148" cy="2177379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Machine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𝑀</m:t>
                      </m:r>
                    </m:oMath>
                  </a14:m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2FC7AC4-6A1A-F851-A144-61EDE88ED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209" y="2898204"/>
                  <a:ext cx="3949148" cy="2177379"/>
                </a:xfrm>
                <a:prstGeom prst="roundRect">
                  <a:avLst/>
                </a:prstGeom>
                <a:blipFill>
                  <a:blip r:embed="rId3"/>
                  <a:stretch>
                    <a:fillRect t="-362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B77508-FCE4-2256-EAAA-5DDD525E4723}"/>
              </a:ext>
            </a:extLst>
          </p:cNvPr>
          <p:cNvGrpSpPr/>
          <p:nvPr/>
        </p:nvGrpSpPr>
        <p:grpSpPr>
          <a:xfrm>
            <a:off x="6225210" y="4315495"/>
            <a:ext cx="4856922" cy="2177380"/>
            <a:chOff x="6096001" y="3620448"/>
            <a:chExt cx="4856922" cy="2177380"/>
          </a:xfrm>
        </p:grpSpPr>
        <p:pic>
          <p:nvPicPr>
            <p:cNvPr id="27" name="Content Placeholder 11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A43BF803-EE07-680A-8752-939DC61C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775" y="4151244"/>
              <a:ext cx="4577084" cy="14981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C863EF49-E4F6-4A2F-1BCC-84D9B8E4EC6E}"/>
                    </a:ext>
                  </a:extLst>
                </p:cNvPr>
                <p:cNvSpPr/>
                <p:nvPr/>
              </p:nvSpPr>
              <p:spPr>
                <a:xfrm>
                  <a:off x="6096001" y="3620448"/>
                  <a:ext cx="4856922" cy="217738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Environment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𝐸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′</m:t>
                      </m:r>
                    </m:oMath>
                  </a14:m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ctr"/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7CAB270-8380-5B72-3982-7C29AFC638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3620448"/>
                  <a:ext cx="4856922" cy="2177380"/>
                </a:xfrm>
                <a:prstGeom prst="roundRect">
                  <a:avLst/>
                </a:prstGeom>
                <a:blipFill>
                  <a:blip r:embed="rId5"/>
                  <a:stretch>
                    <a:fillRect t="-362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F44EF45-2539-97B9-EEAB-6725A88A19BA}"/>
                  </a:ext>
                </a:extLst>
              </p:cNvPr>
              <p:cNvSpPr/>
              <p:nvPr/>
            </p:nvSpPr>
            <p:spPr>
              <a:xfrm>
                <a:off x="4832845" y="2714436"/>
                <a:ext cx="2526310" cy="109069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Controller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𝐶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F44EF45-2539-97B9-EEAB-6725A88A1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45" y="2714436"/>
                <a:ext cx="2526310" cy="109069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31CF65-6464-BBCF-9466-7D3317A7E736}"/>
              </a:ext>
            </a:extLst>
          </p:cNvPr>
          <p:cNvCxnSpPr>
            <a:cxnSpLocks/>
            <a:stCxn id="29" idx="1"/>
            <a:endCxn id="32" idx="1"/>
          </p:cNvCxnSpPr>
          <p:nvPr/>
        </p:nvCxnSpPr>
        <p:spPr>
          <a:xfrm rot="10800000" flipV="1">
            <a:off x="1252333" y="3259786"/>
            <a:ext cx="3580513" cy="2150414"/>
          </a:xfrm>
          <a:prstGeom prst="bentConnector3">
            <a:avLst>
              <a:gd name="adj1" fmla="val 10638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2F58CA-F44D-D828-2612-289C20F5082E}"/>
              </a:ext>
            </a:extLst>
          </p:cNvPr>
          <p:cNvCxnSpPr>
            <a:cxnSpLocks/>
            <a:stCxn id="32" idx="3"/>
            <a:endCxn id="29" idx="3"/>
          </p:cNvCxnSpPr>
          <p:nvPr/>
        </p:nvCxnSpPr>
        <p:spPr>
          <a:xfrm flipH="1" flipV="1">
            <a:off x="7359155" y="3259786"/>
            <a:ext cx="3984707" cy="2150414"/>
          </a:xfrm>
          <a:prstGeom prst="bentConnector3">
            <a:avLst>
              <a:gd name="adj1" fmla="val -57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30E473-E35E-0BFC-24DF-9A55A3966DDE}"/>
              </a:ext>
            </a:extLst>
          </p:cNvPr>
          <p:cNvSpPr/>
          <p:nvPr/>
        </p:nvSpPr>
        <p:spPr>
          <a:xfrm>
            <a:off x="1252332" y="4207565"/>
            <a:ext cx="10091530" cy="240527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4D106-68E2-62FB-0591-FA9F343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12</a:t>
            </a:fld>
            <a:endParaRPr 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448934E-0857-C95A-6B43-E45D48F0B737}"/>
              </a:ext>
            </a:extLst>
          </p:cNvPr>
          <p:cNvCxnSpPr>
            <a:cxnSpLocks/>
          </p:cNvCxnSpPr>
          <p:nvPr/>
        </p:nvCxnSpPr>
        <p:spPr>
          <a:xfrm>
            <a:off x="5423454" y="5148463"/>
            <a:ext cx="8017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2E211D8-8C9F-1BF2-0398-B87B3D491CFC}"/>
              </a:ext>
            </a:extLst>
          </p:cNvPr>
          <p:cNvCxnSpPr>
            <a:cxnSpLocks/>
          </p:cNvCxnSpPr>
          <p:nvPr/>
        </p:nvCxnSpPr>
        <p:spPr>
          <a:xfrm flipH="1">
            <a:off x="5423454" y="5667657"/>
            <a:ext cx="8017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7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3F52-C4D4-5DA1-B4CC-239C1B8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Optimal Robustification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7973-FE5F-EDF0-2F6C-9580DDD3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Quality goals:</a:t>
            </a:r>
          </a:p>
          <a:p>
            <a:pPr lvl="1">
              <a:spcBef>
                <a:spcPts val="1800"/>
              </a:spcBef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Preserving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behaviors from the old design as much as possible;</a:t>
            </a:r>
          </a:p>
          <a:p>
            <a:pPr lvl="1">
              <a:spcBef>
                <a:spcPts val="1800"/>
              </a:spcBef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Reducing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cost of changes.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Trade-offs: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Given events to observe and control, a supervisory controller can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preserve the maximum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possible behavior.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With more events, it can preserve more behavior but require a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larger implementation cost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23E6-8F51-FA40-B1B6-CF9AA2A9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83BC-5C62-8DA1-68B0-6345E06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Multi-Objective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3CBB-46E3-3B84-437A-CE6CA422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Find the set of events with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minimum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cost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that preserves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maximum possible behavior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by supervisory control synthesis.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Decide on behaviors and Start with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all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events;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Synthesize a controller with the given events;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Remove some events to reduce cost, and back to 2;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Remove some desired behaviors, and back to 1.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5C83F-3A24-3206-1F39-D267008F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6493EB-EE7E-DAF1-CFC7-E790BC4E57D3}"/>
              </a:ext>
            </a:extLst>
          </p:cNvPr>
          <p:cNvCxnSpPr/>
          <p:nvPr/>
        </p:nvCxnSpPr>
        <p:spPr>
          <a:xfrm>
            <a:off x="9422970" y="5689151"/>
            <a:ext cx="18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25BD17-A244-B7F7-2374-8164DA91C6FD}"/>
              </a:ext>
            </a:extLst>
          </p:cNvPr>
          <p:cNvCxnSpPr>
            <a:cxnSpLocks/>
          </p:cNvCxnSpPr>
          <p:nvPr/>
        </p:nvCxnSpPr>
        <p:spPr>
          <a:xfrm flipV="1">
            <a:off x="9422970" y="3893141"/>
            <a:ext cx="0" cy="180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CF26639-8E74-7D61-6498-2DE82D4CE2A3}"/>
              </a:ext>
            </a:extLst>
          </p:cNvPr>
          <p:cNvSpPr txBox="1"/>
          <p:nvPr/>
        </p:nvSpPr>
        <p:spPr>
          <a:xfrm>
            <a:off x="9729061" y="5751144"/>
            <a:ext cx="1270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Behavior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C92E54-9814-C76E-DB4B-785ECD761F94}"/>
              </a:ext>
            </a:extLst>
          </p:cNvPr>
          <p:cNvSpPr txBox="1"/>
          <p:nvPr/>
        </p:nvSpPr>
        <p:spPr>
          <a:xfrm rot="16200000">
            <a:off x="8802392" y="4535277"/>
            <a:ext cx="790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Cost</a:t>
            </a:r>
            <a:endParaRPr lang="zh-CN" altLang="en-US" sz="2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8246B7D-7C32-2B0A-3C91-7CBF44E5A35A}"/>
              </a:ext>
            </a:extLst>
          </p:cNvPr>
          <p:cNvSpPr/>
          <p:nvPr/>
        </p:nvSpPr>
        <p:spPr>
          <a:xfrm>
            <a:off x="10724828" y="4234893"/>
            <a:ext cx="121404" cy="121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3C57679-5316-4112-1631-93E2DD01A1A4}"/>
              </a:ext>
            </a:extLst>
          </p:cNvPr>
          <p:cNvSpPr/>
          <p:nvPr/>
        </p:nvSpPr>
        <p:spPr>
          <a:xfrm>
            <a:off x="9668359" y="5290689"/>
            <a:ext cx="121404" cy="121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82EC9D-92E5-E61B-E239-B6E2B95F0A94}"/>
              </a:ext>
            </a:extLst>
          </p:cNvPr>
          <p:cNvSpPr/>
          <p:nvPr/>
        </p:nvSpPr>
        <p:spPr>
          <a:xfrm>
            <a:off x="10724828" y="4491234"/>
            <a:ext cx="121404" cy="121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5831D6-AEC2-5852-E005-B58451A81F9B}"/>
              </a:ext>
            </a:extLst>
          </p:cNvPr>
          <p:cNvSpPr/>
          <p:nvPr/>
        </p:nvSpPr>
        <p:spPr>
          <a:xfrm>
            <a:off x="9668359" y="4840618"/>
            <a:ext cx="121404" cy="121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8572043-FFCE-6447-2790-2CDB8544DD7E}"/>
              </a:ext>
            </a:extLst>
          </p:cNvPr>
          <p:cNvSpPr/>
          <p:nvPr/>
        </p:nvSpPr>
        <p:spPr>
          <a:xfrm>
            <a:off x="10364491" y="5046280"/>
            <a:ext cx="121404" cy="121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73D5F98-DF5E-B91A-3CC9-1F5484B51512}"/>
              </a:ext>
            </a:extLst>
          </p:cNvPr>
          <p:cNvSpPr/>
          <p:nvPr/>
        </p:nvSpPr>
        <p:spPr>
          <a:xfrm>
            <a:off x="10180360" y="4732439"/>
            <a:ext cx="121404" cy="121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ED196F18-CF15-C43B-12EA-FC5401E773D1}"/>
              </a:ext>
            </a:extLst>
          </p:cNvPr>
          <p:cNvSpPr/>
          <p:nvPr/>
        </p:nvSpPr>
        <p:spPr>
          <a:xfrm rot="5400000">
            <a:off x="8693733" y="3240612"/>
            <a:ext cx="2070656" cy="2447432"/>
          </a:xfrm>
          <a:prstGeom prst="arc">
            <a:avLst>
              <a:gd name="adj1" fmla="val 16289319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03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CE5A-831F-04EE-2F8F-0AD37A19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D8E8-454C-E142-D328-BA01C1B4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RQ1 (Scalability):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well do our robustification algorithms scale? Do our search heuristics improve the performance?</a:t>
            </a:r>
          </a:p>
          <a:p>
            <a:pPr marL="0" indent="0">
              <a:spcBef>
                <a:spcPts val="3000"/>
              </a:spcBef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RQ2 (Quality of robustification):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does our robustification approach compare to other existing methods in terms of the quality of the generated solutions?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B8AF-7284-7CD9-C486-27A908D2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8840-C8CE-E98C-68FD-F554C223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RQ1: Scalability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7B051-9C81-FC67-4457-4845166F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3C5BA2-B768-2818-251B-6A809727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Evaluated on: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Voting machine;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Radiation therapy machine (similar to Therac-25);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Infusion pump machine.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Synthesize a new design for a middle size machine with </a:t>
            </a: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760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states in </a:t>
            </a: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12.47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s.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0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8840-C8CE-E98C-68FD-F554C223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RQ2: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7B051-9C81-FC67-4457-4845166F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17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3C5BA2-B768-2818-251B-6A809727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OASIS: synthesizes new designs against environmental deviations using controller synthesis.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Differences: no quality goals like ours.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Results: 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We can find optimal solutions that OASIS cannot.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No big performance overhead.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Their search heuristics could be complementary to ours.</a:t>
            </a:r>
          </a:p>
        </p:txBody>
      </p:sp>
    </p:spTree>
    <p:extLst>
      <p:ext uri="{BB962C8B-B14F-4D97-AF65-F5344CB8AC3E}">
        <p14:creationId xmlns:p14="http://schemas.microsoft.com/office/powerpoint/2010/main" val="176047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9C4D-51BC-425E-6214-8CF24C8F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Reflections on Paper Writing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307A-6242-1A1D-CAB3-31AC6E5B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Rejected twice: ICSE 2022, FSE 2022.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Successful rebuttal in ICSE 2023.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Major concerns from reviewers, and How we improve our work.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Lessons learned.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224B8-D911-6222-941A-5D5AC52B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0935-5B1A-35F8-8810-DF7410C0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ICSE 2022: Evaluation and Scalability!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396F-847E-B803-B99A-80D5E05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All reviewers agree that the paper tackles an interesting problem, […] The main criticisms, […], concern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and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of the approach.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As for the scalability, the reviewers appreciated authors’ effort […], but […] at least a preliminary analysis of scalability should have been in the submitted paper. The evaluation available […] has been seen more like an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illustration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of the approach rather than a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full-fledged evaluation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7D246-A00D-51A9-6A14-3271D35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9AC34C3-8654-A0E3-064F-8B7AA22A5B97}"/>
                  </a:ext>
                </a:extLst>
              </p:cNvPr>
              <p:cNvSpPr/>
              <p:nvPr/>
            </p:nvSpPr>
            <p:spPr>
              <a:xfrm>
                <a:off x="838200" y="1964347"/>
                <a:ext cx="6002079" cy="43309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Cambria" panose="02040503050406030204" pitchFamily="18" charset="0"/>
                  </a:rPr>
                  <a:t>All possible interactions with the </a:t>
                </a:r>
                <a:r>
                  <a:rPr lang="en-US" altLang="zh-CN" sz="2800" b="1" dirty="0">
                    <a:latin typeface="Cambria" panose="02040503050406030204" pitchFamily="18" charset="0"/>
                  </a:rPr>
                  <a:t>Machine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altLang="zh-CN" sz="2800" b="1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b="1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b="1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b="1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b="1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9AC34C3-8654-A0E3-064F-8B7AA22A5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4347"/>
                <a:ext cx="6002079" cy="43309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75F4516-7149-D16F-4505-FF6DBF7C5E3C}"/>
                  </a:ext>
                </a:extLst>
              </p:cNvPr>
              <p:cNvSpPr/>
              <p:nvPr/>
            </p:nvSpPr>
            <p:spPr>
              <a:xfrm>
                <a:off x="1727791" y="3600894"/>
                <a:ext cx="4254795" cy="257322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Cambria" panose="02040503050406030204" pitchFamily="18" charset="0"/>
                  </a:rPr>
                  <a:t>Robustness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endParaRPr lang="en-US" altLang="zh-CN" sz="2800" b="1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dirty="0">
                  <a:latin typeface="Cambria" panose="02040503050406030204" pitchFamily="18" charset="0"/>
                </a:endParaRPr>
              </a:p>
              <a:p>
                <a:pPr algn="ctr"/>
                <a:endParaRPr lang="en-US" altLang="zh-CN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75F4516-7149-D16F-4505-FF6DBF7C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91" y="3600894"/>
                <a:ext cx="4254795" cy="25732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21360A-0901-76D4-6B3D-D7EDFD2D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Robustness Recap – FSE 20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B9A92-D3A5-3F09-42FD-0A4BFF9E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3A1343B-0A6D-87ED-D65E-A2ADF1E2F04C}"/>
                  </a:ext>
                </a:extLst>
              </p:cNvPr>
              <p:cNvSpPr/>
              <p:nvPr/>
            </p:nvSpPr>
            <p:spPr>
              <a:xfrm>
                <a:off x="2532764" y="4628706"/>
                <a:ext cx="2620484" cy="13964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Expected 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Env.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𝑬</m:t>
                    </m:r>
                  </m:oMath>
                </a14:m>
                <a:endParaRPr lang="zh-CN" altLang="en-US" sz="24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3A1343B-0A6D-87ED-D65E-A2ADF1E2F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64" y="4628706"/>
                <a:ext cx="2620484" cy="13964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话气泡: 圆角矩形 10">
                <a:extLst>
                  <a:ext uri="{FF2B5EF4-FFF2-40B4-BE49-F238E27FC236}">
                    <a16:creationId xmlns:a16="http://schemas.microsoft.com/office/drawing/2014/main" id="{5121CC38-A702-A8BD-D736-F48B120F6B5A}"/>
                  </a:ext>
                </a:extLst>
              </p:cNvPr>
              <p:cNvSpPr/>
              <p:nvPr/>
            </p:nvSpPr>
            <p:spPr>
              <a:xfrm>
                <a:off x="7058246" y="1690688"/>
                <a:ext cx="4295554" cy="934797"/>
              </a:xfrm>
              <a:prstGeom prst="wedgeRoundRectCallout">
                <a:avLst>
                  <a:gd name="adj1" fmla="val -77459"/>
                  <a:gd name="adj2" fmla="val 62808"/>
                  <a:gd name="adj3" fmla="val 1666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May or may not satisfy some property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endParaRPr lang="zh-CN" alt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对话气泡: 圆角矩形 10">
                <a:extLst>
                  <a:ext uri="{FF2B5EF4-FFF2-40B4-BE49-F238E27FC236}">
                    <a16:creationId xmlns:a16="http://schemas.microsoft.com/office/drawing/2014/main" id="{5121CC38-A702-A8BD-D736-F48B120F6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6" y="1690688"/>
                <a:ext cx="4295554" cy="934797"/>
              </a:xfrm>
              <a:prstGeom prst="wedgeRoundRectCallout">
                <a:avLst>
                  <a:gd name="adj1" fmla="val -77459"/>
                  <a:gd name="adj2" fmla="val 62808"/>
                  <a:gd name="adj3" fmla="val 16667"/>
                </a:avLst>
              </a:prstGeom>
              <a:blipFill>
                <a:blip r:embed="rId6"/>
                <a:stretch>
                  <a:fillRect t="-5618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话气泡: 圆角矩形 11">
                <a:extLst>
                  <a:ext uri="{FF2B5EF4-FFF2-40B4-BE49-F238E27FC236}">
                    <a16:creationId xmlns:a16="http://schemas.microsoft.com/office/drawing/2014/main" id="{14E4F404-4825-6AB3-7BC0-A583A78D8D85}"/>
                  </a:ext>
                </a:extLst>
              </p:cNvPr>
              <p:cNvSpPr/>
              <p:nvPr/>
            </p:nvSpPr>
            <p:spPr>
              <a:xfrm>
                <a:off x="7058246" y="5239325"/>
                <a:ext cx="4295554" cy="934797"/>
              </a:xfrm>
              <a:prstGeom prst="wedgeRoundRectCallout">
                <a:avLst>
                  <a:gd name="adj1" fmla="val -102046"/>
                  <a:gd name="adj2" fmla="val -29702"/>
                  <a:gd name="adj3" fmla="val 1666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Under expected env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property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satisfied.</a:t>
                </a:r>
                <a:endParaRPr lang="zh-CN" alt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对话气泡: 圆角矩形 11">
                <a:extLst>
                  <a:ext uri="{FF2B5EF4-FFF2-40B4-BE49-F238E27FC236}">
                    <a16:creationId xmlns:a16="http://schemas.microsoft.com/office/drawing/2014/main" id="{14E4F404-4825-6AB3-7BC0-A583A78D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6" y="5239325"/>
                <a:ext cx="4295554" cy="934797"/>
              </a:xfrm>
              <a:prstGeom prst="wedgeRoundRectCallout">
                <a:avLst>
                  <a:gd name="adj1" fmla="val -102046"/>
                  <a:gd name="adj2" fmla="val -29702"/>
                  <a:gd name="adj3" fmla="val 16667"/>
                </a:avLst>
              </a:prstGeom>
              <a:blipFill>
                <a:blip r:embed="rId7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话气泡: 圆角矩形 12">
                <a:extLst>
                  <a:ext uri="{FF2B5EF4-FFF2-40B4-BE49-F238E27FC236}">
                    <a16:creationId xmlns:a16="http://schemas.microsoft.com/office/drawing/2014/main" id="{EF9FDC69-B13C-B628-7B98-26B999BE2429}"/>
                  </a:ext>
                </a:extLst>
              </p:cNvPr>
              <p:cNvSpPr/>
              <p:nvPr/>
            </p:nvSpPr>
            <p:spPr>
              <a:xfrm>
                <a:off x="7058246" y="3168502"/>
                <a:ext cx="4295554" cy="1460204"/>
              </a:xfrm>
              <a:prstGeom prst="wedgeRoundRectCallout">
                <a:avLst>
                  <a:gd name="adj1" fmla="val -87360"/>
                  <a:gd name="adj2" fmla="val 36240"/>
                  <a:gd name="adj3" fmla="val 1666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Behavior not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(deviations) but also satisfy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对话气泡: 圆角矩形 12">
                <a:extLst>
                  <a:ext uri="{FF2B5EF4-FFF2-40B4-BE49-F238E27FC236}">
                    <a16:creationId xmlns:a16="http://schemas.microsoft.com/office/drawing/2014/main" id="{EF9FDC69-B13C-B628-7B98-26B999BE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46" y="3168502"/>
                <a:ext cx="4295554" cy="1460204"/>
              </a:xfrm>
              <a:prstGeom prst="wedgeRoundRectCallout">
                <a:avLst>
                  <a:gd name="adj1" fmla="val -87360"/>
                  <a:gd name="adj2" fmla="val 36240"/>
                  <a:gd name="adj3" fmla="val 16667"/>
                </a:avLst>
              </a:prstGeom>
              <a:blipFill>
                <a:blip r:embed="rId8"/>
                <a:stretch>
                  <a:fillRect t="-830" b="-8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2B5B5B76-8601-9F4D-09C0-4BA8044B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35"/>
          <a:stretch/>
        </p:blipFill>
        <p:spPr>
          <a:xfrm>
            <a:off x="838199" y="3445126"/>
            <a:ext cx="5107299" cy="736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CD683-5E7E-537C-45F6-DEA6D949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More Work on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4D14-CDB1-B862-085D-1366113E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7"/>
            <a:ext cx="5934075" cy="427434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Revision 1: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Simplify a theory that won’t make a big difference in practice.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Revision 2: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Leverage state-of-the-art solver and libraries;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Migrate from Python to Java;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More advanced data structures, e.g.,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BitSet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Compact FSM.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21105-FDF1-6F7A-69AA-79D6C38A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E90AA-FD36-CA44-A3D9-C0FB00B4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7492"/>
            <a:ext cx="5107299" cy="7128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195854-FBF2-F56E-8DB9-B4D8487B2989}"/>
              </a:ext>
            </a:extLst>
          </p:cNvPr>
          <p:cNvSpPr/>
          <p:nvPr/>
        </p:nvSpPr>
        <p:spPr>
          <a:xfrm>
            <a:off x="838200" y="2289118"/>
            <a:ext cx="1419708" cy="47424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46E113-0CE9-E32C-FF77-EF94CCB924E8}"/>
              </a:ext>
            </a:extLst>
          </p:cNvPr>
          <p:cNvSpPr/>
          <p:nvPr/>
        </p:nvSpPr>
        <p:spPr>
          <a:xfrm>
            <a:off x="4781256" y="3579776"/>
            <a:ext cx="1164242" cy="59634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B710AF6-16F3-926A-F161-E9A789178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747" b="23150"/>
          <a:stretch/>
        </p:blipFill>
        <p:spPr>
          <a:xfrm>
            <a:off x="838199" y="4863739"/>
            <a:ext cx="5107299" cy="69295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1A938C6-3985-47FA-245A-5021807F8C87}"/>
              </a:ext>
            </a:extLst>
          </p:cNvPr>
          <p:cNvSpPr/>
          <p:nvPr/>
        </p:nvSpPr>
        <p:spPr>
          <a:xfrm>
            <a:off x="4538646" y="5004774"/>
            <a:ext cx="1482103" cy="66342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6E4BAEA-2AD0-287B-176A-006852DC211E}"/>
              </a:ext>
            </a:extLst>
          </p:cNvPr>
          <p:cNvSpPr/>
          <p:nvPr/>
        </p:nvSpPr>
        <p:spPr>
          <a:xfrm>
            <a:off x="3052519" y="2775458"/>
            <a:ext cx="678656" cy="5345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17560A-8ABB-2D94-46E3-FA5DA1D77FAB}"/>
              </a:ext>
            </a:extLst>
          </p:cNvPr>
          <p:cNvSpPr/>
          <p:nvPr/>
        </p:nvSpPr>
        <p:spPr>
          <a:xfrm>
            <a:off x="3052519" y="4255592"/>
            <a:ext cx="678656" cy="5345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BEEA-E4C7-4A4F-2CD8-C07AAF20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FSE 2022: Comparison!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3F95-374C-15C0-23B9-7E5C767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No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with state of the art is provided.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It is hard to evaluate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how good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the robustification is since the paper does not present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comparisons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with any related technique […].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Can the proposed approach be seen as a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special case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of model repair?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Concerns regarding […]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lack of a comparison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with related approaches […], and […] some aspects that need to be better explained […] lean towards rejection.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BF5B-54CD-8030-6106-FE4DC205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03A9-7065-5DFC-5DE8-EFD7B12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Introducing Baselines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E4F9-1512-12FF-8E39-D4E05D09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Present a baseline (ground truth) to compare to.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the technique in OASIS.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 the comparison metrics and apply to our case studies.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1FBF0-53AE-C9DD-5E08-74A23DF5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BF6E-1A7E-2336-C595-53E8FCBB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57800" cy="31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C356-E049-4BBD-93D8-F7AE8CAD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Lesson 1: Engineering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2CB7-561D-7055-932D-D811666C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for everything? Probably no!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structures and algorithms! You still need them as a PhD.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Help identify unnecessarily complex theories.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Convince others to try your tool.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Bonus: find bugs in state-of-the-art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9C51D-81E0-341C-ADC7-36BB7A74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BF53-CEFC-CBD6-33A9-7A4D38B9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Lesson 2: Highlight Your Contributions!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B71DB-A396-20EE-CFDD-550E62CF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60467"/>
            <a:ext cx="5157787" cy="516834"/>
          </a:xfrm>
        </p:spPr>
        <p:txBody>
          <a:bodyPr/>
          <a:lstStyle/>
          <a:p>
            <a:r>
              <a:rPr lang="en-US" dirty="0"/>
              <a:t>Briefly mention 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201E-7E42-8D8D-322C-7D9E50AC4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77301"/>
            <a:ext cx="5157787" cy="333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Specifically, in each iteration, the […] search uses </a:t>
            </a:r>
            <a:r>
              <a:rPr lang="en-US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“brute-force” </a:t>
            </a:r>
            <a:r>
              <a:rPr lang="en-US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enumerate all combinations […]. When […], the followed branches </a:t>
            </a:r>
            <a:r>
              <a:rPr lang="en-US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get pruned</a:t>
            </a:r>
            <a:r>
              <a:rPr lang="en-US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[…]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B6197-A4EA-45E3-C686-0E703FD6E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560467"/>
            <a:ext cx="5183188" cy="516834"/>
          </a:xfrm>
        </p:spPr>
        <p:txBody>
          <a:bodyPr/>
          <a:lstStyle/>
          <a:p>
            <a:r>
              <a:rPr lang="en-US" dirty="0"/>
              <a:t>A whole new section of discussion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C259EB-171C-A92C-873B-447C86AE0F3E}"/>
              </a:ext>
            </a:extLst>
          </p:cNvPr>
          <p:cNvSpPr txBox="1">
            <a:spLocks/>
          </p:cNvSpPr>
          <p:nvPr/>
        </p:nvSpPr>
        <p:spPr>
          <a:xfrm>
            <a:off x="836612" y="1690688"/>
            <a:ext cx="10460866" cy="86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Can we [you] use some heuristics to speedup the algorithm? [Even though we do use.]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0239F0-BB3E-8355-AE22-DC983B9BB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280066"/>
            <a:ext cx="5128454" cy="30525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DBE5-14FE-64D3-E98E-8ED746A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BE74C-7870-9507-A691-7DAA1657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Lesson 3: Be Patient and Don’t Be Mad!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84C54A-93ED-D840-06A2-3302DAD0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FSE 2022 Review: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No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with state of the art is provided.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(T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here’s no fair comparison.)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[…], our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[…]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problem is novel, and the reduction to other similar, existing problems is non-trivial. […] To enable a fair comparison, those existing techniques would need to be extended in a non-trivial way.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ICSE 2023 Review: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Existing approaches do not have the cost information; therefore, comparison of the costs is 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not fair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We: … (Yes, I agree!!!)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8619-82F7-9C87-9EB6-A136E71F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CB53-A8AA-EE78-A2BA-97304056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2136-4744-7A66-63DE-37B45931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How to face criticisms and be stronger?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Self-reflection, exam criticisms objectively.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View criticism as an opportunity for growth and learning.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Get support from friends and family.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Celebrate progress and successes.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Credit to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ChatGPT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7CB15-87C4-632F-E23E-36721B5E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8840-C8CE-E98C-68FD-F554C223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28357-7AB0-9E78-2618-EB22C58EF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042" y="1690688"/>
            <a:ext cx="4609477" cy="5167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66EEC-3331-DDFF-C8C2-46F1D3F7C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20" y="2646882"/>
            <a:ext cx="5257880" cy="31794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7B051-9C81-FC67-4457-4845166F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285-D71C-97D0-779B-C41A1EB8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Voting Machine Example</a:t>
            </a:r>
          </a:p>
        </p:txBody>
      </p:sp>
      <p:pic>
        <p:nvPicPr>
          <p:cNvPr id="5" name="Content Placeholder 4" descr="A picture containing text, wall, indoor, electronics&#10;&#10;Description automatically generated">
            <a:extLst>
              <a:ext uri="{FF2B5EF4-FFF2-40B4-BE49-F238E27FC236}">
                <a16:creationId xmlns:a16="http://schemas.microsoft.com/office/drawing/2014/main" id="{2896FE24-67AB-8D8C-3670-095BAF4E7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42" y="1690688"/>
            <a:ext cx="8444911" cy="352574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C751-FFFF-B8B6-1B08-36FFD9C3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3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13BF80-AE1D-7E51-8598-9A8DEAF42834}"/>
              </a:ext>
            </a:extLst>
          </p:cNvPr>
          <p:cNvSpPr txBox="1"/>
          <p:nvPr/>
        </p:nvSpPr>
        <p:spPr>
          <a:xfrm>
            <a:off x="1873542" y="5524780"/>
            <a:ext cx="844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mbria" panose="02040503050406030204" pitchFamily="18" charset="0"/>
                <a:ea typeface="Cambria" panose="02040503050406030204" pitchFamily="18" charset="0"/>
              </a:rPr>
              <a:t>The machine must record the vote selected by the voter.</a:t>
            </a:r>
            <a:endParaRPr lang="zh-CN" altLang="en-US" sz="28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6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C1BA-D028-0235-F14E-36CEC802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Possible Interactions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CEC40BE-0118-03EB-6A87-C9043AE92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955213"/>
            <a:ext cx="5183188" cy="3684588"/>
          </a:xfrm>
        </p:spPr>
        <p:txBody>
          <a:bodyPr/>
          <a:lstStyle/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Enter identity (password);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Select the candidate;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Vote for them or Back to change selection;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Confirm the vote or Back.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72EBBCE-1279-0BE2-73B9-DAB45D0B95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94425" y="1955213"/>
                <a:ext cx="5157787" cy="78315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Machine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Labeled Transition System (LTS)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72EBBCE-1279-0BE2-73B9-DAB45D0B9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94425" y="1955213"/>
                <a:ext cx="5157787" cy="783154"/>
              </a:xfrm>
              <a:blipFill>
                <a:blip r:embed="rId3"/>
                <a:stretch>
                  <a:fillRect l="-1773" t="-7031" b="-17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2EA7B4-4291-7AD1-7A80-E0E830019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5" y="3002892"/>
            <a:ext cx="5165694" cy="205820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69D84-AEB8-8C04-DF07-2F1C7507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C1BA-D028-0235-F14E-36CEC802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Expected Behavior of the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5672D77-8F35-25F3-B392-24A7DA5193A5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690688"/>
                <a:ext cx="5183188" cy="529051"/>
              </a:xfrm>
            </p:spPr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Environment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LTS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5672D77-8F35-25F3-B392-24A7DA519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690688"/>
                <a:ext cx="5183188" cy="529051"/>
              </a:xfrm>
              <a:blipFill>
                <a:blip r:embed="rId3"/>
                <a:stretch>
                  <a:fillRect l="-1882" b="-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81287A2E-7DDB-111C-28C6-4C04B43671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9940"/>
            <a:ext cx="5256212" cy="172047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69D84-AEB8-8C04-DF07-2F1C7507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5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376AA5-1261-166F-F66A-EDE6D4B0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Voter: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Enter password;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Select a candidate;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Vote for them;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Confirm;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Leave.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Official: All the above except password.</a:t>
            </a:r>
          </a:p>
        </p:txBody>
      </p:sp>
    </p:spTree>
    <p:extLst>
      <p:ext uri="{BB962C8B-B14F-4D97-AF65-F5344CB8AC3E}">
        <p14:creationId xmlns:p14="http://schemas.microsoft.com/office/powerpoint/2010/main" val="95400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C068C87-2BD8-A00B-E647-A9DB2302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Is it Safe and Robust?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998B6959-188C-7B87-3D9A-641054D69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3000"/>
                  </a:spcBef>
                  <a:buNone/>
                </a:pP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Safety: Model checking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spcBef>
                    <a:spcPts val="3000"/>
                  </a:spcBef>
                  <a:buNone/>
                </a:pP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Compute robustness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machine can tolerate some deviations,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𝑃𝑎𝑠𝑠𝑤𝑜𝑟𝑑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𝐵𝑎𝑐𝑘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𝑉𝑜𝑡𝑒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𝐶𝑜𝑛𝑓𝑖𝑟𝑚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𝐿𝑒𝑎𝑣𝑒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998B6959-188C-7B87-3D9A-641054D69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FFAEB-5FD9-A926-0C36-7B197F1D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1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FB1E939A-A089-037D-97E7-4A72EFE15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26" y="4456492"/>
            <a:ext cx="5256212" cy="1720471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55B7C1F-73F6-E54A-BEA7-A2B372A8C3D5}"/>
              </a:ext>
            </a:extLst>
          </p:cNvPr>
          <p:cNvSpPr/>
          <p:nvPr/>
        </p:nvSpPr>
        <p:spPr>
          <a:xfrm>
            <a:off x="6896725" y="4386020"/>
            <a:ext cx="643200" cy="480448"/>
          </a:xfrm>
          <a:custGeom>
            <a:avLst/>
            <a:gdLst>
              <a:gd name="connsiteX0" fmla="*/ 643200 w 643200"/>
              <a:gd name="connsiteY0" fmla="*/ 480448 h 480448"/>
              <a:gd name="connsiteX1" fmla="*/ 596705 w 643200"/>
              <a:gd name="connsiteY1" fmla="*/ 193729 h 480448"/>
              <a:gd name="connsiteX2" fmla="*/ 511464 w 643200"/>
              <a:gd name="connsiteY2" fmla="*/ 100739 h 480448"/>
              <a:gd name="connsiteX3" fmla="*/ 325485 w 643200"/>
              <a:gd name="connsiteY3" fmla="*/ 0 h 480448"/>
              <a:gd name="connsiteX4" fmla="*/ 162753 w 643200"/>
              <a:gd name="connsiteY4" fmla="*/ 46495 h 480448"/>
              <a:gd name="connsiteX5" fmla="*/ 77512 w 643200"/>
              <a:gd name="connsiteY5" fmla="*/ 178231 h 480448"/>
              <a:gd name="connsiteX6" fmla="*/ 62014 w 643200"/>
              <a:gd name="connsiteY6" fmla="*/ 232475 h 480448"/>
              <a:gd name="connsiteX7" fmla="*/ 38766 w 643200"/>
              <a:gd name="connsiteY7" fmla="*/ 286719 h 480448"/>
              <a:gd name="connsiteX8" fmla="*/ 31017 w 643200"/>
              <a:gd name="connsiteY8" fmla="*/ 333214 h 480448"/>
              <a:gd name="connsiteX9" fmla="*/ 23268 w 643200"/>
              <a:gd name="connsiteY9" fmla="*/ 364211 h 480448"/>
              <a:gd name="connsiteX10" fmla="*/ 15519 w 643200"/>
              <a:gd name="connsiteY10" fmla="*/ 387458 h 480448"/>
              <a:gd name="connsiteX11" fmla="*/ 7770 w 643200"/>
              <a:gd name="connsiteY11" fmla="*/ 418455 h 480448"/>
              <a:gd name="connsiteX12" fmla="*/ 20 w 643200"/>
              <a:gd name="connsiteY12" fmla="*/ 449451 h 48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200" h="480448">
                <a:moveTo>
                  <a:pt x="643200" y="480448"/>
                </a:moveTo>
                <a:cubicBezTo>
                  <a:pt x="627702" y="384875"/>
                  <a:pt x="628440" y="285202"/>
                  <a:pt x="596705" y="193729"/>
                </a:cubicBezTo>
                <a:cubicBezTo>
                  <a:pt x="582922" y="154003"/>
                  <a:pt x="543109" y="128429"/>
                  <a:pt x="511464" y="100739"/>
                </a:cubicBezTo>
                <a:cubicBezTo>
                  <a:pt x="430740" y="30105"/>
                  <a:pt x="415890" y="32875"/>
                  <a:pt x="325485" y="0"/>
                </a:cubicBezTo>
                <a:cubicBezTo>
                  <a:pt x="284050" y="5920"/>
                  <a:pt x="198736" y="4515"/>
                  <a:pt x="162753" y="46495"/>
                </a:cubicBezTo>
                <a:cubicBezTo>
                  <a:pt x="128715" y="86206"/>
                  <a:pt x="77512" y="178231"/>
                  <a:pt x="77512" y="178231"/>
                </a:cubicBezTo>
                <a:cubicBezTo>
                  <a:pt x="72346" y="196312"/>
                  <a:pt x="68339" y="214766"/>
                  <a:pt x="62014" y="232475"/>
                </a:cubicBezTo>
                <a:cubicBezTo>
                  <a:pt x="55398" y="251001"/>
                  <a:pt x="44551" y="267917"/>
                  <a:pt x="38766" y="286719"/>
                </a:cubicBezTo>
                <a:cubicBezTo>
                  <a:pt x="34145" y="301736"/>
                  <a:pt x="34098" y="317807"/>
                  <a:pt x="31017" y="333214"/>
                </a:cubicBezTo>
                <a:cubicBezTo>
                  <a:pt x="28928" y="343657"/>
                  <a:pt x="26194" y="353970"/>
                  <a:pt x="23268" y="364211"/>
                </a:cubicBezTo>
                <a:cubicBezTo>
                  <a:pt x="21024" y="372065"/>
                  <a:pt x="17763" y="379604"/>
                  <a:pt x="15519" y="387458"/>
                </a:cubicBezTo>
                <a:cubicBezTo>
                  <a:pt x="12593" y="397699"/>
                  <a:pt x="10696" y="408215"/>
                  <a:pt x="7770" y="418455"/>
                </a:cubicBezTo>
                <a:cubicBezTo>
                  <a:pt x="-797" y="448438"/>
                  <a:pt x="20" y="432179"/>
                  <a:pt x="20" y="44945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D253C0-1A5C-008C-59CC-1F4F4F9E26E1}"/>
                  </a:ext>
                </a:extLst>
              </p:cNvPr>
              <p:cNvSpPr txBox="1"/>
              <p:nvPr/>
            </p:nvSpPr>
            <p:spPr>
              <a:xfrm>
                <a:off x="7424979" y="4321555"/>
                <a:ext cx="88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D253C0-1A5C-008C-59CC-1F4F4F9E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79" y="4321555"/>
                <a:ext cx="8834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4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C1BA-D028-0235-F14E-36CEC802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Intolerable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5672D77-8F35-25F3-B392-24A7DA5193A5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690688"/>
                <a:ext cx="5183188" cy="7193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Environment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with </a:t>
                </a:r>
                <a:r>
                  <a:rPr lang="en-US" b="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intolerable</a:t>
                </a:r>
                <a:r>
                  <a:rPr lang="en-US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deviations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35672D77-8F35-25F3-B392-24A7DA519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690688"/>
                <a:ext cx="5183188" cy="719359"/>
              </a:xfrm>
              <a:blipFill>
                <a:blip r:embed="rId3"/>
                <a:stretch>
                  <a:fillRect l="-1882" t="-11017" b="-19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69D84-AEB8-8C04-DF07-2F1C7507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7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376AA5-1261-166F-F66A-EDE6D4B0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Voter: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Enter password;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Select a candidate;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Vote for them;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Forget to confirm;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Leave.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Malicious Official: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 twice;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Select, Vote, and Confirm.</a:t>
            </a:r>
          </a:p>
        </p:txBody>
      </p:sp>
      <p:pic>
        <p:nvPicPr>
          <p:cNvPr id="7" name="Content Placeholder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A825C-44F8-257C-11C8-E8E26CAA0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995234"/>
            <a:ext cx="5256213" cy="17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4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746-5EBC-A452-3272-68A0F699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Robustness to Robustification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6CEF8-DA84-5408-9E90-4C518CA5C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3000"/>
                  </a:spcBef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Given a new environment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with intolerable deviations, i.e.,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′⊭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spcBef>
                    <a:spcPts val="3000"/>
                  </a:spcBef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Robustification: Construct a redesign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such that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6CEF8-DA84-5408-9E90-4C518CA5C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25605-00A7-51C2-4E36-C77F175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486F-3510-BF6E-C06E-1C5C8F3C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Contributions – ICSE 23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E17A-A98F-03CB-4BE6-A29BA5B8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 the (optimal) robustification problem.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solution to solve it as a multi-objective optimization problem and by using supervisory control.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algorithm to search for optimal solutions.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Case studies and Comparisons with related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6C5C8-4B54-CE1D-D7C0-2B6E7AE7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DAFF-42F2-4E3E-99DA-F76853A718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1553</Words>
  <Application>Microsoft Office PowerPoint</Application>
  <PresentationFormat>Widescreen</PresentationFormat>
  <Paragraphs>228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Office Theme</vt:lpstr>
      <vt:lpstr>Robustification of Behavioral Designs against Environmental Deviations</vt:lpstr>
      <vt:lpstr>Robustness Recap – FSE 20 Work</vt:lpstr>
      <vt:lpstr>A Voting Machine Example</vt:lpstr>
      <vt:lpstr>All Possible Interactions</vt:lpstr>
      <vt:lpstr>Expected Behavior of the Environment</vt:lpstr>
      <vt:lpstr>Is it Safe and Robust?</vt:lpstr>
      <vt:lpstr>Intolerable Deviations</vt:lpstr>
      <vt:lpstr>From Robustness to Robustification</vt:lpstr>
      <vt:lpstr>Key Contributions – ICSE 23 Work</vt:lpstr>
      <vt:lpstr>Robustification by Supervisory Control</vt:lpstr>
      <vt:lpstr>An Example of Control</vt:lpstr>
      <vt:lpstr>Another Example of Control</vt:lpstr>
      <vt:lpstr>Optimal Robustification Problem</vt:lpstr>
      <vt:lpstr>Multi-Objective Optimization</vt:lpstr>
      <vt:lpstr>Evaluation</vt:lpstr>
      <vt:lpstr>RQ1: Scalability</vt:lpstr>
      <vt:lpstr>RQ2: Comparisons</vt:lpstr>
      <vt:lpstr>Reflections on Paper Writing Experience</vt:lpstr>
      <vt:lpstr>ICSE 2022: Evaluation and Scalability!</vt:lpstr>
      <vt:lpstr>More Work on Engineering</vt:lpstr>
      <vt:lpstr>FSE 2022: Comparison!</vt:lpstr>
      <vt:lpstr>Introducing Baselines and Comparisons</vt:lpstr>
      <vt:lpstr>Lesson 1: Engineering Matters!</vt:lpstr>
      <vt:lpstr>Lesson 2: Highlight Your Contributions!</vt:lpstr>
      <vt:lpstr>Lesson 3: Be Patient and Don’t Be Mad!</vt:lpstr>
      <vt:lpstr>Final Words</vt:lpstr>
      <vt:lpstr>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Robustification of Behavioral Designs against Environmental Deviations</dc:title>
  <dc:creator>Changjian Zhang</dc:creator>
  <cp:lastModifiedBy>Changjian Zhang</cp:lastModifiedBy>
  <cp:revision>97</cp:revision>
  <dcterms:created xsi:type="dcterms:W3CDTF">2023-01-23T15:39:13Z</dcterms:created>
  <dcterms:modified xsi:type="dcterms:W3CDTF">2023-02-06T18:07:19Z</dcterms:modified>
</cp:coreProperties>
</file>