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284" autoAdjust="0"/>
  </p:normalViewPr>
  <p:slideViewPr>
    <p:cSldViewPr snapToGrid="0" showGuides="1">
      <p:cViewPr varScale="1">
        <p:scale>
          <a:sx n="83" d="100"/>
          <a:sy n="83" d="100"/>
        </p:scale>
        <p:origin x="104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0D1E5-2784-4AA6-9368-AE0493C5C51D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263F88-0332-4147-86B1-6B81C7FFE2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513A6AC-05F2-4ED4-B0FD-657230184D7E}" type="parTrans" cxnId="{76DAE4CD-9C4E-4661-A667-AC2AE3D65B43}">
      <dgm:prSet/>
      <dgm:spPr/>
      <dgm:t>
        <a:bodyPr/>
        <a:lstStyle/>
        <a:p>
          <a:endParaRPr lang="en-US"/>
        </a:p>
      </dgm:t>
    </dgm:pt>
    <dgm:pt modelId="{B38CBDFB-F764-4507-BC4A-C71CE973CCF5}" type="sibTrans" cxnId="{76DAE4CD-9C4E-4661-A667-AC2AE3D65B43}">
      <dgm:prSet/>
      <dgm:spPr/>
      <dgm:t>
        <a:bodyPr/>
        <a:lstStyle/>
        <a:p>
          <a:endParaRPr lang="en-US"/>
        </a:p>
      </dgm:t>
    </dgm:pt>
    <dgm:pt modelId="{BC310716-0D5D-418A-8AFB-159AC8712B67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76DD5A9B-B6FB-4FD0-A0AD-9732116D7543}" type="parTrans" cxnId="{CC8DBE5C-2707-4BA5-808E-926C923CBD8E}">
      <dgm:prSet/>
      <dgm:spPr/>
      <dgm:t>
        <a:bodyPr/>
        <a:lstStyle/>
        <a:p>
          <a:endParaRPr lang="en-US"/>
        </a:p>
      </dgm:t>
    </dgm:pt>
    <dgm:pt modelId="{B3FDC458-03BD-4176-BC55-896CC8A1CB0F}" type="sibTrans" cxnId="{CC8DBE5C-2707-4BA5-808E-926C923CBD8E}">
      <dgm:prSet/>
      <dgm:spPr/>
      <dgm:t>
        <a:bodyPr/>
        <a:lstStyle/>
        <a:p>
          <a:endParaRPr lang="en-US"/>
        </a:p>
      </dgm:t>
    </dgm:pt>
    <dgm:pt modelId="{AC49F15D-1EAC-4AE9-8F05-BF6E10E3FB9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4392F9F-0C40-45FF-97C7-96E9AB42485D}" type="parTrans" cxnId="{5763F254-3EA7-45FB-A570-0E38351F7639}">
      <dgm:prSet/>
      <dgm:spPr/>
      <dgm:t>
        <a:bodyPr/>
        <a:lstStyle/>
        <a:p>
          <a:endParaRPr lang="en-US"/>
        </a:p>
      </dgm:t>
    </dgm:pt>
    <dgm:pt modelId="{2BD78727-68AA-4DC0-8C72-9DEDA273512C}" type="sibTrans" cxnId="{5763F254-3EA7-45FB-A570-0E38351F7639}">
      <dgm:prSet/>
      <dgm:spPr/>
      <dgm:t>
        <a:bodyPr/>
        <a:lstStyle/>
        <a:p>
          <a:endParaRPr lang="en-US"/>
        </a:p>
      </dgm:t>
    </dgm:pt>
    <dgm:pt modelId="{D93F464A-BE84-413D-82FA-230A78884230}" type="pres">
      <dgm:prSet presAssocID="{A490D1E5-2784-4AA6-9368-AE0493C5C51D}" presName="cycle" presStyleCnt="0">
        <dgm:presLayoutVars>
          <dgm:dir/>
          <dgm:resizeHandles val="exact"/>
        </dgm:presLayoutVars>
      </dgm:prSet>
      <dgm:spPr/>
    </dgm:pt>
    <dgm:pt modelId="{47EB470D-9B31-4850-A34B-510CD8287D4E}" type="pres">
      <dgm:prSet presAssocID="{4F263F88-0332-4147-86B1-6B81C7FFE234}" presName="dummy" presStyleCnt="0"/>
      <dgm:spPr/>
    </dgm:pt>
    <dgm:pt modelId="{DBEB5674-1630-433C-8EC7-86719CA334B7}" type="pres">
      <dgm:prSet presAssocID="{4F263F88-0332-4147-86B1-6B81C7FFE234}" presName="node" presStyleLbl="revTx" presStyleIdx="0" presStyleCnt="3">
        <dgm:presLayoutVars>
          <dgm:bulletEnabled val="1"/>
        </dgm:presLayoutVars>
      </dgm:prSet>
      <dgm:spPr/>
    </dgm:pt>
    <dgm:pt modelId="{5F5B7373-0A1C-4792-A862-9B0B0A880F0F}" type="pres">
      <dgm:prSet presAssocID="{B38CBDFB-F764-4507-BC4A-C71CE973CCF5}" presName="sibTrans" presStyleLbl="node1" presStyleIdx="0" presStyleCnt="3"/>
      <dgm:spPr/>
    </dgm:pt>
    <dgm:pt modelId="{E0E60A8C-5D75-40DA-93BC-C22A422FEE28}" type="pres">
      <dgm:prSet presAssocID="{BC310716-0D5D-418A-8AFB-159AC8712B67}" presName="dummy" presStyleCnt="0"/>
      <dgm:spPr/>
    </dgm:pt>
    <dgm:pt modelId="{32DC73CC-8873-412C-8FE5-D2FE7AED974E}" type="pres">
      <dgm:prSet presAssocID="{BC310716-0D5D-418A-8AFB-159AC8712B67}" presName="node" presStyleLbl="revTx" presStyleIdx="1" presStyleCnt="3">
        <dgm:presLayoutVars>
          <dgm:bulletEnabled val="1"/>
        </dgm:presLayoutVars>
      </dgm:prSet>
      <dgm:spPr/>
    </dgm:pt>
    <dgm:pt modelId="{B7CB0836-6BD4-4F0B-8F91-CB32B3FC63B4}" type="pres">
      <dgm:prSet presAssocID="{B3FDC458-03BD-4176-BC55-896CC8A1CB0F}" presName="sibTrans" presStyleLbl="node1" presStyleIdx="1" presStyleCnt="3"/>
      <dgm:spPr/>
    </dgm:pt>
    <dgm:pt modelId="{52547CC4-59F8-44DC-A9A4-60C01DAFDD34}" type="pres">
      <dgm:prSet presAssocID="{AC49F15D-1EAC-4AE9-8F05-BF6E10E3FB9A}" presName="dummy" presStyleCnt="0"/>
      <dgm:spPr/>
    </dgm:pt>
    <dgm:pt modelId="{06581EC1-CF16-4755-8B4A-193E94D81406}" type="pres">
      <dgm:prSet presAssocID="{AC49F15D-1EAC-4AE9-8F05-BF6E10E3FB9A}" presName="node" presStyleLbl="revTx" presStyleIdx="2" presStyleCnt="3">
        <dgm:presLayoutVars>
          <dgm:bulletEnabled val="1"/>
        </dgm:presLayoutVars>
      </dgm:prSet>
      <dgm:spPr/>
    </dgm:pt>
    <dgm:pt modelId="{693C35CB-B082-4469-993C-C17060A5E1D4}" type="pres">
      <dgm:prSet presAssocID="{2BD78727-68AA-4DC0-8C72-9DEDA273512C}" presName="sibTrans" presStyleLbl="node1" presStyleIdx="2" presStyleCnt="3"/>
      <dgm:spPr/>
    </dgm:pt>
  </dgm:ptLst>
  <dgm:cxnLst>
    <dgm:cxn modelId="{556B9B0D-0F01-436B-87B8-41EEE777B65E}" type="presOf" srcId="{B3FDC458-03BD-4176-BC55-896CC8A1CB0F}" destId="{B7CB0836-6BD4-4F0B-8F91-CB32B3FC63B4}" srcOrd="0" destOrd="0" presId="urn:microsoft.com/office/officeart/2005/8/layout/cycle1"/>
    <dgm:cxn modelId="{CC8DBE5C-2707-4BA5-808E-926C923CBD8E}" srcId="{A490D1E5-2784-4AA6-9368-AE0493C5C51D}" destId="{BC310716-0D5D-418A-8AFB-159AC8712B67}" srcOrd="1" destOrd="0" parTransId="{76DD5A9B-B6FB-4FD0-A0AD-9732116D7543}" sibTransId="{B3FDC458-03BD-4176-BC55-896CC8A1CB0F}"/>
    <dgm:cxn modelId="{5763F254-3EA7-45FB-A570-0E38351F7639}" srcId="{A490D1E5-2784-4AA6-9368-AE0493C5C51D}" destId="{AC49F15D-1EAC-4AE9-8F05-BF6E10E3FB9A}" srcOrd="2" destOrd="0" parTransId="{A4392F9F-0C40-45FF-97C7-96E9AB42485D}" sibTransId="{2BD78727-68AA-4DC0-8C72-9DEDA273512C}"/>
    <dgm:cxn modelId="{CECD527F-6427-41B3-B2F6-5E71A4786364}" type="presOf" srcId="{A490D1E5-2784-4AA6-9368-AE0493C5C51D}" destId="{D93F464A-BE84-413D-82FA-230A78884230}" srcOrd="0" destOrd="0" presId="urn:microsoft.com/office/officeart/2005/8/layout/cycle1"/>
    <dgm:cxn modelId="{5287B57F-3565-471A-ACB8-A007CDFE1A8E}" type="presOf" srcId="{BC310716-0D5D-418A-8AFB-159AC8712B67}" destId="{32DC73CC-8873-412C-8FE5-D2FE7AED974E}" srcOrd="0" destOrd="0" presId="urn:microsoft.com/office/officeart/2005/8/layout/cycle1"/>
    <dgm:cxn modelId="{818DF892-8D83-42C1-9FC3-725B51543ED4}" type="presOf" srcId="{AC49F15D-1EAC-4AE9-8F05-BF6E10E3FB9A}" destId="{06581EC1-CF16-4755-8B4A-193E94D81406}" srcOrd="0" destOrd="0" presId="urn:microsoft.com/office/officeart/2005/8/layout/cycle1"/>
    <dgm:cxn modelId="{9D8636AB-3C0C-4137-B12C-E9E241236F99}" type="presOf" srcId="{2BD78727-68AA-4DC0-8C72-9DEDA273512C}" destId="{693C35CB-B082-4469-993C-C17060A5E1D4}" srcOrd="0" destOrd="0" presId="urn:microsoft.com/office/officeart/2005/8/layout/cycle1"/>
    <dgm:cxn modelId="{76DAE4CD-9C4E-4661-A667-AC2AE3D65B43}" srcId="{A490D1E5-2784-4AA6-9368-AE0493C5C51D}" destId="{4F263F88-0332-4147-86B1-6B81C7FFE234}" srcOrd="0" destOrd="0" parTransId="{6513A6AC-05F2-4ED4-B0FD-657230184D7E}" sibTransId="{B38CBDFB-F764-4507-BC4A-C71CE973CCF5}"/>
    <dgm:cxn modelId="{CD30EFDB-3D4F-49AC-88AC-ED2F645C123A}" type="presOf" srcId="{B38CBDFB-F764-4507-BC4A-C71CE973CCF5}" destId="{5F5B7373-0A1C-4792-A862-9B0B0A880F0F}" srcOrd="0" destOrd="0" presId="urn:microsoft.com/office/officeart/2005/8/layout/cycle1"/>
    <dgm:cxn modelId="{75DFD3FB-6BB4-45D4-81B0-4BB5141280A8}" type="presOf" srcId="{4F263F88-0332-4147-86B1-6B81C7FFE234}" destId="{DBEB5674-1630-433C-8EC7-86719CA334B7}" srcOrd="0" destOrd="0" presId="urn:microsoft.com/office/officeart/2005/8/layout/cycle1"/>
    <dgm:cxn modelId="{5F7A2321-DAF1-4569-BDBA-3BA65EDD2B79}" type="presParOf" srcId="{D93F464A-BE84-413D-82FA-230A78884230}" destId="{47EB470D-9B31-4850-A34B-510CD8287D4E}" srcOrd="0" destOrd="0" presId="urn:microsoft.com/office/officeart/2005/8/layout/cycle1"/>
    <dgm:cxn modelId="{167E6488-2EB4-4F1B-8F9C-E81AAEC3E730}" type="presParOf" srcId="{D93F464A-BE84-413D-82FA-230A78884230}" destId="{DBEB5674-1630-433C-8EC7-86719CA334B7}" srcOrd="1" destOrd="0" presId="urn:microsoft.com/office/officeart/2005/8/layout/cycle1"/>
    <dgm:cxn modelId="{1651DD32-5BD2-46F7-9924-4655D540802B}" type="presParOf" srcId="{D93F464A-BE84-413D-82FA-230A78884230}" destId="{5F5B7373-0A1C-4792-A862-9B0B0A880F0F}" srcOrd="2" destOrd="0" presId="urn:microsoft.com/office/officeart/2005/8/layout/cycle1"/>
    <dgm:cxn modelId="{F927F1B6-4F5C-4DD1-BAF9-74ECE6D3FCC3}" type="presParOf" srcId="{D93F464A-BE84-413D-82FA-230A78884230}" destId="{E0E60A8C-5D75-40DA-93BC-C22A422FEE28}" srcOrd="3" destOrd="0" presId="urn:microsoft.com/office/officeart/2005/8/layout/cycle1"/>
    <dgm:cxn modelId="{E2C40FD9-CDAA-47BA-9F78-FC1DB131708C}" type="presParOf" srcId="{D93F464A-BE84-413D-82FA-230A78884230}" destId="{32DC73CC-8873-412C-8FE5-D2FE7AED974E}" srcOrd="4" destOrd="0" presId="urn:microsoft.com/office/officeart/2005/8/layout/cycle1"/>
    <dgm:cxn modelId="{793D3AE3-5525-4B82-A2F1-A8C7DF44C21F}" type="presParOf" srcId="{D93F464A-BE84-413D-82FA-230A78884230}" destId="{B7CB0836-6BD4-4F0B-8F91-CB32B3FC63B4}" srcOrd="5" destOrd="0" presId="urn:microsoft.com/office/officeart/2005/8/layout/cycle1"/>
    <dgm:cxn modelId="{C7433B3E-3CF2-471C-9C78-A2342ABD1AF4}" type="presParOf" srcId="{D93F464A-BE84-413D-82FA-230A78884230}" destId="{52547CC4-59F8-44DC-A9A4-60C01DAFDD34}" srcOrd="6" destOrd="0" presId="urn:microsoft.com/office/officeart/2005/8/layout/cycle1"/>
    <dgm:cxn modelId="{6508A37F-B894-44D1-8A5F-3F5CC9199EDB}" type="presParOf" srcId="{D93F464A-BE84-413D-82FA-230A78884230}" destId="{06581EC1-CF16-4755-8B4A-193E94D81406}" srcOrd="7" destOrd="0" presId="urn:microsoft.com/office/officeart/2005/8/layout/cycle1"/>
    <dgm:cxn modelId="{A2F8052D-6F5F-4F9B-819B-E5275DD33086}" type="presParOf" srcId="{D93F464A-BE84-413D-82FA-230A78884230}" destId="{693C35CB-B082-4469-993C-C17060A5E1D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5674-1630-433C-8EC7-86719CA334B7}">
      <dsp:nvSpPr>
        <dsp:cNvPr id="0" name=""/>
        <dsp:cNvSpPr/>
      </dsp:nvSpPr>
      <dsp:spPr>
        <a:xfrm>
          <a:off x="4424905" y="340147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424905" y="340147"/>
        <a:ext cx="1737228" cy="1737228"/>
      </dsp:txXfrm>
    </dsp:sp>
    <dsp:sp modelId="{5F5B7373-0A1C-4792-A862-9B0B0A880F0F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2962226"/>
            <a:gd name="adj4" fmla="val 52815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C73CC-8873-412C-8FE5-D2FE7AED974E}">
      <dsp:nvSpPr>
        <dsp:cNvPr id="0" name=""/>
        <dsp:cNvSpPr/>
      </dsp:nvSpPr>
      <dsp:spPr>
        <a:xfrm>
          <a:off x="2965268" y="2868311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</a:t>
          </a:r>
        </a:p>
      </dsp:txBody>
      <dsp:txXfrm>
        <a:off x="2965268" y="2868311"/>
        <a:ext cx="1737228" cy="1737228"/>
      </dsp:txXfrm>
    </dsp:sp>
    <dsp:sp modelId="{B7CB0836-6BD4-4F0B-8F91-CB32B3FC63B4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10170712"/>
            <a:gd name="adj4" fmla="val 7261301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81EC1-CF16-4755-8B4A-193E94D81406}">
      <dsp:nvSpPr>
        <dsp:cNvPr id="0" name=""/>
        <dsp:cNvSpPr/>
      </dsp:nvSpPr>
      <dsp:spPr>
        <a:xfrm>
          <a:off x="1505632" y="340147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1505632" y="340147"/>
        <a:ext cx="1737228" cy="1737228"/>
      </dsp:txXfrm>
    </dsp:sp>
    <dsp:sp modelId="{693C35CB-B082-4469-993C-C17060A5E1D4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16855199"/>
            <a:gd name="adj4" fmla="val 14968328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76B5B-3BE9-4002-8827-A85D0B6D33F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37EC8-129C-4D67-B4AC-EB6D53F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figures, architecture diagrams, to show the difference of different classes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</a:t>
            </a:r>
            <a:r>
              <a:rPr lang="en-US" dirty="0" err="1"/>
              <a:t>Verifiai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Other: mismatched formalism, like CPS.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graceful degradation.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this would affect development process?</a:t>
            </a:r>
          </a:p>
          <a:p>
            <a:r>
              <a:rPr lang="en-US" dirty="0"/>
              <a:t>Emerging effect?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7EC8-129C-4D67-B4AC-EB6D53F75B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ADD1-BE22-9BE6-1818-C09EBA4E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EA6C-0C16-3E9A-A08B-C1575DAEA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131075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8A4C-5121-4A41-435A-C357032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651B-439D-4662-8606-C35CF0CB720D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26D8-D3DE-199D-9B67-E9D069E4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E491-F6EC-3F0A-DB30-A32B7567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7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7138-FDE3-8118-CF2D-3BBC72E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337A8-8348-4C3C-FFAD-EF94A37F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2697-C318-F8C7-2546-D2576AB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0889-A0F0-4AA9-8EE6-769679827AC6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2466-7C16-8EE4-7CB0-04522927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4135-A637-2B32-F02C-4384C1D3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EB028-FAB0-0BDF-7039-594CF9B17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F24CA-1061-6CD8-301E-CB9502828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AFCE-50F8-5794-0752-6A1D8E49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85-2E56-4892-AB5B-69B008CE72BA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E01A-50FC-5C93-6B0C-2E9D8712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8D2-AE9D-C109-CBED-6CCF063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9CE-EF56-4CAE-77C3-6B55E654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0B42-2BCE-72D4-BE05-16300EC2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80CF-8084-5C55-D9C6-78C37EB1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6B84-B1C2-4105-A63C-85EA123C8540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FE14-FFD4-2D75-6778-16592569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6D25-63B9-100D-A7DC-94466A34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9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699-DF2B-EE0B-DDDE-3E8AC62E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52403-8EF1-591F-4DC0-4F4CA194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D0B7-CE09-839E-D738-62C686D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574-822E-4533-BF39-3C124B11C2B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A57A-0FB5-BE3A-4FAA-29431945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219C-D995-85E5-8403-B5E657D6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8926-41B0-3F2A-C88F-8E3F17B1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760C-B04C-461A-7092-2AC26FE0C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D123-74F0-8569-5231-96EF5A05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03515-FC14-E384-FA3E-F008A0A5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7A64-FA9A-4B0E-96BC-10505799E359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3684-4573-F221-4348-C8D06CC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EA24-8BBD-74F6-F08F-5CD843CE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C1D8-EB8D-61B6-15E1-753BF0FF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71FC-34C4-89FB-C302-3BB4F65F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2B5ED-AB33-F553-B6C1-B45E76A4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8552F-622D-2858-6AEF-E13FBF3AB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7A7E-BA88-FF35-3ADD-DE4F2AB9B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0015-2A03-55AC-37B3-C5300613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15D0-7779-4A09-8B4B-78ED9C655A12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7089A-D4C9-F57B-21DA-AEEB3DDB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BFF74-C8E9-ADED-8E30-BE54579C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9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229B-190A-28D0-75CC-89576A81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11F9C-D4C4-0187-FB2D-42A82342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9FE0-B824-4D45-9F13-69F92E469FDF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28D4D-00BA-8CDD-5376-474B1DBF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5913-4B4A-CE9B-C998-3D590FB9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3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F5052-0DF4-5BDD-B203-522CAF3E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75CC-568A-425E-AFB2-E8E5767FCB0B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5862A-68C0-9793-5C4A-7F112001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84011-A26C-EBAF-1DEC-6842E2BE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1429-97BA-73A8-35B4-EB1BE472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F67E-063F-A6B1-3179-FACB60B9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0CA0-AB59-4302-336E-9CFC8A5A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C395-917D-28E2-6343-196CB322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9323-7EB3-45BA-BD54-9CFA39506A4E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0E10-306B-795F-ECAF-9F74329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0FD8-9971-940D-8051-4FE39695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E94-F9C1-D771-C450-A034B6F6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1A81E-150D-B324-A290-0E73E342B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32ACE-9BBF-32CA-3552-DF2DC63E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BB05B-6D21-7C78-B3F7-43996D16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EA87-72A8-4E68-86EA-ECC92278879B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670F-525C-6998-D7D7-2E608EBA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FB8C2-3197-32DB-46AD-511211C4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6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4B9E9-056C-8A95-BC95-223BE150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12FB-7349-844B-0F18-AABAE349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F592-749E-9F0E-D670-91145D930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3C27-5CFB-4790-B4EA-0922CCAA1764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5707-4DFF-279D-1DA5-E0C418DD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91EB-6278-295B-41A9-22C6CACA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D629-F1E5-4B0E-8AF4-207D5818F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C9B5-9B49-348E-A7D3-596138871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Robustness of Software System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FB17A-7805-78FD-B423-3B0F6DE6C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Changjian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05F38-69A0-95E0-DFAE-8FC31004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4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94C-5747-13AF-F323-53C830DA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Robust-by-Design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38A7-72D9-82F5-96B0-46E647FC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FB273317-6108-34AD-B446-8AE2C3440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964423"/>
              </p:ext>
            </p:extLst>
          </p:nvPr>
        </p:nvGraphicFramePr>
        <p:xfrm>
          <a:off x="2314434" y="1690688"/>
          <a:ext cx="7667766" cy="460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849D3706-112B-0D6D-55FF-1A3E0D304D96}"/>
              </a:ext>
            </a:extLst>
          </p:cNvPr>
          <p:cNvGrpSpPr/>
          <p:nvPr/>
        </p:nvGrpSpPr>
        <p:grpSpPr>
          <a:xfrm>
            <a:off x="5058856" y="3121584"/>
            <a:ext cx="2173415" cy="1353086"/>
            <a:chOff x="838200" y="1898333"/>
            <a:chExt cx="2173415" cy="1353086"/>
          </a:xfrm>
        </p:grpSpPr>
        <p:grpSp>
          <p:nvGrpSpPr>
            <p:cNvPr id="11" name="Content Placeholder 5" descr="Users with solid fill">
              <a:extLst>
                <a:ext uri="{FF2B5EF4-FFF2-40B4-BE49-F238E27FC236}">
                  <a16:creationId xmlns:a16="http://schemas.microsoft.com/office/drawing/2014/main" id="{58C622B1-FF2D-529C-A36E-93CCA24D9563}"/>
                </a:ext>
              </a:extLst>
            </p:cNvPr>
            <p:cNvGrpSpPr/>
            <p:nvPr/>
          </p:nvGrpSpPr>
          <p:grpSpPr>
            <a:xfrm>
              <a:off x="1524858" y="1898333"/>
              <a:ext cx="800100" cy="499109"/>
              <a:chOff x="1524858" y="1898333"/>
              <a:chExt cx="800100" cy="499109"/>
            </a:xfrm>
            <a:solidFill>
              <a:srgbClr val="000000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4CE5ADE-DE95-CB9A-6946-19C963FC993C}"/>
                  </a:ext>
                </a:extLst>
              </p:cNvPr>
              <p:cNvSpPr/>
              <p:nvPr/>
            </p:nvSpPr>
            <p:spPr>
              <a:xfrm>
                <a:off x="16105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BDAF822-E3E7-1EF0-D0E9-100BBABF742F}"/>
                  </a:ext>
                </a:extLst>
              </p:cNvPr>
              <p:cNvSpPr/>
              <p:nvPr/>
            </p:nvSpPr>
            <p:spPr>
              <a:xfrm>
                <a:off x="20677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60E388D-E86F-EB15-50F3-6BDFD5E1C857}"/>
                  </a:ext>
                </a:extLst>
              </p:cNvPr>
              <p:cNvSpPr/>
              <p:nvPr/>
            </p:nvSpPr>
            <p:spPr>
              <a:xfrm>
                <a:off x="1753458" y="2225993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95801EB-75BC-302D-6DA3-B73CCCEA254C}"/>
                  </a:ext>
                </a:extLst>
              </p:cNvPr>
              <p:cNvSpPr/>
              <p:nvPr/>
            </p:nvSpPr>
            <p:spPr>
              <a:xfrm>
                <a:off x="1839183" y="2031683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B33B179-D7FA-F7AA-CA5C-4991E2D8C3F8}"/>
                  </a:ext>
                </a:extLst>
              </p:cNvPr>
              <p:cNvSpPr/>
              <p:nvPr/>
            </p:nvSpPr>
            <p:spPr>
              <a:xfrm>
                <a:off x="2014443" y="2092643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762541B-D4A6-077A-6640-5F83A614AD9C}"/>
                  </a:ext>
                </a:extLst>
              </p:cNvPr>
              <p:cNvSpPr/>
              <p:nvPr/>
            </p:nvSpPr>
            <p:spPr>
              <a:xfrm>
                <a:off x="1524858" y="2092643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5EFA10-AFAC-4917-2BFE-14C065293018}"/>
                </a:ext>
              </a:extLst>
            </p:cNvPr>
            <p:cNvSpPr txBox="1"/>
            <p:nvPr/>
          </p:nvSpPr>
          <p:spPr>
            <a:xfrm>
              <a:off x="838200" y="2605088"/>
              <a:ext cx="2173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Developer, Designer,</a:t>
              </a:r>
            </a:p>
            <a:p>
              <a:pPr algn="ctr"/>
              <a:r>
                <a:rPr lang="en-US" dirty="0"/>
                <a:t>Architect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53A95C-591B-A651-975B-496B2F40DDFA}"/>
              </a:ext>
            </a:extLst>
          </p:cNvPr>
          <p:cNvGrpSpPr/>
          <p:nvPr/>
        </p:nvGrpSpPr>
        <p:grpSpPr>
          <a:xfrm>
            <a:off x="4141034" y="1929205"/>
            <a:ext cx="914400" cy="1283732"/>
            <a:chOff x="4861013" y="2234840"/>
            <a:chExt cx="914400" cy="1283732"/>
          </a:xfrm>
        </p:grpSpPr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97F8D95C-4AA2-E1F2-642D-55881264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61013" y="2234840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DD2706-6ED7-35C6-E64F-687FA81B6621}"/>
                </a:ext>
              </a:extLst>
            </p:cNvPr>
            <p:cNvSpPr txBox="1"/>
            <p:nvPr/>
          </p:nvSpPr>
          <p:spPr>
            <a:xfrm>
              <a:off x="4890852" y="314924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Design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429F4-7FF4-4489-235A-0C4F7ED8227B}"/>
              </a:ext>
            </a:extLst>
          </p:cNvPr>
          <p:cNvGrpSpPr/>
          <p:nvPr/>
        </p:nvGrpSpPr>
        <p:grpSpPr>
          <a:xfrm>
            <a:off x="7166408" y="1840888"/>
            <a:ext cx="1317027" cy="1560731"/>
            <a:chOff x="6689591" y="4170218"/>
            <a:chExt cx="1317027" cy="1560731"/>
          </a:xfrm>
        </p:grpSpPr>
        <p:pic>
          <p:nvPicPr>
            <p:cNvPr id="21" name="Graphic 20" descr="Research with solid fill">
              <a:extLst>
                <a:ext uri="{FF2B5EF4-FFF2-40B4-BE49-F238E27FC236}">
                  <a16:creationId xmlns:a16="http://schemas.microsoft.com/office/drawing/2014/main" id="{247BFFA8-EC74-DEF7-16C6-77C652020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2834" y="417021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B9B1C5-5269-7223-5030-A7D7ABF427F0}"/>
                </a:ext>
              </a:extLst>
            </p:cNvPr>
            <p:cNvSpPr txBox="1"/>
            <p:nvPr/>
          </p:nvSpPr>
          <p:spPr>
            <a:xfrm>
              <a:off x="6689591" y="5084618"/>
              <a:ext cx="1317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Robustness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C5A1B2-C1B5-8D9B-D492-4FC73C63F90C}"/>
              </a:ext>
            </a:extLst>
          </p:cNvPr>
          <p:cNvGrpSpPr/>
          <p:nvPr/>
        </p:nvGrpSpPr>
        <p:grpSpPr>
          <a:xfrm>
            <a:off x="5580825" y="4687945"/>
            <a:ext cx="1129476" cy="1560731"/>
            <a:chOff x="2692806" y="4170217"/>
            <a:chExt cx="1129476" cy="1560731"/>
          </a:xfrm>
        </p:grpSpPr>
        <p:pic>
          <p:nvPicPr>
            <p:cNvPr id="25" name="Graphic 24" descr="Blueprint with solid fill">
              <a:extLst>
                <a:ext uri="{FF2B5EF4-FFF2-40B4-BE49-F238E27FC236}">
                  <a16:creationId xmlns:a16="http://schemas.microsoft.com/office/drawing/2014/main" id="{CB02D146-775F-8FCD-5118-C6FC4553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00343" y="417021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6A624D-5AB6-C667-E75E-D5C19FE8F057}"/>
                </a:ext>
              </a:extLst>
            </p:cNvPr>
            <p:cNvSpPr txBox="1"/>
            <p:nvPr/>
          </p:nvSpPr>
          <p:spPr>
            <a:xfrm>
              <a:off x="2692806" y="5084617"/>
              <a:ext cx="1129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Robustify</a:t>
              </a:r>
            </a:p>
            <a:p>
              <a:pPr algn="ctr"/>
              <a:r>
                <a:rPr lang="en-US" dirty="0"/>
                <a:t>Design</a:t>
              </a:r>
            </a:p>
          </p:txBody>
        </p:sp>
      </p:grp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6130085D-575A-17C6-A9D4-8B1C368BDF79}"/>
              </a:ext>
            </a:extLst>
          </p:cNvPr>
          <p:cNvSpPr/>
          <p:nvPr/>
        </p:nvSpPr>
        <p:spPr>
          <a:xfrm>
            <a:off x="405024" y="2302129"/>
            <a:ext cx="3183989" cy="1452284"/>
          </a:xfrm>
          <a:prstGeom prst="wedgeRoundRectCallout">
            <a:avLst>
              <a:gd name="adj1" fmla="val 62982"/>
              <a:gd name="adj2" fmla="val -39133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Formal models are suitable for representing software designs.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8001E147-9949-22B5-F541-174FBF2FB854}"/>
              </a:ext>
            </a:extLst>
          </p:cNvPr>
          <p:cNvSpPr/>
          <p:nvPr/>
        </p:nvSpPr>
        <p:spPr>
          <a:xfrm>
            <a:off x="8787840" y="2087845"/>
            <a:ext cx="3183989" cy="1452284"/>
          </a:xfrm>
          <a:prstGeom prst="wedgeRoundRectCallout">
            <a:avLst>
              <a:gd name="adj1" fmla="val -65599"/>
              <a:gd name="adj2" fmla="val -27208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Formal methods also provide systematic and rigorous reasoning.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71E611F8-D0E4-CA3F-667D-F5946D2F0B50}"/>
              </a:ext>
            </a:extLst>
          </p:cNvPr>
          <p:cNvSpPr/>
          <p:nvPr/>
        </p:nvSpPr>
        <p:spPr>
          <a:xfrm>
            <a:off x="991325" y="5474923"/>
            <a:ext cx="3734578" cy="1200439"/>
          </a:xfrm>
          <a:prstGeom prst="wedgeRoundRectCallout">
            <a:avLst>
              <a:gd name="adj1" fmla="val 71250"/>
              <a:gd name="adj2" fmla="val -23392"/>
              <a:gd name="adj3" fmla="val 1666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It is also suitable for automatic redesign generation.</a:t>
            </a:r>
          </a:p>
        </p:txBody>
      </p:sp>
    </p:spTree>
    <p:extLst>
      <p:ext uri="{BB962C8B-B14F-4D97-AF65-F5344CB8AC3E}">
        <p14:creationId xmlns:p14="http://schemas.microsoft.com/office/powerpoint/2010/main" val="9993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DBA7-647D-527C-BA16-3DC97746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4C0A-387C-C2D4-4557-E9675A39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behavioral notion of software robustness:</a:t>
            </a:r>
          </a:p>
          <a:p>
            <a:pPr marL="1257300" lvl="1" indent="-457200"/>
            <a:r>
              <a:rPr lang="en-US" dirty="0"/>
              <a:t>Target: Behavior models in labeled transition systems.</a:t>
            </a:r>
          </a:p>
          <a:p>
            <a:pPr marL="1257300" lvl="1" indent="-457200"/>
            <a:r>
              <a:rPr lang="en-US" dirty="0"/>
              <a:t>Faults: Deviations of behavior as sequences of events.</a:t>
            </a:r>
          </a:p>
          <a:p>
            <a:pPr marL="1257300" lvl="1" indent="-457200"/>
            <a:r>
              <a:rPr lang="en-US" dirty="0"/>
              <a:t>Property: System safety property</a:t>
            </a:r>
          </a:p>
          <a:p>
            <a:pPr marL="1257300" lvl="1" indent="-457200"/>
            <a:r>
              <a:rPr lang="en-US" dirty="0"/>
              <a:t>Measure: qualitatively measure the set of tolerable deviations.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Robustification tactics:</a:t>
            </a:r>
          </a:p>
          <a:p>
            <a:pPr marL="1257300" lvl="1" indent="-457200"/>
            <a:r>
              <a:rPr lang="en-US" dirty="0"/>
              <a:t>Architecture tactics for robustness (future work).</a:t>
            </a:r>
          </a:p>
          <a:p>
            <a:pPr marL="1257300" lvl="1" indent="-457200"/>
            <a:r>
              <a:rPr lang="en-US" dirty="0"/>
              <a:t>Automated robustification.</a:t>
            </a:r>
          </a:p>
          <a:p>
            <a:pPr marL="1257300" lvl="1" indent="-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F510-6AEA-7E44-D538-0DC9D39D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40AB-39D0-3984-316B-FA91B307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F93A-A0E6-AAB6-BCC4-DBD1DAB5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Given systems and environments that can be formally modeled in state-transition systems, we can systematically measure and improve the behavioral robustness with respect to a system-level safety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8540-1B38-FA74-EC72-72DD7BAD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C67-EAF1-EAA0-4CE1-291F6F2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B309-3DB4-46F8-9CF8-CAF37A12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We propose a behavioral notion of robustness for software systems based on labeled transition systems.</a:t>
            </a:r>
          </a:p>
          <a:p>
            <a:pPr>
              <a:spcAft>
                <a:spcPts val="1800"/>
              </a:spcAft>
            </a:pPr>
            <a:r>
              <a:rPr lang="en-US" dirty="0"/>
              <a:t>We propose an approach to compute and represent the behavioral robustness of a system.</a:t>
            </a:r>
          </a:p>
          <a:p>
            <a:pPr>
              <a:spcAft>
                <a:spcPts val="1800"/>
              </a:spcAft>
            </a:pPr>
            <a:r>
              <a:rPr lang="en-US" dirty="0"/>
              <a:t>We identify architecture tactics that can improve the robustness of a system against behavioral environmental deviations with formal justifications.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1148-D956-82C4-27BD-734FF7CA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C67-EAF1-EAA0-4CE1-291F6F2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Contributions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B309-3DB4-46F8-9CF8-CAF37A12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We propose an approach to automatically robustify a system by applying certain architecture tactics.</a:t>
            </a:r>
          </a:p>
          <a:p>
            <a:pPr>
              <a:spcAft>
                <a:spcPts val="1800"/>
              </a:spcAft>
            </a:pPr>
            <a:r>
              <a:rPr lang="en-US" dirty="0"/>
              <a:t>We implement the proposed approaches in a tool that can efficiently compute the robustness and robustify a design and evaluate the applicability of our approaches in several case studies.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1148-D956-82C4-27BD-734FF7CA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C67-EAF1-EAA0-4CE1-291F6F2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B309-3DB4-46F8-9CF8-CAF37A12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We propose a behavioral notion of robustness for software systems based on labeled transition systems.</a:t>
            </a:r>
          </a:p>
          <a:p>
            <a:pPr>
              <a:spcAft>
                <a:spcPts val="1800"/>
              </a:spcAft>
            </a:pPr>
            <a:r>
              <a:rPr lang="en-US" dirty="0"/>
              <a:t>We propose an approach to compute and represent the behavioral robustness of a system.</a:t>
            </a:r>
          </a:p>
          <a:p>
            <a:pPr>
              <a:spcAft>
                <a:spcPts val="1800"/>
              </a:spcAft>
            </a:pPr>
            <a:r>
              <a:rPr lang="en-US" dirty="0"/>
              <a:t>We propose an approach to automatically robustify a system by applying certain architecture tactics.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1148-D956-82C4-27BD-734FF7CA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250-CF8D-4812-DB12-403C19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76C8-B312-0889-0D47-6A051BBF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robustness for decomposed systems.</a:t>
            </a:r>
          </a:p>
          <a:p>
            <a:endParaRPr lang="en-US" dirty="0"/>
          </a:p>
          <a:p>
            <a:r>
              <a:rPr lang="en-US" dirty="0"/>
              <a:t>Identify architecture tactics that can improve the robustness of a system against behavioral environmental deviations with formal justifications.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C1E4-AD13-8419-FD2E-B411B3E6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D09-C724-4ECC-20CA-18EA1188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Computation for Decomposed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F710F-548D-4D65-C90F-D55D80BEC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Current work: given machine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environment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and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compute robustness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dirty="0"/>
                  <a:t>Future work: given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compute robustness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dirty="0"/>
                  <a:t>Research questions:</a:t>
                </a:r>
              </a:p>
              <a:p>
                <a:pPr marL="1257300" lvl="1" indent="-457200"/>
                <a:r>
                  <a:rPr lang="en-US" dirty="0"/>
                  <a:t>A method other than first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1257300" lvl="1" indent="-457200"/>
                <a:r>
                  <a:rPr lang="en-US" dirty="0"/>
                  <a:t>What’s the advantage of the new method?</a:t>
                </a:r>
              </a:p>
              <a:p>
                <a:pPr marL="1257300" lvl="1" indent="-457200"/>
                <a:r>
                  <a:rPr lang="en-US" dirty="0"/>
                  <a:t>New design questions we can answer?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F710F-548D-4D65-C90F-D55D80BEC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BF4A3-3C28-3EBD-5F38-45CE16DC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0CA5-01B5-77BB-9F51-FB71E07A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28E2B-03B6-2A55-3C53-6712EA4CC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3000"/>
                  </a:spcBef>
                </a:pPr>
                <a:r>
                  <a:rPr lang="en-US" dirty="0"/>
                  <a:t>Without changing other components, compare two designs of one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dirty="0"/>
                  <a:t>Identify critical components with respect to robustness?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dirty="0"/>
                  <a:t>Without the knowledge of other components, given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what’s the worst-case robustness?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28E2B-03B6-2A55-3C53-6712EA4CC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785D6-86DC-A7BB-C25E-1F47C4C9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FAF3-7B5D-7B39-8847-AF46A11C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063A-EF61-704C-11BF-BD789512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Wrapper (add a controller, disable only).</a:t>
            </a:r>
          </a:p>
          <a:p>
            <a:pPr>
              <a:spcBef>
                <a:spcPts val="3000"/>
              </a:spcBef>
            </a:pPr>
            <a:r>
              <a:rPr lang="en-US" dirty="0"/>
              <a:t>Graceful degradation (remove/degrade components</a:t>
            </a:r>
            <a:r>
              <a:rPr lang="en-US"/>
              <a:t>, properties).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Redundancy (Simplex architecture, voting).</a:t>
            </a:r>
          </a:p>
          <a:p>
            <a:pPr>
              <a:spcBef>
                <a:spcPts val="3000"/>
              </a:spcBef>
            </a:pPr>
            <a:r>
              <a:rPr lang="en-US" dirty="0"/>
              <a:t>Pre/Post processing (prevent or stop the propagation of errors by rewriting).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6510E-74F4-C863-BA5A-B8EF2923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DF8-8F40-BA99-B27C-BB8B9930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CF8C-6F37-C5F5-177C-6D99823E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Software systems are designed and implemented with respect to certain specifications.</a:t>
            </a:r>
          </a:p>
          <a:p>
            <a:pPr>
              <a:spcAft>
                <a:spcPts val="2400"/>
              </a:spcAft>
            </a:pPr>
            <a:r>
              <a:rPr lang="en-US" dirty="0"/>
              <a:t>A </a:t>
            </a:r>
            <a:r>
              <a:rPr lang="en-US" i="1" dirty="0"/>
              <a:t>specification</a:t>
            </a:r>
            <a:r>
              <a:rPr lang="en-US" dirty="0"/>
              <a:t> makes assumptions about the operating environment and claims guarantees on certain functionalities.</a:t>
            </a:r>
          </a:p>
          <a:p>
            <a:pPr>
              <a:spcAft>
                <a:spcPts val="2400"/>
              </a:spcAft>
            </a:pPr>
            <a:r>
              <a:rPr lang="en-US" i="1" dirty="0"/>
              <a:t>Robustness, </a:t>
            </a:r>
            <a:r>
              <a:rPr lang="en-US" dirty="0"/>
              <a:t>a system should continue to provide the guaranteed functionalities under unexpected environment.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679D1-3A64-FBFE-5179-A387CA14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1865-9AD4-19D1-6970-D306C20A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Architecture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A10FE-F1E9-78E7-1375-DC0DC75C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94D609-86F5-21AC-22A0-A951D3D87560}"/>
                  </a:ext>
                </a:extLst>
              </p:cNvPr>
              <p:cNvSpPr/>
              <p:nvPr/>
            </p:nvSpPr>
            <p:spPr>
              <a:xfrm>
                <a:off x="2815558" y="2103504"/>
                <a:ext cx="1313970" cy="8529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94D609-86F5-21AC-22A0-A951D3D87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558" y="2103504"/>
                <a:ext cx="1313970" cy="8529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6ABA90C-BE5E-C836-7D3B-C7119B13F106}"/>
                  </a:ext>
                </a:extLst>
              </p:cNvPr>
              <p:cNvSpPr/>
              <p:nvPr/>
            </p:nvSpPr>
            <p:spPr>
              <a:xfrm>
                <a:off x="2815558" y="3855464"/>
                <a:ext cx="1313970" cy="8529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6ABA90C-BE5E-C836-7D3B-C7119B13F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558" y="3855464"/>
                <a:ext cx="1313970" cy="8529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8279A-3F19-2BC0-5F78-4C20EE107E5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72543" y="2956432"/>
            <a:ext cx="0" cy="89903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1E18AC4-8D7B-824C-DDA0-AFAB2A08750D}"/>
                  </a:ext>
                </a:extLst>
              </p:cNvPr>
              <p:cNvSpPr/>
              <p:nvPr/>
            </p:nvSpPr>
            <p:spPr>
              <a:xfrm>
                <a:off x="8062472" y="2116951"/>
                <a:ext cx="1313970" cy="8529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1E18AC4-8D7B-824C-DDA0-AFAB2A0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72" y="2116951"/>
                <a:ext cx="1313970" cy="85292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D70DABC-6929-42B9-0F5F-221B3877BF51}"/>
                  </a:ext>
                </a:extLst>
              </p:cNvPr>
              <p:cNvSpPr/>
              <p:nvPr/>
            </p:nvSpPr>
            <p:spPr>
              <a:xfrm>
                <a:off x="7471763" y="3382764"/>
                <a:ext cx="2495390" cy="16655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D70DABC-6929-42B9-0F5F-221B3877B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63" y="3382764"/>
                <a:ext cx="2495390" cy="166551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3E706C-E361-1804-B973-82B054F5B2F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719457" y="2969879"/>
            <a:ext cx="1" cy="41288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98BC29-B40D-983B-415C-ACF22E61CCB5}"/>
              </a:ext>
            </a:extLst>
          </p:cNvPr>
          <p:cNvCxnSpPr>
            <a:cxnSpLocks/>
            <a:stCxn id="22" idx="0"/>
            <a:endCxn id="24" idx="0"/>
          </p:cNvCxnSpPr>
          <p:nvPr/>
        </p:nvCxnSpPr>
        <p:spPr>
          <a:xfrm flipH="1">
            <a:off x="8719457" y="3382764"/>
            <a:ext cx="1" cy="626381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4B4FF5D-504C-517C-916C-35311A401E8C}"/>
                  </a:ext>
                </a:extLst>
              </p:cNvPr>
              <p:cNvSpPr/>
              <p:nvPr/>
            </p:nvSpPr>
            <p:spPr>
              <a:xfrm>
                <a:off x="8062472" y="4009145"/>
                <a:ext cx="1313970" cy="8529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4B4FF5D-504C-517C-916C-35311A401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72" y="4009145"/>
                <a:ext cx="1313970" cy="85292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985C60AD-E8A5-3BFC-D45F-169C17DE91AA}"/>
              </a:ext>
            </a:extLst>
          </p:cNvPr>
          <p:cNvSpPr/>
          <p:nvPr/>
        </p:nvSpPr>
        <p:spPr>
          <a:xfrm>
            <a:off x="5189766" y="2969879"/>
            <a:ext cx="1812469" cy="899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4D2-61D6-E085-7673-868B9A07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Formal Justification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DB8D5-0B09-942E-6061-815FE92BB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Wrapper: for a component to be robustified, add a component that monitors and controls its input and output to prevent unrobust deviations to occur.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Premises: given machine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environment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and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wrapper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marL="1257300" lvl="1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, can extend the controllability/observability.</a:t>
                </a:r>
              </a:p>
              <a:p>
                <a:pPr marL="1257300" lvl="1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does no introduce new internals.</a:t>
                </a:r>
              </a:p>
              <a:p>
                <a:pPr marL="457200" indent="-457200">
                  <a:spcBef>
                    <a:spcPts val="2400"/>
                  </a:spcBef>
                </a:pPr>
                <a:r>
                  <a:rPr lang="en-US" dirty="0"/>
                  <a:t>Show that: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DB8D5-0B09-942E-6061-815FE92BB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ACF5-9739-0288-9EB8-8606048B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DF8-8F40-BA99-B27C-BB8B9930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CF8C-6F37-C5F5-177C-6D99823E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latin typeface="+mj-lt"/>
              </a:rPr>
              <a:t>IEEE: </a:t>
            </a:r>
            <a:r>
              <a:rPr lang="en-US" i="1" dirty="0">
                <a:latin typeface="+mj-lt"/>
              </a:rPr>
              <a:t>Robustness is the </a:t>
            </a:r>
            <a:r>
              <a:rPr lang="en-US" i="1" dirty="0">
                <a:effectLst/>
                <a:latin typeface="+mj-lt"/>
              </a:rPr>
              <a:t>ability of a software system to continue </a:t>
            </a:r>
            <a:r>
              <a:rPr lang="en-US" i="1" u="sng" dirty="0">
                <a:effectLst/>
                <a:latin typeface="+mj-lt"/>
              </a:rPr>
              <a:t>functioning correctly </a:t>
            </a:r>
            <a:r>
              <a:rPr lang="en-US" i="1" dirty="0">
                <a:effectLst/>
                <a:latin typeface="+mj-lt"/>
              </a:rPr>
              <a:t>in the presence of </a:t>
            </a:r>
            <a:r>
              <a:rPr lang="en-US" i="1" u="sng" dirty="0">
                <a:effectLst/>
                <a:latin typeface="+mj-lt"/>
              </a:rPr>
              <a:t>invalid inputs </a:t>
            </a:r>
            <a:r>
              <a:rPr lang="en-US" i="1" dirty="0">
                <a:effectLst/>
                <a:latin typeface="+mj-lt"/>
              </a:rPr>
              <a:t>or </a:t>
            </a:r>
            <a:r>
              <a:rPr lang="en-US" i="1" u="sng" dirty="0">
                <a:effectLst/>
                <a:latin typeface="+mj-lt"/>
              </a:rPr>
              <a:t>stressful environment</a:t>
            </a:r>
            <a:r>
              <a:rPr lang="en-US" i="1" dirty="0">
                <a:effectLst/>
                <a:latin typeface="+mj-lt"/>
              </a:rPr>
              <a:t>.</a:t>
            </a:r>
          </a:p>
          <a:p>
            <a:pPr>
              <a:spcAft>
                <a:spcPts val="3000"/>
              </a:spcAft>
            </a:pPr>
            <a:r>
              <a:rPr lang="en-US" b="1" i="1" dirty="0" err="1">
                <a:latin typeface="+mj-lt"/>
              </a:rPr>
              <a:t>Avizienis</a:t>
            </a:r>
            <a:r>
              <a:rPr lang="en-US" b="1" i="1" dirty="0">
                <a:latin typeface="+mj-lt"/>
              </a:rPr>
              <a:t> et al.: </a:t>
            </a:r>
            <a:r>
              <a:rPr lang="en-US" i="1" dirty="0">
                <a:latin typeface="+mj-lt"/>
              </a:rPr>
              <a:t>Robustness is a secondary attribute of dependability, i.e., </a:t>
            </a:r>
            <a:r>
              <a:rPr lang="en-US" i="1" u="sng" dirty="0">
                <a:latin typeface="+mj-lt"/>
              </a:rPr>
              <a:t>dependability</a:t>
            </a:r>
            <a:r>
              <a:rPr lang="en-US" i="1" dirty="0">
                <a:latin typeface="+mj-lt"/>
              </a:rPr>
              <a:t> with respect to </a:t>
            </a:r>
            <a:r>
              <a:rPr lang="en-US" i="1" u="sng" dirty="0">
                <a:latin typeface="+mj-lt"/>
              </a:rPr>
              <a:t>external faults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679D1-3A64-FBFE-5179-A387CA14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9716-7321-5CE7-D919-DF07A0ED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in Different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F752-26A0-5295-48FE-44B8AA48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and measure of robustness become overloaded in different domains.</a:t>
            </a:r>
          </a:p>
          <a:p>
            <a:endParaRPr lang="en-US" dirty="0"/>
          </a:p>
          <a:p>
            <a:r>
              <a:rPr lang="en-US" dirty="0"/>
              <a:t>Classes of Systems: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Conventional Software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Machine Learning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Cyber-Physical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2C7A-FACA-FFB4-B38F-A54D1FE7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A7F3-7054-0735-7DDA-CAB45D9B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in Conventional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D7E-491E-14C3-4279-509D7B7F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Behaviors of which often represented as logic procedures or state-transition systems, such as OS, web services, etc.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Target: A function procedure, a software component, a system with several running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Faults: Invalid inputs, faulty events: message loss, server failure,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Property: Function correctness, invalid outcomes, failure, or crash.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Measure: Often in binary notion.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5FC3-3BF4-6899-3519-6B6C436C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0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9BD-9FBA-C50F-CF98-E25F9437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in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1627B-894C-7C0E-37E0-B3C144F08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Typically, statistical models trained and optimized on large datasets; Hard to reason its concrete behavior; Treated as black boxes.</a:t>
                </a:r>
              </a:p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Target: A machine learning 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Faults: Inputs with minor perturbations.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Property:</a:t>
                </a:r>
              </a:p>
              <a:p>
                <a:pPr marL="1257300" lvl="1" indent="-457200"/>
                <a:r>
                  <a:rPr lang="en-US" dirty="0"/>
                  <a:t>Local: Given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minor perturbation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257300" lvl="1" indent="-457200"/>
                <a:r>
                  <a:rPr lang="en-US" dirty="0"/>
                  <a:t>Global: Local robustness on any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Measure: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1627B-894C-7C0E-37E0-B3C144F0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CAAC-51D8-B84C-A01F-F9C5360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373-4A14-B455-25AE-540277CC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in 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09CE-173C-C6CD-5B03-28E52B0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CPS involve model, control, and manipulation of physical processes, where behaviors are often represented in DE or hybrid logics.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Target: A control agent.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Faults: Changes in physical dynamics, errors in modeling, observations, or actuations.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Property: The controlled system satisfies certain properties, such safety, or stability.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Measure: Level of errors; level of changes in system parameters or dynamics.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7F72-2B0D-0F08-37B4-008CF576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1642-13A8-71D7-73C5-95E6E70B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Robustness Evaluated?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3FC9-1E9B-4C80-F711-E19D093D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Systems: Testing or model-based testing are the primary method; less focus on formal reasoning.</a:t>
            </a:r>
          </a:p>
          <a:p>
            <a:endParaRPr lang="en-US" dirty="0"/>
          </a:p>
          <a:p>
            <a:r>
              <a:rPr lang="en-US" dirty="0"/>
              <a:t>ML Systems: Testing or post-certification of robustness (optimization-based); active research in formal certification.</a:t>
            </a:r>
          </a:p>
          <a:p>
            <a:endParaRPr lang="en-US" dirty="0"/>
          </a:p>
          <a:p>
            <a:r>
              <a:rPr lang="en-US" dirty="0"/>
              <a:t>CPS: Focus more on control, such as robust control, robust RL.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F73C-F192-42DE-6304-FBD1184A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A540-9ED0-D40A-53DD-31CFE846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B0CA-28BB-E42B-CB25-F7D650BE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Lack a view of system and behavior:</a:t>
            </a:r>
          </a:p>
          <a:p>
            <a:pPr marL="1257300" lvl="1" indent="-457200"/>
            <a:r>
              <a:rPr lang="en-US" dirty="0"/>
              <a:t>Focus only on invalid or errors in inputs and measure the correctness of the outcomes of a single procedure or component.</a:t>
            </a:r>
          </a:p>
          <a:p>
            <a:pPr>
              <a:spcBef>
                <a:spcPts val="1800"/>
              </a:spcBef>
            </a:pPr>
            <a:r>
              <a:rPr lang="en-US" dirty="0"/>
              <a:t>Lack a view of design:</a:t>
            </a:r>
          </a:p>
          <a:p>
            <a:pPr marL="1257300" lvl="1" indent="-457200"/>
            <a:r>
              <a:rPr lang="en-US" dirty="0"/>
              <a:t>Most work are experimental and rely on testing against an implementation.</a:t>
            </a:r>
          </a:p>
          <a:p>
            <a:pPr marL="1257300" lvl="1" indent="-457200"/>
            <a:r>
              <a:rPr lang="en-US" dirty="0"/>
              <a:t>Defects found in later phases result in a larger cost of fixes.</a:t>
            </a:r>
          </a:p>
          <a:p>
            <a:pPr>
              <a:spcBef>
                <a:spcPts val="1800"/>
              </a:spcBef>
            </a:pPr>
            <a:r>
              <a:rPr lang="en-US" dirty="0"/>
              <a:t>Less focus on formal reasoning with more rigorous guarantees:</a:t>
            </a:r>
          </a:p>
          <a:p>
            <a:pPr marL="1257300" lvl="1" indent="-457200"/>
            <a:r>
              <a:rPr lang="en-US" dirty="0"/>
              <a:t>Testing based methods often provide guarantees on </a:t>
            </a:r>
            <a:r>
              <a:rPr lang="en-US" i="1" dirty="0"/>
              <a:t>violations</a:t>
            </a:r>
            <a:r>
              <a:rPr lang="en-US" dirty="0"/>
              <a:t> but not </a:t>
            </a:r>
            <a:r>
              <a:rPr lang="en-US" i="1" dirty="0"/>
              <a:t>no-violations.</a:t>
            </a:r>
          </a:p>
          <a:p>
            <a:pPr marL="1257300" lvl="1" indent="-457200"/>
            <a:r>
              <a:rPr lang="en-US" dirty="0"/>
              <a:t>Binary notion of robustness.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B038-CBAA-9E12-1342-97AEF65E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D629-F1E5-4B0E-8AF4-207D5818F6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等线 Light"/>
        <a:cs typeface=""/>
      </a:majorFont>
      <a:minorFont>
        <a:latin typeface="Cambria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1155</Words>
  <Application>Microsoft Office PowerPoint</Application>
  <PresentationFormat>Widescreen</PresentationFormat>
  <Paragraphs>157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Office Theme</vt:lpstr>
      <vt:lpstr>Behavioral Robustness of Software System Designs</vt:lpstr>
      <vt:lpstr>What is Robustness?</vt:lpstr>
      <vt:lpstr>What is Robustness?</vt:lpstr>
      <vt:lpstr>Robustness in Different Domains</vt:lpstr>
      <vt:lpstr>Robustness in Conventional Systems</vt:lpstr>
      <vt:lpstr>Robustness in ML</vt:lpstr>
      <vt:lpstr>Robustness in CPS</vt:lpstr>
      <vt:lpstr>How is Robustness Evaluated?</vt:lpstr>
      <vt:lpstr>Gaps</vt:lpstr>
      <vt:lpstr>Motivation: Robust-by-Design</vt:lpstr>
      <vt:lpstr>Approach Overview</vt:lpstr>
      <vt:lpstr>Thesis Statement</vt:lpstr>
      <vt:lpstr>Expected Contributions</vt:lpstr>
      <vt:lpstr>Expected Contributions (cont.)</vt:lpstr>
      <vt:lpstr>Prior Work</vt:lpstr>
      <vt:lpstr>Future Work</vt:lpstr>
      <vt:lpstr>Robustness Computation for Decomposed Systems</vt:lpstr>
      <vt:lpstr>New Design Questions</vt:lpstr>
      <vt:lpstr>Architecture Tactics</vt:lpstr>
      <vt:lpstr>Wrapper: Architecture Pattern</vt:lpstr>
      <vt:lpstr>Wrapper: Formal Justification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Changjian Zhang</dc:creator>
  <cp:lastModifiedBy>Changjian Zhang</cp:lastModifiedBy>
  <cp:revision>52</cp:revision>
  <dcterms:created xsi:type="dcterms:W3CDTF">2023-05-01T16:38:46Z</dcterms:created>
  <dcterms:modified xsi:type="dcterms:W3CDTF">2023-05-02T18:25:16Z</dcterms:modified>
</cp:coreProperties>
</file>