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82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20304" userDrawn="1">
          <p15:clr>
            <a:srgbClr val="A4A3A4"/>
          </p15:clr>
        </p15:guide>
        <p15:guide id="5" pos="432" userDrawn="1">
          <p15:clr>
            <a:srgbClr val="A4A3A4"/>
          </p15:clr>
        </p15:guide>
        <p15:guide id="6" pos="27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29"/>
    <a:srgbClr val="DC5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4" y="-5920"/>
      </p:cViewPr>
      <p:guideLst>
        <p:guide pos="13824"/>
        <p:guide orient="horz" pos="432"/>
        <p:guide orient="horz" pos="20304"/>
        <p:guide pos="432"/>
        <p:guide pos="27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2A02C-711D-4C9B-9690-9792DD722BC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4A84-412B-49C2-A8B7-EDE8485A1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1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9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3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02AF-A908-4D7F-A66E-6E693E91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BCA1-796E-4DB5-925A-CBB792B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AA901977-89CF-DA72-C940-4E6489AA7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0"/>
          <a:stretch/>
        </p:blipFill>
        <p:spPr>
          <a:xfrm>
            <a:off x="0" y="0"/>
            <a:ext cx="43891200" cy="481084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5E125AB-B4E7-066A-642E-AB991DC5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677315"/>
            <a:ext cx="8212175" cy="1555285"/>
          </a:xfrm>
          <a:prstGeom prst="rect">
            <a:avLst/>
          </a:prstGeom>
        </p:spPr>
      </p:pic>
      <p:pic>
        <p:nvPicPr>
          <p:cNvPr id="7" name="Google Shape;51;p12">
            <a:extLst>
              <a:ext uri="{FF2B5EF4-FFF2-40B4-BE49-F238E27FC236}">
                <a16:creationId xmlns:a16="http://schemas.microsoft.com/office/drawing/2014/main" id="{13E7F7BF-36E5-BB8B-B3E4-8A73654F56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4398" y="30683200"/>
            <a:ext cx="8646268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32860E-B97D-5AC4-7B04-AB81EC183F51}"/>
              </a:ext>
            </a:extLst>
          </p:cNvPr>
          <p:cNvSpPr txBox="1"/>
          <p:nvPr/>
        </p:nvSpPr>
        <p:spPr>
          <a:xfrm>
            <a:off x="685801" y="685800"/>
            <a:ext cx="425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Robustification of Behavioral Designs against Environmental Deviations</a:t>
            </a:r>
            <a:endParaRPr lang="en-US" sz="9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C15C0-E323-3881-9EAC-F725E92F55D3}"/>
              </a:ext>
            </a:extLst>
          </p:cNvPr>
          <p:cNvSpPr txBox="1"/>
          <p:nvPr/>
        </p:nvSpPr>
        <p:spPr>
          <a:xfrm>
            <a:off x="685800" y="2255460"/>
            <a:ext cx="42519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Changjian Zhang</a:t>
            </a:r>
            <a:r>
              <a:rPr lang="en-US" sz="660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660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6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Tarang Saluja</a:t>
            </a:r>
            <a:r>
              <a:rPr lang="en-US" sz="66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6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Rômulo Meira-Góes</a:t>
            </a:r>
            <a:r>
              <a:rPr lang="en-US" sz="66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6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Matthew Bolton</a:t>
            </a:r>
            <a:r>
              <a:rPr lang="en-US" sz="66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6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David Garlan</a:t>
            </a:r>
            <a:r>
              <a:rPr lang="en-US" sz="66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6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Eunsuk Kang</a:t>
            </a:r>
            <a:r>
              <a:rPr lang="en-US" sz="66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660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400"/>
              </a:spcBef>
            </a:pPr>
            <a:r>
              <a:rPr lang="en-US" sz="54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en-US" sz="5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Carnegie Mellon University		</a:t>
            </a:r>
            <a:r>
              <a:rPr lang="en-US" sz="54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en-US" sz="5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Swarthmore College		</a:t>
            </a:r>
            <a:r>
              <a:rPr lang="en-US" sz="54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n-US" sz="5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The Pennsylvania State University			</a:t>
            </a:r>
            <a:r>
              <a:rPr lang="en-US" sz="5400" b="0" i="0" u="none" strike="noStrike" baseline="30000" dirty="0"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sz="5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University of Virginia</a:t>
            </a:r>
            <a:endParaRPr lang="en-US" sz="540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67C634-26E5-85E1-7609-2304A93F468E}"/>
              </a:ext>
            </a:extLst>
          </p:cNvPr>
          <p:cNvSpPr/>
          <p:nvPr/>
        </p:nvSpPr>
        <p:spPr>
          <a:xfrm>
            <a:off x="685800" y="5017122"/>
            <a:ext cx="21073834" cy="7767649"/>
          </a:xfrm>
          <a:prstGeom prst="roundRect">
            <a:avLst>
              <a:gd name="adj" fmla="val 622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800"/>
              </a:spcAft>
            </a:pPr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2400"/>
              </a:spcAft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In our prior work, we present a behavioral notion of software robustness. A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system that is </a:t>
            </a:r>
            <a:r>
              <a:rPr lang="en-US" sz="3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robust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would ensure that a critical requirement is satisfied even under environmental deviations (i.e., traces of events). This paper addresses the opposite case that how to </a:t>
            </a:r>
            <a:r>
              <a:rPr lang="en-US" sz="32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redesign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system when it is </a:t>
            </a:r>
            <a:r>
              <a:rPr lang="en-US" sz="32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not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robust.</a:t>
            </a:r>
          </a:p>
          <a:p>
            <a:pPr>
              <a:spcAft>
                <a:spcPts val="2400"/>
              </a:spcAft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We propose a technique called </a:t>
            </a:r>
            <a:r>
              <a:rPr lang="en-US" sz="3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behavioral robustification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that can systematically improve the robustness. The robustification problem is formulated as a </a:t>
            </a:r>
            <a:r>
              <a:rPr lang="en-US" sz="32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multi-objective optimization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problem, where the goal is to synthesize a redesign that satisfies a desired property, while (1) </a:t>
            </a:r>
            <a:r>
              <a:rPr lang="en-US" sz="32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maximizing the amount of existing functionality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 (2) </a:t>
            </a:r>
            <a:r>
              <a:rPr lang="en-US" sz="32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minimizing the cost of changes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Contributions: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 formal definition of robustification and its formulation as a multi-objective optimization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 novel approach to robustification problems leveraging supervisory control theory.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set of heuristics for efficiently generating optimal redesign.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Evaluating under three case studies and comparing with existing methods.</a:t>
            </a:r>
            <a:endParaRPr lang="en-US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3" name="Picture 32" descr="Qr code&#10;&#10;Description automatically generated">
            <a:extLst>
              <a:ext uri="{FF2B5EF4-FFF2-40B4-BE49-F238E27FC236}">
                <a16:creationId xmlns:a16="http://schemas.microsoft.com/office/drawing/2014/main" id="{9E18FB96-E29B-406D-CC07-FE20A4FA5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0" y="29536019"/>
            <a:ext cx="2857500" cy="28575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D1965B-8369-477B-F47B-6F10188B572F}"/>
              </a:ext>
            </a:extLst>
          </p:cNvPr>
          <p:cNvSpPr/>
          <p:nvPr/>
        </p:nvSpPr>
        <p:spPr>
          <a:xfrm>
            <a:off x="685799" y="13037532"/>
            <a:ext cx="21073835" cy="17381137"/>
          </a:xfrm>
          <a:prstGeom prst="roundRect">
            <a:avLst>
              <a:gd name="adj" fmla="val 225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800"/>
              </a:spcAft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An Illustration Example: The iVotronic Voting Machine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EF4CE5-40B8-72BD-C5DA-16F958A08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1" y="15625467"/>
            <a:ext cx="5793473" cy="2297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C0166-0C17-BD65-F671-D15A2C272821}"/>
                  </a:ext>
                </a:extLst>
              </p:cNvPr>
              <p:cNvSpPr txBox="1"/>
              <p:nvPr/>
            </p:nvSpPr>
            <p:spPr>
              <a:xfrm>
                <a:off x="855301" y="14426250"/>
                <a:ext cx="59272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The LTS of the voting machine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C0166-0C17-BD65-F671-D15A2C27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01" y="14426250"/>
                <a:ext cx="5927245" cy="584775"/>
              </a:xfrm>
              <a:prstGeom prst="rect">
                <a:avLst/>
              </a:prstGeom>
              <a:blipFill>
                <a:blip r:embed="rId7"/>
                <a:stretch>
                  <a:fillRect l="-1439" t="-12632" r="-1336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A5AC3F90-E4ED-0EFF-D095-D2DEC88AF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15" y="15625467"/>
            <a:ext cx="9206414" cy="2999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AC5B15-5FC5-5438-14D3-7EB1C4C5EFA1}"/>
                  </a:ext>
                </a:extLst>
              </p:cNvPr>
              <p:cNvSpPr txBox="1"/>
              <p:nvPr/>
            </p:nvSpPr>
            <p:spPr>
              <a:xfrm>
                <a:off x="7116901" y="14426250"/>
                <a:ext cx="92064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The environment model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3000" b="1" dirty="0"/>
                  <a:t> (without the voter </a:t>
                </a:r>
                <a:r>
                  <a:rPr lang="en-US" sz="3000" b="1" i="1" dirty="0">
                    <a:solidFill>
                      <a:srgbClr val="FF0000"/>
                    </a:solidFill>
                  </a:rPr>
                  <a:t>omission error</a:t>
                </a:r>
                <a:r>
                  <a:rPr lang="en-US" sz="3000" b="1" dirty="0"/>
                  <a:t>); and the deviated environment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000" b="1" dirty="0"/>
                  <a:t> (with the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error</a:t>
                </a:r>
                <a:r>
                  <a:rPr lang="en-US" sz="3000" b="1" dirty="0"/>
                  <a:t>).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AC5B15-5FC5-5438-14D3-7EB1C4C5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01" y="14426250"/>
                <a:ext cx="9206414" cy="1015663"/>
              </a:xfrm>
              <a:prstGeom prst="rect">
                <a:avLst/>
              </a:prstGeom>
              <a:blipFill>
                <a:blip r:embed="rId9"/>
                <a:stretch>
                  <a:fillRect l="-1191" t="-7229" r="-1191" b="-18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375AEC-1E19-FA06-05BE-712C69514425}"/>
              </a:ext>
            </a:extLst>
          </p:cNvPr>
          <p:cNvSpPr txBox="1"/>
          <p:nvPr/>
        </p:nvSpPr>
        <p:spPr>
          <a:xfrm>
            <a:off x="16657670" y="14426250"/>
            <a:ext cx="486084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Safety Requirement</a:t>
            </a:r>
          </a:p>
          <a:p>
            <a:endParaRPr lang="en-US" sz="3200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each voter, the voting system must record the vote that was selected by that voter.</a:t>
            </a:r>
            <a:endParaRPr lang="en-US" sz="3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3D15E3-DDE4-B8E0-3A3F-0C2E7D042BD0}"/>
                  </a:ext>
                </a:extLst>
              </p:cNvPr>
              <p:cNvSpPr txBox="1"/>
              <p:nvPr/>
            </p:nvSpPr>
            <p:spPr>
              <a:xfrm>
                <a:off x="872615" y="18814276"/>
                <a:ext cx="2064589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Analysis under normative/deviated environment: </a:t>
                </a: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By model checking techniques, the machine satisfies the safety requirement under the normative environment,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||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⊨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However, it violates the requirement under the deviated environment,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||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′⊭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endParaRPr lang="en-US" sz="32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Robustification problem: </a:t>
                </a:r>
                <a:r>
                  <a:rPr lang="en-US" sz="3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construct a redesign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⊨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In addition,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′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should preserve as much behavior from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 possible and minimize the cost of changes.</a:t>
                </a:r>
                <a:endParaRPr lang="en-US" sz="32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3D15E3-DDE4-B8E0-3A3F-0C2E7D04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15" y="18814276"/>
                <a:ext cx="20645895" cy="3046988"/>
              </a:xfrm>
              <a:prstGeom prst="rect">
                <a:avLst/>
              </a:prstGeom>
              <a:blipFill>
                <a:blip r:embed="rId10"/>
                <a:stretch>
                  <a:fillRect l="-738" t="-2600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9EB42E3-82E3-C41E-B982-C279B5FD6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5" y="23010821"/>
            <a:ext cx="7295333" cy="50072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E6CAA5-15D5-ABE3-5C04-DBC460CB92C6}"/>
              </a:ext>
            </a:extLst>
          </p:cNvPr>
          <p:cNvSpPr txBox="1"/>
          <p:nvPr/>
        </p:nvSpPr>
        <p:spPr>
          <a:xfrm>
            <a:off x="855301" y="21997562"/>
            <a:ext cx="2066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Trade-offs between preserving the old design and minimizing the cost of changes.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747339-11D7-177E-B77D-D8FF8B98C0A3}"/>
              </a:ext>
            </a:extLst>
          </p:cNvPr>
          <p:cNvGrpSpPr/>
          <p:nvPr/>
        </p:nvGrpSpPr>
        <p:grpSpPr>
          <a:xfrm>
            <a:off x="919239" y="23010821"/>
            <a:ext cx="6501355" cy="4153633"/>
            <a:chOff x="918177" y="24513302"/>
            <a:chExt cx="6471743" cy="4153633"/>
          </a:xfrm>
        </p:grpSpPr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B11781C-ED74-8970-254A-9A63B5B6C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506" y="24513302"/>
              <a:ext cx="5767086" cy="157284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51D492-ECCB-769D-0543-BEA8B65B8187}"/>
                </a:ext>
              </a:extLst>
            </p:cNvPr>
            <p:cNvSpPr txBox="1"/>
            <p:nvPr/>
          </p:nvSpPr>
          <p:spPr>
            <a:xfrm>
              <a:off x="918177" y="26604832"/>
              <a:ext cx="647174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ambria" panose="02040503050406030204" pitchFamily="18" charset="0"/>
                  <a:ea typeface="Cambria" panose="02040503050406030204" pitchFamily="18" charset="0"/>
                </a:rPr>
                <a:t>(a) Redesign by disabling all </a:t>
              </a:r>
              <a:r>
                <a:rPr lang="en-US" sz="32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back</a:t>
              </a:r>
              <a:r>
                <a:rPr lang="en-US" sz="3200" b="1" dirty="0">
                  <a:latin typeface="Cambria" panose="02040503050406030204" pitchFamily="18" charset="0"/>
                  <a:ea typeface="Cambria" panose="02040503050406030204" pitchFamily="18" charset="0"/>
                </a:rPr>
                <a:t> transitions: </a:t>
              </a:r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It might be cheaper to remove the back buttons However, no voter can ever change their vote.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50A5209-8311-E13D-FACE-35A882D25736}"/>
              </a:ext>
            </a:extLst>
          </p:cNvPr>
          <p:cNvSpPr txBox="1"/>
          <p:nvPr/>
        </p:nvSpPr>
        <p:spPr>
          <a:xfrm>
            <a:off x="15479369" y="23493753"/>
            <a:ext cx="60391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(b) Redesign by observing additional events </a:t>
            </a: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eo.{enter, exit}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it allows the voter to change their vote, preserving more functionalities. However, it might be more costly to monitor the official entering or leaving, potentially requiring additional ID scanners for identification.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7D032D-33F9-9760-2FA2-6E278A0AD81E}"/>
              </a:ext>
            </a:extLst>
          </p:cNvPr>
          <p:cNvSpPr txBox="1"/>
          <p:nvPr/>
        </p:nvSpPr>
        <p:spPr>
          <a:xfrm>
            <a:off x="1859545" y="28446184"/>
            <a:ext cx="1153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Hard for developers to manually compare design trade-offs.</a:t>
            </a:r>
          </a:p>
        </p:txBody>
      </p:sp>
      <p:pic>
        <p:nvPicPr>
          <p:cNvPr id="40" name="Graphic 39" descr="Customer review with solid fill">
            <a:extLst>
              <a:ext uri="{FF2B5EF4-FFF2-40B4-BE49-F238E27FC236}">
                <a16:creationId xmlns:a16="http://schemas.microsoft.com/office/drawing/2014/main" id="{A66BE7AE-F4DA-84D6-0022-23060426A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9239" y="28270560"/>
            <a:ext cx="940306" cy="936023"/>
          </a:xfrm>
          <a:prstGeom prst="rect">
            <a:avLst/>
          </a:prstGeom>
        </p:spPr>
      </p:pic>
      <p:pic>
        <p:nvPicPr>
          <p:cNvPr id="42" name="Graphic 41" descr="Research with solid fill">
            <a:extLst>
              <a:ext uri="{FF2B5EF4-FFF2-40B4-BE49-F238E27FC236}">
                <a16:creationId xmlns:a16="http://schemas.microsoft.com/office/drawing/2014/main" id="{8FD47765-8EB4-5D0D-FD64-4B9BBBF8B0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599926" y="29289736"/>
            <a:ext cx="918584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366596-98CB-F73B-1B52-7B626F790EAE}"/>
              </a:ext>
            </a:extLst>
          </p:cNvPr>
          <p:cNvSpPr txBox="1"/>
          <p:nvPr/>
        </p:nvSpPr>
        <p:spPr>
          <a:xfrm>
            <a:off x="5443291" y="29208327"/>
            <a:ext cx="15156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We leverage supervisory control synthesis and present an automated approach to generate valid redesigns and search for pareto-optimal solutions.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003AAA5-E82E-B486-6399-A54BB6876A3D}"/>
              </a:ext>
            </a:extLst>
          </p:cNvPr>
          <p:cNvSpPr/>
          <p:nvPr/>
        </p:nvSpPr>
        <p:spPr>
          <a:xfrm>
            <a:off x="22131566" y="5040366"/>
            <a:ext cx="21073834" cy="7767649"/>
          </a:xfrm>
          <a:prstGeom prst="roundRect">
            <a:avLst>
              <a:gd name="adj" fmla="val 622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800"/>
              </a:spcAft>
            </a:pPr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Approach Overview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655D3A-1E82-3094-29C3-4A7AF6BFE105}"/>
              </a:ext>
            </a:extLst>
          </p:cNvPr>
          <p:cNvSpPr/>
          <p:nvPr/>
        </p:nvSpPr>
        <p:spPr>
          <a:xfrm>
            <a:off x="22131566" y="21571308"/>
            <a:ext cx="21073834" cy="7767649"/>
          </a:xfrm>
          <a:prstGeom prst="roundRect">
            <a:avLst>
              <a:gd name="adj" fmla="val 622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800"/>
              </a:spcAft>
            </a:pPr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Approach Overview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384</TotalTime>
  <Words>484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Changjian Zhang</dc:creator>
  <cp:lastModifiedBy>Changjian Zhang</cp:lastModifiedBy>
  <cp:revision>14</cp:revision>
  <dcterms:created xsi:type="dcterms:W3CDTF">2023-05-04T16:23:31Z</dcterms:created>
  <dcterms:modified xsi:type="dcterms:W3CDTF">2023-05-04T22:47:32Z</dcterms:modified>
</cp:coreProperties>
</file>