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6" r:id="rId2"/>
    <p:sldId id="303" r:id="rId3"/>
    <p:sldId id="257" r:id="rId4"/>
    <p:sldId id="285" r:id="rId5"/>
    <p:sldId id="295" r:id="rId6"/>
    <p:sldId id="289" r:id="rId7"/>
    <p:sldId id="259" r:id="rId8"/>
    <p:sldId id="267" r:id="rId9"/>
    <p:sldId id="300" r:id="rId10"/>
    <p:sldId id="260" r:id="rId11"/>
    <p:sldId id="261" r:id="rId12"/>
    <p:sldId id="262" r:id="rId13"/>
    <p:sldId id="263" r:id="rId14"/>
    <p:sldId id="265" r:id="rId15"/>
    <p:sldId id="266" r:id="rId16"/>
    <p:sldId id="271" r:id="rId17"/>
    <p:sldId id="272" r:id="rId18"/>
    <p:sldId id="273" r:id="rId19"/>
    <p:sldId id="274" r:id="rId20"/>
    <p:sldId id="276" r:id="rId21"/>
    <p:sldId id="293" r:id="rId22"/>
    <p:sldId id="291" r:id="rId23"/>
    <p:sldId id="286" r:id="rId24"/>
    <p:sldId id="290" r:id="rId25"/>
    <p:sldId id="277" r:id="rId26"/>
    <p:sldId id="278" r:id="rId27"/>
    <p:sldId id="280" r:id="rId28"/>
    <p:sldId id="305" r:id="rId29"/>
    <p:sldId id="294" r:id="rId30"/>
    <p:sldId id="287" r:id="rId31"/>
    <p:sldId id="299" r:id="rId32"/>
    <p:sldId id="302" r:id="rId33"/>
    <p:sldId id="288" r:id="rId34"/>
    <p:sldId id="296" r:id="rId35"/>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696991-13C8-91E1-D985-4C2DF57B5412}" v="2" dt="2023-02-06T09:00:20.428"/>
    <p1510:client id="{3AE45207-3489-41F6-A90D-EE3C9460D810}" v="6" dt="2022-02-04T20:23:47.3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0929"/>
  </p:normalViewPr>
  <p:slideViewPr>
    <p:cSldViewPr>
      <p:cViewPr varScale="1">
        <p:scale>
          <a:sx n="63" d="100"/>
          <a:sy n="63" d="100"/>
        </p:scale>
        <p:origin x="31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ne Byrne" userId="f6d28f4f-59f2-48b0-b5c7-8214e711f8d2" providerId="ADAL" clId="{3AE45207-3489-41F6-A90D-EE3C9460D810}"/>
    <pc:docChg chg="modSld">
      <pc:chgData name="Aine Byrne" userId="f6d28f4f-59f2-48b0-b5c7-8214e711f8d2" providerId="ADAL" clId="{3AE45207-3489-41F6-A90D-EE3C9460D810}" dt="2022-02-04T20:23:47.356" v="5"/>
      <pc:docMkLst>
        <pc:docMk/>
      </pc:docMkLst>
      <pc:sldChg chg="setBg">
        <pc:chgData name="Aine Byrne" userId="f6d28f4f-59f2-48b0-b5c7-8214e711f8d2" providerId="ADAL" clId="{3AE45207-3489-41F6-A90D-EE3C9460D810}" dt="2022-02-04T20:23:33.215" v="3"/>
        <pc:sldMkLst>
          <pc:docMk/>
          <pc:sldMk cId="0" sldId="260"/>
        </pc:sldMkLst>
      </pc:sldChg>
      <pc:sldChg chg="setBg">
        <pc:chgData name="Aine Byrne" userId="f6d28f4f-59f2-48b0-b5c7-8214e711f8d2" providerId="ADAL" clId="{3AE45207-3489-41F6-A90D-EE3C9460D810}" dt="2022-02-04T20:23:40.776" v="4"/>
        <pc:sldMkLst>
          <pc:docMk/>
          <pc:sldMk cId="0" sldId="261"/>
        </pc:sldMkLst>
      </pc:sldChg>
      <pc:sldChg chg="setBg">
        <pc:chgData name="Aine Byrne" userId="f6d28f4f-59f2-48b0-b5c7-8214e711f8d2" providerId="ADAL" clId="{3AE45207-3489-41F6-A90D-EE3C9460D810}" dt="2022-02-04T20:23:47.356" v="5"/>
        <pc:sldMkLst>
          <pc:docMk/>
          <pc:sldMk cId="0" sldId="271"/>
        </pc:sldMkLst>
      </pc:sldChg>
      <pc:sldChg chg="setBg">
        <pc:chgData name="Aine Byrne" userId="f6d28f4f-59f2-48b0-b5c7-8214e711f8d2" providerId="ADAL" clId="{3AE45207-3489-41F6-A90D-EE3C9460D810}" dt="2022-02-04T20:23:24.835" v="2"/>
        <pc:sldMkLst>
          <pc:docMk/>
          <pc:sldMk cId="0" sldId="289"/>
        </pc:sldMkLst>
      </pc:sldChg>
      <pc:sldChg chg="setBg">
        <pc:chgData name="Aine Byrne" userId="f6d28f4f-59f2-48b0-b5c7-8214e711f8d2" providerId="ADAL" clId="{3AE45207-3489-41F6-A90D-EE3C9460D810}" dt="2022-02-04T20:23:16.989" v="1"/>
        <pc:sldMkLst>
          <pc:docMk/>
          <pc:sldMk cId="0" sldId="295"/>
        </pc:sldMkLst>
      </pc:sldChg>
      <pc:sldChg chg="setBg">
        <pc:chgData name="Aine Byrne" userId="f6d28f4f-59f2-48b0-b5c7-8214e711f8d2" providerId="ADAL" clId="{3AE45207-3489-41F6-A90D-EE3C9460D810}" dt="2022-02-04T20:23:08.812" v="0"/>
        <pc:sldMkLst>
          <pc:docMk/>
          <pc:sldMk cId="0" sldId="303"/>
        </pc:sldMkLst>
      </pc:sldChg>
    </pc:docChg>
  </pc:docChgLst>
  <pc:docChgLst>
    <pc:chgData name="Aine Byrne" userId="f6d28f4f-59f2-48b0-b5c7-8214e711f8d2" providerId="ADAL" clId="{794E9CBE-FC69-452B-9801-FCF5FE4A3AB0}"/>
    <pc:docChg chg="addSld delSld modSld">
      <pc:chgData name="Aine Byrne" userId="f6d28f4f-59f2-48b0-b5c7-8214e711f8d2" providerId="ADAL" clId="{794E9CBE-FC69-452B-9801-FCF5FE4A3AB0}" dt="2021-01-29T15:30:54.057" v="23" actId="47"/>
      <pc:docMkLst>
        <pc:docMk/>
      </pc:docMkLst>
      <pc:sldChg chg="addSp delSp modSp del">
        <pc:chgData name="Aine Byrne" userId="f6d28f4f-59f2-48b0-b5c7-8214e711f8d2" providerId="ADAL" clId="{794E9CBE-FC69-452B-9801-FCF5FE4A3AB0}" dt="2021-01-29T15:30:54.057" v="23" actId="47"/>
        <pc:sldMkLst>
          <pc:docMk/>
          <pc:sldMk cId="0" sldId="256"/>
        </pc:sldMkLst>
        <pc:picChg chg="add del mod">
          <ac:chgData name="Aine Byrne" userId="f6d28f4f-59f2-48b0-b5c7-8214e711f8d2" providerId="ADAL" clId="{794E9CBE-FC69-452B-9801-FCF5FE4A3AB0}" dt="2021-01-29T15:27:50.380" v="1"/>
          <ac:picMkLst>
            <pc:docMk/>
            <pc:sldMk cId="0" sldId="256"/>
            <ac:picMk id="1026" creationId="{CC39762C-DC20-4D74-BBF6-D0F3D60AEDB3}"/>
          </ac:picMkLst>
        </pc:picChg>
      </pc:sldChg>
      <pc:sldChg chg="addSp modSp new mod setBg">
        <pc:chgData name="Aine Byrne" userId="f6d28f4f-59f2-48b0-b5c7-8214e711f8d2" providerId="ADAL" clId="{794E9CBE-FC69-452B-9801-FCF5FE4A3AB0}" dt="2021-01-29T15:30:41.010" v="21" actId="14100"/>
        <pc:sldMkLst>
          <pc:docMk/>
          <pc:sldMk cId="1447046399" sldId="306"/>
        </pc:sldMkLst>
        <pc:spChg chg="mod">
          <ac:chgData name="Aine Byrne" userId="f6d28f4f-59f2-48b0-b5c7-8214e711f8d2" providerId="ADAL" clId="{794E9CBE-FC69-452B-9801-FCF5FE4A3AB0}" dt="2021-01-29T15:30:41.010" v="21" actId="14100"/>
          <ac:spMkLst>
            <pc:docMk/>
            <pc:sldMk cId="1447046399" sldId="306"/>
            <ac:spMk id="3" creationId="{60E8E5C9-0BFD-41C2-B30A-8628CC4990EC}"/>
          </ac:spMkLst>
        </pc:spChg>
        <pc:spChg chg="add">
          <ac:chgData name="Aine Byrne" userId="f6d28f4f-59f2-48b0-b5c7-8214e711f8d2" providerId="ADAL" clId="{794E9CBE-FC69-452B-9801-FCF5FE4A3AB0}" dt="2021-01-29T15:29:02.606" v="8" actId="22"/>
          <ac:spMkLst>
            <pc:docMk/>
            <pc:sldMk cId="1447046399" sldId="306"/>
            <ac:spMk id="7" creationId="{E838C336-DDF8-4B93-8B3F-63A274CCAB52}"/>
          </ac:spMkLst>
        </pc:spChg>
        <pc:spChg chg="add mod">
          <ac:chgData name="Aine Byrne" userId="f6d28f4f-59f2-48b0-b5c7-8214e711f8d2" providerId="ADAL" clId="{794E9CBE-FC69-452B-9801-FCF5FE4A3AB0}" dt="2021-01-29T15:30:28.593" v="20" actId="115"/>
          <ac:spMkLst>
            <pc:docMk/>
            <pc:sldMk cId="1447046399" sldId="306"/>
            <ac:spMk id="9" creationId="{ADA73796-B08F-4941-9CA4-E1878A9F9B8F}"/>
          </ac:spMkLst>
        </pc:spChg>
        <pc:picChg chg="add mod">
          <ac:chgData name="Aine Byrne" userId="f6d28f4f-59f2-48b0-b5c7-8214e711f8d2" providerId="ADAL" clId="{794E9CBE-FC69-452B-9801-FCF5FE4A3AB0}" dt="2021-01-29T15:28:08.588" v="5" actId="1076"/>
          <ac:picMkLst>
            <pc:docMk/>
            <pc:sldMk cId="1447046399" sldId="306"/>
            <ac:picMk id="5" creationId="{80DDA0BF-F692-406D-A173-0A8DEFABC7E3}"/>
          </ac:picMkLst>
        </pc:picChg>
        <pc:picChg chg="add mod">
          <ac:chgData name="Aine Byrne" userId="f6d28f4f-59f2-48b0-b5c7-8214e711f8d2" providerId="ADAL" clId="{794E9CBE-FC69-452B-9801-FCF5FE4A3AB0}" dt="2021-01-29T15:29:22.683" v="11" actId="732"/>
          <ac:picMkLst>
            <pc:docMk/>
            <pc:sldMk cId="1447046399" sldId="306"/>
            <ac:picMk id="2050" creationId="{7A455D3C-14F8-4B1D-A90B-FC5AA3AFDCF2}"/>
          </ac:picMkLst>
        </pc:picChg>
      </pc:sldChg>
      <pc:sldChg chg="addSp modSp new del mod">
        <pc:chgData name="Aine Byrne" userId="f6d28f4f-59f2-48b0-b5c7-8214e711f8d2" providerId="ADAL" clId="{794E9CBE-FC69-452B-9801-FCF5FE4A3AB0}" dt="2021-01-29T15:30:46.061" v="22" actId="47"/>
        <pc:sldMkLst>
          <pc:docMk/>
          <pc:sldMk cId="2554089668" sldId="307"/>
        </pc:sldMkLst>
        <pc:spChg chg="add">
          <ac:chgData name="Aine Byrne" userId="f6d28f4f-59f2-48b0-b5c7-8214e711f8d2" providerId="ADAL" clId="{794E9CBE-FC69-452B-9801-FCF5FE4A3AB0}" dt="2021-01-29T15:29:32.617" v="12" actId="22"/>
          <ac:spMkLst>
            <pc:docMk/>
            <pc:sldMk cId="2554089668" sldId="307"/>
            <ac:spMk id="6" creationId="{FEABF6C8-26E0-45CB-ACD3-119A9A97DFE2}"/>
          </ac:spMkLst>
        </pc:spChg>
        <pc:picChg chg="add mod">
          <ac:chgData name="Aine Byrne" userId="f6d28f4f-59f2-48b0-b5c7-8214e711f8d2" providerId="ADAL" clId="{794E9CBE-FC69-452B-9801-FCF5FE4A3AB0}" dt="2021-01-29T15:28:28.900" v="7"/>
          <ac:picMkLst>
            <pc:docMk/>
            <pc:sldMk cId="2554089668" sldId="307"/>
            <ac:picMk id="4" creationId="{37E84DE1-74E5-4602-B0EB-27407E192116}"/>
          </ac:picMkLst>
        </pc:picChg>
      </pc:sldChg>
    </pc:docChg>
  </pc:docChgLst>
  <pc:docChgLst>
    <pc:chgData name="Aine Byrne" userId="S::byrnea@itcarlow.ie::f6d28f4f-59f2-48b0-b5c7-8214e711f8d2" providerId="AD" clId="Web-{1F696991-13C8-91E1-D985-4C2DF57B5412}"/>
    <pc:docChg chg="modSld">
      <pc:chgData name="Aine Byrne" userId="S::byrnea@itcarlow.ie::f6d28f4f-59f2-48b0-b5c7-8214e711f8d2" providerId="AD" clId="Web-{1F696991-13C8-91E1-D985-4C2DF57B5412}" dt="2023-02-06T09:00:20.428" v="1" actId="20577"/>
      <pc:docMkLst>
        <pc:docMk/>
      </pc:docMkLst>
      <pc:sldChg chg="modSp">
        <pc:chgData name="Aine Byrne" userId="S::byrnea@itcarlow.ie::f6d28f4f-59f2-48b0-b5c7-8214e711f8d2" providerId="AD" clId="Web-{1F696991-13C8-91E1-D985-4C2DF57B5412}" dt="2023-02-06T09:00:20.428" v="1" actId="20577"/>
        <pc:sldMkLst>
          <pc:docMk/>
          <pc:sldMk cId="0" sldId="260"/>
        </pc:sldMkLst>
        <pc:spChg chg="mod">
          <ac:chgData name="Aine Byrne" userId="S::byrnea@itcarlow.ie::f6d28f4f-59f2-48b0-b5c7-8214e711f8d2" providerId="AD" clId="Web-{1F696991-13C8-91E1-D985-4C2DF57B5412}" dt="2023-02-06T09:00:20.428" v="1" actId="20577"/>
          <ac:spMkLst>
            <pc:docMk/>
            <pc:sldMk cId="0" sldId="260"/>
            <ac:spMk id="11266" creationId="{7FC9A262-4EBA-490C-999B-69DF9B633124}"/>
          </ac:spMkLst>
        </pc:spChg>
      </pc:sldChg>
    </pc:docChg>
  </pc:docChgLst>
  <pc:docChgLst>
    <pc:chgData name="Aine Byrne" userId="S::byrnea@itcarlow.ie::f6d28f4f-59f2-48b0-b5c7-8214e711f8d2" providerId="AD" clId="Web-{B29F0F23-218D-7FCE-B369-DC1C34A1E21C}"/>
    <pc:docChg chg="modSld">
      <pc:chgData name="Aine Byrne" userId="S::byrnea@itcarlow.ie::f6d28f4f-59f2-48b0-b5c7-8214e711f8d2" providerId="AD" clId="Web-{B29F0F23-218D-7FCE-B369-DC1C34A1E21C}" dt="2021-02-08T08:33:02.730" v="0"/>
      <pc:docMkLst>
        <pc:docMk/>
      </pc:docMkLst>
      <pc:sldChg chg="mod setBg">
        <pc:chgData name="Aine Byrne" userId="S::byrnea@itcarlow.ie::f6d28f4f-59f2-48b0-b5c7-8214e711f8d2" providerId="AD" clId="Web-{B29F0F23-218D-7FCE-B369-DC1C34A1E21C}" dt="2021-02-08T08:33:02.730" v="0"/>
        <pc:sldMkLst>
          <pc:docMk/>
          <pc:sldMk cId="0" sldId="28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E"/>
          </a:p>
        </p:txBody>
      </p:sp>
      <p:sp>
        <p:nvSpPr>
          <p:cNvPr id="4" name="Rectangle 4">
            <a:extLst>
              <a:ext uri="{FF2B5EF4-FFF2-40B4-BE49-F238E27FC236}">
                <a16:creationId xmlns:a16="http://schemas.microsoft.com/office/drawing/2014/main" id="{BC3B66F8-478B-4536-A716-A903C1A7712E}"/>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5">
            <a:extLst>
              <a:ext uri="{FF2B5EF4-FFF2-40B4-BE49-F238E27FC236}">
                <a16:creationId xmlns:a16="http://schemas.microsoft.com/office/drawing/2014/main" id="{CDC6A5F5-5F3E-47BC-9938-A5777AC9C1D5}"/>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D46FB60F-5F73-4094-AA35-49BCA8350494}"/>
              </a:ext>
            </a:extLst>
          </p:cNvPr>
          <p:cNvSpPr>
            <a:spLocks noGrp="1" noChangeArrowheads="1"/>
          </p:cNvSpPr>
          <p:nvPr>
            <p:ph type="sldNum" sz="quarter" idx="12"/>
          </p:nvPr>
        </p:nvSpPr>
        <p:spPr>
          <a:ln/>
        </p:spPr>
        <p:txBody>
          <a:bodyPr/>
          <a:lstStyle>
            <a:lvl1pPr>
              <a:defRPr/>
            </a:lvl1pPr>
          </a:lstStyle>
          <a:p>
            <a:fld id="{581CA401-6338-46E2-8DD4-9B3D65A5E991}" type="slidenum">
              <a:rPr lang="en-GB" altLang="en-US"/>
              <a:pPr/>
              <a:t>‹#›</a:t>
            </a:fld>
            <a:endParaRPr lang="en-GB" altLang="en-US"/>
          </a:p>
        </p:txBody>
      </p:sp>
    </p:spTree>
    <p:extLst>
      <p:ext uri="{BB962C8B-B14F-4D97-AF65-F5344CB8AC3E}">
        <p14:creationId xmlns:p14="http://schemas.microsoft.com/office/powerpoint/2010/main" val="3362739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a:extLst>
              <a:ext uri="{FF2B5EF4-FFF2-40B4-BE49-F238E27FC236}">
                <a16:creationId xmlns:a16="http://schemas.microsoft.com/office/drawing/2014/main" id="{302D704B-A863-426B-B26C-B31BEA497E7F}"/>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5">
            <a:extLst>
              <a:ext uri="{FF2B5EF4-FFF2-40B4-BE49-F238E27FC236}">
                <a16:creationId xmlns:a16="http://schemas.microsoft.com/office/drawing/2014/main" id="{1B3FEF47-726C-4F30-A1BF-6CB964FD1F7C}"/>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4A82E8E6-5311-4D6D-A8B5-BAFEF48C20D3}"/>
              </a:ext>
            </a:extLst>
          </p:cNvPr>
          <p:cNvSpPr>
            <a:spLocks noGrp="1" noChangeArrowheads="1"/>
          </p:cNvSpPr>
          <p:nvPr>
            <p:ph type="sldNum" sz="quarter" idx="12"/>
          </p:nvPr>
        </p:nvSpPr>
        <p:spPr>
          <a:ln/>
        </p:spPr>
        <p:txBody>
          <a:bodyPr/>
          <a:lstStyle>
            <a:lvl1pPr>
              <a:defRPr/>
            </a:lvl1pPr>
          </a:lstStyle>
          <a:p>
            <a:fld id="{24590EC6-D7FC-4D88-83F6-D14F40A7EA8C}" type="slidenum">
              <a:rPr lang="en-GB" altLang="en-US"/>
              <a:pPr/>
              <a:t>‹#›</a:t>
            </a:fld>
            <a:endParaRPr lang="en-GB" altLang="en-US"/>
          </a:p>
        </p:txBody>
      </p:sp>
    </p:spTree>
    <p:extLst>
      <p:ext uri="{BB962C8B-B14F-4D97-AF65-F5344CB8AC3E}">
        <p14:creationId xmlns:p14="http://schemas.microsoft.com/office/powerpoint/2010/main" val="639490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a:extLst>
              <a:ext uri="{FF2B5EF4-FFF2-40B4-BE49-F238E27FC236}">
                <a16:creationId xmlns:a16="http://schemas.microsoft.com/office/drawing/2014/main" id="{E2622BCA-EF9E-4F95-A528-F8AE9693CD36}"/>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5">
            <a:extLst>
              <a:ext uri="{FF2B5EF4-FFF2-40B4-BE49-F238E27FC236}">
                <a16:creationId xmlns:a16="http://schemas.microsoft.com/office/drawing/2014/main" id="{26EC56CF-A7A0-4618-AA13-CC2F84FDCCC2}"/>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C294BF47-760E-45FF-9A12-9156D94BBE31}"/>
              </a:ext>
            </a:extLst>
          </p:cNvPr>
          <p:cNvSpPr>
            <a:spLocks noGrp="1" noChangeArrowheads="1"/>
          </p:cNvSpPr>
          <p:nvPr>
            <p:ph type="sldNum" sz="quarter" idx="12"/>
          </p:nvPr>
        </p:nvSpPr>
        <p:spPr>
          <a:ln/>
        </p:spPr>
        <p:txBody>
          <a:bodyPr/>
          <a:lstStyle>
            <a:lvl1pPr>
              <a:defRPr/>
            </a:lvl1pPr>
          </a:lstStyle>
          <a:p>
            <a:fld id="{09070136-42E5-4E19-81CD-53B4BFFBD301}" type="slidenum">
              <a:rPr lang="en-GB" altLang="en-US"/>
              <a:pPr/>
              <a:t>‹#›</a:t>
            </a:fld>
            <a:endParaRPr lang="en-GB" altLang="en-US"/>
          </a:p>
        </p:txBody>
      </p:sp>
    </p:spTree>
    <p:extLst>
      <p:ext uri="{BB962C8B-B14F-4D97-AF65-F5344CB8AC3E}">
        <p14:creationId xmlns:p14="http://schemas.microsoft.com/office/powerpoint/2010/main" val="2040883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IE"/>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Content Placeholder 4"/>
          <p:cNvSpPr>
            <a:spLocks noGrp="1"/>
          </p:cNvSpPr>
          <p:nvPr>
            <p:ph sz="quarter" idx="3"/>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Rectangle 4">
            <a:extLst>
              <a:ext uri="{FF2B5EF4-FFF2-40B4-BE49-F238E27FC236}">
                <a16:creationId xmlns:a16="http://schemas.microsoft.com/office/drawing/2014/main" id="{1EE73A04-C68F-4ACD-8F12-8BB39CFAFBF2}"/>
              </a:ext>
            </a:extLst>
          </p:cNvPr>
          <p:cNvSpPr>
            <a:spLocks noGrp="1" noChangeArrowheads="1"/>
          </p:cNvSpPr>
          <p:nvPr>
            <p:ph type="dt" sz="half" idx="10"/>
          </p:nvPr>
        </p:nvSpPr>
        <p:spPr>
          <a:ln/>
        </p:spPr>
        <p:txBody>
          <a:bodyPr/>
          <a:lstStyle>
            <a:lvl1pPr>
              <a:defRPr/>
            </a:lvl1pPr>
          </a:lstStyle>
          <a:p>
            <a:pPr>
              <a:defRPr/>
            </a:pPr>
            <a:endParaRPr lang="en-GB"/>
          </a:p>
        </p:txBody>
      </p:sp>
      <p:sp>
        <p:nvSpPr>
          <p:cNvPr id="7" name="Rectangle 5">
            <a:extLst>
              <a:ext uri="{FF2B5EF4-FFF2-40B4-BE49-F238E27FC236}">
                <a16:creationId xmlns:a16="http://schemas.microsoft.com/office/drawing/2014/main" id="{26097C3A-F672-4493-B9DF-37E13F234C61}"/>
              </a:ext>
            </a:extLst>
          </p:cNvPr>
          <p:cNvSpPr>
            <a:spLocks noGrp="1" noChangeArrowheads="1"/>
          </p:cNvSpPr>
          <p:nvPr>
            <p:ph type="ftr" sz="quarter" idx="11"/>
          </p:nvPr>
        </p:nvSpPr>
        <p:spPr>
          <a:ln/>
        </p:spPr>
        <p:txBody>
          <a:bodyPr/>
          <a:lstStyle>
            <a:lvl1pPr>
              <a:defRPr/>
            </a:lvl1pPr>
          </a:lstStyle>
          <a:p>
            <a:pPr>
              <a:defRPr/>
            </a:pPr>
            <a:endParaRPr lang="en-GB"/>
          </a:p>
        </p:txBody>
      </p:sp>
      <p:sp>
        <p:nvSpPr>
          <p:cNvPr id="8" name="Rectangle 6">
            <a:extLst>
              <a:ext uri="{FF2B5EF4-FFF2-40B4-BE49-F238E27FC236}">
                <a16:creationId xmlns:a16="http://schemas.microsoft.com/office/drawing/2014/main" id="{73785D5C-038A-4705-8CC8-2631DBE56977}"/>
              </a:ext>
            </a:extLst>
          </p:cNvPr>
          <p:cNvSpPr>
            <a:spLocks noGrp="1" noChangeArrowheads="1"/>
          </p:cNvSpPr>
          <p:nvPr>
            <p:ph type="sldNum" sz="quarter" idx="12"/>
          </p:nvPr>
        </p:nvSpPr>
        <p:spPr>
          <a:ln/>
        </p:spPr>
        <p:txBody>
          <a:bodyPr/>
          <a:lstStyle>
            <a:lvl1pPr>
              <a:defRPr/>
            </a:lvl1pPr>
          </a:lstStyle>
          <a:p>
            <a:fld id="{BBCE477F-4A67-4293-AB1C-CB3412B6DDAE}" type="slidenum">
              <a:rPr lang="en-GB" altLang="en-US"/>
              <a:pPr/>
              <a:t>‹#›</a:t>
            </a:fld>
            <a:endParaRPr lang="en-GB" altLang="en-US"/>
          </a:p>
        </p:txBody>
      </p:sp>
    </p:spTree>
    <p:extLst>
      <p:ext uri="{BB962C8B-B14F-4D97-AF65-F5344CB8AC3E}">
        <p14:creationId xmlns:p14="http://schemas.microsoft.com/office/powerpoint/2010/main" val="572267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a:extLst>
              <a:ext uri="{FF2B5EF4-FFF2-40B4-BE49-F238E27FC236}">
                <a16:creationId xmlns:a16="http://schemas.microsoft.com/office/drawing/2014/main" id="{440C7943-DD6B-4ACC-A82B-55AD87767CD4}"/>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5">
            <a:extLst>
              <a:ext uri="{FF2B5EF4-FFF2-40B4-BE49-F238E27FC236}">
                <a16:creationId xmlns:a16="http://schemas.microsoft.com/office/drawing/2014/main" id="{582F57FB-DDBB-4176-A515-09733CF8E243}"/>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48682F06-173D-4856-8EDA-55EA82A8734D}"/>
              </a:ext>
            </a:extLst>
          </p:cNvPr>
          <p:cNvSpPr>
            <a:spLocks noGrp="1" noChangeArrowheads="1"/>
          </p:cNvSpPr>
          <p:nvPr>
            <p:ph type="sldNum" sz="quarter" idx="12"/>
          </p:nvPr>
        </p:nvSpPr>
        <p:spPr>
          <a:ln/>
        </p:spPr>
        <p:txBody>
          <a:bodyPr/>
          <a:lstStyle>
            <a:lvl1pPr>
              <a:defRPr/>
            </a:lvl1pPr>
          </a:lstStyle>
          <a:p>
            <a:fld id="{69419FD4-D616-451B-9E40-994D9945B45E}" type="slidenum">
              <a:rPr lang="en-GB" altLang="en-US"/>
              <a:pPr/>
              <a:t>‹#›</a:t>
            </a:fld>
            <a:endParaRPr lang="en-GB" altLang="en-US"/>
          </a:p>
        </p:txBody>
      </p:sp>
    </p:spTree>
    <p:extLst>
      <p:ext uri="{BB962C8B-B14F-4D97-AF65-F5344CB8AC3E}">
        <p14:creationId xmlns:p14="http://schemas.microsoft.com/office/powerpoint/2010/main" val="2157624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35D88F80-CD68-45D5-A4FC-ABE93990D7EC}"/>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5">
            <a:extLst>
              <a:ext uri="{FF2B5EF4-FFF2-40B4-BE49-F238E27FC236}">
                <a16:creationId xmlns:a16="http://schemas.microsoft.com/office/drawing/2014/main" id="{AD7FDFE7-6E96-4680-A5B7-9A270B55D95C}"/>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36C6F32F-5A50-4EF1-A6DF-8AF13F3B892D}"/>
              </a:ext>
            </a:extLst>
          </p:cNvPr>
          <p:cNvSpPr>
            <a:spLocks noGrp="1" noChangeArrowheads="1"/>
          </p:cNvSpPr>
          <p:nvPr>
            <p:ph type="sldNum" sz="quarter" idx="12"/>
          </p:nvPr>
        </p:nvSpPr>
        <p:spPr>
          <a:ln/>
        </p:spPr>
        <p:txBody>
          <a:bodyPr/>
          <a:lstStyle>
            <a:lvl1pPr>
              <a:defRPr/>
            </a:lvl1pPr>
          </a:lstStyle>
          <a:p>
            <a:fld id="{595BFE6B-2165-4A91-82AE-84B21FCBE2FA}" type="slidenum">
              <a:rPr lang="en-GB" altLang="en-US"/>
              <a:pPr/>
              <a:t>‹#›</a:t>
            </a:fld>
            <a:endParaRPr lang="en-GB" altLang="en-US"/>
          </a:p>
        </p:txBody>
      </p:sp>
    </p:spTree>
    <p:extLst>
      <p:ext uri="{BB962C8B-B14F-4D97-AF65-F5344CB8AC3E}">
        <p14:creationId xmlns:p14="http://schemas.microsoft.com/office/powerpoint/2010/main" val="2786107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Rectangle 4">
            <a:extLst>
              <a:ext uri="{FF2B5EF4-FFF2-40B4-BE49-F238E27FC236}">
                <a16:creationId xmlns:a16="http://schemas.microsoft.com/office/drawing/2014/main" id="{24E76082-2947-45E0-8BFE-2AA4527A58CB}"/>
              </a:ext>
            </a:extLst>
          </p:cNvPr>
          <p:cNvSpPr>
            <a:spLocks noGrp="1" noChangeArrowheads="1"/>
          </p:cNvSpPr>
          <p:nvPr>
            <p:ph type="dt" sz="half" idx="10"/>
          </p:nvPr>
        </p:nvSpPr>
        <p:spPr>
          <a:ln/>
        </p:spPr>
        <p:txBody>
          <a:bodyPr/>
          <a:lstStyle>
            <a:lvl1pPr>
              <a:defRPr/>
            </a:lvl1pPr>
          </a:lstStyle>
          <a:p>
            <a:pPr>
              <a:defRPr/>
            </a:pPr>
            <a:endParaRPr lang="en-GB"/>
          </a:p>
        </p:txBody>
      </p:sp>
      <p:sp>
        <p:nvSpPr>
          <p:cNvPr id="6" name="Rectangle 5">
            <a:extLst>
              <a:ext uri="{FF2B5EF4-FFF2-40B4-BE49-F238E27FC236}">
                <a16:creationId xmlns:a16="http://schemas.microsoft.com/office/drawing/2014/main" id="{3A1B3E0C-D09C-46B9-835A-F43EE9CEA868}"/>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639A59C9-943C-41BF-B1B5-820DC2FA7CCE}"/>
              </a:ext>
            </a:extLst>
          </p:cNvPr>
          <p:cNvSpPr>
            <a:spLocks noGrp="1" noChangeArrowheads="1"/>
          </p:cNvSpPr>
          <p:nvPr>
            <p:ph type="sldNum" sz="quarter" idx="12"/>
          </p:nvPr>
        </p:nvSpPr>
        <p:spPr>
          <a:ln/>
        </p:spPr>
        <p:txBody>
          <a:bodyPr/>
          <a:lstStyle>
            <a:lvl1pPr>
              <a:defRPr/>
            </a:lvl1pPr>
          </a:lstStyle>
          <a:p>
            <a:fld id="{255121E1-8D8C-4306-B67C-148AD2A1D013}" type="slidenum">
              <a:rPr lang="en-GB" altLang="en-US"/>
              <a:pPr/>
              <a:t>‹#›</a:t>
            </a:fld>
            <a:endParaRPr lang="en-GB" altLang="en-US"/>
          </a:p>
        </p:txBody>
      </p:sp>
    </p:spTree>
    <p:extLst>
      <p:ext uri="{BB962C8B-B14F-4D97-AF65-F5344CB8AC3E}">
        <p14:creationId xmlns:p14="http://schemas.microsoft.com/office/powerpoint/2010/main" val="2221229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Rectangle 4">
            <a:extLst>
              <a:ext uri="{FF2B5EF4-FFF2-40B4-BE49-F238E27FC236}">
                <a16:creationId xmlns:a16="http://schemas.microsoft.com/office/drawing/2014/main" id="{BD5EE8D3-9171-461E-A810-AC997BE67A74}"/>
              </a:ext>
            </a:extLst>
          </p:cNvPr>
          <p:cNvSpPr>
            <a:spLocks noGrp="1" noChangeArrowheads="1"/>
          </p:cNvSpPr>
          <p:nvPr>
            <p:ph type="dt" sz="half" idx="10"/>
          </p:nvPr>
        </p:nvSpPr>
        <p:spPr>
          <a:ln/>
        </p:spPr>
        <p:txBody>
          <a:bodyPr/>
          <a:lstStyle>
            <a:lvl1pPr>
              <a:defRPr/>
            </a:lvl1pPr>
          </a:lstStyle>
          <a:p>
            <a:pPr>
              <a:defRPr/>
            </a:pPr>
            <a:endParaRPr lang="en-GB"/>
          </a:p>
        </p:txBody>
      </p:sp>
      <p:sp>
        <p:nvSpPr>
          <p:cNvPr id="8" name="Rectangle 5">
            <a:extLst>
              <a:ext uri="{FF2B5EF4-FFF2-40B4-BE49-F238E27FC236}">
                <a16:creationId xmlns:a16="http://schemas.microsoft.com/office/drawing/2014/main" id="{9903E77D-2117-4B7F-B8F7-8A59DA78FC53}"/>
              </a:ext>
            </a:extLst>
          </p:cNvPr>
          <p:cNvSpPr>
            <a:spLocks noGrp="1" noChangeArrowheads="1"/>
          </p:cNvSpPr>
          <p:nvPr>
            <p:ph type="ftr" sz="quarter" idx="11"/>
          </p:nvPr>
        </p:nvSpPr>
        <p:spPr>
          <a:ln/>
        </p:spPr>
        <p:txBody>
          <a:bodyPr/>
          <a:lstStyle>
            <a:lvl1pPr>
              <a:defRPr/>
            </a:lvl1pPr>
          </a:lstStyle>
          <a:p>
            <a:pPr>
              <a:defRPr/>
            </a:pPr>
            <a:endParaRPr lang="en-GB"/>
          </a:p>
        </p:txBody>
      </p:sp>
      <p:sp>
        <p:nvSpPr>
          <p:cNvPr id="9" name="Rectangle 6">
            <a:extLst>
              <a:ext uri="{FF2B5EF4-FFF2-40B4-BE49-F238E27FC236}">
                <a16:creationId xmlns:a16="http://schemas.microsoft.com/office/drawing/2014/main" id="{96B1A687-D093-4186-BAF3-1F57B5A1BDF7}"/>
              </a:ext>
            </a:extLst>
          </p:cNvPr>
          <p:cNvSpPr>
            <a:spLocks noGrp="1" noChangeArrowheads="1"/>
          </p:cNvSpPr>
          <p:nvPr>
            <p:ph type="sldNum" sz="quarter" idx="12"/>
          </p:nvPr>
        </p:nvSpPr>
        <p:spPr>
          <a:ln/>
        </p:spPr>
        <p:txBody>
          <a:bodyPr/>
          <a:lstStyle>
            <a:lvl1pPr>
              <a:defRPr/>
            </a:lvl1pPr>
          </a:lstStyle>
          <a:p>
            <a:fld id="{437CBF24-F827-4856-903E-246993475482}" type="slidenum">
              <a:rPr lang="en-GB" altLang="en-US"/>
              <a:pPr/>
              <a:t>‹#›</a:t>
            </a:fld>
            <a:endParaRPr lang="en-GB" altLang="en-US"/>
          </a:p>
        </p:txBody>
      </p:sp>
    </p:spTree>
    <p:extLst>
      <p:ext uri="{BB962C8B-B14F-4D97-AF65-F5344CB8AC3E}">
        <p14:creationId xmlns:p14="http://schemas.microsoft.com/office/powerpoint/2010/main" val="1458408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Rectangle 4">
            <a:extLst>
              <a:ext uri="{FF2B5EF4-FFF2-40B4-BE49-F238E27FC236}">
                <a16:creationId xmlns:a16="http://schemas.microsoft.com/office/drawing/2014/main" id="{7217E242-5C83-48B8-8772-E9E349BF4C3F}"/>
              </a:ext>
            </a:extLst>
          </p:cNvPr>
          <p:cNvSpPr>
            <a:spLocks noGrp="1" noChangeArrowheads="1"/>
          </p:cNvSpPr>
          <p:nvPr>
            <p:ph type="dt" sz="half" idx="10"/>
          </p:nvPr>
        </p:nvSpPr>
        <p:spPr>
          <a:ln/>
        </p:spPr>
        <p:txBody>
          <a:bodyPr/>
          <a:lstStyle>
            <a:lvl1pPr>
              <a:defRPr/>
            </a:lvl1pPr>
          </a:lstStyle>
          <a:p>
            <a:pPr>
              <a:defRPr/>
            </a:pPr>
            <a:endParaRPr lang="en-GB"/>
          </a:p>
        </p:txBody>
      </p:sp>
      <p:sp>
        <p:nvSpPr>
          <p:cNvPr id="4" name="Rectangle 5">
            <a:extLst>
              <a:ext uri="{FF2B5EF4-FFF2-40B4-BE49-F238E27FC236}">
                <a16:creationId xmlns:a16="http://schemas.microsoft.com/office/drawing/2014/main" id="{089B990A-3823-4C14-88F3-B72E15ABE61E}"/>
              </a:ext>
            </a:extLst>
          </p:cNvPr>
          <p:cNvSpPr>
            <a:spLocks noGrp="1" noChangeArrowheads="1"/>
          </p:cNvSpPr>
          <p:nvPr>
            <p:ph type="ftr" sz="quarter" idx="11"/>
          </p:nvPr>
        </p:nvSpPr>
        <p:spPr>
          <a:ln/>
        </p:spPr>
        <p:txBody>
          <a:bodyPr/>
          <a:lstStyle>
            <a:lvl1pPr>
              <a:defRPr/>
            </a:lvl1pPr>
          </a:lstStyle>
          <a:p>
            <a:pPr>
              <a:defRPr/>
            </a:pPr>
            <a:endParaRPr lang="en-GB"/>
          </a:p>
        </p:txBody>
      </p:sp>
      <p:sp>
        <p:nvSpPr>
          <p:cNvPr id="5" name="Rectangle 6">
            <a:extLst>
              <a:ext uri="{FF2B5EF4-FFF2-40B4-BE49-F238E27FC236}">
                <a16:creationId xmlns:a16="http://schemas.microsoft.com/office/drawing/2014/main" id="{832CC6CF-C9DB-41D6-8D54-E39C3136F2D1}"/>
              </a:ext>
            </a:extLst>
          </p:cNvPr>
          <p:cNvSpPr>
            <a:spLocks noGrp="1" noChangeArrowheads="1"/>
          </p:cNvSpPr>
          <p:nvPr>
            <p:ph type="sldNum" sz="quarter" idx="12"/>
          </p:nvPr>
        </p:nvSpPr>
        <p:spPr>
          <a:ln/>
        </p:spPr>
        <p:txBody>
          <a:bodyPr/>
          <a:lstStyle>
            <a:lvl1pPr>
              <a:defRPr/>
            </a:lvl1pPr>
          </a:lstStyle>
          <a:p>
            <a:fld id="{BA8F9AB0-5AF4-432D-9AD7-98AE365B3ABD}" type="slidenum">
              <a:rPr lang="en-GB" altLang="en-US"/>
              <a:pPr/>
              <a:t>‹#›</a:t>
            </a:fld>
            <a:endParaRPr lang="en-GB" altLang="en-US"/>
          </a:p>
        </p:txBody>
      </p:sp>
    </p:spTree>
    <p:extLst>
      <p:ext uri="{BB962C8B-B14F-4D97-AF65-F5344CB8AC3E}">
        <p14:creationId xmlns:p14="http://schemas.microsoft.com/office/powerpoint/2010/main" val="3384950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8A8B8E6-7758-4D23-99DE-C7D12505F2E1}"/>
              </a:ext>
            </a:extLst>
          </p:cNvPr>
          <p:cNvSpPr>
            <a:spLocks noGrp="1" noChangeArrowheads="1"/>
          </p:cNvSpPr>
          <p:nvPr>
            <p:ph type="dt" sz="half" idx="10"/>
          </p:nvPr>
        </p:nvSpPr>
        <p:spPr>
          <a:ln/>
        </p:spPr>
        <p:txBody>
          <a:bodyPr/>
          <a:lstStyle>
            <a:lvl1pPr>
              <a:defRPr/>
            </a:lvl1pPr>
          </a:lstStyle>
          <a:p>
            <a:pPr>
              <a:defRPr/>
            </a:pPr>
            <a:endParaRPr lang="en-GB"/>
          </a:p>
        </p:txBody>
      </p:sp>
      <p:sp>
        <p:nvSpPr>
          <p:cNvPr id="3" name="Rectangle 5">
            <a:extLst>
              <a:ext uri="{FF2B5EF4-FFF2-40B4-BE49-F238E27FC236}">
                <a16:creationId xmlns:a16="http://schemas.microsoft.com/office/drawing/2014/main" id="{7BD68255-C349-42FE-92E8-B93DC2D45C58}"/>
              </a:ext>
            </a:extLst>
          </p:cNvPr>
          <p:cNvSpPr>
            <a:spLocks noGrp="1" noChangeArrowheads="1"/>
          </p:cNvSpPr>
          <p:nvPr>
            <p:ph type="ftr" sz="quarter" idx="11"/>
          </p:nvPr>
        </p:nvSpPr>
        <p:spPr>
          <a:ln/>
        </p:spPr>
        <p:txBody>
          <a:bodyPr/>
          <a:lstStyle>
            <a:lvl1pPr>
              <a:defRPr/>
            </a:lvl1pPr>
          </a:lstStyle>
          <a:p>
            <a:pPr>
              <a:defRPr/>
            </a:pPr>
            <a:endParaRPr lang="en-GB"/>
          </a:p>
        </p:txBody>
      </p:sp>
      <p:sp>
        <p:nvSpPr>
          <p:cNvPr id="4" name="Rectangle 6">
            <a:extLst>
              <a:ext uri="{FF2B5EF4-FFF2-40B4-BE49-F238E27FC236}">
                <a16:creationId xmlns:a16="http://schemas.microsoft.com/office/drawing/2014/main" id="{FD7502C0-D3B5-497B-85CC-ED69A3BCC1AE}"/>
              </a:ext>
            </a:extLst>
          </p:cNvPr>
          <p:cNvSpPr>
            <a:spLocks noGrp="1" noChangeArrowheads="1"/>
          </p:cNvSpPr>
          <p:nvPr>
            <p:ph type="sldNum" sz="quarter" idx="12"/>
          </p:nvPr>
        </p:nvSpPr>
        <p:spPr>
          <a:ln/>
        </p:spPr>
        <p:txBody>
          <a:bodyPr/>
          <a:lstStyle>
            <a:lvl1pPr>
              <a:defRPr/>
            </a:lvl1pPr>
          </a:lstStyle>
          <a:p>
            <a:fld id="{FF23B5F8-42F0-433B-8359-9AECD8FE7B35}" type="slidenum">
              <a:rPr lang="en-GB" altLang="en-US"/>
              <a:pPr/>
              <a:t>‹#›</a:t>
            </a:fld>
            <a:endParaRPr lang="en-GB" altLang="en-US"/>
          </a:p>
        </p:txBody>
      </p:sp>
    </p:spTree>
    <p:extLst>
      <p:ext uri="{BB962C8B-B14F-4D97-AF65-F5344CB8AC3E}">
        <p14:creationId xmlns:p14="http://schemas.microsoft.com/office/powerpoint/2010/main" val="750150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110BBEE1-A0AE-4F50-B7D6-4495060D3918}"/>
              </a:ext>
            </a:extLst>
          </p:cNvPr>
          <p:cNvSpPr>
            <a:spLocks noGrp="1" noChangeArrowheads="1"/>
          </p:cNvSpPr>
          <p:nvPr>
            <p:ph type="dt" sz="half" idx="10"/>
          </p:nvPr>
        </p:nvSpPr>
        <p:spPr>
          <a:ln/>
        </p:spPr>
        <p:txBody>
          <a:bodyPr/>
          <a:lstStyle>
            <a:lvl1pPr>
              <a:defRPr/>
            </a:lvl1pPr>
          </a:lstStyle>
          <a:p>
            <a:pPr>
              <a:defRPr/>
            </a:pPr>
            <a:endParaRPr lang="en-GB"/>
          </a:p>
        </p:txBody>
      </p:sp>
      <p:sp>
        <p:nvSpPr>
          <p:cNvPr id="6" name="Rectangle 5">
            <a:extLst>
              <a:ext uri="{FF2B5EF4-FFF2-40B4-BE49-F238E27FC236}">
                <a16:creationId xmlns:a16="http://schemas.microsoft.com/office/drawing/2014/main" id="{5B6B17B2-7F28-432B-86C7-589995CF1EFE}"/>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19E89176-3C33-4C3A-B046-B14E970EE715}"/>
              </a:ext>
            </a:extLst>
          </p:cNvPr>
          <p:cNvSpPr>
            <a:spLocks noGrp="1" noChangeArrowheads="1"/>
          </p:cNvSpPr>
          <p:nvPr>
            <p:ph type="sldNum" sz="quarter" idx="12"/>
          </p:nvPr>
        </p:nvSpPr>
        <p:spPr>
          <a:ln/>
        </p:spPr>
        <p:txBody>
          <a:bodyPr/>
          <a:lstStyle>
            <a:lvl1pPr>
              <a:defRPr/>
            </a:lvl1pPr>
          </a:lstStyle>
          <a:p>
            <a:fld id="{DFA7CE76-8116-4231-B29E-7A3293E2D5AF}" type="slidenum">
              <a:rPr lang="en-GB" altLang="en-US"/>
              <a:pPr/>
              <a:t>‹#›</a:t>
            </a:fld>
            <a:endParaRPr lang="en-GB" altLang="en-US"/>
          </a:p>
        </p:txBody>
      </p:sp>
    </p:spTree>
    <p:extLst>
      <p:ext uri="{BB962C8B-B14F-4D97-AF65-F5344CB8AC3E}">
        <p14:creationId xmlns:p14="http://schemas.microsoft.com/office/powerpoint/2010/main" val="3354431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595F4B5B-CCD8-4F23-AD29-63BB034B297D}"/>
              </a:ext>
            </a:extLst>
          </p:cNvPr>
          <p:cNvSpPr>
            <a:spLocks noGrp="1" noChangeArrowheads="1"/>
          </p:cNvSpPr>
          <p:nvPr>
            <p:ph type="dt" sz="half" idx="10"/>
          </p:nvPr>
        </p:nvSpPr>
        <p:spPr>
          <a:ln/>
        </p:spPr>
        <p:txBody>
          <a:bodyPr/>
          <a:lstStyle>
            <a:lvl1pPr>
              <a:defRPr/>
            </a:lvl1pPr>
          </a:lstStyle>
          <a:p>
            <a:pPr>
              <a:defRPr/>
            </a:pPr>
            <a:endParaRPr lang="en-GB"/>
          </a:p>
        </p:txBody>
      </p:sp>
      <p:sp>
        <p:nvSpPr>
          <p:cNvPr id="6" name="Rectangle 5">
            <a:extLst>
              <a:ext uri="{FF2B5EF4-FFF2-40B4-BE49-F238E27FC236}">
                <a16:creationId xmlns:a16="http://schemas.microsoft.com/office/drawing/2014/main" id="{69FDDD50-053E-4280-92FF-0177421E3BA7}"/>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6E3DAE09-F521-4D20-985A-16F27C26B6EF}"/>
              </a:ext>
            </a:extLst>
          </p:cNvPr>
          <p:cNvSpPr>
            <a:spLocks noGrp="1" noChangeArrowheads="1"/>
          </p:cNvSpPr>
          <p:nvPr>
            <p:ph type="sldNum" sz="quarter" idx="12"/>
          </p:nvPr>
        </p:nvSpPr>
        <p:spPr>
          <a:ln/>
        </p:spPr>
        <p:txBody>
          <a:bodyPr/>
          <a:lstStyle>
            <a:lvl1pPr>
              <a:defRPr/>
            </a:lvl1pPr>
          </a:lstStyle>
          <a:p>
            <a:fld id="{5B9D8D94-76BA-4843-B5D8-D3758F909E45}" type="slidenum">
              <a:rPr lang="en-GB" altLang="en-US"/>
              <a:pPr/>
              <a:t>‹#›</a:t>
            </a:fld>
            <a:endParaRPr lang="en-GB" altLang="en-US"/>
          </a:p>
        </p:txBody>
      </p:sp>
    </p:spTree>
    <p:extLst>
      <p:ext uri="{BB962C8B-B14F-4D97-AF65-F5344CB8AC3E}">
        <p14:creationId xmlns:p14="http://schemas.microsoft.com/office/powerpoint/2010/main" val="77023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58DF386-9B1C-4643-A072-F7E940F8DEBE}"/>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01CD04A9-19A1-413A-85C8-41C535CFB948}"/>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C20D0C0E-E4AA-490A-9DFA-F087C8A0BF51}"/>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GB"/>
          </a:p>
        </p:txBody>
      </p:sp>
      <p:sp>
        <p:nvSpPr>
          <p:cNvPr id="1029" name="Rectangle 5">
            <a:extLst>
              <a:ext uri="{FF2B5EF4-FFF2-40B4-BE49-F238E27FC236}">
                <a16:creationId xmlns:a16="http://schemas.microsoft.com/office/drawing/2014/main" id="{5D3E4251-CFE0-4AB1-B76C-948C31A36340}"/>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GB"/>
          </a:p>
        </p:txBody>
      </p:sp>
      <p:sp>
        <p:nvSpPr>
          <p:cNvPr id="1030" name="Rectangle 6">
            <a:extLst>
              <a:ext uri="{FF2B5EF4-FFF2-40B4-BE49-F238E27FC236}">
                <a16:creationId xmlns:a16="http://schemas.microsoft.com/office/drawing/2014/main" id="{9C8F7ECB-EABA-4497-A479-01781808F787}"/>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AC2F6DF7-1205-432B-BBDA-8602E35A9A31}" type="slidenum">
              <a:rPr lang="en-GB" altLang="en-US"/>
              <a:pPr/>
              <a:t>‹#›</a:t>
            </a:fld>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Calibri" panose="020F0502020204030204" pitchFamily="34" charset="0"/>
        </a:defRPr>
      </a:lvl2pPr>
      <a:lvl3pPr algn="ctr" rtl="0" eaLnBrk="0" fontAlgn="base" hangingPunct="0">
        <a:spcBef>
          <a:spcPct val="0"/>
        </a:spcBef>
        <a:spcAft>
          <a:spcPct val="0"/>
        </a:spcAft>
        <a:defRPr sz="4400">
          <a:solidFill>
            <a:schemeClr val="tx2"/>
          </a:solidFill>
          <a:latin typeface="Calibri" panose="020F0502020204030204" pitchFamily="34" charset="0"/>
        </a:defRPr>
      </a:lvl3pPr>
      <a:lvl4pPr algn="ctr" rtl="0" eaLnBrk="0" fontAlgn="base" hangingPunct="0">
        <a:spcBef>
          <a:spcPct val="0"/>
        </a:spcBef>
        <a:spcAft>
          <a:spcPct val="0"/>
        </a:spcAft>
        <a:defRPr sz="4400">
          <a:solidFill>
            <a:schemeClr val="tx2"/>
          </a:solidFill>
          <a:latin typeface="Calibri" panose="020F0502020204030204" pitchFamily="34" charset="0"/>
        </a:defRPr>
      </a:lvl4pPr>
      <a:lvl5pPr algn="ctr" rtl="0" eaLnBrk="0" fontAlgn="base" hangingPunct="0">
        <a:spcBef>
          <a:spcPct val="0"/>
        </a:spcBef>
        <a:spcAft>
          <a:spcPct val="0"/>
        </a:spcAft>
        <a:defRPr sz="4400">
          <a:solidFill>
            <a:schemeClr val="tx2"/>
          </a:solidFill>
          <a:latin typeface="Calibri" panose="020F0502020204030204" pitchFamily="34"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3.png"/><Relationship Id="rId2" Type="http://schemas.openxmlformats.org/officeDocument/2006/relationships/oleObject" Target="../embeddings/oleObject2.bin"/><Relationship Id="rId1" Type="http://schemas.openxmlformats.org/officeDocument/2006/relationships/slideLayout" Target="../slideLayouts/slideLayout6.xml"/><Relationship Id="rId6" Type="http://schemas.openxmlformats.org/officeDocument/2006/relationships/oleObject" Target="../embeddings/oleObject4.bin"/><Relationship Id="rId5" Type="http://schemas.openxmlformats.org/officeDocument/2006/relationships/image" Target="../media/image22.png"/><Relationship Id="rId4"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tags" Target="../tags/tag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D3863-1E33-4C5E-85BD-1DFA8B19C9E2}"/>
              </a:ext>
            </a:extLst>
          </p:cNvPr>
          <p:cNvSpPr>
            <a:spLocks noGrp="1"/>
          </p:cNvSpPr>
          <p:nvPr>
            <p:ph type="title"/>
          </p:nvPr>
        </p:nvSpPr>
        <p:spPr/>
        <p:txBody>
          <a:bodyPr/>
          <a:lstStyle/>
          <a:p>
            <a:endParaRPr lang="en-IE"/>
          </a:p>
        </p:txBody>
      </p:sp>
      <p:sp>
        <p:nvSpPr>
          <p:cNvPr id="3" name="Content Placeholder 2">
            <a:extLst>
              <a:ext uri="{FF2B5EF4-FFF2-40B4-BE49-F238E27FC236}">
                <a16:creationId xmlns:a16="http://schemas.microsoft.com/office/drawing/2014/main" id="{60E8E5C9-0BFD-41C2-B30A-8628CC4990EC}"/>
              </a:ext>
            </a:extLst>
          </p:cNvPr>
          <p:cNvSpPr>
            <a:spLocks noGrp="1"/>
          </p:cNvSpPr>
          <p:nvPr>
            <p:ph idx="1"/>
          </p:nvPr>
        </p:nvSpPr>
        <p:spPr>
          <a:xfrm>
            <a:off x="685800" y="1981200"/>
            <a:ext cx="7772400" cy="2671936"/>
          </a:xfrm>
        </p:spPr>
        <p:txBody>
          <a:bodyPr/>
          <a:lstStyle/>
          <a:p>
            <a:endParaRPr lang="en-IE" dirty="0"/>
          </a:p>
        </p:txBody>
      </p:sp>
      <p:pic>
        <p:nvPicPr>
          <p:cNvPr id="2050" name="Picture 2">
            <a:extLst>
              <a:ext uri="{FF2B5EF4-FFF2-40B4-BE49-F238E27FC236}">
                <a16:creationId xmlns:a16="http://schemas.microsoft.com/office/drawing/2014/main" id="{7A455D3C-14F8-4B1D-A90B-FC5AA3AFDC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7451"/>
          <a:stretch/>
        </p:blipFill>
        <p:spPr bwMode="auto">
          <a:xfrm>
            <a:off x="0" y="0"/>
            <a:ext cx="9144000" cy="566124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a:extLst>
              <a:ext uri="{FF2B5EF4-FFF2-40B4-BE49-F238E27FC236}">
                <a16:creationId xmlns:a16="http://schemas.microsoft.com/office/drawing/2014/main" id="{80DDA0BF-F692-406D-A173-0A8DEFABC7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2198643" y="0"/>
            <a:ext cx="4418012" cy="326932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E838C336-DDF8-4B93-8B3F-63A274CCAB52}"/>
              </a:ext>
            </a:extLst>
          </p:cNvPr>
          <p:cNvSpPr txBox="1"/>
          <p:nvPr/>
        </p:nvSpPr>
        <p:spPr>
          <a:xfrm>
            <a:off x="2231756" y="2892076"/>
            <a:ext cx="4680488" cy="461665"/>
          </a:xfrm>
          <a:prstGeom prst="rect">
            <a:avLst/>
          </a:prstGeom>
          <a:noFill/>
        </p:spPr>
        <p:txBody>
          <a:bodyPr wrap="square">
            <a:spAutoFit/>
          </a:bodyPr>
          <a:lstStyle/>
          <a:p>
            <a:r>
              <a:rPr lang="en-IE" b="0" i="0" dirty="0">
                <a:solidFill>
                  <a:srgbClr val="000000"/>
                </a:solidFill>
                <a:effectLst/>
                <a:latin typeface="Times New Roman" panose="02020603050405020304" pitchFamily="18" charset="0"/>
              </a:rPr>
              <a:t> </a:t>
            </a:r>
            <a:endParaRPr lang="en-IE" dirty="0"/>
          </a:p>
        </p:txBody>
      </p:sp>
      <p:sp>
        <p:nvSpPr>
          <p:cNvPr id="9" name="TextBox 8">
            <a:extLst>
              <a:ext uri="{FF2B5EF4-FFF2-40B4-BE49-F238E27FC236}">
                <a16:creationId xmlns:a16="http://schemas.microsoft.com/office/drawing/2014/main" id="{ADA73796-B08F-4941-9CA4-E1878A9F9B8F}"/>
              </a:ext>
            </a:extLst>
          </p:cNvPr>
          <p:cNvSpPr txBox="1"/>
          <p:nvPr/>
        </p:nvSpPr>
        <p:spPr>
          <a:xfrm>
            <a:off x="1403648" y="5641544"/>
            <a:ext cx="6624736" cy="830997"/>
          </a:xfrm>
          <a:prstGeom prst="rect">
            <a:avLst/>
          </a:prstGeom>
          <a:noFill/>
        </p:spPr>
        <p:txBody>
          <a:bodyPr wrap="square">
            <a:spAutoFit/>
          </a:bodyPr>
          <a:lstStyle/>
          <a:p>
            <a:r>
              <a:rPr lang="en-US" b="0" i="0" strike="noStrike" dirty="0">
                <a:solidFill>
                  <a:srgbClr val="000000"/>
                </a:solidFill>
                <a:effectLst/>
                <a:latin typeface="Calibri" panose="020F0502020204030204" pitchFamily="34" charset="0"/>
              </a:rPr>
              <a:t>Binary Trees, Binary Search Trees, Balanced trees, </a:t>
            </a:r>
            <a:r>
              <a:rPr lang="en-US" b="0" i="0" dirty="0">
                <a:solidFill>
                  <a:srgbClr val="000000"/>
                </a:solidFill>
                <a:effectLst/>
                <a:latin typeface="Calibri" panose="020F0502020204030204" pitchFamily="34" charset="0"/>
              </a:rPr>
              <a:t>general trees, multi-way trees, tries</a:t>
            </a:r>
            <a:r>
              <a:rPr lang="en-US" b="0" i="0" strike="noStrike" dirty="0">
                <a:solidFill>
                  <a:srgbClr val="000000"/>
                </a:solidFill>
                <a:effectLst/>
                <a:latin typeface="Calibri" panose="020F0502020204030204" pitchFamily="34" charset="0"/>
              </a:rPr>
              <a:t>, </a:t>
            </a:r>
            <a:r>
              <a:rPr lang="en-US" b="0" i="0" u="sng" strike="noStrike" dirty="0">
                <a:solidFill>
                  <a:srgbClr val="000000"/>
                </a:solidFill>
                <a:effectLst/>
                <a:latin typeface="Calibri" panose="020F0502020204030204" pitchFamily="34" charset="0"/>
              </a:rPr>
              <a:t>heaps</a:t>
            </a:r>
            <a:r>
              <a:rPr lang="en-US" b="0" i="0" dirty="0">
                <a:solidFill>
                  <a:srgbClr val="000000"/>
                </a:solidFill>
                <a:effectLst/>
                <a:latin typeface="Calibri" panose="020F0502020204030204" pitchFamily="34" charset="0"/>
              </a:rPr>
              <a:t>​</a:t>
            </a:r>
            <a:endParaRPr lang="en-IE" dirty="0"/>
          </a:p>
        </p:txBody>
      </p:sp>
    </p:spTree>
    <p:extLst>
      <p:ext uri="{BB962C8B-B14F-4D97-AF65-F5344CB8AC3E}">
        <p14:creationId xmlns:p14="http://schemas.microsoft.com/office/powerpoint/2010/main" val="1447046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7FC9A262-4EBA-490C-999B-69DF9B633124}"/>
              </a:ext>
            </a:extLst>
          </p:cNvPr>
          <p:cNvSpPr>
            <a:spLocks noGrp="1" noChangeArrowheads="1"/>
          </p:cNvSpPr>
          <p:nvPr>
            <p:ph type="title"/>
          </p:nvPr>
        </p:nvSpPr>
        <p:spPr>
          <a:xfrm>
            <a:off x="363161" y="219264"/>
            <a:ext cx="2629122" cy="1622321"/>
          </a:xfrm>
        </p:spPr>
        <p:txBody>
          <a:bodyPr>
            <a:normAutofit/>
          </a:bodyPr>
          <a:lstStyle/>
          <a:p>
            <a:pPr eaLnBrk="1" hangingPunct="1"/>
            <a:r>
              <a:rPr lang="en-IE" altLang="en-US" sz="4100" dirty="0"/>
              <a:t>Heap Algorithms</a:t>
            </a:r>
            <a:endParaRPr lang="en-GB" altLang="en-US" sz="4100" dirty="0"/>
          </a:p>
        </p:txBody>
      </p:sp>
      <p:sp>
        <p:nvSpPr>
          <p:cNvPr id="11267" name="Rectangle 3">
            <a:extLst>
              <a:ext uri="{FF2B5EF4-FFF2-40B4-BE49-F238E27FC236}">
                <a16:creationId xmlns:a16="http://schemas.microsoft.com/office/drawing/2014/main" id="{95C6D14B-B9FD-481C-940B-BF0614CFBF78}"/>
              </a:ext>
            </a:extLst>
          </p:cNvPr>
          <p:cNvSpPr>
            <a:spLocks noGrp="1" noChangeArrowheads="1"/>
          </p:cNvSpPr>
          <p:nvPr>
            <p:ph type="body" idx="1"/>
          </p:nvPr>
        </p:nvSpPr>
        <p:spPr>
          <a:xfrm>
            <a:off x="-1" y="1841585"/>
            <a:ext cx="3630821" cy="4797151"/>
          </a:xfrm>
        </p:spPr>
        <p:txBody>
          <a:bodyPr>
            <a:normAutofit lnSpcReduction="10000"/>
          </a:bodyPr>
          <a:lstStyle/>
          <a:p>
            <a:pPr marL="0" indent="0" eaLnBrk="1" hangingPunct="1">
              <a:lnSpc>
                <a:spcPct val="90000"/>
              </a:lnSpc>
              <a:buFontTx/>
              <a:buNone/>
              <a:defRPr/>
            </a:pPr>
            <a:r>
              <a:rPr lang="en-US" altLang="en-US" sz="2000" dirty="0">
                <a:cs typeface="Times New Roman" panose="02020603050405020304" pitchFamily="18" charset="0"/>
              </a:rPr>
              <a:t>Most algorithms on heaps operate along some path from the root to the bottom of the heap either upwards or downwards. (i.e. moving from parent to child or child to parent). </a:t>
            </a:r>
          </a:p>
          <a:p>
            <a:pPr eaLnBrk="1" hangingPunct="1">
              <a:lnSpc>
                <a:spcPct val="90000"/>
              </a:lnSpc>
              <a:defRPr/>
            </a:pPr>
            <a:endParaRPr lang="en-IE" altLang="en-US" sz="2000" dirty="0">
              <a:cs typeface="Times New Roman" panose="02020603050405020304" pitchFamily="18" charset="0"/>
            </a:endParaRPr>
          </a:p>
          <a:p>
            <a:pPr eaLnBrk="1" hangingPunct="1">
              <a:lnSpc>
                <a:spcPct val="90000"/>
              </a:lnSpc>
              <a:defRPr/>
            </a:pPr>
            <a:r>
              <a:rPr lang="en-IE" altLang="en-US" sz="2400" b="1" dirty="0">
                <a:cs typeface="Times New Roman" panose="02020603050405020304" pitchFamily="18" charset="0"/>
              </a:rPr>
              <a:t>Insert algorithm</a:t>
            </a:r>
          </a:p>
          <a:p>
            <a:pPr eaLnBrk="1" hangingPunct="1">
              <a:lnSpc>
                <a:spcPct val="90000"/>
              </a:lnSpc>
              <a:defRPr/>
            </a:pPr>
            <a:endParaRPr lang="en-IE" altLang="en-US" sz="2400" b="1" dirty="0">
              <a:cs typeface="Times New Roman" panose="02020603050405020304" pitchFamily="18" charset="0"/>
            </a:endParaRPr>
          </a:p>
          <a:p>
            <a:pPr eaLnBrk="1" hangingPunct="1">
              <a:lnSpc>
                <a:spcPct val="90000"/>
              </a:lnSpc>
              <a:defRPr/>
            </a:pPr>
            <a:r>
              <a:rPr lang="en-IE" altLang="en-US" sz="2400" b="1" dirty="0">
                <a:cs typeface="Times New Roman" panose="02020603050405020304" pitchFamily="18" charset="0"/>
              </a:rPr>
              <a:t>Remove (root) algorithm</a:t>
            </a:r>
          </a:p>
          <a:p>
            <a:pPr eaLnBrk="1" hangingPunct="1">
              <a:lnSpc>
                <a:spcPct val="90000"/>
              </a:lnSpc>
              <a:defRPr/>
            </a:pPr>
            <a:endParaRPr lang="en-IE" altLang="en-US" sz="2400" b="1" dirty="0">
              <a:cs typeface="Times New Roman" panose="02020603050405020304" pitchFamily="18" charset="0"/>
            </a:endParaRPr>
          </a:p>
          <a:p>
            <a:pPr eaLnBrk="1" hangingPunct="1">
              <a:lnSpc>
                <a:spcPct val="90000"/>
              </a:lnSpc>
              <a:defRPr/>
            </a:pPr>
            <a:r>
              <a:rPr lang="en-IE" altLang="en-US" sz="2400" b="1" dirty="0">
                <a:cs typeface="Times New Roman" panose="02020603050405020304" pitchFamily="18" charset="0"/>
              </a:rPr>
              <a:t>Convert a binary tree to a heap (</a:t>
            </a:r>
            <a:r>
              <a:rPr lang="en-IE" altLang="en-US" sz="2400" b="1" dirty="0" err="1">
                <a:cs typeface="Times New Roman" panose="02020603050405020304" pitchFamily="18" charset="0"/>
              </a:rPr>
              <a:t>Heapify</a:t>
            </a:r>
            <a:r>
              <a:rPr lang="en-IE" altLang="en-US" sz="2400" b="1" dirty="0">
                <a:cs typeface="Times New Roman" panose="02020603050405020304" pitchFamily="18" charset="0"/>
              </a:rPr>
              <a:t>)</a:t>
            </a:r>
            <a:endParaRPr lang="en-US" altLang="en-US" sz="2400" b="1" dirty="0">
              <a:cs typeface="Times New Roman" panose="02020603050405020304" pitchFamily="18" charset="0"/>
            </a:endParaRPr>
          </a:p>
          <a:p>
            <a:pPr eaLnBrk="1" hangingPunct="1">
              <a:lnSpc>
                <a:spcPct val="90000"/>
              </a:lnSpc>
              <a:defRPr/>
            </a:pPr>
            <a:endParaRPr lang="en-US" altLang="en-US" sz="1600" dirty="0">
              <a:cs typeface="Times New Roman" panose="02020603050405020304" pitchFamily="18" charset="0"/>
            </a:endParaRPr>
          </a:p>
        </p:txBody>
      </p:sp>
      <p:sp>
        <p:nvSpPr>
          <p:cNvPr id="73" name="Rectangle 72">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2766" y="557784"/>
            <a:ext cx="4938073"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8" name="Picture 3">
            <a:extLst>
              <a:ext uri="{FF2B5EF4-FFF2-40B4-BE49-F238E27FC236}">
                <a16:creationId xmlns:a16="http://schemas.microsoft.com/office/drawing/2014/main" id="{E9CB89DE-65EF-4EE9-A86B-AB879A8084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054396" y="1170128"/>
            <a:ext cx="4514498" cy="4514498"/>
          </a:xfrm>
          <a:prstGeom prst="rect">
            <a:avLst/>
          </a:prstGeom>
          <a:noFill/>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14225C69-EA22-4C32-8F95-FDC1E0554BDF}"/>
              </a:ext>
            </a:extLst>
          </p:cNvPr>
          <p:cNvSpPr>
            <a:spLocks noGrp="1" noChangeArrowheads="1"/>
          </p:cNvSpPr>
          <p:nvPr>
            <p:ph type="title"/>
          </p:nvPr>
        </p:nvSpPr>
        <p:spPr>
          <a:xfrm>
            <a:off x="0" y="11522"/>
            <a:ext cx="4574287" cy="1622321"/>
          </a:xfrm>
        </p:spPr>
        <p:txBody>
          <a:bodyPr>
            <a:normAutofit/>
          </a:bodyPr>
          <a:lstStyle/>
          <a:p>
            <a:pPr eaLnBrk="1" hangingPunct="1"/>
            <a:r>
              <a:rPr lang="en-US" altLang="en-US" dirty="0"/>
              <a:t>Insert unto a Heap</a:t>
            </a:r>
          </a:p>
        </p:txBody>
      </p:sp>
      <p:sp>
        <p:nvSpPr>
          <p:cNvPr id="12291" name="Rectangle 3">
            <a:extLst>
              <a:ext uri="{FF2B5EF4-FFF2-40B4-BE49-F238E27FC236}">
                <a16:creationId xmlns:a16="http://schemas.microsoft.com/office/drawing/2014/main" id="{09EE3BB3-2DA5-4951-BA17-46065D59EB2C}"/>
              </a:ext>
            </a:extLst>
          </p:cNvPr>
          <p:cNvSpPr>
            <a:spLocks noGrp="1" noChangeArrowheads="1"/>
          </p:cNvSpPr>
          <p:nvPr>
            <p:ph type="body" idx="1"/>
          </p:nvPr>
        </p:nvSpPr>
        <p:spPr>
          <a:xfrm>
            <a:off x="-8407" y="1340768"/>
            <a:ext cx="4695933" cy="4956203"/>
          </a:xfrm>
        </p:spPr>
        <p:txBody>
          <a:bodyPr>
            <a:noAutofit/>
          </a:bodyPr>
          <a:lstStyle/>
          <a:p>
            <a:pPr marL="177800" indent="-177800" eaLnBrk="1" hangingPunct="1">
              <a:lnSpc>
                <a:spcPct val="90000"/>
              </a:lnSpc>
            </a:pPr>
            <a:r>
              <a:rPr lang="en-GB" altLang="en-US" sz="2400" dirty="0"/>
              <a:t>will increase size of heap by 1 (N incremented). </a:t>
            </a:r>
          </a:p>
          <a:p>
            <a:pPr marL="177800" indent="-177800" eaLnBrk="1" hangingPunct="1">
              <a:lnSpc>
                <a:spcPct val="90000"/>
              </a:lnSpc>
            </a:pPr>
            <a:r>
              <a:rPr lang="en-GB" altLang="en-US" sz="2400" dirty="0"/>
              <a:t>new data item put in element position a[N]: completeness property, but this may violate the heap property: (the new node &gt; parent)</a:t>
            </a:r>
          </a:p>
          <a:p>
            <a:pPr marL="177800" indent="-177800" eaLnBrk="1" hangingPunct="1">
              <a:lnSpc>
                <a:spcPct val="90000"/>
              </a:lnSpc>
            </a:pPr>
            <a:endParaRPr lang="en-GB" altLang="en-US" sz="2400" dirty="0"/>
          </a:p>
          <a:p>
            <a:pPr marL="177800" indent="-177800" eaLnBrk="1" hangingPunct="1">
              <a:lnSpc>
                <a:spcPct val="90000"/>
              </a:lnSpc>
            </a:pPr>
            <a:r>
              <a:rPr lang="en-GB" altLang="en-US" sz="2400" dirty="0"/>
              <a:t>If heap property </a:t>
            </a:r>
            <a:r>
              <a:rPr lang="en-GB" altLang="en-US" sz="2400" u="sng" dirty="0"/>
              <a:t>is</a:t>
            </a:r>
            <a:r>
              <a:rPr lang="en-GB" altLang="en-US" sz="2400" dirty="0"/>
              <a:t> violated then violation can be fixed by exchanging the new node with it's parent. </a:t>
            </a:r>
          </a:p>
          <a:p>
            <a:pPr marL="177800" indent="-177800" eaLnBrk="1" hangingPunct="1">
              <a:lnSpc>
                <a:spcPct val="90000"/>
              </a:lnSpc>
            </a:pPr>
            <a:r>
              <a:rPr lang="en-GB" altLang="en-US" sz="2400" dirty="0"/>
              <a:t>This may in turn cause a violation at next level up and thus can be fixed in the same way until …</a:t>
            </a:r>
            <a:endParaRPr lang="en-US" altLang="en-US" sz="2400" dirty="0"/>
          </a:p>
        </p:txBody>
      </p:sp>
      <p:sp>
        <p:nvSpPr>
          <p:cNvPr id="73" name="Rectangle 72">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69712" y="0"/>
            <a:ext cx="457428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186" y="557784"/>
            <a:ext cx="3847653"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2" name="Picture 2">
            <a:extLst>
              <a:ext uri="{FF2B5EF4-FFF2-40B4-BE49-F238E27FC236}">
                <a16:creationId xmlns:a16="http://schemas.microsoft.com/office/drawing/2014/main" id="{81DDD313-4D42-4B0C-8A25-A329B00158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178531" y="1749052"/>
            <a:ext cx="3356649" cy="3356649"/>
          </a:xfrm>
          <a:prstGeom prst="rect">
            <a:avLst/>
          </a:prstGeom>
          <a:noFill/>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2A371024-979F-4842-AD7F-708DDE6E7071}"/>
              </a:ext>
            </a:extLst>
          </p:cNvPr>
          <p:cNvSpPr>
            <a:spLocks noGrp="1" noChangeArrowheads="1"/>
          </p:cNvSpPr>
          <p:nvPr>
            <p:ph type="title"/>
          </p:nvPr>
        </p:nvSpPr>
        <p:spPr/>
        <p:txBody>
          <a:bodyPr/>
          <a:lstStyle/>
          <a:p>
            <a:pPr eaLnBrk="1" hangingPunct="1"/>
            <a:r>
              <a:rPr lang="en-US" altLang="en-US"/>
              <a:t>Insert operation</a:t>
            </a:r>
          </a:p>
        </p:txBody>
      </p:sp>
      <p:pic>
        <p:nvPicPr>
          <p:cNvPr id="13315" name="Picture 6" descr="heap3">
            <a:extLst>
              <a:ext uri="{FF2B5EF4-FFF2-40B4-BE49-F238E27FC236}">
                <a16:creationId xmlns:a16="http://schemas.microsoft.com/office/drawing/2014/main" id="{D7301405-4781-45EE-AF89-B54FE5AC37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773238"/>
            <a:ext cx="4248150"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Picture 9" descr="heap4">
            <a:extLst>
              <a:ext uri="{FF2B5EF4-FFF2-40B4-BE49-F238E27FC236}">
                <a16:creationId xmlns:a16="http://schemas.microsoft.com/office/drawing/2014/main" id="{40B42E48-0FE9-4DD8-AA6C-B561B5020AF7}"/>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4572000" y="1916113"/>
            <a:ext cx="4248150" cy="2736850"/>
          </a:xfrm>
          <a:noFill/>
        </p:spPr>
      </p:pic>
      <p:sp>
        <p:nvSpPr>
          <p:cNvPr id="13317" name="Text Box 11">
            <a:extLst>
              <a:ext uri="{FF2B5EF4-FFF2-40B4-BE49-F238E27FC236}">
                <a16:creationId xmlns:a16="http://schemas.microsoft.com/office/drawing/2014/main" id="{04D11C53-969B-4A81-972C-46480AE5FC92}"/>
              </a:ext>
            </a:extLst>
          </p:cNvPr>
          <p:cNvSpPr txBox="1">
            <a:spLocks noChangeArrowheads="1"/>
          </p:cNvSpPr>
          <p:nvPr/>
        </p:nvSpPr>
        <p:spPr bwMode="auto">
          <a:xfrm>
            <a:off x="1095375" y="4168775"/>
            <a:ext cx="2468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11270" name="Text Box 12">
            <a:extLst>
              <a:ext uri="{FF2B5EF4-FFF2-40B4-BE49-F238E27FC236}">
                <a16:creationId xmlns:a16="http://schemas.microsoft.com/office/drawing/2014/main" id="{A1A0D538-9655-4169-BC91-D58BF63C7511}"/>
              </a:ext>
            </a:extLst>
          </p:cNvPr>
          <p:cNvSpPr txBox="1">
            <a:spLocks noChangeArrowheads="1"/>
          </p:cNvSpPr>
          <p:nvPr/>
        </p:nvSpPr>
        <p:spPr bwMode="auto">
          <a:xfrm>
            <a:off x="1116013" y="5157788"/>
            <a:ext cx="1944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50000"/>
              </a:spcBef>
              <a:buFontTx/>
              <a:buNone/>
              <a:defRPr/>
            </a:pPr>
            <a:r>
              <a:rPr lang="en-IE" altLang="en-US" sz="2400" dirty="0">
                <a:latin typeface="+mn-lt"/>
              </a:rPr>
              <a:t>Insert 15</a:t>
            </a:r>
            <a:endParaRPr lang="en-US" altLang="en-US" sz="2400" dirty="0">
              <a:latin typeface="+mn-lt"/>
            </a:endParaRPr>
          </a:p>
        </p:txBody>
      </p:sp>
      <p:sp>
        <p:nvSpPr>
          <p:cNvPr id="11271" name="Text Box 13">
            <a:extLst>
              <a:ext uri="{FF2B5EF4-FFF2-40B4-BE49-F238E27FC236}">
                <a16:creationId xmlns:a16="http://schemas.microsoft.com/office/drawing/2014/main" id="{287712C8-1F08-44FB-9439-08C73FFF350C}"/>
              </a:ext>
            </a:extLst>
          </p:cNvPr>
          <p:cNvSpPr txBox="1">
            <a:spLocks noChangeArrowheads="1"/>
          </p:cNvSpPr>
          <p:nvPr/>
        </p:nvSpPr>
        <p:spPr bwMode="auto">
          <a:xfrm>
            <a:off x="4859338" y="5013325"/>
            <a:ext cx="36734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50000"/>
              </a:spcBef>
              <a:buFontTx/>
              <a:buNone/>
              <a:defRPr/>
            </a:pPr>
            <a:r>
              <a:rPr lang="en-IE" altLang="en-US" sz="2400" dirty="0">
                <a:latin typeface="+mn-lt"/>
              </a:rPr>
              <a:t>Put in last position, </a:t>
            </a:r>
            <a:r>
              <a:rPr lang="en-IE" altLang="en-US" sz="2400" dirty="0">
                <a:solidFill>
                  <a:srgbClr val="FF0000"/>
                </a:solidFill>
                <a:latin typeface="+mn-lt"/>
              </a:rPr>
              <a:t>but … </a:t>
            </a:r>
          </a:p>
          <a:p>
            <a:pPr eaLnBrk="1" hangingPunct="1">
              <a:spcBef>
                <a:spcPct val="50000"/>
              </a:spcBef>
              <a:buFontTx/>
              <a:buNone/>
              <a:defRPr/>
            </a:pPr>
            <a:r>
              <a:rPr lang="en-IE" altLang="en-US" sz="2400" dirty="0">
                <a:solidFill>
                  <a:srgbClr val="FF0000"/>
                </a:solidFill>
                <a:latin typeface="+mn-lt"/>
              </a:rPr>
              <a:t>violates heap property</a:t>
            </a:r>
            <a:endParaRPr lang="en-US" altLang="en-US" sz="2400" dirty="0">
              <a:solidFill>
                <a:srgbClr val="FF0000"/>
              </a:solidFill>
              <a:latin typeface="+mn-lt"/>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A3A70A60-A804-4F82-B0D5-C8A489E4F7F1}"/>
              </a:ext>
            </a:extLst>
          </p:cNvPr>
          <p:cNvSpPr>
            <a:spLocks noGrp="1" noChangeArrowheads="1"/>
          </p:cNvSpPr>
          <p:nvPr>
            <p:ph type="title"/>
          </p:nvPr>
        </p:nvSpPr>
        <p:spPr/>
        <p:txBody>
          <a:bodyPr/>
          <a:lstStyle/>
          <a:p>
            <a:pPr eaLnBrk="1" hangingPunct="1"/>
            <a:r>
              <a:rPr lang="en-US" altLang="en-US"/>
              <a:t>Insert operation</a:t>
            </a:r>
          </a:p>
        </p:txBody>
      </p:sp>
      <p:sp>
        <p:nvSpPr>
          <p:cNvPr id="14339" name="Rectangle 3">
            <a:extLst>
              <a:ext uri="{FF2B5EF4-FFF2-40B4-BE49-F238E27FC236}">
                <a16:creationId xmlns:a16="http://schemas.microsoft.com/office/drawing/2014/main" id="{E51BBDD8-6803-4986-ACBC-C3AFAAC7FC8F}"/>
              </a:ext>
            </a:extLst>
          </p:cNvPr>
          <p:cNvSpPr>
            <a:spLocks noGrp="1" noChangeArrowheads="1"/>
          </p:cNvSpPr>
          <p:nvPr>
            <p:ph type="body" sz="half" idx="1"/>
          </p:nvPr>
        </p:nvSpPr>
        <p:spPr>
          <a:xfrm>
            <a:off x="250825" y="4724400"/>
            <a:ext cx="3810000" cy="1439863"/>
          </a:xfrm>
        </p:spPr>
        <p:txBody>
          <a:bodyPr/>
          <a:lstStyle/>
          <a:p>
            <a:pPr eaLnBrk="1" hangingPunct="1">
              <a:buFontTx/>
              <a:buNone/>
            </a:pPr>
            <a:r>
              <a:rPr lang="en-IE" altLang="en-US" sz="2400"/>
              <a:t>Restore by exchanging 15 with it’s parent </a:t>
            </a:r>
            <a:r>
              <a:rPr lang="en-IE" altLang="en-US" sz="2400">
                <a:solidFill>
                  <a:srgbClr val="FF0000"/>
                </a:solidFill>
              </a:rPr>
              <a:t>but still heap property violated</a:t>
            </a:r>
            <a:r>
              <a:rPr lang="en-IE" altLang="en-US" sz="2400"/>
              <a:t>.</a:t>
            </a:r>
            <a:endParaRPr lang="en-US" altLang="en-US" sz="2400"/>
          </a:p>
        </p:txBody>
      </p:sp>
      <p:pic>
        <p:nvPicPr>
          <p:cNvPr id="14340" name="Picture 5" descr="heap5">
            <a:extLst>
              <a:ext uri="{FF2B5EF4-FFF2-40B4-BE49-F238E27FC236}">
                <a16:creationId xmlns:a16="http://schemas.microsoft.com/office/drawing/2014/main" id="{2619740F-2699-4453-BAEE-1B0F0A3BB46A}"/>
              </a:ext>
            </a:extLst>
          </p:cNvPr>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179388" y="1628775"/>
            <a:ext cx="3600450" cy="2808288"/>
          </a:xfrm>
          <a:noFill/>
        </p:spPr>
      </p:pic>
      <p:pic>
        <p:nvPicPr>
          <p:cNvPr id="14341" name="Picture 8" descr="heap6">
            <a:extLst>
              <a:ext uri="{FF2B5EF4-FFF2-40B4-BE49-F238E27FC236}">
                <a16:creationId xmlns:a16="http://schemas.microsoft.com/office/drawing/2014/main" id="{625A910E-CAF0-447C-88E6-4ED7943C2FA3}"/>
              </a:ext>
            </a:extLst>
          </p:cNvPr>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4932363" y="1700213"/>
            <a:ext cx="3455987" cy="2520950"/>
          </a:xfrm>
          <a:noFill/>
        </p:spPr>
      </p:pic>
      <p:sp>
        <p:nvSpPr>
          <p:cNvPr id="12294" name="Rectangle 10">
            <a:extLst>
              <a:ext uri="{FF2B5EF4-FFF2-40B4-BE49-F238E27FC236}">
                <a16:creationId xmlns:a16="http://schemas.microsoft.com/office/drawing/2014/main" id="{BA9784AE-2D47-4491-BC70-7F470BC42742}"/>
              </a:ext>
            </a:extLst>
          </p:cNvPr>
          <p:cNvSpPr>
            <a:spLocks noChangeArrowheads="1"/>
          </p:cNvSpPr>
          <p:nvPr/>
        </p:nvSpPr>
        <p:spPr bwMode="auto">
          <a:xfrm>
            <a:off x="4859338" y="4724400"/>
            <a:ext cx="3810000"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buFontTx/>
              <a:buNone/>
              <a:defRPr/>
            </a:pPr>
            <a:r>
              <a:rPr lang="en-IE" altLang="en-US" sz="2400" dirty="0">
                <a:latin typeface="+mn-lt"/>
              </a:rPr>
              <a:t>15 swapped with it’s parent again and now completed</a:t>
            </a:r>
            <a:r>
              <a:rPr lang="en-IE" altLang="en-US" sz="2800" dirty="0">
                <a:latin typeface="+mn-lt"/>
              </a:rPr>
              <a:t> </a:t>
            </a:r>
            <a:endParaRPr lang="en-US" altLang="en-US" sz="2800" dirty="0">
              <a:latin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79D69D3C-F7AF-4E02-ACBB-06822ADC83BF}"/>
              </a:ext>
            </a:extLst>
          </p:cNvPr>
          <p:cNvSpPr>
            <a:spLocks noGrp="1" noChangeArrowheads="1"/>
          </p:cNvSpPr>
          <p:nvPr>
            <p:ph type="title"/>
          </p:nvPr>
        </p:nvSpPr>
        <p:spPr/>
        <p:txBody>
          <a:bodyPr/>
          <a:lstStyle/>
          <a:p>
            <a:pPr eaLnBrk="1" hangingPunct="1"/>
            <a:r>
              <a:rPr lang="en-GB" altLang="en-US"/>
              <a:t>Algorithms :</a:t>
            </a:r>
            <a:endParaRPr lang="en-US" altLang="en-US"/>
          </a:p>
        </p:txBody>
      </p:sp>
      <p:sp>
        <p:nvSpPr>
          <p:cNvPr id="15363" name="Rectangle 3">
            <a:extLst>
              <a:ext uri="{FF2B5EF4-FFF2-40B4-BE49-F238E27FC236}">
                <a16:creationId xmlns:a16="http://schemas.microsoft.com/office/drawing/2014/main" id="{7A8E91F8-38E4-48B1-A4C7-B93638C6924C}"/>
              </a:ext>
            </a:extLst>
          </p:cNvPr>
          <p:cNvSpPr>
            <a:spLocks noGrp="1" noChangeArrowheads="1"/>
          </p:cNvSpPr>
          <p:nvPr>
            <p:ph type="body" idx="1"/>
          </p:nvPr>
        </p:nvSpPr>
        <p:spPr>
          <a:xfrm>
            <a:off x="179388" y="1600200"/>
            <a:ext cx="8713787" cy="4495800"/>
          </a:xfrm>
        </p:spPr>
        <p:txBody>
          <a:bodyPr/>
          <a:lstStyle/>
          <a:p>
            <a:pPr algn="just" eaLnBrk="1" hangingPunct="1">
              <a:lnSpc>
                <a:spcPct val="90000"/>
              </a:lnSpc>
              <a:buFontTx/>
              <a:buNone/>
            </a:pPr>
            <a:r>
              <a:rPr lang="en-GB" altLang="en-US" sz="2800" b="1">
                <a:solidFill>
                  <a:schemeClr val="accent2"/>
                </a:solidFill>
              </a:rPr>
              <a:t>Insert</a:t>
            </a:r>
            <a:r>
              <a:rPr lang="en-GB" altLang="en-US" sz="2800">
                <a:solidFill>
                  <a:schemeClr val="accent2"/>
                </a:solidFill>
              </a:rPr>
              <a:t> adds a new item to a[N], and then calls </a:t>
            </a:r>
            <a:r>
              <a:rPr lang="en-GB" altLang="en-US" sz="2800" b="1">
                <a:solidFill>
                  <a:schemeClr val="accent2"/>
                </a:solidFill>
              </a:rPr>
              <a:t>Upheap(N)</a:t>
            </a:r>
            <a:r>
              <a:rPr lang="en-GB" altLang="en-US" sz="2800">
                <a:solidFill>
                  <a:schemeClr val="accent2"/>
                </a:solidFill>
              </a:rPr>
              <a:t> to fix the heap violation at N.</a:t>
            </a:r>
          </a:p>
          <a:p>
            <a:pPr algn="just" eaLnBrk="1" hangingPunct="1">
              <a:lnSpc>
                <a:spcPct val="90000"/>
              </a:lnSpc>
              <a:buFontTx/>
              <a:buNone/>
            </a:pPr>
            <a:endParaRPr lang="en-GB" altLang="en-US"/>
          </a:p>
          <a:p>
            <a:pPr algn="just" eaLnBrk="1" hangingPunct="1">
              <a:lnSpc>
                <a:spcPct val="90000"/>
              </a:lnSpc>
              <a:buFontTx/>
              <a:buNone/>
            </a:pPr>
            <a:r>
              <a:rPr lang="en-GB" altLang="en-US" sz="2400" b="1"/>
              <a:t>InsertHeap</a:t>
            </a:r>
            <a:r>
              <a:rPr lang="en-GB" altLang="en-US" sz="2400"/>
              <a:t> (int v)</a:t>
            </a:r>
          </a:p>
          <a:p>
            <a:pPr algn="just" eaLnBrk="1" hangingPunct="1">
              <a:lnSpc>
                <a:spcPct val="90000"/>
              </a:lnSpc>
              <a:buFontTx/>
              <a:buNone/>
            </a:pPr>
            <a:r>
              <a:rPr lang="en-GB" altLang="en-US" sz="2400"/>
              <a:t>{</a:t>
            </a:r>
          </a:p>
          <a:p>
            <a:pPr algn="just" eaLnBrk="1" hangingPunct="1">
              <a:lnSpc>
                <a:spcPct val="90000"/>
              </a:lnSpc>
              <a:buFontTx/>
              <a:buNone/>
            </a:pPr>
            <a:r>
              <a:rPr lang="en-GB" altLang="en-US" sz="2400"/>
              <a:t>	N= N+1</a:t>
            </a:r>
          </a:p>
          <a:p>
            <a:pPr algn="just" eaLnBrk="1" hangingPunct="1">
              <a:lnSpc>
                <a:spcPct val="90000"/>
              </a:lnSpc>
              <a:buFontTx/>
              <a:buNone/>
            </a:pPr>
            <a:r>
              <a:rPr lang="en-GB" altLang="en-US" sz="2400"/>
              <a:t>	a[N] = v</a:t>
            </a:r>
          </a:p>
          <a:p>
            <a:pPr algn="just" eaLnBrk="1" hangingPunct="1">
              <a:lnSpc>
                <a:spcPct val="90000"/>
              </a:lnSpc>
              <a:buFontTx/>
              <a:buNone/>
            </a:pPr>
            <a:r>
              <a:rPr lang="en-GB" altLang="en-US" sz="2400"/>
              <a:t>	upheap(a,N)</a:t>
            </a:r>
          </a:p>
          <a:p>
            <a:pPr eaLnBrk="1" hangingPunct="1">
              <a:lnSpc>
                <a:spcPct val="90000"/>
              </a:lnSpc>
              <a:buFontTx/>
              <a:buNone/>
            </a:pPr>
            <a:r>
              <a:rPr lang="en-GB" altLang="en-US" sz="2400"/>
              <a:t>}</a:t>
            </a:r>
            <a:endParaRPr lang="en-US" altLang="en-US" sz="2400"/>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4D0AE8C7-0D65-4CEA-9B0C-AF9CD0F92996}"/>
              </a:ext>
            </a:extLst>
          </p:cNvPr>
          <p:cNvSpPr>
            <a:spLocks noGrp="1" noChangeArrowheads="1"/>
          </p:cNvSpPr>
          <p:nvPr>
            <p:ph type="body" idx="1"/>
          </p:nvPr>
        </p:nvSpPr>
        <p:spPr>
          <a:xfrm>
            <a:off x="684213" y="1125538"/>
            <a:ext cx="7848600" cy="5418137"/>
          </a:xfrm>
        </p:spPr>
        <p:txBody>
          <a:bodyPr/>
          <a:lstStyle/>
          <a:p>
            <a:pPr algn="just" eaLnBrk="1" hangingPunct="1">
              <a:lnSpc>
                <a:spcPct val="80000"/>
              </a:lnSpc>
              <a:buFontTx/>
              <a:buNone/>
            </a:pPr>
            <a:r>
              <a:rPr lang="en-GB" altLang="en-US" sz="1800" b="1"/>
              <a:t>UpHeap </a:t>
            </a:r>
            <a:r>
              <a:rPr lang="en-GB" altLang="en-US" sz="1800"/>
              <a:t>(Array A, int current)		</a:t>
            </a:r>
            <a:r>
              <a:rPr lang="en-GB" altLang="en-US" sz="1800">
                <a:solidFill>
                  <a:schemeClr val="accent2"/>
                </a:solidFill>
              </a:rPr>
              <a:t>/*current is starting position</a:t>
            </a:r>
          </a:p>
          <a:p>
            <a:pPr algn="just" eaLnBrk="1" hangingPunct="1">
              <a:lnSpc>
                <a:spcPct val="80000"/>
              </a:lnSpc>
              <a:buFontTx/>
              <a:buNone/>
            </a:pPr>
            <a:endParaRPr lang="en-GB" altLang="en-US" sz="1800"/>
          </a:p>
          <a:p>
            <a:pPr algn="just" eaLnBrk="1" hangingPunct="1">
              <a:lnSpc>
                <a:spcPct val="80000"/>
              </a:lnSpc>
              <a:buFontTx/>
              <a:buNone/>
            </a:pPr>
            <a:r>
              <a:rPr lang="en-GB" altLang="en-US" sz="1800"/>
              <a:t>{	</a:t>
            </a:r>
          </a:p>
          <a:p>
            <a:pPr algn="just" eaLnBrk="1" hangingPunct="1">
              <a:lnSpc>
                <a:spcPct val="80000"/>
              </a:lnSpc>
              <a:buFontTx/>
              <a:buNone/>
            </a:pPr>
            <a:r>
              <a:rPr lang="en-GB" altLang="en-US" sz="1800"/>
              <a:t>	while current &gt;1 do	</a:t>
            </a:r>
            <a:r>
              <a:rPr lang="en-GB" altLang="en-US" sz="1800">
                <a:solidFill>
                  <a:schemeClr val="accent2"/>
                </a:solidFill>
              </a:rPr>
              <a:t>/*</a:t>
            </a:r>
            <a:r>
              <a:rPr lang="en-GB" altLang="en-US" sz="1400">
                <a:solidFill>
                  <a:schemeClr val="accent2"/>
                </a:solidFill>
              </a:rPr>
              <a:t>value at parent &lt; value child</a:t>
            </a:r>
          </a:p>
          <a:p>
            <a:pPr algn="just" eaLnBrk="1" hangingPunct="1">
              <a:lnSpc>
                <a:spcPct val="80000"/>
              </a:lnSpc>
              <a:buFontTx/>
              <a:buNone/>
            </a:pPr>
            <a:r>
              <a:rPr lang="en-GB" altLang="en-US" sz="1800"/>
              <a:t>	{</a:t>
            </a:r>
          </a:p>
          <a:p>
            <a:pPr algn="just" eaLnBrk="1" hangingPunct="1">
              <a:lnSpc>
                <a:spcPct val="80000"/>
              </a:lnSpc>
              <a:buFontTx/>
              <a:buNone/>
            </a:pPr>
            <a:r>
              <a:rPr lang="en-GB" altLang="en-US" sz="1800"/>
              <a:t>		parent  = current DIV 2;</a:t>
            </a:r>
          </a:p>
          <a:p>
            <a:pPr algn="just" eaLnBrk="1" hangingPunct="1">
              <a:lnSpc>
                <a:spcPct val="80000"/>
              </a:lnSpc>
              <a:buFontTx/>
              <a:buNone/>
            </a:pPr>
            <a:r>
              <a:rPr lang="en-GB" altLang="en-US" sz="1800"/>
              <a:t>		if A[parent] &lt; A[current] then</a:t>
            </a:r>
          </a:p>
          <a:p>
            <a:pPr algn="just" eaLnBrk="1" hangingPunct="1">
              <a:lnSpc>
                <a:spcPct val="80000"/>
              </a:lnSpc>
              <a:buFontTx/>
              <a:buNone/>
            </a:pPr>
            <a:r>
              <a:rPr lang="en-GB" altLang="en-US" sz="1800"/>
              <a:t>			swap(A[current],A[parent]) </a:t>
            </a:r>
            <a:r>
              <a:rPr lang="en-GB" altLang="en-US" sz="1400">
                <a:solidFill>
                  <a:schemeClr val="accent2"/>
                </a:solidFill>
              </a:rPr>
              <a:t>/* swap parent &amp; child</a:t>
            </a:r>
            <a:endParaRPr lang="en-GB" altLang="en-US" sz="1800"/>
          </a:p>
          <a:p>
            <a:pPr algn="just" eaLnBrk="1" hangingPunct="1">
              <a:lnSpc>
                <a:spcPct val="80000"/>
              </a:lnSpc>
              <a:buFontTx/>
              <a:buNone/>
            </a:pPr>
            <a:r>
              <a:rPr lang="en-GB" altLang="en-US" sz="1800"/>
              <a:t>			current = parent;</a:t>
            </a:r>
          </a:p>
          <a:p>
            <a:pPr algn="just" eaLnBrk="1" hangingPunct="1">
              <a:lnSpc>
                <a:spcPct val="80000"/>
              </a:lnSpc>
              <a:buFontTx/>
              <a:buNone/>
            </a:pPr>
            <a:r>
              <a:rPr lang="en-GB" altLang="en-US" sz="1800"/>
              <a:t>		else</a:t>
            </a:r>
          </a:p>
          <a:p>
            <a:pPr algn="just" eaLnBrk="1" hangingPunct="1">
              <a:lnSpc>
                <a:spcPct val="80000"/>
              </a:lnSpc>
              <a:buFontTx/>
              <a:buNone/>
            </a:pPr>
            <a:r>
              <a:rPr lang="en-GB" altLang="en-US" sz="1800"/>
              <a:t>		 	current=1;	</a:t>
            </a:r>
            <a:r>
              <a:rPr lang="en-GB" altLang="en-US" sz="1800">
                <a:solidFill>
                  <a:schemeClr val="tx2"/>
                </a:solidFill>
              </a:rPr>
              <a:t>/* flag to end loop</a:t>
            </a:r>
          </a:p>
          <a:p>
            <a:pPr algn="just" eaLnBrk="1" hangingPunct="1">
              <a:lnSpc>
                <a:spcPct val="80000"/>
              </a:lnSpc>
              <a:buFontTx/>
              <a:buNone/>
            </a:pPr>
            <a:r>
              <a:rPr lang="en-GB" altLang="en-US" sz="1800"/>
              <a:t>		endif </a:t>
            </a:r>
          </a:p>
          <a:p>
            <a:pPr algn="just" eaLnBrk="1" hangingPunct="1">
              <a:lnSpc>
                <a:spcPct val="80000"/>
              </a:lnSpc>
              <a:buFontTx/>
              <a:buNone/>
            </a:pPr>
            <a:r>
              <a:rPr lang="en-GB" altLang="en-US" sz="1800"/>
              <a:t>	}			</a:t>
            </a:r>
            <a:endParaRPr lang="en-GB" altLang="en-US" sz="1400">
              <a:solidFill>
                <a:schemeClr val="accent2"/>
              </a:solidFill>
            </a:endParaRPr>
          </a:p>
          <a:p>
            <a:pPr algn="just" eaLnBrk="1" hangingPunct="1">
              <a:lnSpc>
                <a:spcPct val="80000"/>
              </a:lnSpc>
              <a:buFontTx/>
              <a:buNone/>
            </a:pPr>
            <a:r>
              <a:rPr lang="en-GB" altLang="en-US" sz="1800"/>
              <a:t>}</a:t>
            </a:r>
          </a:p>
          <a:p>
            <a:pPr algn="just" eaLnBrk="1" hangingPunct="1">
              <a:lnSpc>
                <a:spcPct val="80000"/>
              </a:lnSpc>
              <a:buFontTx/>
              <a:buNone/>
            </a:pPr>
            <a:endParaRPr lang="en-GB" altLang="en-US" sz="1800"/>
          </a:p>
          <a:p>
            <a:pPr algn="just" eaLnBrk="1" hangingPunct="1">
              <a:lnSpc>
                <a:spcPct val="80000"/>
              </a:lnSpc>
              <a:buFontTx/>
              <a:buNone/>
            </a:pPr>
            <a:r>
              <a:rPr lang="en-GB" altLang="en-US" sz="1800" u="sng"/>
              <a:t>Assume:</a:t>
            </a:r>
          </a:p>
          <a:p>
            <a:pPr algn="just" eaLnBrk="1" hangingPunct="1">
              <a:lnSpc>
                <a:spcPct val="80000"/>
              </a:lnSpc>
              <a:buFontTx/>
              <a:buAutoNum type="arabicPeriod"/>
            </a:pPr>
            <a:r>
              <a:rPr lang="en-GB" altLang="en-US" sz="1800"/>
              <a:t>First index in array A is 1</a:t>
            </a:r>
          </a:p>
          <a:p>
            <a:pPr algn="just" eaLnBrk="1" hangingPunct="1">
              <a:lnSpc>
                <a:spcPct val="80000"/>
              </a:lnSpc>
              <a:buFontTx/>
              <a:buAutoNum type="arabicPeriod"/>
            </a:pPr>
            <a:r>
              <a:rPr lang="en-GB" altLang="en-US" sz="1800"/>
              <a:t>Swap function already exists</a:t>
            </a:r>
          </a:p>
        </p:txBody>
      </p:sp>
      <p:sp>
        <p:nvSpPr>
          <p:cNvPr id="14339" name="Text Box 3">
            <a:extLst>
              <a:ext uri="{FF2B5EF4-FFF2-40B4-BE49-F238E27FC236}">
                <a16:creationId xmlns:a16="http://schemas.microsoft.com/office/drawing/2014/main" id="{02A10416-759B-4E97-8F98-49DFFF8602C7}"/>
              </a:ext>
            </a:extLst>
          </p:cNvPr>
          <p:cNvSpPr txBox="1">
            <a:spLocks noChangeArrowheads="1"/>
          </p:cNvSpPr>
          <p:nvPr/>
        </p:nvSpPr>
        <p:spPr bwMode="auto">
          <a:xfrm>
            <a:off x="3059113" y="333375"/>
            <a:ext cx="3276600" cy="57943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50000"/>
              </a:spcBef>
              <a:buFontTx/>
              <a:buNone/>
              <a:defRPr/>
            </a:pPr>
            <a:r>
              <a:rPr lang="en-US" altLang="en-US" dirty="0" err="1">
                <a:latin typeface="+mn-lt"/>
              </a:rPr>
              <a:t>Upheap</a:t>
            </a:r>
            <a:r>
              <a:rPr lang="en-US" altLang="en-US" dirty="0">
                <a:latin typeface="+mn-lt"/>
              </a:rPr>
              <a:t> Function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4FED7A54-1889-4CBA-B3F8-689BC9586875}"/>
              </a:ext>
            </a:extLst>
          </p:cNvPr>
          <p:cNvSpPr>
            <a:spLocks noGrp="1" noChangeArrowheads="1"/>
          </p:cNvSpPr>
          <p:nvPr>
            <p:ph type="title"/>
          </p:nvPr>
        </p:nvSpPr>
        <p:spPr>
          <a:xfrm>
            <a:off x="393026" y="179630"/>
            <a:ext cx="3826763" cy="1676603"/>
          </a:xfrm>
        </p:spPr>
        <p:txBody>
          <a:bodyPr>
            <a:normAutofit/>
          </a:bodyPr>
          <a:lstStyle/>
          <a:p>
            <a:pPr eaLnBrk="1" hangingPunct="1"/>
            <a:r>
              <a:rPr lang="en-GB" altLang="en-US" dirty="0"/>
              <a:t>Remove (root) operation</a:t>
            </a:r>
            <a:endParaRPr lang="en-US" altLang="en-US" dirty="0"/>
          </a:p>
        </p:txBody>
      </p:sp>
      <p:sp>
        <p:nvSpPr>
          <p:cNvPr id="17411" name="Rectangle 3">
            <a:extLst>
              <a:ext uri="{FF2B5EF4-FFF2-40B4-BE49-F238E27FC236}">
                <a16:creationId xmlns:a16="http://schemas.microsoft.com/office/drawing/2014/main" id="{142BEA7C-4C7B-4A48-AAB7-18875DAF5849}"/>
              </a:ext>
            </a:extLst>
          </p:cNvPr>
          <p:cNvSpPr>
            <a:spLocks noGrp="1" noChangeArrowheads="1"/>
          </p:cNvSpPr>
          <p:nvPr>
            <p:ph type="body" idx="1"/>
          </p:nvPr>
        </p:nvSpPr>
        <p:spPr>
          <a:xfrm>
            <a:off x="64007" y="2155971"/>
            <a:ext cx="4672584" cy="3785419"/>
          </a:xfrm>
        </p:spPr>
        <p:txBody>
          <a:bodyPr>
            <a:noAutofit/>
          </a:bodyPr>
          <a:lstStyle/>
          <a:p>
            <a:pPr eaLnBrk="1" hangingPunct="1"/>
            <a:r>
              <a:rPr lang="en-GB" altLang="en-US" sz="2400" dirty="0"/>
              <a:t>Removing the element at root (i.e. largest element or smallest element). </a:t>
            </a:r>
          </a:p>
          <a:p>
            <a:pPr eaLnBrk="1" hangingPunct="1"/>
            <a:r>
              <a:rPr lang="en-GB" altLang="en-US" sz="2400" dirty="0"/>
              <a:t>Since the heap will be one element smaller after the operation, it is necessary to decrement N.</a:t>
            </a:r>
          </a:p>
          <a:p>
            <a:pPr eaLnBrk="1" hangingPunct="1"/>
            <a:r>
              <a:rPr lang="en-GB" altLang="en-US" sz="2400" dirty="0"/>
              <a:t>The largest element in a[1] is to be removed, so the </a:t>
            </a:r>
            <a:r>
              <a:rPr lang="en-GB" altLang="en-US" sz="2400" b="1" dirty="0"/>
              <a:t>Remove </a:t>
            </a:r>
            <a:r>
              <a:rPr lang="en-GB" altLang="en-US" sz="2400" dirty="0"/>
              <a:t>operation amounts to overwriting a[1] with a[N].</a:t>
            </a:r>
            <a:endParaRPr lang="en-US" altLang="en-US" sz="2400" dirty="0"/>
          </a:p>
        </p:txBody>
      </p:sp>
      <p:sp>
        <p:nvSpPr>
          <p:cNvPr id="75" name="Rectangle 74">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2584" y="0"/>
            <a:ext cx="4471416"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7488" y="484633"/>
            <a:ext cx="363474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413" name="Picture 7" descr="http://www.algolist.net/img/binary-heap-removal-1.png">
            <a:extLst>
              <a:ext uri="{FF2B5EF4-FFF2-40B4-BE49-F238E27FC236}">
                <a16:creationId xmlns:a16="http://schemas.microsoft.com/office/drawing/2014/main" id="{0D6CB786-7932-4B19-81D6-B6B590F243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32338"/>
          <a:stretch>
            <a:fillRect/>
          </a:stretch>
        </p:blipFill>
        <p:spPr bwMode="auto">
          <a:xfrm>
            <a:off x="5532996" y="694945"/>
            <a:ext cx="2677440" cy="23225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 name="Rounded Rectangle 9">
            <a:extLst>
              <a:ext uri="{FF2B5EF4-FFF2-40B4-BE49-F238E27FC236}">
                <a16:creationId xmlns:a16="http://schemas.microsoft.com/office/drawing/2014/main" id="{39D6C490-0229-4573-9696-B73E5B3A9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7488" y="3511296"/>
            <a:ext cx="363474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412" name="Picture 5" descr="http://www.algolist.net/img/binary-heap-removal-source.png">
            <a:extLst>
              <a:ext uri="{FF2B5EF4-FFF2-40B4-BE49-F238E27FC236}">
                <a16:creationId xmlns:a16="http://schemas.microsoft.com/office/drawing/2014/main" id="{E1C661EA-F4AC-4FC9-A24A-F8475CDFC8F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467226" y="3721608"/>
            <a:ext cx="2808979" cy="2322576"/>
          </a:xfrm>
          <a:prstGeom prst="rect">
            <a:avLst/>
          </a:prstGeom>
          <a:noFill/>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Rectangle 1">
            <a:extLst>
              <a:ext uri="{FF2B5EF4-FFF2-40B4-BE49-F238E27FC236}">
                <a16:creationId xmlns:a16="http://schemas.microsoft.com/office/drawing/2014/main" id="{85673A12-967E-4355-BC33-AE5E4FB7EB6B}"/>
              </a:ext>
            </a:extLst>
          </p:cNvPr>
          <p:cNvSpPr>
            <a:spLocks noChangeArrowheads="1"/>
          </p:cNvSpPr>
          <p:nvPr/>
        </p:nvSpPr>
        <p:spPr bwMode="auto">
          <a:xfrm>
            <a:off x="-77788" y="6586538"/>
            <a:ext cx="4572001"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spcAft>
                <a:spcPts val="600"/>
              </a:spcAft>
              <a:buFontTx/>
              <a:buNone/>
            </a:pPr>
            <a:r>
              <a:rPr lang="en-IE" altLang="en-US" sz="1000">
                <a:latin typeface="Times New Roman" panose="02020603050405020304" pitchFamily="18" charset="0"/>
              </a:rPr>
              <a:t>http://www.algolist.net/Data_structures/Binary_heap/Remove_minimum</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7387F85D-1EE9-408B-B0F3-CB83591CBCCB}"/>
              </a:ext>
            </a:extLst>
          </p:cNvPr>
          <p:cNvSpPr>
            <a:spLocks noGrp="1" noChangeArrowheads="1"/>
          </p:cNvSpPr>
          <p:nvPr>
            <p:ph type="body" idx="1"/>
          </p:nvPr>
        </p:nvSpPr>
        <p:spPr>
          <a:xfrm>
            <a:off x="685800" y="609600"/>
            <a:ext cx="7772400" cy="5486400"/>
          </a:xfrm>
        </p:spPr>
        <p:txBody>
          <a:bodyPr/>
          <a:lstStyle/>
          <a:p>
            <a:pPr eaLnBrk="1" hangingPunct="1"/>
            <a:r>
              <a:rPr lang="en-GB" altLang="en-US"/>
              <a:t>Remove Root:</a:t>
            </a:r>
          </a:p>
          <a:p>
            <a:pPr eaLnBrk="1" hangingPunct="1">
              <a:buFontTx/>
              <a:buNone/>
            </a:pPr>
            <a:r>
              <a:rPr lang="en-GB" altLang="en-US"/>
              <a:t>	</a:t>
            </a:r>
            <a:r>
              <a:rPr lang="en-GB" altLang="en-US" sz="2800"/>
              <a:t>Removing T involves overwriting it with M and maintaining the heap property </a:t>
            </a:r>
            <a:r>
              <a:rPr lang="en-GB" altLang="en-US" sz="2800" u="sng"/>
              <a:t>down</a:t>
            </a:r>
            <a:r>
              <a:rPr lang="en-GB" altLang="en-US" sz="2800"/>
              <a:t> the heap (as before).</a:t>
            </a:r>
          </a:p>
          <a:p>
            <a:pPr eaLnBrk="1" hangingPunct="1"/>
            <a:endParaRPr lang="en-US" altLang="en-US"/>
          </a:p>
        </p:txBody>
      </p:sp>
      <p:graphicFrame>
        <p:nvGraphicFramePr>
          <p:cNvPr id="18435" name="Object 3">
            <a:extLst>
              <a:ext uri="{FF2B5EF4-FFF2-40B4-BE49-F238E27FC236}">
                <a16:creationId xmlns:a16="http://schemas.microsoft.com/office/drawing/2014/main" id="{4EE9DF26-886F-4D3C-8B88-BC08D0C10B8B}"/>
              </a:ext>
            </a:extLst>
          </p:cNvPr>
          <p:cNvGraphicFramePr>
            <a:graphicFrameLocks noChangeAspect="1"/>
          </p:cNvGraphicFramePr>
          <p:nvPr/>
        </p:nvGraphicFramePr>
        <p:xfrm>
          <a:off x="1476375" y="2932113"/>
          <a:ext cx="5638800" cy="3200400"/>
        </p:xfrm>
        <a:graphic>
          <a:graphicData uri="http://schemas.openxmlformats.org/presentationml/2006/ole">
            <mc:AlternateContent xmlns:mc="http://schemas.openxmlformats.org/markup-compatibility/2006">
              <mc:Choice xmlns:v="urn:schemas-microsoft-com:vml" Requires="v">
                <p:oleObj name="Photo Editor Photo" r:id="rId2" imgW="2866667" imgH="1676634" progId="MSPhotoEd.3">
                  <p:embed/>
                </p:oleObj>
              </mc:Choice>
              <mc:Fallback>
                <p:oleObj name="Photo Editor Photo" r:id="rId2" imgW="2866667" imgH="1676634" progId="MSPhotoEd.3">
                  <p:embed/>
                  <p:pic>
                    <p:nvPicPr>
                      <p:cNvPr id="18435" name="Object 3">
                        <a:extLst>
                          <a:ext uri="{FF2B5EF4-FFF2-40B4-BE49-F238E27FC236}">
                            <a16:creationId xmlns:a16="http://schemas.microsoft.com/office/drawing/2014/main" id="{4EE9DF26-886F-4D3C-8B88-BC08D0C10B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325"/>
                      <a:stretch>
                        <a:fillRect/>
                      </a:stretch>
                    </p:blipFill>
                    <p:spPr bwMode="auto">
                      <a:xfrm>
                        <a:off x="1476375" y="2932113"/>
                        <a:ext cx="56388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19458" name="Object 2">
            <a:extLst>
              <a:ext uri="{FF2B5EF4-FFF2-40B4-BE49-F238E27FC236}">
                <a16:creationId xmlns:a16="http://schemas.microsoft.com/office/drawing/2014/main" id="{A3E356B3-D2ED-4BCE-B36D-C5436ABD4B7C}"/>
              </a:ext>
            </a:extLst>
          </p:cNvPr>
          <p:cNvGraphicFramePr>
            <a:graphicFrameLocks noChangeAspect="1"/>
          </p:cNvGraphicFramePr>
          <p:nvPr/>
        </p:nvGraphicFramePr>
        <p:xfrm>
          <a:off x="179388" y="1412875"/>
          <a:ext cx="3886200" cy="2438400"/>
        </p:xfrm>
        <a:graphic>
          <a:graphicData uri="http://schemas.openxmlformats.org/presentationml/2006/ole">
            <mc:AlternateContent xmlns:mc="http://schemas.openxmlformats.org/markup-compatibility/2006">
              <mc:Choice xmlns:v="urn:schemas-microsoft-com:vml" Requires="v">
                <p:oleObj name="Photo Editor Photo" r:id="rId2" imgW="2866667" imgH="1533739" progId="MSPhotoEd.3">
                  <p:embed/>
                </p:oleObj>
              </mc:Choice>
              <mc:Fallback>
                <p:oleObj name="Photo Editor Photo" r:id="rId2" imgW="2866667" imgH="1533739" progId="MSPhotoEd.3">
                  <p:embed/>
                  <p:pic>
                    <p:nvPicPr>
                      <p:cNvPr id="19458" name="Object 2">
                        <a:extLst>
                          <a:ext uri="{FF2B5EF4-FFF2-40B4-BE49-F238E27FC236}">
                            <a16:creationId xmlns:a16="http://schemas.microsoft.com/office/drawing/2014/main" id="{A3E356B3-D2ED-4BCE-B36D-C5436ABD4B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412875"/>
                        <a:ext cx="38862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59" name="Object 3">
            <a:extLst>
              <a:ext uri="{FF2B5EF4-FFF2-40B4-BE49-F238E27FC236}">
                <a16:creationId xmlns:a16="http://schemas.microsoft.com/office/drawing/2014/main" id="{6A45A689-EC31-4373-9D21-2E357387CF03}"/>
              </a:ext>
            </a:extLst>
          </p:cNvPr>
          <p:cNvGraphicFramePr>
            <a:graphicFrameLocks noChangeAspect="1"/>
          </p:cNvGraphicFramePr>
          <p:nvPr/>
        </p:nvGraphicFramePr>
        <p:xfrm>
          <a:off x="4500563" y="981075"/>
          <a:ext cx="4343400" cy="2590800"/>
        </p:xfrm>
        <a:graphic>
          <a:graphicData uri="http://schemas.openxmlformats.org/presentationml/2006/ole">
            <mc:AlternateContent xmlns:mc="http://schemas.openxmlformats.org/markup-compatibility/2006">
              <mc:Choice xmlns:v="urn:schemas-microsoft-com:vml" Requires="v">
                <p:oleObj name="Photo Editor Photo" r:id="rId4" imgW="3010320" imgH="1600000" progId="MSPhotoEd.3">
                  <p:embed/>
                </p:oleObj>
              </mc:Choice>
              <mc:Fallback>
                <p:oleObj name="Photo Editor Photo" r:id="rId4" imgW="3010320" imgH="1600000" progId="MSPhotoEd.3">
                  <p:embed/>
                  <p:pic>
                    <p:nvPicPr>
                      <p:cNvPr id="19459" name="Object 3">
                        <a:extLst>
                          <a:ext uri="{FF2B5EF4-FFF2-40B4-BE49-F238E27FC236}">
                            <a16:creationId xmlns:a16="http://schemas.microsoft.com/office/drawing/2014/main" id="{6A45A689-EC31-4373-9D21-2E357387CF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0563" y="981075"/>
                        <a:ext cx="43434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0" name="Object 4">
            <a:extLst>
              <a:ext uri="{FF2B5EF4-FFF2-40B4-BE49-F238E27FC236}">
                <a16:creationId xmlns:a16="http://schemas.microsoft.com/office/drawing/2014/main" id="{5456F907-3EBA-4B28-95F6-3A95C6C31A10}"/>
              </a:ext>
            </a:extLst>
          </p:cNvPr>
          <p:cNvGraphicFramePr>
            <a:graphicFrameLocks noChangeAspect="1"/>
          </p:cNvGraphicFramePr>
          <p:nvPr/>
        </p:nvGraphicFramePr>
        <p:xfrm>
          <a:off x="4419600" y="3733800"/>
          <a:ext cx="4419600" cy="2724150"/>
        </p:xfrm>
        <a:graphic>
          <a:graphicData uri="http://schemas.openxmlformats.org/presentationml/2006/ole">
            <mc:AlternateContent xmlns:mc="http://schemas.openxmlformats.org/markup-compatibility/2006">
              <mc:Choice xmlns:v="urn:schemas-microsoft-com:vml" Requires="v">
                <p:oleObj name="Photo Editor Photo" r:id="rId6" imgW="3010320" imgH="1580952" progId="MSPhotoEd.3">
                  <p:embed/>
                </p:oleObj>
              </mc:Choice>
              <mc:Fallback>
                <p:oleObj name="Photo Editor Photo" r:id="rId6" imgW="3010320" imgH="1580952" progId="MSPhotoEd.3">
                  <p:embed/>
                  <p:pic>
                    <p:nvPicPr>
                      <p:cNvPr id="19460" name="Object 4">
                        <a:extLst>
                          <a:ext uri="{FF2B5EF4-FFF2-40B4-BE49-F238E27FC236}">
                            <a16:creationId xmlns:a16="http://schemas.microsoft.com/office/drawing/2014/main" id="{5456F907-3EBA-4B28-95F6-3A95C6C31A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9600" y="3733800"/>
                        <a:ext cx="4419600"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7" name="Text Box 5">
            <a:extLst>
              <a:ext uri="{FF2B5EF4-FFF2-40B4-BE49-F238E27FC236}">
                <a16:creationId xmlns:a16="http://schemas.microsoft.com/office/drawing/2014/main" id="{40507654-E7B0-4DDD-A344-9A34273E6CDF}"/>
              </a:ext>
            </a:extLst>
          </p:cNvPr>
          <p:cNvSpPr txBox="1">
            <a:spLocks noChangeArrowheads="1"/>
          </p:cNvSpPr>
          <p:nvPr/>
        </p:nvSpPr>
        <p:spPr bwMode="auto">
          <a:xfrm>
            <a:off x="2771775" y="4611688"/>
            <a:ext cx="1728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50000"/>
              </a:spcBef>
              <a:buFontTx/>
              <a:buNone/>
              <a:defRPr/>
            </a:pPr>
            <a:r>
              <a:rPr lang="en-IE" altLang="en-US" sz="2400" dirty="0">
                <a:latin typeface="+mn-lt"/>
              </a:rPr>
              <a:t>Results in: </a:t>
            </a:r>
            <a:endParaRPr lang="en-GB" altLang="en-US" sz="2400" dirty="0">
              <a:latin typeface="+mn-lt"/>
            </a:endParaRPr>
          </a:p>
        </p:txBody>
      </p:sp>
      <p:sp>
        <p:nvSpPr>
          <p:cNvPr id="18438" name="Text Box 6">
            <a:extLst>
              <a:ext uri="{FF2B5EF4-FFF2-40B4-BE49-F238E27FC236}">
                <a16:creationId xmlns:a16="http://schemas.microsoft.com/office/drawing/2014/main" id="{1CA3A285-4AFA-43EB-BE58-337FDDEBF58D}"/>
              </a:ext>
            </a:extLst>
          </p:cNvPr>
          <p:cNvSpPr txBox="1">
            <a:spLocks noChangeArrowheads="1"/>
          </p:cNvSpPr>
          <p:nvPr/>
        </p:nvSpPr>
        <p:spPr bwMode="auto">
          <a:xfrm>
            <a:off x="177800" y="811213"/>
            <a:ext cx="3695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50000"/>
              </a:spcBef>
              <a:buFontTx/>
              <a:buNone/>
              <a:defRPr/>
            </a:pPr>
            <a:r>
              <a:rPr lang="en-IE" altLang="en-US" sz="2400" dirty="0">
                <a:latin typeface="+mn-lt"/>
              </a:rPr>
              <a:t>Move last element (M) up</a:t>
            </a:r>
            <a:endParaRPr lang="en-GB" altLang="en-US" sz="2400" dirty="0">
              <a:latin typeface="+mn-lt"/>
            </a:endParaRPr>
          </a:p>
        </p:txBody>
      </p:sp>
      <p:sp>
        <p:nvSpPr>
          <p:cNvPr id="18439" name="Text Box 7">
            <a:extLst>
              <a:ext uri="{FF2B5EF4-FFF2-40B4-BE49-F238E27FC236}">
                <a16:creationId xmlns:a16="http://schemas.microsoft.com/office/drawing/2014/main" id="{A2C71747-4549-44F4-940E-F340FBE099DF}"/>
              </a:ext>
            </a:extLst>
          </p:cNvPr>
          <p:cNvSpPr txBox="1">
            <a:spLocks noChangeArrowheads="1"/>
          </p:cNvSpPr>
          <p:nvPr/>
        </p:nvSpPr>
        <p:spPr bwMode="auto">
          <a:xfrm>
            <a:off x="4572000" y="549275"/>
            <a:ext cx="3727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50000"/>
              </a:spcBef>
              <a:buFontTx/>
              <a:buNone/>
              <a:defRPr/>
            </a:pPr>
            <a:r>
              <a:rPr lang="en-IE" altLang="en-US" sz="2400" dirty="0">
                <a:solidFill>
                  <a:srgbClr val="FF0000"/>
                </a:solidFill>
                <a:latin typeface="+mn-lt"/>
              </a:rPr>
              <a:t>Heap property violation</a:t>
            </a:r>
            <a:endParaRPr lang="en-GB" altLang="en-US" sz="2400" dirty="0">
              <a:solidFill>
                <a:srgbClr val="FF0000"/>
              </a:solidFill>
              <a:latin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8C0F87B6-7A75-4846-A8BD-F0AB56158171}"/>
              </a:ext>
            </a:extLst>
          </p:cNvPr>
          <p:cNvSpPr>
            <a:spLocks noGrp="1" noChangeArrowheads="1"/>
          </p:cNvSpPr>
          <p:nvPr>
            <p:ph type="title"/>
          </p:nvPr>
        </p:nvSpPr>
        <p:spPr/>
        <p:txBody>
          <a:bodyPr/>
          <a:lstStyle/>
          <a:p>
            <a:pPr eaLnBrk="1" hangingPunct="1"/>
            <a:r>
              <a:rPr lang="en-US" altLang="en-US"/>
              <a:t>Remove Algorithm</a:t>
            </a:r>
          </a:p>
        </p:txBody>
      </p:sp>
      <p:sp>
        <p:nvSpPr>
          <p:cNvPr id="20483" name="Rectangle 3">
            <a:extLst>
              <a:ext uri="{FF2B5EF4-FFF2-40B4-BE49-F238E27FC236}">
                <a16:creationId xmlns:a16="http://schemas.microsoft.com/office/drawing/2014/main" id="{95B9AE2D-52AB-4962-9DD6-4087AC72CF40}"/>
              </a:ext>
            </a:extLst>
          </p:cNvPr>
          <p:cNvSpPr>
            <a:spLocks noGrp="1" noChangeArrowheads="1"/>
          </p:cNvSpPr>
          <p:nvPr>
            <p:ph type="body" idx="1"/>
          </p:nvPr>
        </p:nvSpPr>
        <p:spPr/>
        <p:txBody>
          <a:bodyPr/>
          <a:lstStyle/>
          <a:p>
            <a:pPr algn="just" eaLnBrk="1" hangingPunct="1">
              <a:lnSpc>
                <a:spcPct val="90000"/>
              </a:lnSpc>
              <a:buFontTx/>
              <a:buNone/>
            </a:pPr>
            <a:r>
              <a:rPr lang="en-GB" altLang="en-US" sz="2400" b="1"/>
              <a:t>int Remove</a:t>
            </a:r>
            <a:r>
              <a:rPr lang="en-GB" altLang="en-US" sz="2400"/>
              <a:t> ()</a:t>
            </a:r>
          </a:p>
          <a:p>
            <a:pPr algn="just" eaLnBrk="1" hangingPunct="1">
              <a:lnSpc>
                <a:spcPct val="90000"/>
              </a:lnSpc>
              <a:buFontTx/>
              <a:buNone/>
            </a:pPr>
            <a:r>
              <a:rPr lang="en-GB" altLang="en-US" sz="2400"/>
              <a:t>{	</a:t>
            </a:r>
          </a:p>
          <a:p>
            <a:pPr algn="just" eaLnBrk="1" hangingPunct="1">
              <a:lnSpc>
                <a:spcPct val="90000"/>
              </a:lnSpc>
              <a:buFontTx/>
              <a:buNone/>
            </a:pPr>
            <a:r>
              <a:rPr lang="en-GB" altLang="en-US" sz="2400"/>
              <a:t>	int top;</a:t>
            </a:r>
          </a:p>
          <a:p>
            <a:pPr algn="just" eaLnBrk="1" hangingPunct="1">
              <a:lnSpc>
                <a:spcPct val="90000"/>
              </a:lnSpc>
              <a:buFontTx/>
              <a:buNone/>
            </a:pPr>
            <a:endParaRPr lang="en-GB" altLang="en-US" sz="2400"/>
          </a:p>
          <a:p>
            <a:pPr algn="just" eaLnBrk="1" hangingPunct="1">
              <a:lnSpc>
                <a:spcPct val="90000"/>
              </a:lnSpc>
              <a:buFontTx/>
              <a:buNone/>
            </a:pPr>
            <a:r>
              <a:rPr lang="en-GB" altLang="en-US" sz="2400"/>
              <a:t>	top = a[1];</a:t>
            </a:r>
          </a:p>
          <a:p>
            <a:pPr algn="just" eaLnBrk="1" hangingPunct="1">
              <a:lnSpc>
                <a:spcPct val="90000"/>
              </a:lnSpc>
              <a:buFontTx/>
              <a:buNone/>
            </a:pPr>
            <a:r>
              <a:rPr lang="en-GB" altLang="en-US" sz="2400"/>
              <a:t>	a[1] = a[n];</a:t>
            </a:r>
          </a:p>
          <a:p>
            <a:pPr algn="just" eaLnBrk="1" hangingPunct="1">
              <a:lnSpc>
                <a:spcPct val="90000"/>
              </a:lnSpc>
              <a:buFontTx/>
              <a:buNone/>
            </a:pPr>
            <a:r>
              <a:rPr lang="en-GB" altLang="en-US" sz="2400"/>
              <a:t>	n = n-1;</a:t>
            </a:r>
          </a:p>
          <a:p>
            <a:pPr algn="just" eaLnBrk="1" hangingPunct="1">
              <a:lnSpc>
                <a:spcPct val="90000"/>
              </a:lnSpc>
              <a:buFontTx/>
              <a:buNone/>
            </a:pPr>
            <a:r>
              <a:rPr lang="en-GB" altLang="en-US" sz="2400"/>
              <a:t>	downheap(a,1);</a:t>
            </a:r>
          </a:p>
          <a:p>
            <a:pPr algn="just" eaLnBrk="1" hangingPunct="1">
              <a:lnSpc>
                <a:spcPct val="90000"/>
              </a:lnSpc>
              <a:buFontTx/>
              <a:buNone/>
            </a:pPr>
            <a:r>
              <a:rPr lang="en-GB" altLang="en-US" sz="2400"/>
              <a:t>	return top;</a:t>
            </a:r>
          </a:p>
          <a:p>
            <a:pPr eaLnBrk="1" hangingPunct="1">
              <a:lnSpc>
                <a:spcPct val="90000"/>
              </a:lnSpc>
              <a:buFontTx/>
              <a:buNone/>
            </a:pPr>
            <a:r>
              <a:rPr lang="en-GB" altLang="en-US" sz="2400"/>
              <a:t>}</a:t>
            </a: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99BA8F63-905A-4A67-9889-B0AF2661D689}"/>
              </a:ext>
            </a:extLst>
          </p:cNvPr>
          <p:cNvSpPr>
            <a:spLocks noGrp="1"/>
          </p:cNvSpPr>
          <p:nvPr>
            <p:ph type="title"/>
          </p:nvPr>
        </p:nvSpPr>
        <p:spPr>
          <a:xfrm>
            <a:off x="486696" y="629266"/>
            <a:ext cx="2629122" cy="1622321"/>
          </a:xfrm>
        </p:spPr>
        <p:txBody>
          <a:bodyPr>
            <a:normAutofit/>
          </a:bodyPr>
          <a:lstStyle/>
          <a:p>
            <a:r>
              <a:rPr lang="en-IE" altLang="en-US"/>
              <a:t>Learning Outcomes</a:t>
            </a:r>
          </a:p>
        </p:txBody>
      </p:sp>
      <p:sp>
        <p:nvSpPr>
          <p:cNvPr id="3075" name="Content Placeholder 2">
            <a:extLst>
              <a:ext uri="{FF2B5EF4-FFF2-40B4-BE49-F238E27FC236}">
                <a16:creationId xmlns:a16="http://schemas.microsoft.com/office/drawing/2014/main" id="{502287F8-85ED-47B0-95C1-85CF240DD126}"/>
              </a:ext>
            </a:extLst>
          </p:cNvPr>
          <p:cNvSpPr>
            <a:spLocks noGrp="1"/>
          </p:cNvSpPr>
          <p:nvPr>
            <p:ph idx="1"/>
          </p:nvPr>
        </p:nvSpPr>
        <p:spPr>
          <a:xfrm>
            <a:off x="71183" y="2251587"/>
            <a:ext cx="3207591" cy="3785419"/>
          </a:xfrm>
        </p:spPr>
        <p:txBody>
          <a:bodyPr>
            <a:normAutofit/>
          </a:bodyPr>
          <a:lstStyle/>
          <a:p>
            <a:r>
              <a:rPr lang="en-IE" altLang="en-US" sz="2400" dirty="0"/>
              <a:t>Heap Data Structure</a:t>
            </a:r>
          </a:p>
          <a:p>
            <a:r>
              <a:rPr lang="en-IE" altLang="en-US" sz="2400" dirty="0"/>
              <a:t>Representation &amp; Implementation</a:t>
            </a:r>
          </a:p>
          <a:p>
            <a:r>
              <a:rPr lang="en-IE" altLang="en-US" sz="2400" dirty="0"/>
              <a:t>Algorithms</a:t>
            </a:r>
          </a:p>
          <a:p>
            <a:r>
              <a:rPr lang="en-IE" altLang="en-US" sz="2400" dirty="0"/>
              <a:t>Applications</a:t>
            </a:r>
          </a:p>
          <a:p>
            <a:pPr lvl="1"/>
            <a:r>
              <a:rPr lang="en-IE" altLang="en-US" sz="2400" dirty="0"/>
              <a:t>Priority Queue (used in Dijkstra’s SP algorithm)</a:t>
            </a:r>
          </a:p>
          <a:p>
            <a:pPr lvl="1"/>
            <a:r>
              <a:rPr lang="en-IE" altLang="en-US" sz="2400" dirty="0" err="1"/>
              <a:t>HeapSort</a:t>
            </a:r>
            <a:endParaRPr lang="en-IE" altLang="en-US" sz="2400" dirty="0"/>
          </a:p>
          <a:p>
            <a:endParaRPr lang="en-IE" altLang="en-US" sz="1700" dirty="0"/>
          </a:p>
        </p:txBody>
      </p:sp>
      <p:sp>
        <p:nvSpPr>
          <p:cNvPr id="73" name="Rectangle 72">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2766" y="557784"/>
            <a:ext cx="4938073"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3">
            <a:extLst>
              <a:ext uri="{FF2B5EF4-FFF2-40B4-BE49-F238E27FC236}">
                <a16:creationId xmlns:a16="http://schemas.microsoft.com/office/drawing/2014/main" id="{692FA26B-F8DC-4109-8DC5-FE25150D9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054396" y="1757013"/>
            <a:ext cx="4514498" cy="3340727"/>
          </a:xfrm>
          <a:prstGeom prst="rect">
            <a:avLst/>
          </a:prstGeom>
          <a:noFill/>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07E4AD3-8A94-475D-92FB-3C8E249BFBD0}"/>
              </a:ext>
            </a:extLst>
          </p:cNvPr>
          <p:cNvSpPr>
            <a:spLocks noGrp="1" noChangeArrowheads="1"/>
          </p:cNvSpPr>
          <p:nvPr>
            <p:ph type="title"/>
          </p:nvPr>
        </p:nvSpPr>
        <p:spPr/>
        <p:txBody>
          <a:bodyPr/>
          <a:lstStyle/>
          <a:p>
            <a:pPr eaLnBrk="1" hangingPunct="1"/>
            <a:r>
              <a:rPr lang="en-US" altLang="en-US"/>
              <a:t>DownHeap procedure</a:t>
            </a:r>
          </a:p>
        </p:txBody>
      </p:sp>
      <p:sp>
        <p:nvSpPr>
          <p:cNvPr id="21507" name="Rectangle 3">
            <a:extLst>
              <a:ext uri="{FF2B5EF4-FFF2-40B4-BE49-F238E27FC236}">
                <a16:creationId xmlns:a16="http://schemas.microsoft.com/office/drawing/2014/main" id="{C3B597C8-D26D-401A-92F3-B97177B508FD}"/>
              </a:ext>
            </a:extLst>
          </p:cNvPr>
          <p:cNvSpPr>
            <a:spLocks noGrp="1" noChangeArrowheads="1"/>
          </p:cNvSpPr>
          <p:nvPr>
            <p:ph type="body" idx="1"/>
          </p:nvPr>
        </p:nvSpPr>
        <p:spPr>
          <a:xfrm>
            <a:off x="250825" y="1981200"/>
            <a:ext cx="8207375" cy="4114800"/>
          </a:xfrm>
        </p:spPr>
        <p:txBody>
          <a:bodyPr/>
          <a:lstStyle/>
          <a:p>
            <a:pPr eaLnBrk="1" hangingPunct="1"/>
            <a:r>
              <a:rPr lang="en-GB" altLang="en-US" sz="2800"/>
              <a:t>Downheap(a,1):</a:t>
            </a:r>
          </a:p>
          <a:p>
            <a:pPr eaLnBrk="1" hangingPunct="1"/>
            <a:r>
              <a:rPr lang="en-GB" altLang="en-US" sz="2800"/>
              <a:t>This procedure moves down the heap </a:t>
            </a:r>
          </a:p>
          <a:p>
            <a:pPr lvl="1" eaLnBrk="1" hangingPunct="1"/>
            <a:r>
              <a:rPr lang="en-GB" altLang="en-US" sz="2400"/>
              <a:t>starting at position k=1 (root), </a:t>
            </a:r>
          </a:p>
          <a:p>
            <a:pPr lvl="1" eaLnBrk="1" hangingPunct="1"/>
            <a:r>
              <a:rPr lang="en-GB" altLang="en-US" sz="2400"/>
              <a:t>exchanging the node at position k with the larger of it's 2 children, if necessary and </a:t>
            </a:r>
          </a:p>
          <a:p>
            <a:pPr lvl="1" eaLnBrk="1" hangingPunct="1"/>
            <a:r>
              <a:rPr lang="en-GB" altLang="en-US" sz="2400"/>
              <a:t>stopping when the node at k is larger than both children or the bottom is reached.</a:t>
            </a:r>
          </a:p>
          <a:p>
            <a:pPr eaLnBrk="1" hangingPunct="1"/>
            <a:endParaRPr lang="en-GB" altLang="en-US" sz="2800"/>
          </a:p>
          <a:p>
            <a:pPr eaLnBrk="1" hangingPunct="1"/>
            <a:r>
              <a:rPr lang="en-GB" altLang="en-US" sz="2800"/>
              <a:t>Note: may downheap from any index.</a:t>
            </a:r>
            <a:endParaRPr lang="en-IE" altLang="en-US" sz="2800"/>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8EC8499D-BC01-449D-B1EA-D686BC3B8A6E}"/>
              </a:ext>
            </a:extLst>
          </p:cNvPr>
          <p:cNvSpPr>
            <a:spLocks noGrp="1" noChangeArrowheads="1"/>
          </p:cNvSpPr>
          <p:nvPr>
            <p:ph type="body" idx="1"/>
          </p:nvPr>
        </p:nvSpPr>
        <p:spPr>
          <a:xfrm>
            <a:off x="323850" y="1412875"/>
            <a:ext cx="8297863" cy="5221288"/>
          </a:xfrm>
        </p:spPr>
        <p:txBody>
          <a:bodyPr/>
          <a:lstStyle/>
          <a:p>
            <a:pPr algn="just" eaLnBrk="1" hangingPunct="1">
              <a:lnSpc>
                <a:spcPct val="80000"/>
              </a:lnSpc>
              <a:buFontTx/>
              <a:buNone/>
            </a:pPr>
            <a:r>
              <a:rPr lang="en-GB" altLang="en-US" sz="2000" b="1"/>
              <a:t>DOWNHEAP</a:t>
            </a:r>
            <a:r>
              <a:rPr lang="en-GB" altLang="en-US" sz="2000"/>
              <a:t>(array A, int current)</a:t>
            </a:r>
          </a:p>
          <a:p>
            <a:pPr algn="just" eaLnBrk="1" hangingPunct="1">
              <a:lnSpc>
                <a:spcPct val="80000"/>
              </a:lnSpc>
              <a:buFontTx/>
              <a:buNone/>
            </a:pPr>
            <a:r>
              <a:rPr lang="en-GB" altLang="en-US" sz="2000"/>
              <a:t>{</a:t>
            </a:r>
          </a:p>
          <a:p>
            <a:pPr algn="just" eaLnBrk="1" hangingPunct="1">
              <a:lnSpc>
                <a:spcPct val="80000"/>
              </a:lnSpc>
              <a:buFontTx/>
              <a:buNone/>
            </a:pPr>
            <a:r>
              <a:rPr lang="en-GB" altLang="en-US" sz="2000"/>
              <a:t>				</a:t>
            </a:r>
          </a:p>
          <a:p>
            <a:pPr algn="just" eaLnBrk="1" hangingPunct="1">
              <a:lnSpc>
                <a:spcPct val="80000"/>
              </a:lnSpc>
              <a:buFontTx/>
              <a:buNone/>
            </a:pPr>
            <a:r>
              <a:rPr lang="en-GB" altLang="en-US" sz="2000"/>
              <a:t>	while current &lt;= N DIV 2 do			</a:t>
            </a:r>
            <a:r>
              <a:rPr lang="en-GB" altLang="en-US" sz="2000">
                <a:solidFill>
                  <a:schemeClr val="tx2"/>
                </a:solidFill>
              </a:rPr>
              <a:t>/*    &lt;= last parent </a:t>
            </a:r>
          </a:p>
          <a:p>
            <a:pPr algn="just" eaLnBrk="1" hangingPunct="1">
              <a:lnSpc>
                <a:spcPct val="80000"/>
              </a:lnSpc>
              <a:buFontTx/>
              <a:buNone/>
            </a:pPr>
            <a:r>
              <a:rPr lang="en-GB" altLang="en-US" sz="2000"/>
              <a:t>	{</a:t>
            </a:r>
          </a:p>
          <a:p>
            <a:pPr algn="just" eaLnBrk="1" hangingPunct="1">
              <a:lnSpc>
                <a:spcPct val="80000"/>
              </a:lnSpc>
              <a:buFontTx/>
              <a:buNone/>
            </a:pPr>
            <a:r>
              <a:rPr lang="en-GB" altLang="en-US" sz="2000"/>
              <a:t>		i = 2 * current			       </a:t>
            </a:r>
            <a:r>
              <a:rPr lang="en-GB" altLang="en-US" sz="2000">
                <a:solidFill>
                  <a:schemeClr val="accent2"/>
                </a:solidFill>
              </a:rPr>
              <a:t>/* 1st child of  current*/</a:t>
            </a:r>
          </a:p>
          <a:p>
            <a:pPr algn="just" eaLnBrk="1" hangingPunct="1">
              <a:lnSpc>
                <a:spcPct val="80000"/>
              </a:lnSpc>
              <a:buFontTx/>
              <a:buNone/>
            </a:pPr>
            <a:endParaRPr lang="en-GB" altLang="en-US" sz="2000">
              <a:solidFill>
                <a:schemeClr val="accent2"/>
              </a:solidFill>
            </a:endParaRPr>
          </a:p>
          <a:p>
            <a:pPr algn="just" eaLnBrk="1" hangingPunct="1">
              <a:lnSpc>
                <a:spcPct val="80000"/>
              </a:lnSpc>
              <a:buFontTx/>
              <a:buNone/>
            </a:pPr>
            <a:r>
              <a:rPr lang="en-GB" altLang="en-US" sz="2000"/>
              <a:t>		if   i &lt; N     AND   A[i] &lt; A[i+1]  then      </a:t>
            </a:r>
            <a:r>
              <a:rPr lang="en-GB" altLang="en-US" sz="2000">
                <a:solidFill>
                  <a:schemeClr val="accent2"/>
                </a:solidFill>
              </a:rPr>
              <a:t>/* finding the largest of*/</a:t>
            </a:r>
          </a:p>
          <a:p>
            <a:pPr algn="just" eaLnBrk="1" hangingPunct="1">
              <a:lnSpc>
                <a:spcPct val="80000"/>
              </a:lnSpc>
              <a:buFontTx/>
              <a:buNone/>
            </a:pPr>
            <a:r>
              <a:rPr lang="en-GB" altLang="en-US" sz="2000"/>
              <a:t>				i = i+1		       </a:t>
            </a:r>
            <a:r>
              <a:rPr lang="en-GB" altLang="en-US" sz="2000">
                <a:solidFill>
                  <a:schemeClr val="accent2"/>
                </a:solidFill>
              </a:rPr>
              <a:t>/*both children */</a:t>
            </a:r>
          </a:p>
          <a:p>
            <a:pPr algn="just" eaLnBrk="1" hangingPunct="1">
              <a:lnSpc>
                <a:spcPct val="80000"/>
              </a:lnSpc>
              <a:buFontTx/>
              <a:buNone/>
            </a:pPr>
            <a:r>
              <a:rPr lang="en-GB" altLang="en-US" sz="2000"/>
              <a:t>		endif</a:t>
            </a:r>
          </a:p>
          <a:p>
            <a:pPr algn="just" eaLnBrk="1" hangingPunct="1">
              <a:lnSpc>
                <a:spcPct val="80000"/>
              </a:lnSpc>
              <a:buFontTx/>
              <a:buNone/>
            </a:pPr>
            <a:r>
              <a:rPr lang="en-GB" altLang="en-US" sz="2000"/>
              <a:t>		if A[current ]&lt; A[i] then		      </a:t>
            </a:r>
            <a:r>
              <a:rPr lang="en-GB" altLang="en-US" sz="1600">
                <a:solidFill>
                  <a:schemeClr val="tx2"/>
                </a:solidFill>
              </a:rPr>
              <a:t>/* parent smaller than largest child</a:t>
            </a:r>
          </a:p>
          <a:p>
            <a:pPr algn="just" eaLnBrk="1" hangingPunct="1">
              <a:lnSpc>
                <a:spcPct val="80000"/>
              </a:lnSpc>
              <a:buFontTx/>
              <a:buNone/>
            </a:pPr>
            <a:r>
              <a:rPr lang="en-GB" altLang="en-US" sz="2000"/>
              <a:t>		      swap (A[current] ,A[i]);</a:t>
            </a:r>
          </a:p>
          <a:p>
            <a:pPr algn="just" eaLnBrk="1" hangingPunct="1">
              <a:lnSpc>
                <a:spcPct val="80000"/>
              </a:lnSpc>
              <a:buFontTx/>
              <a:buNone/>
            </a:pPr>
            <a:r>
              <a:rPr lang="en-GB" altLang="en-US" sz="2000"/>
              <a:t>		      current = i;</a:t>
            </a:r>
          </a:p>
          <a:p>
            <a:pPr algn="just" eaLnBrk="1" hangingPunct="1">
              <a:lnSpc>
                <a:spcPct val="80000"/>
              </a:lnSpc>
              <a:buFontTx/>
              <a:buNone/>
            </a:pPr>
            <a:r>
              <a:rPr lang="en-GB" altLang="en-US" sz="2000"/>
              <a:t>		endif</a:t>
            </a:r>
          </a:p>
          <a:p>
            <a:pPr algn="just" eaLnBrk="1" hangingPunct="1">
              <a:lnSpc>
                <a:spcPct val="80000"/>
              </a:lnSpc>
              <a:buFontTx/>
              <a:buNone/>
            </a:pPr>
            <a:r>
              <a:rPr lang="en-GB" altLang="en-US" sz="2000"/>
              <a:t>	}</a:t>
            </a:r>
          </a:p>
          <a:p>
            <a:pPr eaLnBrk="1" hangingPunct="1">
              <a:lnSpc>
                <a:spcPct val="80000"/>
              </a:lnSpc>
              <a:buFontTx/>
              <a:buNone/>
            </a:pPr>
            <a:r>
              <a:rPr lang="en-GB" altLang="en-US" sz="2000"/>
              <a:t>}</a:t>
            </a:r>
          </a:p>
          <a:p>
            <a:pPr eaLnBrk="1" hangingPunct="1">
              <a:lnSpc>
                <a:spcPct val="80000"/>
              </a:lnSpc>
              <a:buFontTx/>
              <a:buNone/>
            </a:pPr>
            <a:endParaRPr lang="en-GB" altLang="en-US" sz="2000"/>
          </a:p>
          <a:p>
            <a:pPr eaLnBrk="1" hangingPunct="1">
              <a:lnSpc>
                <a:spcPct val="80000"/>
              </a:lnSpc>
              <a:buFontTx/>
              <a:buNone/>
            </a:pPr>
            <a:endParaRPr lang="en-US" altLang="en-US" sz="2000"/>
          </a:p>
        </p:txBody>
      </p:sp>
      <p:sp>
        <p:nvSpPr>
          <p:cNvPr id="22531" name="Text Box 3">
            <a:extLst>
              <a:ext uri="{FF2B5EF4-FFF2-40B4-BE49-F238E27FC236}">
                <a16:creationId xmlns:a16="http://schemas.microsoft.com/office/drawing/2014/main" id="{2594545D-01F7-43A0-BEB1-3B4CA0D05B6E}"/>
              </a:ext>
            </a:extLst>
          </p:cNvPr>
          <p:cNvSpPr txBox="1">
            <a:spLocks noChangeArrowheads="1"/>
          </p:cNvSpPr>
          <p:nvPr/>
        </p:nvSpPr>
        <p:spPr bwMode="auto">
          <a:xfrm>
            <a:off x="3132138" y="549275"/>
            <a:ext cx="3200400" cy="4572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50000"/>
              </a:spcBef>
              <a:buFontTx/>
              <a:buNone/>
            </a:pPr>
            <a:r>
              <a:rPr lang="en-US" altLang="en-US" sz="2400">
                <a:latin typeface="Times New Roman" panose="02020603050405020304" pitchFamily="18" charset="0"/>
              </a:rPr>
              <a:t>DownHeap Function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04FD0420-65FF-4275-8CA2-3D8356985FF4}"/>
              </a:ext>
            </a:extLst>
          </p:cNvPr>
          <p:cNvSpPr>
            <a:spLocks noGrp="1" noChangeArrowheads="1"/>
          </p:cNvSpPr>
          <p:nvPr>
            <p:ph type="title"/>
          </p:nvPr>
        </p:nvSpPr>
        <p:spPr>
          <a:xfrm>
            <a:off x="755650" y="260350"/>
            <a:ext cx="7772400" cy="1143000"/>
          </a:xfrm>
        </p:spPr>
        <p:txBody>
          <a:bodyPr/>
          <a:lstStyle/>
          <a:p>
            <a:pPr eaLnBrk="1" hangingPunct="1"/>
            <a:r>
              <a:rPr lang="en-IE" altLang="en-US"/>
              <a:t>Another version - recursive</a:t>
            </a:r>
            <a:endParaRPr lang="en-US" altLang="en-US"/>
          </a:p>
        </p:txBody>
      </p:sp>
      <p:sp>
        <p:nvSpPr>
          <p:cNvPr id="23555" name="Rectangle 3">
            <a:extLst>
              <a:ext uri="{FF2B5EF4-FFF2-40B4-BE49-F238E27FC236}">
                <a16:creationId xmlns:a16="http://schemas.microsoft.com/office/drawing/2014/main" id="{5A6FF1D5-BB7A-474B-839F-A48D044BB631}"/>
              </a:ext>
            </a:extLst>
          </p:cNvPr>
          <p:cNvSpPr>
            <a:spLocks noGrp="1" noChangeArrowheads="1"/>
          </p:cNvSpPr>
          <p:nvPr>
            <p:ph type="body" idx="1"/>
          </p:nvPr>
        </p:nvSpPr>
        <p:spPr>
          <a:xfrm>
            <a:off x="611188" y="1341438"/>
            <a:ext cx="7772400" cy="5256212"/>
          </a:xfrm>
        </p:spPr>
        <p:txBody>
          <a:bodyPr/>
          <a:lstStyle/>
          <a:p>
            <a:pPr eaLnBrk="1" hangingPunct="1">
              <a:lnSpc>
                <a:spcPct val="80000"/>
              </a:lnSpc>
              <a:buFontTx/>
              <a:buNone/>
            </a:pPr>
            <a:r>
              <a:rPr lang="en-US" altLang="en-US" sz="2000" b="1"/>
              <a:t>DownHeap</a:t>
            </a:r>
            <a:r>
              <a:rPr lang="en-US" altLang="en-US" sz="2000"/>
              <a:t> (A, i)</a:t>
            </a:r>
          </a:p>
          <a:p>
            <a:pPr eaLnBrk="1" hangingPunct="1">
              <a:lnSpc>
                <a:spcPct val="80000"/>
              </a:lnSpc>
              <a:buFontTx/>
              <a:buNone/>
            </a:pPr>
            <a:r>
              <a:rPr lang="en-US" altLang="en-US" sz="2000"/>
              <a:t>{ </a:t>
            </a:r>
            <a:br>
              <a:rPr lang="en-US" altLang="en-US" sz="2000"/>
            </a:br>
            <a:r>
              <a:rPr lang="en-US" altLang="en-US" sz="2000"/>
              <a:t>        l = left(i) </a:t>
            </a:r>
          </a:p>
          <a:p>
            <a:pPr eaLnBrk="1" hangingPunct="1">
              <a:lnSpc>
                <a:spcPct val="80000"/>
              </a:lnSpc>
              <a:buFontTx/>
              <a:buNone/>
            </a:pPr>
            <a:r>
              <a:rPr lang="en-US" altLang="en-US" sz="2000"/>
              <a:t>	        r = right(i) </a:t>
            </a:r>
            <a:br>
              <a:rPr lang="en-US" altLang="en-US" sz="2000"/>
            </a:br>
            <a:r>
              <a:rPr lang="en-US" altLang="en-US" sz="2000"/>
              <a:t>        if l &lt;= heapsize[A] and A[l] &gt; A[i] </a:t>
            </a:r>
          </a:p>
          <a:p>
            <a:pPr eaLnBrk="1" hangingPunct="1">
              <a:lnSpc>
                <a:spcPct val="80000"/>
              </a:lnSpc>
              <a:buFontTx/>
              <a:buNone/>
            </a:pPr>
            <a:r>
              <a:rPr lang="en-US" altLang="en-US" sz="2000"/>
              <a:t>			largest = l ;</a:t>
            </a:r>
            <a:br>
              <a:rPr lang="en-US" altLang="en-US" sz="2000"/>
            </a:br>
            <a:r>
              <a:rPr lang="en-US" altLang="en-US" sz="2000"/>
              <a:t>        else 	largest = i ;</a:t>
            </a:r>
            <a:br>
              <a:rPr lang="en-US" altLang="en-US" sz="2000"/>
            </a:br>
            <a:r>
              <a:rPr lang="en-US" altLang="en-US" sz="2000"/>
              <a:t>        if r &lt;= heapsize[A] and A[r] &gt; A[largest] </a:t>
            </a:r>
          </a:p>
          <a:p>
            <a:pPr eaLnBrk="1" hangingPunct="1">
              <a:lnSpc>
                <a:spcPct val="80000"/>
              </a:lnSpc>
              <a:buFontTx/>
              <a:buNone/>
            </a:pPr>
            <a:r>
              <a:rPr lang="en-US" altLang="en-US" sz="2000"/>
              <a:t>			largest = r; </a:t>
            </a:r>
            <a:br>
              <a:rPr lang="en-US" altLang="en-US" sz="2000"/>
            </a:br>
            <a:r>
              <a:rPr lang="en-US" altLang="en-US" sz="2000"/>
              <a:t>        if largest != i </a:t>
            </a:r>
          </a:p>
          <a:p>
            <a:pPr eaLnBrk="1" hangingPunct="1">
              <a:lnSpc>
                <a:spcPct val="80000"/>
              </a:lnSpc>
              <a:buFontTx/>
              <a:buNone/>
            </a:pPr>
            <a:r>
              <a:rPr lang="en-IE" altLang="en-US" sz="2000"/>
              <a:t>		{</a:t>
            </a:r>
            <a:endParaRPr lang="en-US" altLang="en-US" sz="2000"/>
          </a:p>
          <a:p>
            <a:pPr eaLnBrk="1" hangingPunct="1">
              <a:lnSpc>
                <a:spcPct val="80000"/>
              </a:lnSpc>
              <a:buFontTx/>
              <a:buNone/>
            </a:pPr>
            <a:r>
              <a:rPr lang="en-US" altLang="en-US" sz="2000"/>
              <a:t>			swap (A[i] , A[largest] )</a:t>
            </a:r>
            <a:br>
              <a:rPr lang="en-US" altLang="en-US" sz="2000"/>
            </a:br>
            <a:r>
              <a:rPr lang="en-US" altLang="en-US" sz="2000"/>
              <a:t>              	DownHeap(A, largest)</a:t>
            </a:r>
          </a:p>
          <a:p>
            <a:pPr eaLnBrk="1" hangingPunct="1">
              <a:lnSpc>
                <a:spcPct val="80000"/>
              </a:lnSpc>
              <a:buFontTx/>
              <a:buNone/>
            </a:pPr>
            <a:r>
              <a:rPr lang="en-IE" altLang="en-US" sz="2000"/>
              <a:t>		}</a:t>
            </a:r>
            <a:endParaRPr lang="en-US" altLang="en-US" sz="2000"/>
          </a:p>
          <a:p>
            <a:pPr eaLnBrk="1" hangingPunct="1">
              <a:lnSpc>
                <a:spcPct val="80000"/>
              </a:lnSpc>
              <a:buFontTx/>
              <a:buNone/>
            </a:pPr>
            <a:r>
              <a:rPr lang="en-US" altLang="en-US" sz="2000"/>
              <a:t> } </a:t>
            </a:r>
          </a:p>
          <a:p>
            <a:pPr eaLnBrk="1" hangingPunct="1">
              <a:lnSpc>
                <a:spcPct val="80000"/>
              </a:lnSpc>
              <a:buFontTx/>
              <a:buNone/>
            </a:pPr>
            <a:r>
              <a:rPr lang="en-US" altLang="en-US" sz="2000" b="1"/>
              <a:t>    </a:t>
            </a:r>
            <a:br>
              <a:rPr lang="en-US" altLang="en-US" sz="2000"/>
            </a:br>
            <a:endParaRPr lang="en-US" altLang="en-US" sz="2000"/>
          </a:p>
          <a:p>
            <a:pPr eaLnBrk="1" hangingPunct="1">
              <a:lnSpc>
                <a:spcPct val="80000"/>
              </a:lnSpc>
            </a:pPr>
            <a:r>
              <a:rPr lang="en-IE" altLang="en-US" sz="2000"/>
              <a:t>Calling statement: Downheap (Array,1)</a:t>
            </a:r>
            <a:endParaRPr lang="en-US" altLang="en-US"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9243D8CF-834E-4175-A58A-0A9B375C2E59}"/>
              </a:ext>
            </a:extLst>
          </p:cNvPr>
          <p:cNvSpPr>
            <a:spLocks noGrp="1" noChangeArrowheads="1"/>
          </p:cNvSpPr>
          <p:nvPr>
            <p:ph type="title"/>
          </p:nvPr>
        </p:nvSpPr>
        <p:spPr>
          <a:xfrm>
            <a:off x="168275" y="260350"/>
            <a:ext cx="8359775" cy="1143000"/>
          </a:xfrm>
        </p:spPr>
        <p:txBody>
          <a:bodyPr/>
          <a:lstStyle/>
          <a:p>
            <a:pPr eaLnBrk="1" hangingPunct="1"/>
            <a:r>
              <a:rPr lang="en-IE" altLang="en-US" sz="4000" b="1"/>
              <a:t>Convert a binary tree to a heap (Heapify)</a:t>
            </a:r>
            <a:endParaRPr lang="en-US" altLang="en-US" sz="4000" b="1"/>
          </a:p>
        </p:txBody>
      </p:sp>
      <p:sp>
        <p:nvSpPr>
          <p:cNvPr id="24579" name="Rectangle 3">
            <a:extLst>
              <a:ext uri="{FF2B5EF4-FFF2-40B4-BE49-F238E27FC236}">
                <a16:creationId xmlns:a16="http://schemas.microsoft.com/office/drawing/2014/main" id="{18FB1E11-B80B-487E-A13B-7B6743C83919}"/>
              </a:ext>
            </a:extLst>
          </p:cNvPr>
          <p:cNvSpPr>
            <a:spLocks noGrp="1" noChangeArrowheads="1"/>
          </p:cNvSpPr>
          <p:nvPr>
            <p:ph type="body" idx="1"/>
          </p:nvPr>
        </p:nvSpPr>
        <p:spPr>
          <a:xfrm>
            <a:off x="0" y="1403350"/>
            <a:ext cx="8964613" cy="4114800"/>
          </a:xfrm>
        </p:spPr>
        <p:txBody>
          <a:bodyPr/>
          <a:lstStyle/>
          <a:p>
            <a:pPr eaLnBrk="1" hangingPunct="1"/>
            <a:r>
              <a:rPr lang="en-US" altLang="en-US" sz="2000"/>
              <a:t>To convert a complete binary tree to a heap, </a:t>
            </a:r>
          </a:p>
          <a:p>
            <a:pPr lvl="1" eaLnBrk="1" hangingPunct="1"/>
            <a:r>
              <a:rPr lang="en-US" altLang="en-US" sz="2000"/>
              <a:t>first go to the index of the last parent node. This is given by (HeapSize Div 2). (Index 4 (8) below)</a:t>
            </a:r>
          </a:p>
          <a:p>
            <a:pPr lvl="1" eaLnBrk="1" hangingPunct="1"/>
            <a:r>
              <a:rPr lang="en-US" altLang="en-US" sz="2000"/>
              <a:t>We then apply the Down Heap routine to each node from this index down to index 1. (Note that this is </a:t>
            </a:r>
            <a:r>
              <a:rPr lang="en-US" altLang="en-US" sz="2000" i="1"/>
              <a:t>each</a:t>
            </a:r>
            <a:r>
              <a:rPr lang="en-US" altLang="en-US" sz="2000"/>
              <a:t> node from index 4 down to index 1, not just the nodes along the path from index of 4 to index 1.) </a:t>
            </a:r>
          </a:p>
          <a:p>
            <a:pPr eaLnBrk="1" hangingPunct="1"/>
            <a:endParaRPr lang="en-US" altLang="en-US" sz="2000"/>
          </a:p>
          <a:p>
            <a:pPr eaLnBrk="1" hangingPunct="1"/>
            <a:endParaRPr lang="en-US" altLang="en-US"/>
          </a:p>
        </p:txBody>
      </p:sp>
      <p:sp>
        <p:nvSpPr>
          <p:cNvPr id="24580" name="TextBox 1">
            <a:extLst>
              <a:ext uri="{FF2B5EF4-FFF2-40B4-BE49-F238E27FC236}">
                <a16:creationId xmlns:a16="http://schemas.microsoft.com/office/drawing/2014/main" id="{E191A5C1-3A0A-46F6-98C7-F27F1277DC6C}"/>
              </a:ext>
            </a:extLst>
          </p:cNvPr>
          <p:cNvSpPr txBox="1">
            <a:spLocks noChangeArrowheads="1"/>
          </p:cNvSpPr>
          <p:nvPr/>
        </p:nvSpPr>
        <p:spPr bwMode="auto">
          <a:xfrm>
            <a:off x="-26988" y="6400800"/>
            <a:ext cx="9251951"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FontTx/>
              <a:buNone/>
            </a:pPr>
            <a:r>
              <a:rPr lang="en-IE" altLang="en-US" sz="1600" b="1">
                <a:latin typeface="Times New Roman" panose="02020603050405020304" pitchFamily="18" charset="0"/>
              </a:rPr>
              <a:t>First Part: </a:t>
            </a:r>
            <a:r>
              <a:rPr lang="en-IE" altLang="en-US" sz="1600">
                <a:latin typeface="Times New Roman" panose="02020603050405020304" pitchFamily="18" charset="0"/>
              </a:rPr>
              <a:t>https://www.cs.usfca.edu/~galles/visualization/HeapSort.html</a:t>
            </a:r>
          </a:p>
        </p:txBody>
      </p:sp>
      <p:sp>
        <p:nvSpPr>
          <p:cNvPr id="24581" name="AutoShape 17" descr="Image result for complete binary tree example">
            <a:extLst>
              <a:ext uri="{FF2B5EF4-FFF2-40B4-BE49-F238E27FC236}">
                <a16:creationId xmlns:a16="http://schemas.microsoft.com/office/drawing/2014/main" id="{FBBDA83D-F4D9-431B-978B-4B0CBF737616}"/>
              </a:ext>
            </a:extLst>
          </p:cNvPr>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FontTx/>
              <a:buNone/>
            </a:pPr>
            <a:endParaRPr lang="en-IE" altLang="en-US" sz="2400">
              <a:latin typeface="Times New Roman" panose="02020603050405020304" pitchFamily="18" charset="0"/>
            </a:endParaRPr>
          </a:p>
        </p:txBody>
      </p:sp>
      <p:pic>
        <p:nvPicPr>
          <p:cNvPr id="24582" name="Picture 19" descr="http://www.personal.kent.edu/~rmuhamma/Algorithms/MyAlgorithms/Sorting/Gifs/heap7.gif">
            <a:extLst>
              <a:ext uri="{FF2B5EF4-FFF2-40B4-BE49-F238E27FC236}">
                <a16:creationId xmlns:a16="http://schemas.microsoft.com/office/drawing/2014/main" id="{84DBA8FA-8DCA-4CEF-B6A5-E8BA5E0E76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3644900"/>
            <a:ext cx="4224337" cy="2592388"/>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C7D97774-B373-42D5-8D99-DA86C09B8914}"/>
              </a:ext>
            </a:extLst>
          </p:cNvPr>
          <p:cNvSpPr txBox="1"/>
          <p:nvPr/>
        </p:nvSpPr>
        <p:spPr>
          <a:xfrm>
            <a:off x="6453188" y="5229225"/>
            <a:ext cx="2771775" cy="400050"/>
          </a:xfrm>
          <a:prstGeom prst="rect">
            <a:avLst/>
          </a:prstGeom>
          <a:noFill/>
        </p:spPr>
        <p:txBody>
          <a:bodyPr>
            <a:spAutoFit/>
          </a:bodyPr>
          <a:lstStyle/>
          <a:p>
            <a:pPr>
              <a:defRPr/>
            </a:pPr>
            <a:r>
              <a:rPr lang="en-IE" sz="2000" dirty="0">
                <a:latin typeface="+mn-lt"/>
              </a:rPr>
              <a:t>Write the full algorithm!</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C20312B8-9721-4A28-8533-E9BE81AA0DBA}"/>
              </a:ext>
            </a:extLst>
          </p:cNvPr>
          <p:cNvSpPr>
            <a:spLocks noGrp="1" noChangeArrowheads="1"/>
          </p:cNvSpPr>
          <p:nvPr>
            <p:ph type="title"/>
          </p:nvPr>
        </p:nvSpPr>
        <p:spPr/>
        <p:txBody>
          <a:bodyPr/>
          <a:lstStyle/>
          <a:p>
            <a:pPr eaLnBrk="1" hangingPunct="1"/>
            <a:r>
              <a:rPr lang="en-IE" altLang="en-US"/>
              <a:t>Heaps</a:t>
            </a:r>
            <a:endParaRPr lang="en-GB" altLang="en-US"/>
          </a:p>
        </p:txBody>
      </p:sp>
      <p:sp>
        <p:nvSpPr>
          <p:cNvPr id="23555" name="Rectangle 3">
            <a:extLst>
              <a:ext uri="{FF2B5EF4-FFF2-40B4-BE49-F238E27FC236}">
                <a16:creationId xmlns:a16="http://schemas.microsoft.com/office/drawing/2014/main" id="{5204CFB6-0A36-48C9-A833-0F727B04970D}"/>
              </a:ext>
            </a:extLst>
          </p:cNvPr>
          <p:cNvSpPr>
            <a:spLocks noGrp="1" noRot="1" noChangeAspect="1" noMove="1" noResize="1" noEditPoints="1" noAdjustHandles="1" noChangeArrowheads="1" noChangeShapeType="1" noTextEdit="1"/>
          </p:cNvSpPr>
          <p:nvPr>
            <p:ph type="body" idx="1"/>
          </p:nvPr>
        </p:nvSpPr>
        <p:spPr>
          <a:xfrm>
            <a:off x="107504" y="1484313"/>
            <a:ext cx="8785671" cy="4495800"/>
          </a:xfrm>
          <a:blipFill rotWithShape="0">
            <a:blip r:embed="rId2"/>
            <a:stretch>
              <a:fillRect l="-1110" t="-2033" r="-1110" b="-2575"/>
            </a:stretch>
          </a:blipFill>
        </p:spPr>
        <p:txBody>
          <a:bodyPr/>
          <a:lstStyle/>
          <a:p>
            <a:pPr>
              <a:defRPr/>
            </a:pPr>
            <a:r>
              <a:rPr lang="en-IE">
                <a:noFill/>
              </a:rPr>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3283798B-4ACD-40E6-BCC9-0AEFBB4E4A3A}"/>
              </a:ext>
            </a:extLst>
          </p:cNvPr>
          <p:cNvSpPr>
            <a:spLocks noGrp="1" noChangeArrowheads="1"/>
          </p:cNvSpPr>
          <p:nvPr>
            <p:ph type="title"/>
          </p:nvPr>
        </p:nvSpPr>
        <p:spPr/>
        <p:txBody>
          <a:bodyPr/>
          <a:lstStyle/>
          <a:p>
            <a:pPr eaLnBrk="1" hangingPunct="1"/>
            <a:r>
              <a:rPr lang="en-IE" altLang="en-US"/>
              <a:t>Review</a:t>
            </a:r>
            <a:endParaRPr lang="en-GB" altLang="en-US"/>
          </a:p>
        </p:txBody>
      </p:sp>
      <p:sp>
        <p:nvSpPr>
          <p:cNvPr id="26627" name="Rectangle 3">
            <a:extLst>
              <a:ext uri="{FF2B5EF4-FFF2-40B4-BE49-F238E27FC236}">
                <a16:creationId xmlns:a16="http://schemas.microsoft.com/office/drawing/2014/main" id="{56FA3D6C-B5D5-447B-B589-855B7E5A4954}"/>
              </a:ext>
            </a:extLst>
          </p:cNvPr>
          <p:cNvSpPr>
            <a:spLocks noGrp="1" noChangeArrowheads="1"/>
          </p:cNvSpPr>
          <p:nvPr>
            <p:ph type="body" idx="1"/>
          </p:nvPr>
        </p:nvSpPr>
        <p:spPr>
          <a:xfrm>
            <a:off x="381000" y="1981200"/>
            <a:ext cx="8077200" cy="4114800"/>
          </a:xfrm>
        </p:spPr>
        <p:txBody>
          <a:bodyPr/>
          <a:lstStyle/>
          <a:p>
            <a:pPr algn="just" eaLnBrk="1" hangingPunct="1">
              <a:lnSpc>
                <a:spcPct val="90000"/>
              </a:lnSpc>
            </a:pPr>
            <a:r>
              <a:rPr lang="en-US" altLang="en-US" sz="2400">
                <a:cs typeface="Times New Roman" panose="02020603050405020304" pitchFamily="18" charset="0"/>
              </a:rPr>
              <a:t>What is a heap ? Give an implementation of a heap.</a:t>
            </a:r>
          </a:p>
          <a:p>
            <a:pPr algn="just" eaLnBrk="1" hangingPunct="1">
              <a:lnSpc>
                <a:spcPct val="90000"/>
              </a:lnSpc>
              <a:buFontTx/>
              <a:buNone/>
            </a:pPr>
            <a:r>
              <a:rPr lang="en-US" altLang="en-US" sz="2400">
                <a:cs typeface="Times New Roman" panose="02020603050405020304" pitchFamily="18" charset="0"/>
              </a:rPr>
              <a:t>	</a:t>
            </a:r>
          </a:p>
          <a:p>
            <a:pPr algn="just" eaLnBrk="1" hangingPunct="1">
              <a:lnSpc>
                <a:spcPct val="90000"/>
              </a:lnSpc>
            </a:pPr>
            <a:r>
              <a:rPr lang="en-US" altLang="en-US" sz="2400">
                <a:cs typeface="Times New Roman" panose="02020603050405020304" pitchFamily="18" charset="0"/>
              </a:rPr>
              <a:t>Outline the algorithm to delete an item from position 1 in a heap.</a:t>
            </a:r>
          </a:p>
          <a:p>
            <a:pPr algn="just" eaLnBrk="1" hangingPunct="1">
              <a:lnSpc>
                <a:spcPct val="90000"/>
              </a:lnSpc>
              <a:buFontTx/>
              <a:buNone/>
            </a:pPr>
            <a:endParaRPr lang="en-US" altLang="en-US" sz="2400">
              <a:cs typeface="Times New Roman" panose="02020603050405020304" pitchFamily="18" charset="0"/>
            </a:endParaRPr>
          </a:p>
          <a:p>
            <a:pPr algn="just" eaLnBrk="1" hangingPunct="1">
              <a:lnSpc>
                <a:spcPct val="90000"/>
              </a:lnSpc>
            </a:pPr>
            <a:r>
              <a:rPr lang="en-GB" altLang="en-US" sz="2400">
                <a:cs typeface="Times New Roman" panose="02020603050405020304" pitchFamily="18" charset="0"/>
              </a:rPr>
              <a:t>Discuss what would be required to delete an item from position </a:t>
            </a:r>
            <a:r>
              <a:rPr lang="en-GB" altLang="en-US" sz="2400" b="1">
                <a:cs typeface="Times New Roman" panose="02020603050405020304" pitchFamily="18" charset="0"/>
              </a:rPr>
              <a:t>n</a:t>
            </a:r>
            <a:r>
              <a:rPr lang="en-GB" altLang="en-US" sz="2400">
                <a:cs typeface="Times New Roman" panose="02020603050405020304" pitchFamily="18" charset="0"/>
              </a:rPr>
              <a:t> in a heap. </a:t>
            </a:r>
            <a:endParaRPr lang="en-IE" altLang="en-US" sz="2400">
              <a:cs typeface="Times New Roman" panose="02020603050405020304" pitchFamily="18" charset="0"/>
            </a:endParaRPr>
          </a:p>
          <a:p>
            <a:pPr algn="just" eaLnBrk="1" hangingPunct="1">
              <a:lnSpc>
                <a:spcPct val="90000"/>
              </a:lnSpc>
            </a:pPr>
            <a:endParaRPr lang="en-IE" altLang="en-US" sz="2400">
              <a:cs typeface="Times New Roman" panose="02020603050405020304" pitchFamily="18" charset="0"/>
            </a:endParaRPr>
          </a:p>
          <a:p>
            <a:pPr algn="just" eaLnBrk="1" hangingPunct="1">
              <a:lnSpc>
                <a:spcPct val="90000"/>
              </a:lnSpc>
            </a:pPr>
            <a:r>
              <a:rPr lang="en-US" altLang="en-US" sz="2400">
                <a:cs typeface="Times New Roman" panose="02020603050405020304" pitchFamily="18" charset="0"/>
              </a:rPr>
              <a:t>Outline the algorithm to merge two heaps together to produce one heap.</a:t>
            </a:r>
            <a:endParaRPr lang="en-IE" altLang="en-US" sz="240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300ADAF3-9EF0-4CCD-86BA-AFC7CEEA9D26}"/>
              </a:ext>
            </a:extLst>
          </p:cNvPr>
          <p:cNvSpPr>
            <a:spLocks noGrp="1" noChangeArrowheads="1"/>
          </p:cNvSpPr>
          <p:nvPr>
            <p:ph type="title"/>
          </p:nvPr>
        </p:nvSpPr>
        <p:spPr/>
        <p:txBody>
          <a:bodyPr/>
          <a:lstStyle/>
          <a:p>
            <a:pPr eaLnBrk="1" hangingPunct="1"/>
            <a:r>
              <a:rPr lang="en-US" altLang="en-US" b="1" noProof="1"/>
              <a:t>Application of Heaps: </a:t>
            </a:r>
            <a:br>
              <a:rPr lang="en-IE" altLang="en-US" b="1"/>
            </a:br>
            <a:r>
              <a:rPr lang="en-IE" altLang="en-US" b="1" noProof="1"/>
              <a:t>Priority Queues</a:t>
            </a:r>
            <a:endParaRPr lang="en-US" altLang="en-US" b="1"/>
          </a:p>
        </p:txBody>
      </p:sp>
      <p:sp>
        <p:nvSpPr>
          <p:cNvPr id="27651" name="Rectangle 3">
            <a:extLst>
              <a:ext uri="{FF2B5EF4-FFF2-40B4-BE49-F238E27FC236}">
                <a16:creationId xmlns:a16="http://schemas.microsoft.com/office/drawing/2014/main" id="{DBCAA50E-6AB1-4A8D-86DA-2FD1B74EB1EA}"/>
              </a:ext>
            </a:extLst>
          </p:cNvPr>
          <p:cNvSpPr>
            <a:spLocks noGrp="1" noChangeArrowheads="1"/>
          </p:cNvSpPr>
          <p:nvPr>
            <p:ph type="body" idx="1"/>
          </p:nvPr>
        </p:nvSpPr>
        <p:spPr>
          <a:xfrm>
            <a:off x="323850" y="1981200"/>
            <a:ext cx="8134350" cy="4114800"/>
          </a:xfrm>
        </p:spPr>
        <p:txBody>
          <a:bodyPr/>
          <a:lstStyle/>
          <a:p>
            <a:pPr algn="just" eaLnBrk="1" hangingPunct="1"/>
            <a:r>
              <a:rPr lang="en-GB" altLang="en-US" sz="2400"/>
              <a:t>A priority queue is a data structure related to a queue. </a:t>
            </a:r>
          </a:p>
          <a:p>
            <a:pPr algn="just" eaLnBrk="1" hangingPunct="1"/>
            <a:endParaRPr lang="en-GB" altLang="en-US" sz="2400"/>
          </a:p>
          <a:p>
            <a:pPr algn="just" eaLnBrk="1" hangingPunct="1"/>
            <a:r>
              <a:rPr lang="en-GB" altLang="en-US" sz="2400"/>
              <a:t>Each data item has a certain priority associated with it and these items are stored in such a way that those with higher priority are removed from the queue and serviced before those of lower priority i</a:t>
            </a:r>
            <a:r>
              <a:rPr lang="en-IE" altLang="en-US" sz="2400"/>
              <a:t>.</a:t>
            </a:r>
            <a:r>
              <a:rPr lang="en-GB" altLang="en-US" sz="2400"/>
              <a:t>e. time of arrival is not a factor. </a:t>
            </a:r>
          </a:p>
          <a:p>
            <a:pPr eaLnBrk="1" hangingPunct="1"/>
            <a:r>
              <a:rPr lang="en-GB" altLang="en-US" sz="2400"/>
              <a:t>A priority queue has only 2 operations:</a:t>
            </a:r>
          </a:p>
          <a:p>
            <a:pPr eaLnBrk="1" hangingPunct="1">
              <a:buFontTx/>
              <a:buNone/>
            </a:pPr>
            <a:r>
              <a:rPr lang="en-GB" altLang="en-US" sz="2400"/>
              <a:t>	- insert an item</a:t>
            </a:r>
          </a:p>
          <a:p>
            <a:pPr eaLnBrk="1" hangingPunct="1">
              <a:buFontTx/>
              <a:buNone/>
            </a:pPr>
            <a:r>
              <a:rPr lang="en-GB" altLang="en-US" sz="2400"/>
              <a:t>	- remove an item with highest (or smallest) key.</a:t>
            </a:r>
          </a:p>
          <a:p>
            <a:pPr eaLnBrk="1" hangingPunct="1">
              <a:buFontTx/>
              <a:buNone/>
            </a:pPr>
            <a:r>
              <a:rPr lang="en-GB" altLang="en-US" sz="2400"/>
              <a:t>Note: no find operation and time is not a factor</a:t>
            </a:r>
            <a:endParaRPr lang="en-US" altLang="en-US" sz="2400"/>
          </a:p>
          <a:p>
            <a:pPr algn="just" eaLnBrk="1" hangingPunct="1"/>
            <a:endParaRPr lang="en-GB" altLang="en-US"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36C3698A-B343-4EF1-92EF-467A2B1F06D8}"/>
              </a:ext>
            </a:extLst>
          </p:cNvPr>
          <p:cNvSpPr>
            <a:spLocks noGrp="1" noChangeArrowheads="1"/>
          </p:cNvSpPr>
          <p:nvPr>
            <p:ph type="title"/>
          </p:nvPr>
        </p:nvSpPr>
        <p:spPr>
          <a:xfrm>
            <a:off x="123535" y="160562"/>
            <a:ext cx="4083016" cy="1622321"/>
          </a:xfrm>
        </p:spPr>
        <p:txBody>
          <a:bodyPr>
            <a:normAutofit/>
          </a:bodyPr>
          <a:lstStyle/>
          <a:p>
            <a:pPr eaLnBrk="1" hangingPunct="1"/>
            <a:r>
              <a:rPr lang="en-US" altLang="en-US" b="1" noProof="1"/>
              <a:t>Priority Queues</a:t>
            </a:r>
            <a:endParaRPr lang="en-US" altLang="en-US" b="1" dirty="0"/>
          </a:p>
        </p:txBody>
      </p:sp>
      <p:sp>
        <p:nvSpPr>
          <p:cNvPr id="28675" name="Rectangle 3">
            <a:extLst>
              <a:ext uri="{FF2B5EF4-FFF2-40B4-BE49-F238E27FC236}">
                <a16:creationId xmlns:a16="http://schemas.microsoft.com/office/drawing/2014/main" id="{198F60C4-581C-4A5B-991B-C1A4649EE6B4}"/>
              </a:ext>
            </a:extLst>
          </p:cNvPr>
          <p:cNvSpPr>
            <a:spLocks noGrp="1" noChangeArrowheads="1"/>
          </p:cNvSpPr>
          <p:nvPr>
            <p:ph type="body" idx="1"/>
          </p:nvPr>
        </p:nvSpPr>
        <p:spPr>
          <a:xfrm>
            <a:off x="123535" y="1534666"/>
            <a:ext cx="4390200" cy="3785419"/>
          </a:xfrm>
        </p:spPr>
        <p:txBody>
          <a:bodyPr>
            <a:noAutofit/>
          </a:bodyPr>
          <a:lstStyle/>
          <a:p>
            <a:pPr marL="182563" indent="-182563" eaLnBrk="1" hangingPunct="1">
              <a:lnSpc>
                <a:spcPct val="90000"/>
              </a:lnSpc>
            </a:pPr>
            <a:r>
              <a:rPr lang="en-GB" altLang="en-US" sz="2400" b="1" dirty="0"/>
              <a:t>Applications</a:t>
            </a:r>
            <a:r>
              <a:rPr lang="en-GB" altLang="en-US" sz="2400" dirty="0"/>
              <a:t> include simulation systems (where the priorities might correspond to event times which must be processed in order), job scheduling (highest priority indicates the next user to be processed), and numerical computations (where the priority might be computational errors, so the largest can be worked on first).</a:t>
            </a:r>
          </a:p>
          <a:p>
            <a:pPr marL="182563" indent="-182563" eaLnBrk="1" hangingPunct="1">
              <a:lnSpc>
                <a:spcPct val="90000"/>
              </a:lnSpc>
            </a:pPr>
            <a:endParaRPr lang="en-GB" altLang="en-US" sz="2400" dirty="0"/>
          </a:p>
          <a:p>
            <a:pPr marL="182563" indent="-182563" eaLnBrk="1" hangingPunct="1">
              <a:lnSpc>
                <a:spcPct val="90000"/>
              </a:lnSpc>
            </a:pPr>
            <a:r>
              <a:rPr lang="en-GB" altLang="en-US" sz="2400" dirty="0"/>
              <a:t>Used in Dijkstra’s Shortest Path Algorithm</a:t>
            </a:r>
          </a:p>
          <a:p>
            <a:pPr eaLnBrk="1" hangingPunct="1">
              <a:lnSpc>
                <a:spcPct val="90000"/>
              </a:lnSpc>
            </a:pPr>
            <a:endParaRPr lang="en-GB" altLang="en-US" sz="2400" dirty="0"/>
          </a:p>
          <a:p>
            <a:pPr eaLnBrk="1" hangingPunct="1">
              <a:lnSpc>
                <a:spcPct val="90000"/>
              </a:lnSpc>
            </a:pPr>
            <a:endParaRPr lang="en-GB" altLang="en-US" sz="2400" dirty="0"/>
          </a:p>
        </p:txBody>
      </p:sp>
      <p:sp>
        <p:nvSpPr>
          <p:cNvPr id="73" name="Rectangle 72">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69712" y="0"/>
            <a:ext cx="457428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186" y="557784"/>
            <a:ext cx="3847653"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676" name="Picture 5" descr="Heap storage">
            <a:extLst>
              <a:ext uri="{FF2B5EF4-FFF2-40B4-BE49-F238E27FC236}">
                <a16:creationId xmlns:a16="http://schemas.microsoft.com/office/drawing/2014/main" id="{97BCCFD2-C141-4B09-AADE-5B80B15BAAB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78531" y="2370032"/>
            <a:ext cx="3356649" cy="2114688"/>
          </a:xfrm>
          <a:prstGeom prst="rect">
            <a:avLst/>
          </a:prstGeom>
          <a:noFill/>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01012FCA-9957-48F2-AC9E-48431D11119B}"/>
              </a:ext>
            </a:extLst>
          </p:cNvPr>
          <p:cNvSpPr>
            <a:spLocks noGrp="1"/>
          </p:cNvSpPr>
          <p:nvPr>
            <p:ph type="title"/>
          </p:nvPr>
        </p:nvSpPr>
        <p:spPr/>
        <p:txBody>
          <a:bodyPr/>
          <a:lstStyle/>
          <a:p>
            <a:endParaRPr lang="en-IE" altLang="en-US"/>
          </a:p>
        </p:txBody>
      </p:sp>
      <p:sp>
        <p:nvSpPr>
          <p:cNvPr id="29699" name="Content Placeholder 2">
            <a:extLst>
              <a:ext uri="{FF2B5EF4-FFF2-40B4-BE49-F238E27FC236}">
                <a16:creationId xmlns:a16="http://schemas.microsoft.com/office/drawing/2014/main" id="{335F1D52-7845-4F47-9E0F-3D260BAA7A71}"/>
              </a:ext>
            </a:extLst>
          </p:cNvPr>
          <p:cNvSpPr>
            <a:spLocks noGrp="1"/>
          </p:cNvSpPr>
          <p:nvPr>
            <p:ph idx="1"/>
          </p:nvPr>
        </p:nvSpPr>
        <p:spPr/>
        <p:txBody>
          <a:bodyPr/>
          <a:lstStyle/>
          <a:p>
            <a:endParaRPr lang="en-IE" altLang="en-US"/>
          </a:p>
        </p:txBody>
      </p:sp>
      <p:pic>
        <p:nvPicPr>
          <p:cNvPr id="29700" name="Picture 3">
            <a:extLst>
              <a:ext uri="{FF2B5EF4-FFF2-40B4-BE49-F238E27FC236}">
                <a16:creationId xmlns:a16="http://schemas.microsoft.com/office/drawing/2014/main" id="{5D3DA373-144B-4D38-A7DF-3C2C628CB5EB}"/>
              </a:ext>
            </a:extLst>
          </p:cNvPr>
          <p:cNvPicPr>
            <a:picLocks noChangeAspect="1"/>
          </p:cNvPicPr>
          <p:nvPr/>
        </p:nvPicPr>
        <p:blipFill>
          <a:blip r:embed="rId2">
            <a:extLst>
              <a:ext uri="{28A0092B-C50C-407E-A947-70E740481C1C}">
                <a14:useLocalDpi xmlns:a14="http://schemas.microsoft.com/office/drawing/2010/main" val="0"/>
              </a:ext>
            </a:extLst>
          </a:blip>
          <a:srcRect l="21600" t="25356" r="31149" b="24133"/>
          <a:stretch>
            <a:fillRect/>
          </a:stretch>
        </p:blipFill>
        <p:spPr bwMode="auto">
          <a:xfrm>
            <a:off x="685800" y="1222375"/>
            <a:ext cx="7561263" cy="505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Rectangle 4">
            <a:extLst>
              <a:ext uri="{FF2B5EF4-FFF2-40B4-BE49-F238E27FC236}">
                <a16:creationId xmlns:a16="http://schemas.microsoft.com/office/drawing/2014/main" id="{4D17CE16-293D-49C2-BDFF-04ED9721B4DC}"/>
              </a:ext>
            </a:extLst>
          </p:cNvPr>
          <p:cNvSpPr>
            <a:spLocks noChangeArrowheads="1"/>
          </p:cNvSpPr>
          <p:nvPr/>
        </p:nvSpPr>
        <p:spPr bwMode="auto">
          <a:xfrm>
            <a:off x="350838" y="6453188"/>
            <a:ext cx="879316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IE" altLang="en-US" sz="1000"/>
              <a:t>https://www.geeksforgeeks.org/dijkstras-shortest-path-algorithm-using-priority_queue-stl/</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67C9DDCD-1A15-42B6-961A-7F7D6C2DE739}"/>
              </a:ext>
            </a:extLst>
          </p:cNvPr>
          <p:cNvSpPr>
            <a:spLocks noGrp="1"/>
          </p:cNvSpPr>
          <p:nvPr>
            <p:ph type="title"/>
          </p:nvPr>
        </p:nvSpPr>
        <p:spPr/>
        <p:txBody>
          <a:bodyPr/>
          <a:lstStyle/>
          <a:p>
            <a:endParaRPr lang="en-IE" altLang="en-US"/>
          </a:p>
        </p:txBody>
      </p:sp>
      <p:pic>
        <p:nvPicPr>
          <p:cNvPr id="30723" name="Content Placeholder 3">
            <a:extLst>
              <a:ext uri="{FF2B5EF4-FFF2-40B4-BE49-F238E27FC236}">
                <a16:creationId xmlns:a16="http://schemas.microsoft.com/office/drawing/2014/main" id="{4559D568-B758-498A-B9C4-C167916A078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20470" t="48126" r="17188" b="8684"/>
          <a:stretch>
            <a:fillRect/>
          </a:stretch>
        </p:blipFill>
        <p:spPr>
          <a:xfrm>
            <a:off x="107950" y="260350"/>
            <a:ext cx="8567738" cy="6264275"/>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247325D-FE93-4417-B9D7-1FB991E4040E}"/>
              </a:ext>
            </a:extLst>
          </p:cNvPr>
          <p:cNvSpPr>
            <a:spLocks noGrp="1" noChangeArrowheads="1"/>
          </p:cNvSpPr>
          <p:nvPr>
            <p:ph type="title"/>
          </p:nvPr>
        </p:nvSpPr>
        <p:spPr/>
        <p:txBody>
          <a:bodyPr/>
          <a:lstStyle/>
          <a:p>
            <a:pPr eaLnBrk="1" hangingPunct="1"/>
            <a:r>
              <a:rPr lang="en-US" altLang="en-US" b="1">
                <a:cs typeface="Times New Roman" panose="02020603050405020304" pitchFamily="18" charset="0"/>
              </a:rPr>
              <a:t>Heaps</a:t>
            </a:r>
            <a:endParaRPr lang="en-GB" altLang="en-US" b="1">
              <a:latin typeface="Arial" panose="020B0604020202020204" pitchFamily="34" charset="0"/>
              <a:cs typeface="Arial" panose="020B0604020202020204" pitchFamily="34" charset="0"/>
            </a:endParaRPr>
          </a:p>
        </p:txBody>
      </p:sp>
      <p:sp>
        <p:nvSpPr>
          <p:cNvPr id="4099" name="Rectangle 3">
            <a:extLst>
              <a:ext uri="{FF2B5EF4-FFF2-40B4-BE49-F238E27FC236}">
                <a16:creationId xmlns:a16="http://schemas.microsoft.com/office/drawing/2014/main" id="{0897A221-F52F-4B1D-BF5D-29EB6D7DB810}"/>
              </a:ext>
            </a:extLst>
          </p:cNvPr>
          <p:cNvSpPr>
            <a:spLocks noGrp="1" noChangeArrowheads="1"/>
          </p:cNvSpPr>
          <p:nvPr>
            <p:ph type="body" idx="1"/>
          </p:nvPr>
        </p:nvSpPr>
        <p:spPr>
          <a:xfrm>
            <a:off x="449263" y="1557338"/>
            <a:ext cx="8353425" cy="4114800"/>
          </a:xfrm>
        </p:spPr>
        <p:txBody>
          <a:bodyPr/>
          <a:lstStyle/>
          <a:p>
            <a:pPr marL="660400" indent="-660400" algn="just" eaLnBrk="1" hangingPunct="1">
              <a:buFontTx/>
              <a:buNone/>
            </a:pPr>
            <a:r>
              <a:rPr lang="en-GB" altLang="en-US" sz="2400">
                <a:cs typeface="Times New Roman" panose="02020603050405020304" pitchFamily="18" charset="0"/>
              </a:rPr>
              <a:t>A </a:t>
            </a:r>
            <a:r>
              <a:rPr lang="en-GB" altLang="en-US" sz="2400" b="1">
                <a:cs typeface="Times New Roman" panose="02020603050405020304" pitchFamily="18" charset="0"/>
              </a:rPr>
              <a:t>heap</a:t>
            </a:r>
            <a:r>
              <a:rPr lang="en-GB" altLang="en-US" sz="2400">
                <a:cs typeface="Times New Roman" panose="02020603050405020304" pitchFamily="18" charset="0"/>
              </a:rPr>
              <a:t> is a binary tree that has the following properties :</a:t>
            </a:r>
          </a:p>
          <a:p>
            <a:pPr marL="1035050" lvl="1" indent="-577850" algn="just" eaLnBrk="1" hangingPunct="1">
              <a:buFont typeface="Wingdings" panose="05000000000000000000" pitchFamily="2" charset="2"/>
              <a:buAutoNum type="romanLcPeriod"/>
            </a:pPr>
            <a:r>
              <a:rPr lang="en-GB" altLang="en-US" sz="2400">
                <a:cs typeface="Times New Roman" panose="02020603050405020304" pitchFamily="18" charset="0"/>
              </a:rPr>
              <a:t>it is complete i</a:t>
            </a:r>
            <a:r>
              <a:rPr lang="en-IE" altLang="en-US" sz="2400">
                <a:cs typeface="Times New Roman" panose="02020603050405020304" pitchFamily="18" charset="0"/>
              </a:rPr>
              <a:t>.</a:t>
            </a:r>
            <a:r>
              <a:rPr lang="en-GB" altLang="en-US" sz="2400">
                <a:cs typeface="Times New Roman" panose="02020603050405020304" pitchFamily="18" charset="0"/>
              </a:rPr>
              <a:t>e</a:t>
            </a:r>
            <a:r>
              <a:rPr lang="en-IE" altLang="en-US" sz="2400">
                <a:cs typeface="Times New Roman" panose="02020603050405020304" pitchFamily="18" charset="0"/>
              </a:rPr>
              <a:t>.</a:t>
            </a:r>
            <a:r>
              <a:rPr lang="en-GB" altLang="en-US" sz="2400">
                <a:cs typeface="Times New Roman" panose="02020603050405020304" pitchFamily="18" charset="0"/>
              </a:rPr>
              <a:t> each level is completely filled except perhaps the bottom level and in this level the nodes are in the left-most positions.</a:t>
            </a:r>
          </a:p>
          <a:p>
            <a:pPr marL="1035050" lvl="1" indent="-577850" algn="just" eaLnBrk="1" hangingPunct="1">
              <a:buFont typeface="Wingdings" panose="05000000000000000000" pitchFamily="2" charset="2"/>
              <a:buAutoNum type="romanLcPeriod"/>
            </a:pPr>
            <a:r>
              <a:rPr lang="en-GB" altLang="en-US" sz="2400">
                <a:cs typeface="Times New Roman" panose="02020603050405020304" pitchFamily="18" charset="0"/>
              </a:rPr>
              <a:t>the data items stored in each node is &gt;= the data items stored in each of it's children (Max heap</a:t>
            </a:r>
            <a:r>
              <a:rPr lang="en-GB" altLang="en-US">
                <a:cs typeface="Times New Roman" panose="02020603050405020304" pitchFamily="18" charset="0"/>
              </a:rPr>
              <a:t>)</a:t>
            </a:r>
            <a:endParaRPr lang="en-GB" altLang="en-US"/>
          </a:p>
        </p:txBody>
      </p:sp>
      <p:sp>
        <p:nvSpPr>
          <p:cNvPr id="3076" name="Rectangle 1">
            <a:extLst>
              <a:ext uri="{FF2B5EF4-FFF2-40B4-BE49-F238E27FC236}">
                <a16:creationId xmlns:a16="http://schemas.microsoft.com/office/drawing/2014/main" id="{3472F136-D18F-4BDB-8F75-542284673996}"/>
              </a:ext>
            </a:extLst>
          </p:cNvPr>
          <p:cNvSpPr>
            <a:spLocks noChangeArrowheads="1"/>
          </p:cNvSpPr>
          <p:nvPr/>
        </p:nvSpPr>
        <p:spPr bwMode="auto">
          <a:xfrm>
            <a:off x="111125" y="6418263"/>
            <a:ext cx="9036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FontTx/>
              <a:buNone/>
              <a:defRPr/>
            </a:pPr>
            <a:r>
              <a:rPr lang="en-IE" altLang="en-US" sz="2000" dirty="0">
                <a:solidFill>
                  <a:schemeClr val="tx2"/>
                </a:solidFill>
                <a:latin typeface="+mn-lt"/>
              </a:rPr>
              <a:t>Visualization: </a:t>
            </a:r>
            <a:r>
              <a:rPr lang="en-IE" altLang="en-US" sz="2000" dirty="0">
                <a:latin typeface="+mn-lt"/>
              </a:rPr>
              <a:t>https://www.cs.usfca.edu/~galles/visualization/Heap.html</a:t>
            </a:r>
          </a:p>
        </p:txBody>
      </p:sp>
      <p:pic>
        <p:nvPicPr>
          <p:cNvPr id="4101" name="Picture 2">
            <a:extLst>
              <a:ext uri="{FF2B5EF4-FFF2-40B4-BE49-F238E27FC236}">
                <a16:creationId xmlns:a16="http://schemas.microsoft.com/office/drawing/2014/main" id="{57BB5794-3028-434E-B8D4-A7917FE5206F}"/>
              </a:ext>
            </a:extLst>
          </p:cNvPr>
          <p:cNvPicPr>
            <a:picLocks noChangeAspect="1"/>
          </p:cNvPicPr>
          <p:nvPr/>
        </p:nvPicPr>
        <p:blipFill>
          <a:blip r:embed="rId3">
            <a:extLst>
              <a:ext uri="{28A0092B-C50C-407E-A947-70E740481C1C}">
                <a14:useLocalDpi xmlns:a14="http://schemas.microsoft.com/office/drawing/2010/main" val="0"/>
              </a:ext>
            </a:extLst>
          </a:blip>
          <a:srcRect t="7388" b="9027"/>
          <a:stretch>
            <a:fillRect/>
          </a:stretch>
        </p:blipFill>
        <p:spPr bwMode="auto">
          <a:xfrm>
            <a:off x="1619250" y="4076700"/>
            <a:ext cx="5400675"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660E80AA-281F-45ED-B0E9-4AA8093C13B9}"/>
              </a:ext>
            </a:extLst>
          </p:cNvPr>
          <p:cNvSpPr/>
          <p:nvPr/>
        </p:nvSpPr>
        <p:spPr>
          <a:xfrm>
            <a:off x="1738313" y="6081713"/>
            <a:ext cx="6172200" cy="246062"/>
          </a:xfrm>
          <a:prstGeom prst="rect">
            <a:avLst/>
          </a:prstGeom>
        </p:spPr>
        <p:txBody>
          <a:bodyPr>
            <a:spAutoFit/>
          </a:bodyPr>
          <a:lstStyle/>
          <a:p>
            <a:pPr>
              <a:defRPr/>
            </a:pPr>
            <a:r>
              <a:rPr lang="en-IE" sz="1000" dirty="0">
                <a:latin typeface="+mn-lt"/>
              </a:rPr>
              <a:t>https://medium.com/javascript-in-plain-english/heaps-of-data-structures-creating-heaps-in-code-80d215dcf53d</a:t>
            </a: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5E9825A5-E6A7-42D3-BCD3-7692DB167807}"/>
              </a:ext>
            </a:extLst>
          </p:cNvPr>
          <p:cNvSpPr>
            <a:spLocks noGrp="1" noChangeArrowheads="1"/>
          </p:cNvSpPr>
          <p:nvPr>
            <p:ph type="body" idx="1"/>
          </p:nvPr>
        </p:nvSpPr>
        <p:spPr>
          <a:xfrm>
            <a:off x="107950" y="1412875"/>
            <a:ext cx="9036050" cy="5040313"/>
          </a:xfrm>
        </p:spPr>
        <p:txBody>
          <a:bodyPr/>
          <a:lstStyle/>
          <a:p>
            <a:pPr eaLnBrk="1" hangingPunct="1">
              <a:lnSpc>
                <a:spcPct val="90000"/>
              </a:lnSpc>
            </a:pPr>
            <a:r>
              <a:rPr lang="en-US" altLang="en-US" sz="2400"/>
              <a:t>Heaps can be used in sorting an array. </a:t>
            </a:r>
          </a:p>
          <a:p>
            <a:pPr eaLnBrk="1" hangingPunct="1">
              <a:lnSpc>
                <a:spcPct val="90000"/>
              </a:lnSpc>
            </a:pPr>
            <a:r>
              <a:rPr lang="en-US" altLang="en-US" sz="2400"/>
              <a:t>In max-heap, maximum element will always be at the root.</a:t>
            </a:r>
          </a:p>
          <a:p>
            <a:pPr eaLnBrk="1" hangingPunct="1">
              <a:lnSpc>
                <a:spcPct val="90000"/>
              </a:lnSpc>
            </a:pPr>
            <a:r>
              <a:rPr lang="en-US" altLang="en-US" sz="2400"/>
              <a:t>HeapSort uses this property of heap to sort the array.</a:t>
            </a:r>
          </a:p>
          <a:p>
            <a:pPr eaLnBrk="1" hangingPunct="1">
              <a:lnSpc>
                <a:spcPct val="90000"/>
              </a:lnSpc>
            </a:pPr>
            <a:endParaRPr lang="en-US" altLang="en-US" sz="2400"/>
          </a:p>
          <a:p>
            <a:pPr eaLnBrk="1" hangingPunct="1">
              <a:lnSpc>
                <a:spcPct val="90000"/>
              </a:lnSpc>
            </a:pPr>
            <a:r>
              <a:rPr lang="en-US" altLang="en-US" sz="2400"/>
              <a:t>The Heap sort algorithm starts by </a:t>
            </a:r>
            <a:r>
              <a:rPr lang="en-US" altLang="en-US" sz="2400" u="sng"/>
              <a:t>building a heap </a:t>
            </a:r>
          </a:p>
          <a:p>
            <a:pPr lvl="1" eaLnBrk="1" hangingPunct="1">
              <a:lnSpc>
                <a:spcPct val="90000"/>
              </a:lnSpc>
            </a:pPr>
            <a:r>
              <a:rPr lang="en-US" altLang="en-US" sz="2400"/>
              <a:t>from a complete binary tree or </a:t>
            </a:r>
          </a:p>
          <a:p>
            <a:pPr lvl="1" eaLnBrk="1" hangingPunct="1">
              <a:lnSpc>
                <a:spcPct val="90000"/>
              </a:lnSpc>
            </a:pPr>
            <a:r>
              <a:rPr lang="en-IE" altLang="en-US" sz="2400"/>
              <a:t>from an empty heap and add elements one by one </a:t>
            </a:r>
            <a:r>
              <a:rPr lang="en-US" altLang="en-US" sz="2400"/>
              <a:t>to the input array A[1 . . </a:t>
            </a:r>
            <a:r>
              <a:rPr lang="en-US" altLang="en-US" sz="2400" i="1"/>
              <a:t>n</a:t>
            </a:r>
            <a:r>
              <a:rPr lang="en-US" altLang="en-US" sz="2400"/>
              <a:t>]</a:t>
            </a:r>
          </a:p>
          <a:p>
            <a:pPr eaLnBrk="1" hangingPunct="1">
              <a:lnSpc>
                <a:spcPct val="90000"/>
              </a:lnSpc>
              <a:buFontTx/>
              <a:buNone/>
            </a:pPr>
            <a:endParaRPr lang="en-US" altLang="en-US" sz="2400"/>
          </a:p>
        </p:txBody>
      </p:sp>
      <p:pic>
        <p:nvPicPr>
          <p:cNvPr id="31747" name="Picture 6">
            <a:extLst>
              <a:ext uri="{FF2B5EF4-FFF2-40B4-BE49-F238E27FC236}">
                <a16:creationId xmlns:a16="http://schemas.microsoft.com/office/drawing/2014/main" id="{CEA344C7-8F7C-410E-B081-4A33260576CB}"/>
              </a:ext>
            </a:extLst>
          </p:cNvPr>
          <p:cNvPicPr>
            <a:picLocks noChangeAspect="1"/>
          </p:cNvPicPr>
          <p:nvPr/>
        </p:nvPicPr>
        <p:blipFill>
          <a:blip r:embed="rId2">
            <a:extLst>
              <a:ext uri="{28A0092B-C50C-407E-A947-70E740481C1C}">
                <a14:useLocalDpi xmlns:a14="http://schemas.microsoft.com/office/drawing/2010/main" val="0"/>
              </a:ext>
            </a:extLst>
          </a:blip>
          <a:srcRect l="37399" t="46640" r="41075" b="22279"/>
          <a:stretch>
            <a:fillRect/>
          </a:stretch>
        </p:blipFill>
        <p:spPr bwMode="auto">
          <a:xfrm>
            <a:off x="5364163" y="4216400"/>
            <a:ext cx="2952750"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8" name="Picture 7">
            <a:extLst>
              <a:ext uri="{FF2B5EF4-FFF2-40B4-BE49-F238E27FC236}">
                <a16:creationId xmlns:a16="http://schemas.microsoft.com/office/drawing/2014/main" id="{3805039C-90FA-476B-9F62-FBD65484401E}"/>
              </a:ext>
            </a:extLst>
          </p:cNvPr>
          <p:cNvPicPr>
            <a:picLocks noChangeAspect="1"/>
          </p:cNvPicPr>
          <p:nvPr/>
        </p:nvPicPr>
        <p:blipFill>
          <a:blip r:embed="rId3">
            <a:extLst>
              <a:ext uri="{28A0092B-C50C-407E-A947-70E740481C1C}">
                <a14:useLocalDpi xmlns:a14="http://schemas.microsoft.com/office/drawing/2010/main" val="0"/>
              </a:ext>
            </a:extLst>
          </a:blip>
          <a:srcRect l="40425" t="46201" r="42775" b="46240"/>
          <a:stretch>
            <a:fillRect/>
          </a:stretch>
        </p:blipFill>
        <p:spPr bwMode="auto">
          <a:xfrm>
            <a:off x="1187450" y="4868863"/>
            <a:ext cx="2843213"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Rectangle 3">
            <a:extLst>
              <a:ext uri="{FF2B5EF4-FFF2-40B4-BE49-F238E27FC236}">
                <a16:creationId xmlns:a16="http://schemas.microsoft.com/office/drawing/2014/main" id="{4377640E-9B36-44BA-B46A-DD90CA2B53C5}"/>
              </a:ext>
            </a:extLst>
          </p:cNvPr>
          <p:cNvSpPr>
            <a:spLocks noChangeArrowheads="1"/>
          </p:cNvSpPr>
          <p:nvPr/>
        </p:nvSpPr>
        <p:spPr bwMode="auto">
          <a:xfrm>
            <a:off x="260350" y="6365875"/>
            <a:ext cx="30400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FontTx/>
              <a:buNone/>
            </a:pPr>
            <a:r>
              <a:rPr lang="en-IE" altLang="en-US" sz="1600">
                <a:latin typeface="Times New Roman" panose="02020603050405020304" pitchFamily="18" charset="0"/>
              </a:rPr>
              <a:t>https://brilliant.org/wiki/heap-sort/</a:t>
            </a:r>
          </a:p>
        </p:txBody>
      </p:sp>
      <p:sp>
        <p:nvSpPr>
          <p:cNvPr id="5" name="Right Arrow 4">
            <a:extLst>
              <a:ext uri="{FF2B5EF4-FFF2-40B4-BE49-F238E27FC236}">
                <a16:creationId xmlns:a16="http://schemas.microsoft.com/office/drawing/2014/main" id="{4A4A23E3-5E40-4862-84C0-F5E16138AD6D}"/>
              </a:ext>
            </a:extLst>
          </p:cNvPr>
          <p:cNvSpPr/>
          <p:nvPr/>
        </p:nvSpPr>
        <p:spPr>
          <a:xfrm>
            <a:off x="4284663" y="5084763"/>
            <a:ext cx="935037" cy="46355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E"/>
          </a:p>
        </p:txBody>
      </p:sp>
      <p:sp>
        <p:nvSpPr>
          <p:cNvPr id="31751" name="Rectangle 2">
            <a:extLst>
              <a:ext uri="{FF2B5EF4-FFF2-40B4-BE49-F238E27FC236}">
                <a16:creationId xmlns:a16="http://schemas.microsoft.com/office/drawing/2014/main" id="{550ACB0F-C5D3-4246-ACA5-EC5B39806AE0}"/>
              </a:ext>
            </a:extLst>
          </p:cNvPr>
          <p:cNvSpPr>
            <a:spLocks noGrp="1" noChangeArrowheads="1"/>
          </p:cNvSpPr>
          <p:nvPr>
            <p:ph type="title"/>
          </p:nvPr>
        </p:nvSpPr>
        <p:spPr>
          <a:xfrm>
            <a:off x="611188" y="188913"/>
            <a:ext cx="7772400" cy="1143000"/>
          </a:xfrm>
        </p:spPr>
        <p:txBody>
          <a:bodyPr/>
          <a:lstStyle/>
          <a:p>
            <a:pPr eaLnBrk="1" hangingPunct="1"/>
            <a:r>
              <a:rPr lang="en-US" altLang="en-US" b="1" noProof="1"/>
              <a:t>Application of Heaps: </a:t>
            </a:r>
            <a:br>
              <a:rPr lang="en-IE" altLang="en-US" b="1"/>
            </a:br>
            <a:r>
              <a:rPr lang="en-IE" altLang="en-US" b="1" noProof="1"/>
              <a:t>HeapSort (Max heap)</a:t>
            </a:r>
            <a:endParaRPr lang="en-US" altLang="en-US" b="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551F1B8F-26A0-4DF5-9118-C33AAAFFB2E3}"/>
              </a:ext>
            </a:extLst>
          </p:cNvPr>
          <p:cNvSpPr>
            <a:spLocks noGrp="1" noChangeArrowheads="1"/>
          </p:cNvSpPr>
          <p:nvPr>
            <p:ph type="title"/>
          </p:nvPr>
        </p:nvSpPr>
        <p:spPr>
          <a:xfrm>
            <a:off x="250825" y="260350"/>
            <a:ext cx="8278813" cy="1143000"/>
          </a:xfrm>
        </p:spPr>
        <p:txBody>
          <a:bodyPr/>
          <a:lstStyle/>
          <a:p>
            <a:pPr eaLnBrk="1" hangingPunct="1"/>
            <a:r>
              <a:rPr lang="en-US" altLang="en-US" b="1"/>
              <a:t>Heap Sort Algorithm (Max heap)</a:t>
            </a:r>
          </a:p>
        </p:txBody>
      </p:sp>
      <p:sp>
        <p:nvSpPr>
          <p:cNvPr id="32771" name="Rectangle 3">
            <a:extLst>
              <a:ext uri="{FF2B5EF4-FFF2-40B4-BE49-F238E27FC236}">
                <a16:creationId xmlns:a16="http://schemas.microsoft.com/office/drawing/2014/main" id="{70BC01B9-4E37-4820-A136-5EF05D287C28}"/>
              </a:ext>
            </a:extLst>
          </p:cNvPr>
          <p:cNvSpPr>
            <a:spLocks noGrp="1" noChangeArrowheads="1"/>
          </p:cNvSpPr>
          <p:nvPr>
            <p:ph type="body" idx="1"/>
          </p:nvPr>
        </p:nvSpPr>
        <p:spPr>
          <a:xfrm>
            <a:off x="323850" y="1412875"/>
            <a:ext cx="8564563" cy="5040313"/>
          </a:xfrm>
        </p:spPr>
        <p:txBody>
          <a:bodyPr/>
          <a:lstStyle/>
          <a:p>
            <a:pPr eaLnBrk="1" hangingPunct="1">
              <a:lnSpc>
                <a:spcPct val="90000"/>
              </a:lnSpc>
            </a:pPr>
            <a:r>
              <a:rPr lang="en-US" altLang="en-US" sz="2400"/>
              <a:t>Since the maximum element of the array stored at the root </a:t>
            </a:r>
            <a:r>
              <a:rPr lang="en-US" altLang="en-US" sz="2400" i="1"/>
              <a:t>A</a:t>
            </a:r>
            <a:r>
              <a:rPr lang="en-US" altLang="en-US" sz="2400"/>
              <a:t>[1], it can be put into its correct final position by exchanging it with </a:t>
            </a:r>
            <a:r>
              <a:rPr lang="en-US" altLang="en-US" sz="2400" i="1"/>
              <a:t>A</a:t>
            </a:r>
            <a:r>
              <a:rPr lang="en-US" altLang="en-US" sz="2400"/>
              <a:t>[</a:t>
            </a:r>
            <a:r>
              <a:rPr lang="en-US" altLang="en-US" sz="2400" i="1"/>
              <a:t>n</a:t>
            </a:r>
            <a:r>
              <a:rPr lang="en-US" altLang="en-US" sz="2400"/>
              <a:t>] (the last element in </a:t>
            </a:r>
            <a:r>
              <a:rPr lang="en-US" altLang="en-US" sz="2400" i="1"/>
              <a:t>A</a:t>
            </a:r>
            <a:r>
              <a:rPr lang="en-US" altLang="en-US" sz="2400"/>
              <a:t>). </a:t>
            </a:r>
          </a:p>
          <a:p>
            <a:pPr eaLnBrk="1" hangingPunct="1">
              <a:lnSpc>
                <a:spcPct val="90000"/>
              </a:lnSpc>
            </a:pPr>
            <a:r>
              <a:rPr lang="en-US" altLang="en-US" sz="2400"/>
              <a:t>If we now ignore node n from the heap then the remaining elements can be the heap. </a:t>
            </a:r>
          </a:p>
          <a:p>
            <a:pPr eaLnBrk="1" hangingPunct="1">
              <a:lnSpc>
                <a:spcPct val="90000"/>
              </a:lnSpc>
            </a:pPr>
            <a:r>
              <a:rPr lang="en-US" altLang="en-US" sz="2400"/>
              <a:t>Note that the new element at the root may violate the heap property therefore might need to restore the heap property.</a:t>
            </a:r>
          </a:p>
        </p:txBody>
      </p:sp>
      <p:pic>
        <p:nvPicPr>
          <p:cNvPr id="32772" name="Picture 1">
            <a:extLst>
              <a:ext uri="{FF2B5EF4-FFF2-40B4-BE49-F238E27FC236}">
                <a16:creationId xmlns:a16="http://schemas.microsoft.com/office/drawing/2014/main" id="{F90E998C-4CC1-4DA5-ABA0-443561477D35}"/>
              </a:ext>
            </a:extLst>
          </p:cNvPr>
          <p:cNvPicPr>
            <a:picLocks noChangeAspect="1"/>
          </p:cNvPicPr>
          <p:nvPr/>
        </p:nvPicPr>
        <p:blipFill>
          <a:blip r:embed="rId2">
            <a:extLst>
              <a:ext uri="{28A0092B-C50C-407E-A947-70E740481C1C}">
                <a14:useLocalDpi xmlns:a14="http://schemas.microsoft.com/office/drawing/2010/main" val="0"/>
              </a:ext>
            </a:extLst>
          </a:blip>
          <a:srcRect l="37399" t="28999" r="40550" b="39079"/>
          <a:stretch>
            <a:fillRect/>
          </a:stretch>
        </p:blipFill>
        <p:spPr bwMode="auto">
          <a:xfrm>
            <a:off x="323850" y="4092575"/>
            <a:ext cx="2592388" cy="234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3">
            <a:extLst>
              <a:ext uri="{FF2B5EF4-FFF2-40B4-BE49-F238E27FC236}">
                <a16:creationId xmlns:a16="http://schemas.microsoft.com/office/drawing/2014/main" id="{5EDE6A4D-30FA-402A-BF31-52813C8FABE9}"/>
              </a:ext>
            </a:extLst>
          </p:cNvPr>
          <p:cNvPicPr>
            <a:picLocks noChangeAspect="1"/>
          </p:cNvPicPr>
          <p:nvPr/>
        </p:nvPicPr>
        <p:blipFill>
          <a:blip r:embed="rId3">
            <a:extLst>
              <a:ext uri="{28A0092B-C50C-407E-A947-70E740481C1C}">
                <a14:useLocalDpi xmlns:a14="http://schemas.microsoft.com/office/drawing/2010/main" val="0"/>
              </a:ext>
            </a:extLst>
          </a:blip>
          <a:srcRect l="37801" t="46201" r="41200" b="22720"/>
          <a:stretch>
            <a:fillRect/>
          </a:stretch>
        </p:blipFill>
        <p:spPr bwMode="auto">
          <a:xfrm>
            <a:off x="3041650" y="4092575"/>
            <a:ext cx="2411413" cy="234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Picture 4">
            <a:extLst>
              <a:ext uri="{FF2B5EF4-FFF2-40B4-BE49-F238E27FC236}">
                <a16:creationId xmlns:a16="http://schemas.microsoft.com/office/drawing/2014/main" id="{8646AE1A-EA95-4FC1-AC6C-75CA842543FB}"/>
              </a:ext>
            </a:extLst>
          </p:cNvPr>
          <p:cNvPicPr>
            <a:picLocks noChangeAspect="1"/>
          </p:cNvPicPr>
          <p:nvPr/>
        </p:nvPicPr>
        <p:blipFill>
          <a:blip r:embed="rId4">
            <a:extLst>
              <a:ext uri="{28A0092B-C50C-407E-A947-70E740481C1C}">
                <a14:useLocalDpi xmlns:a14="http://schemas.microsoft.com/office/drawing/2010/main" val="0"/>
              </a:ext>
            </a:extLst>
          </a:blip>
          <a:srcRect l="39900" t="47252" r="41200" b="25256"/>
          <a:stretch>
            <a:fillRect/>
          </a:stretch>
        </p:blipFill>
        <p:spPr bwMode="auto">
          <a:xfrm>
            <a:off x="5518150" y="4079875"/>
            <a:ext cx="2592388"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3794" name="Picture 3">
            <a:extLst>
              <a:ext uri="{FF2B5EF4-FFF2-40B4-BE49-F238E27FC236}">
                <a16:creationId xmlns:a16="http://schemas.microsoft.com/office/drawing/2014/main" id="{0462F742-5BE2-429F-9982-D6BCE9012675}"/>
              </a:ext>
            </a:extLst>
          </p:cNvPr>
          <p:cNvPicPr>
            <a:picLocks noChangeAspect="1"/>
          </p:cNvPicPr>
          <p:nvPr/>
        </p:nvPicPr>
        <p:blipFill>
          <a:blip r:embed="rId2">
            <a:extLst>
              <a:ext uri="{28A0092B-C50C-407E-A947-70E740481C1C}">
                <a14:useLocalDpi xmlns:a14="http://schemas.microsoft.com/office/drawing/2010/main" val="0"/>
              </a:ext>
            </a:extLst>
          </a:blip>
          <a:srcRect l="40550" t="46640" r="41075" b="27321"/>
          <a:stretch>
            <a:fillRect/>
          </a:stretch>
        </p:blipFill>
        <p:spPr bwMode="auto">
          <a:xfrm>
            <a:off x="3132138" y="3068638"/>
            <a:ext cx="2519362" cy="235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5" name="Picture 4">
            <a:extLst>
              <a:ext uri="{FF2B5EF4-FFF2-40B4-BE49-F238E27FC236}">
                <a16:creationId xmlns:a16="http://schemas.microsoft.com/office/drawing/2014/main" id="{5A65F73A-8DCB-42D8-A240-1E8E232FB9E1}"/>
              </a:ext>
            </a:extLst>
          </p:cNvPr>
          <p:cNvPicPr>
            <a:picLocks noChangeAspect="1"/>
          </p:cNvPicPr>
          <p:nvPr/>
        </p:nvPicPr>
        <p:blipFill>
          <a:blip r:embed="rId3">
            <a:extLst>
              <a:ext uri="{28A0092B-C50C-407E-A947-70E740481C1C}">
                <a14:useLocalDpi xmlns:a14="http://schemas.microsoft.com/office/drawing/2010/main" val="0"/>
              </a:ext>
            </a:extLst>
          </a:blip>
          <a:srcRect l="37399" t="46640" r="41075" b="22279"/>
          <a:stretch>
            <a:fillRect/>
          </a:stretch>
        </p:blipFill>
        <p:spPr bwMode="auto">
          <a:xfrm>
            <a:off x="179388" y="188913"/>
            <a:ext cx="2952750"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6" name="Picture 5">
            <a:extLst>
              <a:ext uri="{FF2B5EF4-FFF2-40B4-BE49-F238E27FC236}">
                <a16:creationId xmlns:a16="http://schemas.microsoft.com/office/drawing/2014/main" id="{AA7951AF-CFC3-44AF-B328-0612D8955063}"/>
              </a:ext>
            </a:extLst>
          </p:cNvPr>
          <p:cNvPicPr>
            <a:picLocks noChangeAspect="1"/>
          </p:cNvPicPr>
          <p:nvPr/>
        </p:nvPicPr>
        <p:blipFill>
          <a:blip r:embed="rId4">
            <a:extLst>
              <a:ext uri="{28A0092B-C50C-407E-A947-70E740481C1C}">
                <a14:useLocalDpi xmlns:a14="http://schemas.microsoft.com/office/drawing/2010/main" val="0"/>
              </a:ext>
            </a:extLst>
          </a:blip>
          <a:srcRect l="37399" t="28999" r="40550" b="39079"/>
          <a:stretch>
            <a:fillRect/>
          </a:stretch>
        </p:blipFill>
        <p:spPr bwMode="auto">
          <a:xfrm>
            <a:off x="3348038" y="198438"/>
            <a:ext cx="2592387"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Picture 6">
            <a:extLst>
              <a:ext uri="{FF2B5EF4-FFF2-40B4-BE49-F238E27FC236}">
                <a16:creationId xmlns:a16="http://schemas.microsoft.com/office/drawing/2014/main" id="{A3A4086E-7623-4A64-878C-9D8D4BB98999}"/>
              </a:ext>
            </a:extLst>
          </p:cNvPr>
          <p:cNvPicPr>
            <a:picLocks noChangeAspect="1"/>
          </p:cNvPicPr>
          <p:nvPr/>
        </p:nvPicPr>
        <p:blipFill>
          <a:blip r:embed="rId5">
            <a:extLst>
              <a:ext uri="{28A0092B-C50C-407E-A947-70E740481C1C}">
                <a14:useLocalDpi xmlns:a14="http://schemas.microsoft.com/office/drawing/2010/main" val="0"/>
              </a:ext>
            </a:extLst>
          </a:blip>
          <a:srcRect l="37801" t="46201" r="41200" b="22720"/>
          <a:stretch>
            <a:fillRect/>
          </a:stretch>
        </p:blipFill>
        <p:spPr bwMode="auto">
          <a:xfrm>
            <a:off x="6073775" y="198438"/>
            <a:ext cx="2409825"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8" name="Picture 7">
            <a:extLst>
              <a:ext uri="{FF2B5EF4-FFF2-40B4-BE49-F238E27FC236}">
                <a16:creationId xmlns:a16="http://schemas.microsoft.com/office/drawing/2014/main" id="{90DF0913-D5B0-4C14-97BA-1EF37F5E0716}"/>
              </a:ext>
            </a:extLst>
          </p:cNvPr>
          <p:cNvPicPr>
            <a:picLocks noChangeAspect="1"/>
          </p:cNvPicPr>
          <p:nvPr/>
        </p:nvPicPr>
        <p:blipFill>
          <a:blip r:embed="rId6">
            <a:extLst>
              <a:ext uri="{28A0092B-C50C-407E-A947-70E740481C1C}">
                <a14:useLocalDpi xmlns:a14="http://schemas.microsoft.com/office/drawing/2010/main" val="0"/>
              </a:ext>
            </a:extLst>
          </a:blip>
          <a:srcRect l="39900" t="47252" r="41200" b="25256"/>
          <a:stretch>
            <a:fillRect/>
          </a:stretch>
        </p:blipFill>
        <p:spPr bwMode="auto">
          <a:xfrm>
            <a:off x="358775" y="3068638"/>
            <a:ext cx="2592388" cy="235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9" name="Picture 8">
            <a:extLst>
              <a:ext uri="{FF2B5EF4-FFF2-40B4-BE49-F238E27FC236}">
                <a16:creationId xmlns:a16="http://schemas.microsoft.com/office/drawing/2014/main" id="{86A8CCA2-EDA5-4CA8-B35C-69E945B73264}"/>
              </a:ext>
            </a:extLst>
          </p:cNvPr>
          <p:cNvPicPr>
            <a:picLocks noChangeAspect="1"/>
          </p:cNvPicPr>
          <p:nvPr/>
        </p:nvPicPr>
        <p:blipFill>
          <a:blip r:embed="rId7">
            <a:extLst>
              <a:ext uri="{28A0092B-C50C-407E-A947-70E740481C1C}">
                <a14:useLocalDpi xmlns:a14="http://schemas.microsoft.com/office/drawing/2010/main" val="0"/>
              </a:ext>
            </a:extLst>
          </a:blip>
          <a:srcRect l="40550" t="42439" r="41075" b="50841"/>
          <a:stretch>
            <a:fillRect/>
          </a:stretch>
        </p:blipFill>
        <p:spPr bwMode="auto">
          <a:xfrm>
            <a:off x="6443663" y="4652963"/>
            <a:ext cx="25209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0" name="Rectangle 9">
            <a:extLst>
              <a:ext uri="{FF2B5EF4-FFF2-40B4-BE49-F238E27FC236}">
                <a16:creationId xmlns:a16="http://schemas.microsoft.com/office/drawing/2014/main" id="{44A442B3-8D60-4843-9841-85802CD8AEC8}"/>
              </a:ext>
            </a:extLst>
          </p:cNvPr>
          <p:cNvSpPr>
            <a:spLocks noChangeArrowheads="1"/>
          </p:cNvSpPr>
          <p:nvPr/>
        </p:nvSpPr>
        <p:spPr bwMode="auto">
          <a:xfrm>
            <a:off x="322263" y="6550025"/>
            <a:ext cx="2667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FontTx/>
              <a:buNone/>
            </a:pPr>
            <a:r>
              <a:rPr lang="en-IE" altLang="en-US" sz="1400">
                <a:latin typeface="Times New Roman" panose="02020603050405020304" pitchFamily="18" charset="0"/>
              </a:rPr>
              <a:t>https://brilliant.org/wiki/heap-sort/</a:t>
            </a:r>
          </a:p>
        </p:txBody>
      </p:sp>
      <p:sp>
        <p:nvSpPr>
          <p:cNvPr id="33801" name="TextBox 10">
            <a:extLst>
              <a:ext uri="{FF2B5EF4-FFF2-40B4-BE49-F238E27FC236}">
                <a16:creationId xmlns:a16="http://schemas.microsoft.com/office/drawing/2014/main" id="{C86FE733-BF8D-4E3E-9CF9-E5C7694EE3F5}"/>
              </a:ext>
            </a:extLst>
          </p:cNvPr>
          <p:cNvSpPr txBox="1">
            <a:spLocks noChangeArrowheads="1"/>
          </p:cNvSpPr>
          <p:nvPr/>
        </p:nvSpPr>
        <p:spPr bwMode="auto">
          <a:xfrm>
            <a:off x="5724525" y="4652963"/>
            <a:ext cx="6461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FontTx/>
              <a:buNone/>
            </a:pPr>
            <a:r>
              <a:rPr lang="en-IE" altLang="en-US" sz="2400">
                <a:latin typeface="Times New Roman" panose="02020603050405020304" pitchFamily="18" charset="0"/>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Text Box 4">
            <a:extLst>
              <a:ext uri="{FF2B5EF4-FFF2-40B4-BE49-F238E27FC236}">
                <a16:creationId xmlns:a16="http://schemas.microsoft.com/office/drawing/2014/main" id="{49C6B892-89AE-4479-9F1E-944496E8BCC7}"/>
              </a:ext>
            </a:extLst>
          </p:cNvPr>
          <p:cNvSpPr txBox="1">
            <a:spLocks noChangeArrowheads="1"/>
          </p:cNvSpPr>
          <p:nvPr/>
        </p:nvSpPr>
        <p:spPr bwMode="auto">
          <a:xfrm>
            <a:off x="684213" y="1773238"/>
            <a:ext cx="7127875"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defRPr/>
            </a:pPr>
            <a:r>
              <a:rPr lang="en-IE" altLang="en-US" sz="1800" b="1" dirty="0">
                <a:latin typeface="+mn-lt"/>
              </a:rPr>
              <a:t>Algorithm:</a:t>
            </a:r>
          </a:p>
          <a:p>
            <a:pPr eaLnBrk="1" hangingPunct="1">
              <a:spcBef>
                <a:spcPct val="0"/>
              </a:spcBef>
              <a:buFontTx/>
              <a:buNone/>
              <a:defRPr/>
            </a:pPr>
            <a:r>
              <a:rPr lang="en-IE" altLang="en-US" sz="1800" b="1" dirty="0">
                <a:latin typeface="+mn-lt"/>
              </a:rPr>
              <a:t>	build heap (</a:t>
            </a:r>
            <a:r>
              <a:rPr lang="en-IE" altLang="en-US" sz="1800" b="1" dirty="0" err="1">
                <a:latin typeface="+mn-lt"/>
              </a:rPr>
              <a:t>heapify</a:t>
            </a:r>
            <a:r>
              <a:rPr lang="en-IE" altLang="en-US" sz="1800" b="1" dirty="0">
                <a:latin typeface="+mn-lt"/>
              </a:rPr>
              <a:t>)</a:t>
            </a:r>
          </a:p>
          <a:p>
            <a:pPr eaLnBrk="1" hangingPunct="1">
              <a:spcBef>
                <a:spcPct val="0"/>
              </a:spcBef>
              <a:buFontTx/>
              <a:buNone/>
              <a:defRPr/>
            </a:pPr>
            <a:r>
              <a:rPr lang="en-IE" altLang="en-US" sz="1800" b="1" dirty="0">
                <a:latin typeface="+mn-lt"/>
              </a:rPr>
              <a:t>	swap the first element with last element</a:t>
            </a:r>
          </a:p>
          <a:p>
            <a:pPr eaLnBrk="1" hangingPunct="1">
              <a:spcBef>
                <a:spcPct val="0"/>
              </a:spcBef>
              <a:buFontTx/>
              <a:buNone/>
              <a:defRPr/>
            </a:pPr>
            <a:r>
              <a:rPr lang="en-IE" altLang="en-US" sz="1800" b="1" dirty="0">
                <a:latin typeface="+mn-lt"/>
              </a:rPr>
              <a:t>	reduce size of heap by one</a:t>
            </a:r>
          </a:p>
          <a:p>
            <a:pPr eaLnBrk="1" hangingPunct="1">
              <a:spcBef>
                <a:spcPct val="0"/>
              </a:spcBef>
              <a:buFontTx/>
              <a:buNone/>
              <a:defRPr/>
            </a:pPr>
            <a:r>
              <a:rPr lang="en-IE" altLang="en-US" sz="1800" b="1" dirty="0">
                <a:latin typeface="+mn-lt"/>
              </a:rPr>
              <a:t>	remake the heap</a:t>
            </a:r>
          </a:p>
          <a:p>
            <a:pPr eaLnBrk="1" hangingPunct="1">
              <a:spcBef>
                <a:spcPct val="0"/>
              </a:spcBef>
              <a:buFontTx/>
              <a:buNone/>
              <a:defRPr/>
            </a:pPr>
            <a:r>
              <a:rPr lang="en-IE" altLang="en-US" sz="1800" b="1" dirty="0">
                <a:latin typeface="+mn-lt"/>
              </a:rPr>
              <a:t>	Repeat while there are at least two elements on heap.</a:t>
            </a:r>
            <a:endParaRPr lang="en-US" altLang="en-US" sz="1800" b="1" dirty="0">
              <a:latin typeface="+mn-lt"/>
            </a:endParaRPr>
          </a:p>
        </p:txBody>
      </p:sp>
      <p:sp>
        <p:nvSpPr>
          <p:cNvPr id="29699" name="Text Box 5">
            <a:extLst>
              <a:ext uri="{FF2B5EF4-FFF2-40B4-BE49-F238E27FC236}">
                <a16:creationId xmlns:a16="http://schemas.microsoft.com/office/drawing/2014/main" id="{6DE8F9EC-EE3F-491A-A3A8-766CDCF76DE8}"/>
              </a:ext>
            </a:extLst>
          </p:cNvPr>
          <p:cNvSpPr txBox="1">
            <a:spLocks noChangeArrowheads="1"/>
          </p:cNvSpPr>
          <p:nvPr/>
        </p:nvSpPr>
        <p:spPr bwMode="auto">
          <a:xfrm>
            <a:off x="1258888" y="3644900"/>
            <a:ext cx="61214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defRPr/>
            </a:pPr>
            <a:endParaRPr lang="en-US" altLang="en-US" sz="2400" b="1" dirty="0">
              <a:latin typeface="+mn-lt"/>
            </a:endParaRPr>
          </a:p>
          <a:p>
            <a:pPr eaLnBrk="1" hangingPunct="1">
              <a:spcBef>
                <a:spcPct val="0"/>
              </a:spcBef>
              <a:buFontTx/>
              <a:buNone/>
              <a:defRPr/>
            </a:pPr>
            <a:r>
              <a:rPr lang="en-US" altLang="en-US" sz="2400" b="1" dirty="0">
                <a:latin typeface="+mn-lt"/>
              </a:rPr>
              <a:t>HEAPSOR</a:t>
            </a:r>
            <a:r>
              <a:rPr lang="ga-IE" altLang="en-US" sz="2400" b="1" dirty="0">
                <a:latin typeface="+mn-lt"/>
              </a:rPr>
              <a:t>T</a:t>
            </a:r>
            <a:r>
              <a:rPr lang="en-US" altLang="en-US" sz="2400" b="1" dirty="0">
                <a:latin typeface="+mn-lt"/>
              </a:rPr>
              <a:t> (A)</a:t>
            </a:r>
            <a:endParaRPr lang="en-US" altLang="en-US" sz="2400" dirty="0">
              <a:latin typeface="+mn-lt"/>
            </a:endParaRPr>
          </a:p>
          <a:p>
            <a:pPr eaLnBrk="1" hangingPunct="1">
              <a:spcBef>
                <a:spcPct val="0"/>
              </a:spcBef>
              <a:buFontTx/>
              <a:buNone/>
              <a:defRPr/>
            </a:pPr>
            <a:r>
              <a:rPr lang="en-US" altLang="en-US" sz="2400" dirty="0">
                <a:latin typeface="+mn-lt"/>
              </a:rPr>
              <a:t>	A= </a:t>
            </a:r>
            <a:r>
              <a:rPr lang="en-US" altLang="en-US" sz="2400" dirty="0" err="1">
                <a:latin typeface="+mn-lt"/>
              </a:rPr>
              <a:t>Heapify</a:t>
            </a:r>
            <a:r>
              <a:rPr lang="en-US" altLang="en-US" sz="2400" dirty="0">
                <a:latin typeface="+mn-lt"/>
              </a:rPr>
              <a:t> (</a:t>
            </a:r>
            <a:r>
              <a:rPr lang="en-US" altLang="en-US" sz="2400" i="1" dirty="0">
                <a:latin typeface="+mn-lt"/>
              </a:rPr>
              <a:t>A</a:t>
            </a:r>
            <a:r>
              <a:rPr lang="en-US" altLang="en-US" sz="2400" dirty="0">
                <a:latin typeface="+mn-lt"/>
              </a:rPr>
              <a:t>) </a:t>
            </a:r>
          </a:p>
          <a:p>
            <a:pPr eaLnBrk="1" hangingPunct="1">
              <a:spcBef>
                <a:spcPct val="0"/>
              </a:spcBef>
              <a:buFontTx/>
              <a:buNone/>
              <a:defRPr/>
            </a:pPr>
            <a:r>
              <a:rPr lang="en-US" altLang="en-US" sz="2400" dirty="0">
                <a:latin typeface="+mn-lt"/>
              </a:rPr>
              <a:t>	for </a:t>
            </a:r>
            <a:r>
              <a:rPr lang="en-US" altLang="en-US" sz="2400" i="1" dirty="0" err="1">
                <a:latin typeface="+mn-lt"/>
              </a:rPr>
              <a:t>i</a:t>
            </a:r>
            <a:r>
              <a:rPr lang="en-US" altLang="en-US" sz="2400" dirty="0">
                <a:latin typeface="+mn-lt"/>
              </a:rPr>
              <a:t> = size (</a:t>
            </a:r>
            <a:r>
              <a:rPr lang="en-US" altLang="en-US" sz="2400" i="1" dirty="0">
                <a:latin typeface="+mn-lt"/>
              </a:rPr>
              <a:t>A</a:t>
            </a:r>
            <a:r>
              <a:rPr lang="en-US" altLang="en-US" sz="2400" dirty="0">
                <a:latin typeface="+mn-lt"/>
              </a:rPr>
              <a:t>) down to 2 do</a:t>
            </a:r>
            <a:br>
              <a:rPr lang="en-US" altLang="en-US" sz="2400" dirty="0">
                <a:latin typeface="+mn-lt"/>
              </a:rPr>
            </a:br>
            <a:r>
              <a:rPr lang="en-US" altLang="en-US" sz="2400" dirty="0">
                <a:latin typeface="+mn-lt"/>
              </a:rPr>
              <a:t>		exchange </a:t>
            </a:r>
            <a:r>
              <a:rPr lang="en-US" altLang="en-US" sz="2400" i="1" dirty="0">
                <a:latin typeface="+mn-lt"/>
              </a:rPr>
              <a:t>A</a:t>
            </a:r>
            <a:r>
              <a:rPr lang="en-US" altLang="en-US" sz="2400" dirty="0">
                <a:latin typeface="+mn-lt"/>
              </a:rPr>
              <a:t>[1] with</a:t>
            </a:r>
            <a:r>
              <a:rPr lang="en-US" altLang="en-US" sz="2400" i="1" dirty="0">
                <a:latin typeface="+mn-lt"/>
              </a:rPr>
              <a:t> A</a:t>
            </a:r>
            <a:r>
              <a:rPr lang="en-US" altLang="en-US" sz="2400" dirty="0">
                <a:latin typeface="+mn-lt"/>
              </a:rPr>
              <a:t>[</a:t>
            </a:r>
            <a:r>
              <a:rPr lang="en-US" altLang="en-US" sz="2400" i="1" dirty="0" err="1">
                <a:latin typeface="+mn-lt"/>
              </a:rPr>
              <a:t>i</a:t>
            </a:r>
            <a:r>
              <a:rPr lang="en-US" altLang="en-US" sz="2400" dirty="0">
                <a:latin typeface="+mn-lt"/>
              </a:rPr>
              <a:t>]</a:t>
            </a:r>
            <a:br>
              <a:rPr lang="en-US" altLang="en-US" sz="2400" dirty="0">
                <a:latin typeface="+mn-lt"/>
              </a:rPr>
            </a:br>
            <a:r>
              <a:rPr lang="en-US" altLang="en-US" sz="2400" dirty="0">
                <a:latin typeface="+mn-lt"/>
              </a:rPr>
              <a:t>		N-- </a:t>
            </a:r>
            <a:br>
              <a:rPr lang="en-US" altLang="en-US" sz="2400" dirty="0">
                <a:latin typeface="+mn-lt"/>
              </a:rPr>
            </a:br>
            <a:r>
              <a:rPr lang="en-US" altLang="en-US" sz="2400" dirty="0">
                <a:latin typeface="+mn-lt"/>
              </a:rPr>
              <a:t>		</a:t>
            </a:r>
            <a:r>
              <a:rPr lang="en-US" altLang="en-US" sz="2400" dirty="0" err="1">
                <a:latin typeface="+mn-lt"/>
              </a:rPr>
              <a:t>Downheap</a:t>
            </a:r>
            <a:r>
              <a:rPr lang="en-US" altLang="en-US" sz="2400" dirty="0">
                <a:latin typeface="+mn-lt"/>
              </a:rPr>
              <a:t> (</a:t>
            </a:r>
            <a:r>
              <a:rPr lang="en-US" altLang="en-US" sz="2400" i="1" dirty="0">
                <a:latin typeface="+mn-lt"/>
              </a:rPr>
              <a:t>A</a:t>
            </a:r>
            <a:r>
              <a:rPr lang="en-US" altLang="en-US" sz="2400" dirty="0">
                <a:latin typeface="+mn-lt"/>
              </a:rPr>
              <a:t>, 1) </a:t>
            </a:r>
          </a:p>
        </p:txBody>
      </p:sp>
      <p:sp>
        <p:nvSpPr>
          <p:cNvPr id="29700" name="Rectangle 6">
            <a:extLst>
              <a:ext uri="{FF2B5EF4-FFF2-40B4-BE49-F238E27FC236}">
                <a16:creationId xmlns:a16="http://schemas.microsoft.com/office/drawing/2014/main" id="{E902951E-C1FC-4057-AA3B-2E79DE11C2BC}"/>
              </a:ext>
            </a:extLst>
          </p:cNvPr>
          <p:cNvSpPr>
            <a:spLocks noChangeArrowheads="1"/>
          </p:cNvSpPr>
          <p:nvPr/>
        </p:nvSpPr>
        <p:spPr bwMode="auto">
          <a:xfrm>
            <a:off x="323850" y="476250"/>
            <a:ext cx="82788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lgn="ctr" eaLnBrk="1" hangingPunct="1">
              <a:spcBef>
                <a:spcPct val="0"/>
              </a:spcBef>
              <a:buFontTx/>
              <a:buNone/>
              <a:defRPr/>
            </a:pPr>
            <a:r>
              <a:rPr lang="en-US" altLang="en-US" sz="4400" b="1" dirty="0">
                <a:solidFill>
                  <a:schemeClr val="tx2"/>
                </a:solidFill>
                <a:latin typeface="+mj-lt"/>
              </a:rPr>
              <a:t>Heap Sort Algorithm (max heap)</a:t>
            </a:r>
          </a:p>
        </p:txBody>
      </p:sp>
      <p:sp>
        <p:nvSpPr>
          <p:cNvPr id="34821" name="Rectangle 1">
            <a:extLst>
              <a:ext uri="{FF2B5EF4-FFF2-40B4-BE49-F238E27FC236}">
                <a16:creationId xmlns:a16="http://schemas.microsoft.com/office/drawing/2014/main" id="{B56E6CF7-A10F-4C31-B1EF-DEF75A96B6E7}"/>
              </a:ext>
            </a:extLst>
          </p:cNvPr>
          <p:cNvSpPr>
            <a:spLocks noChangeArrowheads="1"/>
          </p:cNvSpPr>
          <p:nvPr/>
        </p:nvSpPr>
        <p:spPr bwMode="auto">
          <a:xfrm>
            <a:off x="258763" y="6446838"/>
            <a:ext cx="79771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FontTx/>
              <a:buNone/>
            </a:pPr>
            <a:r>
              <a:rPr lang="en-IE" altLang="en-US" sz="1600">
                <a:latin typeface="Times New Roman" panose="02020603050405020304" pitchFamily="18" charset="0"/>
              </a:rPr>
              <a:t>https://www.cs.usfca.edu/~galles/visualization/HeapSort.html</a:t>
            </a:r>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5844" name="Picture 3">
            <a:extLst>
              <a:ext uri="{FF2B5EF4-FFF2-40B4-BE49-F238E27FC236}">
                <a16:creationId xmlns:a16="http://schemas.microsoft.com/office/drawing/2014/main" id="{2A2B2E17-5CF2-4DE6-AA71-A6234C2750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6650" t="32619" r="14375" b="23096"/>
          <a:stretch>
            <a:fillRect/>
          </a:stretch>
        </p:blipFill>
        <p:spPr bwMode="auto">
          <a:xfrm>
            <a:off x="107950" y="1484313"/>
            <a:ext cx="9036050" cy="410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F865202-B94A-4BBC-8565-DE302D3E1354}"/>
              </a:ext>
            </a:extLst>
          </p:cNvPr>
          <p:cNvSpPr>
            <a:spLocks noGrp="1" noChangeArrowheads="1"/>
          </p:cNvSpPr>
          <p:nvPr>
            <p:ph type="title"/>
          </p:nvPr>
        </p:nvSpPr>
        <p:spPr>
          <a:xfrm>
            <a:off x="685800" y="-152400"/>
            <a:ext cx="7772400" cy="1143000"/>
          </a:xfrm>
        </p:spPr>
        <p:txBody>
          <a:bodyPr/>
          <a:lstStyle/>
          <a:p>
            <a:pPr eaLnBrk="1" hangingPunct="1"/>
            <a:r>
              <a:rPr lang="en-US" altLang="en-US"/>
              <a:t>Heap Data Structure</a:t>
            </a:r>
          </a:p>
        </p:txBody>
      </p:sp>
      <p:pic>
        <p:nvPicPr>
          <p:cNvPr id="5123" name="Picture 3" descr="capture1">
            <a:extLst>
              <a:ext uri="{FF2B5EF4-FFF2-40B4-BE49-F238E27FC236}">
                <a16:creationId xmlns:a16="http://schemas.microsoft.com/office/drawing/2014/main" id="{8D29F593-369A-4CE3-AAAE-1BDF45AF5D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7788" y="4117975"/>
            <a:ext cx="6446837"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Text Box 4">
            <a:extLst>
              <a:ext uri="{FF2B5EF4-FFF2-40B4-BE49-F238E27FC236}">
                <a16:creationId xmlns:a16="http://schemas.microsoft.com/office/drawing/2014/main" id="{1ECC4E4B-0CE5-4B14-871E-A013CAC88885}"/>
              </a:ext>
            </a:extLst>
          </p:cNvPr>
          <p:cNvSpPr txBox="1">
            <a:spLocks noChangeArrowheads="1"/>
          </p:cNvSpPr>
          <p:nvPr/>
        </p:nvSpPr>
        <p:spPr bwMode="auto">
          <a:xfrm>
            <a:off x="2057400" y="685800"/>
            <a:ext cx="5410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lgn="ctr" eaLnBrk="1" hangingPunct="1">
              <a:spcBef>
                <a:spcPct val="50000"/>
              </a:spcBef>
              <a:buFontTx/>
              <a:buNone/>
              <a:defRPr/>
            </a:pPr>
            <a:r>
              <a:rPr lang="en-US" altLang="en-US" sz="3000" dirty="0">
                <a:latin typeface="+mn-lt"/>
              </a:rPr>
              <a:t>Completely Balanced Binary Tree</a:t>
            </a:r>
            <a:br>
              <a:rPr lang="en-US" altLang="en-US" sz="3000" dirty="0">
                <a:latin typeface="+mn-lt"/>
              </a:rPr>
            </a:br>
            <a:r>
              <a:rPr lang="en-US" altLang="en-US" sz="3000" dirty="0">
                <a:latin typeface="+mn-lt"/>
              </a:rPr>
              <a:t>Implemented by an Array</a:t>
            </a:r>
          </a:p>
        </p:txBody>
      </p:sp>
      <p:pic>
        <p:nvPicPr>
          <p:cNvPr id="5125" name="Picture 5" descr="capture9">
            <a:extLst>
              <a:ext uri="{FF2B5EF4-FFF2-40B4-BE49-F238E27FC236}">
                <a16:creationId xmlns:a16="http://schemas.microsoft.com/office/drawing/2014/main" id="{874E094F-5F94-47FD-AD56-FED8581550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725613"/>
            <a:ext cx="3675063" cy="235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6" descr="capture10">
            <a:extLst>
              <a:ext uri="{FF2B5EF4-FFF2-40B4-BE49-F238E27FC236}">
                <a16:creationId xmlns:a16="http://schemas.microsoft.com/office/drawing/2014/main" id="{F52C8F99-3387-4815-AA75-C59B175D86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2514600"/>
            <a:ext cx="4017963"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7F5A815-C37D-4F7A-A2C7-AF2A878AB402}"/>
              </a:ext>
            </a:extLst>
          </p:cNvPr>
          <p:cNvSpPr>
            <a:spLocks noGrp="1"/>
          </p:cNvSpPr>
          <p:nvPr>
            <p:ph type="title"/>
          </p:nvPr>
        </p:nvSpPr>
        <p:spPr>
          <a:xfrm>
            <a:off x="484394" y="640081"/>
            <a:ext cx="2620756" cy="3793488"/>
          </a:xfrm>
          <a:noFill/>
        </p:spPr>
        <p:txBody>
          <a:bodyPr vert="horz" lIns="91440" tIns="45720" rIns="91440" bIns="45720" rtlCol="0" anchor="b">
            <a:normAutofit/>
          </a:bodyPr>
          <a:lstStyle/>
          <a:p>
            <a:pPr algn="l" eaLnBrk="1" hangingPunct="1">
              <a:lnSpc>
                <a:spcPct val="90000"/>
              </a:lnSpc>
            </a:pPr>
            <a:r>
              <a:rPr lang="en-US" altLang="en-US" sz="4000" kern="1200">
                <a:solidFill>
                  <a:schemeClr val="tx1"/>
                </a:solidFill>
                <a:latin typeface="+mj-lt"/>
                <a:ea typeface="+mj-ea"/>
                <a:cs typeface="+mj-cs"/>
              </a:rPr>
              <a:t>Heap</a:t>
            </a:r>
          </a:p>
        </p:txBody>
      </p:sp>
      <p:sp>
        <p:nvSpPr>
          <p:cNvPr id="72" name="Rectangle 71">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9444" y="0"/>
            <a:ext cx="5674556"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6927" y="640091"/>
            <a:ext cx="4699590"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147" name="Picture 2" descr="http://3.bp.blogspot.com/-uev1nIcnE3U/UGqWsMgYVFI/AAAAAAAAApE/3hD0vBECHMk/s1600/heap_cropped.png">
            <a:extLst>
              <a:ext uri="{FF2B5EF4-FFF2-40B4-BE49-F238E27FC236}">
                <a16:creationId xmlns:a16="http://schemas.microsoft.com/office/drawing/2014/main" id="{E8F79D52-51AA-4F20-B894-91C6B3B3098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81301" y="1481757"/>
            <a:ext cx="4450842" cy="3894486"/>
          </a:xfrm>
          <a:prstGeom prst="rect">
            <a:avLst/>
          </a:prstGeom>
          <a:noFill/>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A1E4E21-DA23-4CAA-8C0E-DD1C3D667A73}"/>
              </a:ext>
            </a:extLst>
          </p:cNvPr>
          <p:cNvSpPr>
            <a:spLocks noGrp="1" noChangeArrowheads="1"/>
          </p:cNvSpPr>
          <p:nvPr>
            <p:ph type="title"/>
          </p:nvPr>
        </p:nvSpPr>
        <p:spPr>
          <a:xfrm>
            <a:off x="235341" y="59705"/>
            <a:ext cx="3826763" cy="1676603"/>
          </a:xfrm>
        </p:spPr>
        <p:txBody>
          <a:bodyPr>
            <a:normAutofit/>
          </a:bodyPr>
          <a:lstStyle/>
          <a:p>
            <a:pPr eaLnBrk="1" hangingPunct="1"/>
            <a:r>
              <a:rPr lang="en-IE" altLang="en-US" dirty="0"/>
              <a:t>Heaps</a:t>
            </a:r>
            <a:endParaRPr lang="en-GB" altLang="en-US" dirty="0"/>
          </a:p>
        </p:txBody>
      </p:sp>
      <p:sp>
        <p:nvSpPr>
          <p:cNvPr id="8195" name="Rectangle 3">
            <a:extLst>
              <a:ext uri="{FF2B5EF4-FFF2-40B4-BE49-F238E27FC236}">
                <a16:creationId xmlns:a16="http://schemas.microsoft.com/office/drawing/2014/main" id="{BC3F428E-BBD4-4E34-A907-E99465DDFF1D}"/>
              </a:ext>
            </a:extLst>
          </p:cNvPr>
          <p:cNvSpPr>
            <a:spLocks noGrp="1" noChangeArrowheads="1"/>
          </p:cNvSpPr>
          <p:nvPr>
            <p:ph type="body" idx="1"/>
          </p:nvPr>
        </p:nvSpPr>
        <p:spPr>
          <a:xfrm>
            <a:off x="173529" y="1321953"/>
            <a:ext cx="4412187" cy="5476342"/>
          </a:xfrm>
        </p:spPr>
        <p:txBody>
          <a:bodyPr>
            <a:normAutofit fontScale="85000" lnSpcReduction="10000"/>
          </a:bodyPr>
          <a:lstStyle/>
          <a:p>
            <a:pPr eaLnBrk="1" hangingPunct="1">
              <a:lnSpc>
                <a:spcPct val="90000"/>
              </a:lnSpc>
              <a:buFontTx/>
              <a:buNone/>
              <a:defRPr/>
            </a:pPr>
            <a:r>
              <a:rPr lang="en-US" altLang="en-US" sz="2400" dirty="0">
                <a:cs typeface="Times New Roman" panose="02020603050405020304" pitchFamily="18" charset="0"/>
              </a:rPr>
              <a:t>Notes:</a:t>
            </a:r>
          </a:p>
          <a:p>
            <a:pPr eaLnBrk="1" hangingPunct="1">
              <a:lnSpc>
                <a:spcPct val="90000"/>
              </a:lnSpc>
              <a:buFont typeface="Wingdings" panose="05000000000000000000" pitchFamily="2" charset="2"/>
              <a:buChar char="§"/>
              <a:defRPr/>
            </a:pPr>
            <a:r>
              <a:rPr lang="en-US" altLang="en-US" sz="2400" dirty="0">
                <a:cs typeface="Times New Roman" panose="02020603050405020304" pitchFamily="18" charset="0"/>
              </a:rPr>
              <a:t>Max-heap, the largest key at the root or Min-heap, the smallest key at the root.</a:t>
            </a:r>
          </a:p>
          <a:p>
            <a:pPr eaLnBrk="1" hangingPunct="1">
              <a:lnSpc>
                <a:spcPct val="90000"/>
              </a:lnSpc>
              <a:buFont typeface="Wingdings" panose="05000000000000000000" pitchFamily="2" charset="2"/>
              <a:buChar char="§"/>
              <a:defRPr/>
            </a:pPr>
            <a:endParaRPr lang="en-US" altLang="en-US" sz="2400" dirty="0">
              <a:cs typeface="Times New Roman" panose="02020603050405020304" pitchFamily="18" charset="0"/>
            </a:endParaRPr>
          </a:p>
          <a:p>
            <a:pPr eaLnBrk="1" hangingPunct="1">
              <a:lnSpc>
                <a:spcPct val="90000"/>
              </a:lnSpc>
              <a:buFont typeface="Wingdings" panose="05000000000000000000" pitchFamily="2" charset="2"/>
              <a:buChar char="§"/>
              <a:defRPr/>
            </a:pPr>
            <a:r>
              <a:rPr lang="en-IE" altLang="en-US" sz="2400" dirty="0">
                <a:cs typeface="Times New Roman" panose="02020603050405020304" pitchFamily="18" charset="0"/>
              </a:rPr>
              <a:t>Can simply store a heap in an array</a:t>
            </a:r>
          </a:p>
          <a:p>
            <a:pPr marL="0" indent="0" eaLnBrk="1" hangingPunct="1">
              <a:lnSpc>
                <a:spcPct val="90000"/>
              </a:lnSpc>
              <a:buFontTx/>
              <a:buNone/>
              <a:defRPr/>
            </a:pPr>
            <a:endParaRPr lang="en-US" altLang="en-US" sz="2400" dirty="0">
              <a:cs typeface="Times New Roman" panose="02020603050405020304" pitchFamily="18" charset="0"/>
            </a:endParaRPr>
          </a:p>
          <a:p>
            <a:pPr eaLnBrk="1" hangingPunct="1">
              <a:lnSpc>
                <a:spcPct val="90000"/>
              </a:lnSpc>
              <a:buFont typeface="Wingdings" panose="05000000000000000000" pitchFamily="2" charset="2"/>
              <a:buChar char="§"/>
              <a:defRPr/>
            </a:pPr>
            <a:r>
              <a:rPr lang="en-US" altLang="en-US" sz="2400" dirty="0">
                <a:cs typeface="Times New Roman" panose="02020603050405020304" pitchFamily="18" charset="0"/>
              </a:rPr>
              <a:t>The children of </a:t>
            </a:r>
            <a:r>
              <a:rPr lang="en-US" altLang="en-US" sz="2400" dirty="0" err="1">
                <a:cs typeface="Times New Roman" panose="02020603050405020304" pitchFamily="18" charset="0"/>
              </a:rPr>
              <a:t>i</a:t>
            </a:r>
            <a:r>
              <a:rPr lang="en-US" altLang="en-US" sz="2400" baseline="30000" dirty="0" err="1">
                <a:cs typeface="Times New Roman" panose="02020603050405020304" pitchFamily="18" charset="0"/>
              </a:rPr>
              <a:t>th</a:t>
            </a:r>
            <a:r>
              <a:rPr lang="en-US" altLang="en-US" sz="2400" dirty="0">
                <a:cs typeface="Times New Roman" panose="02020603050405020304" pitchFamily="18" charset="0"/>
              </a:rPr>
              <a:t> node are calculated at </a:t>
            </a:r>
          </a:p>
          <a:p>
            <a:pPr marL="0" indent="0" eaLnBrk="1" hangingPunct="1">
              <a:lnSpc>
                <a:spcPct val="90000"/>
              </a:lnSpc>
              <a:buNone/>
              <a:defRPr/>
            </a:pPr>
            <a:r>
              <a:rPr lang="en-US" altLang="en-US" sz="2400" dirty="0">
                <a:cs typeface="Times New Roman" panose="02020603050405020304" pitchFamily="18" charset="0"/>
              </a:rPr>
              <a:t>      locations [2*</a:t>
            </a:r>
            <a:r>
              <a:rPr lang="en-US" altLang="en-US" sz="2400" dirty="0" err="1">
                <a:cs typeface="Times New Roman" panose="02020603050405020304" pitchFamily="18" charset="0"/>
              </a:rPr>
              <a:t>i</a:t>
            </a:r>
            <a:r>
              <a:rPr lang="en-US" altLang="en-US" sz="2400" dirty="0">
                <a:cs typeface="Times New Roman" panose="02020603050405020304" pitchFamily="18" charset="0"/>
              </a:rPr>
              <a:t>]    and     [2*i+1]     </a:t>
            </a:r>
          </a:p>
          <a:p>
            <a:pPr marL="0" indent="0" eaLnBrk="1" hangingPunct="1">
              <a:lnSpc>
                <a:spcPct val="90000"/>
              </a:lnSpc>
              <a:buNone/>
              <a:defRPr/>
            </a:pPr>
            <a:r>
              <a:rPr lang="en-US" altLang="en-US" sz="2400" dirty="0">
                <a:cs typeface="Times New Roman" panose="02020603050405020304" pitchFamily="18" charset="0"/>
              </a:rPr>
              <a:t>           (assume root at index 1)</a:t>
            </a:r>
          </a:p>
          <a:p>
            <a:pPr eaLnBrk="1" hangingPunct="1">
              <a:lnSpc>
                <a:spcPct val="90000"/>
              </a:lnSpc>
              <a:buFont typeface="Wingdings" panose="05000000000000000000" pitchFamily="2" charset="2"/>
              <a:buChar char="§"/>
              <a:defRPr/>
            </a:pPr>
            <a:endParaRPr lang="en-US" altLang="en-US" sz="2400" dirty="0">
              <a:cs typeface="Times New Roman" panose="02020603050405020304" pitchFamily="18" charset="0"/>
            </a:endParaRPr>
          </a:p>
          <a:p>
            <a:pPr eaLnBrk="1" hangingPunct="1">
              <a:lnSpc>
                <a:spcPct val="90000"/>
              </a:lnSpc>
              <a:buFont typeface="Wingdings" panose="05000000000000000000" pitchFamily="2" charset="2"/>
              <a:buChar char="§"/>
              <a:defRPr/>
            </a:pPr>
            <a:r>
              <a:rPr lang="en-US" altLang="en-US" sz="2400" dirty="0">
                <a:cs typeface="Times New Roman" panose="02020603050405020304" pitchFamily="18" charset="0"/>
              </a:rPr>
              <a:t>Similarly, the parent of the </a:t>
            </a:r>
            <a:r>
              <a:rPr lang="en-US" altLang="en-US" sz="2400" dirty="0" err="1">
                <a:cs typeface="Times New Roman" panose="02020603050405020304" pitchFamily="18" charset="0"/>
              </a:rPr>
              <a:t>i</a:t>
            </a:r>
            <a:r>
              <a:rPr lang="en-US" altLang="en-US" sz="2400" baseline="30000" dirty="0" err="1">
                <a:cs typeface="Times New Roman" panose="02020603050405020304" pitchFamily="18" charset="0"/>
              </a:rPr>
              <a:t>th</a:t>
            </a:r>
            <a:r>
              <a:rPr lang="en-US" altLang="en-US" sz="2400" dirty="0">
                <a:cs typeface="Times New Roman" panose="02020603050405020304" pitchFamily="18" charset="0"/>
              </a:rPr>
              <a:t> node is at location [</a:t>
            </a:r>
            <a:r>
              <a:rPr lang="en-US" altLang="en-US" sz="2400" dirty="0" err="1">
                <a:cs typeface="Times New Roman" panose="02020603050405020304" pitchFamily="18" charset="0"/>
              </a:rPr>
              <a:t>i</a:t>
            </a:r>
            <a:r>
              <a:rPr lang="en-US" altLang="en-US" sz="2400" dirty="0">
                <a:cs typeface="Times New Roman" panose="02020603050405020304" pitchFamily="18" charset="0"/>
              </a:rPr>
              <a:t> DIV 2]. </a:t>
            </a:r>
          </a:p>
          <a:p>
            <a:pPr eaLnBrk="1" hangingPunct="1">
              <a:lnSpc>
                <a:spcPct val="90000"/>
              </a:lnSpc>
              <a:buFont typeface="Wingdings" panose="05000000000000000000" pitchFamily="2" charset="2"/>
              <a:buChar char="§"/>
              <a:defRPr/>
            </a:pPr>
            <a:endParaRPr lang="en-US" altLang="en-US" sz="2400" dirty="0">
              <a:cs typeface="Times New Roman" panose="02020603050405020304" pitchFamily="18" charset="0"/>
            </a:endParaRPr>
          </a:p>
          <a:p>
            <a:pPr eaLnBrk="1" hangingPunct="1">
              <a:lnSpc>
                <a:spcPct val="90000"/>
              </a:lnSpc>
              <a:buFont typeface="Wingdings" panose="05000000000000000000" pitchFamily="2" charset="2"/>
              <a:buChar char="§"/>
              <a:defRPr/>
            </a:pPr>
            <a:r>
              <a:rPr lang="en-US" altLang="en-US" sz="2400" dirty="0">
                <a:cs typeface="Times New Roman" panose="02020603050405020304" pitchFamily="18" charset="0"/>
              </a:rPr>
              <a:t>The completeness property guarantees that the data items will be stored in consecutive locations at the beginning of the array.</a:t>
            </a:r>
          </a:p>
          <a:p>
            <a:pPr eaLnBrk="1" hangingPunct="1">
              <a:lnSpc>
                <a:spcPct val="90000"/>
              </a:lnSpc>
              <a:buFont typeface="Wingdings" panose="05000000000000000000" pitchFamily="2" charset="2"/>
              <a:buNone/>
              <a:defRPr/>
            </a:pPr>
            <a:endParaRPr lang="en-US" altLang="en-US" sz="1400" dirty="0">
              <a:cs typeface="Times New Roman" panose="02020603050405020304" pitchFamily="18" charset="0"/>
            </a:endParaRPr>
          </a:p>
        </p:txBody>
      </p:sp>
      <p:sp>
        <p:nvSpPr>
          <p:cNvPr id="136" name="Rectangle 135">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2584" y="0"/>
            <a:ext cx="4471416"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7488" y="484633"/>
            <a:ext cx="363474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4" name="Picture 9" descr="http://rosemary.umw.edu/~finlayson/class/spring13/cpsc230/notes/images/heap.png">
            <a:extLst>
              <a:ext uri="{FF2B5EF4-FFF2-40B4-BE49-F238E27FC236}">
                <a16:creationId xmlns:a16="http://schemas.microsoft.com/office/drawing/2014/main" id="{B896BD53-A9D8-4FD5-A881-10D4DF6A3C3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59526" y="694945"/>
            <a:ext cx="2624379" cy="23225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 name="Rounded Rectangle 9">
            <a:extLst>
              <a:ext uri="{FF2B5EF4-FFF2-40B4-BE49-F238E27FC236}">
                <a16:creationId xmlns:a16="http://schemas.microsoft.com/office/drawing/2014/main" id="{39D6C490-0229-4573-9696-B73E5B3A9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7488" y="3511296"/>
            <a:ext cx="363474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2" name="Picture 5" descr="Image result for a small heap](heap.png)">
            <a:extLst>
              <a:ext uri="{FF2B5EF4-FFF2-40B4-BE49-F238E27FC236}">
                <a16:creationId xmlns:a16="http://schemas.microsoft.com/office/drawing/2014/main" id="{2F4290DA-2358-471A-AA88-5C32696179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49007" y="3721608"/>
            <a:ext cx="3045418" cy="2322576"/>
          </a:xfrm>
          <a:prstGeom prst="rect">
            <a:avLst/>
          </a:prstGeom>
          <a:noFill/>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AutoShape 7" descr="Image result for max heap">
            <a:extLst>
              <a:ext uri="{FF2B5EF4-FFF2-40B4-BE49-F238E27FC236}">
                <a16:creationId xmlns:a16="http://schemas.microsoft.com/office/drawing/2014/main" id="{52A1E391-7FC7-4032-9663-E60AE52A003B}"/>
              </a:ext>
            </a:extLst>
          </p:cNvPr>
          <p:cNvSpPr>
            <a:spLocks noChangeAspect="1" noChangeArrowheads="1"/>
          </p:cNvSpPr>
          <p:nvPr/>
        </p:nvSpPr>
        <p:spPr bwMode="auto">
          <a:xfrm>
            <a:off x="-401638" y="33338"/>
            <a:ext cx="153988"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FontTx/>
              <a:buNone/>
            </a:pPr>
            <a:endParaRPr lang="en-IE" altLang="en-US" sz="2400">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213523E-B9C4-4A3E-893B-C20852EE0150}"/>
              </a:ext>
            </a:extLst>
          </p:cNvPr>
          <p:cNvSpPr>
            <a:spLocks noGrp="1" noChangeArrowheads="1"/>
          </p:cNvSpPr>
          <p:nvPr>
            <p:ph type="title"/>
          </p:nvPr>
        </p:nvSpPr>
        <p:spPr/>
        <p:txBody>
          <a:bodyPr/>
          <a:lstStyle/>
          <a:p>
            <a:pPr eaLnBrk="1" hangingPunct="1"/>
            <a:r>
              <a:rPr lang="en-IE" altLang="en-US"/>
              <a:t>Heaps</a:t>
            </a:r>
            <a:endParaRPr lang="en-GB" altLang="en-US"/>
          </a:p>
        </p:txBody>
      </p:sp>
      <p:sp>
        <p:nvSpPr>
          <p:cNvPr id="9219" name="Rectangle 3">
            <a:extLst>
              <a:ext uri="{FF2B5EF4-FFF2-40B4-BE49-F238E27FC236}">
                <a16:creationId xmlns:a16="http://schemas.microsoft.com/office/drawing/2014/main" id="{2C691432-24FF-4EED-8A62-3836F4044A07}"/>
              </a:ext>
            </a:extLst>
          </p:cNvPr>
          <p:cNvSpPr>
            <a:spLocks noGrp="1" noChangeArrowheads="1"/>
          </p:cNvSpPr>
          <p:nvPr>
            <p:ph type="body" idx="1"/>
          </p:nvPr>
        </p:nvSpPr>
        <p:spPr>
          <a:xfrm>
            <a:off x="395288" y="1484313"/>
            <a:ext cx="7777162" cy="4608512"/>
          </a:xfrm>
        </p:spPr>
        <p:txBody>
          <a:bodyPr/>
          <a:lstStyle/>
          <a:p>
            <a:pPr algn="just" eaLnBrk="1" hangingPunct="1">
              <a:lnSpc>
                <a:spcPct val="90000"/>
              </a:lnSpc>
              <a:buFont typeface="Wingdings" panose="05000000000000000000" pitchFamily="2" charset="2"/>
              <a:buChar char="Ø"/>
              <a:defRPr/>
            </a:pPr>
            <a:endParaRPr lang="en-US" altLang="en-US" sz="2800" dirty="0">
              <a:cs typeface="Times New Roman" panose="02020603050405020304" pitchFamily="18" charset="0"/>
            </a:endParaRPr>
          </a:p>
          <a:p>
            <a:pPr marL="0" indent="0" algn="just" eaLnBrk="1" hangingPunct="1">
              <a:lnSpc>
                <a:spcPct val="90000"/>
              </a:lnSpc>
              <a:buFontTx/>
              <a:buNone/>
              <a:defRPr/>
            </a:pPr>
            <a:r>
              <a:rPr lang="en-IE" altLang="en-US" sz="2800" dirty="0">
                <a:cs typeface="Times New Roman" panose="02020603050405020304" pitchFamily="18" charset="0"/>
              </a:rPr>
              <a:t>Q?: Calculate if root in position 0.</a:t>
            </a:r>
          </a:p>
          <a:p>
            <a:pPr lvl="1" algn="just" eaLnBrk="1" hangingPunct="1">
              <a:lnSpc>
                <a:spcPct val="90000"/>
              </a:lnSpc>
              <a:defRPr/>
            </a:pPr>
            <a:r>
              <a:rPr lang="en-IE" altLang="en-US" sz="2400" dirty="0">
                <a:cs typeface="Times New Roman" panose="02020603050405020304" pitchFamily="18" charset="0"/>
              </a:rPr>
              <a:t>Parent, children, is leaf, last node, last parent</a:t>
            </a:r>
            <a:endParaRPr lang="en-GB" altLang="en-US" sz="2400" dirty="0">
              <a:cs typeface="Times New Roman" panose="02020603050405020304" pitchFamily="18" charset="0"/>
            </a:endParaRPr>
          </a:p>
        </p:txBody>
      </p:sp>
      <p:sp>
        <p:nvSpPr>
          <p:cNvPr id="8196" name="AutoShape 5" descr="Image result for heap index 0">
            <a:extLst>
              <a:ext uri="{FF2B5EF4-FFF2-40B4-BE49-F238E27FC236}">
                <a16:creationId xmlns:a16="http://schemas.microsoft.com/office/drawing/2014/main" id="{BD0E5170-78CF-4264-9BCE-DEE72F149938}"/>
              </a:ext>
            </a:extLst>
          </p:cNvPr>
          <p:cNvSpPr>
            <a:spLocks noChangeAspect="1" noChangeArrowheads="1"/>
          </p:cNvSpPr>
          <p:nvPr/>
        </p:nvSpPr>
        <p:spPr bwMode="auto">
          <a:xfrm>
            <a:off x="4211638" y="55197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FontTx/>
              <a:buNone/>
            </a:pPr>
            <a:endParaRPr lang="en-IE" altLang="en-US" sz="2400">
              <a:latin typeface="Times New Roman" panose="02020603050405020304" pitchFamily="18" charset="0"/>
            </a:endParaRPr>
          </a:p>
        </p:txBody>
      </p:sp>
      <p:pic>
        <p:nvPicPr>
          <p:cNvPr id="8197" name="Picture 7" descr="http://web.eecs.utk.edu/courses/fall2011/cs302/Notes/PQ/Linearize-1.png">
            <a:extLst>
              <a:ext uri="{FF2B5EF4-FFF2-40B4-BE49-F238E27FC236}">
                <a16:creationId xmlns:a16="http://schemas.microsoft.com/office/drawing/2014/main" id="{C7827834-4FCB-4B50-92FA-B7A6BC663E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1200" y="4035425"/>
            <a:ext cx="4033838" cy="178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7" descr="https://www.geeksforgeeks.org/wp-content/uploads/Leaf-starting-point-in-a-Binary-Heap-data-structure.png">
            <a:extLst>
              <a:ext uri="{FF2B5EF4-FFF2-40B4-BE49-F238E27FC236}">
                <a16:creationId xmlns:a16="http://schemas.microsoft.com/office/drawing/2014/main" id="{FC34C8F2-3105-4C80-9946-C061CB61B7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3068638"/>
            <a:ext cx="3457575" cy="351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A825AFF0-BB5B-4421-9ECA-234C7CB4DDE0}"/>
              </a:ext>
            </a:extLst>
          </p:cNvPr>
          <p:cNvSpPr>
            <a:spLocks noGrp="1" noChangeArrowheads="1"/>
          </p:cNvSpPr>
          <p:nvPr>
            <p:ph type="title"/>
          </p:nvPr>
        </p:nvSpPr>
        <p:spPr/>
        <p:txBody>
          <a:bodyPr/>
          <a:lstStyle/>
          <a:p>
            <a:pPr eaLnBrk="1" hangingPunct="1"/>
            <a:r>
              <a:rPr lang="en-IE" altLang="en-US"/>
              <a:t>Quiz ???</a:t>
            </a:r>
            <a:endParaRPr lang="en-GB" altLang="en-US"/>
          </a:p>
        </p:txBody>
      </p:sp>
      <p:sp>
        <p:nvSpPr>
          <p:cNvPr id="9219" name="Rectangle 3">
            <a:extLst>
              <a:ext uri="{FF2B5EF4-FFF2-40B4-BE49-F238E27FC236}">
                <a16:creationId xmlns:a16="http://schemas.microsoft.com/office/drawing/2014/main" id="{58820527-2D46-4911-978D-A41F71C34E58}"/>
              </a:ext>
            </a:extLst>
          </p:cNvPr>
          <p:cNvSpPr>
            <a:spLocks noGrp="1" noChangeArrowheads="1"/>
          </p:cNvSpPr>
          <p:nvPr>
            <p:ph type="body" idx="1"/>
          </p:nvPr>
        </p:nvSpPr>
        <p:spPr>
          <a:xfrm>
            <a:off x="685800" y="1981200"/>
            <a:ext cx="8077200" cy="4114800"/>
          </a:xfrm>
        </p:spPr>
        <p:txBody>
          <a:bodyPr/>
          <a:lstStyle/>
          <a:p>
            <a:pPr algn="just" eaLnBrk="1" hangingPunct="1">
              <a:lnSpc>
                <a:spcPct val="80000"/>
              </a:lnSpc>
              <a:buFont typeface="Wingdings" panose="05000000000000000000" pitchFamily="2" charset="2"/>
              <a:buChar char="Ø"/>
            </a:pPr>
            <a:r>
              <a:rPr lang="en-IE" altLang="en-US" sz="2000">
                <a:latin typeface="Comic Sans MS" panose="030F0702030302020204" pitchFamily="66" charset="0"/>
                <a:cs typeface="Times New Roman" panose="02020603050405020304" pitchFamily="18" charset="0"/>
              </a:rPr>
              <a:t> </a:t>
            </a:r>
            <a:r>
              <a:rPr lang="en-GB" altLang="en-US" sz="2000">
                <a:latin typeface="Comic Sans MS" panose="030F0702030302020204" pitchFamily="66" charset="0"/>
                <a:cs typeface="Times New Roman" panose="02020603050405020304" pitchFamily="18" charset="0"/>
              </a:rPr>
              <a:t>Insert the following list of numbers 	1,3,5,7,9,2,4,6,8,10</a:t>
            </a:r>
          </a:p>
          <a:p>
            <a:pPr algn="just" eaLnBrk="1" hangingPunct="1">
              <a:lnSpc>
                <a:spcPct val="80000"/>
              </a:lnSpc>
              <a:buFontTx/>
              <a:buNone/>
            </a:pPr>
            <a:r>
              <a:rPr lang="en-GB" altLang="en-US" sz="2000">
                <a:latin typeface="Comic Sans MS" panose="030F0702030302020204" pitchFamily="66" charset="0"/>
                <a:cs typeface="Times New Roman" panose="02020603050405020304" pitchFamily="18" charset="0"/>
              </a:rPr>
              <a:t>		i)	 unto a heap (largest at top)</a:t>
            </a:r>
          </a:p>
          <a:p>
            <a:pPr algn="just" eaLnBrk="1" hangingPunct="1">
              <a:lnSpc>
                <a:spcPct val="80000"/>
              </a:lnSpc>
              <a:buFontTx/>
              <a:buNone/>
            </a:pPr>
            <a:r>
              <a:rPr lang="en-GB" altLang="en-US" sz="2000">
                <a:latin typeface="Comic Sans MS" panose="030F0702030302020204" pitchFamily="66" charset="0"/>
                <a:cs typeface="Times New Roman" panose="02020603050405020304" pitchFamily="18" charset="0"/>
              </a:rPr>
              <a:t>		ii)	 unto a B-tree of order 3					 </a:t>
            </a:r>
            <a:endParaRPr lang="en-US" altLang="en-US" sz="2000">
              <a:latin typeface="New York" charset="0"/>
              <a:cs typeface="Times New Roman" panose="02020603050405020304" pitchFamily="18" charset="0"/>
            </a:endParaRPr>
          </a:p>
          <a:p>
            <a:pPr algn="just" eaLnBrk="1" hangingPunct="1">
              <a:lnSpc>
                <a:spcPct val="80000"/>
              </a:lnSpc>
              <a:buFont typeface="Wingdings" panose="05000000000000000000" pitchFamily="2" charset="2"/>
              <a:buChar char="Ø"/>
            </a:pPr>
            <a:r>
              <a:rPr lang="en-US" altLang="en-US" sz="2000">
                <a:latin typeface="Comic Sans MS" panose="030F0702030302020204" pitchFamily="66" charset="0"/>
                <a:cs typeface="Times New Roman" panose="02020603050405020304" pitchFamily="18" charset="0"/>
              </a:rPr>
              <a:t>Assume A is a heap with 70 members.</a:t>
            </a:r>
            <a:endParaRPr lang="en-US" altLang="en-US" sz="2000">
              <a:latin typeface="New York" charset="0"/>
              <a:cs typeface="Times New Roman" panose="02020603050405020304" pitchFamily="18" charset="0"/>
            </a:endParaRPr>
          </a:p>
          <a:p>
            <a:pPr eaLnBrk="1" hangingPunct="1">
              <a:lnSpc>
                <a:spcPct val="80000"/>
              </a:lnSpc>
              <a:buFontTx/>
              <a:buNone/>
            </a:pPr>
            <a:r>
              <a:rPr lang="en-US" altLang="en-US" sz="2000">
                <a:latin typeface="Comic Sans MS" panose="030F0702030302020204" pitchFamily="66" charset="0"/>
                <a:cs typeface="Times New Roman" panose="02020603050405020304" pitchFamily="18" charset="0"/>
              </a:rPr>
              <a:t>		i) 	Is A[45] a leaf node ?</a:t>
            </a:r>
            <a:endParaRPr lang="en-US" altLang="en-US" sz="2000">
              <a:latin typeface="New York" charset="0"/>
              <a:cs typeface="Times New Roman" panose="02020603050405020304" pitchFamily="18" charset="0"/>
            </a:endParaRPr>
          </a:p>
          <a:p>
            <a:pPr eaLnBrk="1" hangingPunct="1">
              <a:lnSpc>
                <a:spcPct val="80000"/>
              </a:lnSpc>
              <a:buFontTx/>
              <a:buNone/>
            </a:pPr>
            <a:r>
              <a:rPr lang="en-US" altLang="en-US" sz="2000">
                <a:latin typeface="Comic Sans MS" panose="030F0702030302020204" pitchFamily="66" charset="0"/>
                <a:cs typeface="Times New Roman" panose="02020603050405020304" pitchFamily="18" charset="0"/>
              </a:rPr>
              <a:t>		ii)	What is the index of the first leaf node ?</a:t>
            </a:r>
            <a:endParaRPr lang="en-US" altLang="en-US" sz="2000">
              <a:latin typeface="New York" charset="0"/>
              <a:cs typeface="Times New Roman" panose="02020603050405020304" pitchFamily="18" charset="0"/>
            </a:endParaRPr>
          </a:p>
          <a:p>
            <a:pPr eaLnBrk="1" hangingPunct="1">
              <a:lnSpc>
                <a:spcPct val="80000"/>
              </a:lnSpc>
              <a:buFontTx/>
              <a:buNone/>
            </a:pPr>
            <a:r>
              <a:rPr lang="en-US" altLang="en-US" sz="2000">
                <a:latin typeface="Comic Sans MS" panose="030F0702030302020204" pitchFamily="66" charset="0"/>
                <a:cs typeface="Times New Roman" panose="02020603050405020304" pitchFamily="18" charset="0"/>
              </a:rPr>
              <a:t>		iii)	Who is the parent of A[50]?</a:t>
            </a:r>
            <a:endParaRPr lang="en-US" altLang="en-US" sz="2000">
              <a:latin typeface="New York" charset="0"/>
              <a:cs typeface="Times New Roman" panose="02020603050405020304" pitchFamily="18" charset="0"/>
            </a:endParaRPr>
          </a:p>
          <a:p>
            <a:pPr eaLnBrk="1" hangingPunct="1">
              <a:lnSpc>
                <a:spcPct val="80000"/>
              </a:lnSpc>
              <a:buFontTx/>
              <a:buNone/>
            </a:pPr>
            <a:r>
              <a:rPr lang="en-US" altLang="en-US" sz="2000">
                <a:latin typeface="Comic Sans MS" panose="030F0702030302020204" pitchFamily="66" charset="0"/>
                <a:cs typeface="Times New Roman" panose="02020603050405020304" pitchFamily="18" charset="0"/>
              </a:rPr>
              <a:t>		iv)	Who are the children of A[10] ?</a:t>
            </a:r>
            <a:endParaRPr lang="en-US" altLang="en-US" sz="2000">
              <a:latin typeface="New York" charset="0"/>
              <a:cs typeface="Times New Roman" panose="02020603050405020304" pitchFamily="18" charset="0"/>
            </a:endParaRPr>
          </a:p>
          <a:p>
            <a:pPr eaLnBrk="1" hangingPunct="1">
              <a:lnSpc>
                <a:spcPct val="80000"/>
              </a:lnSpc>
              <a:buFontTx/>
              <a:buNone/>
            </a:pPr>
            <a:r>
              <a:rPr lang="en-US" altLang="en-US" sz="2000">
                <a:latin typeface="Comic Sans MS" panose="030F0702030302020204" pitchFamily="66" charset="0"/>
                <a:cs typeface="Times New Roman" panose="02020603050405020304" pitchFamily="18" charset="0"/>
              </a:rPr>
              <a:t>		v)	Does any item have exactly one child ?</a:t>
            </a:r>
            <a:endParaRPr lang="en-US" altLang="en-US" sz="2000">
              <a:latin typeface="New York" charset="0"/>
              <a:cs typeface="Times New Roman" panose="02020603050405020304" pitchFamily="18" charset="0"/>
            </a:endParaRPr>
          </a:p>
          <a:p>
            <a:pPr eaLnBrk="1" hangingPunct="1">
              <a:lnSpc>
                <a:spcPct val="80000"/>
              </a:lnSpc>
              <a:buFontTx/>
              <a:buNone/>
            </a:pPr>
            <a:r>
              <a:rPr lang="en-US" altLang="en-US" sz="2000">
                <a:latin typeface="Comic Sans MS" panose="030F0702030302020204" pitchFamily="66" charset="0"/>
                <a:cs typeface="Times New Roman" panose="02020603050405020304" pitchFamily="18" charset="0"/>
              </a:rPr>
              <a:t>		vi)	What is the depth of the tree ?</a:t>
            </a:r>
            <a:endParaRPr lang="en-US" altLang="en-US" sz="2000">
              <a:latin typeface="New York" charset="0"/>
              <a:cs typeface="Times New Roman" panose="02020603050405020304" pitchFamily="18" charset="0"/>
            </a:endParaRPr>
          </a:p>
          <a:p>
            <a:pPr eaLnBrk="1" hangingPunct="1">
              <a:lnSpc>
                <a:spcPct val="80000"/>
              </a:lnSpc>
              <a:buFontTx/>
              <a:buNone/>
            </a:pPr>
            <a:r>
              <a:rPr lang="en-US" altLang="en-US" sz="2000">
                <a:latin typeface="Comic Sans MS" panose="030F0702030302020204" pitchFamily="66" charset="0"/>
                <a:cs typeface="Times New Roman" panose="02020603050405020304" pitchFamily="18" charset="0"/>
              </a:rPr>
              <a:t>		vii)	How many leaf nodes does the tree have ?</a:t>
            </a:r>
            <a:endParaRPr lang="en-GB" altLang="en-US" sz="2000">
              <a:latin typeface="Comic Sans MS" panose="030F0702030302020204" pitchFamily="66"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B6A44184-76F1-4223-9B5D-E5D5CAF8B541}"/>
              </a:ext>
            </a:extLst>
          </p:cNvPr>
          <p:cNvSpPr>
            <a:spLocks noGrp="1"/>
          </p:cNvSpPr>
          <p:nvPr>
            <p:ph type="title"/>
          </p:nvPr>
        </p:nvSpPr>
        <p:spPr/>
        <p:txBody>
          <a:bodyPr/>
          <a:lstStyle/>
          <a:p>
            <a:endParaRPr lang="en-IE" altLang="en-US"/>
          </a:p>
        </p:txBody>
      </p:sp>
      <p:sp>
        <p:nvSpPr>
          <p:cNvPr id="10243" name="Content Placeholder 2">
            <a:extLst>
              <a:ext uri="{FF2B5EF4-FFF2-40B4-BE49-F238E27FC236}">
                <a16:creationId xmlns:a16="http://schemas.microsoft.com/office/drawing/2014/main" id="{52A86BB7-0AB6-46BD-B408-4A22195D1B80}"/>
              </a:ext>
            </a:extLst>
          </p:cNvPr>
          <p:cNvSpPr>
            <a:spLocks noGrp="1"/>
          </p:cNvSpPr>
          <p:nvPr>
            <p:ph idx="1"/>
          </p:nvPr>
        </p:nvSpPr>
        <p:spPr/>
        <p:txBody>
          <a:bodyPr/>
          <a:lstStyle/>
          <a:p>
            <a:endParaRPr lang="en-IE" altLang="en-US"/>
          </a:p>
        </p:txBody>
      </p:sp>
      <p:pic>
        <p:nvPicPr>
          <p:cNvPr id="10244" name="Picture 3">
            <a:extLst>
              <a:ext uri="{FF2B5EF4-FFF2-40B4-BE49-F238E27FC236}">
                <a16:creationId xmlns:a16="http://schemas.microsoft.com/office/drawing/2014/main" id="{8D3691E5-9D99-4477-841D-6FCA4663CCBF}"/>
              </a:ext>
            </a:extLst>
          </p:cNvPr>
          <p:cNvPicPr>
            <a:picLocks noChangeAspect="1"/>
          </p:cNvPicPr>
          <p:nvPr/>
        </p:nvPicPr>
        <p:blipFill>
          <a:blip r:embed="rId2">
            <a:extLst>
              <a:ext uri="{28A0092B-C50C-407E-A947-70E740481C1C}">
                <a14:useLocalDpi xmlns:a14="http://schemas.microsoft.com/office/drawing/2010/main" val="0"/>
              </a:ext>
            </a:extLst>
          </a:blip>
          <a:srcRect l="9576" t="16402" r="23750" b="22279"/>
          <a:stretch>
            <a:fillRect/>
          </a:stretch>
        </p:blipFill>
        <p:spPr bwMode="auto">
          <a:xfrm>
            <a:off x="323850" y="332656"/>
            <a:ext cx="8640763" cy="5328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10.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2.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3.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4.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5.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6.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7.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8.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9.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heme/theme1.xml><?xml version="1.0" encoding="utf-8"?>
<a:theme xmlns:a="http://schemas.openxmlformats.org/drawingml/2006/main" name="Default Design">
  <a:themeElements>
    <a:clrScheme name="">
      <a:dk1>
        <a:srgbClr val="000000"/>
      </a:dk1>
      <a:lt1>
        <a:srgbClr val="CCCCFF"/>
      </a:lt1>
      <a:dk2>
        <a:srgbClr val="3333CC"/>
      </a:dk2>
      <a:lt2>
        <a:srgbClr val="808080"/>
      </a:lt2>
      <a:accent1>
        <a:srgbClr val="00CC99"/>
      </a:accent1>
      <a:accent2>
        <a:srgbClr val="3333CC"/>
      </a:accent2>
      <a:accent3>
        <a:srgbClr val="E2E2FF"/>
      </a:accent3>
      <a:accent4>
        <a:srgbClr val="000000"/>
      </a:accent4>
      <a:accent5>
        <a:srgbClr val="AAE2CA"/>
      </a:accent5>
      <a:accent6>
        <a:srgbClr val="2D2DB9"/>
      </a:accent6>
      <a:hlink>
        <a:srgbClr val="CCCCFF"/>
      </a:hlink>
      <a:folHlink>
        <a:srgbClr val="B2B2B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6</TotalTime>
  <Words>1936</Words>
  <Application>Microsoft Office PowerPoint</Application>
  <PresentationFormat>On-screen Show (4:3)</PresentationFormat>
  <Paragraphs>210</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Default Design</vt:lpstr>
      <vt:lpstr>PowerPoint Presentation</vt:lpstr>
      <vt:lpstr>Learning Outcomes</vt:lpstr>
      <vt:lpstr>Heaps</vt:lpstr>
      <vt:lpstr>Heap Data Structure</vt:lpstr>
      <vt:lpstr>Heap</vt:lpstr>
      <vt:lpstr>Heaps</vt:lpstr>
      <vt:lpstr>Heaps</vt:lpstr>
      <vt:lpstr>Quiz ???</vt:lpstr>
      <vt:lpstr>PowerPoint Presentation</vt:lpstr>
      <vt:lpstr>Heap Algorithms</vt:lpstr>
      <vt:lpstr>Insert unto a Heap</vt:lpstr>
      <vt:lpstr>Insert operation</vt:lpstr>
      <vt:lpstr>Insert operation</vt:lpstr>
      <vt:lpstr>Algorithms :</vt:lpstr>
      <vt:lpstr>PowerPoint Presentation</vt:lpstr>
      <vt:lpstr>Remove (root) operation</vt:lpstr>
      <vt:lpstr>PowerPoint Presentation</vt:lpstr>
      <vt:lpstr>PowerPoint Presentation</vt:lpstr>
      <vt:lpstr>Remove Algorithm</vt:lpstr>
      <vt:lpstr>DownHeap procedure</vt:lpstr>
      <vt:lpstr>PowerPoint Presentation</vt:lpstr>
      <vt:lpstr>Another version - recursive</vt:lpstr>
      <vt:lpstr>Convert a binary tree to a heap (Heapify)</vt:lpstr>
      <vt:lpstr>Heaps</vt:lpstr>
      <vt:lpstr>Review</vt:lpstr>
      <vt:lpstr>Application of Heaps:  Priority Queues</vt:lpstr>
      <vt:lpstr>Priority Queues</vt:lpstr>
      <vt:lpstr>PowerPoint Presentation</vt:lpstr>
      <vt:lpstr>PowerPoint Presentation</vt:lpstr>
      <vt:lpstr>Application of Heaps:  HeapSort (Max heap)</vt:lpstr>
      <vt:lpstr>Heap Sort Algorithm (Max heap)</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Trees</dc:title>
  <dc:creator>Aine Byrne</dc:creator>
  <cp:lastModifiedBy>Aine Byrne</cp:lastModifiedBy>
  <cp:revision>4</cp:revision>
  <dcterms:created xsi:type="dcterms:W3CDTF">2021-01-29T15:22:03Z</dcterms:created>
  <dcterms:modified xsi:type="dcterms:W3CDTF">2023-02-06T09:00:20Z</dcterms:modified>
</cp:coreProperties>
</file>