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4" r:id="rId6"/>
    <p:sldId id="261"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80AEA4A-2B81-4D66-A037-D036D3B40297}" type="datetimeFigureOut">
              <a:rPr lang="es-CO" smtClean="0"/>
              <a:t>29/11/2021</a:t>
            </a:fld>
            <a:endParaRPr lang="es-CO"/>
          </a:p>
        </p:txBody>
      </p:sp>
      <p:sp>
        <p:nvSpPr>
          <p:cNvPr id="5" name="Footer Placeholder 4"/>
          <p:cNvSpPr>
            <a:spLocks noGrp="1"/>
          </p:cNvSpPr>
          <p:nvPr>
            <p:ph type="ftr" sz="quarter" idx="11"/>
          </p:nvPr>
        </p:nvSpPr>
        <p:spPr>
          <a:xfrm>
            <a:off x="2692397" y="5037663"/>
            <a:ext cx="5214635" cy="279400"/>
          </a:xfrm>
        </p:spPr>
        <p:txBody>
          <a:bodyPr/>
          <a:lstStyle/>
          <a:p>
            <a:endParaRPr lang="es-CO"/>
          </a:p>
        </p:txBody>
      </p:sp>
      <p:sp>
        <p:nvSpPr>
          <p:cNvPr id="6" name="Slide Number Placeholder 5"/>
          <p:cNvSpPr>
            <a:spLocks noGrp="1"/>
          </p:cNvSpPr>
          <p:nvPr>
            <p:ph type="sldNum" sz="quarter" idx="12"/>
          </p:nvPr>
        </p:nvSpPr>
        <p:spPr>
          <a:xfrm>
            <a:off x="8956900" y="5037663"/>
            <a:ext cx="551167" cy="279400"/>
          </a:xfrm>
        </p:spPr>
        <p:txBody>
          <a:bodyPr/>
          <a:lstStyle/>
          <a:p>
            <a:fld id="{685A7E70-A9FA-4B0D-B9C1-8D8B19E73972}" type="slidenum">
              <a:rPr lang="es-CO" smtClean="0"/>
              <a:t>‹Nº›</a:t>
            </a:fld>
            <a:endParaRPr lang="es-CO"/>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599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80AEA4A-2B81-4D66-A037-D036D3B40297}" type="datetimeFigureOut">
              <a:rPr lang="es-CO" smtClean="0"/>
              <a:t>29/11/2021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85A7E70-A9FA-4B0D-B9C1-8D8B19E73972}" type="slidenum">
              <a:rPr lang="es-CO" smtClean="0"/>
              <a:t>‹Nº›</a:t>
            </a:fld>
            <a:endParaRPr lang="es-CO"/>
          </a:p>
        </p:txBody>
      </p:sp>
    </p:spTree>
    <p:extLst>
      <p:ext uri="{BB962C8B-B14F-4D97-AF65-F5344CB8AC3E}">
        <p14:creationId xmlns:p14="http://schemas.microsoft.com/office/powerpoint/2010/main" val="269398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80AEA4A-2B81-4D66-A037-D036D3B40297}" type="datetimeFigureOut">
              <a:rPr lang="es-CO" smtClean="0"/>
              <a:t>29/11/2021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85A7E70-A9FA-4B0D-B9C1-8D8B19E73972}" type="slidenum">
              <a:rPr lang="es-CO" smtClean="0"/>
              <a:t>‹Nº›</a:t>
            </a:fld>
            <a:endParaRPr lang="es-CO"/>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7790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80AEA4A-2B81-4D66-A037-D036D3B40297}" type="datetimeFigureOut">
              <a:rPr lang="es-CO" smtClean="0"/>
              <a:t>29/11/2021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85A7E70-A9FA-4B0D-B9C1-8D8B19E73972}" type="slidenum">
              <a:rPr lang="es-CO" smtClean="0"/>
              <a:t>‹Nº›</a:t>
            </a:fld>
            <a:endParaRPr lang="es-CO"/>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9649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80AEA4A-2B81-4D66-A037-D036D3B40297}" type="datetimeFigureOut">
              <a:rPr lang="es-CO" smtClean="0"/>
              <a:t>29/11/2021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85A7E70-A9FA-4B0D-B9C1-8D8B19E73972}" type="slidenum">
              <a:rPr lang="es-CO" smtClean="0"/>
              <a:t>‹Nº›</a:t>
            </a:fld>
            <a:endParaRPr lang="es-CO"/>
          </a:p>
        </p:txBody>
      </p:sp>
    </p:spTree>
    <p:extLst>
      <p:ext uri="{BB962C8B-B14F-4D97-AF65-F5344CB8AC3E}">
        <p14:creationId xmlns:p14="http://schemas.microsoft.com/office/powerpoint/2010/main" val="659518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80AEA4A-2B81-4D66-A037-D036D3B40297}" type="datetimeFigureOut">
              <a:rPr lang="es-CO" smtClean="0"/>
              <a:t>29/11/2021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85A7E70-A9FA-4B0D-B9C1-8D8B19E73972}" type="slidenum">
              <a:rPr lang="es-CO" smtClean="0"/>
              <a:t>‹Nº›</a:t>
            </a:fld>
            <a:endParaRPr lang="es-CO"/>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4194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80AEA4A-2B81-4D66-A037-D036D3B40297}" type="datetimeFigureOut">
              <a:rPr lang="es-CO" smtClean="0"/>
              <a:t>29/11/2021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85A7E70-A9FA-4B0D-B9C1-8D8B19E73972}" type="slidenum">
              <a:rPr lang="es-CO" smtClean="0"/>
              <a:t>‹Nº›</a:t>
            </a:fld>
            <a:endParaRPr lang="es-CO"/>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1332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0AEA4A-2B81-4D66-A037-D036D3B40297}" type="datetimeFigureOut">
              <a:rPr lang="es-CO" smtClean="0"/>
              <a:t>29/11/2021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85A7E70-A9FA-4B0D-B9C1-8D8B19E73972}" type="slidenum">
              <a:rPr lang="es-CO" smtClean="0"/>
              <a:t>‹Nº›</a:t>
            </a:fld>
            <a:endParaRPr lang="es-CO"/>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2981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0AEA4A-2B81-4D66-A037-D036D3B40297}" type="datetimeFigureOut">
              <a:rPr lang="es-CO" smtClean="0"/>
              <a:t>29/11/2021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85A7E70-A9FA-4B0D-B9C1-8D8B19E73972}" type="slidenum">
              <a:rPr lang="es-CO" smtClean="0"/>
              <a:t>‹Nº›</a:t>
            </a:fld>
            <a:endParaRPr lang="es-CO"/>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406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0AEA4A-2B81-4D66-A037-D036D3B40297}" type="datetimeFigureOut">
              <a:rPr lang="es-CO" smtClean="0"/>
              <a:t>29/11/2021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85A7E70-A9FA-4B0D-B9C1-8D8B19E73972}" type="slidenum">
              <a:rPr lang="es-CO" smtClean="0"/>
              <a:t>‹Nº›</a:t>
            </a:fld>
            <a:endParaRPr lang="es-CO"/>
          </a:p>
        </p:txBody>
      </p:sp>
    </p:spTree>
    <p:extLst>
      <p:ext uri="{BB962C8B-B14F-4D97-AF65-F5344CB8AC3E}">
        <p14:creationId xmlns:p14="http://schemas.microsoft.com/office/powerpoint/2010/main" val="422428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80AEA4A-2B81-4D66-A037-D036D3B40297}" type="datetimeFigureOut">
              <a:rPr lang="es-CO" smtClean="0"/>
              <a:t>29/11/2021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85A7E70-A9FA-4B0D-B9C1-8D8B19E73972}" type="slidenum">
              <a:rPr lang="es-CO" smtClean="0"/>
              <a:t>‹Nº›</a:t>
            </a:fld>
            <a:endParaRPr lang="es-CO"/>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1990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80AEA4A-2B81-4D66-A037-D036D3B40297}" type="datetimeFigureOut">
              <a:rPr lang="es-CO" smtClean="0"/>
              <a:t>29/11/2021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85A7E70-A9FA-4B0D-B9C1-8D8B19E73972}" type="slidenum">
              <a:rPr lang="es-CO" smtClean="0"/>
              <a:t>‹Nº›</a:t>
            </a:fld>
            <a:endParaRPr lang="es-CO"/>
          </a:p>
        </p:txBody>
      </p:sp>
    </p:spTree>
    <p:extLst>
      <p:ext uri="{BB962C8B-B14F-4D97-AF65-F5344CB8AC3E}">
        <p14:creationId xmlns:p14="http://schemas.microsoft.com/office/powerpoint/2010/main" val="3704841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80AEA4A-2B81-4D66-A037-D036D3B40297}" type="datetimeFigureOut">
              <a:rPr lang="es-CO" smtClean="0"/>
              <a:t>29/11/2021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85A7E70-A9FA-4B0D-B9C1-8D8B19E73972}" type="slidenum">
              <a:rPr lang="es-CO" smtClean="0"/>
              <a:t>‹Nº›</a:t>
            </a:fld>
            <a:endParaRPr lang="es-CO"/>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3687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80AEA4A-2B81-4D66-A037-D036D3B40297}" type="datetimeFigureOut">
              <a:rPr lang="es-CO" smtClean="0"/>
              <a:t>29/11/2021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85A7E70-A9FA-4B0D-B9C1-8D8B19E73972}" type="slidenum">
              <a:rPr lang="es-CO" smtClean="0"/>
              <a:t>‹Nº›</a:t>
            </a:fld>
            <a:endParaRPr lang="es-CO"/>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560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AEA4A-2B81-4D66-A037-D036D3B40297}" type="datetimeFigureOut">
              <a:rPr lang="es-CO" smtClean="0"/>
              <a:t>29/11/2021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685A7E70-A9FA-4B0D-B9C1-8D8B19E73972}" type="slidenum">
              <a:rPr lang="es-CO" smtClean="0"/>
              <a:t>‹Nº›</a:t>
            </a:fld>
            <a:endParaRPr lang="es-CO"/>
          </a:p>
        </p:txBody>
      </p:sp>
    </p:spTree>
    <p:extLst>
      <p:ext uri="{BB962C8B-B14F-4D97-AF65-F5344CB8AC3E}">
        <p14:creationId xmlns:p14="http://schemas.microsoft.com/office/powerpoint/2010/main" val="377685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80AEA4A-2B81-4D66-A037-D036D3B40297}" type="datetimeFigureOut">
              <a:rPr lang="es-CO" smtClean="0"/>
              <a:t>29/11/2021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85A7E70-A9FA-4B0D-B9C1-8D8B19E73972}" type="slidenum">
              <a:rPr lang="es-CO" smtClean="0"/>
              <a:t>‹Nº›</a:t>
            </a:fld>
            <a:endParaRPr lang="es-CO"/>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229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80AEA4A-2B81-4D66-A037-D036D3B40297}" type="datetimeFigureOut">
              <a:rPr lang="es-CO" smtClean="0"/>
              <a:t>29/11/2021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85A7E70-A9FA-4B0D-B9C1-8D8B19E73972}" type="slidenum">
              <a:rPr lang="es-CO" smtClean="0"/>
              <a:t>‹Nº›</a:t>
            </a:fld>
            <a:endParaRPr lang="es-CO"/>
          </a:p>
        </p:txBody>
      </p:sp>
    </p:spTree>
    <p:extLst>
      <p:ext uri="{BB962C8B-B14F-4D97-AF65-F5344CB8AC3E}">
        <p14:creationId xmlns:p14="http://schemas.microsoft.com/office/powerpoint/2010/main" val="778001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0AEA4A-2B81-4D66-A037-D036D3B40297}" type="datetimeFigureOut">
              <a:rPr lang="es-CO" smtClean="0"/>
              <a:t>29/11/2021</a:t>
            </a:fld>
            <a:endParaRPr lang="es-CO"/>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5A7E70-A9FA-4B0D-B9C1-8D8B19E73972}" type="slidenum">
              <a:rPr lang="es-CO" smtClean="0"/>
              <a:t>‹Nº›</a:t>
            </a:fld>
            <a:endParaRPr lang="es-CO"/>
          </a:p>
        </p:txBody>
      </p:sp>
    </p:spTree>
    <p:extLst>
      <p:ext uri="{BB962C8B-B14F-4D97-AF65-F5344CB8AC3E}">
        <p14:creationId xmlns:p14="http://schemas.microsoft.com/office/powerpoint/2010/main" val="21310251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9.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26BAA0-7945-43E2-9A9C-E273A29C4F96}"/>
              </a:ext>
            </a:extLst>
          </p:cNvPr>
          <p:cNvSpPr>
            <a:spLocks noGrp="1"/>
          </p:cNvSpPr>
          <p:nvPr>
            <p:ph type="ctrTitle"/>
          </p:nvPr>
        </p:nvSpPr>
        <p:spPr/>
        <p:txBody>
          <a:bodyPr/>
          <a:lstStyle/>
          <a:p>
            <a:r>
              <a:rPr lang="es-CO" dirty="0"/>
              <a:t>Demostración de los programas realizados</a:t>
            </a:r>
          </a:p>
        </p:txBody>
      </p:sp>
      <p:sp>
        <p:nvSpPr>
          <p:cNvPr id="3" name="Subtítulo 2">
            <a:extLst>
              <a:ext uri="{FF2B5EF4-FFF2-40B4-BE49-F238E27FC236}">
                <a16:creationId xmlns:a16="http://schemas.microsoft.com/office/drawing/2014/main" id="{20720EEC-C2CA-46A0-A9B6-E366D31E1EC2}"/>
              </a:ext>
            </a:extLst>
          </p:cNvPr>
          <p:cNvSpPr>
            <a:spLocks noGrp="1"/>
          </p:cNvSpPr>
          <p:nvPr>
            <p:ph type="subTitle" idx="1"/>
          </p:nvPr>
        </p:nvSpPr>
        <p:spPr/>
        <p:txBody>
          <a:bodyPr>
            <a:normAutofit lnSpcReduction="10000"/>
          </a:bodyPr>
          <a:lstStyle/>
          <a:p>
            <a:r>
              <a:rPr lang="es-CO" dirty="0"/>
              <a:t>Steveen Restrepo Corrales</a:t>
            </a:r>
          </a:p>
          <a:p>
            <a:r>
              <a:rPr lang="es-CO" dirty="0"/>
              <a:t>1004520730</a:t>
            </a:r>
          </a:p>
          <a:p>
            <a:r>
              <a:rPr lang="es-CO" dirty="0"/>
              <a:t>Introducción a la informática </a:t>
            </a:r>
          </a:p>
        </p:txBody>
      </p:sp>
    </p:spTree>
    <p:extLst>
      <p:ext uri="{BB962C8B-B14F-4D97-AF65-F5344CB8AC3E}">
        <p14:creationId xmlns:p14="http://schemas.microsoft.com/office/powerpoint/2010/main" val="193790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8" name="Picture 14">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ítulo 1">
            <a:extLst>
              <a:ext uri="{FF2B5EF4-FFF2-40B4-BE49-F238E27FC236}">
                <a16:creationId xmlns:a16="http://schemas.microsoft.com/office/drawing/2014/main" id="{F03B1D22-E574-4ADA-9752-30885D18B068}"/>
              </a:ext>
            </a:extLst>
          </p:cNvPr>
          <p:cNvSpPr>
            <a:spLocks noGrp="1"/>
          </p:cNvSpPr>
          <p:nvPr>
            <p:ph type="title"/>
          </p:nvPr>
        </p:nvSpPr>
        <p:spPr>
          <a:xfrm>
            <a:off x="7535824" y="660065"/>
            <a:ext cx="3360772" cy="1303867"/>
          </a:xfrm>
        </p:spPr>
        <p:txBody>
          <a:bodyPr vert="horz" lIns="91440" tIns="45720" rIns="91440" bIns="45720" rtlCol="0" anchor="ctr">
            <a:normAutofit/>
          </a:bodyPr>
          <a:lstStyle/>
          <a:p>
            <a:r>
              <a:rPr kumimoji="0" lang="es-CO" sz="2800" b="0" i="0" u="none" strike="noStrike" kern="1200" cap="none" spc="0" normalizeH="0" baseline="0" noProof="0" dirty="0">
                <a:ln w="3175" cmpd="sng">
                  <a:noFill/>
                </a:ln>
                <a:solidFill>
                  <a:prstClr val="black">
                    <a:lumMod val="85000"/>
                    <a:lumOff val="15000"/>
                  </a:prstClr>
                </a:solidFill>
                <a:effectLst/>
                <a:uLnTx/>
                <a:uFillTx/>
                <a:latin typeface="Garamond" panose="02020404030301010803"/>
                <a:ea typeface="+mj-ea"/>
                <a:cs typeface="+mj-cs"/>
              </a:rPr>
              <a:t>Teorema Inducción</a:t>
            </a:r>
            <a:endParaRPr lang="en-US" sz="4400" dirty="0"/>
          </a:p>
        </p:txBody>
      </p:sp>
      <p:sp>
        <p:nvSpPr>
          <p:cNvPr id="27" name="Rectangle 26">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posición de imagen 5" descr="Texto&#10;&#10;Descripción generada automáticamente">
            <a:extLst>
              <a:ext uri="{FF2B5EF4-FFF2-40B4-BE49-F238E27FC236}">
                <a16:creationId xmlns:a16="http://schemas.microsoft.com/office/drawing/2014/main" id="{5B227C39-3B71-46C6-B118-B5BA0EDB0EF1}"/>
              </a:ext>
            </a:extLst>
          </p:cNvPr>
          <p:cNvPicPr>
            <a:picLocks noGrp="1" noChangeAspect="1"/>
          </p:cNvPicPr>
          <p:nvPr>
            <p:ph type="pic" idx="1"/>
          </p:nvPr>
        </p:nvPicPr>
        <p:blipFill rotWithShape="1">
          <a:blip r:embed="rId5">
            <a:extLst>
              <a:ext uri="{28A0092B-C50C-407E-A947-70E740481C1C}">
                <a14:useLocalDpi xmlns:a14="http://schemas.microsoft.com/office/drawing/2010/main" val="0"/>
              </a:ext>
            </a:extLst>
          </a:blip>
          <a:srcRect l="3997" r="15492" b="1"/>
          <a:stretch/>
        </p:blipFill>
        <p:spPr>
          <a:xfrm>
            <a:off x="1067369" y="2759306"/>
            <a:ext cx="5942687" cy="3318936"/>
          </a:xfrm>
          <a:prstGeom prst="rect">
            <a:avLst/>
          </a:prstGeom>
        </p:spPr>
      </p:pic>
      <p:cxnSp>
        <p:nvCxnSpPr>
          <p:cNvPr id="29" name="Straight Connector 28">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Marcador de texto 3">
            <a:extLst>
              <a:ext uri="{FF2B5EF4-FFF2-40B4-BE49-F238E27FC236}">
                <a16:creationId xmlns:a16="http://schemas.microsoft.com/office/drawing/2014/main" id="{3DCC0E9F-145D-4B2E-8AB1-7A24C28AA9E1}"/>
              </a:ext>
            </a:extLst>
          </p:cNvPr>
          <p:cNvSpPr>
            <a:spLocks noGrp="1"/>
          </p:cNvSpPr>
          <p:nvPr>
            <p:ph type="body" sz="half" idx="2"/>
          </p:nvPr>
        </p:nvSpPr>
        <p:spPr>
          <a:xfrm>
            <a:off x="7153022" y="2465533"/>
            <a:ext cx="4335372" cy="4219574"/>
          </a:xfrm>
        </p:spPr>
        <p:txBody>
          <a:bodyPr vert="horz" lIns="91440" tIns="45720" rIns="91440" bIns="45720" rtlCol="0" anchor="t">
            <a:normAutofit/>
          </a:bodyPr>
          <a:lstStyle/>
          <a:p>
            <a:pPr algn="l"/>
            <a:r>
              <a:rPr lang="es-ES" dirty="0"/>
              <a:t>Para empezar debemos construir unas formulas las cuales nos permita definir el patrón de la sucesión de números, luego de tener las formulas igualadas que nos cumplan el patrón debemos suponer verdadero para cuando n = k; por lo que reemplazamos las n por k. Por ultimo suponemos verdadero para cuando n = k + 1, por lo que el paso final seria reemplazar los valores en las formulas y resolver las operaciones, dando como producto final una igualdad. </a:t>
            </a:r>
          </a:p>
        </p:txBody>
      </p:sp>
      <p:pic>
        <p:nvPicPr>
          <p:cNvPr id="5" name="Imagen 4">
            <a:extLst>
              <a:ext uri="{FF2B5EF4-FFF2-40B4-BE49-F238E27FC236}">
                <a16:creationId xmlns:a16="http://schemas.microsoft.com/office/drawing/2014/main" id="{DA173A58-0A1E-41A1-B39D-1D0C06ABB6EB}"/>
              </a:ext>
            </a:extLst>
          </p:cNvPr>
          <p:cNvPicPr>
            <a:picLocks noChangeAspect="1"/>
          </p:cNvPicPr>
          <p:nvPr/>
        </p:nvPicPr>
        <p:blipFill>
          <a:blip r:embed="rId6"/>
          <a:stretch>
            <a:fillRect/>
          </a:stretch>
        </p:blipFill>
        <p:spPr>
          <a:xfrm>
            <a:off x="1026486" y="649705"/>
            <a:ext cx="6008844" cy="2069496"/>
          </a:xfrm>
          <a:prstGeom prst="rect">
            <a:avLst/>
          </a:prstGeom>
        </p:spPr>
      </p:pic>
    </p:spTree>
    <p:extLst>
      <p:ext uri="{BB962C8B-B14F-4D97-AF65-F5344CB8AC3E}">
        <p14:creationId xmlns:p14="http://schemas.microsoft.com/office/powerpoint/2010/main" val="1959462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Marcador de posición de imagen 5" descr="Imagen que contiene Escala de tiempo&#10;&#10;Descripción generada automáticamente">
            <a:extLst>
              <a:ext uri="{FF2B5EF4-FFF2-40B4-BE49-F238E27FC236}">
                <a16:creationId xmlns:a16="http://schemas.microsoft.com/office/drawing/2014/main" id="{2D5ECD4C-2D58-4339-99B3-3944327088C3}"/>
              </a:ext>
            </a:extLst>
          </p:cNvPr>
          <p:cNvPicPr>
            <a:picLocks noChangeAspect="1"/>
          </p:cNvPicPr>
          <p:nvPr/>
        </p:nvPicPr>
        <p:blipFill rotWithShape="1">
          <a:blip r:embed="rId2">
            <a:extLst>
              <a:ext uri="{28A0092B-C50C-407E-A947-70E740481C1C}">
                <a14:useLocalDpi xmlns:a14="http://schemas.microsoft.com/office/drawing/2010/main" val="0"/>
              </a:ext>
            </a:extLst>
          </a:blip>
          <a:srcRect l="705" r="3808" b="9679"/>
          <a:stretch/>
        </p:blipFill>
        <p:spPr>
          <a:xfrm>
            <a:off x="726423" y="702209"/>
            <a:ext cx="7558465" cy="3485349"/>
          </a:xfrm>
          <a:prstGeom prst="rect">
            <a:avLst/>
          </a:prstGeom>
          <a:effectLst>
            <a:outerShdw blurRad="50800" dist="38100" dir="2700000" algn="tl" rotWithShape="0">
              <a:prstClr val="black">
                <a:alpha val="40000"/>
              </a:prstClr>
            </a:outerShdw>
          </a:effectLst>
        </p:spPr>
      </p:pic>
      <p:sp>
        <p:nvSpPr>
          <p:cNvPr id="5" name="CuadroTexto 4">
            <a:extLst>
              <a:ext uri="{FF2B5EF4-FFF2-40B4-BE49-F238E27FC236}">
                <a16:creationId xmlns:a16="http://schemas.microsoft.com/office/drawing/2014/main" id="{757DDB11-793B-4C11-B89A-36D59F17C864}"/>
              </a:ext>
            </a:extLst>
          </p:cNvPr>
          <p:cNvSpPr txBox="1"/>
          <p:nvPr/>
        </p:nvSpPr>
        <p:spPr>
          <a:xfrm>
            <a:off x="726423" y="4401465"/>
            <a:ext cx="7558465" cy="1754326"/>
          </a:xfrm>
          <a:prstGeom prst="rect">
            <a:avLst/>
          </a:prstGeom>
          <a:noFill/>
        </p:spPr>
        <p:txBody>
          <a:bodyPr wrap="square" rtlCol="0">
            <a:spAutoFit/>
          </a:bodyPr>
          <a:lstStyle/>
          <a:p>
            <a:r>
              <a:rPr lang="es-MX" dirty="0"/>
              <a:t>La Función de este código es buscar en cada nodo hasta encontrar el dato que le sea indicado, y devolver la posición en la que lo encuentra. Además, mientras que encuentra dicho buscará si los nodos no son “</a:t>
            </a:r>
            <a:r>
              <a:rPr lang="es-MX" dirty="0" err="1"/>
              <a:t>null</a:t>
            </a:r>
            <a:r>
              <a:rPr lang="es-MX" dirty="0"/>
              <a:t>”, es decir que no posee datos, si encuentra uno nodo “</a:t>
            </a:r>
            <a:r>
              <a:rPr lang="es-MX" dirty="0" err="1"/>
              <a:t>null</a:t>
            </a:r>
            <a:r>
              <a:rPr lang="es-MX" dirty="0"/>
              <a:t>”, va a solicitar por teclado un dato para ingresarlo y completar ese nodo, y a los nodos que ya tengan datos les sumará un número “x” a todos</a:t>
            </a:r>
            <a:endParaRPr lang="es-CO" dirty="0"/>
          </a:p>
        </p:txBody>
      </p:sp>
      <p:sp>
        <p:nvSpPr>
          <p:cNvPr id="6" name="CuadroTexto 5">
            <a:extLst>
              <a:ext uri="{FF2B5EF4-FFF2-40B4-BE49-F238E27FC236}">
                <a16:creationId xmlns:a16="http://schemas.microsoft.com/office/drawing/2014/main" id="{5382C0D2-5A25-4626-B6DE-57497978EBB5}"/>
              </a:ext>
            </a:extLst>
          </p:cNvPr>
          <p:cNvSpPr txBox="1"/>
          <p:nvPr/>
        </p:nvSpPr>
        <p:spPr>
          <a:xfrm>
            <a:off x="9440932" y="1921663"/>
            <a:ext cx="1310195" cy="523220"/>
          </a:xfrm>
          <a:prstGeom prst="rect">
            <a:avLst/>
          </a:prstGeom>
          <a:noFill/>
        </p:spPr>
        <p:txBody>
          <a:bodyPr wrap="square" rtlCol="0">
            <a:spAutoFit/>
          </a:bodyPr>
          <a:lstStyle/>
          <a:p>
            <a:r>
              <a:rPr lang="es-CO" sz="2800" dirty="0">
                <a:ln w="3175" cmpd="sng">
                  <a:noFill/>
                </a:ln>
                <a:solidFill>
                  <a:prstClr val="black">
                    <a:lumMod val="85000"/>
                    <a:lumOff val="15000"/>
                  </a:prstClr>
                </a:solidFill>
                <a:latin typeface="Garamond" panose="02020404030301010803"/>
                <a:ea typeface="+mj-ea"/>
                <a:cs typeface="+mj-cs"/>
              </a:rPr>
              <a:t>Nodos</a:t>
            </a:r>
            <a:endParaRPr lang="es-CO" dirty="0"/>
          </a:p>
        </p:txBody>
      </p:sp>
    </p:spTree>
    <p:extLst>
      <p:ext uri="{BB962C8B-B14F-4D97-AF65-F5344CB8AC3E}">
        <p14:creationId xmlns:p14="http://schemas.microsoft.com/office/powerpoint/2010/main" val="643858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110FE2-6602-453F-81C6-97DA2F1BA64A}"/>
              </a:ext>
            </a:extLst>
          </p:cNvPr>
          <p:cNvSpPr>
            <a:spLocks noGrp="1"/>
          </p:cNvSpPr>
          <p:nvPr>
            <p:ph type="title"/>
          </p:nvPr>
        </p:nvSpPr>
        <p:spPr>
          <a:xfrm>
            <a:off x="1295399" y="784803"/>
            <a:ext cx="6241816" cy="553796"/>
          </a:xfrm>
        </p:spPr>
        <p:txBody>
          <a:bodyPr/>
          <a:lstStyle/>
          <a:p>
            <a:r>
              <a:rPr lang="es-CO" dirty="0"/>
              <a:t>Creador de clase: Gatos</a:t>
            </a:r>
          </a:p>
        </p:txBody>
      </p:sp>
      <p:pic>
        <p:nvPicPr>
          <p:cNvPr id="6" name="Marcador de posición de imagen 5" descr="Imagen que contiene Texto&#10;&#10;Descripción generada automáticamente">
            <a:extLst>
              <a:ext uri="{FF2B5EF4-FFF2-40B4-BE49-F238E27FC236}">
                <a16:creationId xmlns:a16="http://schemas.microsoft.com/office/drawing/2014/main" id="{DD358B65-39B4-487C-A217-FEE690A6A79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33" r="12247"/>
          <a:stretch/>
        </p:blipFill>
        <p:spPr>
          <a:xfrm>
            <a:off x="8215533" y="784803"/>
            <a:ext cx="3249636" cy="5288394"/>
          </a:xfrm>
          <a:prstGeom prst="roundRect">
            <a:avLst>
              <a:gd name="adj" fmla="val 0"/>
            </a:avLst>
          </a:prstGeom>
        </p:spPr>
      </p:pic>
      <p:sp>
        <p:nvSpPr>
          <p:cNvPr id="4" name="Marcador de texto 3">
            <a:extLst>
              <a:ext uri="{FF2B5EF4-FFF2-40B4-BE49-F238E27FC236}">
                <a16:creationId xmlns:a16="http://schemas.microsoft.com/office/drawing/2014/main" id="{23991D1C-2A25-42B3-ABF0-4CB2B3C620F2}"/>
              </a:ext>
            </a:extLst>
          </p:cNvPr>
          <p:cNvSpPr>
            <a:spLocks noGrp="1"/>
          </p:cNvSpPr>
          <p:nvPr>
            <p:ph type="body" sz="half" idx="2"/>
          </p:nvPr>
        </p:nvSpPr>
        <p:spPr>
          <a:xfrm>
            <a:off x="1295399" y="2964679"/>
            <a:ext cx="6241816" cy="1233248"/>
          </a:xfrm>
        </p:spPr>
        <p:txBody>
          <a:bodyPr>
            <a:normAutofit/>
          </a:bodyPr>
          <a:lstStyle/>
          <a:p>
            <a:r>
              <a:rPr lang="es-CO" dirty="0"/>
              <a:t>La función de este sencillo código es generar una clase para diferentes tipos de gatos, solicitando que le sean mencionados el nombre del animal, su edad y su raza, para posteriormente imprimirlos cuando le sea solicitado.</a:t>
            </a:r>
          </a:p>
        </p:txBody>
      </p:sp>
    </p:spTree>
    <p:extLst>
      <p:ext uri="{BB962C8B-B14F-4D97-AF65-F5344CB8AC3E}">
        <p14:creationId xmlns:p14="http://schemas.microsoft.com/office/powerpoint/2010/main" val="893282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2FEB6E-E959-4B34-B795-D9FE23E0BE7D}"/>
              </a:ext>
            </a:extLst>
          </p:cNvPr>
          <p:cNvSpPr>
            <a:spLocks noGrp="1"/>
          </p:cNvSpPr>
          <p:nvPr>
            <p:ph type="title"/>
          </p:nvPr>
        </p:nvSpPr>
        <p:spPr>
          <a:xfrm>
            <a:off x="8957348" y="674513"/>
            <a:ext cx="2561140" cy="1589716"/>
          </a:xfrm>
        </p:spPr>
        <p:txBody>
          <a:bodyPr/>
          <a:lstStyle/>
          <a:p>
            <a:r>
              <a:rPr lang="es-CO" dirty="0"/>
              <a:t>Creador de clase: Motocicletas</a:t>
            </a:r>
          </a:p>
        </p:txBody>
      </p:sp>
      <p:pic>
        <p:nvPicPr>
          <p:cNvPr id="8" name="Marcador de posición de imagen 7" descr="Interfaz de usuario gráfica, Aplicación, Tabla&#10;&#10;Descripción generada automáticamente">
            <a:extLst>
              <a:ext uri="{FF2B5EF4-FFF2-40B4-BE49-F238E27FC236}">
                <a16:creationId xmlns:a16="http://schemas.microsoft.com/office/drawing/2014/main" id="{D3766BD2-89C9-4678-99A3-4430D66D9D8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54" t="1" r="8035" b="2201"/>
          <a:stretch/>
        </p:blipFill>
        <p:spPr>
          <a:xfrm>
            <a:off x="685099" y="674513"/>
            <a:ext cx="8198520" cy="3727548"/>
          </a:xfrm>
        </p:spPr>
      </p:pic>
      <p:sp>
        <p:nvSpPr>
          <p:cNvPr id="4" name="Marcador de texto 3">
            <a:extLst>
              <a:ext uri="{FF2B5EF4-FFF2-40B4-BE49-F238E27FC236}">
                <a16:creationId xmlns:a16="http://schemas.microsoft.com/office/drawing/2014/main" id="{D2C923D2-F590-490A-AFDD-F52A5551867A}"/>
              </a:ext>
            </a:extLst>
          </p:cNvPr>
          <p:cNvSpPr>
            <a:spLocks noGrp="1"/>
          </p:cNvSpPr>
          <p:nvPr>
            <p:ph type="body" sz="half" idx="2"/>
          </p:nvPr>
        </p:nvSpPr>
        <p:spPr>
          <a:xfrm>
            <a:off x="622956" y="4526437"/>
            <a:ext cx="10895531" cy="1828800"/>
          </a:xfrm>
        </p:spPr>
        <p:txBody>
          <a:bodyPr/>
          <a:lstStyle/>
          <a:p>
            <a:r>
              <a:rPr lang="es-CO" dirty="0"/>
              <a:t>Al igual que el código anterior, este se encarga de crear una clase para un elemento seleccionado, esta vez motocicletas. Para la creación de la clase, solicitará que le sean otorgadas algunas especificaciones como el modelo, el cilindraje, su peso y la potencia que posee. Luego los imprimirá cuando se le solicite.</a:t>
            </a:r>
          </a:p>
        </p:txBody>
      </p:sp>
    </p:spTree>
    <p:extLst>
      <p:ext uri="{BB962C8B-B14F-4D97-AF65-F5344CB8AC3E}">
        <p14:creationId xmlns:p14="http://schemas.microsoft.com/office/powerpoint/2010/main" val="221331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descr="Tabla&#10;&#10;Descripción generada automáticamente con confianza media">
            <a:extLst>
              <a:ext uri="{FF2B5EF4-FFF2-40B4-BE49-F238E27FC236}">
                <a16:creationId xmlns:a16="http://schemas.microsoft.com/office/drawing/2014/main" id="{17103D16-053B-4B84-BE0E-8CA2D9ED8EE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91" r="32119"/>
          <a:stretch/>
        </p:blipFill>
        <p:spPr>
          <a:xfrm>
            <a:off x="786641" y="815952"/>
            <a:ext cx="3097959" cy="5226096"/>
          </a:xfrm>
        </p:spPr>
      </p:pic>
      <p:pic>
        <p:nvPicPr>
          <p:cNvPr id="7" name="Marcador de posición de imagen 5" descr="Texto&#10;&#10;Descripción generada automáticamente con confianza media">
            <a:extLst>
              <a:ext uri="{FF2B5EF4-FFF2-40B4-BE49-F238E27FC236}">
                <a16:creationId xmlns:a16="http://schemas.microsoft.com/office/drawing/2014/main" id="{A73FC67B-69E6-475C-A886-8CDB7DE2A6FE}"/>
              </a:ext>
            </a:extLst>
          </p:cNvPr>
          <p:cNvPicPr>
            <a:picLocks noChangeAspect="1"/>
          </p:cNvPicPr>
          <p:nvPr/>
        </p:nvPicPr>
        <p:blipFill rotWithShape="1">
          <a:blip r:embed="rId3">
            <a:extLst>
              <a:ext uri="{28A0092B-C50C-407E-A947-70E740481C1C}">
                <a14:useLocalDpi xmlns:a14="http://schemas.microsoft.com/office/drawing/2010/main" val="0"/>
              </a:ext>
            </a:extLst>
          </a:blip>
          <a:srcRect l="1138" r="19824"/>
          <a:stretch/>
        </p:blipFill>
        <p:spPr>
          <a:xfrm>
            <a:off x="4126279" y="1981200"/>
            <a:ext cx="3411642" cy="4060848"/>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pic>
      <p:pic>
        <p:nvPicPr>
          <p:cNvPr id="8" name="Marcador de posición de imagen 5" descr="Imagen que contiene Texto&#10;&#10;Descripción generada automáticamente">
            <a:extLst>
              <a:ext uri="{FF2B5EF4-FFF2-40B4-BE49-F238E27FC236}">
                <a16:creationId xmlns:a16="http://schemas.microsoft.com/office/drawing/2014/main" id="{A0028C45-28A4-4957-BF45-91247FC2993D}"/>
              </a:ext>
            </a:extLst>
          </p:cNvPr>
          <p:cNvPicPr>
            <a:picLocks noChangeAspect="1"/>
          </p:cNvPicPr>
          <p:nvPr/>
        </p:nvPicPr>
        <p:blipFill rotWithShape="1">
          <a:blip r:embed="rId4">
            <a:extLst>
              <a:ext uri="{28A0092B-C50C-407E-A947-70E740481C1C}">
                <a14:useLocalDpi xmlns:a14="http://schemas.microsoft.com/office/drawing/2010/main" val="0"/>
              </a:ext>
            </a:extLst>
          </a:blip>
          <a:srcRect l="73" r="28817"/>
          <a:stretch/>
        </p:blipFill>
        <p:spPr>
          <a:xfrm>
            <a:off x="7779601" y="1981200"/>
            <a:ext cx="3625758" cy="4060848"/>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pic>
      <p:sp>
        <p:nvSpPr>
          <p:cNvPr id="26" name="Título 1">
            <a:extLst>
              <a:ext uri="{FF2B5EF4-FFF2-40B4-BE49-F238E27FC236}">
                <a16:creationId xmlns:a16="http://schemas.microsoft.com/office/drawing/2014/main" id="{90F9A1C2-8BE2-4A7B-BA05-B4B7A7E037C4}"/>
              </a:ext>
            </a:extLst>
          </p:cNvPr>
          <p:cNvSpPr>
            <a:spLocks noGrp="1"/>
          </p:cNvSpPr>
          <p:nvPr>
            <p:ph type="title"/>
          </p:nvPr>
        </p:nvSpPr>
        <p:spPr>
          <a:xfrm>
            <a:off x="4432966" y="815952"/>
            <a:ext cx="6693270" cy="533929"/>
          </a:xfrm>
          <a:ln>
            <a:solidFill>
              <a:schemeClr val="accent1"/>
            </a:solidFill>
          </a:ln>
        </p:spPr>
        <p:txBody>
          <a:bodyPr/>
          <a:lstStyle/>
          <a:p>
            <a:r>
              <a:rPr lang="es-CO" dirty="0"/>
              <a:t>Creador de clase: Sistemas numéricos</a:t>
            </a:r>
          </a:p>
        </p:txBody>
      </p:sp>
    </p:spTree>
    <p:extLst>
      <p:ext uri="{BB962C8B-B14F-4D97-AF65-F5344CB8AC3E}">
        <p14:creationId xmlns:p14="http://schemas.microsoft.com/office/powerpoint/2010/main" val="11463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071960-9CBE-47EC-B1D9-BFDB86FCAC03}"/>
              </a:ext>
            </a:extLst>
          </p:cNvPr>
          <p:cNvSpPr>
            <a:spLocks noGrp="1"/>
          </p:cNvSpPr>
          <p:nvPr>
            <p:ph type="title"/>
          </p:nvPr>
        </p:nvSpPr>
        <p:spPr/>
        <p:txBody>
          <a:bodyPr/>
          <a:lstStyle/>
          <a:p>
            <a:r>
              <a:rPr lang="es-CO" dirty="0"/>
              <a:t>Creador de clase: Sistemas numéricos</a:t>
            </a:r>
          </a:p>
        </p:txBody>
      </p:sp>
      <p:sp>
        <p:nvSpPr>
          <p:cNvPr id="3" name="Marcador de contenido 2">
            <a:extLst>
              <a:ext uri="{FF2B5EF4-FFF2-40B4-BE49-F238E27FC236}">
                <a16:creationId xmlns:a16="http://schemas.microsoft.com/office/drawing/2014/main" id="{4CA7C28C-4311-4D38-A67C-4DCA92324C1A}"/>
              </a:ext>
            </a:extLst>
          </p:cNvPr>
          <p:cNvSpPr>
            <a:spLocks noGrp="1"/>
          </p:cNvSpPr>
          <p:nvPr>
            <p:ph idx="1"/>
          </p:nvPr>
        </p:nvSpPr>
        <p:spPr/>
        <p:txBody>
          <a:bodyPr/>
          <a:lstStyle/>
          <a:p>
            <a:pPr marL="0" indent="0">
              <a:buNone/>
            </a:pPr>
            <a:r>
              <a:rPr lang="es-CO" dirty="0"/>
              <a:t>Estos tres códigos cumplen una función similar: Crear una clase para un dígito en un determinado sistema numérico y luego convertir este al sistema decimal y devolverlo.</a:t>
            </a:r>
          </a:p>
          <a:p>
            <a:pPr marL="0" indent="0">
              <a:buNone/>
            </a:pPr>
            <a:r>
              <a:rPr lang="es-CO" dirty="0"/>
              <a:t>El primer código trabaja con el sistema binario, el segundo código lo hace con el sistema terciario y el tercer código hace lo propio con el sistema octal.</a:t>
            </a:r>
          </a:p>
        </p:txBody>
      </p:sp>
    </p:spTree>
    <p:extLst>
      <p:ext uri="{BB962C8B-B14F-4D97-AF65-F5344CB8AC3E}">
        <p14:creationId xmlns:p14="http://schemas.microsoft.com/office/powerpoint/2010/main" val="16205532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TM02900743[[fn=Orgánico]]</Template>
  <TotalTime>402</TotalTime>
  <Words>371</Words>
  <Application>Microsoft Office PowerPoint</Application>
  <PresentationFormat>Panorámica</PresentationFormat>
  <Paragraphs>16</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Garamond</vt:lpstr>
      <vt:lpstr>Orgánico</vt:lpstr>
      <vt:lpstr>Demostración de los programas realizados</vt:lpstr>
      <vt:lpstr>Teorema Inducción</vt:lpstr>
      <vt:lpstr>Presentación de PowerPoint</vt:lpstr>
      <vt:lpstr>Creador de clase: Gatos</vt:lpstr>
      <vt:lpstr>Creador de clase: Motocicletas</vt:lpstr>
      <vt:lpstr>Creador de clase: Sistemas numéricos</vt:lpstr>
      <vt:lpstr>Creador de clase: Sistemas numéricos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Demostración de los programas realizados</dc:title>
  <dc:creator>Simon Agudelo Garcia</dc:creator>
  <cp:lastModifiedBy>Steveen Restrepo</cp:lastModifiedBy>
  <cp:revision>3</cp:revision>
  <dcterms:created xsi:type="dcterms:W3CDTF">2021-11-27T18:10:22Z</dcterms:created>
  <dcterms:modified xsi:type="dcterms:W3CDTF">2021-11-29T19:03:29Z</dcterms:modified>
</cp:coreProperties>
</file>