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70" r:id="rId3"/>
    <p:sldId id="276" r:id="rId4"/>
    <p:sldId id="287" r:id="rId5"/>
    <p:sldId id="257" r:id="rId6"/>
    <p:sldId id="280" r:id="rId7"/>
    <p:sldId id="281" r:id="rId8"/>
    <p:sldId id="278" r:id="rId9"/>
    <p:sldId id="277" r:id="rId10"/>
    <p:sldId id="284" r:id="rId11"/>
    <p:sldId id="285" r:id="rId12"/>
    <p:sldId id="282" r:id="rId13"/>
    <p:sldId id="28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69"/>
    <p:restoredTop sz="63986"/>
  </p:normalViewPr>
  <p:slideViewPr>
    <p:cSldViewPr snapToGrid="0" snapToObjects="1">
      <p:cViewPr varScale="1">
        <p:scale>
          <a:sx n="72" d="100"/>
          <a:sy n="72" d="100"/>
        </p:scale>
        <p:origin x="2120" y="192"/>
      </p:cViewPr>
      <p:guideLst/>
    </p:cSldViewPr>
  </p:slideViewPr>
  <p:notesTextViewPr>
    <p:cViewPr>
      <p:scale>
        <a:sx n="140" d="100"/>
        <a:sy n="14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18374D-4AF0-F841-9B6E-2DE9D612E82A}" type="datetimeFigureOut">
              <a:rPr lang="en-US" smtClean="0"/>
              <a:t>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FA3EA4-B6C4-C846-9553-F553F20D11CE}" type="slidenum">
              <a:rPr lang="en-US" smtClean="0"/>
              <a:t>‹#›</a:t>
            </a:fld>
            <a:endParaRPr lang="en-US"/>
          </a:p>
        </p:txBody>
      </p:sp>
    </p:spTree>
    <p:extLst>
      <p:ext uri="{BB962C8B-B14F-4D97-AF65-F5344CB8AC3E}">
        <p14:creationId xmlns:p14="http://schemas.microsoft.com/office/powerpoint/2010/main" val="3112579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349483">
              <a:lnSpc>
                <a:spcPts val="2800"/>
              </a:lnSpc>
              <a:spcBef>
                <a:spcPts val="0"/>
              </a:spcBef>
              <a:buSzTx/>
              <a:buNone/>
              <a:defRPr sz="1512"/>
            </a:pPr>
            <a:r>
              <a:rPr lang="en-US" sz="2200" b="1" dirty="0"/>
              <a:t>Motivation</a:t>
            </a:r>
            <a:r>
              <a:rPr lang="en-US" sz="2200" dirty="0"/>
              <a:t>:  Use divide and conquer to simplify among the parts of a program </a:t>
            </a:r>
          </a:p>
          <a:p>
            <a:pPr marL="0" lvl="1" indent="174741" defTabSz="349483">
              <a:lnSpc>
                <a:spcPts val="2800"/>
              </a:lnSpc>
              <a:spcBef>
                <a:spcPts val="0"/>
              </a:spcBef>
              <a:buSzTx/>
              <a:buNone/>
              <a:defRPr sz="1512"/>
            </a:pPr>
            <a:r>
              <a:rPr lang="en-US" sz="2200" dirty="0"/>
              <a:t>-  Defines the role the objects play in an application into one of three parts</a:t>
            </a:r>
          </a:p>
          <a:p>
            <a:pPr marL="0" lvl="1" indent="174741" defTabSz="349483">
              <a:lnSpc>
                <a:spcPts val="2800"/>
              </a:lnSpc>
              <a:spcBef>
                <a:spcPts val="0"/>
              </a:spcBef>
              <a:buSzTx/>
              <a:buNone/>
              <a:defRPr sz="1512"/>
            </a:pPr>
            <a:r>
              <a:rPr lang="en-US" sz="2200" dirty="0"/>
              <a:t>-  Defines the way objects communicate with each other</a:t>
            </a:r>
          </a:p>
          <a:p>
            <a:endParaRPr lang="en-US" dirty="0"/>
          </a:p>
        </p:txBody>
      </p:sp>
    </p:spTree>
    <p:extLst>
      <p:ext uri="{BB962C8B-B14F-4D97-AF65-F5344CB8AC3E}">
        <p14:creationId xmlns:p14="http://schemas.microsoft.com/office/powerpoint/2010/main" val="1034036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IQuarable</a:t>
            </a:r>
            <a:r>
              <a:rPr lang="en-US" dirty="0"/>
              <a:t>&lt;T&gt; </a:t>
            </a:r>
            <a:r>
              <a:rPr lang="en-US" sz="1200" b="0" i="0" kern="1200" dirty="0">
                <a:solidFill>
                  <a:schemeClr val="tx1"/>
                </a:solidFill>
                <a:effectLst/>
                <a:latin typeface="+mn-lt"/>
                <a:ea typeface="+mn-ea"/>
                <a:cs typeface="+mn-cs"/>
              </a:rPr>
              <a:t>You can transform an </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-&gt; string or a </a:t>
            </a:r>
            <a:r>
              <a:rPr lang="en-US" dirty="0"/>
              <a:t>List&lt;</a:t>
            </a:r>
            <a:r>
              <a:rPr lang="en-US" dirty="0" err="1"/>
              <a:t>Int</a:t>
            </a:r>
            <a:r>
              <a:rPr lang="en-US" dirty="0"/>
              <a:t>&gt;</a:t>
            </a:r>
            <a:r>
              <a:rPr lang="en-US" sz="1200" b="0" i="0" kern="1200" dirty="0">
                <a:solidFill>
                  <a:schemeClr val="tx1"/>
                </a:solidFill>
                <a:effectLst/>
                <a:latin typeface="+mn-lt"/>
                <a:ea typeface="+mn-ea"/>
                <a:cs typeface="+mn-cs"/>
              </a:rPr>
              <a:t> to a </a:t>
            </a:r>
            <a:r>
              <a:rPr lang="en-US" dirty="0"/>
              <a:t>List&lt;string&gt;</a:t>
            </a:r>
            <a:r>
              <a:rPr lang="en-US" sz="1200" b="0" i="0" kern="1200" dirty="0">
                <a:solidFill>
                  <a:schemeClr val="tx1"/>
                </a:solidFill>
                <a:effectLst/>
                <a:latin typeface="+mn-lt"/>
                <a:ea typeface="+mn-ea"/>
                <a:cs typeface="+mn-cs"/>
              </a:rPr>
              <a:t>. This transformation </a:t>
            </a:r>
            <a:r>
              <a:rPr lang="en-US" sz="1200" b="0" i="0" kern="1200" dirty="0" err="1">
                <a:solidFill>
                  <a:schemeClr val="tx1"/>
                </a:solidFill>
                <a:effectLst/>
                <a:latin typeface="+mn-lt"/>
                <a:ea typeface="+mn-ea"/>
                <a:cs typeface="+mn-cs"/>
              </a:rPr>
              <a:t>pereserve</a:t>
            </a:r>
            <a:r>
              <a:rPr lang="en-US" sz="1200" b="0" i="0" kern="1200" dirty="0">
                <a:solidFill>
                  <a:schemeClr val="tx1"/>
                </a:solidFill>
                <a:effectLst/>
                <a:latin typeface="+mn-lt"/>
                <a:ea typeface="+mn-ea"/>
                <a:cs typeface="+mn-cs"/>
              </a:rPr>
              <a:t> the structure. This means that the resulting object is also a list, and the order of values within the lists doesn't change.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IQuerable</a:t>
            </a:r>
            <a:r>
              <a:rPr lang="en-US" dirty="0"/>
              <a:t>&lt;List&lt;</a:t>
            </a:r>
            <a:r>
              <a:rPr lang="en-US" dirty="0" err="1"/>
              <a:t>int</a:t>
            </a:r>
            <a:r>
              <a:rPr lang="en-US" dirty="0"/>
              <a:t>&gt;&gt; =&gt;  </a:t>
            </a:r>
            <a:r>
              <a:rPr lang="en-US" dirty="0" err="1"/>
              <a:t>IQuerable</a:t>
            </a:r>
            <a:r>
              <a:rPr lang="en-US" dirty="0"/>
              <a:t>&lt;List&lt;string&gt;&gt;</a:t>
            </a:r>
          </a:p>
          <a:p>
            <a:endParaRPr lang="en-US" dirty="0"/>
          </a:p>
        </p:txBody>
      </p:sp>
      <p:sp>
        <p:nvSpPr>
          <p:cNvPr id="4" name="Slide Number Placeholder 3"/>
          <p:cNvSpPr>
            <a:spLocks noGrp="1"/>
          </p:cNvSpPr>
          <p:nvPr>
            <p:ph type="sldNum" sz="quarter" idx="5"/>
          </p:nvPr>
        </p:nvSpPr>
        <p:spPr/>
        <p:txBody>
          <a:bodyPr/>
          <a:lstStyle/>
          <a:p>
            <a:fld id="{8DFA3EA4-B6C4-C846-9553-F553F20D11CE}" type="slidenum">
              <a:rPr lang="en-US" smtClean="0"/>
              <a:t>13</a:t>
            </a:fld>
            <a:endParaRPr lang="en-US"/>
          </a:p>
        </p:txBody>
      </p:sp>
    </p:spTree>
    <p:extLst>
      <p:ext uri="{BB962C8B-B14F-4D97-AF65-F5344CB8AC3E}">
        <p14:creationId xmlns:p14="http://schemas.microsoft.com/office/powerpoint/2010/main" val="3822676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FA3EA4-B6C4-C846-9553-F553F20D11CE}" type="slidenum">
              <a:rPr lang="en-US" smtClean="0"/>
              <a:t>3</a:t>
            </a:fld>
            <a:endParaRPr lang="en-US"/>
          </a:p>
        </p:txBody>
      </p:sp>
    </p:spTree>
    <p:extLst>
      <p:ext uri="{BB962C8B-B14F-4D97-AF65-F5344CB8AC3E}">
        <p14:creationId xmlns:p14="http://schemas.microsoft.com/office/powerpoint/2010/main" val="16428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ORM provides a series of data types, and interfaces to access the tables and manipulate the data: </a:t>
            </a:r>
            <a:r>
              <a:rPr lang="en-US" sz="1200" b="0" i="0" kern="1200" dirty="0" err="1">
                <a:solidFill>
                  <a:schemeClr val="tx1"/>
                </a:solidFill>
                <a:effectLst/>
                <a:latin typeface="+mn-lt"/>
                <a:ea typeface="+mn-ea"/>
                <a:cs typeface="+mn-cs"/>
              </a:rPr>
              <a:t>DbContext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DbSets</a:t>
            </a:r>
            <a:r>
              <a:rPr lang="en-US" sz="1200" b="0" i="0" kern="1200" dirty="0">
                <a:solidFill>
                  <a:schemeClr val="tx1"/>
                </a:solidFill>
                <a:effectLst/>
                <a:latin typeface="+mn-lt"/>
                <a:ea typeface="+mn-ea"/>
                <a:cs typeface="+mn-cs"/>
              </a:rPr>
              <a:t>&lt;Movie&gt;</a:t>
            </a:r>
            <a:endParaRPr lang="en-US" dirty="0"/>
          </a:p>
          <a:p>
            <a:pPr marL="171450" indent="-171450">
              <a:buFontTx/>
              <a:buChar char="-"/>
            </a:pPr>
            <a:r>
              <a:rPr lang="en-US" dirty="0"/>
              <a:t>ORM tools do not know what is the desired database schema. They rely on the default behavior. For example an entity property that is called “Id”  might be the primary key or might not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Show the students how to implement the </a:t>
            </a:r>
            <a:r>
              <a:rPr lang="en-US" sz="1200" b="0" kern="1200" dirty="0" err="1">
                <a:solidFill>
                  <a:schemeClr val="tx1"/>
                </a:solidFill>
                <a:effectLst/>
                <a:latin typeface="+mn-lt"/>
                <a:ea typeface="+mn-ea"/>
                <a:cs typeface="+mn-cs"/>
              </a:rPr>
              <a:t>OnModelCreating</a:t>
            </a:r>
            <a:r>
              <a:rPr lang="en-US" dirty="0"/>
              <a:t>() method</a:t>
            </a:r>
          </a:p>
          <a:p>
            <a:pPr marL="171450" indent="-171450">
              <a:buFontTx/>
              <a:buChar char="-"/>
            </a:pPr>
            <a:r>
              <a:rPr lang="en-US" dirty="0"/>
              <a:t>Show the students how to define a primary key and sequences </a:t>
            </a:r>
            <a:r>
              <a:rPr lang="en-US" dirty="0" err="1"/>
              <a:t>manuall</a:t>
            </a:r>
            <a:endParaRPr lang="en-US" dirty="0"/>
          </a:p>
        </p:txBody>
      </p:sp>
      <p:sp>
        <p:nvSpPr>
          <p:cNvPr id="4" name="Slide Number Placeholder 3"/>
          <p:cNvSpPr>
            <a:spLocks noGrp="1"/>
          </p:cNvSpPr>
          <p:nvPr>
            <p:ph type="sldNum" sz="quarter" idx="5"/>
          </p:nvPr>
        </p:nvSpPr>
        <p:spPr/>
        <p:txBody>
          <a:bodyPr/>
          <a:lstStyle/>
          <a:p>
            <a:fld id="{8DFA3EA4-B6C4-C846-9553-F553F20D11CE}" type="slidenum">
              <a:rPr lang="en-US" smtClean="0"/>
              <a:t>5</a:t>
            </a:fld>
            <a:endParaRPr lang="en-US"/>
          </a:p>
        </p:txBody>
      </p:sp>
    </p:spTree>
    <p:extLst>
      <p:ext uri="{BB962C8B-B14F-4D97-AF65-F5344CB8AC3E}">
        <p14:creationId xmlns:p14="http://schemas.microsoft.com/office/powerpoint/2010/main" val="2044546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ORM provides a series of data types, and interfaces to access the tables and manipulate the data: </a:t>
            </a:r>
            <a:r>
              <a:rPr lang="en-US" sz="1200" b="0" i="0" kern="1200" dirty="0" err="1">
                <a:solidFill>
                  <a:schemeClr val="tx1"/>
                </a:solidFill>
                <a:effectLst/>
                <a:latin typeface="+mn-lt"/>
                <a:ea typeface="+mn-ea"/>
                <a:cs typeface="+mn-cs"/>
              </a:rPr>
              <a:t>DbContext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DbSets</a:t>
            </a:r>
            <a:r>
              <a:rPr lang="en-US" sz="1200" b="0" i="0" kern="1200" dirty="0">
                <a:solidFill>
                  <a:schemeClr val="tx1"/>
                </a:solidFill>
                <a:effectLst/>
                <a:latin typeface="+mn-lt"/>
                <a:ea typeface="+mn-ea"/>
                <a:cs typeface="+mn-cs"/>
              </a:rPr>
              <a:t>&lt;Movie&gt;</a:t>
            </a:r>
            <a:endParaRPr lang="en-US" dirty="0"/>
          </a:p>
          <a:p>
            <a:pPr marL="171450" indent="-171450">
              <a:buFontTx/>
              <a:buChar char="-"/>
            </a:pPr>
            <a:r>
              <a:rPr lang="en-US" dirty="0"/>
              <a:t>ORM tools do not know what is the desired database schema. They rely on the default behavior. For example an entity property that is called “Id”  might be the primary key or might not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Show the students how to implement the </a:t>
            </a:r>
            <a:r>
              <a:rPr lang="en-US" sz="1200" b="0" kern="1200" dirty="0" err="1">
                <a:solidFill>
                  <a:schemeClr val="tx1"/>
                </a:solidFill>
                <a:effectLst/>
                <a:latin typeface="+mn-lt"/>
                <a:ea typeface="+mn-ea"/>
                <a:cs typeface="+mn-cs"/>
              </a:rPr>
              <a:t>OnModelCreating</a:t>
            </a:r>
            <a:r>
              <a:rPr lang="en-US" dirty="0"/>
              <a:t>() method</a:t>
            </a:r>
          </a:p>
          <a:p>
            <a:pPr marL="171450" indent="-171450">
              <a:buFontTx/>
              <a:buChar char="-"/>
            </a:pPr>
            <a:r>
              <a:rPr lang="en-US" dirty="0"/>
              <a:t>Show the students how to define a primary key and sequences manual</a:t>
            </a:r>
          </a:p>
        </p:txBody>
      </p:sp>
      <p:sp>
        <p:nvSpPr>
          <p:cNvPr id="4" name="Slide Number Placeholder 3"/>
          <p:cNvSpPr>
            <a:spLocks noGrp="1"/>
          </p:cNvSpPr>
          <p:nvPr>
            <p:ph type="sldNum" sz="quarter" idx="5"/>
          </p:nvPr>
        </p:nvSpPr>
        <p:spPr/>
        <p:txBody>
          <a:bodyPr/>
          <a:lstStyle/>
          <a:p>
            <a:fld id="{8DFA3EA4-B6C4-C846-9553-F553F20D11CE}" type="slidenum">
              <a:rPr lang="en-US" smtClean="0"/>
              <a:t>6</a:t>
            </a:fld>
            <a:endParaRPr lang="en-US"/>
          </a:p>
        </p:txBody>
      </p:sp>
    </p:spTree>
    <p:extLst>
      <p:ext uri="{BB962C8B-B14F-4D97-AF65-F5344CB8AC3E}">
        <p14:creationId xmlns:p14="http://schemas.microsoft.com/office/powerpoint/2010/main" val="432770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ORM provides a series of data types, and interfaces to access the tables and manipulate the data: </a:t>
            </a:r>
            <a:r>
              <a:rPr lang="en-US" sz="1200" b="0" i="0" kern="1200" dirty="0" err="1">
                <a:solidFill>
                  <a:schemeClr val="tx1"/>
                </a:solidFill>
                <a:effectLst/>
                <a:latin typeface="+mn-lt"/>
                <a:ea typeface="+mn-ea"/>
                <a:cs typeface="+mn-cs"/>
              </a:rPr>
              <a:t>DbContext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DbSets</a:t>
            </a:r>
            <a:r>
              <a:rPr lang="en-US" sz="1200" b="0" i="0" kern="1200" dirty="0">
                <a:solidFill>
                  <a:schemeClr val="tx1"/>
                </a:solidFill>
                <a:effectLst/>
                <a:latin typeface="+mn-lt"/>
                <a:ea typeface="+mn-ea"/>
                <a:cs typeface="+mn-cs"/>
              </a:rPr>
              <a:t>&lt;Movie&gt;</a:t>
            </a:r>
            <a:endParaRPr lang="en-US" dirty="0"/>
          </a:p>
          <a:p>
            <a:pPr marL="171450" indent="-171450">
              <a:buFontTx/>
              <a:buChar char="-"/>
            </a:pPr>
            <a:r>
              <a:rPr lang="en-US" dirty="0"/>
              <a:t>ORM tools do not know what is the desired database schema. They rely on the default behavior. For example an entity property that is called “Id”  might be the primary key or might not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Show the students how to implement the </a:t>
            </a:r>
            <a:r>
              <a:rPr lang="en-US" sz="1200" b="0" kern="1200" dirty="0" err="1">
                <a:solidFill>
                  <a:schemeClr val="tx1"/>
                </a:solidFill>
                <a:effectLst/>
                <a:latin typeface="+mn-lt"/>
                <a:ea typeface="+mn-ea"/>
                <a:cs typeface="+mn-cs"/>
              </a:rPr>
              <a:t>OnModelCreating</a:t>
            </a:r>
            <a:r>
              <a:rPr lang="en-US" dirty="0"/>
              <a:t>() method</a:t>
            </a:r>
          </a:p>
          <a:p>
            <a:pPr marL="171450" indent="-171450">
              <a:buFontTx/>
              <a:buChar char="-"/>
            </a:pPr>
            <a:r>
              <a:rPr lang="en-US" dirty="0"/>
              <a:t>Show the students how to define a primary key and sequences </a:t>
            </a:r>
            <a:r>
              <a:rPr lang="en-US" dirty="0" err="1"/>
              <a:t>manuall</a:t>
            </a:r>
            <a:endParaRPr lang="en-US" dirty="0"/>
          </a:p>
        </p:txBody>
      </p:sp>
      <p:sp>
        <p:nvSpPr>
          <p:cNvPr id="4" name="Slide Number Placeholder 3"/>
          <p:cNvSpPr>
            <a:spLocks noGrp="1"/>
          </p:cNvSpPr>
          <p:nvPr>
            <p:ph type="sldNum" sz="quarter" idx="5"/>
          </p:nvPr>
        </p:nvSpPr>
        <p:spPr/>
        <p:txBody>
          <a:bodyPr/>
          <a:lstStyle/>
          <a:p>
            <a:fld id="{8DFA3EA4-B6C4-C846-9553-F553F20D11CE}" type="slidenum">
              <a:rPr lang="en-US" smtClean="0"/>
              <a:t>7</a:t>
            </a:fld>
            <a:endParaRPr lang="en-US"/>
          </a:p>
        </p:txBody>
      </p:sp>
    </p:spTree>
    <p:extLst>
      <p:ext uri="{BB962C8B-B14F-4D97-AF65-F5344CB8AC3E}">
        <p14:creationId xmlns:p14="http://schemas.microsoft.com/office/powerpoint/2010/main" val="206744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DFA3EA4-B6C4-C846-9553-F553F20D11CE}" type="slidenum">
              <a:rPr lang="en-US" smtClean="0"/>
              <a:t>9</a:t>
            </a:fld>
            <a:endParaRPr lang="en-US"/>
          </a:p>
        </p:txBody>
      </p:sp>
    </p:spTree>
    <p:extLst>
      <p:ext uri="{BB962C8B-B14F-4D97-AF65-F5344CB8AC3E}">
        <p14:creationId xmlns:p14="http://schemas.microsoft.com/office/powerpoint/2010/main" val="3394155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Do not use root user credentials in your implementation</a:t>
            </a:r>
          </a:p>
          <a:p>
            <a:pPr marL="171450" indent="-171450">
              <a:buFontTx/>
              <a:buChar char="-"/>
            </a:pPr>
            <a:r>
              <a:rPr lang="en-US" dirty="0"/>
              <a:t>Configuration data needs to be adjusted without recompiling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8DFA3EA4-B6C4-C846-9553-F553F20D11CE}" type="slidenum">
              <a:rPr lang="en-US" smtClean="0"/>
              <a:t>10</a:t>
            </a:fld>
            <a:endParaRPr lang="en-US"/>
          </a:p>
        </p:txBody>
      </p:sp>
    </p:spTree>
    <p:extLst>
      <p:ext uri="{BB962C8B-B14F-4D97-AF65-F5344CB8AC3E}">
        <p14:creationId xmlns:p14="http://schemas.microsoft.com/office/powerpoint/2010/main" val="2311750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Deep understanding of the ORM framework : such as preventing SQL injections, queries execution, Lazy evaluation cause performance issues in some cases, etc.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Mismatch: string or char to varchar or other string types that are not supported in programming languages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DFA3EA4-B6C4-C846-9553-F553F20D11CE}" type="slidenum">
              <a:rPr lang="en-US" smtClean="0"/>
              <a:t>11</a:t>
            </a:fld>
            <a:endParaRPr lang="en-US"/>
          </a:p>
        </p:txBody>
      </p:sp>
    </p:spTree>
    <p:extLst>
      <p:ext uri="{BB962C8B-B14F-4D97-AF65-F5344CB8AC3E}">
        <p14:creationId xmlns:p14="http://schemas.microsoft.com/office/powerpoint/2010/main" val="1371802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 will be downloaded </a:t>
            </a:r>
          </a:p>
        </p:txBody>
      </p:sp>
      <p:sp>
        <p:nvSpPr>
          <p:cNvPr id="4" name="Slide Number Placeholder 3"/>
          <p:cNvSpPr>
            <a:spLocks noGrp="1"/>
          </p:cNvSpPr>
          <p:nvPr>
            <p:ph type="sldNum" sz="quarter" idx="5"/>
          </p:nvPr>
        </p:nvSpPr>
        <p:spPr/>
        <p:txBody>
          <a:bodyPr/>
          <a:lstStyle/>
          <a:p>
            <a:fld id="{8DFA3EA4-B6C4-C846-9553-F553F20D11CE}" type="slidenum">
              <a:rPr lang="en-US" smtClean="0"/>
              <a:t>12</a:t>
            </a:fld>
            <a:endParaRPr lang="en-US"/>
          </a:p>
        </p:txBody>
      </p:sp>
    </p:spTree>
    <p:extLst>
      <p:ext uri="{BB962C8B-B14F-4D97-AF65-F5344CB8AC3E}">
        <p14:creationId xmlns:p14="http://schemas.microsoft.com/office/powerpoint/2010/main" val="3863193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E9159-7D1B-EA44-A72D-21B0ABE6C7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876257-D242-E844-AA47-3CF94C6895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18CF0B-CDF2-5F42-89ED-07B1A46B6DAE}"/>
              </a:ext>
            </a:extLst>
          </p:cNvPr>
          <p:cNvSpPr>
            <a:spLocks noGrp="1"/>
          </p:cNvSpPr>
          <p:nvPr>
            <p:ph type="dt" sz="half" idx="10"/>
          </p:nvPr>
        </p:nvSpPr>
        <p:spPr/>
        <p:txBody>
          <a:bodyPr/>
          <a:lstStyle/>
          <a:p>
            <a:fld id="{F0F9080F-EA19-FA48-AD6C-AC35CE1D1610}" type="datetimeFigureOut">
              <a:rPr lang="en-US" smtClean="0"/>
              <a:t>9/20/18</a:t>
            </a:fld>
            <a:endParaRPr lang="en-US"/>
          </a:p>
        </p:txBody>
      </p:sp>
      <p:sp>
        <p:nvSpPr>
          <p:cNvPr id="5" name="Footer Placeholder 4">
            <a:extLst>
              <a:ext uri="{FF2B5EF4-FFF2-40B4-BE49-F238E27FC236}">
                <a16:creationId xmlns:a16="http://schemas.microsoft.com/office/drawing/2014/main" id="{E60C5F8F-879D-1540-8285-49A279C894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761AC5-25E5-1941-99BA-9823A64E434B}"/>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3754458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64BD2-2D76-3E4F-A654-32E9908FC7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EFE6BC-F416-D34A-AB70-4A1E6957EC0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957501-3A71-964C-B78D-85A0B33B33A3}"/>
              </a:ext>
            </a:extLst>
          </p:cNvPr>
          <p:cNvSpPr>
            <a:spLocks noGrp="1"/>
          </p:cNvSpPr>
          <p:nvPr>
            <p:ph type="dt" sz="half" idx="10"/>
          </p:nvPr>
        </p:nvSpPr>
        <p:spPr/>
        <p:txBody>
          <a:bodyPr/>
          <a:lstStyle/>
          <a:p>
            <a:fld id="{F0F9080F-EA19-FA48-AD6C-AC35CE1D1610}" type="datetimeFigureOut">
              <a:rPr lang="en-US" smtClean="0"/>
              <a:t>9/20/18</a:t>
            </a:fld>
            <a:endParaRPr lang="en-US"/>
          </a:p>
        </p:txBody>
      </p:sp>
      <p:sp>
        <p:nvSpPr>
          <p:cNvPr id="5" name="Footer Placeholder 4">
            <a:extLst>
              <a:ext uri="{FF2B5EF4-FFF2-40B4-BE49-F238E27FC236}">
                <a16:creationId xmlns:a16="http://schemas.microsoft.com/office/drawing/2014/main" id="{88E996A4-64F2-5242-A681-B26CB80D6B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D39B97-9B13-214F-8F1F-F549F479042F}"/>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3166635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604558-11A6-764C-BC73-1E229613D1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9E9BEF-CFC5-334E-AED9-85EA7A91595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53AF03-C7D6-E440-A89E-8761D62AD75E}"/>
              </a:ext>
            </a:extLst>
          </p:cNvPr>
          <p:cNvSpPr>
            <a:spLocks noGrp="1"/>
          </p:cNvSpPr>
          <p:nvPr>
            <p:ph type="dt" sz="half" idx="10"/>
          </p:nvPr>
        </p:nvSpPr>
        <p:spPr/>
        <p:txBody>
          <a:bodyPr/>
          <a:lstStyle/>
          <a:p>
            <a:fld id="{F0F9080F-EA19-FA48-AD6C-AC35CE1D1610}" type="datetimeFigureOut">
              <a:rPr lang="en-US" smtClean="0"/>
              <a:t>9/20/18</a:t>
            </a:fld>
            <a:endParaRPr lang="en-US"/>
          </a:p>
        </p:txBody>
      </p:sp>
      <p:sp>
        <p:nvSpPr>
          <p:cNvPr id="5" name="Footer Placeholder 4">
            <a:extLst>
              <a:ext uri="{FF2B5EF4-FFF2-40B4-BE49-F238E27FC236}">
                <a16:creationId xmlns:a16="http://schemas.microsoft.com/office/drawing/2014/main" id="{943FF250-D86F-4045-A9B3-2BF5BFF845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A8B5A6-E96F-7440-91B2-A57FB4D565B2}"/>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3476897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A1E4A-B966-2044-8ACC-71049F5DAA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56F73D-E686-4E43-8332-ABDFEB203EB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D83EEF-7C57-0F48-8F64-CDC8C44ECB91}"/>
              </a:ext>
            </a:extLst>
          </p:cNvPr>
          <p:cNvSpPr>
            <a:spLocks noGrp="1"/>
          </p:cNvSpPr>
          <p:nvPr>
            <p:ph type="dt" sz="half" idx="10"/>
          </p:nvPr>
        </p:nvSpPr>
        <p:spPr/>
        <p:txBody>
          <a:bodyPr/>
          <a:lstStyle/>
          <a:p>
            <a:fld id="{F0F9080F-EA19-FA48-AD6C-AC35CE1D1610}" type="datetimeFigureOut">
              <a:rPr lang="en-US" smtClean="0"/>
              <a:t>9/20/18</a:t>
            </a:fld>
            <a:endParaRPr lang="en-US"/>
          </a:p>
        </p:txBody>
      </p:sp>
      <p:sp>
        <p:nvSpPr>
          <p:cNvPr id="5" name="Footer Placeholder 4">
            <a:extLst>
              <a:ext uri="{FF2B5EF4-FFF2-40B4-BE49-F238E27FC236}">
                <a16:creationId xmlns:a16="http://schemas.microsoft.com/office/drawing/2014/main" id="{B3B064C6-59A6-7240-95AF-4E5DC5EB44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318ECE-EB56-9C44-9BEA-4B57D3D81452}"/>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738171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62E74-29AB-0C43-A611-740F51E2E3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E05F96-A5FB-0C44-84C3-BFD5876076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3FA3A3-A917-544E-99DA-B63D576DC30C}"/>
              </a:ext>
            </a:extLst>
          </p:cNvPr>
          <p:cNvSpPr>
            <a:spLocks noGrp="1"/>
          </p:cNvSpPr>
          <p:nvPr>
            <p:ph type="dt" sz="half" idx="10"/>
          </p:nvPr>
        </p:nvSpPr>
        <p:spPr/>
        <p:txBody>
          <a:bodyPr/>
          <a:lstStyle/>
          <a:p>
            <a:fld id="{F0F9080F-EA19-FA48-AD6C-AC35CE1D1610}" type="datetimeFigureOut">
              <a:rPr lang="en-US" smtClean="0"/>
              <a:t>9/20/18</a:t>
            </a:fld>
            <a:endParaRPr lang="en-US"/>
          </a:p>
        </p:txBody>
      </p:sp>
      <p:sp>
        <p:nvSpPr>
          <p:cNvPr id="5" name="Footer Placeholder 4">
            <a:extLst>
              <a:ext uri="{FF2B5EF4-FFF2-40B4-BE49-F238E27FC236}">
                <a16:creationId xmlns:a16="http://schemas.microsoft.com/office/drawing/2014/main" id="{7F42DB64-74B4-DA4E-881C-038494E027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EAC61F-78EE-C54D-95EB-01B9CDA99864}"/>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2785468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B18FA-95CE-BF42-98CE-B2CF096CB8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CE7A19-0DCF-DB4E-8BC2-261AF064667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8D66D3-A2CB-0E4B-B010-EF6A0E9653D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C25EE3-903B-E846-A1F0-52C4649D4329}"/>
              </a:ext>
            </a:extLst>
          </p:cNvPr>
          <p:cNvSpPr>
            <a:spLocks noGrp="1"/>
          </p:cNvSpPr>
          <p:nvPr>
            <p:ph type="dt" sz="half" idx="10"/>
          </p:nvPr>
        </p:nvSpPr>
        <p:spPr/>
        <p:txBody>
          <a:bodyPr/>
          <a:lstStyle/>
          <a:p>
            <a:fld id="{F0F9080F-EA19-FA48-AD6C-AC35CE1D1610}" type="datetimeFigureOut">
              <a:rPr lang="en-US" smtClean="0"/>
              <a:t>9/20/18</a:t>
            </a:fld>
            <a:endParaRPr lang="en-US"/>
          </a:p>
        </p:txBody>
      </p:sp>
      <p:sp>
        <p:nvSpPr>
          <p:cNvPr id="6" name="Footer Placeholder 5">
            <a:extLst>
              <a:ext uri="{FF2B5EF4-FFF2-40B4-BE49-F238E27FC236}">
                <a16:creationId xmlns:a16="http://schemas.microsoft.com/office/drawing/2014/main" id="{120F6E7A-634C-CA4A-84D4-D451126B63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EB147E-2C82-9642-8FF4-80BE0C3904D4}"/>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4095827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26B21-067C-064F-A43A-51F32D4611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184620-7536-9A48-8927-AD6D506C1D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FD395B8-C8A9-514D-AE15-58F9318919B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D5317D-9A69-D14C-A9C0-DBDE631282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1161541-0F5A-4843-AA0F-08DB42A9DF9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3ABA50-3B5D-7948-8A18-2D674591A205}"/>
              </a:ext>
            </a:extLst>
          </p:cNvPr>
          <p:cNvSpPr>
            <a:spLocks noGrp="1"/>
          </p:cNvSpPr>
          <p:nvPr>
            <p:ph type="dt" sz="half" idx="10"/>
          </p:nvPr>
        </p:nvSpPr>
        <p:spPr/>
        <p:txBody>
          <a:bodyPr/>
          <a:lstStyle/>
          <a:p>
            <a:fld id="{F0F9080F-EA19-FA48-AD6C-AC35CE1D1610}" type="datetimeFigureOut">
              <a:rPr lang="en-US" smtClean="0"/>
              <a:t>9/20/18</a:t>
            </a:fld>
            <a:endParaRPr lang="en-US"/>
          </a:p>
        </p:txBody>
      </p:sp>
      <p:sp>
        <p:nvSpPr>
          <p:cNvPr id="8" name="Footer Placeholder 7">
            <a:extLst>
              <a:ext uri="{FF2B5EF4-FFF2-40B4-BE49-F238E27FC236}">
                <a16:creationId xmlns:a16="http://schemas.microsoft.com/office/drawing/2014/main" id="{D7EF5209-F8C2-F546-9322-7F2BED91C7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84BCF8-65BD-1346-80C1-8C59D1AE197A}"/>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523219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4E3EF-1005-E340-A1BD-A8652FF2B8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D81B11-19A9-3747-B463-E0023B2D8F0C}"/>
              </a:ext>
            </a:extLst>
          </p:cNvPr>
          <p:cNvSpPr>
            <a:spLocks noGrp="1"/>
          </p:cNvSpPr>
          <p:nvPr>
            <p:ph type="dt" sz="half" idx="10"/>
          </p:nvPr>
        </p:nvSpPr>
        <p:spPr/>
        <p:txBody>
          <a:bodyPr/>
          <a:lstStyle/>
          <a:p>
            <a:fld id="{F0F9080F-EA19-FA48-AD6C-AC35CE1D1610}" type="datetimeFigureOut">
              <a:rPr lang="en-US" smtClean="0"/>
              <a:t>9/20/18</a:t>
            </a:fld>
            <a:endParaRPr lang="en-US"/>
          </a:p>
        </p:txBody>
      </p:sp>
      <p:sp>
        <p:nvSpPr>
          <p:cNvPr id="4" name="Footer Placeholder 3">
            <a:extLst>
              <a:ext uri="{FF2B5EF4-FFF2-40B4-BE49-F238E27FC236}">
                <a16:creationId xmlns:a16="http://schemas.microsoft.com/office/drawing/2014/main" id="{EB63A214-5FC7-6D40-8BBF-74B70C7EBD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63C4B6-8C3A-C14B-B4E8-6983446BC416}"/>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194469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F1D839-EB91-EC40-9AAE-AA5A7AA626B1}"/>
              </a:ext>
            </a:extLst>
          </p:cNvPr>
          <p:cNvSpPr>
            <a:spLocks noGrp="1"/>
          </p:cNvSpPr>
          <p:nvPr>
            <p:ph type="dt" sz="half" idx="10"/>
          </p:nvPr>
        </p:nvSpPr>
        <p:spPr/>
        <p:txBody>
          <a:bodyPr/>
          <a:lstStyle/>
          <a:p>
            <a:fld id="{F0F9080F-EA19-FA48-AD6C-AC35CE1D1610}" type="datetimeFigureOut">
              <a:rPr lang="en-US" smtClean="0"/>
              <a:t>9/20/18</a:t>
            </a:fld>
            <a:endParaRPr lang="en-US"/>
          </a:p>
        </p:txBody>
      </p:sp>
      <p:sp>
        <p:nvSpPr>
          <p:cNvPr id="3" name="Footer Placeholder 2">
            <a:extLst>
              <a:ext uri="{FF2B5EF4-FFF2-40B4-BE49-F238E27FC236}">
                <a16:creationId xmlns:a16="http://schemas.microsoft.com/office/drawing/2014/main" id="{C3D075B3-A265-DD4E-A08D-84DC6E4944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4B3E93-12E8-3E41-9BE5-3EAEBFE98F67}"/>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2667493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5B0CC-2258-AD47-9232-8C6EEE23C3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4E6D36-FD77-7749-86DE-5C2AEAA5DD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0C7F5B-369C-AA40-9C51-4696AB2033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8F22ED-7E1D-9049-9EC5-77B0E7A1B7B1}"/>
              </a:ext>
            </a:extLst>
          </p:cNvPr>
          <p:cNvSpPr>
            <a:spLocks noGrp="1"/>
          </p:cNvSpPr>
          <p:nvPr>
            <p:ph type="dt" sz="half" idx="10"/>
          </p:nvPr>
        </p:nvSpPr>
        <p:spPr/>
        <p:txBody>
          <a:bodyPr/>
          <a:lstStyle/>
          <a:p>
            <a:fld id="{F0F9080F-EA19-FA48-AD6C-AC35CE1D1610}" type="datetimeFigureOut">
              <a:rPr lang="en-US" smtClean="0"/>
              <a:t>9/20/18</a:t>
            </a:fld>
            <a:endParaRPr lang="en-US"/>
          </a:p>
        </p:txBody>
      </p:sp>
      <p:sp>
        <p:nvSpPr>
          <p:cNvPr id="6" name="Footer Placeholder 5">
            <a:extLst>
              <a:ext uri="{FF2B5EF4-FFF2-40B4-BE49-F238E27FC236}">
                <a16:creationId xmlns:a16="http://schemas.microsoft.com/office/drawing/2014/main" id="{7DA509D1-5EEA-C742-8F82-6AF97ED48E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D6D8EF-2B13-024F-B85B-C342F41C01E7}"/>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1156614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E5E9B-7B72-7445-B776-B4342C45B8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4145EA-C230-4C4B-AE0B-E86D1D0445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192F25-71BA-1D4C-83F6-46BA728082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FE78E9C-11B0-2D42-9051-AF9FD5C2AF19}"/>
              </a:ext>
            </a:extLst>
          </p:cNvPr>
          <p:cNvSpPr>
            <a:spLocks noGrp="1"/>
          </p:cNvSpPr>
          <p:nvPr>
            <p:ph type="dt" sz="half" idx="10"/>
          </p:nvPr>
        </p:nvSpPr>
        <p:spPr/>
        <p:txBody>
          <a:bodyPr/>
          <a:lstStyle/>
          <a:p>
            <a:fld id="{F0F9080F-EA19-FA48-AD6C-AC35CE1D1610}" type="datetimeFigureOut">
              <a:rPr lang="en-US" smtClean="0"/>
              <a:t>9/20/18</a:t>
            </a:fld>
            <a:endParaRPr lang="en-US"/>
          </a:p>
        </p:txBody>
      </p:sp>
      <p:sp>
        <p:nvSpPr>
          <p:cNvPr id="6" name="Footer Placeholder 5">
            <a:extLst>
              <a:ext uri="{FF2B5EF4-FFF2-40B4-BE49-F238E27FC236}">
                <a16:creationId xmlns:a16="http://schemas.microsoft.com/office/drawing/2014/main" id="{4410B24E-D98C-9746-B54F-44C00F4A2C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8AAE8F-5B98-9C47-94E4-B5292E1520BC}"/>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406911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A7B20F-00C0-8543-90F6-8019ACB856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C347A4-E43B-754D-A7CD-1053518D18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BC977-9CEE-0247-8CBC-61CAC763C6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F9080F-EA19-FA48-AD6C-AC35CE1D1610}" type="datetimeFigureOut">
              <a:rPr lang="en-US" smtClean="0"/>
              <a:t>9/20/18</a:t>
            </a:fld>
            <a:endParaRPr lang="en-US"/>
          </a:p>
        </p:txBody>
      </p:sp>
      <p:sp>
        <p:nvSpPr>
          <p:cNvPr id="5" name="Footer Placeholder 4">
            <a:extLst>
              <a:ext uri="{FF2B5EF4-FFF2-40B4-BE49-F238E27FC236}">
                <a16:creationId xmlns:a16="http://schemas.microsoft.com/office/drawing/2014/main" id="{838808C1-C388-F64E-AE8E-AFBD9ADBB7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86C2F3-D7E2-F14C-A0F6-6D5BA534B5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52FE24-A4FD-A94D-B291-D84C78B37AC6}" type="slidenum">
              <a:rPr lang="en-US" smtClean="0"/>
              <a:t>‹#›</a:t>
            </a:fld>
            <a:endParaRPr lang="en-US"/>
          </a:p>
        </p:txBody>
      </p:sp>
    </p:spTree>
    <p:extLst>
      <p:ext uri="{BB962C8B-B14F-4D97-AF65-F5344CB8AC3E}">
        <p14:creationId xmlns:p14="http://schemas.microsoft.com/office/powerpoint/2010/main" val="3635772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603BF-04C5-A346-8A19-5896DC200FD2}"/>
              </a:ext>
            </a:extLst>
          </p:cNvPr>
          <p:cNvSpPr>
            <a:spLocks noGrp="1"/>
          </p:cNvSpPr>
          <p:nvPr>
            <p:ph type="ctrTitle"/>
          </p:nvPr>
        </p:nvSpPr>
        <p:spPr/>
        <p:txBody>
          <a:bodyPr/>
          <a:lstStyle/>
          <a:p>
            <a:r>
              <a:rPr lang="en-US" dirty="0"/>
              <a:t>Model in MVC</a:t>
            </a:r>
          </a:p>
        </p:txBody>
      </p:sp>
      <p:sp>
        <p:nvSpPr>
          <p:cNvPr id="3" name="Subtitle 2">
            <a:extLst>
              <a:ext uri="{FF2B5EF4-FFF2-40B4-BE49-F238E27FC236}">
                <a16:creationId xmlns:a16="http://schemas.microsoft.com/office/drawing/2014/main" id="{0BC741AB-0C14-DF4D-B5A6-2F044D5802D6}"/>
              </a:ext>
            </a:extLst>
          </p:cNvPr>
          <p:cNvSpPr>
            <a:spLocks noGrp="1"/>
          </p:cNvSpPr>
          <p:nvPr>
            <p:ph type="subTitle" idx="1"/>
          </p:nvPr>
        </p:nvSpPr>
        <p:spPr/>
        <p:txBody>
          <a:bodyPr>
            <a:normAutofit/>
          </a:bodyPr>
          <a:lstStyle/>
          <a:p>
            <a:r>
              <a:rPr lang="en-US" sz="3000" dirty="0"/>
              <a:t>INFDEV04-5</a:t>
            </a:r>
          </a:p>
        </p:txBody>
      </p:sp>
    </p:spTree>
    <p:extLst>
      <p:ext uri="{BB962C8B-B14F-4D97-AF65-F5344CB8AC3E}">
        <p14:creationId xmlns:p14="http://schemas.microsoft.com/office/powerpoint/2010/main" val="1933037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DB135-0C50-0C45-B79E-2648ACC9248F}"/>
              </a:ext>
            </a:extLst>
          </p:cNvPr>
          <p:cNvSpPr>
            <a:spLocks noGrp="1"/>
          </p:cNvSpPr>
          <p:nvPr>
            <p:ph type="title"/>
          </p:nvPr>
        </p:nvSpPr>
        <p:spPr/>
        <p:txBody>
          <a:bodyPr/>
          <a:lstStyle/>
          <a:p>
            <a:r>
              <a:rPr lang="en-US" dirty="0"/>
              <a:t>Object Relational Mapper (ORM)……</a:t>
            </a:r>
          </a:p>
        </p:txBody>
      </p:sp>
      <p:sp>
        <p:nvSpPr>
          <p:cNvPr id="3" name="Content Placeholder 2">
            <a:extLst>
              <a:ext uri="{FF2B5EF4-FFF2-40B4-BE49-F238E27FC236}">
                <a16:creationId xmlns:a16="http://schemas.microsoft.com/office/drawing/2014/main" id="{89C9A513-C54A-A644-BCA9-3BADA78B8E88}"/>
              </a:ext>
            </a:extLst>
          </p:cNvPr>
          <p:cNvSpPr>
            <a:spLocks noGrp="1"/>
          </p:cNvSpPr>
          <p:nvPr>
            <p:ph idx="1"/>
          </p:nvPr>
        </p:nvSpPr>
        <p:spPr/>
        <p:txBody>
          <a:bodyPr/>
          <a:lstStyle/>
          <a:p>
            <a:r>
              <a:rPr lang="en-US" dirty="0"/>
              <a:t>Things to improve in your current implementation</a:t>
            </a:r>
          </a:p>
          <a:p>
            <a:pPr lvl="1"/>
            <a:r>
              <a:rPr lang="en-US" dirty="0"/>
              <a:t>Explicit database configuration</a:t>
            </a:r>
          </a:p>
          <a:p>
            <a:pPr lvl="1"/>
            <a:r>
              <a:rPr lang="en-US" dirty="0"/>
              <a:t>Explicit schema definition where needed</a:t>
            </a:r>
          </a:p>
          <a:p>
            <a:pPr lvl="1"/>
            <a:r>
              <a:rPr lang="en-US" dirty="0"/>
              <a:t>Why?</a:t>
            </a:r>
          </a:p>
          <a:p>
            <a:r>
              <a:rPr lang="en-US" dirty="0"/>
              <a:t>Deep understanding of the ORM framework</a:t>
            </a:r>
          </a:p>
          <a:p>
            <a:pPr lvl="2"/>
            <a:r>
              <a:rPr lang="en-US" dirty="0"/>
              <a:t>How are the security aspects implemented?</a:t>
            </a:r>
          </a:p>
          <a:p>
            <a:pPr lvl="2"/>
            <a:r>
              <a:rPr lang="en-US" dirty="0"/>
              <a:t>How are the queries generated?</a:t>
            </a:r>
          </a:p>
          <a:p>
            <a:pPr lvl="2"/>
            <a:r>
              <a:rPr lang="en-US" dirty="0"/>
              <a:t>How can the execution of the queries be optimized?</a:t>
            </a:r>
          </a:p>
          <a:p>
            <a:endParaRPr lang="en-US" dirty="0"/>
          </a:p>
        </p:txBody>
      </p:sp>
    </p:spTree>
    <p:extLst>
      <p:ext uri="{BB962C8B-B14F-4D97-AF65-F5344CB8AC3E}">
        <p14:creationId xmlns:p14="http://schemas.microsoft.com/office/powerpoint/2010/main" val="1381785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5CDB0-7AD5-454C-A975-47DC175A29D2}"/>
              </a:ext>
            </a:extLst>
          </p:cNvPr>
          <p:cNvSpPr>
            <a:spLocks noGrp="1"/>
          </p:cNvSpPr>
          <p:nvPr>
            <p:ph type="title"/>
          </p:nvPr>
        </p:nvSpPr>
        <p:spPr/>
        <p:txBody>
          <a:bodyPr/>
          <a:lstStyle/>
          <a:p>
            <a:r>
              <a:rPr lang="en-US" dirty="0"/>
              <a:t>Object Relational Mapper (ORM)…….</a:t>
            </a:r>
          </a:p>
        </p:txBody>
      </p:sp>
      <p:sp>
        <p:nvSpPr>
          <p:cNvPr id="3" name="Content Placeholder 2">
            <a:extLst>
              <a:ext uri="{FF2B5EF4-FFF2-40B4-BE49-F238E27FC236}">
                <a16:creationId xmlns:a16="http://schemas.microsoft.com/office/drawing/2014/main" id="{D77753E0-7F3A-A440-BE55-364378837313}"/>
              </a:ext>
            </a:extLst>
          </p:cNvPr>
          <p:cNvSpPr>
            <a:spLocks noGrp="1"/>
          </p:cNvSpPr>
          <p:nvPr>
            <p:ph idx="1"/>
          </p:nvPr>
        </p:nvSpPr>
        <p:spPr/>
        <p:txBody>
          <a:bodyPr>
            <a:normAutofit lnSpcReduction="10000"/>
          </a:bodyPr>
          <a:lstStyle/>
          <a:p>
            <a:r>
              <a:rPr lang="en-US" dirty="0"/>
              <a:t>Things to improve in your current implementation</a:t>
            </a:r>
          </a:p>
          <a:p>
            <a:pPr lvl="1"/>
            <a:r>
              <a:rPr lang="en-US" dirty="0"/>
              <a:t>Explicit database configuration</a:t>
            </a:r>
          </a:p>
          <a:p>
            <a:pPr lvl="1"/>
            <a:r>
              <a:rPr lang="en-US" dirty="0"/>
              <a:t>Explicit schema definition where needed</a:t>
            </a:r>
          </a:p>
          <a:p>
            <a:pPr lvl="1"/>
            <a:r>
              <a:rPr lang="en-US" dirty="0"/>
              <a:t>Why?</a:t>
            </a:r>
          </a:p>
          <a:p>
            <a:r>
              <a:rPr lang="en-US" dirty="0"/>
              <a:t>Deep understanding of the ORM framework</a:t>
            </a:r>
          </a:p>
          <a:p>
            <a:pPr lvl="1"/>
            <a:r>
              <a:rPr lang="en-US" dirty="0"/>
              <a:t>How are the security aspects implemented?</a:t>
            </a:r>
          </a:p>
          <a:p>
            <a:pPr lvl="1"/>
            <a:r>
              <a:rPr lang="en-US" dirty="0"/>
              <a:t>How are the queries generated?</a:t>
            </a:r>
          </a:p>
          <a:p>
            <a:pPr lvl="1"/>
            <a:r>
              <a:rPr lang="en-US" dirty="0"/>
              <a:t>How can the execution of the queries be optimized?</a:t>
            </a:r>
          </a:p>
          <a:p>
            <a:r>
              <a:rPr lang="en-US" dirty="0"/>
              <a:t>Mismatch between ORM and relational database</a:t>
            </a:r>
          </a:p>
          <a:p>
            <a:pPr lvl="1"/>
            <a:r>
              <a:rPr lang="en-US" dirty="0"/>
              <a:t>How are the data types of properties mapped? </a:t>
            </a:r>
          </a:p>
          <a:p>
            <a:pPr lvl="1"/>
            <a:r>
              <a:rPr lang="en-US" dirty="0"/>
              <a:t>How are the relationships mapped to objects?</a:t>
            </a:r>
          </a:p>
          <a:p>
            <a:endParaRPr lang="en-US" dirty="0"/>
          </a:p>
        </p:txBody>
      </p:sp>
    </p:spTree>
    <p:extLst>
      <p:ext uri="{BB962C8B-B14F-4D97-AF65-F5344CB8AC3E}">
        <p14:creationId xmlns:p14="http://schemas.microsoft.com/office/powerpoint/2010/main" val="1714574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611E3-0F7A-7C46-9DAC-BFB6A888B0C2}"/>
              </a:ext>
            </a:extLst>
          </p:cNvPr>
          <p:cNvSpPr>
            <a:spLocks noGrp="1"/>
          </p:cNvSpPr>
          <p:nvPr>
            <p:ph type="title"/>
          </p:nvPr>
        </p:nvSpPr>
        <p:spPr/>
        <p:txBody>
          <a:bodyPr>
            <a:normAutofit fontScale="90000"/>
          </a:bodyPr>
          <a:lstStyle/>
          <a:p>
            <a:br>
              <a:rPr lang="en-US" dirty="0"/>
            </a:br>
            <a:r>
              <a:rPr lang="en-US" dirty="0"/>
              <a:t>Language-Integrated Query (LINQ)</a:t>
            </a:r>
            <a:br>
              <a:rPr lang="en-US" dirty="0"/>
            </a:br>
            <a:r>
              <a:rPr lang="en-US" dirty="0"/>
              <a:t> </a:t>
            </a:r>
          </a:p>
        </p:txBody>
      </p:sp>
      <p:sp>
        <p:nvSpPr>
          <p:cNvPr id="3" name="Content Placeholder 2">
            <a:extLst>
              <a:ext uri="{FF2B5EF4-FFF2-40B4-BE49-F238E27FC236}">
                <a16:creationId xmlns:a16="http://schemas.microsoft.com/office/drawing/2014/main" id="{A34DA637-1643-524F-A6D6-1FF3A5C9A834}"/>
              </a:ext>
            </a:extLst>
          </p:cNvPr>
          <p:cNvSpPr>
            <a:spLocks noGrp="1"/>
          </p:cNvSpPr>
          <p:nvPr>
            <p:ph idx="1"/>
          </p:nvPr>
        </p:nvSpPr>
        <p:spPr/>
        <p:txBody>
          <a:bodyPr>
            <a:normAutofit/>
          </a:bodyPr>
          <a:lstStyle/>
          <a:p>
            <a:r>
              <a:rPr lang="en-US" dirty="0"/>
              <a:t>Contains a set of </a:t>
            </a:r>
            <a:r>
              <a:rPr lang="en-US" i="1" dirty="0"/>
              <a:t>query operators</a:t>
            </a:r>
            <a:r>
              <a:rPr lang="en-US" dirty="0"/>
              <a:t> that allow </a:t>
            </a:r>
          </a:p>
          <a:p>
            <a:pPr lvl="1"/>
            <a:r>
              <a:rPr lang="en-US" dirty="0"/>
              <a:t>filter, </a:t>
            </a:r>
          </a:p>
          <a:p>
            <a:pPr lvl="1"/>
            <a:r>
              <a:rPr lang="en-US" dirty="0"/>
              <a:t>and projection operation</a:t>
            </a:r>
          </a:p>
          <a:p>
            <a:r>
              <a:rPr lang="en-US" dirty="0"/>
              <a:t>It has interfaces to query data </a:t>
            </a:r>
          </a:p>
          <a:p>
            <a:r>
              <a:rPr lang="en-US" dirty="0" err="1"/>
              <a:t>IQueryable</a:t>
            </a:r>
            <a:r>
              <a:rPr lang="en-US" dirty="0"/>
              <a:t>&lt;T&gt; interface  provides a set of standard query operators</a:t>
            </a:r>
          </a:p>
          <a:p>
            <a:pPr lvl="1"/>
            <a:r>
              <a:rPr lang="en-US" dirty="0" err="1"/>
              <a:t>IQueryable</a:t>
            </a:r>
            <a:r>
              <a:rPr lang="en-US" dirty="0"/>
              <a:t>&lt;T&gt; objects will be be used to generate SQL queries</a:t>
            </a:r>
          </a:p>
          <a:p>
            <a:pPr lvl="1"/>
            <a:r>
              <a:rPr lang="en-US" dirty="0"/>
              <a:t>The queries will be sent to the database</a:t>
            </a:r>
          </a:p>
          <a:p>
            <a:pPr lvl="1"/>
            <a:r>
              <a:rPr lang="en-US" dirty="0"/>
              <a:t>The result is a series of T’s </a:t>
            </a:r>
          </a:p>
          <a:p>
            <a:pPr lvl="1"/>
            <a:endParaRPr lang="en-US" dirty="0"/>
          </a:p>
        </p:txBody>
      </p:sp>
    </p:spTree>
    <p:extLst>
      <p:ext uri="{BB962C8B-B14F-4D97-AF65-F5344CB8AC3E}">
        <p14:creationId xmlns:p14="http://schemas.microsoft.com/office/powerpoint/2010/main" val="637262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0BD14-C967-6A40-8FDD-F42752F836CB}"/>
              </a:ext>
            </a:extLst>
          </p:cNvPr>
          <p:cNvSpPr>
            <a:spLocks noGrp="1"/>
          </p:cNvSpPr>
          <p:nvPr>
            <p:ph type="title"/>
          </p:nvPr>
        </p:nvSpPr>
        <p:spPr/>
        <p:txBody>
          <a:bodyPr/>
          <a:lstStyle/>
          <a:p>
            <a:r>
              <a:rPr lang="en-US" dirty="0"/>
              <a:t>Basic Queries</a:t>
            </a:r>
          </a:p>
        </p:txBody>
      </p:sp>
      <p:sp>
        <p:nvSpPr>
          <p:cNvPr id="3" name="Content Placeholder 2">
            <a:extLst>
              <a:ext uri="{FF2B5EF4-FFF2-40B4-BE49-F238E27FC236}">
                <a16:creationId xmlns:a16="http://schemas.microsoft.com/office/drawing/2014/main" id="{A057814F-D7D2-D645-8A35-F372E37A4AA2}"/>
              </a:ext>
            </a:extLst>
          </p:cNvPr>
          <p:cNvSpPr>
            <a:spLocks noGrp="1"/>
          </p:cNvSpPr>
          <p:nvPr>
            <p:ph idx="1"/>
          </p:nvPr>
        </p:nvSpPr>
        <p:spPr/>
        <p:txBody>
          <a:bodyPr>
            <a:normAutofit/>
          </a:bodyPr>
          <a:lstStyle/>
          <a:p>
            <a:r>
              <a:rPr lang="en-US" dirty="0"/>
              <a:t>Queries are implemented by means of the </a:t>
            </a:r>
            <a:r>
              <a:rPr lang="en-US" dirty="0" err="1"/>
              <a:t>IQuarable</a:t>
            </a:r>
            <a:r>
              <a:rPr lang="en-US" dirty="0"/>
              <a:t>&lt;T&gt; interface.  </a:t>
            </a:r>
          </a:p>
          <a:p>
            <a:r>
              <a:rPr lang="en-US" dirty="0"/>
              <a:t>Projection:</a:t>
            </a:r>
          </a:p>
          <a:p>
            <a:pPr lvl="1"/>
            <a:r>
              <a:rPr lang="en-US" dirty="0"/>
              <a:t>Select:  </a:t>
            </a:r>
            <a:r>
              <a:rPr lang="en-US" dirty="0" err="1"/>
              <a:t>IQueryable</a:t>
            </a:r>
            <a:r>
              <a:rPr lang="en-US" dirty="0"/>
              <a:t>&lt;T&gt;, </a:t>
            </a:r>
            <a:r>
              <a:rPr lang="en-US" dirty="0" err="1"/>
              <a:t>Func</a:t>
            </a:r>
            <a:r>
              <a:rPr lang="en-US" dirty="0"/>
              <a:t>&lt;T,U&gt; =&gt; </a:t>
            </a:r>
            <a:r>
              <a:rPr lang="en-US" dirty="0" err="1"/>
              <a:t>IQueryable</a:t>
            </a:r>
            <a:r>
              <a:rPr lang="en-US" dirty="0"/>
              <a:t>&lt;U&gt;</a:t>
            </a:r>
          </a:p>
          <a:p>
            <a:pPr lvl="2"/>
            <a:r>
              <a:rPr lang="en-US" dirty="0"/>
              <a:t>_</a:t>
            </a:r>
            <a:r>
              <a:rPr lang="en-US" dirty="0" err="1"/>
              <a:t>context.Movies.Select</a:t>
            </a:r>
            <a:r>
              <a:rPr lang="en-US" dirty="0"/>
              <a:t>(s =&gt; </a:t>
            </a:r>
            <a:r>
              <a:rPr lang="en-US" dirty="0" err="1"/>
              <a:t>s.Title</a:t>
            </a:r>
            <a:r>
              <a:rPr lang="en-US" dirty="0"/>
              <a:t>): </a:t>
            </a:r>
          </a:p>
          <a:p>
            <a:r>
              <a:rPr lang="en-US" dirty="0"/>
              <a:t>Filtering:</a:t>
            </a:r>
          </a:p>
          <a:p>
            <a:pPr lvl="1"/>
            <a:r>
              <a:rPr lang="en-US" dirty="0"/>
              <a:t>Where: </a:t>
            </a:r>
            <a:r>
              <a:rPr lang="en-US" dirty="0" err="1"/>
              <a:t>IQueryable</a:t>
            </a:r>
            <a:r>
              <a:rPr lang="en-US" dirty="0"/>
              <a:t>&lt;T&gt;, </a:t>
            </a:r>
            <a:r>
              <a:rPr lang="en-US" dirty="0" err="1"/>
              <a:t>Func</a:t>
            </a:r>
            <a:r>
              <a:rPr lang="en-US" dirty="0"/>
              <a:t>&lt;</a:t>
            </a:r>
            <a:r>
              <a:rPr lang="en-US" dirty="0" err="1"/>
              <a:t>T,bool</a:t>
            </a:r>
            <a:r>
              <a:rPr lang="en-US" dirty="0"/>
              <a:t>&gt; =&gt; </a:t>
            </a:r>
            <a:r>
              <a:rPr lang="en-US" dirty="0" err="1"/>
              <a:t>IQueryable</a:t>
            </a:r>
            <a:r>
              <a:rPr lang="en-US" dirty="0"/>
              <a:t>&lt;T&gt;</a:t>
            </a:r>
          </a:p>
          <a:p>
            <a:pPr lvl="2"/>
            <a:r>
              <a:rPr lang="en-US" dirty="0" err="1"/>
              <a:t>dbContext.Movies.Where</a:t>
            </a:r>
            <a:r>
              <a:rPr lang="en-US" dirty="0"/>
              <a:t>(s =&gt; </a:t>
            </a:r>
            <a:r>
              <a:rPr lang="en-US" dirty="0" err="1"/>
              <a:t>s.ReleaseYear</a:t>
            </a:r>
            <a:r>
              <a:rPr lang="en-US" dirty="0"/>
              <a:t> &lt;= new </a:t>
            </a:r>
            <a:r>
              <a:rPr lang="en-US" dirty="0" err="1"/>
              <a:t>DateTime</a:t>
            </a:r>
            <a:r>
              <a:rPr lang="en-US" dirty="0"/>
              <a:t>(2008,1,1))</a:t>
            </a:r>
          </a:p>
          <a:p>
            <a:pPr lvl="2"/>
            <a:endParaRPr lang="en-US" dirty="0"/>
          </a:p>
          <a:p>
            <a:r>
              <a:rPr lang="en-US" dirty="0"/>
              <a:t>Live examples….</a:t>
            </a:r>
          </a:p>
        </p:txBody>
      </p:sp>
    </p:spTree>
    <p:extLst>
      <p:ext uri="{BB962C8B-B14F-4D97-AF65-F5344CB8AC3E}">
        <p14:creationId xmlns:p14="http://schemas.microsoft.com/office/powerpoint/2010/main" val="2916114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Model-View-Controller (MVC)"/>
          <p:cNvSpPr txBox="1">
            <a:spLocks noGrp="1"/>
          </p:cNvSpPr>
          <p:nvPr>
            <p:ph type="title"/>
          </p:nvPr>
        </p:nvSpPr>
        <p:spPr>
          <a:xfrm>
            <a:off x="1506071" y="274638"/>
            <a:ext cx="8704729" cy="1143002"/>
          </a:xfrm>
          <a:prstGeom prst="rect">
            <a:avLst/>
          </a:prstGeom>
        </p:spPr>
        <p:txBody>
          <a:bodyPr>
            <a:noAutofit/>
          </a:bodyPr>
          <a:lstStyle/>
          <a:p>
            <a:r>
              <a:rPr lang="en-US" dirty="0"/>
              <a:t>Recap: </a:t>
            </a:r>
            <a:r>
              <a:rPr dirty="0"/>
              <a:t>Model-View-Controller (MVC)</a:t>
            </a:r>
          </a:p>
        </p:txBody>
      </p:sp>
      <p:sp>
        <p:nvSpPr>
          <p:cNvPr id="171" name="It is a behavioural design pattern.…"/>
          <p:cNvSpPr txBox="1">
            <a:spLocks noGrp="1"/>
          </p:cNvSpPr>
          <p:nvPr>
            <p:ph type="body" sz="half" idx="1"/>
          </p:nvPr>
        </p:nvSpPr>
        <p:spPr>
          <a:xfrm>
            <a:off x="1981200" y="1600199"/>
            <a:ext cx="7840639" cy="2357653"/>
          </a:xfrm>
          <a:prstGeom prst="rect">
            <a:avLst/>
          </a:prstGeom>
        </p:spPr>
        <p:txBody>
          <a:bodyPr>
            <a:noAutofit/>
          </a:bodyPr>
          <a:lstStyle/>
          <a:p>
            <a:pPr defTabSz="349483">
              <a:lnSpc>
                <a:spcPts val="2800"/>
              </a:lnSpc>
              <a:spcBef>
                <a:spcPts val="0"/>
              </a:spcBef>
              <a:defRPr sz="1512"/>
            </a:pPr>
            <a:r>
              <a:rPr lang="en-US" sz="2200" dirty="0"/>
              <a:t>It is a architectural design pattern.</a:t>
            </a:r>
          </a:p>
          <a:p>
            <a:pPr defTabSz="349483">
              <a:lnSpc>
                <a:spcPts val="2800"/>
              </a:lnSpc>
              <a:spcBef>
                <a:spcPts val="0"/>
              </a:spcBef>
              <a:defRPr sz="1512"/>
            </a:pPr>
            <a:r>
              <a:rPr lang="en-US" sz="2200" dirty="0"/>
              <a:t>What is the purpose of MVC design pattern? </a:t>
            </a:r>
          </a:p>
          <a:p>
            <a:pPr defTabSz="349483">
              <a:lnSpc>
                <a:spcPts val="2800"/>
              </a:lnSpc>
              <a:spcBef>
                <a:spcPts val="0"/>
              </a:spcBef>
              <a:defRPr sz="1512" b="1"/>
            </a:pPr>
            <a:r>
              <a:rPr sz="2200" dirty="0"/>
              <a:t>Intent:  Partition an applications into three parts </a:t>
            </a:r>
            <a:endParaRPr lang="en-US" sz="2200" dirty="0"/>
          </a:p>
          <a:p>
            <a:pPr lvl="1" defTabSz="349483">
              <a:lnSpc>
                <a:spcPts val="2800"/>
              </a:lnSpc>
              <a:spcBef>
                <a:spcPts val="0"/>
              </a:spcBef>
              <a:defRPr sz="1512" b="1"/>
            </a:pPr>
            <a:r>
              <a:rPr sz="2200" dirty="0"/>
              <a:t>Model </a:t>
            </a:r>
            <a:endParaRPr lang="en-US" sz="2200" dirty="0"/>
          </a:p>
          <a:p>
            <a:pPr lvl="1" defTabSz="349483">
              <a:lnSpc>
                <a:spcPts val="2800"/>
              </a:lnSpc>
              <a:spcBef>
                <a:spcPts val="0"/>
              </a:spcBef>
              <a:defRPr sz="1512" b="1"/>
            </a:pPr>
            <a:r>
              <a:rPr sz="2200" dirty="0"/>
              <a:t>View </a:t>
            </a:r>
            <a:endParaRPr lang="en-US" sz="2200" dirty="0"/>
          </a:p>
          <a:p>
            <a:pPr lvl="1" defTabSz="349483">
              <a:lnSpc>
                <a:spcPts val="2800"/>
              </a:lnSpc>
              <a:spcBef>
                <a:spcPts val="0"/>
              </a:spcBef>
              <a:defRPr sz="1512" b="1"/>
            </a:pPr>
            <a:r>
              <a:rPr sz="2200" dirty="0"/>
              <a:t>Controller </a:t>
            </a:r>
          </a:p>
          <a:p>
            <a:pPr marL="0" indent="0" defTabSz="349483">
              <a:lnSpc>
                <a:spcPts val="2800"/>
              </a:lnSpc>
              <a:spcBef>
                <a:spcPts val="0"/>
              </a:spcBef>
              <a:buNone/>
              <a:defRPr sz="1512"/>
            </a:pPr>
            <a:endParaRPr sz="2200" dirty="0"/>
          </a:p>
        </p:txBody>
      </p:sp>
      <p:pic>
        <p:nvPicPr>
          <p:cNvPr id="172" name="mvc.png" descr="mvc.png"/>
          <p:cNvPicPr>
            <a:picLocks noChangeAspect="1"/>
          </p:cNvPicPr>
          <p:nvPr/>
        </p:nvPicPr>
        <p:blipFill>
          <a:blip r:embed="rId3">
            <a:extLst/>
          </a:blip>
          <a:stretch>
            <a:fillRect/>
          </a:stretch>
        </p:blipFill>
        <p:spPr>
          <a:xfrm>
            <a:off x="3592497" y="3782532"/>
            <a:ext cx="5007006" cy="2491527"/>
          </a:xfrm>
          <a:prstGeom prst="rect">
            <a:avLst/>
          </a:prstGeom>
          <a:ln w="12700">
            <a:miter lim="400000"/>
          </a:ln>
        </p:spPr>
      </p:pic>
    </p:spTree>
    <p:extLst>
      <p:ext uri="{BB962C8B-B14F-4D97-AF65-F5344CB8AC3E}">
        <p14:creationId xmlns:p14="http://schemas.microsoft.com/office/powerpoint/2010/main" val="3508991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960C6-21E8-3B4E-B7EA-D9A7294BA649}"/>
              </a:ext>
            </a:extLst>
          </p:cNvPr>
          <p:cNvSpPr>
            <a:spLocks noGrp="1"/>
          </p:cNvSpPr>
          <p:nvPr>
            <p:ph type="title"/>
          </p:nvPr>
        </p:nvSpPr>
        <p:spPr/>
        <p:txBody>
          <a:bodyPr>
            <a:normAutofit/>
          </a:bodyPr>
          <a:lstStyle/>
          <a:p>
            <a:r>
              <a:rPr lang="en-US" dirty="0"/>
              <a:t>Relationships in Model-View-Controller (MVC) </a:t>
            </a:r>
          </a:p>
        </p:txBody>
      </p:sp>
      <p:sp>
        <p:nvSpPr>
          <p:cNvPr id="3" name="Text Placeholder 2">
            <a:extLst>
              <a:ext uri="{FF2B5EF4-FFF2-40B4-BE49-F238E27FC236}">
                <a16:creationId xmlns:a16="http://schemas.microsoft.com/office/drawing/2014/main" id="{C668B693-73EC-984F-BB7C-217421B2E1B7}"/>
              </a:ext>
            </a:extLst>
          </p:cNvPr>
          <p:cNvSpPr>
            <a:spLocks noGrp="1"/>
          </p:cNvSpPr>
          <p:nvPr>
            <p:ph type="body" idx="1"/>
          </p:nvPr>
        </p:nvSpPr>
        <p:spPr/>
        <p:txBody>
          <a:bodyPr/>
          <a:lstStyle/>
          <a:p>
            <a:r>
              <a:rPr lang="en-US" dirty="0"/>
              <a:t>We are interested in the following relationships</a:t>
            </a:r>
          </a:p>
          <a:p>
            <a:pPr lvl="1"/>
            <a:r>
              <a:rPr lang="en-US" dirty="0"/>
              <a:t>One&lt;&gt;One</a:t>
            </a:r>
          </a:p>
          <a:p>
            <a:pPr lvl="1"/>
            <a:r>
              <a:rPr lang="en-US" dirty="0"/>
              <a:t>One&lt;&gt;Many</a:t>
            </a:r>
          </a:p>
          <a:p>
            <a:pPr lvl="1"/>
            <a:r>
              <a:rPr lang="en-US" dirty="0"/>
              <a:t>Many&lt;&gt;Many</a:t>
            </a:r>
          </a:p>
          <a:p>
            <a:r>
              <a:rPr lang="en-US" dirty="0"/>
              <a:t>In this lesson we will:</a:t>
            </a:r>
          </a:p>
          <a:p>
            <a:pPr lvl="1"/>
            <a:r>
              <a:rPr lang="en-US" dirty="0"/>
              <a:t>Continue the implementation of one &lt;&gt; many relationship</a:t>
            </a:r>
          </a:p>
          <a:p>
            <a:pPr lvl="1"/>
            <a:r>
              <a:rPr lang="en-US" dirty="0"/>
              <a:t>Discuss how to improve this implementation </a:t>
            </a:r>
          </a:p>
          <a:p>
            <a:pPr lvl="1"/>
            <a:r>
              <a:rPr lang="en-US" dirty="0"/>
              <a:t>Implement common queries </a:t>
            </a:r>
          </a:p>
          <a:p>
            <a:r>
              <a:rPr lang="en-US" dirty="0"/>
              <a:t>Your are expected to implement the remaining relationships on your own</a:t>
            </a:r>
          </a:p>
          <a:p>
            <a:pPr lvl="1"/>
            <a:endParaRPr lang="en-US" dirty="0"/>
          </a:p>
        </p:txBody>
      </p:sp>
    </p:spTree>
    <p:extLst>
      <p:ext uri="{BB962C8B-B14F-4D97-AF65-F5344CB8AC3E}">
        <p14:creationId xmlns:p14="http://schemas.microsoft.com/office/powerpoint/2010/main" val="1371971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EFB63-2470-B94D-B7F2-C4B25EE3A68C}"/>
              </a:ext>
            </a:extLst>
          </p:cNvPr>
          <p:cNvSpPr>
            <a:spLocks noGrp="1"/>
          </p:cNvSpPr>
          <p:nvPr>
            <p:ph type="title"/>
          </p:nvPr>
        </p:nvSpPr>
        <p:spPr/>
        <p:txBody>
          <a:bodyPr/>
          <a:lstStyle/>
          <a:p>
            <a:r>
              <a:rPr lang="en-US" dirty="0"/>
              <a:t>Object Relational Mapper (ORM)</a:t>
            </a:r>
          </a:p>
        </p:txBody>
      </p:sp>
      <p:sp>
        <p:nvSpPr>
          <p:cNvPr id="3" name="Content Placeholder 2">
            <a:extLst>
              <a:ext uri="{FF2B5EF4-FFF2-40B4-BE49-F238E27FC236}">
                <a16:creationId xmlns:a16="http://schemas.microsoft.com/office/drawing/2014/main" id="{4778E144-A21D-D94E-9C6E-25D8C3301B36}"/>
              </a:ext>
            </a:extLst>
          </p:cNvPr>
          <p:cNvSpPr>
            <a:spLocks noGrp="1"/>
          </p:cNvSpPr>
          <p:nvPr>
            <p:ph idx="1"/>
          </p:nvPr>
        </p:nvSpPr>
        <p:spPr/>
        <p:txBody>
          <a:bodyPr/>
          <a:lstStyle/>
          <a:p>
            <a:r>
              <a:rPr lang="en-US" dirty="0"/>
              <a:t>Demo: Implement one&lt;&gt;many relationship</a:t>
            </a:r>
          </a:p>
        </p:txBody>
      </p:sp>
    </p:spTree>
    <p:extLst>
      <p:ext uri="{BB962C8B-B14F-4D97-AF65-F5344CB8AC3E}">
        <p14:creationId xmlns:p14="http://schemas.microsoft.com/office/powerpoint/2010/main" val="3497411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4C8F1-8E9C-9945-AF68-66DD7E07CDE2}"/>
              </a:ext>
            </a:extLst>
          </p:cNvPr>
          <p:cNvSpPr>
            <a:spLocks noGrp="1"/>
          </p:cNvSpPr>
          <p:nvPr>
            <p:ph type="title"/>
          </p:nvPr>
        </p:nvSpPr>
        <p:spPr/>
        <p:txBody>
          <a:bodyPr/>
          <a:lstStyle/>
          <a:p>
            <a:r>
              <a:rPr lang="en-US" dirty="0"/>
              <a:t>Object Relational Mapper (ORM).</a:t>
            </a:r>
          </a:p>
        </p:txBody>
      </p:sp>
      <p:sp>
        <p:nvSpPr>
          <p:cNvPr id="3" name="Content Placeholder 2">
            <a:extLst>
              <a:ext uri="{FF2B5EF4-FFF2-40B4-BE49-F238E27FC236}">
                <a16:creationId xmlns:a16="http://schemas.microsoft.com/office/drawing/2014/main" id="{065039EB-4D6C-6647-8874-4AD62C1C2F21}"/>
              </a:ext>
            </a:extLst>
          </p:cNvPr>
          <p:cNvSpPr>
            <a:spLocks noGrp="1"/>
          </p:cNvSpPr>
          <p:nvPr>
            <p:ph idx="1"/>
          </p:nvPr>
        </p:nvSpPr>
        <p:spPr/>
        <p:txBody>
          <a:bodyPr>
            <a:normAutofit/>
          </a:bodyPr>
          <a:lstStyle/>
          <a:p>
            <a:r>
              <a:rPr lang="en-US" dirty="0"/>
              <a:t>What is the purpose of an Object Relational Mapper (ORM) framework</a:t>
            </a:r>
          </a:p>
          <a:p>
            <a:pPr lvl="1"/>
            <a:endParaRPr lang="en-US" dirty="0"/>
          </a:p>
          <a:p>
            <a:pPr lvl="1"/>
            <a:endParaRPr lang="en-US" dirty="0"/>
          </a:p>
          <a:p>
            <a:pPr marL="914400" lvl="2" indent="0">
              <a:buNone/>
            </a:pPr>
            <a:endParaRPr lang="en-US" dirty="0"/>
          </a:p>
          <a:p>
            <a:endParaRPr lang="en-US" dirty="0"/>
          </a:p>
        </p:txBody>
      </p:sp>
    </p:spTree>
    <p:extLst>
      <p:ext uri="{BB962C8B-B14F-4D97-AF65-F5344CB8AC3E}">
        <p14:creationId xmlns:p14="http://schemas.microsoft.com/office/powerpoint/2010/main" val="1475638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4C8F1-8E9C-9945-AF68-66DD7E07CDE2}"/>
              </a:ext>
            </a:extLst>
          </p:cNvPr>
          <p:cNvSpPr>
            <a:spLocks noGrp="1"/>
          </p:cNvSpPr>
          <p:nvPr>
            <p:ph type="title"/>
          </p:nvPr>
        </p:nvSpPr>
        <p:spPr/>
        <p:txBody>
          <a:bodyPr/>
          <a:lstStyle/>
          <a:p>
            <a:r>
              <a:rPr lang="en-US" dirty="0"/>
              <a:t>Object Relational Mapper (ORM)..</a:t>
            </a:r>
          </a:p>
        </p:txBody>
      </p:sp>
      <p:sp>
        <p:nvSpPr>
          <p:cNvPr id="3" name="Content Placeholder 2">
            <a:extLst>
              <a:ext uri="{FF2B5EF4-FFF2-40B4-BE49-F238E27FC236}">
                <a16:creationId xmlns:a16="http://schemas.microsoft.com/office/drawing/2014/main" id="{065039EB-4D6C-6647-8874-4AD62C1C2F21}"/>
              </a:ext>
            </a:extLst>
          </p:cNvPr>
          <p:cNvSpPr>
            <a:spLocks noGrp="1"/>
          </p:cNvSpPr>
          <p:nvPr>
            <p:ph idx="1"/>
          </p:nvPr>
        </p:nvSpPr>
        <p:spPr/>
        <p:txBody>
          <a:bodyPr>
            <a:normAutofit/>
          </a:bodyPr>
          <a:lstStyle/>
          <a:p>
            <a:r>
              <a:rPr lang="en-US" dirty="0"/>
              <a:t>What is the purpose of an Object Relational Mapper (ORM) framework</a:t>
            </a:r>
          </a:p>
          <a:p>
            <a:r>
              <a:rPr lang="en-US" dirty="0"/>
              <a:t>Logical access: </a:t>
            </a:r>
          </a:p>
          <a:p>
            <a:pPr lvl="1"/>
            <a:r>
              <a:rPr lang="en-US" dirty="0"/>
              <a:t>not all queries make sense, </a:t>
            </a:r>
          </a:p>
          <a:p>
            <a:pPr lvl="1"/>
            <a:r>
              <a:rPr lang="en-US" dirty="0"/>
              <a:t>and we only want to present a reasonable interface</a:t>
            </a:r>
          </a:p>
          <a:p>
            <a:endParaRPr lang="en-US" dirty="0"/>
          </a:p>
          <a:p>
            <a:pPr lvl="1"/>
            <a:endParaRPr lang="en-US" dirty="0"/>
          </a:p>
          <a:p>
            <a:pPr lvl="1"/>
            <a:endParaRPr lang="en-US" dirty="0"/>
          </a:p>
          <a:p>
            <a:pPr marL="914400" lvl="2" indent="0">
              <a:buNone/>
            </a:pPr>
            <a:endParaRPr lang="en-US" dirty="0"/>
          </a:p>
          <a:p>
            <a:endParaRPr lang="en-US" dirty="0"/>
          </a:p>
        </p:txBody>
      </p:sp>
    </p:spTree>
    <p:extLst>
      <p:ext uri="{BB962C8B-B14F-4D97-AF65-F5344CB8AC3E}">
        <p14:creationId xmlns:p14="http://schemas.microsoft.com/office/powerpoint/2010/main" val="3916736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4C8F1-8E9C-9945-AF68-66DD7E07CDE2}"/>
              </a:ext>
            </a:extLst>
          </p:cNvPr>
          <p:cNvSpPr>
            <a:spLocks noGrp="1"/>
          </p:cNvSpPr>
          <p:nvPr>
            <p:ph type="title"/>
          </p:nvPr>
        </p:nvSpPr>
        <p:spPr/>
        <p:txBody>
          <a:bodyPr/>
          <a:lstStyle/>
          <a:p>
            <a:r>
              <a:rPr lang="en-US" dirty="0"/>
              <a:t>Object Relational Mapper (ORM)…</a:t>
            </a:r>
          </a:p>
        </p:txBody>
      </p:sp>
      <p:sp>
        <p:nvSpPr>
          <p:cNvPr id="3" name="Content Placeholder 2">
            <a:extLst>
              <a:ext uri="{FF2B5EF4-FFF2-40B4-BE49-F238E27FC236}">
                <a16:creationId xmlns:a16="http://schemas.microsoft.com/office/drawing/2014/main" id="{065039EB-4D6C-6647-8874-4AD62C1C2F21}"/>
              </a:ext>
            </a:extLst>
          </p:cNvPr>
          <p:cNvSpPr>
            <a:spLocks noGrp="1"/>
          </p:cNvSpPr>
          <p:nvPr>
            <p:ph idx="1"/>
          </p:nvPr>
        </p:nvSpPr>
        <p:spPr/>
        <p:txBody>
          <a:bodyPr>
            <a:normAutofit/>
          </a:bodyPr>
          <a:lstStyle/>
          <a:p>
            <a:r>
              <a:rPr lang="en-US" dirty="0"/>
              <a:t>What is the purpose of an Object Relational Mapper (ORM) framework</a:t>
            </a:r>
          </a:p>
          <a:p>
            <a:r>
              <a:rPr lang="en-US" dirty="0"/>
              <a:t>Logical access: </a:t>
            </a:r>
          </a:p>
          <a:p>
            <a:pPr lvl="1"/>
            <a:r>
              <a:rPr lang="en-US" dirty="0"/>
              <a:t>not all queries make sense, </a:t>
            </a:r>
          </a:p>
          <a:p>
            <a:pPr lvl="1"/>
            <a:r>
              <a:rPr lang="en-US" dirty="0"/>
              <a:t>and we only want to present a reasonable interface</a:t>
            </a:r>
          </a:p>
          <a:p>
            <a:r>
              <a:rPr lang="en-US" dirty="0"/>
              <a:t>Security: not all data might be seen by everyone</a:t>
            </a:r>
          </a:p>
          <a:p>
            <a:pPr lvl="1"/>
            <a:endParaRPr lang="en-US" dirty="0"/>
          </a:p>
          <a:p>
            <a:pPr marL="914400" lvl="2" indent="0">
              <a:buNone/>
            </a:pPr>
            <a:endParaRPr lang="en-US" dirty="0"/>
          </a:p>
          <a:p>
            <a:endParaRPr lang="en-US" dirty="0"/>
          </a:p>
        </p:txBody>
      </p:sp>
    </p:spTree>
    <p:extLst>
      <p:ext uri="{BB962C8B-B14F-4D97-AF65-F5344CB8AC3E}">
        <p14:creationId xmlns:p14="http://schemas.microsoft.com/office/powerpoint/2010/main" val="1051453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1351B-5337-D14C-B375-F0E95D5DACFB}"/>
              </a:ext>
            </a:extLst>
          </p:cNvPr>
          <p:cNvSpPr>
            <a:spLocks noGrp="1"/>
          </p:cNvSpPr>
          <p:nvPr>
            <p:ph type="title"/>
          </p:nvPr>
        </p:nvSpPr>
        <p:spPr/>
        <p:txBody>
          <a:bodyPr/>
          <a:lstStyle/>
          <a:p>
            <a:r>
              <a:rPr lang="en-US" dirty="0"/>
              <a:t>Object Relational Mapper (ORM)….</a:t>
            </a:r>
          </a:p>
        </p:txBody>
      </p:sp>
      <p:sp>
        <p:nvSpPr>
          <p:cNvPr id="3" name="Content Placeholder 2">
            <a:extLst>
              <a:ext uri="{FF2B5EF4-FFF2-40B4-BE49-F238E27FC236}">
                <a16:creationId xmlns:a16="http://schemas.microsoft.com/office/drawing/2014/main" id="{4349DFE4-8616-EB41-8B43-3540F6E13A0F}"/>
              </a:ext>
            </a:extLst>
          </p:cNvPr>
          <p:cNvSpPr>
            <a:spLocks noGrp="1"/>
          </p:cNvSpPr>
          <p:nvPr>
            <p:ph idx="1"/>
          </p:nvPr>
        </p:nvSpPr>
        <p:spPr/>
        <p:txBody>
          <a:bodyPr>
            <a:normAutofit/>
          </a:bodyPr>
          <a:lstStyle/>
          <a:p>
            <a:r>
              <a:rPr lang="en-US" dirty="0"/>
              <a:t>What is the purpose of an Object Relational Mapper (ORM) framework</a:t>
            </a:r>
          </a:p>
          <a:p>
            <a:r>
              <a:rPr lang="en-US" dirty="0"/>
              <a:t>Logical access: </a:t>
            </a:r>
          </a:p>
          <a:p>
            <a:pPr lvl="1"/>
            <a:r>
              <a:rPr lang="en-US" dirty="0"/>
              <a:t>not all queries make sense, </a:t>
            </a:r>
          </a:p>
          <a:p>
            <a:pPr lvl="1"/>
            <a:r>
              <a:rPr lang="en-US" dirty="0"/>
              <a:t>and we only want to present a reasonable interface</a:t>
            </a:r>
          </a:p>
          <a:p>
            <a:r>
              <a:rPr lang="en-US" dirty="0"/>
              <a:t>Security: not all data might be seen by everyone</a:t>
            </a:r>
          </a:p>
          <a:p>
            <a:r>
              <a:rPr lang="en-US" dirty="0"/>
              <a:t>ORM provides implementations to process and manipulate data</a:t>
            </a:r>
          </a:p>
          <a:p>
            <a:pPr lvl="1"/>
            <a:r>
              <a:rPr lang="en-US" dirty="0"/>
              <a:t>In case of Entity Framework </a:t>
            </a:r>
          </a:p>
          <a:p>
            <a:pPr lvl="2"/>
            <a:r>
              <a:rPr lang="en-US" dirty="0" err="1"/>
              <a:t>DbContext</a:t>
            </a:r>
            <a:r>
              <a:rPr lang="en-US" dirty="0"/>
              <a:t> class provides method to handle database sessions</a:t>
            </a:r>
          </a:p>
          <a:p>
            <a:pPr lvl="2"/>
            <a:r>
              <a:rPr lang="en-US" dirty="0" err="1"/>
              <a:t>DbSet</a:t>
            </a:r>
            <a:r>
              <a:rPr lang="en-US" dirty="0"/>
              <a:t>&lt;T&gt; class provides methods to manipulate tables</a:t>
            </a:r>
          </a:p>
          <a:p>
            <a:pPr lvl="2"/>
            <a:endParaRPr lang="en-US" dirty="0"/>
          </a:p>
          <a:p>
            <a:endParaRPr lang="en-US" dirty="0"/>
          </a:p>
        </p:txBody>
      </p:sp>
    </p:spTree>
    <p:extLst>
      <p:ext uri="{BB962C8B-B14F-4D97-AF65-F5344CB8AC3E}">
        <p14:creationId xmlns:p14="http://schemas.microsoft.com/office/powerpoint/2010/main" val="2511370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E69BE-64BE-1049-83FE-572C4F0F1703}"/>
              </a:ext>
            </a:extLst>
          </p:cNvPr>
          <p:cNvSpPr>
            <a:spLocks noGrp="1"/>
          </p:cNvSpPr>
          <p:nvPr>
            <p:ph type="title"/>
          </p:nvPr>
        </p:nvSpPr>
        <p:spPr/>
        <p:txBody>
          <a:bodyPr/>
          <a:lstStyle/>
          <a:p>
            <a:r>
              <a:rPr lang="en-US" dirty="0"/>
              <a:t>Object Relational Mapper (ORM)…..</a:t>
            </a:r>
          </a:p>
        </p:txBody>
      </p:sp>
      <p:sp>
        <p:nvSpPr>
          <p:cNvPr id="3" name="Content Placeholder 2">
            <a:extLst>
              <a:ext uri="{FF2B5EF4-FFF2-40B4-BE49-F238E27FC236}">
                <a16:creationId xmlns:a16="http://schemas.microsoft.com/office/drawing/2014/main" id="{DF5207A8-1E43-754B-998E-D72B237D7B58}"/>
              </a:ext>
            </a:extLst>
          </p:cNvPr>
          <p:cNvSpPr>
            <a:spLocks noGrp="1"/>
          </p:cNvSpPr>
          <p:nvPr>
            <p:ph idx="1"/>
          </p:nvPr>
        </p:nvSpPr>
        <p:spPr/>
        <p:txBody>
          <a:bodyPr>
            <a:normAutofit/>
          </a:bodyPr>
          <a:lstStyle/>
          <a:p>
            <a:r>
              <a:rPr lang="en-US" dirty="0"/>
              <a:t>Things to improve in your current implementation</a:t>
            </a:r>
          </a:p>
          <a:p>
            <a:pPr lvl="1"/>
            <a:r>
              <a:rPr lang="en-US" dirty="0"/>
              <a:t>Explicit database configuration</a:t>
            </a:r>
          </a:p>
          <a:p>
            <a:pPr lvl="1"/>
            <a:r>
              <a:rPr lang="en-US" dirty="0"/>
              <a:t>Explicit schema definition where needed</a:t>
            </a:r>
          </a:p>
          <a:p>
            <a:pPr lvl="1"/>
            <a:r>
              <a:rPr lang="en-US" dirty="0"/>
              <a:t>Why?</a:t>
            </a:r>
          </a:p>
        </p:txBody>
      </p:sp>
    </p:spTree>
    <p:extLst>
      <p:ext uri="{BB962C8B-B14F-4D97-AF65-F5344CB8AC3E}">
        <p14:creationId xmlns:p14="http://schemas.microsoft.com/office/powerpoint/2010/main" val="206973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2000</TotalTime>
  <Words>840</Words>
  <Application>Microsoft Macintosh PowerPoint</Application>
  <PresentationFormat>Widescreen</PresentationFormat>
  <Paragraphs>127</Paragraphs>
  <Slides>13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Model in MVC</vt:lpstr>
      <vt:lpstr>Recap: Model-View-Controller (MVC)</vt:lpstr>
      <vt:lpstr>Relationships in Model-View-Controller (MVC) </vt:lpstr>
      <vt:lpstr>Object Relational Mapper (ORM)</vt:lpstr>
      <vt:lpstr>Object Relational Mapper (ORM).</vt:lpstr>
      <vt:lpstr>Object Relational Mapper (ORM)..</vt:lpstr>
      <vt:lpstr>Object Relational Mapper (ORM)…</vt:lpstr>
      <vt:lpstr>Object Relational Mapper (ORM)….</vt:lpstr>
      <vt:lpstr>Object Relational Mapper (ORM)…..</vt:lpstr>
      <vt:lpstr>Object Relational Mapper (ORM)……</vt:lpstr>
      <vt:lpstr>Object Relational Mapper (ORM)…….</vt:lpstr>
      <vt:lpstr> Language-Integrated Query (LINQ)  </vt:lpstr>
      <vt:lpstr>Basic Queries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in MVC</dc:title>
  <dc:creator>Omar, A. (Ahmad)</dc:creator>
  <cp:lastModifiedBy>Omar, A. (Ahmad)</cp:lastModifiedBy>
  <cp:revision>193</cp:revision>
  <dcterms:created xsi:type="dcterms:W3CDTF">2018-09-18T11:18:19Z</dcterms:created>
  <dcterms:modified xsi:type="dcterms:W3CDTF">2018-09-20T18:42:42Z</dcterms:modified>
</cp:coreProperties>
</file>