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2"/>
  </p:notesMasterIdLst>
  <p:sldIdLst>
    <p:sldId id="256" r:id="rId5"/>
    <p:sldId id="297" r:id="rId6"/>
    <p:sldId id="303" r:id="rId7"/>
    <p:sldId id="310" r:id="rId8"/>
    <p:sldId id="315" r:id="rId9"/>
    <p:sldId id="311" r:id="rId10"/>
    <p:sldId id="314" r:id="rId11"/>
    <p:sldId id="313" r:id="rId12"/>
    <p:sldId id="304" r:id="rId13"/>
    <p:sldId id="317" r:id="rId14"/>
    <p:sldId id="312" r:id="rId15"/>
    <p:sldId id="316" r:id="rId16"/>
    <p:sldId id="308" r:id="rId17"/>
    <p:sldId id="320" r:id="rId18"/>
    <p:sldId id="321" r:id="rId19"/>
    <p:sldId id="318"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FF0"/>
    <a:srgbClr val="E7E6E6"/>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9ED97-0F29-4609-AF73-228DB71E0032}"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0AE09-B660-43EE-85EC-7E4ECD5C31B7}" type="slidenum">
              <a:rPr lang="en-US" smtClean="0"/>
              <a:t>‹#›</a:t>
            </a:fld>
            <a:endParaRPr lang="en-US"/>
          </a:p>
        </p:txBody>
      </p:sp>
    </p:spTree>
    <p:extLst>
      <p:ext uri="{BB962C8B-B14F-4D97-AF65-F5344CB8AC3E}">
        <p14:creationId xmlns:p14="http://schemas.microsoft.com/office/powerpoint/2010/main" val="358389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0AE09-B660-43EE-85EC-7E4ECD5C31B7}" type="slidenum">
              <a:rPr lang="en-US" smtClean="0"/>
              <a:t>2</a:t>
            </a:fld>
            <a:endParaRPr lang="en-US"/>
          </a:p>
        </p:txBody>
      </p:sp>
    </p:spTree>
    <p:extLst>
      <p:ext uri="{BB962C8B-B14F-4D97-AF65-F5344CB8AC3E}">
        <p14:creationId xmlns:p14="http://schemas.microsoft.com/office/powerpoint/2010/main" val="1673425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51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160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38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43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0405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55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791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067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44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3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C6AF102A-BCD4-D14F-9CE7-7BB6C2F4C3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85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0B79-0D4C-1B06-05C2-1E3F05FCB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996E5E-9AF8-CDE8-49E6-D8577D0E2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C566C-4D64-C9D4-B30A-8338D89DC109}"/>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B91C51C6-4FF0-E6F0-7FF7-3A3C3700E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902E8-32DF-20BF-864F-204FD725392C}"/>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85088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F486-C0C4-8F1A-A7C1-5C89F03A1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28D96-76E8-4AC1-5C59-D46ADFF552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3D2E2-5731-E7DB-E598-474538D9EAEB}"/>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82ACF131-C1D2-A62F-D618-111723EC4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210A-32BD-7BF9-2F61-00B8EBEDECF1}"/>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9970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22BB0-F492-E1B5-E4CF-0BFE259BB1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C69304-8FE0-6AD8-A806-EAAFB9C93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714E-090F-155A-EFEE-0BB5767BD120}"/>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ABCEEC39-6BAE-5BF7-CAA9-F8A5F57B1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254BA-AA1E-02CE-0B13-779831326968}"/>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666763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DFE6-CF7F-6941-BD95-6D8F3550836E}"/>
              </a:ext>
            </a:extLst>
          </p:cNvPr>
          <p:cNvSpPr>
            <a:spLocks noGrp="1"/>
          </p:cNvSpPr>
          <p:nvPr>
            <p:ph type="title" hasCustomPrompt="1"/>
          </p:nvPr>
        </p:nvSpPr>
        <p:spPr>
          <a:xfrm>
            <a:off x="381025" y="3503444"/>
            <a:ext cx="9524826" cy="785613"/>
          </a:xfrm>
        </p:spPr>
        <p:txBody>
          <a:bodyPr anchor="t">
            <a:noAutofit/>
          </a:bodyPr>
          <a:lstStyle>
            <a:lvl1pPr algn="l">
              <a:lnSpc>
                <a:spcPct val="100000"/>
              </a:lnSpc>
              <a:defRPr sz="1600" b="0" i="0">
                <a:solidFill>
                  <a:schemeClr val="tx1"/>
                </a:solidFill>
                <a:latin typeface="Helvetica Now Text" panose="020B0504030202020204" pitchFamily="34" charset="77"/>
              </a:defRPr>
            </a:lvl1pPr>
          </a:lstStyle>
          <a:p>
            <a:r>
              <a:rPr lang="en-GB"/>
              <a:t>Click to edit callout subhead</a:t>
            </a:r>
          </a:p>
        </p:txBody>
      </p:sp>
      <p:sp>
        <p:nvSpPr>
          <p:cNvPr id="3" name="Slide Number Placeholder 2">
            <a:extLst>
              <a:ext uri="{FF2B5EF4-FFF2-40B4-BE49-F238E27FC236}">
                <a16:creationId xmlns:a16="http://schemas.microsoft.com/office/drawing/2014/main" id="{777E01A6-7CA0-C146-AFF9-40B8146B8884}"/>
              </a:ext>
            </a:extLst>
          </p:cNvPr>
          <p:cNvSpPr>
            <a:spLocks noGrp="1"/>
          </p:cNvSpPr>
          <p:nvPr>
            <p:ph type="sldNum" sz="quarter" idx="10"/>
          </p:nvPr>
        </p:nvSpPr>
        <p:spPr/>
        <p:txBody>
          <a:bodyPr/>
          <a:lstStyle/>
          <a:p>
            <a:fld id="{91D568E7-61F5-D04E-995D-81EF41C01A2A}" type="slidenum">
              <a:rPr lang="en-GB" smtClean="0"/>
              <a:pPr/>
              <a:t>‹#›</a:t>
            </a:fld>
            <a:endParaRPr lang="en-GB"/>
          </a:p>
        </p:txBody>
      </p:sp>
      <p:sp>
        <p:nvSpPr>
          <p:cNvPr id="4" name="Footer Placeholder 3">
            <a:extLst>
              <a:ext uri="{FF2B5EF4-FFF2-40B4-BE49-F238E27FC236}">
                <a16:creationId xmlns:a16="http://schemas.microsoft.com/office/drawing/2014/main" id="{3F7AED66-6F74-7547-9E21-115ADD7A8E24}"/>
              </a:ext>
            </a:extLst>
          </p:cNvPr>
          <p:cNvSpPr>
            <a:spLocks noGrp="1"/>
          </p:cNvSpPr>
          <p:nvPr>
            <p:ph type="ftr" sz="quarter" idx="11"/>
          </p:nvPr>
        </p:nvSpPr>
        <p:spPr/>
        <p:txBody>
          <a:bodyPr/>
          <a:lstStyle/>
          <a:p>
            <a:r>
              <a:rPr lang="en-US"/>
              <a:t>Confidential</a:t>
            </a:r>
            <a:endParaRPr lang="en-GB"/>
          </a:p>
        </p:txBody>
      </p:sp>
      <p:sp>
        <p:nvSpPr>
          <p:cNvPr id="7" name="Subtitle 2">
            <a:extLst>
              <a:ext uri="{FF2B5EF4-FFF2-40B4-BE49-F238E27FC236}">
                <a16:creationId xmlns:a16="http://schemas.microsoft.com/office/drawing/2014/main" id="{71AC1B24-C527-8C44-89B1-BA739F2AB5F4}"/>
              </a:ext>
            </a:extLst>
          </p:cNvPr>
          <p:cNvSpPr>
            <a:spLocks noGrp="1"/>
          </p:cNvSpPr>
          <p:nvPr>
            <p:ph type="subTitle" idx="13" hasCustomPrompt="1"/>
          </p:nvPr>
        </p:nvSpPr>
        <p:spPr>
          <a:xfrm>
            <a:off x="381025" y="876301"/>
            <a:ext cx="9524826" cy="2478257"/>
          </a:xfrm>
        </p:spPr>
        <p:txBody>
          <a:bodyPr wrap="square" anchor="b" anchorCtr="0">
            <a:noAutofit/>
          </a:bodyPr>
          <a:lstStyle>
            <a:lvl1pPr marL="0" indent="0" algn="l">
              <a:lnSpc>
                <a:spcPct val="100000"/>
              </a:lnSpc>
              <a:spcAft>
                <a:spcPts val="0"/>
              </a:spcAft>
              <a:buNone/>
              <a:defRPr sz="4400" b="0" i="0">
                <a:solidFill>
                  <a:schemeClr val="tx1"/>
                </a:solidFill>
                <a:latin typeface="Helvetica Now Text Light" panose="020B0404030202020204" pitchFamily="34" charset="77"/>
              </a:defRPr>
            </a:lvl1pPr>
            <a:lvl2pPr marL="457154" indent="0" algn="ctr">
              <a:buNone/>
              <a:defRPr sz="2000"/>
            </a:lvl2pPr>
            <a:lvl3pPr marL="914310" indent="0" algn="ctr">
              <a:buNone/>
              <a:defRPr sz="1800"/>
            </a:lvl3pPr>
            <a:lvl4pPr marL="1371464" indent="0" algn="ctr">
              <a:buNone/>
              <a:defRPr sz="1600"/>
            </a:lvl4pPr>
            <a:lvl5pPr marL="1828618" indent="0" algn="ctr">
              <a:buNone/>
              <a:defRPr sz="1600"/>
            </a:lvl5pPr>
            <a:lvl6pPr marL="2285772" indent="0" algn="ctr">
              <a:buNone/>
              <a:defRPr sz="1600"/>
            </a:lvl6pPr>
            <a:lvl7pPr marL="2742926" indent="0" algn="ctr">
              <a:buNone/>
              <a:defRPr sz="1600"/>
            </a:lvl7pPr>
            <a:lvl8pPr marL="3200080" indent="0" algn="ctr">
              <a:buNone/>
              <a:defRPr sz="1600"/>
            </a:lvl8pPr>
            <a:lvl9pPr marL="3657234" indent="0" algn="ctr">
              <a:buNone/>
              <a:defRPr sz="1600"/>
            </a:lvl9pPr>
          </a:lstStyle>
          <a:p>
            <a:pPr lvl="0"/>
            <a:r>
              <a:rPr lang="en-US"/>
              <a:t>Click to enter Callout</a:t>
            </a:r>
          </a:p>
        </p:txBody>
      </p:sp>
    </p:spTree>
    <p:extLst>
      <p:ext uri="{BB962C8B-B14F-4D97-AF65-F5344CB8AC3E}">
        <p14:creationId xmlns:p14="http://schemas.microsoft.com/office/powerpoint/2010/main" val="331327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C2C7-7B78-6509-863F-409A0CCC5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94EFF-5CDF-0BB0-AA79-0BCCE2C7E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39392-D5A8-E6AF-2375-96E7A34ECD7F}"/>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147F3EA0-1577-D5B8-CF49-DD8E5FF38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15C7D-92F1-F2AC-AB91-F6C6555F16F8}"/>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5277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B026-BB5A-6573-10FC-60B5A8EA3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B003F-8389-5E44-4C80-07ABFC0D2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9FCBF-BDB3-8CA6-D37D-8C61342F651B}"/>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719CE33C-F836-C863-F65E-D808C3245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F6674-F3CC-C09B-C39A-FE534487DAFE}"/>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62200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4B5B-164D-3B2C-76CC-3E5AB3964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11AE8-AA24-D09B-3B5E-67B4BBAA7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D3270-1FDB-ED02-070F-926C496E7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48750-B87D-4005-698B-A00B13D392C8}"/>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6" name="Footer Placeholder 5">
            <a:extLst>
              <a:ext uri="{FF2B5EF4-FFF2-40B4-BE49-F238E27FC236}">
                <a16:creationId xmlns:a16="http://schemas.microsoft.com/office/drawing/2014/main" id="{57DBD404-F734-7988-A444-A441ED8B1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EA223-95CE-508C-0E68-D4B0B6D6714F}"/>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11754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DEB5-894F-9BB2-5264-5B920536C3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623A6-31D7-B396-3E44-F338473A5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7DA42-412F-BC69-A1DC-9D0886B65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5B4894-DB11-9E3D-F615-1CD868028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45A24-3C9B-1A3F-395E-A9191F3B5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73CC49-1DE8-9636-7B96-4D46493CDF70}"/>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8" name="Footer Placeholder 7">
            <a:extLst>
              <a:ext uri="{FF2B5EF4-FFF2-40B4-BE49-F238E27FC236}">
                <a16:creationId xmlns:a16="http://schemas.microsoft.com/office/drawing/2014/main" id="{CBDF298D-E833-A4C4-3F96-C5B34C27E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CE79B-4348-02E4-2BF7-D6A4AF441F95}"/>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24112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3E15-7968-9434-B6B3-1523F6349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79ADDB-BD90-ABE6-85AA-EEBBCB5496E5}"/>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4" name="Footer Placeholder 3">
            <a:extLst>
              <a:ext uri="{FF2B5EF4-FFF2-40B4-BE49-F238E27FC236}">
                <a16:creationId xmlns:a16="http://schemas.microsoft.com/office/drawing/2014/main" id="{4BD476D2-D556-3C73-BFE4-3C605FA70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D22B1E-7EB2-E192-5D61-2343CC1A7CD1}"/>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272039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73F21-3EDA-3E6B-7866-D19398377994}"/>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3" name="Footer Placeholder 2">
            <a:extLst>
              <a:ext uri="{FF2B5EF4-FFF2-40B4-BE49-F238E27FC236}">
                <a16:creationId xmlns:a16="http://schemas.microsoft.com/office/drawing/2014/main" id="{3F64C2A8-A48C-56C4-D2B8-4CAFC0695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35477-4331-2831-1D72-CCEA6236D0F3}"/>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341081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0685-2721-3A0E-081C-2C4B88F89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A963D5-DDD2-16DC-4648-3028BD952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FCD30E-D8BB-2E7D-D73D-6F51E6ACA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4D828-BBB2-3BFD-4687-528D17C31F70}"/>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6" name="Footer Placeholder 5">
            <a:extLst>
              <a:ext uri="{FF2B5EF4-FFF2-40B4-BE49-F238E27FC236}">
                <a16:creationId xmlns:a16="http://schemas.microsoft.com/office/drawing/2014/main" id="{B6EF5702-5DDB-4D75-C77D-8A1D3F4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4BEED-9F6B-44F1-CFD5-6EF7DB9F2841}"/>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70392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90E6-CD51-90E9-10FA-61480C3AF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45233-1A9C-8526-6D46-FF2838300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3621BD-B872-8462-416E-DC2B92DBB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F37DB-877B-38C9-9165-55CF53D53FCE}"/>
              </a:ext>
            </a:extLst>
          </p:cNvPr>
          <p:cNvSpPr>
            <a:spLocks noGrp="1"/>
          </p:cNvSpPr>
          <p:nvPr>
            <p:ph type="dt" sz="half" idx="10"/>
          </p:nvPr>
        </p:nvSpPr>
        <p:spPr/>
        <p:txBody>
          <a:bodyPr/>
          <a:lstStyle/>
          <a:p>
            <a:fld id="{182D3C63-CD18-4021-B0FA-0B9AAF570F4E}" type="datetimeFigureOut">
              <a:rPr lang="en-US" smtClean="0"/>
              <a:t>5/3/2023</a:t>
            </a:fld>
            <a:endParaRPr lang="en-US"/>
          </a:p>
        </p:txBody>
      </p:sp>
      <p:sp>
        <p:nvSpPr>
          <p:cNvPr id="6" name="Footer Placeholder 5">
            <a:extLst>
              <a:ext uri="{FF2B5EF4-FFF2-40B4-BE49-F238E27FC236}">
                <a16:creationId xmlns:a16="http://schemas.microsoft.com/office/drawing/2014/main" id="{4FA48D33-6864-B176-D815-723F6DE57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9956F-6825-A1C0-8796-5D20330E672A}"/>
              </a:ext>
            </a:extLst>
          </p:cNvPr>
          <p:cNvSpPr>
            <a:spLocks noGrp="1"/>
          </p:cNvSpPr>
          <p:nvPr>
            <p:ph type="sldNum" sz="quarter" idx="12"/>
          </p:nvPr>
        </p:nvSpPr>
        <p:spPr/>
        <p:txBody>
          <a:bodyPr/>
          <a:lstStyle/>
          <a:p>
            <a:fld id="{A0500967-6ADC-47E7-B845-3C9A809BC5CB}" type="slidenum">
              <a:rPr lang="en-US" smtClean="0"/>
              <a:t>‹#›</a:t>
            </a:fld>
            <a:endParaRPr lang="en-US"/>
          </a:p>
        </p:txBody>
      </p:sp>
    </p:spTree>
    <p:extLst>
      <p:ext uri="{BB962C8B-B14F-4D97-AF65-F5344CB8AC3E}">
        <p14:creationId xmlns:p14="http://schemas.microsoft.com/office/powerpoint/2010/main" val="267273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F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42AF6-0893-E438-EE5B-1C14F6081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F229E-CFF0-C8A3-6C21-04482727D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614DA-679E-93D1-EFC2-C1055823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D3C63-CD18-4021-B0FA-0B9AAF570F4E}" type="datetimeFigureOut">
              <a:rPr lang="en-US" smtClean="0"/>
              <a:t>5/3/2023</a:t>
            </a:fld>
            <a:endParaRPr lang="en-US"/>
          </a:p>
        </p:txBody>
      </p:sp>
      <p:sp>
        <p:nvSpPr>
          <p:cNvPr id="5" name="Footer Placeholder 4">
            <a:extLst>
              <a:ext uri="{FF2B5EF4-FFF2-40B4-BE49-F238E27FC236}">
                <a16:creationId xmlns:a16="http://schemas.microsoft.com/office/drawing/2014/main" id="{80E07C1B-0FE9-135D-3FAB-D8331DCB9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EA6B38-F0D0-C18B-FA80-999092B98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00967-6ADC-47E7-B845-3C9A809BC5CB}" type="slidenum">
              <a:rPr lang="en-US" smtClean="0"/>
              <a:t>‹#›</a:t>
            </a:fld>
            <a:endParaRPr lang="en-US"/>
          </a:p>
        </p:txBody>
      </p:sp>
    </p:spTree>
    <p:extLst>
      <p:ext uri="{BB962C8B-B14F-4D97-AF65-F5344CB8AC3E}">
        <p14:creationId xmlns:p14="http://schemas.microsoft.com/office/powerpoint/2010/main" val="20278985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edureka/alpha-beta-pruning-in-ai-b47ee5500f9a" TargetMode="External"/><Relationship Id="rId3" Type="http://schemas.openxmlformats.org/officeDocument/2006/relationships/hyperlink" Target="https://www.cs.cornell.edu/courses/cs312/2002sp/lectures/rec21.htm" TargetMode="External"/><Relationship Id="rId7" Type="http://schemas.openxmlformats.org/officeDocument/2006/relationships/hyperlink" Target="https://www.youtube.com/watch?v=xBXHtz4Gbdo" TargetMode="External"/><Relationship Id="rId2" Type="http://schemas.openxmlformats.org/officeDocument/2006/relationships/hyperlink" Target="https://www.javatpoint.com/ai-alpha-beta-pruning" TargetMode="External"/><Relationship Id="rId1" Type="http://schemas.openxmlformats.org/officeDocument/2006/relationships/slideLayout" Target="../slideLayouts/slideLayout12.xml"/><Relationship Id="rId6" Type="http://schemas.openxmlformats.org/officeDocument/2006/relationships/hyperlink" Target="https://en.wikipedia.org/wiki/Minimax" TargetMode="External"/><Relationship Id="rId5" Type="http://schemas.openxmlformats.org/officeDocument/2006/relationships/hyperlink" Target="https://www.codingninjas.com/codestudio/library/the-alpha-beta-pruning-algorithm" TargetMode="External"/><Relationship Id="rId4" Type="http://schemas.openxmlformats.org/officeDocument/2006/relationships/hyperlink" Target="https://people.cs.pitt.edu/~litman/courses/cs2710/lectures/pruningReview.pdf" TargetMode="External"/><Relationship Id="rId9" Type="http://schemas.openxmlformats.org/officeDocument/2006/relationships/hyperlink" Target="https://pascscha.ch/info2/abTreePracti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rtificial intelligence (AI)? | FierceElectronics">
            <a:extLst>
              <a:ext uri="{FF2B5EF4-FFF2-40B4-BE49-F238E27FC236}">
                <a16:creationId xmlns:a16="http://schemas.microsoft.com/office/drawing/2014/main" id="{1FB8D1C8-E6D2-A90B-0E99-7B3E14F2662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6236" b="738"/>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3E19C5-76D6-F75B-15B3-1248D5DB7E71}"/>
              </a:ext>
            </a:extLst>
          </p:cNvPr>
          <p:cNvSpPr>
            <a:spLocks noGrp="1"/>
          </p:cNvSpPr>
          <p:nvPr>
            <p:ph type="ctrTitle"/>
          </p:nvPr>
        </p:nvSpPr>
        <p:spPr>
          <a:xfrm>
            <a:off x="1791478" y="329561"/>
            <a:ext cx="9144000" cy="2900518"/>
          </a:xfrm>
        </p:spPr>
        <p:txBody>
          <a:bodyPr vert="horz" lIns="91440" tIns="45720" rIns="91440" bIns="45720" rtlCol="0">
            <a:normAutofit/>
          </a:bodyPr>
          <a:lstStyle/>
          <a:p>
            <a:r>
              <a:rPr lang="en-US" sz="3800" u="sng" spc="100" dirty="0">
                <a:solidFill>
                  <a:srgbClr val="FFFFFF"/>
                </a:solidFill>
                <a:latin typeface="Helvetica Now Text" panose="020B0504030202020204"/>
              </a:rPr>
              <a:t>Introduction to Artificial Intelligence</a:t>
            </a:r>
            <a:br>
              <a:rPr lang="en-US" sz="3800" spc="100" dirty="0">
                <a:solidFill>
                  <a:srgbClr val="FFFFFF"/>
                </a:solidFill>
                <a:latin typeface="Helvetica Now Text" panose="020B0504030202020204"/>
              </a:rPr>
            </a:br>
            <a:br>
              <a:rPr lang="en-US" sz="3800" b="1" i="0" dirty="0">
                <a:solidFill>
                  <a:srgbClr val="FFFFFF"/>
                </a:solidFill>
                <a:effectLst/>
                <a:latin typeface="-apple-system"/>
              </a:rPr>
            </a:br>
            <a:br>
              <a:rPr lang="en-US" sz="3800" spc="100" dirty="0">
                <a:solidFill>
                  <a:srgbClr val="FFFFFF"/>
                </a:solidFill>
              </a:rPr>
            </a:br>
            <a:endParaRPr lang="en-US" sz="3800" spc="100" dirty="0">
              <a:solidFill>
                <a:srgbClr val="FFFFFF"/>
              </a:solidFill>
            </a:endParaRPr>
          </a:p>
        </p:txBody>
      </p:sp>
      <p:sp>
        <p:nvSpPr>
          <p:cNvPr id="3" name="Subtitle 2">
            <a:extLst>
              <a:ext uri="{FF2B5EF4-FFF2-40B4-BE49-F238E27FC236}">
                <a16:creationId xmlns:a16="http://schemas.microsoft.com/office/drawing/2014/main" id="{FC426323-7646-4705-1E69-DBE67F44FD68}"/>
              </a:ext>
            </a:extLst>
          </p:cNvPr>
          <p:cNvSpPr>
            <a:spLocks noGrp="1"/>
          </p:cNvSpPr>
          <p:nvPr>
            <p:ph type="subTitle" idx="1"/>
          </p:nvPr>
        </p:nvSpPr>
        <p:spPr>
          <a:xfrm>
            <a:off x="1492898" y="4559890"/>
            <a:ext cx="9327502" cy="1737543"/>
          </a:xfrm>
        </p:spPr>
        <p:txBody>
          <a:bodyPr vert="horz" lIns="45720" tIns="45720" rIns="45720" bIns="45720" rtlCol="0">
            <a:normAutofit fontScale="25000" lnSpcReduction="20000"/>
          </a:bodyPr>
          <a:lstStyle/>
          <a:p>
            <a:r>
              <a:rPr lang="en-US" sz="7200" dirty="0">
                <a:solidFill>
                  <a:srgbClr val="FFFFFF"/>
                </a:solidFill>
                <a:latin typeface="Helvetica Now Text" panose="020B0504030202020204"/>
              </a:rPr>
              <a:t>Presented by:</a:t>
            </a:r>
          </a:p>
          <a:p>
            <a:endParaRPr lang="en-US" sz="7200" dirty="0">
              <a:solidFill>
                <a:srgbClr val="FFFFFF"/>
              </a:solidFill>
              <a:latin typeface="Helvetica Now Text" panose="020B0504030202020204"/>
            </a:endParaRPr>
          </a:p>
          <a:p>
            <a:r>
              <a:rPr lang="en-US" sz="7200" dirty="0">
                <a:solidFill>
                  <a:srgbClr val="FFFFFF"/>
                </a:solidFill>
                <a:latin typeface="Helvetica Now Text" panose="020B0504030202020204"/>
              </a:rPr>
              <a:t>Stephen Nwagwughiagwu</a:t>
            </a:r>
          </a:p>
          <a:p>
            <a:r>
              <a:rPr lang="en-US" sz="7200" dirty="0" err="1">
                <a:solidFill>
                  <a:srgbClr val="FFFFFF"/>
                </a:solidFill>
                <a:latin typeface="Helvetica Now Text" panose="020B0504030202020204"/>
              </a:rPr>
              <a:t>Sayli</a:t>
            </a:r>
            <a:r>
              <a:rPr lang="en-US" sz="7200" dirty="0">
                <a:solidFill>
                  <a:srgbClr val="FFFFFF"/>
                </a:solidFill>
                <a:latin typeface="Helvetica Now Text" panose="020B0504030202020204"/>
              </a:rPr>
              <a:t> </a:t>
            </a:r>
            <a:r>
              <a:rPr lang="en-US" sz="7200" dirty="0" err="1">
                <a:solidFill>
                  <a:srgbClr val="FFFFFF"/>
                </a:solidFill>
                <a:latin typeface="Helvetica Now Text" panose="020B0504030202020204"/>
              </a:rPr>
              <a:t>Ambure</a:t>
            </a:r>
            <a:endParaRPr lang="en-US" sz="7200" dirty="0">
              <a:solidFill>
                <a:srgbClr val="FFFFFF"/>
              </a:solidFill>
              <a:latin typeface="Helvetica Now Text" panose="020B0504030202020204"/>
            </a:endParaRPr>
          </a:p>
          <a:p>
            <a:r>
              <a:rPr lang="en-US" sz="7200" dirty="0">
                <a:solidFill>
                  <a:srgbClr val="FFFFFF"/>
                </a:solidFill>
                <a:latin typeface="Helvetica Now Text" panose="020B0504030202020204"/>
              </a:rPr>
              <a:t>Rhoda Ajayi</a:t>
            </a:r>
            <a:endParaRPr lang="en-US" sz="7200" dirty="0">
              <a:solidFill>
                <a:srgbClr val="FFFFFF"/>
              </a:solidFill>
            </a:endParaRPr>
          </a:p>
          <a:p>
            <a:endParaRPr lang="en-US" sz="600" dirty="0">
              <a:solidFill>
                <a:srgbClr val="FFFFFF"/>
              </a:solidFill>
            </a:endParaRPr>
          </a:p>
          <a:p>
            <a:endParaRPr lang="en-US" sz="600" dirty="0">
              <a:solidFill>
                <a:srgbClr val="FFFFFF"/>
              </a:solidFill>
            </a:endParaRPr>
          </a:p>
        </p:txBody>
      </p:sp>
      <p:sp>
        <p:nvSpPr>
          <p:cNvPr id="4" name="Title 1">
            <a:extLst>
              <a:ext uri="{FF2B5EF4-FFF2-40B4-BE49-F238E27FC236}">
                <a16:creationId xmlns:a16="http://schemas.microsoft.com/office/drawing/2014/main" id="{42616E5F-B3C1-DE9D-619D-940825B98FC3}"/>
              </a:ext>
            </a:extLst>
          </p:cNvPr>
          <p:cNvSpPr txBox="1">
            <a:spLocks/>
          </p:cNvSpPr>
          <p:nvPr/>
        </p:nvSpPr>
        <p:spPr>
          <a:xfrm>
            <a:off x="1872343" y="2787505"/>
            <a:ext cx="9144000" cy="29005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spc="100" dirty="0">
                <a:solidFill>
                  <a:srgbClr val="FFFFFF"/>
                </a:solidFill>
                <a:latin typeface="Helvetica Now Text" panose="020B0504030202020204"/>
              </a:rPr>
              <a:t>Alpha-Beta-Pruning Minmax Search in Checkers Game</a:t>
            </a:r>
            <a:br>
              <a:rPr lang="en-US" sz="3800" spc="100" dirty="0">
                <a:solidFill>
                  <a:srgbClr val="FFFFFF"/>
                </a:solidFill>
                <a:latin typeface="Helvetica Now Text" panose="020B0504030202020204"/>
              </a:rPr>
            </a:br>
            <a:br>
              <a:rPr lang="en-US" sz="3800" b="1" dirty="0">
                <a:solidFill>
                  <a:srgbClr val="FFFFFF"/>
                </a:solidFill>
                <a:latin typeface="-apple-system"/>
              </a:rPr>
            </a:br>
            <a:endParaRPr lang="en-US" sz="3800" b="1" dirty="0">
              <a:solidFill>
                <a:srgbClr val="FFFFFF"/>
              </a:solidFill>
              <a:latin typeface="-apple-system"/>
            </a:endParaRPr>
          </a:p>
          <a:p>
            <a:br>
              <a:rPr lang="en-US" sz="3800" spc="100" dirty="0">
                <a:solidFill>
                  <a:srgbClr val="FFFFFF"/>
                </a:solidFill>
              </a:rPr>
            </a:br>
            <a:endParaRPr lang="en-US" sz="3800" spc="100" dirty="0">
              <a:solidFill>
                <a:srgbClr val="FFFFFF"/>
              </a:solidFill>
            </a:endParaRPr>
          </a:p>
        </p:txBody>
      </p:sp>
    </p:spTree>
    <p:extLst>
      <p:ext uri="{BB962C8B-B14F-4D97-AF65-F5344CB8AC3E}">
        <p14:creationId xmlns:p14="http://schemas.microsoft.com/office/powerpoint/2010/main" val="40641141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10</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717758" y="51108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AI Agent’s Decision-Making Time calculation Algorithm </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4" name="Picture 3">
            <a:extLst>
              <a:ext uri="{FF2B5EF4-FFF2-40B4-BE49-F238E27FC236}">
                <a16:creationId xmlns:a16="http://schemas.microsoft.com/office/drawing/2014/main" id="{CEAC2A3B-C1D7-1378-7411-E3343E8619F4}"/>
              </a:ext>
            </a:extLst>
          </p:cNvPr>
          <p:cNvPicPr>
            <a:picLocks noChangeAspect="1"/>
          </p:cNvPicPr>
          <p:nvPr/>
        </p:nvPicPr>
        <p:blipFill>
          <a:blip r:embed="rId3"/>
          <a:stretch>
            <a:fillRect/>
          </a:stretch>
        </p:blipFill>
        <p:spPr>
          <a:xfrm>
            <a:off x="717758" y="1419608"/>
            <a:ext cx="10036410" cy="4142991"/>
          </a:xfrm>
          <a:prstGeom prst="rect">
            <a:avLst/>
          </a:prstGeom>
        </p:spPr>
      </p:pic>
    </p:spTree>
    <p:extLst>
      <p:ext uri="{BB962C8B-B14F-4D97-AF65-F5344CB8AC3E}">
        <p14:creationId xmlns:p14="http://schemas.microsoft.com/office/powerpoint/2010/main" val="121934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3D Checkers Game for Android - APK Download">
            <a:extLst>
              <a:ext uri="{FF2B5EF4-FFF2-40B4-BE49-F238E27FC236}">
                <a16:creationId xmlns:a16="http://schemas.microsoft.com/office/drawing/2014/main" id="{574896F3-898E-1FCF-A27E-91843C993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82" t="5309" r="-1" b="3781"/>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0" name="Rectangle 105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3E19C5-76D6-F75B-15B3-1248D5DB7E71}"/>
              </a:ext>
            </a:extLst>
          </p:cNvPr>
          <p:cNvSpPr>
            <a:spLocks noGrp="1"/>
          </p:cNvSpPr>
          <p:nvPr>
            <p:ph type="ctrTitle"/>
          </p:nvPr>
        </p:nvSpPr>
        <p:spPr>
          <a:xfrm>
            <a:off x="7848600" y="1122363"/>
            <a:ext cx="4023360" cy="3204134"/>
          </a:xfrm>
        </p:spPr>
        <p:txBody>
          <a:bodyPr vert="horz" lIns="91440" tIns="45720" rIns="91440" bIns="45720" rtlCol="0" anchor="b">
            <a:normAutofit/>
          </a:bodyPr>
          <a:lstStyle/>
          <a:p>
            <a:pPr algn="l"/>
            <a:r>
              <a:rPr lang="en-US" sz="4800" spc="100" dirty="0">
                <a:latin typeface="Helvetica Now Text" panose="020B0504030202020204"/>
              </a:rPr>
              <a:t>Demo</a:t>
            </a:r>
            <a:br>
              <a:rPr lang="en-US" sz="4800" spc="100" dirty="0"/>
            </a:br>
            <a:endParaRPr lang="en-US" sz="4800" spc="100" dirty="0"/>
          </a:p>
        </p:txBody>
      </p:sp>
      <p:sp>
        <p:nvSpPr>
          <p:cNvPr id="1057" name="Rectangle 1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9" name="Rectangle 1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1707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3D Checkers Game for Android - APK Download">
            <a:extLst>
              <a:ext uri="{FF2B5EF4-FFF2-40B4-BE49-F238E27FC236}">
                <a16:creationId xmlns:a16="http://schemas.microsoft.com/office/drawing/2014/main" id="{574896F3-898E-1FCF-A27E-91843C993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82" t="5309" r="-1" b="3781"/>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0" name="Rectangle 105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3E19C5-76D6-F75B-15B3-1248D5DB7E71}"/>
              </a:ext>
            </a:extLst>
          </p:cNvPr>
          <p:cNvSpPr>
            <a:spLocks noGrp="1"/>
          </p:cNvSpPr>
          <p:nvPr>
            <p:ph type="ctrTitle"/>
          </p:nvPr>
        </p:nvSpPr>
        <p:spPr>
          <a:xfrm>
            <a:off x="7399176" y="1122363"/>
            <a:ext cx="4472784" cy="3204134"/>
          </a:xfrm>
        </p:spPr>
        <p:txBody>
          <a:bodyPr vert="horz" lIns="91440" tIns="45720" rIns="91440" bIns="45720" rtlCol="0" anchor="b">
            <a:normAutofit/>
          </a:bodyPr>
          <a:lstStyle/>
          <a:p>
            <a:pPr algn="l"/>
            <a:r>
              <a:rPr lang="en-US" sz="4800" spc="100" dirty="0">
                <a:latin typeface="Helvetica Now Text" panose="020B0504030202020204"/>
              </a:rPr>
              <a:t>Evaluation</a:t>
            </a:r>
            <a:br>
              <a:rPr lang="en-US" sz="4800" spc="100" dirty="0">
                <a:latin typeface="Helvetica Now Text" panose="020B0504030202020204"/>
              </a:rPr>
            </a:br>
            <a:r>
              <a:rPr lang="en-US" sz="4800" spc="100" dirty="0">
                <a:latin typeface="Helvetica Now Text" panose="020B0504030202020204"/>
              </a:rPr>
              <a:t>&amp; Analysis</a:t>
            </a:r>
            <a:br>
              <a:rPr lang="en-US" sz="4800" spc="100" dirty="0"/>
            </a:br>
            <a:endParaRPr lang="en-US" sz="4800" spc="100" dirty="0"/>
          </a:p>
        </p:txBody>
      </p:sp>
      <p:sp>
        <p:nvSpPr>
          <p:cNvPr id="1057" name="Rectangle 1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9" name="Rectangle 1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76445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13</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968708" y="571686"/>
            <a:ext cx="9854801"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Evaluation &amp; Analysis - Conclusion</a:t>
            </a:r>
          </a:p>
        </p:txBody>
      </p:sp>
      <p:sp>
        <p:nvSpPr>
          <p:cNvPr id="5" name="Text Placeholder 23">
            <a:extLst>
              <a:ext uri="{FF2B5EF4-FFF2-40B4-BE49-F238E27FC236}">
                <a16:creationId xmlns:a16="http://schemas.microsoft.com/office/drawing/2014/main" id="{ED8FEA07-8F9A-B2A9-0C90-7CD19CD7BD34}"/>
              </a:ext>
            </a:extLst>
          </p:cNvPr>
          <p:cNvSpPr txBox="1">
            <a:spLocks/>
          </p:cNvSpPr>
          <p:nvPr/>
        </p:nvSpPr>
        <p:spPr>
          <a:xfrm>
            <a:off x="883366" y="1321155"/>
            <a:ext cx="10929145" cy="1517831"/>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r>
              <a:rPr lang="en-US" sz="1800" b="0" dirty="0">
                <a:solidFill>
                  <a:srgbClr val="262836"/>
                </a:solidFill>
                <a:latin typeface="Helvetica Now Text"/>
              </a:rPr>
              <a:t>Based on the results, the Alpha-beta pruning employed in the Checkers game had the following impact:</a:t>
            </a:r>
          </a:p>
          <a:p>
            <a:pPr defTabSz="914310"/>
            <a:r>
              <a:rPr lang="en-US" sz="1800" b="0" dirty="0">
                <a:solidFill>
                  <a:srgbClr val="262836"/>
                </a:solidFill>
                <a:latin typeface="Helvetica Now Text"/>
              </a:rPr>
              <a:t>Efficiency: The algorithm should be able to evaluate a large number of moves in a short amount of time to ensure that the AI agent is making optimal moves efficiently. The efficiency of the algorithm can be measured in terms of the average time taken by the AI agent to make a move and the number of moves it evaluates in a given time.</a:t>
            </a:r>
          </a:p>
          <a:p>
            <a:pPr defTabSz="914310"/>
            <a:r>
              <a:rPr lang="en-US" sz="1800" b="0" dirty="0">
                <a:solidFill>
                  <a:srgbClr val="262836"/>
                </a:solidFill>
                <a:latin typeface="Helvetica Now Text"/>
              </a:rPr>
              <a:t>Accuracy: The algorithm was able to accurately predict the opponent's next move and select the optimal move for the AI agent. The accuracy of the algorithm can be measured in terms of the number of times the AI agent wins or minimizes losses against the opponent. </a:t>
            </a:r>
          </a:p>
          <a:p>
            <a:pPr defTabSz="914310"/>
            <a:r>
              <a:rPr lang="en-US" sz="1800" b="0" dirty="0">
                <a:solidFill>
                  <a:srgbClr val="262836"/>
                </a:solidFill>
                <a:latin typeface="Helvetica Now Text"/>
              </a:rPr>
              <a:t>Complexity of the game: Checkers is a game with a moderate level of complexity, with a relatively low branching. Hence, the Minimax algorithm with Alpha-beta pruning should be able to evaluate all possible moves in a reasonable amount of time.</a:t>
            </a:r>
          </a:p>
          <a:p>
            <a:pPr defTabSz="914310"/>
            <a:r>
              <a:rPr lang="en-US" sz="1800" b="0" dirty="0">
                <a:solidFill>
                  <a:srgbClr val="262836"/>
                </a:solidFill>
                <a:latin typeface="Helvetica Now Text"/>
              </a:rPr>
              <a:t>Size of the search space: The search space in checkers is relatively small compared to other games, but it required evaluating a large number of possible moves. The Alpha-beta pruning technique was used to reduce the size of the search space and improve the efficiency of the algorithm. </a:t>
            </a:r>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2" name="Graphic 1">
            <a:extLst>
              <a:ext uri="{FF2B5EF4-FFF2-40B4-BE49-F238E27FC236}">
                <a16:creationId xmlns:a16="http://schemas.microsoft.com/office/drawing/2014/main" id="{9C5736A8-B125-AB71-169B-5DF93B807B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489" y="1734858"/>
            <a:ext cx="421953" cy="437891"/>
          </a:xfrm>
          <a:prstGeom prst="rect">
            <a:avLst/>
          </a:prstGeom>
        </p:spPr>
      </p:pic>
      <p:pic>
        <p:nvPicPr>
          <p:cNvPr id="4" name="Graphic 3">
            <a:extLst>
              <a:ext uri="{FF2B5EF4-FFF2-40B4-BE49-F238E27FC236}">
                <a16:creationId xmlns:a16="http://schemas.microsoft.com/office/drawing/2014/main" id="{D51E7058-FEA9-872D-13DC-089C85F714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665" y="3070107"/>
            <a:ext cx="421953" cy="437891"/>
          </a:xfrm>
          <a:prstGeom prst="rect">
            <a:avLst/>
          </a:prstGeom>
        </p:spPr>
      </p:pic>
      <p:pic>
        <p:nvPicPr>
          <p:cNvPr id="6" name="Graphic 5">
            <a:extLst>
              <a:ext uri="{FF2B5EF4-FFF2-40B4-BE49-F238E27FC236}">
                <a16:creationId xmlns:a16="http://schemas.microsoft.com/office/drawing/2014/main" id="{928433FE-4052-43B3-3F9D-619E0B13BB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85" y="4053018"/>
            <a:ext cx="421953" cy="437891"/>
          </a:xfrm>
          <a:prstGeom prst="rect">
            <a:avLst/>
          </a:prstGeom>
        </p:spPr>
      </p:pic>
      <p:pic>
        <p:nvPicPr>
          <p:cNvPr id="8" name="Graphic 7">
            <a:extLst>
              <a:ext uri="{FF2B5EF4-FFF2-40B4-BE49-F238E27FC236}">
                <a16:creationId xmlns:a16="http://schemas.microsoft.com/office/drawing/2014/main" id="{E5033645-E240-52E5-9D2E-8CDE5A10EB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461" y="5035929"/>
            <a:ext cx="421953" cy="437891"/>
          </a:xfrm>
          <a:prstGeom prst="rect">
            <a:avLst/>
          </a:prstGeom>
        </p:spPr>
      </p:pic>
    </p:spTree>
    <p:extLst>
      <p:ext uri="{BB962C8B-B14F-4D97-AF65-F5344CB8AC3E}">
        <p14:creationId xmlns:p14="http://schemas.microsoft.com/office/powerpoint/2010/main" val="124642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14</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517733" y="26245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AI Agent’s Decision-Making Time calculation Algorithm </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4" name="Picture 3">
            <a:extLst>
              <a:ext uri="{FF2B5EF4-FFF2-40B4-BE49-F238E27FC236}">
                <a16:creationId xmlns:a16="http://schemas.microsoft.com/office/drawing/2014/main" id="{12801A06-E268-0C40-BA3E-AB32B5C21424}"/>
              </a:ext>
            </a:extLst>
          </p:cNvPr>
          <p:cNvPicPr>
            <a:picLocks noChangeAspect="1"/>
          </p:cNvPicPr>
          <p:nvPr/>
        </p:nvPicPr>
        <p:blipFill>
          <a:blip r:embed="rId3"/>
          <a:stretch>
            <a:fillRect/>
          </a:stretch>
        </p:blipFill>
        <p:spPr>
          <a:xfrm>
            <a:off x="517733" y="897028"/>
            <a:ext cx="5406817" cy="3514176"/>
          </a:xfrm>
          <a:prstGeom prst="rect">
            <a:avLst/>
          </a:prstGeom>
        </p:spPr>
      </p:pic>
      <p:pic>
        <p:nvPicPr>
          <p:cNvPr id="6" name="Picture 5">
            <a:extLst>
              <a:ext uri="{FF2B5EF4-FFF2-40B4-BE49-F238E27FC236}">
                <a16:creationId xmlns:a16="http://schemas.microsoft.com/office/drawing/2014/main" id="{250C31F2-F8EB-A7DD-C9CB-12CC1D8E8205}"/>
              </a:ext>
            </a:extLst>
          </p:cNvPr>
          <p:cNvPicPr>
            <a:picLocks noChangeAspect="1"/>
          </p:cNvPicPr>
          <p:nvPr/>
        </p:nvPicPr>
        <p:blipFill>
          <a:blip r:embed="rId4"/>
          <a:stretch>
            <a:fillRect/>
          </a:stretch>
        </p:blipFill>
        <p:spPr>
          <a:xfrm>
            <a:off x="4257675" y="2802028"/>
            <a:ext cx="7934325" cy="4055972"/>
          </a:xfrm>
          <a:prstGeom prst="rect">
            <a:avLst/>
          </a:prstGeom>
        </p:spPr>
      </p:pic>
    </p:spTree>
    <p:extLst>
      <p:ext uri="{BB962C8B-B14F-4D97-AF65-F5344CB8AC3E}">
        <p14:creationId xmlns:p14="http://schemas.microsoft.com/office/powerpoint/2010/main" val="8990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15</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517733" y="26245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AI Agent’s Decision-Making Time calculation Algorithm </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5" name="Picture 4">
            <a:extLst>
              <a:ext uri="{FF2B5EF4-FFF2-40B4-BE49-F238E27FC236}">
                <a16:creationId xmlns:a16="http://schemas.microsoft.com/office/drawing/2014/main" id="{94228399-F980-F78A-62ED-44AEA5253626}"/>
              </a:ext>
            </a:extLst>
          </p:cNvPr>
          <p:cNvPicPr>
            <a:picLocks noChangeAspect="1"/>
          </p:cNvPicPr>
          <p:nvPr/>
        </p:nvPicPr>
        <p:blipFill>
          <a:blip r:embed="rId3"/>
          <a:stretch>
            <a:fillRect/>
          </a:stretch>
        </p:blipFill>
        <p:spPr>
          <a:xfrm>
            <a:off x="408081" y="795153"/>
            <a:ext cx="6707093" cy="3345887"/>
          </a:xfrm>
          <a:prstGeom prst="rect">
            <a:avLst/>
          </a:prstGeom>
        </p:spPr>
      </p:pic>
      <p:pic>
        <p:nvPicPr>
          <p:cNvPr id="10" name="Picture 9">
            <a:extLst>
              <a:ext uri="{FF2B5EF4-FFF2-40B4-BE49-F238E27FC236}">
                <a16:creationId xmlns:a16="http://schemas.microsoft.com/office/drawing/2014/main" id="{026DA00C-1F38-5A19-596E-91E5F419F71A}"/>
              </a:ext>
            </a:extLst>
          </p:cNvPr>
          <p:cNvPicPr>
            <a:picLocks noChangeAspect="1"/>
          </p:cNvPicPr>
          <p:nvPr/>
        </p:nvPicPr>
        <p:blipFill>
          <a:blip r:embed="rId4"/>
          <a:stretch>
            <a:fillRect/>
          </a:stretch>
        </p:blipFill>
        <p:spPr>
          <a:xfrm>
            <a:off x="379488" y="3916134"/>
            <a:ext cx="9259644" cy="2941866"/>
          </a:xfrm>
          <a:prstGeom prst="rect">
            <a:avLst/>
          </a:prstGeom>
        </p:spPr>
      </p:pic>
    </p:spTree>
    <p:extLst>
      <p:ext uri="{BB962C8B-B14F-4D97-AF65-F5344CB8AC3E}">
        <p14:creationId xmlns:p14="http://schemas.microsoft.com/office/powerpoint/2010/main" val="394924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53DC23-56D4-87E4-D793-76B21902C8F9}"/>
              </a:ext>
            </a:extLst>
          </p:cNvPr>
          <p:cNvSpPr txBox="1"/>
          <p:nvPr/>
        </p:nvSpPr>
        <p:spPr>
          <a:xfrm>
            <a:off x="753921" y="327133"/>
            <a:ext cx="6234707" cy="707886"/>
          </a:xfrm>
          <a:prstGeom prst="rect">
            <a:avLst/>
          </a:prstGeom>
          <a:noFill/>
        </p:spPr>
        <p:txBody>
          <a:bodyPr wrap="square" lIns="91440" tIns="45720" rIns="91440" bIns="45720" rtlCol="0" anchor="t">
            <a:spAutoFit/>
          </a:bodyPr>
          <a:lstStyle/>
          <a:p>
            <a:r>
              <a:rPr lang="en-US" sz="4000" b="1" dirty="0">
                <a:latin typeface="Helvetica Now Text" panose="020B0504030202020204"/>
                <a:cs typeface="Calibri"/>
              </a:rPr>
              <a:t>References</a:t>
            </a:r>
          </a:p>
        </p:txBody>
      </p:sp>
      <p:sp>
        <p:nvSpPr>
          <p:cNvPr id="3" name="TextBox 2">
            <a:extLst>
              <a:ext uri="{FF2B5EF4-FFF2-40B4-BE49-F238E27FC236}">
                <a16:creationId xmlns:a16="http://schemas.microsoft.com/office/drawing/2014/main" id="{B72BE1BF-9323-FA0B-D8AF-52ED9F260A57}"/>
              </a:ext>
            </a:extLst>
          </p:cNvPr>
          <p:cNvSpPr txBox="1"/>
          <p:nvPr/>
        </p:nvSpPr>
        <p:spPr>
          <a:xfrm>
            <a:off x="753921" y="1269163"/>
            <a:ext cx="11011982" cy="4247317"/>
          </a:xfrm>
          <a:prstGeom prst="rect">
            <a:avLst/>
          </a:prstGeom>
          <a:noFill/>
        </p:spPr>
        <p:txBody>
          <a:bodyPr wrap="square">
            <a:spAutoFit/>
          </a:bodyPr>
          <a:lstStyle/>
          <a:p>
            <a:r>
              <a:rPr lang="fr-FR" dirty="0">
                <a:latin typeface="Helvetica Now Text" panose="020B0504030202020204"/>
              </a:rPr>
              <a:t>[1] </a:t>
            </a:r>
            <a:r>
              <a:rPr lang="fr-FR" dirty="0">
                <a:latin typeface="Helvetica Now Text" panose="020B0504030202020204"/>
                <a:hlinkClick r:id="rId2"/>
              </a:rPr>
              <a:t>https://www.javatpoint.com/ai-alpha-beta-pruning</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[2] </a:t>
            </a:r>
            <a:r>
              <a:rPr lang="fr-FR" dirty="0">
                <a:latin typeface="Helvetica Now Text" panose="020B0504030202020204"/>
                <a:hlinkClick r:id="rId3"/>
              </a:rPr>
              <a:t>https://www.cs.cornell.edu/courses/cs312/2002sp/lectures/rec21.htm</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[3] </a:t>
            </a:r>
            <a:r>
              <a:rPr lang="fr-FR" dirty="0">
                <a:latin typeface="Helvetica Now Text" panose="020B0504030202020204"/>
                <a:hlinkClick r:id="rId4"/>
              </a:rPr>
              <a:t>https://people.cs.pitt.edu/~litman/courses/cs2710/lectures/pruningReview.pdf</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[4] </a:t>
            </a:r>
            <a:r>
              <a:rPr lang="fr-FR" dirty="0">
                <a:latin typeface="Helvetica Now Text" panose="020B0504030202020204"/>
                <a:hlinkClick r:id="rId5"/>
              </a:rPr>
              <a:t>https://www.codingninjas.com/codestudio/library/the-alpha-beta-pruning-algorithm</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[5] </a:t>
            </a:r>
            <a:r>
              <a:rPr lang="fr-FR" dirty="0">
                <a:latin typeface="Helvetica Now Text" panose="020B0504030202020204"/>
                <a:hlinkClick r:id="rId6"/>
              </a:rPr>
              <a:t>https://en.wikipedia.org/wiki/Minimax</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[6] </a:t>
            </a:r>
            <a:r>
              <a:rPr lang="fr-FR" dirty="0" err="1">
                <a:latin typeface="Helvetica Now Text" panose="020B0504030202020204"/>
              </a:rPr>
              <a:t>Step</a:t>
            </a:r>
            <a:r>
              <a:rPr lang="fr-FR" dirty="0">
                <a:latin typeface="Helvetica Now Text" panose="020B0504030202020204"/>
              </a:rPr>
              <a:t>-by-</a:t>
            </a:r>
            <a:r>
              <a:rPr lang="fr-FR" dirty="0" err="1">
                <a:latin typeface="Helvetica Now Text" panose="020B0504030202020204"/>
              </a:rPr>
              <a:t>step</a:t>
            </a:r>
            <a:r>
              <a:rPr lang="fr-FR" dirty="0">
                <a:latin typeface="Helvetica Now Text" panose="020B0504030202020204"/>
              </a:rPr>
              <a:t> Alpha Beta </a:t>
            </a:r>
            <a:r>
              <a:rPr lang="fr-FR" dirty="0" err="1">
                <a:latin typeface="Helvetica Now Text" panose="020B0504030202020204"/>
              </a:rPr>
              <a:t>Pruning</a:t>
            </a:r>
            <a:r>
              <a:rPr lang="fr-FR" dirty="0">
                <a:latin typeface="Helvetica Now Text" panose="020B0504030202020204"/>
              </a:rPr>
              <a:t>: </a:t>
            </a:r>
            <a:r>
              <a:rPr lang="fr-FR" dirty="0">
                <a:latin typeface="Helvetica Now Text" panose="020B0504030202020204"/>
                <a:hlinkClick r:id="rId7"/>
              </a:rPr>
              <a:t>https://www.youtube.com/watch?v=xBXHtz4Gbdo</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[7] </a:t>
            </a:r>
            <a:r>
              <a:rPr lang="fr-FR" dirty="0">
                <a:latin typeface="Helvetica Now Text" panose="020B0504030202020204"/>
                <a:hlinkClick r:id="rId8"/>
              </a:rPr>
              <a:t>https://medium.com/edureka/alpha-beta-pruning-in-ai-b47ee5500f9a</a:t>
            </a:r>
            <a:endParaRPr lang="fr-FR" dirty="0">
              <a:latin typeface="Helvetica Now Text" panose="020B0504030202020204"/>
            </a:endParaRPr>
          </a:p>
          <a:p>
            <a:endParaRPr lang="fr-FR" dirty="0">
              <a:latin typeface="Helvetica Now Text" panose="020B0504030202020204"/>
            </a:endParaRPr>
          </a:p>
          <a:p>
            <a:r>
              <a:rPr lang="fr-FR" dirty="0">
                <a:latin typeface="Helvetica Now Text" panose="020B0504030202020204"/>
              </a:rPr>
              <a:t>[8] Alpha Beta Practice: </a:t>
            </a:r>
            <a:r>
              <a:rPr lang="fr-FR" dirty="0">
                <a:latin typeface="Helvetica Now Text" panose="020B0504030202020204"/>
                <a:hlinkClick r:id="rId9"/>
              </a:rPr>
              <a:t>https://pascscha.ch/info2/abTreePractice/</a:t>
            </a:r>
            <a:endParaRPr lang="fr-FR" dirty="0">
              <a:latin typeface="Helvetica Now Text" panose="020B0504030202020204"/>
            </a:endParaRPr>
          </a:p>
        </p:txBody>
      </p:sp>
    </p:spTree>
    <p:extLst>
      <p:ext uri="{BB962C8B-B14F-4D97-AF65-F5344CB8AC3E}">
        <p14:creationId xmlns:p14="http://schemas.microsoft.com/office/powerpoint/2010/main" val="245505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53DC23-56D4-87E4-D793-76B21902C8F9}"/>
              </a:ext>
            </a:extLst>
          </p:cNvPr>
          <p:cNvSpPr txBox="1"/>
          <p:nvPr/>
        </p:nvSpPr>
        <p:spPr>
          <a:xfrm>
            <a:off x="3711726" y="2155933"/>
            <a:ext cx="6234707" cy="707886"/>
          </a:xfrm>
          <a:prstGeom prst="rect">
            <a:avLst/>
          </a:prstGeom>
          <a:noFill/>
        </p:spPr>
        <p:txBody>
          <a:bodyPr wrap="square" lIns="91440" tIns="45720" rIns="91440" bIns="45720" rtlCol="0" anchor="t">
            <a:spAutoFit/>
          </a:bodyPr>
          <a:lstStyle/>
          <a:p>
            <a:r>
              <a:rPr lang="en-US" sz="4000" b="1" dirty="0">
                <a:latin typeface="Helvetica Now Text" panose="020B0504030202020204"/>
                <a:cs typeface="Calibri"/>
              </a:rPr>
              <a:t>Thank You for Listening</a:t>
            </a:r>
          </a:p>
        </p:txBody>
      </p:sp>
    </p:spTree>
    <p:extLst>
      <p:ext uri="{BB962C8B-B14F-4D97-AF65-F5344CB8AC3E}">
        <p14:creationId xmlns:p14="http://schemas.microsoft.com/office/powerpoint/2010/main" val="281939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FD4B2CD-C4D9-03A9-6593-4AEE5389F0A6}"/>
              </a:ext>
            </a:extLst>
          </p:cNvPr>
          <p:cNvSpPr/>
          <p:nvPr/>
        </p:nvSpPr>
        <p:spPr>
          <a:xfrm>
            <a:off x="5118652" y="3876261"/>
            <a:ext cx="4939748" cy="745435"/>
          </a:xfrm>
          <a:prstGeom prst="rect">
            <a:avLst/>
          </a:prstGeom>
          <a:solidFill>
            <a:srgbClr val="E5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2">
            <a:extLst>
              <a:ext uri="{FF2B5EF4-FFF2-40B4-BE49-F238E27FC236}">
                <a16:creationId xmlns:a16="http://schemas.microsoft.com/office/drawing/2014/main" id="{8CB2A028-11C6-E6BD-F047-78CE6B0E2A44}"/>
              </a:ext>
            </a:extLst>
          </p:cNvPr>
          <p:cNvSpPr txBox="1">
            <a:spLocks/>
          </p:cNvSpPr>
          <p:nvPr/>
        </p:nvSpPr>
        <p:spPr>
          <a:xfrm>
            <a:off x="11408749" y="6260916"/>
            <a:ext cx="403763" cy="36510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10"/>
            <a:fld id="{91D568E7-61F5-D04E-995D-81EF41C01A2A}" type="slidenum">
              <a:rPr lang="en-GB" smtClean="0">
                <a:solidFill>
                  <a:srgbClr val="000000"/>
                </a:solidFill>
              </a:rPr>
              <a:pPr defTabSz="914310"/>
              <a:t>2</a:t>
            </a:fld>
            <a:endParaRPr lang="en-GB">
              <a:solidFill>
                <a:srgbClr val="000000"/>
              </a:solidFill>
            </a:endParaRPr>
          </a:p>
        </p:txBody>
      </p:sp>
      <p:sp>
        <p:nvSpPr>
          <p:cNvPr id="10" name="Text Placeholder 23">
            <a:extLst>
              <a:ext uri="{FF2B5EF4-FFF2-40B4-BE49-F238E27FC236}">
                <a16:creationId xmlns:a16="http://schemas.microsoft.com/office/drawing/2014/main" id="{31BFDA32-51F1-61A1-C8F6-0FEF7BCBD6BE}"/>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11" name="Text Placeholder 23">
            <a:extLst>
              <a:ext uri="{FF2B5EF4-FFF2-40B4-BE49-F238E27FC236}">
                <a16:creationId xmlns:a16="http://schemas.microsoft.com/office/drawing/2014/main" id="{81F89D49-54B8-E297-9F64-58DBEC8F984E}"/>
              </a:ext>
            </a:extLst>
          </p:cNvPr>
          <p:cNvSpPr txBox="1">
            <a:spLocks/>
          </p:cNvSpPr>
          <p:nvPr/>
        </p:nvSpPr>
        <p:spPr>
          <a:xfrm>
            <a:off x="9441741" y="2721974"/>
            <a:ext cx="2400268" cy="2161865"/>
          </a:xfrm>
          <a:prstGeom prst="rect">
            <a:avLst/>
          </a:prstGeom>
        </p:spPr>
        <p:txBody>
          <a:bodyPr lIns="91434" tIns="45717" rIns="91434" bIns="45717"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endParaRPr>
          </a:p>
        </p:txBody>
      </p:sp>
      <p:pic>
        <p:nvPicPr>
          <p:cNvPr id="12" name="Picture 11">
            <a:extLst>
              <a:ext uri="{FF2B5EF4-FFF2-40B4-BE49-F238E27FC236}">
                <a16:creationId xmlns:a16="http://schemas.microsoft.com/office/drawing/2014/main" id="{A6AF80BD-0A5D-16EA-B487-F65B6F56949E}"/>
              </a:ext>
            </a:extLst>
          </p:cNvPr>
          <p:cNvPicPr>
            <a:picLocks noChangeAspect="1"/>
          </p:cNvPicPr>
          <p:nvPr/>
        </p:nvPicPr>
        <p:blipFill>
          <a:blip r:embed="rId3"/>
          <a:srcRect/>
          <a:stretch/>
        </p:blipFill>
        <p:spPr>
          <a:xfrm>
            <a:off x="5100822" y="2255649"/>
            <a:ext cx="822049" cy="932649"/>
          </a:xfrm>
          <a:prstGeom prst="rect">
            <a:avLst/>
          </a:prstGeom>
        </p:spPr>
      </p:pic>
      <p:sp>
        <p:nvSpPr>
          <p:cNvPr id="13" name="Text Placeholder 23">
            <a:extLst>
              <a:ext uri="{FF2B5EF4-FFF2-40B4-BE49-F238E27FC236}">
                <a16:creationId xmlns:a16="http://schemas.microsoft.com/office/drawing/2014/main" id="{6DB72679-C99F-5CB9-E462-1E4A1A57F402}"/>
              </a:ext>
            </a:extLst>
          </p:cNvPr>
          <p:cNvSpPr txBox="1">
            <a:spLocks/>
          </p:cNvSpPr>
          <p:nvPr/>
        </p:nvSpPr>
        <p:spPr>
          <a:xfrm>
            <a:off x="6423084" y="2447120"/>
            <a:ext cx="4146220" cy="932649"/>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US" sz="1800" dirty="0">
                <a:solidFill>
                  <a:srgbClr val="262836"/>
                </a:solidFill>
              </a:rPr>
              <a:t>Application of Alpha-Beta-Pruning Minmax Search in the Checkers Game</a:t>
            </a:r>
          </a:p>
          <a:p>
            <a:pPr lvl="1" defTabSz="914310"/>
            <a:endParaRPr lang="en-GB" sz="1200" dirty="0">
              <a:solidFill>
                <a:srgbClr val="000000"/>
              </a:solidFill>
              <a:latin typeface="Helvetica Now Text"/>
            </a:endParaRPr>
          </a:p>
        </p:txBody>
      </p:sp>
      <p:sp>
        <p:nvSpPr>
          <p:cNvPr id="14" name="Text Placeholder 23">
            <a:extLst>
              <a:ext uri="{FF2B5EF4-FFF2-40B4-BE49-F238E27FC236}">
                <a16:creationId xmlns:a16="http://schemas.microsoft.com/office/drawing/2014/main" id="{B683B5F3-058F-9C69-AC2F-3715DDD72E22}"/>
              </a:ext>
            </a:extLst>
          </p:cNvPr>
          <p:cNvSpPr txBox="1">
            <a:spLocks/>
          </p:cNvSpPr>
          <p:nvPr/>
        </p:nvSpPr>
        <p:spPr>
          <a:xfrm>
            <a:off x="6423084" y="918956"/>
            <a:ext cx="4288459" cy="657932"/>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Checkers Game Overview</a:t>
            </a:r>
          </a:p>
          <a:p>
            <a:pPr algn="ctr" defTabSz="914310"/>
            <a:endParaRPr lang="en-US" sz="1800" dirty="0"/>
          </a:p>
          <a:p>
            <a:pPr lvl="1" defTabSz="914310"/>
            <a:endParaRPr lang="en-GB" sz="1200" dirty="0">
              <a:solidFill>
                <a:srgbClr val="000000"/>
              </a:solidFill>
              <a:latin typeface="Helvetica Now Text"/>
            </a:endParaRPr>
          </a:p>
        </p:txBody>
      </p:sp>
      <p:pic>
        <p:nvPicPr>
          <p:cNvPr id="15" name="Graphic 14">
            <a:extLst>
              <a:ext uri="{FF2B5EF4-FFF2-40B4-BE49-F238E27FC236}">
                <a16:creationId xmlns:a16="http://schemas.microsoft.com/office/drawing/2014/main" id="{BE8AA67B-3C2C-E9C2-5725-EB7891AF4D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9717" y="683373"/>
            <a:ext cx="860995" cy="893515"/>
          </a:xfrm>
          <a:prstGeom prst="rect">
            <a:avLst/>
          </a:prstGeom>
        </p:spPr>
      </p:pic>
      <p:sp>
        <p:nvSpPr>
          <p:cNvPr id="16" name="Text Placeholder 23">
            <a:extLst>
              <a:ext uri="{FF2B5EF4-FFF2-40B4-BE49-F238E27FC236}">
                <a16:creationId xmlns:a16="http://schemas.microsoft.com/office/drawing/2014/main" id="{A1E94CEF-A9FC-82CF-8E6B-EE61130073B8}"/>
              </a:ext>
            </a:extLst>
          </p:cNvPr>
          <p:cNvSpPr txBox="1">
            <a:spLocks/>
          </p:cNvSpPr>
          <p:nvPr/>
        </p:nvSpPr>
        <p:spPr>
          <a:xfrm>
            <a:off x="9760488" y="2734819"/>
            <a:ext cx="1868530" cy="3059009"/>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endParaRPr lang="en-US" sz="1800" dirty="0">
              <a:latin typeface="Helvetica Now Text"/>
            </a:endParaRPr>
          </a:p>
          <a:p>
            <a:pPr algn="ctr" defTabSz="914310"/>
            <a:endParaRPr lang="en-US" sz="2000" dirty="0"/>
          </a:p>
          <a:p>
            <a:pPr algn="ctr" defTabSz="914310"/>
            <a:endParaRPr lang="en-US" sz="2000" dirty="0"/>
          </a:p>
          <a:p>
            <a:pPr algn="ctr" defTabSz="914310"/>
            <a:endParaRPr lang="en-US" sz="1800" dirty="0">
              <a:solidFill>
                <a:srgbClr val="262836"/>
              </a:solidFill>
            </a:endParaRPr>
          </a:p>
          <a:p>
            <a:pPr lvl="1" defTabSz="914310"/>
            <a:endParaRPr lang="en-GB" sz="1200" dirty="0">
              <a:solidFill>
                <a:srgbClr val="000000"/>
              </a:solidFill>
              <a:latin typeface="Helvetica Now Text"/>
            </a:endParaRPr>
          </a:p>
        </p:txBody>
      </p:sp>
      <p:pic>
        <p:nvPicPr>
          <p:cNvPr id="17" name="Graphic 6" descr="Badge Question Mark outline">
            <a:extLst>
              <a:ext uri="{FF2B5EF4-FFF2-40B4-BE49-F238E27FC236}">
                <a16:creationId xmlns:a16="http://schemas.microsoft.com/office/drawing/2014/main" id="{C913260F-25DF-D4B1-3FD9-20C765C9B4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4777" y="5460220"/>
            <a:ext cx="967466" cy="960940"/>
          </a:xfrm>
          <a:prstGeom prst="rect">
            <a:avLst/>
          </a:prstGeom>
        </p:spPr>
      </p:pic>
      <p:pic>
        <p:nvPicPr>
          <p:cNvPr id="18" name="Graphic 17" descr="Power outline">
            <a:extLst>
              <a:ext uri="{FF2B5EF4-FFF2-40B4-BE49-F238E27FC236}">
                <a16:creationId xmlns:a16="http://schemas.microsoft.com/office/drawing/2014/main" id="{2665B51E-CB4B-0A9C-746A-F03E865228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01310" y="3867059"/>
            <a:ext cx="914400" cy="914400"/>
          </a:xfrm>
          <a:prstGeom prst="rect">
            <a:avLst/>
          </a:prstGeom>
        </p:spPr>
      </p:pic>
      <p:sp>
        <p:nvSpPr>
          <p:cNvPr id="19" name="Text Placeholder 23">
            <a:extLst>
              <a:ext uri="{FF2B5EF4-FFF2-40B4-BE49-F238E27FC236}">
                <a16:creationId xmlns:a16="http://schemas.microsoft.com/office/drawing/2014/main" id="{39CC56D5-480C-252D-CACD-92F906769F82}"/>
              </a:ext>
            </a:extLst>
          </p:cNvPr>
          <p:cNvSpPr txBox="1">
            <a:spLocks/>
          </p:cNvSpPr>
          <p:nvPr/>
        </p:nvSpPr>
        <p:spPr>
          <a:xfrm>
            <a:off x="7561928" y="4004768"/>
            <a:ext cx="2578701" cy="638981"/>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Demo/Evaluation &amp; Analysis</a:t>
            </a:r>
            <a:endParaRPr lang="en-GB" sz="1100" dirty="0">
              <a:solidFill>
                <a:srgbClr val="262836"/>
              </a:solidFill>
              <a:latin typeface="Helvetica Now Text"/>
            </a:endParaRPr>
          </a:p>
          <a:p>
            <a:pPr marL="85725" lvl="1" indent="-85725" defTabSz="457178">
              <a:lnSpc>
                <a:spcPct val="100000"/>
              </a:lnSpc>
              <a:spcAft>
                <a:spcPts val="250"/>
              </a:spcAft>
              <a:buFontTx/>
              <a:buChar char="•"/>
              <a:defRPr/>
            </a:pPr>
            <a:endParaRPr lang="en-US" sz="2000" dirty="0"/>
          </a:p>
          <a:p>
            <a:pPr algn="ctr" defTabSz="914310"/>
            <a:endParaRPr lang="en-US" sz="1800" dirty="0">
              <a:solidFill>
                <a:srgbClr val="262836"/>
              </a:solidFill>
            </a:endParaRPr>
          </a:p>
          <a:p>
            <a:pPr lvl="1" defTabSz="914310"/>
            <a:endParaRPr lang="en-GB" sz="1200" dirty="0">
              <a:solidFill>
                <a:srgbClr val="000000"/>
              </a:solidFill>
              <a:latin typeface="Helvetica Now Text"/>
            </a:endParaRPr>
          </a:p>
        </p:txBody>
      </p:sp>
      <p:sp>
        <p:nvSpPr>
          <p:cNvPr id="20" name="Text Placeholder 23">
            <a:extLst>
              <a:ext uri="{FF2B5EF4-FFF2-40B4-BE49-F238E27FC236}">
                <a16:creationId xmlns:a16="http://schemas.microsoft.com/office/drawing/2014/main" id="{2C6B3537-3FF3-6DB5-2A84-D59FD054EA4B}"/>
              </a:ext>
            </a:extLst>
          </p:cNvPr>
          <p:cNvSpPr txBox="1">
            <a:spLocks/>
          </p:cNvSpPr>
          <p:nvPr/>
        </p:nvSpPr>
        <p:spPr>
          <a:xfrm>
            <a:off x="6684852" y="5531685"/>
            <a:ext cx="3764921" cy="2345355"/>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Conclusion</a:t>
            </a:r>
            <a:endParaRPr lang="en-US" sz="1800" dirty="0">
              <a:latin typeface="Helvetica Now Text"/>
            </a:endParaRPr>
          </a:p>
          <a:p>
            <a:pPr marL="85725" lvl="1" indent="-85725" defTabSz="457178">
              <a:lnSpc>
                <a:spcPct val="100000"/>
              </a:lnSpc>
              <a:spcAft>
                <a:spcPts val="250"/>
              </a:spcAft>
              <a:buFontTx/>
              <a:buChar char="•"/>
              <a:defRPr/>
            </a:pPr>
            <a:endParaRPr lang="en-GB" sz="1100" dirty="0">
              <a:solidFill>
                <a:srgbClr val="262836"/>
              </a:solidFill>
              <a:latin typeface="Helvetica Now Text"/>
            </a:endParaRPr>
          </a:p>
          <a:p>
            <a:pPr lvl="1" defTabSz="457178">
              <a:lnSpc>
                <a:spcPct val="100000"/>
              </a:lnSpc>
              <a:spcAft>
                <a:spcPts val="250"/>
              </a:spcAft>
              <a:defRPr/>
            </a:pPr>
            <a:endParaRPr lang="en-US" sz="2000" dirty="0"/>
          </a:p>
          <a:p>
            <a:pPr algn="ctr" defTabSz="914310"/>
            <a:endParaRPr lang="en-US" sz="1800" dirty="0">
              <a:solidFill>
                <a:srgbClr val="262836"/>
              </a:solidFill>
            </a:endParaRPr>
          </a:p>
          <a:p>
            <a:pPr lvl="1" defTabSz="914310"/>
            <a:endParaRPr lang="en-GB" sz="1200" dirty="0">
              <a:solidFill>
                <a:srgbClr val="000000"/>
              </a:solidFill>
              <a:latin typeface="Helvetica Now Text"/>
            </a:endParaRPr>
          </a:p>
        </p:txBody>
      </p:sp>
      <p:pic>
        <p:nvPicPr>
          <p:cNvPr id="4" name="Picture 3" descr="3D Checkers Game for Android - APK Download">
            <a:extLst>
              <a:ext uri="{FF2B5EF4-FFF2-40B4-BE49-F238E27FC236}">
                <a16:creationId xmlns:a16="http://schemas.microsoft.com/office/drawing/2014/main" id="{A4AF5D08-4FE2-1503-79C3-8E37F589E4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49" y="-34823"/>
            <a:ext cx="5015673"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9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3</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3165223"/>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855604" y="571686"/>
            <a:ext cx="955622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a:rPr>
              <a:t>Checkers Game Overview</a:t>
            </a:r>
            <a:endParaRPr lang="en-US" sz="3200" b="1" dirty="0">
              <a:solidFill>
                <a:srgbClr val="262836"/>
              </a:solidFill>
              <a:latin typeface="Helvetica Now Text" panose="020B0504030202020204" pitchFamily="34" charset="77"/>
            </a:endParaRPr>
          </a:p>
        </p:txBody>
      </p:sp>
      <p:pic>
        <p:nvPicPr>
          <p:cNvPr id="1028" name="Picture 4" descr="Checkers • Play Checkers Game Online for Free Unlimited">
            <a:extLst>
              <a:ext uri="{FF2B5EF4-FFF2-40B4-BE49-F238E27FC236}">
                <a16:creationId xmlns:a16="http://schemas.microsoft.com/office/drawing/2014/main" id="{CAE2E583-F82C-343C-0F46-9A1B2374F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18" y="1097279"/>
            <a:ext cx="6702422" cy="5760721"/>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D9B6A77F-A78A-4DE0-2C2D-F6611048F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58286" y="1059651"/>
            <a:ext cx="550959" cy="571769"/>
          </a:xfrm>
          <a:prstGeom prst="rect">
            <a:avLst/>
          </a:prstGeom>
        </p:spPr>
      </p:pic>
      <p:sp>
        <p:nvSpPr>
          <p:cNvPr id="6" name="Text Placeholder 23">
            <a:extLst>
              <a:ext uri="{FF2B5EF4-FFF2-40B4-BE49-F238E27FC236}">
                <a16:creationId xmlns:a16="http://schemas.microsoft.com/office/drawing/2014/main" id="{EDC5D769-CC60-D9D1-65E9-7F4ED29A3B31}"/>
              </a:ext>
            </a:extLst>
          </p:cNvPr>
          <p:cNvSpPr txBox="1">
            <a:spLocks/>
          </p:cNvSpPr>
          <p:nvPr/>
        </p:nvSpPr>
        <p:spPr>
          <a:xfrm>
            <a:off x="7296541" y="587813"/>
            <a:ext cx="4438260" cy="1081236"/>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just" defTabSz="914310"/>
            <a:r>
              <a:rPr lang="en-GB" sz="1800" b="0" dirty="0">
                <a:solidFill>
                  <a:srgbClr val="262836"/>
                </a:solidFill>
                <a:latin typeface="Helvetica Now Text"/>
              </a:rPr>
              <a:t>Pieces can only move diagonally on the dark squares.</a:t>
            </a:r>
          </a:p>
          <a:p>
            <a:pPr algn="ctr" defTabSz="914310"/>
            <a:endParaRPr lang="en-GB" sz="1800" dirty="0">
              <a:solidFill>
                <a:srgbClr val="262836"/>
              </a:solidFill>
              <a:latin typeface="Helvetica Now Text"/>
            </a:endParaRPr>
          </a:p>
          <a:p>
            <a:pPr algn="ct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8" name="Graphic 7" descr="Badge Tick with solid fill">
            <a:extLst>
              <a:ext uri="{FF2B5EF4-FFF2-40B4-BE49-F238E27FC236}">
                <a16:creationId xmlns:a16="http://schemas.microsoft.com/office/drawing/2014/main" id="{49B87ECE-450A-94AC-95A6-42D18B2B6B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36021" y="2017687"/>
            <a:ext cx="746448" cy="746448"/>
          </a:xfrm>
          <a:prstGeom prst="rect">
            <a:avLst/>
          </a:prstGeom>
        </p:spPr>
      </p:pic>
      <p:sp>
        <p:nvSpPr>
          <p:cNvPr id="10" name="Text Placeholder 23">
            <a:extLst>
              <a:ext uri="{FF2B5EF4-FFF2-40B4-BE49-F238E27FC236}">
                <a16:creationId xmlns:a16="http://schemas.microsoft.com/office/drawing/2014/main" id="{24838E55-229A-36C3-5494-64D9F76A68AE}"/>
              </a:ext>
            </a:extLst>
          </p:cNvPr>
          <p:cNvSpPr txBox="1">
            <a:spLocks/>
          </p:cNvSpPr>
          <p:nvPr/>
        </p:nvSpPr>
        <p:spPr>
          <a:xfrm>
            <a:off x="7585788" y="1617959"/>
            <a:ext cx="4438260" cy="1081236"/>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just" defTabSz="914310"/>
            <a:r>
              <a:rPr lang="en-US" sz="1800" b="0" dirty="0">
                <a:solidFill>
                  <a:srgbClr val="262836"/>
                </a:solidFill>
                <a:latin typeface="Helvetica Now Text"/>
              </a:rPr>
              <a:t>A player cannot move onto a square that is occupied by another piece</a:t>
            </a:r>
            <a:endParaRPr lang="en-GB" sz="1800" b="0" dirty="0">
              <a:solidFill>
                <a:srgbClr val="262836"/>
              </a:solidFill>
              <a:latin typeface="Helvetica Now Text"/>
            </a:endParaRPr>
          </a:p>
          <a:p>
            <a:pPr algn="ct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11" name="Graphic 10">
            <a:extLst>
              <a:ext uri="{FF2B5EF4-FFF2-40B4-BE49-F238E27FC236}">
                <a16:creationId xmlns:a16="http://schemas.microsoft.com/office/drawing/2014/main" id="{F39A6AF7-D4CB-0632-8D6A-7FF2011235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8040" y="3657836"/>
            <a:ext cx="550959" cy="571769"/>
          </a:xfrm>
          <a:prstGeom prst="rect">
            <a:avLst/>
          </a:prstGeom>
        </p:spPr>
      </p:pic>
      <p:sp>
        <p:nvSpPr>
          <p:cNvPr id="12" name="Text Placeholder 23">
            <a:extLst>
              <a:ext uri="{FF2B5EF4-FFF2-40B4-BE49-F238E27FC236}">
                <a16:creationId xmlns:a16="http://schemas.microsoft.com/office/drawing/2014/main" id="{1624EF56-5EC4-73DE-FA71-24452BF47CC2}"/>
              </a:ext>
            </a:extLst>
          </p:cNvPr>
          <p:cNvSpPr txBox="1">
            <a:spLocks/>
          </p:cNvSpPr>
          <p:nvPr/>
        </p:nvSpPr>
        <p:spPr>
          <a:xfrm>
            <a:off x="7875036" y="2651556"/>
            <a:ext cx="4040254" cy="1628980"/>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just" defTabSz="914310"/>
            <a:r>
              <a:rPr lang="en-US" sz="1800" dirty="0">
                <a:solidFill>
                  <a:srgbClr val="262836"/>
                </a:solidFill>
                <a:latin typeface="Helvetica Now Text"/>
              </a:rPr>
              <a:t> </a:t>
            </a:r>
            <a:r>
              <a:rPr lang="en-US" sz="1800" b="0" dirty="0">
                <a:solidFill>
                  <a:srgbClr val="262836"/>
                </a:solidFill>
                <a:latin typeface="Helvetica Now Text"/>
              </a:rPr>
              <a:t>If an opponent piece is on the square diagonally in front of you and the square behind it is empty then you can (and must!) jump over it diagonally, thereby capturing it.</a:t>
            </a:r>
            <a:endParaRPr lang="en-GB" sz="1800" b="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sp>
        <p:nvSpPr>
          <p:cNvPr id="13" name="Text Placeholder 23">
            <a:extLst>
              <a:ext uri="{FF2B5EF4-FFF2-40B4-BE49-F238E27FC236}">
                <a16:creationId xmlns:a16="http://schemas.microsoft.com/office/drawing/2014/main" id="{2EB00CB2-6A42-6CB2-1183-86444D74CB95}"/>
              </a:ext>
            </a:extLst>
          </p:cNvPr>
          <p:cNvSpPr txBox="1">
            <a:spLocks/>
          </p:cNvSpPr>
          <p:nvPr/>
        </p:nvSpPr>
        <p:spPr>
          <a:xfrm>
            <a:off x="7533519" y="4849293"/>
            <a:ext cx="4215049" cy="2187216"/>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just" defTabSz="914310"/>
            <a:r>
              <a:rPr lang="en-US" sz="1800" dirty="0">
                <a:solidFill>
                  <a:srgbClr val="262836"/>
                </a:solidFill>
                <a:latin typeface="Helvetica Now Text"/>
              </a:rPr>
              <a:t> </a:t>
            </a:r>
            <a:endParaRPr lang="en-US" sz="1800" dirty="0"/>
          </a:p>
          <a:p>
            <a:pPr lvl="1" defTabSz="914310"/>
            <a:endParaRPr lang="en-GB" sz="1200" dirty="0">
              <a:solidFill>
                <a:srgbClr val="000000"/>
              </a:solidFill>
              <a:latin typeface="Helvetica Now Text"/>
            </a:endParaRPr>
          </a:p>
        </p:txBody>
      </p:sp>
      <p:sp>
        <p:nvSpPr>
          <p:cNvPr id="16" name="TextBox 15">
            <a:extLst>
              <a:ext uri="{FF2B5EF4-FFF2-40B4-BE49-F238E27FC236}">
                <a16:creationId xmlns:a16="http://schemas.microsoft.com/office/drawing/2014/main" id="{70461541-6B7C-E7F4-3C15-EA4774ECDFC6}"/>
              </a:ext>
            </a:extLst>
          </p:cNvPr>
          <p:cNvSpPr txBox="1"/>
          <p:nvPr/>
        </p:nvSpPr>
        <p:spPr>
          <a:xfrm>
            <a:off x="7881832" y="4689140"/>
            <a:ext cx="3930680" cy="1754326"/>
          </a:xfrm>
          <a:prstGeom prst="rect">
            <a:avLst/>
          </a:prstGeom>
          <a:noFill/>
        </p:spPr>
        <p:txBody>
          <a:bodyPr wrap="square">
            <a:spAutoFit/>
          </a:bodyPr>
          <a:lstStyle/>
          <a:p>
            <a:pPr algn="just"/>
            <a:r>
              <a:rPr lang="en-US" b="0" i="0" dirty="0">
                <a:solidFill>
                  <a:srgbClr val="333333"/>
                </a:solidFill>
                <a:effectLst/>
                <a:latin typeface="Arial" panose="020B0604020202020204" pitchFamily="34" charset="0"/>
              </a:rPr>
              <a:t>If a piece reaches the end row of the board, on the opponent's side, it becomes a </a:t>
            </a:r>
            <a:r>
              <a:rPr lang="en-US" b="1" i="0" dirty="0">
                <a:solidFill>
                  <a:srgbClr val="333333"/>
                </a:solidFill>
                <a:effectLst/>
                <a:latin typeface="Arial" panose="020B0604020202020204" pitchFamily="34" charset="0"/>
              </a:rPr>
              <a:t>King</a:t>
            </a:r>
            <a:r>
              <a:rPr lang="en-US" b="0" i="0" dirty="0">
                <a:solidFill>
                  <a:srgbClr val="333333"/>
                </a:solidFill>
                <a:effectLst/>
                <a:latin typeface="Arial" panose="020B0604020202020204" pitchFamily="34" charset="0"/>
              </a:rPr>
              <a:t>. Kings can move diagonally forwards and backwards, making them more powerful in jumping over opponent pieces. </a:t>
            </a:r>
            <a:endParaRPr lang="en-US" dirty="0"/>
          </a:p>
        </p:txBody>
      </p:sp>
      <p:pic>
        <p:nvPicPr>
          <p:cNvPr id="17" name="Graphic 16" descr="Badge Tick with solid fill">
            <a:extLst>
              <a:ext uri="{FF2B5EF4-FFF2-40B4-BE49-F238E27FC236}">
                <a16:creationId xmlns:a16="http://schemas.microsoft.com/office/drawing/2014/main" id="{22659334-7166-39C5-8949-F7E2FFF2E7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60295" y="5083979"/>
            <a:ext cx="746448" cy="746448"/>
          </a:xfrm>
          <a:prstGeom prst="rect">
            <a:avLst/>
          </a:prstGeom>
        </p:spPr>
      </p:pic>
    </p:spTree>
    <p:extLst>
      <p:ext uri="{BB962C8B-B14F-4D97-AF65-F5344CB8AC3E}">
        <p14:creationId xmlns:p14="http://schemas.microsoft.com/office/powerpoint/2010/main" val="133018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4</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1092289" y="93780"/>
            <a:ext cx="1000742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Build of the Checkers Game: How to Play</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6" name="Graphic 5" descr="Programmer male with solid fill">
            <a:extLst>
              <a:ext uri="{FF2B5EF4-FFF2-40B4-BE49-F238E27FC236}">
                <a16:creationId xmlns:a16="http://schemas.microsoft.com/office/drawing/2014/main" id="{ED7208CF-13C3-BD61-BA84-5B5A775853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927" y="1024756"/>
            <a:ext cx="914400" cy="914400"/>
          </a:xfrm>
          <a:prstGeom prst="rect">
            <a:avLst/>
          </a:prstGeom>
        </p:spPr>
      </p:pic>
      <p:pic>
        <p:nvPicPr>
          <p:cNvPr id="2" name="Picture 1">
            <a:extLst>
              <a:ext uri="{FF2B5EF4-FFF2-40B4-BE49-F238E27FC236}">
                <a16:creationId xmlns:a16="http://schemas.microsoft.com/office/drawing/2014/main" id="{EA6BC52B-F873-3A16-FADB-BE1FDE1621F9}"/>
              </a:ext>
            </a:extLst>
          </p:cNvPr>
          <p:cNvPicPr>
            <a:picLocks noChangeAspect="1"/>
          </p:cNvPicPr>
          <p:nvPr/>
        </p:nvPicPr>
        <p:blipFill>
          <a:blip r:embed="rId5"/>
          <a:stretch>
            <a:fillRect/>
          </a:stretch>
        </p:blipFill>
        <p:spPr>
          <a:xfrm>
            <a:off x="1322669" y="762331"/>
            <a:ext cx="5392902" cy="2584714"/>
          </a:xfrm>
          <a:prstGeom prst="rect">
            <a:avLst/>
          </a:prstGeom>
        </p:spPr>
      </p:pic>
      <p:sp>
        <p:nvSpPr>
          <p:cNvPr id="4" name="Text Placeholder 23">
            <a:extLst>
              <a:ext uri="{FF2B5EF4-FFF2-40B4-BE49-F238E27FC236}">
                <a16:creationId xmlns:a16="http://schemas.microsoft.com/office/drawing/2014/main" id="{2DFCA2C3-9F99-DE93-BB80-A44D3D116CC3}"/>
              </a:ext>
            </a:extLst>
          </p:cNvPr>
          <p:cNvSpPr txBox="1">
            <a:spLocks/>
          </p:cNvSpPr>
          <p:nvPr/>
        </p:nvSpPr>
        <p:spPr>
          <a:xfrm>
            <a:off x="7652635" y="807874"/>
            <a:ext cx="3756114" cy="100940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ctr" defTabSz="914310"/>
            <a:r>
              <a:rPr lang="en-GB" sz="1800" b="0" dirty="0">
                <a:solidFill>
                  <a:srgbClr val="262836"/>
                </a:solidFill>
                <a:latin typeface="Helvetica Now Text"/>
              </a:rPr>
              <a:t>Human Player has piece </a:t>
            </a:r>
            <a:r>
              <a:rPr lang="en-GB" sz="1800" i="1" dirty="0">
                <a:solidFill>
                  <a:srgbClr val="262836"/>
                </a:solidFill>
                <a:latin typeface="Helvetica Now Text"/>
              </a:rPr>
              <a:t>“x”</a:t>
            </a:r>
            <a:r>
              <a:rPr lang="en-GB" sz="1800" b="0" dirty="0">
                <a:solidFill>
                  <a:srgbClr val="262836"/>
                </a:solidFill>
                <a:latin typeface="Helvetica Now Text"/>
              </a:rPr>
              <a:t> and AI Agent has piece </a:t>
            </a:r>
            <a:r>
              <a:rPr lang="en-GB" sz="1800" i="1" dirty="0">
                <a:solidFill>
                  <a:srgbClr val="262836"/>
                </a:solidFill>
                <a:latin typeface="Helvetica Now Text"/>
              </a:rPr>
              <a:t>“o”</a:t>
            </a:r>
          </a:p>
          <a:p>
            <a:pPr algn="ctr" defTabSz="914310"/>
            <a:endParaRPr lang="en-GB" sz="1800" dirty="0">
              <a:solidFill>
                <a:srgbClr val="262836"/>
              </a:solidFill>
              <a:latin typeface="Helvetica Now Text"/>
            </a:endParaRPr>
          </a:p>
          <a:p>
            <a:pPr algn="ctr" defTabSz="914310"/>
            <a:endParaRPr lang="en-US" sz="1800" b="0" dirty="0"/>
          </a:p>
          <a:p>
            <a:pPr lvl="1" defTabSz="914310"/>
            <a:endParaRPr lang="en-GB" sz="1200" dirty="0">
              <a:solidFill>
                <a:srgbClr val="000000"/>
              </a:solidFill>
              <a:latin typeface="Helvetica Now Text"/>
            </a:endParaRPr>
          </a:p>
        </p:txBody>
      </p:sp>
      <p:pic>
        <p:nvPicPr>
          <p:cNvPr id="10" name="Graphic 9" descr="Right pointing backhand index with solid fill">
            <a:extLst>
              <a:ext uri="{FF2B5EF4-FFF2-40B4-BE49-F238E27FC236}">
                <a16:creationId xmlns:a16="http://schemas.microsoft.com/office/drawing/2014/main" id="{0F54948A-2FB7-C3B8-1D6A-13690060F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549" y="3737084"/>
            <a:ext cx="670784" cy="670784"/>
          </a:xfrm>
          <a:prstGeom prst="rect">
            <a:avLst/>
          </a:prstGeom>
        </p:spPr>
      </p:pic>
      <p:sp>
        <p:nvSpPr>
          <p:cNvPr id="11" name="Text Placeholder 23">
            <a:extLst>
              <a:ext uri="{FF2B5EF4-FFF2-40B4-BE49-F238E27FC236}">
                <a16:creationId xmlns:a16="http://schemas.microsoft.com/office/drawing/2014/main" id="{E9B6433A-9F78-CE45-8E2D-86BB4E758929}"/>
              </a:ext>
            </a:extLst>
          </p:cNvPr>
          <p:cNvSpPr txBox="1">
            <a:spLocks/>
          </p:cNvSpPr>
          <p:nvPr/>
        </p:nvSpPr>
        <p:spPr>
          <a:xfrm>
            <a:off x="1683857" y="3398460"/>
            <a:ext cx="4734718" cy="100940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ctr" defTabSz="914310"/>
            <a:r>
              <a:rPr lang="en-GB" sz="1800" b="0" dirty="0">
                <a:solidFill>
                  <a:srgbClr val="262836"/>
                </a:solidFill>
                <a:latin typeface="Helvetica Now Text"/>
              </a:rPr>
              <a:t>Human Player chooses the coordinate (</a:t>
            </a:r>
            <a:r>
              <a:rPr lang="en-GB" sz="1800" b="0" dirty="0" err="1">
                <a:solidFill>
                  <a:srgbClr val="262836"/>
                </a:solidFill>
                <a:latin typeface="Helvetica Now Text"/>
              </a:rPr>
              <a:t>x,y</a:t>
            </a:r>
            <a:r>
              <a:rPr lang="en-GB" sz="1800" b="0" dirty="0">
                <a:solidFill>
                  <a:srgbClr val="262836"/>
                </a:solidFill>
                <a:latin typeface="Helvetica Now Text"/>
              </a:rPr>
              <a:t>) of the piece to move</a:t>
            </a:r>
            <a:endParaRPr lang="en-GB" sz="1800" i="1" dirty="0">
              <a:solidFill>
                <a:srgbClr val="262836"/>
              </a:solidFill>
              <a:latin typeface="Helvetica Now Text"/>
            </a:endParaRPr>
          </a:p>
          <a:p>
            <a:pPr algn="ct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13" name="Graphic 12" descr="Right pointing backhand index with solid fill">
            <a:extLst>
              <a:ext uri="{FF2B5EF4-FFF2-40B4-BE49-F238E27FC236}">
                <a16:creationId xmlns:a16="http://schemas.microsoft.com/office/drawing/2014/main" id="{D4C58F2B-D893-FBE0-53E8-EFA36173D0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2437" y="4796518"/>
            <a:ext cx="670784" cy="670784"/>
          </a:xfrm>
          <a:prstGeom prst="rect">
            <a:avLst/>
          </a:prstGeom>
        </p:spPr>
      </p:pic>
      <p:sp>
        <p:nvSpPr>
          <p:cNvPr id="17" name="Text Placeholder 23">
            <a:extLst>
              <a:ext uri="{FF2B5EF4-FFF2-40B4-BE49-F238E27FC236}">
                <a16:creationId xmlns:a16="http://schemas.microsoft.com/office/drawing/2014/main" id="{90295B9A-172F-7FE3-8B7D-67BF5A3D75EA}"/>
              </a:ext>
            </a:extLst>
          </p:cNvPr>
          <p:cNvSpPr txBox="1">
            <a:spLocks/>
          </p:cNvSpPr>
          <p:nvPr/>
        </p:nvSpPr>
        <p:spPr>
          <a:xfrm>
            <a:off x="1662200" y="4390774"/>
            <a:ext cx="4860466" cy="1689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just" defTabSz="914310"/>
            <a:r>
              <a:rPr lang="en-GB" sz="1800" b="0" dirty="0">
                <a:solidFill>
                  <a:srgbClr val="262836"/>
                </a:solidFill>
                <a:latin typeface="Helvetica Now Text"/>
              </a:rPr>
              <a:t>Human Player chooses the coordinate (</a:t>
            </a:r>
            <a:r>
              <a:rPr lang="en-GB" sz="1800" b="0" dirty="0" err="1">
                <a:solidFill>
                  <a:srgbClr val="262836"/>
                </a:solidFill>
                <a:latin typeface="Helvetica Now Text"/>
              </a:rPr>
              <a:t>x,y</a:t>
            </a:r>
            <a:r>
              <a:rPr lang="en-GB" sz="1800" b="0" dirty="0">
                <a:solidFill>
                  <a:srgbClr val="262836"/>
                </a:solidFill>
                <a:latin typeface="Helvetica Now Text"/>
              </a:rPr>
              <a:t>) of the free/available square predicted by the AI agent (Minmax Algorithm with Alpha-beta pruning.</a:t>
            </a:r>
          </a:p>
          <a:p>
            <a:pPr algn="ctr" defTabSz="914310"/>
            <a:endParaRPr lang="en-GB" sz="1800" i="1" dirty="0">
              <a:solidFill>
                <a:srgbClr val="262836"/>
              </a:solidFill>
              <a:latin typeface="Helvetica Now Text"/>
            </a:endParaRPr>
          </a:p>
          <a:p>
            <a:pPr algn="ct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sp>
        <p:nvSpPr>
          <p:cNvPr id="18" name="Rectangle: Rounded Corners 17">
            <a:extLst>
              <a:ext uri="{FF2B5EF4-FFF2-40B4-BE49-F238E27FC236}">
                <a16:creationId xmlns:a16="http://schemas.microsoft.com/office/drawing/2014/main" id="{6294F16B-CC4D-022D-2A07-B39EE42FDBC1}"/>
              </a:ext>
            </a:extLst>
          </p:cNvPr>
          <p:cNvSpPr/>
          <p:nvPr/>
        </p:nvSpPr>
        <p:spPr>
          <a:xfrm>
            <a:off x="1595367" y="3832041"/>
            <a:ext cx="4911699" cy="7692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5E5AD67-9181-3AEB-35BC-7133DD63951A}"/>
              </a:ext>
            </a:extLst>
          </p:cNvPr>
          <p:cNvSpPr/>
          <p:nvPr/>
        </p:nvSpPr>
        <p:spPr>
          <a:xfrm>
            <a:off x="1595367" y="4812951"/>
            <a:ext cx="4994132" cy="12827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Right pointing backhand index with solid fill">
            <a:extLst>
              <a:ext uri="{FF2B5EF4-FFF2-40B4-BE49-F238E27FC236}">
                <a16:creationId xmlns:a16="http://schemas.microsoft.com/office/drawing/2014/main" id="{0ED3E827-1A01-2813-5A4F-09610AED9A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19661" y="3795235"/>
            <a:ext cx="670784" cy="670784"/>
          </a:xfrm>
          <a:prstGeom prst="rect">
            <a:avLst/>
          </a:prstGeom>
        </p:spPr>
      </p:pic>
      <p:pic>
        <p:nvPicPr>
          <p:cNvPr id="22" name="Graphic 21" descr="Right pointing backhand index with solid fill">
            <a:extLst>
              <a:ext uri="{FF2B5EF4-FFF2-40B4-BE49-F238E27FC236}">
                <a16:creationId xmlns:a16="http://schemas.microsoft.com/office/drawing/2014/main" id="{3595B556-96C6-3617-319A-16CA7420B4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04061" y="4936216"/>
            <a:ext cx="670784" cy="670784"/>
          </a:xfrm>
          <a:prstGeom prst="rect">
            <a:avLst/>
          </a:prstGeom>
        </p:spPr>
      </p:pic>
      <p:sp>
        <p:nvSpPr>
          <p:cNvPr id="23" name="Text Placeholder 23">
            <a:extLst>
              <a:ext uri="{FF2B5EF4-FFF2-40B4-BE49-F238E27FC236}">
                <a16:creationId xmlns:a16="http://schemas.microsoft.com/office/drawing/2014/main" id="{0F9ED8A8-4B5C-39A4-6EBC-D4A83E617C57}"/>
              </a:ext>
            </a:extLst>
          </p:cNvPr>
          <p:cNvSpPr txBox="1">
            <a:spLocks/>
          </p:cNvSpPr>
          <p:nvPr/>
        </p:nvSpPr>
        <p:spPr>
          <a:xfrm>
            <a:off x="1401327" y="2993054"/>
            <a:ext cx="3849099" cy="787572"/>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ctr" defTabSz="914310"/>
            <a:r>
              <a:rPr lang="en-GB" sz="1800" b="0" i="1" u="sng" dirty="0">
                <a:solidFill>
                  <a:srgbClr val="262836"/>
                </a:solidFill>
                <a:latin typeface="Helvetica Now Text"/>
              </a:rPr>
              <a:t>How to Play</a:t>
            </a:r>
          </a:p>
          <a:p>
            <a:pPr algn="ctr" defTabSz="914310"/>
            <a:endParaRPr lang="en-US" sz="1800" dirty="0"/>
          </a:p>
          <a:p>
            <a:pPr lvl="1" defTabSz="914310"/>
            <a:endParaRPr lang="en-GB" sz="1200" dirty="0">
              <a:solidFill>
                <a:srgbClr val="000000"/>
              </a:solidFill>
              <a:latin typeface="Helvetica Now Text"/>
            </a:endParaRPr>
          </a:p>
        </p:txBody>
      </p:sp>
      <p:sp>
        <p:nvSpPr>
          <p:cNvPr id="26" name="Rectangle: Rounded Corners 25">
            <a:extLst>
              <a:ext uri="{FF2B5EF4-FFF2-40B4-BE49-F238E27FC236}">
                <a16:creationId xmlns:a16="http://schemas.microsoft.com/office/drawing/2014/main" id="{34853C9C-D99B-594D-9049-D0C7423F49B6}"/>
              </a:ext>
            </a:extLst>
          </p:cNvPr>
          <p:cNvSpPr/>
          <p:nvPr/>
        </p:nvSpPr>
        <p:spPr>
          <a:xfrm>
            <a:off x="7513504" y="3761582"/>
            <a:ext cx="4406970" cy="7692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3">
            <a:extLst>
              <a:ext uri="{FF2B5EF4-FFF2-40B4-BE49-F238E27FC236}">
                <a16:creationId xmlns:a16="http://schemas.microsoft.com/office/drawing/2014/main" id="{92FF2EF6-3493-F191-0A3B-AD96278A5159}"/>
              </a:ext>
            </a:extLst>
          </p:cNvPr>
          <p:cNvSpPr txBox="1">
            <a:spLocks/>
          </p:cNvSpPr>
          <p:nvPr/>
        </p:nvSpPr>
        <p:spPr>
          <a:xfrm>
            <a:off x="7550598" y="3429000"/>
            <a:ext cx="4204462" cy="1364645"/>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algn="ctr" defTabSz="914310"/>
            <a:r>
              <a:rPr lang="en-GB" sz="1800" b="0" dirty="0">
                <a:solidFill>
                  <a:srgbClr val="262836"/>
                </a:solidFill>
                <a:latin typeface="Helvetica Now Text"/>
              </a:rPr>
              <a:t>AI Agent takes turn and computes its own next move and moves its own piece</a:t>
            </a:r>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sp>
        <p:nvSpPr>
          <p:cNvPr id="28" name="Rectangle: Rounded Corners 27">
            <a:extLst>
              <a:ext uri="{FF2B5EF4-FFF2-40B4-BE49-F238E27FC236}">
                <a16:creationId xmlns:a16="http://schemas.microsoft.com/office/drawing/2014/main" id="{6E8EC13D-4CE4-2BB6-1526-D9F67847F8BA}"/>
              </a:ext>
            </a:extLst>
          </p:cNvPr>
          <p:cNvSpPr/>
          <p:nvPr/>
        </p:nvSpPr>
        <p:spPr>
          <a:xfrm>
            <a:off x="7474845" y="4734874"/>
            <a:ext cx="4418670" cy="12827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3">
            <a:extLst>
              <a:ext uri="{FF2B5EF4-FFF2-40B4-BE49-F238E27FC236}">
                <a16:creationId xmlns:a16="http://schemas.microsoft.com/office/drawing/2014/main" id="{9D0A2419-58A1-3742-C9AE-816D95771779}"/>
              </a:ext>
            </a:extLst>
          </p:cNvPr>
          <p:cNvSpPr txBox="1">
            <a:spLocks/>
          </p:cNvSpPr>
          <p:nvPr/>
        </p:nvSpPr>
        <p:spPr>
          <a:xfrm>
            <a:off x="7690483" y="4601303"/>
            <a:ext cx="4204462" cy="1364645"/>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just" defTabSz="914310"/>
            <a:r>
              <a:rPr lang="en-GB" sz="1800" dirty="0">
                <a:solidFill>
                  <a:srgbClr val="262836"/>
                </a:solidFill>
                <a:latin typeface="Helvetica Now Text"/>
              </a:rPr>
              <a:t> </a:t>
            </a:r>
            <a:endParaRPr lang="en-GB" sz="1100" b="0" dirty="0">
              <a:solidFill>
                <a:srgbClr val="262836"/>
              </a:solidFill>
              <a:latin typeface="Helvetica Now Text"/>
            </a:endParaRPr>
          </a:p>
          <a:p>
            <a:pPr marL="0" marR="0" lvl="0" indent="0" algn="l" defTabSz="91431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836"/>
                </a:solidFill>
                <a:effectLst/>
                <a:uLnTx/>
                <a:uFillTx/>
                <a:latin typeface="Helvetica Now Text"/>
                <a:ea typeface="+mn-ea"/>
                <a:cs typeface="+mn-cs"/>
              </a:rPr>
              <a:t>(𝛼−𝛽) pruning is employed and time for AI’s decision-making is </a:t>
            </a:r>
            <a:r>
              <a:rPr lang="en-US" sz="1800" b="0" dirty="0">
                <a:solidFill>
                  <a:srgbClr val="262836"/>
                </a:solidFill>
                <a:latin typeface="Helvetica Now Text"/>
              </a:rPr>
              <a:t>calculated. Human Player has turn to play again.</a:t>
            </a:r>
            <a:endParaRPr kumimoji="0" lang="en-GB" sz="1800" b="0" i="0" u="none" strike="noStrike" kern="1200" cap="none" spc="0" normalizeH="0" baseline="0" noProof="0" dirty="0">
              <a:ln>
                <a:noFill/>
              </a:ln>
              <a:solidFill>
                <a:srgbClr val="262836"/>
              </a:solidFill>
              <a:effectLst/>
              <a:uLnTx/>
              <a:uFillTx/>
              <a:latin typeface="Helvetica Now Text"/>
              <a:ea typeface="+mn-ea"/>
              <a:cs typeface="+mn-cs"/>
            </a:endParaRPr>
          </a:p>
          <a:p>
            <a:pPr marL="0" marR="0" lvl="0" indent="0" algn="ctr" defTabSz="91431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62836"/>
              </a:solidFill>
              <a:effectLst/>
              <a:uLnTx/>
              <a:uFillTx/>
              <a:latin typeface="Helvetica Now Text"/>
              <a:ea typeface="+mn-ea"/>
              <a:cs typeface="+mn-cs"/>
            </a:endParaRPr>
          </a:p>
          <a:p>
            <a:pPr algn="ctr" defTabSz="914310"/>
            <a:endParaRPr lang="en-US" sz="1800" dirty="0"/>
          </a:p>
          <a:p>
            <a:pPr lvl="1" defTabSz="914310"/>
            <a:endParaRPr lang="en-GB" sz="1200" dirty="0">
              <a:solidFill>
                <a:srgbClr val="000000"/>
              </a:solidFill>
              <a:latin typeface="Helvetica Now Text"/>
            </a:endParaRPr>
          </a:p>
        </p:txBody>
      </p:sp>
      <p:pic>
        <p:nvPicPr>
          <p:cNvPr id="12" name="Graphic 11" descr="Badge Tick with solid fill">
            <a:extLst>
              <a:ext uri="{FF2B5EF4-FFF2-40B4-BE49-F238E27FC236}">
                <a16:creationId xmlns:a16="http://schemas.microsoft.com/office/drawing/2014/main" id="{351B6682-633D-E1F5-2046-1A621053CD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0519" y="2309108"/>
            <a:ext cx="914400" cy="914400"/>
          </a:xfrm>
          <a:prstGeom prst="rect">
            <a:avLst/>
          </a:prstGeom>
        </p:spPr>
      </p:pic>
      <p:sp>
        <p:nvSpPr>
          <p:cNvPr id="15" name="Rectangle: Rounded Corners 14">
            <a:extLst>
              <a:ext uri="{FF2B5EF4-FFF2-40B4-BE49-F238E27FC236}">
                <a16:creationId xmlns:a16="http://schemas.microsoft.com/office/drawing/2014/main" id="{D2DA1453-BA77-41AA-6A12-860965B186B4}"/>
              </a:ext>
            </a:extLst>
          </p:cNvPr>
          <p:cNvSpPr/>
          <p:nvPr/>
        </p:nvSpPr>
        <p:spPr>
          <a:xfrm>
            <a:off x="6804061" y="619373"/>
            <a:ext cx="5247828" cy="57268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19132C4-BF56-862F-95E5-C46C501DEAD4}"/>
              </a:ext>
            </a:extLst>
          </p:cNvPr>
          <p:cNvSpPr/>
          <p:nvPr/>
        </p:nvSpPr>
        <p:spPr>
          <a:xfrm>
            <a:off x="7608049" y="2145928"/>
            <a:ext cx="4285465" cy="1431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3">
            <a:extLst>
              <a:ext uri="{FF2B5EF4-FFF2-40B4-BE49-F238E27FC236}">
                <a16:creationId xmlns:a16="http://schemas.microsoft.com/office/drawing/2014/main" id="{FD8EFA71-68D9-A7DF-4F90-0EDDB8A64649}"/>
              </a:ext>
            </a:extLst>
          </p:cNvPr>
          <p:cNvSpPr txBox="1">
            <a:spLocks/>
          </p:cNvSpPr>
          <p:nvPr/>
        </p:nvSpPr>
        <p:spPr>
          <a:xfrm>
            <a:off x="7858835" y="2167789"/>
            <a:ext cx="3756114" cy="1475730"/>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US" sz="1800" b="0" dirty="0"/>
              <a:t>The </a:t>
            </a:r>
            <a:r>
              <a:rPr lang="en-US" sz="1800" b="0" i="1" dirty="0"/>
              <a:t>objective</a:t>
            </a:r>
            <a:r>
              <a:rPr lang="en-US" sz="1800" b="0" dirty="0"/>
              <a:t> of the game is to beat the opponent or win the game by eating all the opponent's pieces or making the opponent unable to make a move.</a:t>
            </a:r>
          </a:p>
          <a:p>
            <a:pPr lvl="1" defTabSz="914310"/>
            <a:endParaRPr lang="en-GB" sz="1200" dirty="0">
              <a:solidFill>
                <a:srgbClr val="000000"/>
              </a:solidFill>
              <a:latin typeface="Helvetica Now Text"/>
            </a:endParaRPr>
          </a:p>
        </p:txBody>
      </p:sp>
    </p:spTree>
    <p:extLst>
      <p:ext uri="{BB962C8B-B14F-4D97-AF65-F5344CB8AC3E}">
        <p14:creationId xmlns:p14="http://schemas.microsoft.com/office/powerpoint/2010/main" val="167343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5</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486928" y="262453"/>
            <a:ext cx="10686301"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ct val="117000"/>
              </a:lnSpc>
              <a:spcAft>
                <a:spcPts val="1000"/>
              </a:spcAft>
            </a:pPr>
            <a:r>
              <a:rPr lang="en-US" sz="3200" b="1" dirty="0">
                <a:solidFill>
                  <a:srgbClr val="262836"/>
                </a:solidFill>
                <a:latin typeface="Helvetica Now Text" panose="020B0504030202020204" pitchFamily="34" charset="77"/>
              </a:rPr>
              <a:t>Interface and Implementation Design</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5" name="Picture 4">
            <a:extLst>
              <a:ext uri="{FF2B5EF4-FFF2-40B4-BE49-F238E27FC236}">
                <a16:creationId xmlns:a16="http://schemas.microsoft.com/office/drawing/2014/main" id="{DAE0DA52-CDAB-6EC6-F107-707AFFCAABA7}"/>
              </a:ext>
            </a:extLst>
          </p:cNvPr>
          <p:cNvPicPr>
            <a:picLocks noChangeAspect="1"/>
          </p:cNvPicPr>
          <p:nvPr/>
        </p:nvPicPr>
        <p:blipFill>
          <a:blip r:embed="rId3"/>
          <a:stretch>
            <a:fillRect/>
          </a:stretch>
        </p:blipFill>
        <p:spPr>
          <a:xfrm>
            <a:off x="6096000" y="1102737"/>
            <a:ext cx="5928919" cy="4010439"/>
          </a:xfrm>
          <a:prstGeom prst="rect">
            <a:avLst/>
          </a:prstGeom>
        </p:spPr>
      </p:pic>
      <p:sp>
        <p:nvSpPr>
          <p:cNvPr id="2" name="Rectangle: Rounded Corners 1">
            <a:extLst>
              <a:ext uri="{FF2B5EF4-FFF2-40B4-BE49-F238E27FC236}">
                <a16:creationId xmlns:a16="http://schemas.microsoft.com/office/drawing/2014/main" id="{8CC17386-8628-4F24-22FE-3EA4E6C8593E}"/>
              </a:ext>
            </a:extLst>
          </p:cNvPr>
          <p:cNvSpPr/>
          <p:nvPr/>
        </p:nvSpPr>
        <p:spPr>
          <a:xfrm>
            <a:off x="486928" y="962988"/>
            <a:ext cx="5540649" cy="5820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063D944-208C-0FD4-02C9-37E5E22CC0EF}"/>
              </a:ext>
            </a:extLst>
          </p:cNvPr>
          <p:cNvSpPr txBox="1"/>
          <p:nvPr/>
        </p:nvSpPr>
        <p:spPr>
          <a:xfrm>
            <a:off x="758235" y="1045857"/>
            <a:ext cx="5071843" cy="6432530"/>
          </a:xfrm>
          <a:prstGeom prst="rect">
            <a:avLst/>
          </a:prstGeom>
          <a:noFill/>
        </p:spPr>
        <p:txBody>
          <a:bodyPr wrap="square">
            <a:spAutoFit/>
          </a:bodyPr>
          <a:lstStyle/>
          <a:p>
            <a:pPr algn="just" defTabSz="914310">
              <a:spcAft>
                <a:spcPts val="1400"/>
              </a:spcAft>
            </a:pPr>
            <a:r>
              <a:rPr lang="en-US" dirty="0">
                <a:solidFill>
                  <a:srgbClr val="262836"/>
                </a:solidFill>
                <a:latin typeface="Helvetica Now Text"/>
              </a:rPr>
              <a:t>The Command Line Interface (CLI) design is loaded when the user runs the command: </a:t>
            </a:r>
            <a:r>
              <a:rPr lang="en-US" i="1" u="sng" dirty="0">
                <a:solidFill>
                  <a:srgbClr val="262836"/>
                </a:solidFill>
                <a:latin typeface="Helvetica Now Text"/>
              </a:rPr>
              <a:t>python game.py</a:t>
            </a:r>
            <a:r>
              <a:rPr lang="en-US" i="1" dirty="0">
                <a:solidFill>
                  <a:srgbClr val="262836"/>
                </a:solidFill>
                <a:latin typeface="Helvetica Now Text"/>
              </a:rPr>
              <a:t>. </a:t>
            </a:r>
            <a:r>
              <a:rPr lang="en-US" dirty="0">
                <a:solidFill>
                  <a:srgbClr val="262836"/>
                </a:solidFill>
                <a:latin typeface="Helvetica Now Text"/>
              </a:rPr>
              <a:t>This consists of a 8x8 checkers board with 12 pieces on each side. Pieces </a:t>
            </a:r>
            <a:r>
              <a:rPr lang="en-US" i="1" dirty="0">
                <a:solidFill>
                  <a:srgbClr val="262836"/>
                </a:solidFill>
                <a:latin typeface="Helvetica Now Text"/>
              </a:rPr>
              <a:t>“x”</a:t>
            </a:r>
            <a:r>
              <a:rPr lang="en-US" dirty="0">
                <a:solidFill>
                  <a:srgbClr val="262836"/>
                </a:solidFill>
                <a:latin typeface="Helvetica Now Text"/>
              </a:rPr>
              <a:t>  for the human player and </a:t>
            </a:r>
            <a:r>
              <a:rPr lang="en-US" i="1" dirty="0">
                <a:solidFill>
                  <a:srgbClr val="262836"/>
                </a:solidFill>
                <a:latin typeface="Helvetica Now Text"/>
              </a:rPr>
              <a:t>“o” </a:t>
            </a:r>
            <a:r>
              <a:rPr lang="en-US" dirty="0">
                <a:solidFill>
                  <a:srgbClr val="262836"/>
                </a:solidFill>
                <a:latin typeface="Helvetica Now Text"/>
              </a:rPr>
              <a:t>for AI agent. The game consists of 4 modules:</a:t>
            </a:r>
          </a:p>
          <a:p>
            <a:pPr marL="285750" indent="-285750" algn="just" defTabSz="914310">
              <a:spcAft>
                <a:spcPts val="1400"/>
              </a:spcAft>
              <a:buFontTx/>
              <a:buChar char="-"/>
            </a:pPr>
            <a:r>
              <a:rPr lang="en-US" b="1" i="1" u="sng" dirty="0">
                <a:solidFill>
                  <a:srgbClr val="262836"/>
                </a:solidFill>
                <a:latin typeface="Helvetica Now Text"/>
              </a:rPr>
              <a:t>game.py</a:t>
            </a:r>
            <a:r>
              <a:rPr lang="en-US" b="1" i="1" dirty="0">
                <a:solidFill>
                  <a:srgbClr val="262836"/>
                </a:solidFill>
                <a:latin typeface="Helvetica Now Text"/>
              </a:rPr>
              <a:t>: </a:t>
            </a:r>
            <a:r>
              <a:rPr lang="en-US" dirty="0">
                <a:solidFill>
                  <a:srgbClr val="262836"/>
                </a:solidFill>
                <a:latin typeface="Helvetica Now Text"/>
              </a:rPr>
              <a:t>This module will be the main class that will manage the game.</a:t>
            </a:r>
            <a:endParaRPr lang="en-US" u="sng" dirty="0">
              <a:solidFill>
                <a:srgbClr val="262836"/>
              </a:solidFill>
              <a:latin typeface="Helvetica Now Text"/>
            </a:endParaRPr>
          </a:p>
          <a:p>
            <a:pPr marL="285750" indent="-285750" algn="just" defTabSz="914310">
              <a:spcAft>
                <a:spcPts val="1400"/>
              </a:spcAft>
              <a:buFontTx/>
              <a:buChar char="-"/>
            </a:pPr>
            <a:r>
              <a:rPr lang="en-US" b="1" i="1" u="sng" dirty="0">
                <a:solidFill>
                  <a:srgbClr val="262836"/>
                </a:solidFill>
                <a:latin typeface="Helvetica Now Text"/>
              </a:rPr>
              <a:t>input.py</a:t>
            </a:r>
            <a:r>
              <a:rPr lang="en-US" b="1" dirty="0">
                <a:solidFill>
                  <a:srgbClr val="262836"/>
                </a:solidFill>
                <a:latin typeface="Helvetica Now Text"/>
              </a:rPr>
              <a:t>: </a:t>
            </a:r>
            <a:r>
              <a:rPr lang="en-US" dirty="0">
                <a:solidFill>
                  <a:srgbClr val="262836"/>
                </a:solidFill>
                <a:latin typeface="Helvetica Now Text"/>
              </a:rPr>
              <a:t>Contains helper functions that take input from human player on choice of piece to move.</a:t>
            </a:r>
            <a:endParaRPr lang="en-US" i="1" u="sng" dirty="0">
              <a:solidFill>
                <a:srgbClr val="262836"/>
              </a:solidFill>
              <a:latin typeface="Helvetica Now Text"/>
            </a:endParaRPr>
          </a:p>
          <a:p>
            <a:pPr marL="285750" indent="-285750" algn="just" defTabSz="914310">
              <a:spcAft>
                <a:spcPts val="1400"/>
              </a:spcAft>
              <a:buFontTx/>
              <a:buChar char="-"/>
            </a:pPr>
            <a:r>
              <a:rPr lang="en-US" b="1" i="1" u="sng" dirty="0">
                <a:solidFill>
                  <a:srgbClr val="262836"/>
                </a:solidFill>
                <a:latin typeface="Helvetica Now Text"/>
              </a:rPr>
              <a:t>output.py</a:t>
            </a:r>
            <a:r>
              <a:rPr lang="en-US" b="1" i="1" dirty="0">
                <a:solidFill>
                  <a:srgbClr val="262836"/>
                </a:solidFill>
                <a:latin typeface="Helvetica Now Text"/>
              </a:rPr>
              <a:t>: </a:t>
            </a:r>
            <a:r>
              <a:rPr lang="en-US" dirty="0">
                <a:solidFill>
                  <a:srgbClr val="262836"/>
                </a:solidFill>
                <a:latin typeface="Helvetica Now Text"/>
              </a:rPr>
              <a:t>Responsible to printing the state of the board after each turn of the respective players</a:t>
            </a:r>
            <a:endParaRPr lang="en-US" u="sng" dirty="0">
              <a:solidFill>
                <a:srgbClr val="262836"/>
              </a:solidFill>
              <a:latin typeface="Helvetica Now Text"/>
            </a:endParaRPr>
          </a:p>
          <a:p>
            <a:pPr marL="285750" indent="-285750" algn="just" defTabSz="914310">
              <a:spcAft>
                <a:spcPts val="1400"/>
              </a:spcAft>
              <a:buFontTx/>
              <a:buChar char="-"/>
            </a:pPr>
            <a:r>
              <a:rPr lang="en-US" b="1" i="1" u="sng" dirty="0">
                <a:solidFill>
                  <a:srgbClr val="262836"/>
                </a:solidFill>
                <a:latin typeface="Helvetica Now Text"/>
              </a:rPr>
              <a:t>position.py</a:t>
            </a:r>
            <a:r>
              <a:rPr lang="en-US" i="1" dirty="0">
                <a:solidFill>
                  <a:srgbClr val="262836"/>
                </a:solidFill>
                <a:latin typeface="Helvetica Now Text"/>
              </a:rPr>
              <a:t>: </a:t>
            </a:r>
            <a:r>
              <a:rPr lang="en-US" dirty="0">
                <a:solidFill>
                  <a:srgbClr val="262836"/>
                </a:solidFill>
                <a:latin typeface="Helvetica Now Text"/>
              </a:rPr>
              <a:t>Contains the position class which captures the state of the Human player &amp; AI Agent pieces on the checker’s board.</a:t>
            </a:r>
            <a:endParaRPr lang="en-US" u="sng" dirty="0">
              <a:solidFill>
                <a:srgbClr val="262836"/>
              </a:solidFill>
              <a:latin typeface="Helvetica Now Text"/>
            </a:endParaRPr>
          </a:p>
          <a:p>
            <a:pPr marL="285750" indent="-285750" algn="just" defTabSz="914310">
              <a:spcAft>
                <a:spcPts val="1400"/>
              </a:spcAft>
              <a:buFontTx/>
              <a:buChar char="-"/>
            </a:pPr>
            <a:endParaRPr lang="en-US" i="1" u="sng" dirty="0">
              <a:solidFill>
                <a:srgbClr val="262836"/>
              </a:solidFill>
              <a:latin typeface="Helvetica Now Text"/>
            </a:endParaRPr>
          </a:p>
          <a:p>
            <a:pPr marL="285750" indent="-285750" algn="just" defTabSz="914310">
              <a:spcAft>
                <a:spcPts val="1400"/>
              </a:spcAft>
              <a:buFontTx/>
              <a:buChar char="-"/>
            </a:pPr>
            <a:endParaRPr lang="en-US" i="1" dirty="0">
              <a:solidFill>
                <a:srgbClr val="262836"/>
              </a:solidFill>
              <a:latin typeface="Helvetica Now Text"/>
            </a:endParaRPr>
          </a:p>
        </p:txBody>
      </p:sp>
    </p:spTree>
    <p:extLst>
      <p:ext uri="{BB962C8B-B14F-4D97-AF65-F5344CB8AC3E}">
        <p14:creationId xmlns:p14="http://schemas.microsoft.com/office/powerpoint/2010/main" val="339594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6</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486928" y="262453"/>
            <a:ext cx="10686301"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ct val="117000"/>
              </a:lnSpc>
              <a:spcAft>
                <a:spcPts val="1000"/>
              </a:spcAft>
            </a:pPr>
            <a:r>
              <a:rPr lang="en-US" sz="3200" b="1" dirty="0">
                <a:solidFill>
                  <a:srgbClr val="262836"/>
                </a:solidFill>
                <a:latin typeface="Helvetica Now Text" panose="020B0504030202020204" pitchFamily="34" charset="77"/>
              </a:rPr>
              <a:t>Build of the Checkers Game</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5" name="Picture 4">
            <a:extLst>
              <a:ext uri="{FF2B5EF4-FFF2-40B4-BE49-F238E27FC236}">
                <a16:creationId xmlns:a16="http://schemas.microsoft.com/office/drawing/2014/main" id="{DAE0DA52-CDAB-6EC6-F107-707AFFCAABA7}"/>
              </a:ext>
            </a:extLst>
          </p:cNvPr>
          <p:cNvPicPr>
            <a:picLocks noChangeAspect="1"/>
          </p:cNvPicPr>
          <p:nvPr/>
        </p:nvPicPr>
        <p:blipFill>
          <a:blip r:embed="rId3"/>
          <a:stretch>
            <a:fillRect/>
          </a:stretch>
        </p:blipFill>
        <p:spPr>
          <a:xfrm>
            <a:off x="437548" y="1019460"/>
            <a:ext cx="6154188" cy="4453211"/>
          </a:xfrm>
          <a:prstGeom prst="rect">
            <a:avLst/>
          </a:prstGeom>
        </p:spPr>
      </p:pic>
      <p:pic>
        <p:nvPicPr>
          <p:cNvPr id="4" name="Picture 3">
            <a:extLst>
              <a:ext uri="{FF2B5EF4-FFF2-40B4-BE49-F238E27FC236}">
                <a16:creationId xmlns:a16="http://schemas.microsoft.com/office/drawing/2014/main" id="{952CC53D-9AD3-D58F-B794-6FBB6764B349}"/>
              </a:ext>
            </a:extLst>
          </p:cNvPr>
          <p:cNvPicPr>
            <a:picLocks noChangeAspect="1"/>
          </p:cNvPicPr>
          <p:nvPr/>
        </p:nvPicPr>
        <p:blipFill>
          <a:blip r:embed="rId4"/>
          <a:stretch>
            <a:fillRect/>
          </a:stretch>
        </p:blipFill>
        <p:spPr>
          <a:xfrm>
            <a:off x="5955176" y="2042439"/>
            <a:ext cx="5998965" cy="4218477"/>
          </a:xfrm>
          <a:prstGeom prst="rect">
            <a:avLst/>
          </a:prstGeom>
        </p:spPr>
      </p:pic>
    </p:spTree>
    <p:extLst>
      <p:ext uri="{BB962C8B-B14F-4D97-AF65-F5344CB8AC3E}">
        <p14:creationId xmlns:p14="http://schemas.microsoft.com/office/powerpoint/2010/main" val="403536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7</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717758" y="51108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Evaluation Function (Minmax Algorithm)</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sp>
        <p:nvSpPr>
          <p:cNvPr id="2" name="Rectangle: Rounded Corners 1">
            <a:extLst>
              <a:ext uri="{FF2B5EF4-FFF2-40B4-BE49-F238E27FC236}">
                <a16:creationId xmlns:a16="http://schemas.microsoft.com/office/drawing/2014/main" id="{C6787990-A9DC-8948-8B21-EA4A08F0E629}"/>
              </a:ext>
            </a:extLst>
          </p:cNvPr>
          <p:cNvSpPr/>
          <p:nvPr/>
        </p:nvSpPr>
        <p:spPr>
          <a:xfrm>
            <a:off x="717759" y="1315814"/>
            <a:ext cx="5176230" cy="2379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90D664-15AE-04D6-B116-BF271CC55959}"/>
              </a:ext>
            </a:extLst>
          </p:cNvPr>
          <p:cNvSpPr txBox="1"/>
          <p:nvPr/>
        </p:nvSpPr>
        <p:spPr>
          <a:xfrm>
            <a:off x="883367" y="1405685"/>
            <a:ext cx="5084933" cy="2210862"/>
          </a:xfrm>
          <a:prstGeom prst="rect">
            <a:avLst/>
          </a:prstGeom>
          <a:noFill/>
        </p:spPr>
        <p:txBody>
          <a:bodyPr wrap="square">
            <a:spAutoFit/>
          </a:bodyPr>
          <a:lstStyle/>
          <a:p>
            <a:pPr algn="just" defTabSz="914310">
              <a:spcAft>
                <a:spcPts val="1400"/>
              </a:spcAft>
            </a:pPr>
            <a:r>
              <a:rPr lang="en-US" b="1" i="1" dirty="0">
                <a:solidFill>
                  <a:srgbClr val="262836"/>
                </a:solidFill>
                <a:latin typeface="Helvetica Now Text"/>
              </a:rPr>
              <a:t>The Evaluation function </a:t>
            </a:r>
            <a:r>
              <a:rPr lang="en-US" dirty="0">
                <a:solidFill>
                  <a:srgbClr val="262836"/>
                </a:solidFill>
                <a:latin typeface="Helvetica Now Text"/>
              </a:rPr>
              <a:t>is used in the checkers Game to evaluate the “goodness” of the checkers game position.</a:t>
            </a:r>
          </a:p>
          <a:p>
            <a:pPr algn="just" defTabSz="914310">
              <a:spcAft>
                <a:spcPts val="1400"/>
              </a:spcAft>
            </a:pPr>
            <a:r>
              <a:rPr lang="en-US" dirty="0">
                <a:solidFill>
                  <a:srgbClr val="262836"/>
                </a:solidFill>
                <a:latin typeface="Helvetica Now Text"/>
              </a:rPr>
              <a:t>Contrast with heuristic search where the evaluation function was a non-negative estimate of the cost from the start node to a goal and passing through the given node.</a:t>
            </a:r>
          </a:p>
        </p:txBody>
      </p:sp>
      <p:sp>
        <p:nvSpPr>
          <p:cNvPr id="6" name="TextBox 5">
            <a:extLst>
              <a:ext uri="{FF2B5EF4-FFF2-40B4-BE49-F238E27FC236}">
                <a16:creationId xmlns:a16="http://schemas.microsoft.com/office/drawing/2014/main" id="{2C69CCEC-E287-DFD0-92CD-781CA9DA812D}"/>
              </a:ext>
            </a:extLst>
          </p:cNvPr>
          <p:cNvSpPr txBox="1"/>
          <p:nvPr/>
        </p:nvSpPr>
        <p:spPr>
          <a:xfrm>
            <a:off x="6394674" y="1505184"/>
            <a:ext cx="5184917" cy="4037003"/>
          </a:xfrm>
          <a:prstGeom prst="rect">
            <a:avLst/>
          </a:prstGeom>
          <a:noFill/>
        </p:spPr>
        <p:txBody>
          <a:bodyPr wrap="square">
            <a:spAutoFit/>
          </a:bodyPr>
          <a:lstStyle/>
          <a:p>
            <a:pPr algn="just" defTabSz="914310">
              <a:spcAft>
                <a:spcPts val="1400"/>
              </a:spcAft>
            </a:pPr>
            <a:r>
              <a:rPr lang="en-US" dirty="0">
                <a:solidFill>
                  <a:srgbClr val="262836"/>
                </a:solidFill>
                <a:latin typeface="Helvetica Now Text"/>
              </a:rPr>
              <a:t>The zero-sum assumption allows us to use a single evaluation function to describe the goodness of a board with respect to both players (Human player &amp; AI Agent)</a:t>
            </a:r>
          </a:p>
          <a:p>
            <a:pPr algn="just" defTabSz="914310">
              <a:spcAft>
                <a:spcPts val="1400"/>
              </a:spcAft>
            </a:pPr>
            <a:r>
              <a:rPr lang="en-US" i="1" dirty="0">
                <a:solidFill>
                  <a:srgbClr val="262836"/>
                </a:solidFill>
                <a:latin typeface="Helvetica Now Text"/>
              </a:rPr>
              <a:t>f(n) </a:t>
            </a:r>
            <a:r>
              <a:rPr lang="en-US" dirty="0">
                <a:solidFill>
                  <a:srgbClr val="262836"/>
                </a:solidFill>
                <a:latin typeface="Helvetica Now Text"/>
              </a:rPr>
              <a:t> &gt;&gt; 0: position </a:t>
            </a:r>
            <a:r>
              <a:rPr lang="en-US" i="1" dirty="0">
                <a:solidFill>
                  <a:srgbClr val="262836"/>
                </a:solidFill>
                <a:latin typeface="Helvetica Now Text"/>
              </a:rPr>
              <a:t>n</a:t>
            </a:r>
            <a:r>
              <a:rPr lang="en-US" dirty="0">
                <a:solidFill>
                  <a:srgbClr val="262836"/>
                </a:solidFill>
                <a:latin typeface="Helvetica Now Text"/>
              </a:rPr>
              <a:t> good for me and bad for AI Agent</a:t>
            </a:r>
          </a:p>
          <a:p>
            <a:pPr algn="just" defTabSz="914310">
              <a:spcAft>
                <a:spcPts val="1400"/>
              </a:spcAft>
            </a:pPr>
            <a:r>
              <a:rPr lang="en-US" i="1" dirty="0">
                <a:solidFill>
                  <a:srgbClr val="262836"/>
                </a:solidFill>
                <a:latin typeface="Helvetica Now Text"/>
              </a:rPr>
              <a:t>f(n) </a:t>
            </a:r>
            <a:r>
              <a:rPr lang="en-US" dirty="0">
                <a:solidFill>
                  <a:srgbClr val="262836"/>
                </a:solidFill>
                <a:latin typeface="Helvetica Now Text"/>
              </a:rPr>
              <a:t>&lt;&lt; 0:  position </a:t>
            </a:r>
            <a:r>
              <a:rPr lang="en-US" i="1" dirty="0">
                <a:solidFill>
                  <a:srgbClr val="262836"/>
                </a:solidFill>
                <a:latin typeface="Helvetica Now Text"/>
              </a:rPr>
              <a:t>n</a:t>
            </a:r>
            <a:r>
              <a:rPr lang="en-US" dirty="0">
                <a:solidFill>
                  <a:srgbClr val="262836"/>
                </a:solidFill>
                <a:latin typeface="Helvetica Now Text"/>
              </a:rPr>
              <a:t> bad for me and good for AI agent</a:t>
            </a:r>
          </a:p>
          <a:p>
            <a:pPr algn="just" defTabSz="914310">
              <a:spcAft>
                <a:spcPts val="1400"/>
              </a:spcAft>
            </a:pPr>
            <a:r>
              <a:rPr lang="en-US" i="1" dirty="0">
                <a:solidFill>
                  <a:srgbClr val="262836"/>
                </a:solidFill>
                <a:latin typeface="Helvetica Now Text"/>
              </a:rPr>
              <a:t>f(n) </a:t>
            </a:r>
            <a:r>
              <a:rPr lang="en-US" dirty="0">
                <a:solidFill>
                  <a:srgbClr val="262836"/>
                </a:solidFill>
                <a:latin typeface="Helvetica Now Text"/>
              </a:rPr>
              <a:t>near 0: position </a:t>
            </a:r>
            <a:r>
              <a:rPr lang="en-US" i="1" dirty="0">
                <a:solidFill>
                  <a:srgbClr val="262836"/>
                </a:solidFill>
                <a:latin typeface="Helvetica Now Text"/>
              </a:rPr>
              <a:t>n</a:t>
            </a:r>
            <a:r>
              <a:rPr lang="en-US" dirty="0">
                <a:solidFill>
                  <a:srgbClr val="262836"/>
                </a:solidFill>
                <a:latin typeface="Helvetica Now Text"/>
              </a:rPr>
              <a:t> is a neutral position</a:t>
            </a:r>
          </a:p>
          <a:p>
            <a:pPr algn="just" defTabSz="914310">
              <a:spcAft>
                <a:spcPts val="1400"/>
              </a:spcAft>
            </a:pPr>
            <a:r>
              <a:rPr lang="en-US" i="1" dirty="0">
                <a:solidFill>
                  <a:srgbClr val="262836"/>
                </a:solidFill>
                <a:latin typeface="Helvetica Now Text"/>
              </a:rPr>
              <a:t>f(n) </a:t>
            </a:r>
            <a:r>
              <a:rPr lang="en-US" dirty="0">
                <a:solidFill>
                  <a:srgbClr val="262836"/>
                </a:solidFill>
                <a:latin typeface="Helvetica Now Text"/>
              </a:rPr>
              <a:t>= +infinity: win for  me</a:t>
            </a:r>
          </a:p>
          <a:p>
            <a:pPr algn="just" defTabSz="914310">
              <a:spcAft>
                <a:spcPts val="1400"/>
              </a:spcAft>
            </a:pPr>
            <a:r>
              <a:rPr lang="en-US" i="1" dirty="0">
                <a:solidFill>
                  <a:srgbClr val="262836"/>
                </a:solidFill>
                <a:latin typeface="Helvetica Now Text"/>
              </a:rPr>
              <a:t>f(n) </a:t>
            </a:r>
            <a:r>
              <a:rPr lang="en-US" dirty="0">
                <a:solidFill>
                  <a:srgbClr val="262836"/>
                </a:solidFill>
                <a:latin typeface="Helvetica Now Text"/>
              </a:rPr>
              <a:t>= -infinity: win for AI Agent </a:t>
            </a:r>
          </a:p>
        </p:txBody>
      </p:sp>
      <p:sp>
        <p:nvSpPr>
          <p:cNvPr id="8" name="Rectangle: Rounded Corners 7">
            <a:extLst>
              <a:ext uri="{FF2B5EF4-FFF2-40B4-BE49-F238E27FC236}">
                <a16:creationId xmlns:a16="http://schemas.microsoft.com/office/drawing/2014/main" id="{A163503E-16B9-CD26-3A16-7FEAD50DDD37}"/>
              </a:ext>
            </a:extLst>
          </p:cNvPr>
          <p:cNvSpPr/>
          <p:nvPr/>
        </p:nvSpPr>
        <p:spPr>
          <a:xfrm>
            <a:off x="6298012" y="1315813"/>
            <a:ext cx="5378242" cy="4674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9D5C2AB-7FA2-A581-0033-F33CEFB1AD0E}"/>
              </a:ext>
            </a:extLst>
          </p:cNvPr>
          <p:cNvPicPr>
            <a:picLocks noChangeAspect="1"/>
          </p:cNvPicPr>
          <p:nvPr/>
        </p:nvPicPr>
        <p:blipFill>
          <a:blip r:embed="rId3"/>
          <a:stretch>
            <a:fillRect/>
          </a:stretch>
        </p:blipFill>
        <p:spPr>
          <a:xfrm>
            <a:off x="882145" y="3827165"/>
            <a:ext cx="5011844" cy="2807772"/>
          </a:xfrm>
          <a:prstGeom prst="rect">
            <a:avLst/>
          </a:prstGeom>
        </p:spPr>
      </p:pic>
    </p:spTree>
    <p:extLst>
      <p:ext uri="{BB962C8B-B14F-4D97-AF65-F5344CB8AC3E}">
        <p14:creationId xmlns:p14="http://schemas.microsoft.com/office/powerpoint/2010/main" val="385833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8</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717758" y="51108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Implementation of the Minmax Algorithm in Checkers </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4" name="Picture 3">
            <a:extLst>
              <a:ext uri="{FF2B5EF4-FFF2-40B4-BE49-F238E27FC236}">
                <a16:creationId xmlns:a16="http://schemas.microsoft.com/office/drawing/2014/main" id="{5FFA8944-4768-CC68-3801-70B2DA490FCB}"/>
              </a:ext>
            </a:extLst>
          </p:cNvPr>
          <p:cNvPicPr>
            <a:picLocks noChangeAspect="1"/>
          </p:cNvPicPr>
          <p:nvPr/>
        </p:nvPicPr>
        <p:blipFill>
          <a:blip r:embed="rId3"/>
          <a:stretch>
            <a:fillRect/>
          </a:stretch>
        </p:blipFill>
        <p:spPr>
          <a:xfrm>
            <a:off x="717758" y="1253331"/>
            <a:ext cx="10483642" cy="5093568"/>
          </a:xfrm>
          <a:prstGeom prst="rect">
            <a:avLst/>
          </a:prstGeom>
        </p:spPr>
      </p:pic>
    </p:spTree>
    <p:extLst>
      <p:ext uri="{BB962C8B-B14F-4D97-AF65-F5344CB8AC3E}">
        <p14:creationId xmlns:p14="http://schemas.microsoft.com/office/powerpoint/2010/main" val="15768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F1675-59A3-AD45-A714-24445DDA6B46}"/>
              </a:ext>
            </a:extLst>
          </p:cNvPr>
          <p:cNvSpPr>
            <a:spLocks noGrp="1"/>
          </p:cNvSpPr>
          <p:nvPr>
            <p:ph type="sldNum" sz="quarter" idx="10"/>
          </p:nvPr>
        </p:nvSpPr>
        <p:spPr>
          <a:xfrm>
            <a:off x="11408749" y="6260916"/>
            <a:ext cx="403763" cy="365101"/>
          </a:xfrm>
        </p:spPr>
        <p:txBody>
          <a:bodyPr/>
          <a:lstStyle/>
          <a:p>
            <a:pPr defTabSz="914310"/>
            <a:fld id="{91D568E7-61F5-D04E-995D-81EF41C01A2A}" type="slidenum">
              <a:rPr lang="en-GB">
                <a:solidFill>
                  <a:srgbClr val="000000"/>
                </a:solidFill>
              </a:rPr>
              <a:pPr defTabSz="914310"/>
              <a:t>9</a:t>
            </a:fld>
            <a:endParaRPr lang="en-GB">
              <a:solidFill>
                <a:srgbClr val="000000"/>
              </a:solidFill>
            </a:endParaRPr>
          </a:p>
        </p:txBody>
      </p:sp>
      <p:sp>
        <p:nvSpPr>
          <p:cNvPr id="19" name="Text Placeholder 23">
            <a:extLst>
              <a:ext uri="{FF2B5EF4-FFF2-40B4-BE49-F238E27FC236}">
                <a16:creationId xmlns:a16="http://schemas.microsoft.com/office/drawing/2014/main" id="{36A586F2-33E5-43D1-AA92-C49B9A3D8E67}"/>
              </a:ext>
            </a:extLst>
          </p:cNvPr>
          <p:cNvSpPr txBox="1">
            <a:spLocks/>
          </p:cNvSpPr>
          <p:nvPr/>
        </p:nvSpPr>
        <p:spPr>
          <a:xfrm>
            <a:off x="883367" y="2737838"/>
            <a:ext cx="1261932" cy="50822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defTabSz="914310"/>
            <a:endParaRPr lang="en-GB" sz="1800">
              <a:solidFill>
                <a:srgbClr val="262836"/>
              </a:solidFill>
              <a:latin typeface="Helvetica Now Text"/>
            </a:endParaRPr>
          </a:p>
          <a:p>
            <a:pPr lvl="1" defTabSz="914310"/>
            <a:endParaRPr lang="en-GB" sz="1200">
              <a:solidFill>
                <a:srgbClr val="000000"/>
              </a:solidFill>
            </a:endParaRPr>
          </a:p>
        </p:txBody>
      </p:sp>
      <p:sp>
        <p:nvSpPr>
          <p:cNvPr id="7" name="TextBox 6">
            <a:extLst>
              <a:ext uri="{FF2B5EF4-FFF2-40B4-BE49-F238E27FC236}">
                <a16:creationId xmlns:a16="http://schemas.microsoft.com/office/drawing/2014/main" id="{98463072-3D6A-488D-E3B6-8B473E93CF6F}"/>
              </a:ext>
            </a:extLst>
          </p:cNvPr>
          <p:cNvSpPr txBox="1"/>
          <p:nvPr/>
        </p:nvSpPr>
        <p:spPr>
          <a:xfrm>
            <a:off x="717758" y="511082"/>
            <a:ext cx="10616992" cy="5255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7000"/>
              </a:lnSpc>
              <a:spcAft>
                <a:spcPts val="1000"/>
              </a:spcAft>
            </a:pPr>
            <a:r>
              <a:rPr lang="en-US" sz="3200" b="1" dirty="0">
                <a:solidFill>
                  <a:srgbClr val="262836"/>
                </a:solidFill>
                <a:latin typeface="Helvetica Now Text" panose="020B0504030202020204" pitchFamily="34" charset="77"/>
              </a:rPr>
              <a:t>The Logic of the Alpha-Beta Pruning Algorithm</a:t>
            </a:r>
          </a:p>
        </p:txBody>
      </p:sp>
      <p:sp>
        <p:nvSpPr>
          <p:cNvPr id="9" name="Text Placeholder 23">
            <a:extLst>
              <a:ext uri="{FF2B5EF4-FFF2-40B4-BE49-F238E27FC236}">
                <a16:creationId xmlns:a16="http://schemas.microsoft.com/office/drawing/2014/main" id="{FDCC315E-EEFF-E239-56AF-CF397EA5C582}"/>
              </a:ext>
            </a:extLst>
          </p:cNvPr>
          <p:cNvSpPr txBox="1">
            <a:spLocks/>
          </p:cNvSpPr>
          <p:nvPr/>
        </p:nvSpPr>
        <p:spPr>
          <a:xfrm>
            <a:off x="2475011" y="2838986"/>
            <a:ext cx="1039631" cy="1210498"/>
          </a:xfrm>
          <a:prstGeom prst="rect">
            <a:avLst/>
          </a:prstGeom>
        </p:spPr>
        <p:txBody>
          <a:bodyPr lIns="45717" tIns="22859" rIns="45717" bIns="22859" anchor="t"/>
          <a:lstStyle>
            <a:lvl1pPr marL="0" indent="0" algn="l" defTabSz="1828709" rtl="0" eaLnBrk="1" latinLnBrk="0" hangingPunct="1">
              <a:lnSpc>
                <a:spcPct val="100000"/>
              </a:lnSpc>
              <a:spcBef>
                <a:spcPts val="0"/>
              </a:spcBef>
              <a:spcAft>
                <a:spcPts val="1400"/>
              </a:spcAft>
              <a:buFont typeface="Arial" panose="020B0604020202020204" pitchFamily="34" charset="0"/>
              <a:buNone/>
              <a:tabLst/>
              <a:defRPr sz="3000" b="1" i="0" kern="1200">
                <a:solidFill>
                  <a:schemeClr val="tx1"/>
                </a:solidFill>
                <a:latin typeface="Helvetica Now Text" panose="020B0504030202020204" pitchFamily="34" charset="77"/>
                <a:ea typeface="+mn-ea"/>
                <a:cs typeface="+mn-cs"/>
              </a:defRPr>
            </a:lvl1pPr>
            <a:lvl2pPr marL="0" indent="0" algn="l" defTabSz="1828709" rtl="0" eaLnBrk="1" latinLnBrk="0" hangingPunct="1">
              <a:lnSpc>
                <a:spcPct val="117000"/>
              </a:lnSpc>
              <a:spcBef>
                <a:spcPts val="0"/>
              </a:spcBef>
              <a:spcAft>
                <a:spcPts val="1000"/>
              </a:spcAft>
              <a:buFont typeface="Arial" panose="020B0604020202020204" pitchFamily="34" charset="0"/>
              <a:buNone/>
              <a:tabLst/>
              <a:defRPr sz="2400" b="0" i="0" kern="1200">
                <a:solidFill>
                  <a:schemeClr val="tx1"/>
                </a:solidFill>
                <a:latin typeface="Helvetica Now Text" panose="020B0504030202020204" pitchFamily="34" charset="77"/>
                <a:ea typeface="+mn-ea"/>
                <a:cs typeface="+mn-cs"/>
              </a:defRPr>
            </a:lvl2pPr>
            <a:lvl3pPr marL="254000" indent="-254000" algn="l" defTabSz="1828709" rtl="0" eaLnBrk="1" latinLnBrk="0" hangingPunct="1">
              <a:lnSpc>
                <a:spcPct val="117000"/>
              </a:lnSpc>
              <a:spcBef>
                <a:spcPts val="0"/>
              </a:spcBef>
              <a:buClr>
                <a:schemeClr val="tx1"/>
              </a:buClr>
              <a:buFont typeface="Helvetica Neue Condensed Bold" panose="02000503000000020004" pitchFamily="2" charset="0"/>
              <a:buChar char="•"/>
              <a:tabLst/>
              <a:defRPr sz="2400" b="0" i="0" kern="1200">
                <a:solidFill>
                  <a:schemeClr val="tx1"/>
                </a:solidFill>
                <a:latin typeface="Helvetica Now Text" panose="020B0504030202020204" pitchFamily="34" charset="77"/>
                <a:ea typeface="+mn-ea"/>
                <a:cs typeface="+mn-cs"/>
              </a:defRPr>
            </a:lvl3pPr>
            <a:lvl4pPr marL="521208" indent="-254000" algn="l" defTabSz="1828709" rtl="0" eaLnBrk="1" latinLnBrk="0" hangingPunct="1">
              <a:lnSpc>
                <a:spcPct val="117000"/>
              </a:lnSpc>
              <a:spcBef>
                <a:spcPts val="0"/>
              </a:spcBef>
              <a:buClr>
                <a:schemeClr val="tx1"/>
              </a:buClr>
              <a:buSzPct val="80000"/>
              <a:buFont typeface="System Font Regular"/>
              <a:buChar char="○"/>
              <a:tabLst/>
              <a:defRPr sz="2400" b="0" i="0" kern="1200">
                <a:solidFill>
                  <a:schemeClr val="tx1"/>
                </a:solidFill>
                <a:latin typeface="Helvetica Now Text" panose="020B0504030202020204" pitchFamily="34" charset="77"/>
                <a:ea typeface="+mn-ea"/>
                <a:cs typeface="+mn-cs"/>
              </a:defRPr>
            </a:lvl4pPr>
            <a:lvl5pPr marL="914400" indent="-3810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5pPr>
            <a:lvl6pPr marL="1199515" indent="-266700" algn="l" defTabSz="1828709" rtl="0" eaLnBrk="1" latinLnBrk="0" hangingPunct="1">
              <a:lnSpc>
                <a:spcPct val="117000"/>
              </a:lnSpc>
              <a:spcBef>
                <a:spcPts val="0"/>
              </a:spcBef>
              <a:buClr>
                <a:schemeClr val="tx1"/>
              </a:buClr>
              <a:buFont typeface="System Font Regular"/>
              <a:buChar char="–"/>
              <a:tabLst/>
              <a:defRPr sz="2400" b="0" i="0" kern="1200">
                <a:solidFill>
                  <a:schemeClr val="tx1"/>
                </a:solidFill>
                <a:latin typeface="Helvetica Now Text" panose="020B0504030202020204" pitchFamily="34" charset="77"/>
                <a:ea typeface="+mn-ea"/>
                <a:cs typeface="+mn-cs"/>
              </a:defRPr>
            </a:lvl6pPr>
            <a:lvl7pPr marL="45720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7pPr>
            <a:lvl8pPr marL="73152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8pPr>
            <a:lvl9pPr marL="1005840" indent="-457200" algn="l" defTabSz="1828709" rtl="0" eaLnBrk="1" latinLnBrk="0" hangingPunct="1">
              <a:lnSpc>
                <a:spcPct val="117000"/>
              </a:lnSpc>
              <a:spcBef>
                <a:spcPts val="0"/>
              </a:spcBef>
              <a:buFont typeface="+mj-lt"/>
              <a:buAutoNum type="arabicPeriod"/>
              <a:tabLst/>
              <a:defRPr sz="2400" b="0" i="0" kern="1200">
                <a:solidFill>
                  <a:schemeClr val="tx1"/>
                </a:solidFill>
                <a:latin typeface="Helvetica Now Text" panose="020B0504030202020204" pitchFamily="34" charset="77"/>
                <a:ea typeface="+mn-ea"/>
                <a:cs typeface="+mn-cs"/>
              </a:defRPr>
            </a:lvl9pPr>
          </a:lstStyle>
          <a:p>
            <a:pPr algn="ctr" defTabSz="914310"/>
            <a:r>
              <a:rPr lang="en-GB" sz="1800" dirty="0">
                <a:solidFill>
                  <a:srgbClr val="262836"/>
                </a:solidFill>
                <a:latin typeface="Helvetica Now Text"/>
              </a:rPr>
              <a:t> </a:t>
            </a:r>
            <a:endParaRPr lang="en-GB" sz="1100" b="0" dirty="0">
              <a:solidFill>
                <a:srgbClr val="262836"/>
              </a:solidFill>
              <a:latin typeface="Helvetica Now Text"/>
            </a:endParaRPr>
          </a:p>
          <a:p>
            <a:pPr defTabSz="914310"/>
            <a:endParaRPr lang="en-GB" sz="1800" dirty="0">
              <a:solidFill>
                <a:srgbClr val="262836"/>
              </a:solidFill>
              <a:latin typeface="Helvetica Now Text"/>
            </a:endParaRPr>
          </a:p>
          <a:p>
            <a:pPr algn="ctr" defTabSz="914310"/>
            <a:endParaRPr lang="en-US" sz="1800" dirty="0"/>
          </a:p>
          <a:p>
            <a:pPr lvl="1" defTabSz="914310"/>
            <a:endParaRPr lang="en-GB" sz="1200" dirty="0">
              <a:solidFill>
                <a:srgbClr val="000000"/>
              </a:solidFill>
              <a:latin typeface="Helvetica Now Text"/>
            </a:endParaRPr>
          </a:p>
        </p:txBody>
      </p:sp>
      <p:pic>
        <p:nvPicPr>
          <p:cNvPr id="10" name="Picture 9">
            <a:extLst>
              <a:ext uri="{FF2B5EF4-FFF2-40B4-BE49-F238E27FC236}">
                <a16:creationId xmlns:a16="http://schemas.microsoft.com/office/drawing/2014/main" id="{037889AB-3C43-C658-940A-7F34DF25C286}"/>
              </a:ext>
            </a:extLst>
          </p:cNvPr>
          <p:cNvPicPr>
            <a:picLocks noChangeAspect="1"/>
          </p:cNvPicPr>
          <p:nvPr/>
        </p:nvPicPr>
        <p:blipFill>
          <a:blip r:embed="rId3"/>
          <a:stretch>
            <a:fillRect/>
          </a:stretch>
        </p:blipFill>
        <p:spPr>
          <a:xfrm>
            <a:off x="717757" y="1361868"/>
            <a:ext cx="9864517" cy="5194038"/>
          </a:xfrm>
          <a:prstGeom prst="rect">
            <a:avLst/>
          </a:prstGeom>
        </p:spPr>
      </p:pic>
    </p:spTree>
    <p:extLst>
      <p:ext uri="{BB962C8B-B14F-4D97-AF65-F5344CB8AC3E}">
        <p14:creationId xmlns:p14="http://schemas.microsoft.com/office/powerpoint/2010/main" val="3085539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6F596946475147A1521C3091C678CB" ma:contentTypeVersion="10" ma:contentTypeDescription="Create a new document." ma:contentTypeScope="" ma:versionID="336fec9b412b08a6d69e8a13d439f540">
  <xsd:schema xmlns:xsd="http://www.w3.org/2001/XMLSchema" xmlns:xs="http://www.w3.org/2001/XMLSchema" xmlns:p="http://schemas.microsoft.com/office/2006/metadata/properties" xmlns:ns3="826191ee-2125-4905-bec8-0f1df4998d23" xmlns:ns4="413efad4-f758-4da5-bbba-ff174a869e80" targetNamespace="http://schemas.microsoft.com/office/2006/metadata/properties" ma:root="true" ma:fieldsID="b08853d4c5a0c0d370a0d0dc4446be17" ns3:_="" ns4:_="">
    <xsd:import namespace="826191ee-2125-4905-bec8-0f1df4998d23"/>
    <xsd:import namespace="413efad4-f758-4da5-bbba-ff174a869e80"/>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SearchProperties"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6191ee-2125-4905-bec8-0f1df4998d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3efad4-f758-4da5-bbba-ff174a869e80"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13efad4-f758-4da5-bbba-ff174a869e80" xsi:nil="true"/>
  </documentManagement>
</p:properties>
</file>

<file path=customXml/itemProps1.xml><?xml version="1.0" encoding="utf-8"?>
<ds:datastoreItem xmlns:ds="http://schemas.openxmlformats.org/officeDocument/2006/customXml" ds:itemID="{52CD7CF9-120A-4D34-88B3-F6A49CA64CBB}">
  <ds:schemaRefs>
    <ds:schemaRef ds:uri="http://schemas.microsoft.com/sharepoint/v3/contenttype/forms"/>
  </ds:schemaRefs>
</ds:datastoreItem>
</file>

<file path=customXml/itemProps2.xml><?xml version="1.0" encoding="utf-8"?>
<ds:datastoreItem xmlns:ds="http://schemas.openxmlformats.org/officeDocument/2006/customXml" ds:itemID="{D3D51734-5F05-4768-B685-60FAC3D76D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6191ee-2125-4905-bec8-0f1df4998d23"/>
    <ds:schemaRef ds:uri="413efad4-f758-4da5-bbba-ff174a869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62632C-6F5F-46B1-80AF-66005A78B747}">
  <ds:schemaRefs>
    <ds:schemaRef ds:uri="413efad4-f758-4da5-bbba-ff174a869e80"/>
    <ds:schemaRef ds:uri="http://schemas.openxmlformats.org/package/2006/metadata/core-properties"/>
    <ds:schemaRef ds:uri="http://purl.org/dc/dcmitype/"/>
    <ds:schemaRef ds:uri="http://purl.org/dc/terms/"/>
    <ds:schemaRef ds:uri="http://schemas.microsoft.com/office/2006/documentManagement/types"/>
    <ds:schemaRef ds:uri="826191ee-2125-4905-bec8-0f1df4998d23"/>
    <ds:schemaRef ds:uri="http://www.w3.org/XML/1998/namespace"/>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14633</TotalTime>
  <Words>1052</Words>
  <Application>Microsoft Office PowerPoint</Application>
  <PresentationFormat>Widescreen</PresentationFormat>
  <Paragraphs>140</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Helvetica Now Text</vt:lpstr>
      <vt:lpstr>Helvetica Now Text Light</vt:lpstr>
      <vt:lpstr>Office Theme</vt:lpstr>
      <vt:lpstr>Introduction to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vt:lpstr>
      <vt:lpstr>Evaluation &amp; Analysis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Differential Analysis of Internet Download Manager and JDownloader with a focus on the Captcha auto Verification process using Reverse Engineering</dc:title>
  <dc:creator>Nwagwughiagwu, Stephen C</dc:creator>
  <cp:lastModifiedBy>Nwagwughiagwu, Stephen C</cp:lastModifiedBy>
  <cp:revision>12</cp:revision>
  <dcterms:created xsi:type="dcterms:W3CDTF">2022-11-22T18:32:58Z</dcterms:created>
  <dcterms:modified xsi:type="dcterms:W3CDTF">2023-05-04T05:28:14Z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0x010100926F596946475147A1521C3091C678CB</vt:lpwstr>
  </property>
</Properties>
</file>