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0"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24" autoAdjust="0"/>
  </p:normalViewPr>
  <p:slideViewPr>
    <p:cSldViewPr>
      <p:cViewPr>
        <p:scale>
          <a:sx n="73" d="100"/>
          <a:sy n="73" d="100"/>
        </p:scale>
        <p:origin x="-1206" y="19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C6F07A-31DD-4DB5-8B38-A6FC367469FF}"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356141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C6F07A-31DD-4DB5-8B38-A6FC367469FF}"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114962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C6F07A-31DD-4DB5-8B38-A6FC367469FF}"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421854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C6F07A-31DD-4DB5-8B38-A6FC367469FF}"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404238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6F07A-31DD-4DB5-8B38-A6FC367469FF}"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67905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C6F07A-31DD-4DB5-8B38-A6FC367469FF}"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32312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C6F07A-31DD-4DB5-8B38-A6FC367469FF}" type="datetimeFigureOut">
              <a:rPr lang="en-IN" smtClean="0"/>
              <a:t>14-03-2022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408630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C6F07A-31DD-4DB5-8B38-A6FC367469FF}" type="datetimeFigureOut">
              <a:rPr lang="en-IN" smtClean="0"/>
              <a:t>14-03-2022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351186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6F07A-31DD-4DB5-8B38-A6FC367469FF}" type="datetimeFigureOut">
              <a:rPr lang="en-IN" smtClean="0"/>
              <a:t>14-03-2022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1963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C6F07A-31DD-4DB5-8B38-A6FC367469FF}"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73573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C6F07A-31DD-4DB5-8B38-A6FC367469FF}"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4994F2-5639-48C0-8A18-9C3DB7CD18DD}" type="slidenum">
              <a:rPr lang="en-IN" smtClean="0"/>
              <a:t>‹#›</a:t>
            </a:fld>
            <a:endParaRPr lang="en-IN"/>
          </a:p>
        </p:txBody>
      </p:sp>
    </p:spTree>
    <p:extLst>
      <p:ext uri="{BB962C8B-B14F-4D97-AF65-F5344CB8AC3E}">
        <p14:creationId xmlns:p14="http://schemas.microsoft.com/office/powerpoint/2010/main" val="295997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6F07A-31DD-4DB5-8B38-A6FC367469FF}" type="datetimeFigureOut">
              <a:rPr lang="en-IN" smtClean="0"/>
              <a:t>14-03-2022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994F2-5639-48C0-8A18-9C3DB7CD18DD}" type="slidenum">
              <a:rPr lang="en-IN" smtClean="0"/>
              <a:t>‹#›</a:t>
            </a:fld>
            <a:endParaRPr lang="en-IN"/>
          </a:p>
        </p:txBody>
      </p:sp>
    </p:spTree>
    <p:extLst>
      <p:ext uri="{BB962C8B-B14F-4D97-AF65-F5344CB8AC3E}">
        <p14:creationId xmlns:p14="http://schemas.microsoft.com/office/powerpoint/2010/main" val="239213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echatronic.com/smart-blind-stick-using-arduino-and-ultrasonic-sens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448272"/>
            <a:ext cx="8206680" cy="2564904"/>
          </a:xfrm>
        </p:spPr>
        <p:txBody>
          <a:bodyPr>
            <a:normAutofit/>
          </a:bodyPr>
          <a:lstStyle/>
          <a:p>
            <a:r>
              <a:rPr lang="en-IN" b="1" dirty="0" smtClean="0"/>
              <a:t>Topic : </a:t>
            </a:r>
            <a:r>
              <a:rPr lang="en-US" b="1" dirty="0"/>
              <a:t>A smart walking stick for the blind</a:t>
            </a:r>
            <a:endParaRPr lang="en-IN" b="1" dirty="0"/>
          </a:p>
        </p:txBody>
      </p:sp>
      <p:sp>
        <p:nvSpPr>
          <p:cNvPr id="3" name="Subtitle 2"/>
          <p:cNvSpPr>
            <a:spLocks noGrp="1"/>
          </p:cNvSpPr>
          <p:nvPr>
            <p:ph type="subTitle" idx="1"/>
          </p:nvPr>
        </p:nvSpPr>
        <p:spPr>
          <a:xfrm>
            <a:off x="-36244" y="5445224"/>
            <a:ext cx="9144000" cy="720080"/>
          </a:xfrm>
        </p:spPr>
        <p:txBody>
          <a:bodyPr/>
          <a:lstStyle/>
          <a:p>
            <a:r>
              <a:rPr lang="en-IN" dirty="0" err="1" smtClean="0">
                <a:solidFill>
                  <a:schemeClr val="tx1"/>
                </a:solidFill>
              </a:rPr>
              <a:t>Incharge</a:t>
            </a:r>
            <a:r>
              <a:rPr lang="en-IN" dirty="0" smtClean="0">
                <a:solidFill>
                  <a:schemeClr val="tx1"/>
                </a:solidFill>
              </a:rPr>
              <a:t> guide: </a:t>
            </a:r>
            <a:r>
              <a:rPr lang="en-IN" dirty="0" err="1" smtClean="0">
                <a:solidFill>
                  <a:schemeClr val="tx1"/>
                </a:solidFill>
              </a:rPr>
              <a:t>Ms.P.Raja</a:t>
            </a:r>
            <a:r>
              <a:rPr lang="en-IN" dirty="0" smtClean="0">
                <a:solidFill>
                  <a:schemeClr val="tx1"/>
                </a:solidFill>
              </a:rPr>
              <a:t> </a:t>
            </a:r>
            <a:r>
              <a:rPr lang="en-IN" dirty="0" err="1" smtClean="0">
                <a:solidFill>
                  <a:schemeClr val="tx1"/>
                </a:solidFill>
              </a:rPr>
              <a:t>Rajeswari</a:t>
            </a:r>
            <a:r>
              <a:rPr lang="en-IN" dirty="0" smtClean="0">
                <a:solidFill>
                  <a:schemeClr val="tx1"/>
                </a:solidFill>
              </a:rPr>
              <a:t> </a:t>
            </a:r>
            <a:r>
              <a:rPr lang="en-IN" dirty="0" err="1" smtClean="0">
                <a:solidFill>
                  <a:schemeClr val="tx1"/>
                </a:solidFill>
              </a:rPr>
              <a:t>Chandni</a:t>
            </a:r>
            <a:endParaRPr lang="en-IN" dirty="0" smtClean="0">
              <a:solidFill>
                <a:schemeClr val="tx1"/>
              </a:solidFill>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04664"/>
            <a:ext cx="8895105" cy="2016224"/>
          </a:xfrm>
          <a:prstGeom prst="rect">
            <a:avLst/>
          </a:prstGeom>
        </p:spPr>
      </p:pic>
    </p:spTree>
    <p:extLst>
      <p:ext uri="{BB962C8B-B14F-4D97-AF65-F5344CB8AC3E}">
        <p14:creationId xmlns:p14="http://schemas.microsoft.com/office/powerpoint/2010/main" val="631734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a:t>
            </a:r>
            <a:r>
              <a:rPr lang="en-IN" dirty="0" smtClean="0"/>
              <a:t>dvantage</a:t>
            </a:r>
            <a:endParaRPr lang="en-IN" dirty="0"/>
          </a:p>
        </p:txBody>
      </p:sp>
      <p:sp>
        <p:nvSpPr>
          <p:cNvPr id="3" name="Content Placeholder 2"/>
          <p:cNvSpPr>
            <a:spLocks noGrp="1"/>
          </p:cNvSpPr>
          <p:nvPr>
            <p:ph idx="1"/>
          </p:nvPr>
        </p:nvSpPr>
        <p:spPr/>
        <p:txBody>
          <a:bodyPr/>
          <a:lstStyle/>
          <a:p>
            <a:r>
              <a:rPr lang="en-US" dirty="0"/>
              <a:t>Using this blind stick, </a:t>
            </a:r>
            <a:r>
              <a:rPr lang="en-US" b="1" dirty="0"/>
              <a:t>a person can walk more confidently</a:t>
            </a:r>
            <a:r>
              <a:rPr lang="en-US" dirty="0"/>
              <a:t>. </a:t>
            </a:r>
            <a:endParaRPr lang="en-US" dirty="0" smtClean="0"/>
          </a:p>
          <a:p>
            <a:r>
              <a:rPr lang="en-US" dirty="0" smtClean="0"/>
              <a:t>This </a:t>
            </a:r>
            <a:r>
              <a:rPr lang="en-US" dirty="0"/>
              <a:t>stick detects the object in front of the person and give response to the user either by vibrating or through command. So, the person can walk without any fear. </a:t>
            </a:r>
            <a:endParaRPr lang="en-US" dirty="0" smtClean="0"/>
          </a:p>
          <a:p>
            <a:r>
              <a:rPr lang="en-US" dirty="0" smtClean="0"/>
              <a:t>This </a:t>
            </a:r>
            <a:r>
              <a:rPr lang="en-US" dirty="0"/>
              <a:t>device will be best solution to overcome their difficulties.</a:t>
            </a:r>
            <a:endParaRPr lang="en-IN" dirty="0"/>
          </a:p>
        </p:txBody>
      </p:sp>
    </p:spTree>
    <p:extLst>
      <p:ext uri="{BB962C8B-B14F-4D97-AF65-F5344CB8AC3E}">
        <p14:creationId xmlns:p14="http://schemas.microsoft.com/office/powerpoint/2010/main" val="2233350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
            </a:r>
            <a:r>
              <a:rPr lang="en-IN" dirty="0" smtClean="0"/>
              <a:t>isadvantages</a:t>
            </a:r>
            <a:endParaRPr lang="en-IN" dirty="0"/>
          </a:p>
        </p:txBody>
      </p:sp>
      <p:sp>
        <p:nvSpPr>
          <p:cNvPr id="3" name="Content Placeholder 2"/>
          <p:cNvSpPr>
            <a:spLocks noGrp="1"/>
          </p:cNvSpPr>
          <p:nvPr>
            <p:ph idx="1"/>
          </p:nvPr>
        </p:nvSpPr>
        <p:spPr/>
        <p:txBody>
          <a:bodyPr/>
          <a:lstStyle/>
          <a:p>
            <a:r>
              <a:rPr lang="en-US" dirty="0"/>
              <a:t>Smart stick Smart stick </a:t>
            </a:r>
            <a:r>
              <a:rPr lang="en-US" b="1" dirty="0"/>
              <a:t>detects obstacles in front of the blind</a:t>
            </a:r>
            <a:r>
              <a:rPr lang="en-US" dirty="0"/>
              <a:t>. </a:t>
            </a:r>
            <a:endParaRPr lang="en-US" dirty="0" smtClean="0"/>
          </a:p>
          <a:p>
            <a:r>
              <a:rPr lang="en-US" dirty="0" smtClean="0"/>
              <a:t>These </a:t>
            </a:r>
            <a:r>
              <a:rPr lang="en-US" dirty="0"/>
              <a:t>solutions still have many disadvantages for example; They cant detect obstructions that are hidden but very dangerous for the blind such as downward stairs, holes etc. </a:t>
            </a:r>
            <a:endParaRPr lang="en-US" dirty="0" smtClean="0"/>
          </a:p>
          <a:p>
            <a:r>
              <a:rPr lang="en-US" dirty="0" smtClean="0"/>
              <a:t>Usually</a:t>
            </a:r>
            <a:r>
              <a:rPr lang="en-US" dirty="0"/>
              <a:t>, the feedback information comes out as either vibration or sound signals.</a:t>
            </a:r>
            <a:endParaRPr lang="en-IN" dirty="0"/>
          </a:p>
        </p:txBody>
      </p:sp>
    </p:spTree>
    <p:extLst>
      <p:ext uri="{BB962C8B-B14F-4D97-AF65-F5344CB8AC3E}">
        <p14:creationId xmlns:p14="http://schemas.microsoft.com/office/powerpoint/2010/main" val="3480414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US" dirty="0" smtClean="0"/>
              <a:t>This research work concludes that navigation of blind person using YOLO algorithm with object detectable sensors become more efficient than the existing methods. </a:t>
            </a:r>
          </a:p>
          <a:p>
            <a:r>
              <a:rPr lang="en-US" dirty="0" smtClean="0"/>
              <a:t>GPS tracking is also one other feature in smart stick and cost of the stick is also considered keeping in mind of various blind person. </a:t>
            </a:r>
          </a:p>
          <a:p>
            <a:r>
              <a:rPr lang="en-US" dirty="0" smtClean="0"/>
              <a:t>Future work is to make detection of obstacle more efficient and fast.</a:t>
            </a:r>
            <a:endParaRPr lang="en-IN" dirty="0"/>
          </a:p>
        </p:txBody>
      </p:sp>
    </p:spTree>
    <p:extLst>
      <p:ext uri="{BB962C8B-B14F-4D97-AF65-F5344CB8AC3E}">
        <p14:creationId xmlns:p14="http://schemas.microsoft.com/office/powerpoint/2010/main" val="3344778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endParaRPr lang="en-IN" dirty="0" smtClean="0"/>
          </a:p>
          <a:p>
            <a:endParaRPr lang="en-IN" dirty="0" smtClean="0"/>
          </a:p>
          <a:p>
            <a:endParaRPr lang="en-IN" dirty="0"/>
          </a:p>
          <a:p>
            <a:endParaRPr lang="en-IN" dirty="0" smtClean="0"/>
          </a:p>
          <a:p>
            <a:r>
              <a:rPr lang="en-IN" dirty="0" smtClean="0"/>
              <a:t>REFERENCES : </a:t>
            </a:r>
            <a:r>
              <a:rPr lang="en-IN" dirty="0" smtClean="0">
                <a:hlinkClick r:id="rId2"/>
              </a:rPr>
              <a:t>https://techatronic.com/smart-blind-stick-using-arduino-and-ultrasonic-sensor/</a:t>
            </a:r>
            <a:endParaRPr lang="en-IN" dirty="0"/>
          </a:p>
          <a:p>
            <a:endParaRPr lang="en-IN" dirty="0" smtClean="0"/>
          </a:p>
        </p:txBody>
      </p:sp>
    </p:spTree>
    <p:extLst>
      <p:ext uri="{BB962C8B-B14F-4D97-AF65-F5344CB8AC3E}">
        <p14:creationId xmlns:p14="http://schemas.microsoft.com/office/powerpoint/2010/main" val="1704583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Team name : </a:t>
            </a:r>
            <a:r>
              <a:rPr lang="en-IN" dirty="0" err="1"/>
              <a:t>Medi</a:t>
            </a:r>
            <a:r>
              <a:rPr lang="en-IN" dirty="0"/>
              <a:t> Engineer</a:t>
            </a:r>
          </a:p>
        </p:txBody>
      </p:sp>
      <p:sp>
        <p:nvSpPr>
          <p:cNvPr id="3" name="Content Placeholder 2"/>
          <p:cNvSpPr>
            <a:spLocks noGrp="1"/>
          </p:cNvSpPr>
          <p:nvPr>
            <p:ph idx="1"/>
          </p:nvPr>
        </p:nvSpPr>
        <p:spPr/>
        <p:txBody>
          <a:bodyPr/>
          <a:lstStyle/>
          <a:p>
            <a:pPr marL="0" indent="0">
              <a:buNone/>
            </a:pPr>
            <a:r>
              <a:rPr lang="en-IN" dirty="0" smtClean="0"/>
              <a:t>Team members </a:t>
            </a:r>
          </a:p>
          <a:p>
            <a:r>
              <a:rPr lang="en-IN" dirty="0" smtClean="0"/>
              <a:t>Imran Khan      - 20112024 </a:t>
            </a:r>
          </a:p>
          <a:p>
            <a:r>
              <a:rPr lang="en-IN" dirty="0" err="1" smtClean="0"/>
              <a:t>Madhan</a:t>
            </a:r>
            <a:r>
              <a:rPr lang="en-IN" dirty="0" smtClean="0"/>
              <a:t> </a:t>
            </a:r>
            <a:r>
              <a:rPr lang="en-IN" dirty="0" err="1" smtClean="0"/>
              <a:t>Rajan</a:t>
            </a:r>
            <a:r>
              <a:rPr lang="en-IN" dirty="0" smtClean="0"/>
              <a:t> - 20112022 </a:t>
            </a:r>
          </a:p>
          <a:p>
            <a:r>
              <a:rPr lang="en-IN" dirty="0" smtClean="0"/>
              <a:t>Kishore   AB      </a:t>
            </a:r>
            <a:r>
              <a:rPr lang="en-IN" dirty="0" smtClean="0"/>
              <a:t>- </a:t>
            </a:r>
            <a:r>
              <a:rPr lang="en-IN" dirty="0" smtClean="0"/>
              <a:t>20112019</a:t>
            </a:r>
            <a:endParaRPr lang="en-IN" dirty="0" smtClean="0"/>
          </a:p>
          <a:p>
            <a:r>
              <a:rPr lang="en-IN" dirty="0" err="1" smtClean="0"/>
              <a:t>Ariharasudhan</a:t>
            </a:r>
            <a:r>
              <a:rPr lang="en-IN" dirty="0" smtClean="0"/>
              <a:t> - 20112007 </a:t>
            </a:r>
          </a:p>
          <a:p>
            <a:r>
              <a:rPr lang="en-IN" dirty="0" err="1" smtClean="0"/>
              <a:t>Stevegladwin</a:t>
            </a:r>
            <a:r>
              <a:rPr lang="en-IN" dirty="0" smtClean="0"/>
              <a:t>    - 20112046</a:t>
            </a:r>
            <a:endParaRPr lang="en-IN" dirty="0"/>
          </a:p>
        </p:txBody>
      </p:sp>
    </p:spTree>
    <p:extLst>
      <p:ext uri="{BB962C8B-B14F-4D97-AF65-F5344CB8AC3E}">
        <p14:creationId xmlns:p14="http://schemas.microsoft.com/office/powerpoint/2010/main" val="4214547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With the rapid increase in the domain of 10T (Internet of Things) day by day, whereas people acquire intelligence very quickly but at the same time people doesn't have time to help others and even helping others is thought to be a hectic task. </a:t>
            </a:r>
          </a:p>
          <a:p>
            <a:r>
              <a:rPr lang="en-US" dirty="0" smtClean="0"/>
              <a:t>In such a world where we don't have time for others, the people with disability are suffering the most.</a:t>
            </a:r>
          </a:p>
          <a:p>
            <a:r>
              <a:rPr lang="en-US" dirty="0" smtClean="0"/>
              <a:t>As usual blind people used trained dogs and simple white stick for their navigation, but this method is not efficient to break the blindness barrier and also not so efficient to make blind people feel comfortable and live their life normally as normal people live. </a:t>
            </a:r>
          </a:p>
          <a:p>
            <a:pPr marL="0" indent="0">
              <a:buNone/>
            </a:pPr>
            <a:r>
              <a:rPr lang="en-US" dirty="0" smtClean="0"/>
              <a:t>. </a:t>
            </a:r>
            <a:endParaRPr lang="en-IN" dirty="0"/>
          </a:p>
        </p:txBody>
      </p:sp>
    </p:spTree>
    <p:extLst>
      <p:ext uri="{BB962C8B-B14F-4D97-AF65-F5344CB8AC3E}">
        <p14:creationId xmlns:p14="http://schemas.microsoft.com/office/powerpoint/2010/main" val="442099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 INTRODUCTION</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According to the World Health Organization survey held on 11</a:t>
            </a:r>
            <a:r>
              <a:rPr lang="en-US" baseline="30000" dirty="0" smtClean="0"/>
              <a:t>th</a:t>
            </a:r>
            <a:r>
              <a:rPr lang="en-US" dirty="0" smtClean="0"/>
              <a:t> </a:t>
            </a:r>
            <a:r>
              <a:rPr lang="en-US" dirty="0" err="1" smtClean="0"/>
              <a:t>oct</a:t>
            </a:r>
            <a:r>
              <a:rPr lang="en-US" dirty="0" smtClean="0"/>
              <a:t> 2018  globally approximately 1.3 billion people live with some visual problem and approximately 36 million people are totally blind</a:t>
            </a:r>
            <a:r>
              <a:rPr lang="en-US" dirty="0" smtClean="0"/>
              <a:t>.</a:t>
            </a:r>
          </a:p>
          <a:p>
            <a:r>
              <a:rPr lang="en-US" dirty="0"/>
              <a:t>There are some existing methods available that offer help to the blind people in their navigation but that methods have some disadvantages. </a:t>
            </a:r>
          </a:p>
          <a:p>
            <a:r>
              <a:rPr lang="en-US" dirty="0"/>
              <a:t>This paper </a:t>
            </a:r>
            <a:r>
              <a:rPr lang="en-US" dirty="0" err="1"/>
              <a:t>analysed</a:t>
            </a:r>
            <a:r>
              <a:rPr lang="en-US" dirty="0"/>
              <a:t> the existing solutions and proposes an entire new approach to solve such problems. </a:t>
            </a:r>
          </a:p>
          <a:p>
            <a:r>
              <a:rPr lang="en-US" dirty="0"/>
              <a:t>Proposed approach not only overcomes the disadvantages of the existing approaches, but it is also reliable, cost efficient and easier for the blind people to use</a:t>
            </a:r>
            <a:endParaRPr lang="en-IN" dirty="0"/>
          </a:p>
        </p:txBody>
      </p:sp>
    </p:spTree>
    <p:extLst>
      <p:ext uri="{BB962C8B-B14F-4D97-AF65-F5344CB8AC3E}">
        <p14:creationId xmlns:p14="http://schemas.microsoft.com/office/powerpoint/2010/main" val="2751837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67544" y="1052736"/>
            <a:ext cx="8219256" cy="5073427"/>
          </a:xfrm>
        </p:spPr>
        <p:txBody>
          <a:bodyPr>
            <a:normAutofit/>
          </a:bodyPr>
          <a:lstStyle/>
          <a:p>
            <a:pPr marL="0" indent="0">
              <a:buNone/>
            </a:pPr>
            <a:r>
              <a:rPr lang="en-IN" dirty="0"/>
              <a:t>What is ultrasonic blind walking stick?</a:t>
            </a:r>
          </a:p>
          <a:p>
            <a:r>
              <a:rPr lang="en-IN" dirty="0"/>
              <a:t>Blind stick is </a:t>
            </a:r>
            <a:r>
              <a:rPr lang="en-IN" b="1" dirty="0"/>
              <a:t>an innovative stick designed for visually disabled people for improved navigation</a:t>
            </a:r>
            <a:r>
              <a:rPr lang="en-IN" dirty="0"/>
              <a:t>. We here propose an advanced blind stick that allows visually challenged people to navigate with ease using advanced technology. The blind stick is integrated with ultrasonic sensor along with light and water sensing.</a:t>
            </a:r>
          </a:p>
          <a:p>
            <a:endParaRPr lang="en-IN" dirty="0"/>
          </a:p>
        </p:txBody>
      </p:sp>
    </p:spTree>
    <p:extLst>
      <p:ext uri="{BB962C8B-B14F-4D97-AF65-F5344CB8AC3E}">
        <p14:creationId xmlns:p14="http://schemas.microsoft.com/office/powerpoint/2010/main" val="983779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582466"/>
            <a:ext cx="8548842" cy="4438822"/>
          </a:xfrm>
        </p:spPr>
      </p:pic>
    </p:spTree>
    <p:extLst>
      <p:ext uri="{BB962C8B-B14F-4D97-AF65-F5344CB8AC3E}">
        <p14:creationId xmlns:p14="http://schemas.microsoft.com/office/powerpoint/2010/main" val="1155736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340768"/>
            <a:ext cx="7848872" cy="5328592"/>
          </a:xfrm>
        </p:spPr>
      </p:pic>
    </p:spTree>
    <p:extLst>
      <p:ext uri="{BB962C8B-B14F-4D97-AF65-F5344CB8AC3E}">
        <p14:creationId xmlns:p14="http://schemas.microsoft.com/office/powerpoint/2010/main" val="307753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1145803"/>
              </p:ext>
            </p:extLst>
          </p:nvPr>
        </p:nvGraphicFramePr>
        <p:xfrm>
          <a:off x="457200" y="1600200"/>
          <a:ext cx="8229600" cy="387604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gridSpan="2">
                  <a:txBody>
                    <a:bodyPr/>
                    <a:lstStyle/>
                    <a:p>
                      <a:r>
                        <a:rPr lang="en-IN" sz="1800" b="1" i="0" kern="1200" dirty="0" err="1" smtClean="0">
                          <a:solidFill>
                            <a:schemeClr val="lt1"/>
                          </a:solidFill>
                          <a:effectLst/>
                          <a:latin typeface="+mn-lt"/>
                          <a:ea typeface="+mn-ea"/>
                          <a:cs typeface="+mn-cs"/>
                        </a:rPr>
                        <a:t>S.No</a:t>
                      </a:r>
                      <a:endParaRPr lang="en-IN" dirty="0"/>
                    </a:p>
                  </a:txBody>
                  <a:tcPr/>
                </a:tc>
                <a:tc hMerge="1">
                  <a:txBody>
                    <a:bodyPr/>
                    <a:lstStyle/>
                    <a:p>
                      <a:endParaRPr lang="en-IN"/>
                    </a:p>
                  </a:txBody>
                  <a:tcPr/>
                </a:tc>
                <a:tc gridSpan="2">
                  <a:txBody>
                    <a:bodyPr/>
                    <a:lstStyle/>
                    <a:p>
                      <a:r>
                        <a:rPr lang="en-IN" sz="1800" b="1" i="0" kern="1200" dirty="0" smtClean="0">
                          <a:solidFill>
                            <a:schemeClr val="lt1"/>
                          </a:solidFill>
                          <a:effectLst/>
                          <a:latin typeface="+mn-lt"/>
                          <a:ea typeface="+mn-ea"/>
                          <a:cs typeface="+mn-cs"/>
                        </a:rPr>
                        <a:t>Component Required</a:t>
                      </a:r>
                      <a:endParaRPr lang="en-IN" dirty="0"/>
                    </a:p>
                  </a:txBody>
                  <a:tcPr/>
                </a:tc>
                <a:tc hMerge="1">
                  <a:txBody>
                    <a:bodyPr/>
                    <a:lstStyle/>
                    <a:p>
                      <a:endParaRPr lang="en-IN"/>
                    </a:p>
                  </a:txBody>
                  <a:tcPr/>
                </a:tc>
                <a:tc gridSpan="2">
                  <a:txBody>
                    <a:bodyPr/>
                    <a:lstStyle/>
                    <a:p>
                      <a:r>
                        <a:rPr lang="en-IN" sz="1800" b="1" i="0" kern="1200" dirty="0" smtClean="0">
                          <a:solidFill>
                            <a:schemeClr val="lt1"/>
                          </a:solidFill>
                          <a:effectLst/>
                          <a:latin typeface="+mn-lt"/>
                          <a:ea typeface="+mn-ea"/>
                          <a:cs typeface="+mn-cs"/>
                        </a:rPr>
                        <a:t>Quantity</a:t>
                      </a:r>
                      <a:endParaRPr lang="en-IN" dirty="0"/>
                    </a:p>
                  </a:txBody>
                  <a:tcPr/>
                </a:tc>
                <a:tc hMerge="1">
                  <a:txBody>
                    <a:bodyPr/>
                    <a:lstStyle/>
                    <a:p>
                      <a:endParaRPr lang="en-IN"/>
                    </a:p>
                  </a:txBody>
                  <a:tcPr/>
                </a:tc>
                <a:tc gridSpan="2">
                  <a:txBody>
                    <a:bodyPr/>
                    <a:lstStyle/>
                    <a:p>
                      <a:r>
                        <a:rPr lang="en-US" dirty="0" smtClean="0"/>
                        <a:t>Cost</a:t>
                      </a:r>
                      <a:endParaRPr lang="en-IN" dirty="0"/>
                    </a:p>
                  </a:txBody>
                  <a:tcPr/>
                </a:tc>
                <a:tc hMerge="1">
                  <a:txBody>
                    <a:bodyPr/>
                    <a:lstStyle/>
                    <a:p>
                      <a:endParaRPr lang="en-IN"/>
                    </a:p>
                  </a:txBody>
                  <a:tcPr/>
                </a:tc>
              </a:tr>
              <a:tr h="370840">
                <a:tc gridSpan="2">
                  <a:txBody>
                    <a:bodyPr/>
                    <a:lstStyle/>
                    <a:p>
                      <a:r>
                        <a:rPr lang="en-US" dirty="0" smtClean="0"/>
                        <a:t>1</a:t>
                      </a:r>
                      <a:endParaRPr lang="en-IN" dirty="0"/>
                    </a:p>
                  </a:txBody>
                  <a:tcPr/>
                </a:tc>
                <a:tc hMerge="1">
                  <a:txBody>
                    <a:bodyPr/>
                    <a:lstStyle/>
                    <a:p>
                      <a:endParaRPr lang="en-IN"/>
                    </a:p>
                  </a:txBody>
                  <a:tcPr/>
                </a:tc>
                <a:tc gridSpan="2">
                  <a:txBody>
                    <a:bodyPr/>
                    <a:lstStyle/>
                    <a:p>
                      <a:r>
                        <a:rPr lang="en-IN" sz="1800" b="1" i="0" kern="1200" dirty="0" err="1" smtClean="0">
                          <a:solidFill>
                            <a:schemeClr val="dk1"/>
                          </a:solidFill>
                          <a:effectLst/>
                          <a:latin typeface="+mn-lt"/>
                          <a:ea typeface="+mn-ea"/>
                          <a:cs typeface="+mn-cs"/>
                        </a:rPr>
                        <a:t>Arduino</a:t>
                      </a:r>
                      <a:r>
                        <a:rPr lang="en-IN" sz="1800" b="1" i="0" kern="1200" dirty="0" smtClean="0">
                          <a:solidFill>
                            <a:schemeClr val="dk1"/>
                          </a:solidFill>
                          <a:effectLst/>
                          <a:latin typeface="+mn-lt"/>
                          <a:ea typeface="+mn-ea"/>
                          <a:cs typeface="+mn-cs"/>
                        </a:rPr>
                        <a:t> UNO</a:t>
                      </a:r>
                      <a:endParaRPr lang="en-IN" dirty="0"/>
                    </a:p>
                  </a:txBody>
                  <a:tcPr/>
                </a:tc>
                <a:tc hMerge="1">
                  <a:txBody>
                    <a:bodyPr/>
                    <a:lstStyle/>
                    <a:p>
                      <a:endParaRPr lang="en-IN"/>
                    </a:p>
                  </a:txBody>
                  <a:tcPr/>
                </a:tc>
                <a:tc gridSpan="2">
                  <a:txBody>
                    <a:bodyPr/>
                    <a:lstStyle/>
                    <a:p>
                      <a:r>
                        <a:rPr lang="en-US" dirty="0" smtClean="0"/>
                        <a:t>1</a:t>
                      </a:r>
                      <a:endParaRPr lang="en-IN" dirty="0"/>
                    </a:p>
                  </a:txBody>
                  <a:tcPr/>
                </a:tc>
                <a:tc hMerge="1">
                  <a:txBody>
                    <a:bodyPr/>
                    <a:lstStyle/>
                    <a:p>
                      <a:endParaRPr lang="en-IN"/>
                    </a:p>
                  </a:txBody>
                  <a:tcPr/>
                </a:tc>
                <a:tc gridSpan="2">
                  <a:txBody>
                    <a:bodyPr/>
                    <a:lstStyle/>
                    <a:p>
                      <a:r>
                        <a:rPr lang="en-US" dirty="0" smtClean="0"/>
                        <a:t>390</a:t>
                      </a:r>
                      <a:endParaRPr lang="en-IN" dirty="0"/>
                    </a:p>
                  </a:txBody>
                  <a:tcPr/>
                </a:tc>
                <a:tc hMerge="1">
                  <a:txBody>
                    <a:bodyPr/>
                    <a:lstStyle/>
                    <a:p>
                      <a:endParaRPr lang="en-IN"/>
                    </a:p>
                  </a:txBody>
                  <a:tcPr/>
                </a:tc>
              </a:tr>
              <a:tr h="370840">
                <a:tc gridSpan="2">
                  <a:txBody>
                    <a:bodyPr/>
                    <a:lstStyle/>
                    <a:p>
                      <a:r>
                        <a:rPr lang="en-US" dirty="0" smtClean="0"/>
                        <a:t>2</a:t>
                      </a:r>
                      <a:endParaRPr lang="en-IN" dirty="0"/>
                    </a:p>
                  </a:txBody>
                  <a:tcPr/>
                </a:tc>
                <a:tc hMerge="1">
                  <a:txBody>
                    <a:bodyPr/>
                    <a:lstStyle/>
                    <a:p>
                      <a:endParaRPr lang="en-IN"/>
                    </a:p>
                  </a:txBody>
                  <a:tcPr/>
                </a:tc>
                <a:tc gridSpan="2">
                  <a:txBody>
                    <a:bodyPr/>
                    <a:lstStyle/>
                    <a:p>
                      <a:r>
                        <a:rPr lang="en-IN" sz="1800" b="1" i="0" kern="1200" dirty="0" err="1" smtClean="0">
                          <a:solidFill>
                            <a:schemeClr val="dk1"/>
                          </a:solidFill>
                          <a:effectLst/>
                          <a:latin typeface="+mn-lt"/>
                          <a:ea typeface="+mn-ea"/>
                          <a:cs typeface="+mn-cs"/>
                        </a:rPr>
                        <a:t>Arduino</a:t>
                      </a:r>
                      <a:r>
                        <a:rPr lang="en-IN" sz="1800" b="1" i="0" kern="1200" dirty="0" smtClean="0">
                          <a:solidFill>
                            <a:schemeClr val="dk1"/>
                          </a:solidFill>
                          <a:effectLst/>
                          <a:latin typeface="+mn-lt"/>
                          <a:ea typeface="+mn-ea"/>
                          <a:cs typeface="+mn-cs"/>
                        </a:rPr>
                        <a:t> UNO Cable</a:t>
                      </a:r>
                      <a:endParaRPr lang="en-IN" dirty="0"/>
                    </a:p>
                  </a:txBody>
                  <a:tcPr/>
                </a:tc>
                <a:tc hMerge="1">
                  <a:txBody>
                    <a:bodyPr/>
                    <a:lstStyle/>
                    <a:p>
                      <a:endParaRPr lang="en-IN"/>
                    </a:p>
                  </a:txBody>
                  <a:tcPr/>
                </a:tc>
                <a:tc gridSpan="2">
                  <a:txBody>
                    <a:bodyPr/>
                    <a:lstStyle/>
                    <a:p>
                      <a:r>
                        <a:rPr lang="en-US" dirty="0" smtClean="0"/>
                        <a:t>1</a:t>
                      </a:r>
                      <a:endParaRPr lang="en-IN" dirty="0"/>
                    </a:p>
                  </a:txBody>
                  <a:tcPr/>
                </a:tc>
                <a:tc hMerge="1">
                  <a:txBody>
                    <a:bodyPr/>
                    <a:lstStyle/>
                    <a:p>
                      <a:endParaRPr lang="en-IN"/>
                    </a:p>
                  </a:txBody>
                  <a:tcPr/>
                </a:tc>
                <a:tc gridSpan="2">
                  <a:txBody>
                    <a:bodyPr/>
                    <a:lstStyle/>
                    <a:p>
                      <a:r>
                        <a:rPr lang="en-US" dirty="0" smtClean="0"/>
                        <a:t>170</a:t>
                      </a:r>
                      <a:endParaRPr lang="en-IN" dirty="0"/>
                    </a:p>
                  </a:txBody>
                  <a:tcPr/>
                </a:tc>
                <a:tc hMerge="1">
                  <a:txBody>
                    <a:bodyPr/>
                    <a:lstStyle/>
                    <a:p>
                      <a:endParaRPr lang="en-IN"/>
                    </a:p>
                  </a:txBody>
                  <a:tcPr/>
                </a:tc>
              </a:tr>
              <a:tr h="370840">
                <a:tc gridSpan="2">
                  <a:txBody>
                    <a:bodyPr/>
                    <a:lstStyle/>
                    <a:p>
                      <a:r>
                        <a:rPr lang="en-US" dirty="0" smtClean="0"/>
                        <a:t>3</a:t>
                      </a:r>
                      <a:endParaRPr lang="en-IN" dirty="0"/>
                    </a:p>
                  </a:txBody>
                  <a:tcPr/>
                </a:tc>
                <a:tc hMerge="1">
                  <a:txBody>
                    <a:bodyPr/>
                    <a:lstStyle/>
                    <a:p>
                      <a:endParaRPr lang="en-IN"/>
                    </a:p>
                  </a:txBody>
                  <a:tcPr/>
                </a:tc>
                <a:tc gridSpan="2">
                  <a:txBody>
                    <a:bodyPr/>
                    <a:lstStyle/>
                    <a:p>
                      <a:r>
                        <a:rPr lang="en-IN" sz="1800" b="1" i="0" kern="1200" dirty="0" smtClean="0">
                          <a:solidFill>
                            <a:schemeClr val="dk1"/>
                          </a:solidFill>
                          <a:effectLst/>
                          <a:latin typeface="+mn-lt"/>
                          <a:ea typeface="+mn-ea"/>
                          <a:cs typeface="+mn-cs"/>
                        </a:rPr>
                        <a:t>Ultrasonic Sensor</a:t>
                      </a:r>
                      <a:endParaRPr lang="en-IN" dirty="0"/>
                    </a:p>
                  </a:txBody>
                  <a:tcPr/>
                </a:tc>
                <a:tc hMerge="1">
                  <a:txBody>
                    <a:bodyPr/>
                    <a:lstStyle/>
                    <a:p>
                      <a:endParaRPr lang="en-IN"/>
                    </a:p>
                  </a:txBody>
                  <a:tcPr/>
                </a:tc>
                <a:tc gridSpan="2">
                  <a:txBody>
                    <a:bodyPr/>
                    <a:lstStyle/>
                    <a:p>
                      <a:r>
                        <a:rPr lang="en-US" dirty="0" smtClean="0"/>
                        <a:t>1</a:t>
                      </a:r>
                      <a:endParaRPr lang="en-IN" dirty="0"/>
                    </a:p>
                  </a:txBody>
                  <a:tcPr/>
                </a:tc>
                <a:tc hMerge="1">
                  <a:txBody>
                    <a:bodyPr/>
                    <a:lstStyle/>
                    <a:p>
                      <a:endParaRPr lang="en-IN"/>
                    </a:p>
                  </a:txBody>
                  <a:tcPr/>
                </a:tc>
                <a:tc gridSpan="2">
                  <a:txBody>
                    <a:bodyPr/>
                    <a:lstStyle/>
                    <a:p>
                      <a:r>
                        <a:rPr lang="en-US" dirty="0" smtClean="0"/>
                        <a:t>175</a:t>
                      </a:r>
                      <a:endParaRPr lang="en-IN" dirty="0"/>
                    </a:p>
                  </a:txBody>
                  <a:tcPr/>
                </a:tc>
                <a:tc hMerge="1">
                  <a:txBody>
                    <a:bodyPr/>
                    <a:lstStyle/>
                    <a:p>
                      <a:endParaRPr lang="en-IN"/>
                    </a:p>
                  </a:txBody>
                  <a:tcPr/>
                </a:tc>
              </a:tr>
              <a:tr h="370840">
                <a:tc gridSpan="2">
                  <a:txBody>
                    <a:bodyPr/>
                    <a:lstStyle/>
                    <a:p>
                      <a:r>
                        <a:rPr lang="en-US" dirty="0" smtClean="0"/>
                        <a:t>4</a:t>
                      </a:r>
                      <a:endParaRPr lang="en-IN" dirty="0"/>
                    </a:p>
                  </a:txBody>
                  <a:tcPr/>
                </a:tc>
                <a:tc hMerge="1">
                  <a:txBody>
                    <a:bodyPr/>
                    <a:lstStyle/>
                    <a:p>
                      <a:endParaRPr lang="en-IN"/>
                    </a:p>
                  </a:txBody>
                  <a:tcPr/>
                </a:tc>
                <a:tc gridSpan="2">
                  <a:txBody>
                    <a:bodyPr/>
                    <a:lstStyle/>
                    <a:p>
                      <a:r>
                        <a:rPr lang="en-IN" sz="1800" b="1" i="0" kern="1200" dirty="0" smtClean="0">
                          <a:solidFill>
                            <a:schemeClr val="dk1"/>
                          </a:solidFill>
                          <a:effectLst/>
                          <a:latin typeface="+mn-lt"/>
                          <a:ea typeface="+mn-ea"/>
                          <a:cs typeface="+mn-cs"/>
                        </a:rPr>
                        <a:t>Buzzer</a:t>
                      </a:r>
                      <a:endParaRPr lang="en-IN" dirty="0"/>
                    </a:p>
                  </a:txBody>
                  <a:tcPr/>
                </a:tc>
                <a:tc hMerge="1">
                  <a:txBody>
                    <a:bodyPr/>
                    <a:lstStyle/>
                    <a:p>
                      <a:endParaRPr lang="en-IN"/>
                    </a:p>
                  </a:txBody>
                  <a:tcPr/>
                </a:tc>
                <a:tc gridSpan="2">
                  <a:txBody>
                    <a:bodyPr/>
                    <a:lstStyle/>
                    <a:p>
                      <a:r>
                        <a:rPr lang="en-US" dirty="0" smtClean="0"/>
                        <a:t>1</a:t>
                      </a:r>
                      <a:endParaRPr lang="en-IN" dirty="0"/>
                    </a:p>
                  </a:txBody>
                  <a:tcPr/>
                </a:tc>
                <a:tc hMerge="1">
                  <a:txBody>
                    <a:bodyPr/>
                    <a:lstStyle/>
                    <a:p>
                      <a:endParaRPr lang="en-IN"/>
                    </a:p>
                  </a:txBody>
                  <a:tcPr/>
                </a:tc>
                <a:tc gridSpan="2">
                  <a:txBody>
                    <a:bodyPr/>
                    <a:lstStyle/>
                    <a:p>
                      <a:r>
                        <a:rPr lang="en-US" dirty="0" smtClean="0"/>
                        <a:t>100</a:t>
                      </a:r>
                      <a:endParaRPr lang="en-IN" dirty="0"/>
                    </a:p>
                  </a:txBody>
                  <a:tcPr/>
                </a:tc>
                <a:tc hMerge="1">
                  <a:txBody>
                    <a:bodyPr/>
                    <a:lstStyle/>
                    <a:p>
                      <a:endParaRPr lang="en-IN"/>
                    </a:p>
                  </a:txBody>
                  <a:tcPr/>
                </a:tc>
              </a:tr>
              <a:tr h="370840">
                <a:tc gridSpan="2">
                  <a:txBody>
                    <a:bodyPr/>
                    <a:lstStyle/>
                    <a:p>
                      <a:r>
                        <a:rPr lang="en-US" dirty="0" smtClean="0"/>
                        <a:t>5</a:t>
                      </a:r>
                      <a:endParaRPr lang="en-IN" dirty="0"/>
                    </a:p>
                  </a:txBody>
                  <a:tcPr/>
                </a:tc>
                <a:tc hMerge="1">
                  <a:txBody>
                    <a:bodyPr/>
                    <a:lstStyle/>
                    <a:p>
                      <a:endParaRPr lang="en-IN"/>
                    </a:p>
                  </a:txBody>
                  <a:tcPr/>
                </a:tc>
                <a:tc gridSpan="2">
                  <a:txBody>
                    <a:bodyPr/>
                    <a:lstStyle/>
                    <a:p>
                      <a:r>
                        <a:rPr lang="en-IN" sz="1800" b="1" i="0" kern="1200" dirty="0" smtClean="0">
                          <a:solidFill>
                            <a:schemeClr val="dk1"/>
                          </a:solidFill>
                          <a:effectLst/>
                          <a:latin typeface="+mn-lt"/>
                          <a:ea typeface="+mn-ea"/>
                          <a:cs typeface="+mn-cs"/>
                        </a:rPr>
                        <a:t>Jumper Wire</a:t>
                      </a:r>
                      <a:endParaRPr lang="en-IN" dirty="0"/>
                    </a:p>
                  </a:txBody>
                  <a:tcPr/>
                </a:tc>
                <a:tc hMerge="1">
                  <a:txBody>
                    <a:bodyPr/>
                    <a:lstStyle/>
                    <a:p>
                      <a:endParaRPr lang="en-IN"/>
                    </a:p>
                  </a:txBody>
                  <a:tcPr/>
                </a:tc>
                <a:tc gridSpan="2">
                  <a:txBody>
                    <a:bodyPr/>
                    <a:lstStyle/>
                    <a:p>
                      <a:r>
                        <a:rPr lang="en-US" dirty="0" smtClean="0"/>
                        <a:t>40</a:t>
                      </a:r>
                      <a:endParaRPr lang="en-IN" dirty="0"/>
                    </a:p>
                  </a:txBody>
                  <a:tcPr/>
                </a:tc>
                <a:tc hMerge="1">
                  <a:txBody>
                    <a:bodyPr/>
                    <a:lstStyle/>
                    <a:p>
                      <a:endParaRPr lang="en-IN"/>
                    </a:p>
                  </a:txBody>
                  <a:tcPr/>
                </a:tc>
                <a:tc gridSpan="2">
                  <a:txBody>
                    <a:bodyPr/>
                    <a:lstStyle/>
                    <a:p>
                      <a:r>
                        <a:rPr lang="en-US" dirty="0" smtClean="0"/>
                        <a:t>350</a:t>
                      </a:r>
                      <a:endParaRPr lang="en-IN" dirty="0"/>
                    </a:p>
                  </a:txBody>
                  <a:tcPr/>
                </a:tc>
                <a:tc hMerge="1">
                  <a:txBody>
                    <a:bodyPr/>
                    <a:lstStyle/>
                    <a:p>
                      <a:endParaRPr lang="en-IN"/>
                    </a:p>
                  </a:txBody>
                  <a:tcPr/>
                </a:tc>
              </a:tr>
              <a:tr h="370840">
                <a:tc gridSpan="2">
                  <a:txBody>
                    <a:bodyPr/>
                    <a:lstStyle/>
                    <a:p>
                      <a:r>
                        <a:rPr lang="en-US" dirty="0" smtClean="0"/>
                        <a:t>6</a:t>
                      </a:r>
                      <a:endParaRPr lang="en-IN" dirty="0"/>
                    </a:p>
                  </a:txBody>
                  <a:tcPr/>
                </a:tc>
                <a:tc hMerge="1">
                  <a:txBody>
                    <a:bodyPr/>
                    <a:lstStyle/>
                    <a:p>
                      <a:endParaRPr lang="en-IN"/>
                    </a:p>
                  </a:txBody>
                  <a:tcPr/>
                </a:tc>
                <a:tc gridSpan="2">
                  <a:txBody>
                    <a:bodyPr/>
                    <a:lstStyle/>
                    <a:p>
                      <a:pPr algn="l" fontAlgn="base"/>
                      <a:r>
                        <a:rPr lang="en-IN" b="1" dirty="0" smtClean="0">
                          <a:effectLst/>
                          <a:latin typeface="inherit"/>
                        </a:rPr>
                        <a:t>Breadboard</a:t>
                      </a:r>
                      <a:endParaRPr lang="en-IN" b="0" dirty="0">
                        <a:effectLst/>
                        <a:latin typeface="inherit"/>
                      </a:endParaRPr>
                    </a:p>
                  </a:txBody>
                  <a:tcPr marL="76200" marR="76200" marT="38100" marB="38100" anchor="ctr"/>
                </a:tc>
                <a:tc hMerge="1">
                  <a:txBody>
                    <a:bodyPr/>
                    <a:lstStyle/>
                    <a:p>
                      <a:endParaRPr lang="en-IN"/>
                    </a:p>
                  </a:txBody>
                  <a:tcPr/>
                </a:tc>
                <a:tc gridSpan="2">
                  <a:txBody>
                    <a:bodyPr/>
                    <a:lstStyle/>
                    <a:p>
                      <a:r>
                        <a:rPr lang="en-US" dirty="0" smtClean="0"/>
                        <a:t>1</a:t>
                      </a:r>
                      <a:endParaRPr lang="en-IN" dirty="0"/>
                    </a:p>
                  </a:txBody>
                  <a:tcPr/>
                </a:tc>
                <a:tc hMerge="1">
                  <a:txBody>
                    <a:bodyPr/>
                    <a:lstStyle/>
                    <a:p>
                      <a:endParaRPr lang="en-IN"/>
                    </a:p>
                  </a:txBody>
                  <a:tcPr/>
                </a:tc>
                <a:tc gridSpan="2">
                  <a:txBody>
                    <a:bodyPr/>
                    <a:lstStyle/>
                    <a:p>
                      <a:r>
                        <a:rPr lang="en-US" dirty="0" smtClean="0"/>
                        <a:t>500</a:t>
                      </a:r>
                      <a:endParaRPr lang="en-IN" dirty="0"/>
                    </a:p>
                  </a:txBody>
                  <a:tcPr/>
                </a:tc>
                <a:tc hMerge="1">
                  <a:txBody>
                    <a:bodyPr/>
                    <a:lstStyle/>
                    <a:p>
                      <a:endParaRPr lang="en-IN"/>
                    </a:p>
                  </a:txBody>
                  <a:tcPr/>
                </a:tc>
              </a:tr>
              <a:tr h="370840">
                <a:tc gridSpan="2">
                  <a:txBody>
                    <a:bodyPr/>
                    <a:lstStyle/>
                    <a:p>
                      <a:r>
                        <a:rPr lang="en-US" dirty="0" smtClean="0"/>
                        <a:t>7</a:t>
                      </a:r>
                      <a:endParaRPr lang="en-IN" dirty="0"/>
                    </a:p>
                  </a:txBody>
                  <a:tcPr/>
                </a:tc>
                <a:tc hMerge="1">
                  <a:txBody>
                    <a:bodyPr/>
                    <a:lstStyle/>
                    <a:p>
                      <a:endParaRPr lang="en-IN"/>
                    </a:p>
                  </a:txBody>
                  <a:tcPr/>
                </a:tc>
                <a:tc gridSpan="2">
                  <a:txBody>
                    <a:bodyPr/>
                    <a:lstStyle/>
                    <a:p>
                      <a:r>
                        <a:rPr lang="en-IN" sz="1800" b="1" i="0" kern="1200" dirty="0" smtClean="0">
                          <a:solidFill>
                            <a:schemeClr val="dk1"/>
                          </a:solidFill>
                          <a:effectLst/>
                          <a:latin typeface="+mn-lt"/>
                          <a:ea typeface="+mn-ea"/>
                          <a:cs typeface="+mn-cs"/>
                        </a:rPr>
                        <a:t>5V DC Adaptor For </a:t>
                      </a:r>
                      <a:r>
                        <a:rPr lang="en-IN" sz="1800" b="1" i="0" kern="1200" dirty="0" err="1" smtClean="0">
                          <a:solidFill>
                            <a:schemeClr val="dk1"/>
                          </a:solidFill>
                          <a:effectLst/>
                          <a:latin typeface="+mn-lt"/>
                          <a:ea typeface="+mn-ea"/>
                          <a:cs typeface="+mn-cs"/>
                        </a:rPr>
                        <a:t>Arduino</a:t>
                      </a:r>
                      <a:endParaRPr lang="en-IN" dirty="0"/>
                    </a:p>
                  </a:txBody>
                  <a:tcPr/>
                </a:tc>
                <a:tc hMerge="1">
                  <a:txBody>
                    <a:bodyPr/>
                    <a:lstStyle/>
                    <a:p>
                      <a:endParaRPr lang="en-IN"/>
                    </a:p>
                  </a:txBody>
                  <a:tcPr/>
                </a:tc>
                <a:tc gridSpan="2">
                  <a:txBody>
                    <a:bodyPr/>
                    <a:lstStyle/>
                    <a:p>
                      <a:r>
                        <a:rPr lang="en-US" dirty="0" smtClean="0"/>
                        <a:t>1</a:t>
                      </a:r>
                      <a:endParaRPr lang="en-IN" dirty="0"/>
                    </a:p>
                  </a:txBody>
                  <a:tcPr/>
                </a:tc>
                <a:tc hMerge="1">
                  <a:txBody>
                    <a:bodyPr/>
                    <a:lstStyle/>
                    <a:p>
                      <a:endParaRPr lang="en-IN"/>
                    </a:p>
                  </a:txBody>
                  <a:tcPr/>
                </a:tc>
                <a:tc gridSpan="2">
                  <a:txBody>
                    <a:bodyPr/>
                    <a:lstStyle/>
                    <a:p>
                      <a:r>
                        <a:rPr lang="en-US" dirty="0" smtClean="0"/>
                        <a:t>130</a:t>
                      </a:r>
                      <a:endParaRPr lang="en-IN" dirty="0"/>
                    </a:p>
                  </a:txBody>
                  <a:tcPr/>
                </a:tc>
                <a:tc hMerge="1">
                  <a:txBody>
                    <a:bodyPr/>
                    <a:lstStyle/>
                    <a:p>
                      <a:endParaRPr lang="en-IN"/>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Total</a:t>
                      </a:r>
                      <a:endParaRPr lang="en-IN" dirty="0"/>
                    </a:p>
                  </a:txBody>
                  <a:tcPr/>
                </a:tc>
                <a:tc>
                  <a:txBody>
                    <a:bodyPr/>
                    <a:lstStyle/>
                    <a:p>
                      <a:r>
                        <a:rPr lang="en-US" dirty="0" smtClean="0"/>
                        <a:t>1850</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832449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Take </a:t>
            </a:r>
            <a:r>
              <a:rPr lang="en-US" dirty="0" err="1"/>
              <a:t>Arduino</a:t>
            </a:r>
            <a:r>
              <a:rPr lang="en-US" dirty="0"/>
              <a:t> Nano, Buzzer, Ultrasonic sensor, Vibrating motor, battery, switch, and a wooden stick or plastic pipe.</a:t>
            </a:r>
          </a:p>
          <a:p>
            <a:r>
              <a:rPr lang="en-US" dirty="0" smtClean="0"/>
              <a:t>Take </a:t>
            </a:r>
            <a:r>
              <a:rPr lang="en-US" dirty="0"/>
              <a:t>stick and place ultrasonic sensor on it. Connect the Jumper wires on it.</a:t>
            </a:r>
          </a:p>
          <a:p>
            <a:r>
              <a:rPr lang="en-US" dirty="0" smtClean="0"/>
              <a:t>Then </a:t>
            </a:r>
            <a:r>
              <a:rPr lang="en-US" dirty="0"/>
              <a:t>place Buzzer and Vibrating motor on the stick.</a:t>
            </a:r>
          </a:p>
          <a:p>
            <a:r>
              <a:rPr lang="en-US" dirty="0" smtClean="0"/>
              <a:t>Connect </a:t>
            </a:r>
            <a:r>
              <a:rPr lang="en-US" dirty="0"/>
              <a:t>the jumper wires to buzzer and Vibrating motor.</a:t>
            </a:r>
          </a:p>
          <a:p>
            <a:r>
              <a:rPr lang="en-US" dirty="0" smtClean="0"/>
              <a:t>Do </a:t>
            </a:r>
            <a:r>
              <a:rPr lang="en-US" dirty="0"/>
              <a:t>connections from circuit diagram.</a:t>
            </a:r>
          </a:p>
          <a:p>
            <a:r>
              <a:rPr lang="en-US" dirty="0" smtClean="0"/>
              <a:t>Place </a:t>
            </a:r>
            <a:r>
              <a:rPr lang="en-US" dirty="0"/>
              <a:t>the </a:t>
            </a:r>
            <a:r>
              <a:rPr lang="en-US" dirty="0" err="1"/>
              <a:t>Arduino</a:t>
            </a:r>
            <a:r>
              <a:rPr lang="en-US" dirty="0"/>
              <a:t> Nano, Battery and switch on the stick.</a:t>
            </a:r>
          </a:p>
          <a:p>
            <a:r>
              <a:rPr lang="en-US" dirty="0" smtClean="0"/>
              <a:t>Upload </a:t>
            </a:r>
            <a:r>
              <a:rPr lang="en-US" dirty="0"/>
              <a:t>the code.</a:t>
            </a:r>
          </a:p>
          <a:p>
            <a:r>
              <a:rPr lang="en-US" dirty="0" smtClean="0"/>
              <a:t>After </a:t>
            </a:r>
            <a:r>
              <a:rPr lang="en-US" dirty="0"/>
              <a:t>Uploading now check for the Blind stick.</a:t>
            </a:r>
          </a:p>
          <a:p>
            <a:endParaRPr lang="en-IN" dirty="0"/>
          </a:p>
        </p:txBody>
      </p:sp>
    </p:spTree>
    <p:extLst>
      <p:ext uri="{BB962C8B-B14F-4D97-AF65-F5344CB8AC3E}">
        <p14:creationId xmlns:p14="http://schemas.microsoft.com/office/powerpoint/2010/main" val="2357551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485</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Topic : A smart walking stick for the blind</vt:lpstr>
      <vt:lpstr>Team name : Medi Engineer</vt:lpstr>
      <vt:lpstr>ABSTRACT</vt:lpstr>
      <vt:lpstr>I. INTRODUCTION</vt:lpstr>
      <vt:lpstr>PowerPoint Presentation</vt:lpstr>
      <vt:lpstr>Block Diagram</vt:lpstr>
      <vt:lpstr>Circuit Diagram</vt:lpstr>
      <vt:lpstr>PowerPoint Presentation</vt:lpstr>
      <vt:lpstr>Method</vt:lpstr>
      <vt:lpstr>Advantage</vt:lpstr>
      <vt:lpstr>Disadvantages</vt:lpstr>
      <vt:lpstr>CONCLUSION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reya</cp:lastModifiedBy>
  <cp:revision>9</cp:revision>
  <dcterms:created xsi:type="dcterms:W3CDTF">2021-11-30T13:56:49Z</dcterms:created>
  <dcterms:modified xsi:type="dcterms:W3CDTF">2022-03-14T03:50:56Z</dcterms:modified>
</cp:coreProperties>
</file>