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3" r:id="rId3"/>
    <p:sldId id="296" r:id="rId4"/>
    <p:sldId id="301" r:id="rId5"/>
    <p:sldId id="302" r:id="rId6"/>
    <p:sldId id="304" r:id="rId7"/>
    <p:sldId id="305" r:id="rId8"/>
    <p:sldId id="303" r:id="rId9"/>
    <p:sldId id="298" r:id="rId10"/>
    <p:sldId id="297" r:id="rId11"/>
    <p:sldId id="271" r:id="rId12"/>
    <p:sldId id="281" r:id="rId13"/>
    <p:sldId id="292" r:id="rId14"/>
    <p:sldId id="293" r:id="rId15"/>
    <p:sldId id="283" r:id="rId16"/>
    <p:sldId id="272" r:id="rId17"/>
    <p:sldId id="307" r:id="rId18"/>
    <p:sldId id="284" r:id="rId19"/>
    <p:sldId id="273" r:id="rId20"/>
    <p:sldId id="288" r:id="rId21"/>
    <p:sldId id="274" r:id="rId22"/>
    <p:sldId id="289" r:id="rId23"/>
    <p:sldId id="279" r:id="rId24"/>
    <p:sldId id="290" r:id="rId25"/>
    <p:sldId id="278" r:id="rId26"/>
    <p:sldId id="294" r:id="rId27"/>
    <p:sldId id="299" r:id="rId28"/>
    <p:sldId id="291" r:id="rId29"/>
    <p:sldId id="25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FFCFCF"/>
    <a:srgbClr val="FFDDDD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ev.iseverance.com/heart/health_info/disease_info/dise_sym/view.asp?con_no=48788&amp;page=1&amp;SearchField=&amp;SearchWord=" TargetMode="External"/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11846" y="2234361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워싱턴대</a:t>
            </a:r>
            <a:r>
              <a:rPr lang="en-US" altLang="ko-KR" sz="1600" b="1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>
                <a:solidFill>
                  <a:srgbClr val="C00000"/>
                </a:solidFill>
              </a:rPr>
              <a:t>호흡 패턴들을 학습</a:t>
            </a:r>
            <a:r>
              <a:rPr lang="ko-KR" altLang="en-US" sz="120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>
                <a:solidFill>
                  <a:srgbClr val="C00000"/>
                </a:solidFill>
              </a:rPr>
              <a:t>.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169" name="_x239214832" descr="EMB000040c43b9e">
            <a:extLst>
              <a:ext uri="{FF2B5EF4-FFF2-40B4-BE49-F238E27FC236}">
                <a16:creationId xmlns:a16="http://schemas.microsoft.com/office/drawing/2014/main" id="{C18C806C-02D2-464D-A3A2-2B3981CD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33" y="1564819"/>
            <a:ext cx="9597533" cy="48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심정지의 관측</a:t>
            </a:r>
          </a:p>
        </p:txBody>
      </p:sp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 상태의 측정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6F8120-C779-47A3-A355-63EEADB113E4}"/>
              </a:ext>
            </a:extLst>
          </p:cNvPr>
          <p:cNvGrpSpPr/>
          <p:nvPr/>
        </p:nvGrpSpPr>
        <p:grpSpPr>
          <a:xfrm>
            <a:off x="4755864" y="2245015"/>
            <a:ext cx="387268" cy="678101"/>
            <a:chOff x="1978860" y="2187019"/>
            <a:chExt cx="387268" cy="67810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EEA7B-55F3-4FBA-A994-6E8C3AF5B17F}"/>
                </a:ext>
              </a:extLst>
            </p:cNvPr>
            <p:cNvSpPr/>
            <p:nvPr/>
          </p:nvSpPr>
          <p:spPr>
            <a:xfrm>
              <a:off x="2139884" y="2187019"/>
              <a:ext cx="226244" cy="2262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267980C-CB0B-4B5C-B780-2F5A6F911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481" y="2413263"/>
              <a:ext cx="49010" cy="27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66A1DB-A0C2-4568-84E4-ECD5E674003E}"/>
                </a:ext>
              </a:extLst>
            </p:cNvPr>
            <p:cNvCxnSpPr/>
            <p:nvPr/>
          </p:nvCxnSpPr>
          <p:spPr>
            <a:xfrm flipV="1">
              <a:off x="2138574" y="2652295"/>
              <a:ext cx="113122" cy="45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C76EAC-D18F-4B42-906C-33C871B8D2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696" y="2652295"/>
              <a:ext cx="19597" cy="146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1378E8-8309-47C0-A459-0F547499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60" y="2698015"/>
              <a:ext cx="159714" cy="167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4C2A5F-BC13-46E6-B2F6-396904C58F01}"/>
                </a:ext>
              </a:extLst>
            </p:cNvPr>
            <p:cNvCxnSpPr/>
            <p:nvPr/>
          </p:nvCxnSpPr>
          <p:spPr>
            <a:xfrm flipH="1">
              <a:off x="2057400" y="2542032"/>
              <a:ext cx="252690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0E7FFC-EC1F-466B-BE85-52537882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728" y="2466773"/>
              <a:ext cx="63400" cy="77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8B5217-B17A-47F0-8D07-1D991F5B7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471" y="2601531"/>
              <a:ext cx="47626" cy="9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A8BEB3-9AD4-4D15-9FDE-FEC5F24EF876}"/>
              </a:ext>
            </a:extLst>
          </p:cNvPr>
          <p:cNvSpPr txBox="1"/>
          <p:nvPr/>
        </p:nvSpPr>
        <p:spPr>
          <a:xfrm>
            <a:off x="3722784" y="3000080"/>
            <a:ext cx="2385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사용자 최대 심박수 측정</a:t>
            </a:r>
            <a:endParaRPr lang="en-US" altLang="ko-KR" sz="16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(</a:t>
            </a:r>
            <a:r>
              <a:rPr lang="ko-KR" altLang="en-US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최초 </a:t>
            </a:r>
            <a:r>
              <a:rPr lang="en-US" altLang="ko-KR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ko-KR" altLang="en-US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</a:t>
            </a:r>
            <a:r>
              <a:rPr lang="en-US" altLang="ko-KR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)</a:t>
            </a:r>
            <a:endParaRPr lang="ko-KR" altLang="en-US" sz="16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F31D3D-AF77-44A1-96FD-AD9DCB8BA556}"/>
              </a:ext>
            </a:extLst>
          </p:cNvPr>
          <p:cNvGrpSpPr/>
          <p:nvPr/>
        </p:nvGrpSpPr>
        <p:grpSpPr>
          <a:xfrm>
            <a:off x="8536351" y="2012026"/>
            <a:ext cx="1172865" cy="738474"/>
            <a:chOff x="5085575" y="1636561"/>
            <a:chExt cx="1765227" cy="11114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D46A77-5174-4A27-BC4A-5F29529A88B1}"/>
                </a:ext>
              </a:extLst>
            </p:cNvPr>
            <p:cNvSpPr/>
            <p:nvPr/>
          </p:nvSpPr>
          <p:spPr>
            <a:xfrm>
              <a:off x="5085575" y="1636561"/>
              <a:ext cx="1765227" cy="1111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C1435E-E216-45B9-B93E-2069F18000B1}"/>
                </a:ext>
              </a:extLst>
            </p:cNvPr>
            <p:cNvCxnSpPr/>
            <p:nvPr/>
          </p:nvCxnSpPr>
          <p:spPr>
            <a:xfrm>
              <a:off x="5797485" y="1809946"/>
              <a:ext cx="367645" cy="3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966ABA-8C58-4C2A-87A1-4B424674A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2179353"/>
              <a:ext cx="363260" cy="33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97D2F-AE21-4AD4-84BB-74B5BC3864FC}"/>
                </a:ext>
              </a:extLst>
            </p:cNvPr>
            <p:cNvSpPr txBox="1"/>
            <p:nvPr/>
          </p:nvSpPr>
          <p:spPr>
            <a:xfrm>
              <a:off x="5230521" y="1904176"/>
              <a:ext cx="456465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A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E8C06-CF69-4A98-8018-CE2B73A01A15}"/>
                </a:ext>
              </a:extLst>
            </p:cNvPr>
            <p:cNvSpPr txBox="1"/>
            <p:nvPr/>
          </p:nvSpPr>
          <p:spPr>
            <a:xfrm>
              <a:off x="6288396" y="1904178"/>
              <a:ext cx="434753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AA12B1-DD25-4305-BDFA-80A4D6F5F69A}"/>
              </a:ext>
            </a:extLst>
          </p:cNvPr>
          <p:cNvSpPr txBox="1"/>
          <p:nvPr/>
        </p:nvSpPr>
        <p:spPr>
          <a:xfrm>
            <a:off x="7750465" y="2933924"/>
            <a:ext cx="274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운동 중 심박수 비교를 통해 </a:t>
            </a:r>
            <a:endParaRPr lang="en-US" altLang="ko-KR" sz="16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현재 운동 강도 분석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853422-7305-483C-B4B6-DA28534BD61A}"/>
              </a:ext>
            </a:extLst>
          </p:cNvPr>
          <p:cNvGrpSpPr/>
          <p:nvPr/>
        </p:nvGrpSpPr>
        <p:grpSpPr>
          <a:xfrm>
            <a:off x="7566673" y="4047520"/>
            <a:ext cx="812582" cy="1393873"/>
            <a:chOff x="8938542" y="1965912"/>
            <a:chExt cx="812582" cy="13938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A627E59-A86C-484A-9B81-4A1233F01FD2}"/>
                </a:ext>
              </a:extLst>
            </p:cNvPr>
            <p:cNvGrpSpPr/>
            <p:nvPr/>
          </p:nvGrpSpPr>
          <p:grpSpPr>
            <a:xfrm>
              <a:off x="8938542" y="1965912"/>
              <a:ext cx="812582" cy="1393873"/>
              <a:chOff x="8024142" y="2723619"/>
              <a:chExt cx="812582" cy="13938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44145F7-5CEE-478A-87D7-512839A8EE57}"/>
                  </a:ext>
                </a:extLst>
              </p:cNvPr>
              <p:cNvSpPr/>
              <p:nvPr/>
            </p:nvSpPr>
            <p:spPr>
              <a:xfrm>
                <a:off x="8024142" y="2723619"/>
                <a:ext cx="812582" cy="13938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E1E6DA8-1B4A-4613-B82D-59FFAA57C5B7}"/>
                  </a:ext>
                </a:extLst>
              </p:cNvPr>
              <p:cNvSpPr/>
              <p:nvPr/>
            </p:nvSpPr>
            <p:spPr>
              <a:xfrm>
                <a:off x="8122271" y="2899014"/>
                <a:ext cx="616324" cy="9999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6D0234-B33C-40D5-A40A-DAD07B1F84A3}"/>
                  </a:ext>
                </a:extLst>
              </p:cNvPr>
              <p:cNvSpPr/>
              <p:nvPr/>
            </p:nvSpPr>
            <p:spPr>
              <a:xfrm>
                <a:off x="8359773" y="3916018"/>
                <a:ext cx="141319" cy="1413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C646F9C-D745-41A5-86BC-C8BA5F5A1A7E}"/>
                  </a:ext>
                </a:extLst>
              </p:cNvPr>
              <p:cNvSpPr/>
              <p:nvPr/>
            </p:nvSpPr>
            <p:spPr>
              <a:xfrm>
                <a:off x="8293771" y="2780426"/>
                <a:ext cx="264972" cy="5727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EC963-ED7C-484D-BF1F-8C5D102A6953}"/>
                </a:ext>
              </a:extLst>
            </p:cNvPr>
            <p:cNvSpPr txBox="1"/>
            <p:nvPr/>
          </p:nvSpPr>
          <p:spPr>
            <a:xfrm>
              <a:off x="8953371" y="2566729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몸에 무리를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주고 있습니다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ko-KR" altLang="en-US" sz="700" dirty="0"/>
                <a:t>휴식 시간을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늘리세요</a:t>
              </a:r>
              <a:r>
                <a:rPr lang="en-US" altLang="ko-KR" sz="700" dirty="0"/>
                <a:t>.</a:t>
              </a:r>
              <a:endParaRPr lang="ko-KR" altLang="en-US" sz="7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F2A57-A089-4321-8E84-EA644F97411B}"/>
                </a:ext>
              </a:extLst>
            </p:cNvPr>
            <p:cNvSpPr txBox="1"/>
            <p:nvPr/>
          </p:nvSpPr>
          <p:spPr>
            <a:xfrm>
              <a:off x="9173783" y="243384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178</a:t>
              </a:r>
              <a:endParaRPr lang="ko-KR" alt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CFA457-16AB-4940-BA31-605B7AF200E9}"/>
                </a:ext>
              </a:extLst>
            </p:cNvPr>
            <p:cNvSpPr txBox="1"/>
            <p:nvPr/>
          </p:nvSpPr>
          <p:spPr>
            <a:xfrm>
              <a:off x="9120589" y="2178949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고강도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899F5F-67ED-42FC-A1A4-11AB1473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141" y="2317515"/>
              <a:ext cx="155351" cy="155351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FA4D4B-9DBF-486F-A663-17E501C04FAB}"/>
              </a:ext>
            </a:extLst>
          </p:cNvPr>
          <p:cNvSpPr txBox="1"/>
          <p:nvPr/>
        </p:nvSpPr>
        <p:spPr>
          <a:xfrm>
            <a:off x="7107381" y="5518357"/>
            <a:ext cx="171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운동 강도에 따라</a:t>
            </a:r>
            <a:endParaRPr lang="en-US" altLang="ko-KR" sz="16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적절한 행동 권유</a:t>
            </a:r>
          </a:p>
        </p:txBody>
      </p:sp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21DEC56A-9AD1-439C-A8CE-10D79591F902}"/>
              </a:ext>
            </a:extLst>
          </p:cNvPr>
          <p:cNvCxnSpPr/>
          <p:nvPr/>
        </p:nvCxnSpPr>
        <p:spPr>
          <a:xfrm>
            <a:off x="6108373" y="2600028"/>
            <a:ext cx="183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화살표 연결선 7171">
            <a:extLst>
              <a:ext uri="{FF2B5EF4-FFF2-40B4-BE49-F238E27FC236}">
                <a16:creationId xmlns:a16="http://schemas.microsoft.com/office/drawing/2014/main" id="{A8178B05-1435-4DF5-87F5-8B647DB6117A}"/>
              </a:ext>
            </a:extLst>
          </p:cNvPr>
          <p:cNvCxnSpPr>
            <a:cxnSpLocks/>
          </p:cNvCxnSpPr>
          <p:nvPr/>
        </p:nvCxnSpPr>
        <p:spPr>
          <a:xfrm flipH="1">
            <a:off x="8729220" y="3584855"/>
            <a:ext cx="521503" cy="10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0C9E56-6FAD-462A-986B-17DF55C3AB2E}"/>
              </a:ext>
            </a:extLst>
          </p:cNvPr>
          <p:cNvSpPr txBox="1"/>
          <p:nvPr/>
        </p:nvSpPr>
        <p:spPr>
          <a:xfrm>
            <a:off x="3843263" y="5518357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THE정고딕130" panose="02020603020101020101" pitchFamily="18" charset="-127"/>
                <a:ea typeface="THE정고딕130" panose="02020603020101020101" pitchFamily="18" charset="-127"/>
              </a:rPr>
              <a:t>심박</a:t>
            </a:r>
            <a:r>
              <a:rPr lang="ko-KR" altLang="en-US" sz="16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 수 및 운동시간 기록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94ABFEA2-9C39-40EB-91FC-D4F5C42C7EDE}"/>
              </a:ext>
            </a:extLst>
          </p:cNvPr>
          <p:cNvGrpSpPr/>
          <p:nvPr/>
        </p:nvGrpSpPr>
        <p:grpSpPr>
          <a:xfrm>
            <a:off x="4468895" y="4006824"/>
            <a:ext cx="1216057" cy="1216057"/>
            <a:chOff x="523283" y="3437851"/>
            <a:chExt cx="1216057" cy="1216057"/>
          </a:xfrm>
        </p:grpSpPr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B908C636-5A41-4874-891E-98D3DF25995A}"/>
                </a:ext>
              </a:extLst>
            </p:cNvPr>
            <p:cNvSpPr/>
            <p:nvPr/>
          </p:nvSpPr>
          <p:spPr>
            <a:xfrm>
              <a:off x="523283" y="3437851"/>
              <a:ext cx="1216057" cy="121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6" name="타원 7175">
              <a:extLst>
                <a:ext uri="{FF2B5EF4-FFF2-40B4-BE49-F238E27FC236}">
                  <a16:creationId xmlns:a16="http://schemas.microsoft.com/office/drawing/2014/main" id="{564DC2E3-BA56-4868-8743-0B78758B9152}"/>
                </a:ext>
              </a:extLst>
            </p:cNvPr>
            <p:cNvSpPr/>
            <p:nvPr/>
          </p:nvSpPr>
          <p:spPr>
            <a:xfrm>
              <a:off x="718543" y="3634752"/>
              <a:ext cx="825535" cy="825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7" name="타원 7176">
              <a:extLst>
                <a:ext uri="{FF2B5EF4-FFF2-40B4-BE49-F238E27FC236}">
                  <a16:creationId xmlns:a16="http://schemas.microsoft.com/office/drawing/2014/main" id="{AD1A7283-AF13-4748-A301-3085D29A7D23}"/>
                </a:ext>
              </a:extLst>
            </p:cNvPr>
            <p:cNvSpPr/>
            <p:nvPr/>
          </p:nvSpPr>
          <p:spPr>
            <a:xfrm>
              <a:off x="1089710" y="4014206"/>
              <a:ext cx="83200" cy="8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8FFF1372-C5BF-4E76-8AD3-8CC15A637031}"/>
              </a:ext>
            </a:extLst>
          </p:cNvPr>
          <p:cNvCxnSpPr/>
          <p:nvPr/>
        </p:nvCxnSpPr>
        <p:spPr>
          <a:xfrm flipH="1">
            <a:off x="5984503" y="4766181"/>
            <a:ext cx="130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1297233" y="300008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THE정고딕130" panose="02020603020101020101" pitchFamily="18" charset="-127"/>
                <a:ea typeface="THE정고딕130" panose="02020603020101020101" pitchFamily="18" charset="-127"/>
              </a:rPr>
              <a:t>운동 모드로 전환</a:t>
            </a:r>
            <a:endParaRPr lang="ko-KR" altLang="en-US" sz="16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E9FF0D42-DE26-4897-90AC-517F6FE37734}"/>
              </a:ext>
            </a:extLst>
          </p:cNvPr>
          <p:cNvGrpSpPr/>
          <p:nvPr/>
        </p:nvGrpSpPr>
        <p:grpSpPr>
          <a:xfrm>
            <a:off x="1407402" y="2251384"/>
            <a:ext cx="1496798" cy="532299"/>
            <a:chOff x="1265810" y="2127228"/>
            <a:chExt cx="1496798" cy="532299"/>
          </a:xfrm>
        </p:grpSpPr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0A6A7E30-79AF-435F-AE2A-875221141984}"/>
                </a:ext>
              </a:extLst>
            </p:cNvPr>
            <p:cNvSpPr/>
            <p:nvPr/>
          </p:nvSpPr>
          <p:spPr>
            <a:xfrm>
              <a:off x="1423447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E9C7145-5073-48E8-B5AB-024C083837B6}"/>
                </a:ext>
              </a:extLst>
            </p:cNvPr>
            <p:cNvSpPr/>
            <p:nvPr/>
          </p:nvSpPr>
          <p:spPr>
            <a:xfrm>
              <a:off x="2482784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3EE518-359C-4432-83B7-24EE8530E2A9}"/>
                </a:ext>
              </a:extLst>
            </p:cNvPr>
            <p:cNvSpPr/>
            <p:nvPr/>
          </p:nvSpPr>
          <p:spPr>
            <a:xfrm>
              <a:off x="2642789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77E984-77FE-4D4E-9737-A8F9A440949F}"/>
                </a:ext>
              </a:extLst>
            </p:cNvPr>
            <p:cNvSpPr/>
            <p:nvPr/>
          </p:nvSpPr>
          <p:spPr>
            <a:xfrm>
              <a:off x="1265810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9ABDFFE-2C46-40AF-9627-16146BB95F98}"/>
                </a:ext>
              </a:extLst>
            </p:cNvPr>
            <p:cNvCxnSpPr>
              <a:stCxn id="7183" idx="3"/>
              <a:endCxn id="95" idx="1"/>
            </p:cNvCxnSpPr>
            <p:nvPr/>
          </p:nvCxnSpPr>
          <p:spPr>
            <a:xfrm>
              <a:off x="1543266" y="2393378"/>
              <a:ext cx="9395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3337850" y="2600028"/>
            <a:ext cx="50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7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7C3405-0C35-4541-A961-CB8950D0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9093"/>
            <a:ext cx="12192000" cy="35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104666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3818658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4532650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100846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454676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1178"/>
              </p:ext>
            </p:extLst>
          </p:nvPr>
        </p:nvGraphicFramePr>
        <p:xfrm>
          <a:off x="6204857" y="4397829"/>
          <a:ext cx="5087258" cy="18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err="1"/>
                <a:t>심박</a:t>
              </a:r>
              <a:r>
                <a:rPr lang="ko-KR" altLang="en-US" b="1"/>
                <a:t> 측정 센서</a:t>
              </a:r>
              <a:endParaRPr lang="en-US" altLang="ko-KR" b="1"/>
            </a:p>
            <a:p>
              <a:r>
                <a:rPr lang="en-US" altLang="ko-KR" b="1"/>
                <a:t>[SZH-SSBH-035]</a:t>
              </a:r>
            </a:p>
            <a:p>
              <a:endParaRPr lang="ko-KR" altLang="en-US" b="1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710510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851532" y="1596118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2698068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854442" y="2602726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4132586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835392" y="39705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7979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854442" y="47026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D517E-4C51-46E2-A772-A96D53E0A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5540925"/>
            <a:ext cx="228193" cy="2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0D93E-9664-494A-9642-8681AEC341CC}"/>
              </a:ext>
            </a:extLst>
          </p:cNvPr>
          <p:cNvSpPr txBox="1"/>
          <p:nvPr/>
        </p:nvSpPr>
        <p:spPr>
          <a:xfrm>
            <a:off x="1844916" y="5445584"/>
            <a:ext cx="71192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적절한 운동의 강도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https://sev.iseverance.com/heart/health_info/disease_info/dise_sym/view.asp?con_no=48788&amp;page=1&amp;SearchField=&amp;SearchWord=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F91C2F-8E03-469D-821D-0AC632F2C3F3}"/>
              </a:ext>
            </a:extLst>
          </p:cNvPr>
          <p:cNvSpPr/>
          <p:nvPr/>
        </p:nvSpPr>
        <p:spPr>
          <a:xfrm>
            <a:off x="88582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E09D2-ACF6-4B27-B4A1-5F6313169B9B}"/>
              </a:ext>
            </a:extLst>
          </p:cNvPr>
          <p:cNvSpPr txBox="1"/>
          <p:nvPr/>
        </p:nvSpPr>
        <p:spPr>
          <a:xfrm>
            <a:off x="1963269" y="1599506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입력모듈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00EDC-6828-4B6A-BAA7-F9DD895E777B}"/>
              </a:ext>
            </a:extLst>
          </p:cNvPr>
          <p:cNvSpPr txBox="1"/>
          <p:nvPr/>
        </p:nvSpPr>
        <p:spPr>
          <a:xfrm>
            <a:off x="1662445" y="3075418"/>
            <a:ext cx="17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블루투스 통신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5427C1-0777-46E3-8DEA-A9847775AD4F}"/>
              </a:ext>
            </a:extLst>
          </p:cNvPr>
          <p:cNvSpPr/>
          <p:nvPr/>
        </p:nvSpPr>
        <p:spPr>
          <a:xfrm>
            <a:off x="446722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99FBD-0AA0-465F-B1E1-EA9D21D6646A}"/>
              </a:ext>
            </a:extLst>
          </p:cNvPr>
          <p:cNvSpPr txBox="1"/>
          <p:nvPr/>
        </p:nvSpPr>
        <p:spPr>
          <a:xfrm>
            <a:off x="5112753" y="2280295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심정지 관측 모듈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7F597-101E-4447-BC9E-995A2C89D52D}"/>
              </a:ext>
            </a:extLst>
          </p:cNvPr>
          <p:cNvSpPr txBox="1"/>
          <p:nvPr/>
        </p:nvSpPr>
        <p:spPr>
          <a:xfrm>
            <a:off x="5230906" y="2711857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위치 측정 모듈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7CBF91-A700-426B-9DFC-FBF21B3C75B4}"/>
              </a:ext>
            </a:extLst>
          </p:cNvPr>
          <p:cNvSpPr/>
          <p:nvPr/>
        </p:nvSpPr>
        <p:spPr>
          <a:xfrm>
            <a:off x="844755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CCDD89-0B60-4C7F-827F-24408783F159}"/>
              </a:ext>
            </a:extLst>
          </p:cNvPr>
          <p:cNvSpPr txBox="1"/>
          <p:nvPr/>
        </p:nvSpPr>
        <p:spPr>
          <a:xfrm>
            <a:off x="8797458" y="4340632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메세지</a:t>
            </a:r>
            <a:r>
              <a:rPr lang="ko-KR" altLang="en-US" dirty="0"/>
              <a:t> 전송 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2D3B2-FED9-41FE-BE63-5C30268C0AD3}"/>
              </a:ext>
            </a:extLst>
          </p:cNvPr>
          <p:cNvSpPr txBox="1"/>
          <p:nvPr/>
        </p:nvSpPr>
        <p:spPr>
          <a:xfrm>
            <a:off x="5514133" y="1552392"/>
            <a:ext cx="11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구조요청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5507A-995C-4FDB-8C10-8C2EF723AD3D}"/>
              </a:ext>
            </a:extLst>
          </p:cNvPr>
          <p:cNvSpPr txBox="1"/>
          <p:nvPr/>
        </p:nvSpPr>
        <p:spPr>
          <a:xfrm>
            <a:off x="10774233" y="3161879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340EF-6A85-4220-AB25-2C4CE9EDC625}"/>
              </a:ext>
            </a:extLst>
          </p:cNvPr>
          <p:cNvSpPr txBox="1"/>
          <p:nvPr/>
        </p:nvSpPr>
        <p:spPr>
          <a:xfrm>
            <a:off x="-1292598" y="4762927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오작동 방지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D46926-5E22-4678-B677-A945009E6FF3}"/>
              </a:ext>
            </a:extLst>
          </p:cNvPr>
          <p:cNvSpPr txBox="1"/>
          <p:nvPr/>
        </p:nvSpPr>
        <p:spPr>
          <a:xfrm>
            <a:off x="1662445" y="4181998"/>
            <a:ext cx="173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상태 표시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1C1FD-A569-4360-8E26-177ED655B597}"/>
              </a:ext>
            </a:extLst>
          </p:cNvPr>
          <p:cNvSpPr txBox="1"/>
          <p:nvPr/>
        </p:nvSpPr>
        <p:spPr>
          <a:xfrm>
            <a:off x="9037732" y="2681760"/>
            <a:ext cx="1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위치정보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207DD-5C34-40C6-8F3F-052BBFF0AD6F}"/>
              </a:ext>
            </a:extLst>
          </p:cNvPr>
          <p:cNvSpPr txBox="1"/>
          <p:nvPr/>
        </p:nvSpPr>
        <p:spPr>
          <a:xfrm>
            <a:off x="9254238" y="1568889"/>
            <a:ext cx="1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암호화 모듈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817E6-FB4F-41C9-BDA8-93D0FF10859D}"/>
              </a:ext>
            </a:extLst>
          </p:cNvPr>
          <p:cNvSpPr txBox="1"/>
          <p:nvPr/>
        </p:nvSpPr>
        <p:spPr>
          <a:xfrm>
            <a:off x="5230906" y="3756245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강도 측정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29F6D-73FE-46F2-A1C7-68FA5DD95A48}"/>
              </a:ext>
            </a:extLst>
          </p:cNvPr>
          <p:cNvSpPr txBox="1"/>
          <p:nvPr/>
        </p:nvSpPr>
        <p:spPr>
          <a:xfrm>
            <a:off x="5381693" y="4444252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메세지</a:t>
            </a:r>
            <a:r>
              <a:rPr lang="ko-KR" altLang="en-US" dirty="0"/>
              <a:t> 수신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637BAD-5F78-4FD2-9647-3C7391AD4B1D}"/>
              </a:ext>
            </a:extLst>
          </p:cNvPr>
          <p:cNvSpPr txBox="1"/>
          <p:nvPr/>
        </p:nvSpPr>
        <p:spPr>
          <a:xfrm>
            <a:off x="5743328" y="4947593"/>
            <a:ext cx="7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지도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3CB57-4AD4-4E03-A55A-D02B24F13B52}"/>
              </a:ext>
            </a:extLst>
          </p:cNvPr>
          <p:cNvSpPr txBox="1"/>
          <p:nvPr/>
        </p:nvSpPr>
        <p:spPr>
          <a:xfrm>
            <a:off x="4143370" y="3094162"/>
            <a:ext cx="17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블루투스 통신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848104-87CE-4E71-ADDC-B124FD21BD80}"/>
              </a:ext>
            </a:extLst>
          </p:cNvPr>
          <p:cNvCxnSpPr/>
          <p:nvPr/>
        </p:nvCxnSpPr>
        <p:spPr>
          <a:xfrm flipH="1">
            <a:off x="7264073" y="2893723"/>
            <a:ext cx="1533385" cy="3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A4FC1F-906E-493D-853E-22574C421AD4}"/>
              </a:ext>
            </a:extLst>
          </p:cNvPr>
          <p:cNvCxnSpPr/>
          <p:nvPr/>
        </p:nvCxnSpPr>
        <p:spPr>
          <a:xfrm>
            <a:off x="6872623" y="1737058"/>
            <a:ext cx="181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8A9BD5-2F84-41C0-94BF-74C35E56B5F9}"/>
              </a:ext>
            </a:extLst>
          </p:cNvPr>
          <p:cNvCxnSpPr/>
          <p:nvPr/>
        </p:nvCxnSpPr>
        <p:spPr>
          <a:xfrm flipV="1">
            <a:off x="3582186" y="3161879"/>
            <a:ext cx="395566" cy="309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7" y="1668669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발표에서의 지적 사항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</a:rPr>
              <a:t>(</a:t>
            </a:r>
            <a:r>
              <a:rPr lang="ko-KR" altLang="en-US" dirty="0">
                <a:solidFill>
                  <a:srgbClr val="A40000"/>
                </a:solidFill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</a:rPr>
              <a:t>)</a:t>
            </a:r>
            <a:r>
              <a:rPr lang="ko-KR" altLang="en-US" dirty="0">
                <a:solidFill>
                  <a:srgbClr val="A40000"/>
                </a:solidFill>
              </a:rPr>
              <a:t>기능이 필요함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응용의 확장이 필요함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구현범위가 너무 단순해서 종합설계 주제로 부족해 보임</a:t>
            </a:r>
          </a:p>
        </p:txBody>
      </p:sp>
    </p:spTree>
    <p:extLst>
      <p:ext uri="{BB962C8B-B14F-4D97-AF65-F5344CB8AC3E}">
        <p14:creationId xmlns:p14="http://schemas.microsoft.com/office/powerpoint/2010/main" val="62610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367011"/>
            <a:ext cx="10014245" cy="5154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지적 사항에 대한 답변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기능이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구현범위가 너무 단순해서 종합설계 주제로 부족해 보임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응용의 확장이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수집한 맥박 데이터의 활용성을 높이기 위해 맥박을 이용하여 부정맥의 증상을 탐지하여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위험요소를 미리 경고하는 기능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운동 상황의 맥박 측정을 통해 실시중인 운동의 강도를 측정하는 기능을 추가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 맥박상태에 따라 </a:t>
            </a:r>
            <a:r>
              <a:rPr lang="en-US" altLang="ko-KR" dirty="0">
                <a:ea typeface="맑은 고딕"/>
              </a:rPr>
              <a:t>Normal, Warning, Emergency </a:t>
            </a:r>
            <a:r>
              <a:rPr lang="ko-KR" altLang="en-US" dirty="0">
                <a:ea typeface="맑은 고딕"/>
              </a:rPr>
              <a:t>로 나누어서 웨어러블 기기에서 </a:t>
            </a:r>
            <a:r>
              <a:rPr lang="en-US" altLang="ko-KR" dirty="0">
                <a:ea typeface="맑은 고딕"/>
              </a:rPr>
              <a:t>LED</a:t>
            </a:r>
            <a:r>
              <a:rPr lang="ko-KR" altLang="en-US" dirty="0">
                <a:ea typeface="맑은 고딕"/>
              </a:rPr>
              <a:t>를 이용하여 초록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주황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빨강 색으로 표기하여 상태를 나타내는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8926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부정맥의 측정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부정맥은 심장이 너무 빠르게 뛰는 </a:t>
            </a:r>
            <a:r>
              <a:rPr lang="ko-KR" altLang="en-US" dirty="0" err="1">
                <a:ea typeface="맑은 고딕"/>
              </a:rPr>
              <a:t>빈맥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심장이 너무 느리게 뛰는 </a:t>
            </a:r>
            <a:r>
              <a:rPr lang="ko-KR" altLang="en-US" dirty="0" err="1">
                <a:ea typeface="맑은 고딕"/>
              </a:rPr>
              <a:t>서맥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불규칙적인 박동수를 보여주는 불규칙맥을 의미한다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기기 사용자의 맥박 데이터를 기준으로 운동 상태가 아닐 때 평소보다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20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가량 분당 맥박수가 느리게 측정 된다면 서맥</a:t>
            </a:r>
            <a:r>
              <a:rPr lang="ko-KR" altLang="en-US" dirty="0">
                <a:ea typeface="맑은 고딕"/>
              </a:rPr>
              <a:t>으로 진단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100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이상의 분당 맥박수를 보인다면 빈맥</a:t>
            </a:r>
            <a:r>
              <a:rPr lang="ko-KR" altLang="en-US" dirty="0">
                <a:ea typeface="맑은 고딕"/>
              </a:rPr>
              <a:t>으로 진단 하여 경고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또 측정 데이터가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짧은 시간동안 큰 변화</a:t>
            </a:r>
            <a:r>
              <a:rPr lang="ko-KR" altLang="en-US" dirty="0">
                <a:ea typeface="맑은 고딕"/>
              </a:rPr>
              <a:t>를 보인다면 불규칙 맥으로 진단하고 역시 경고한다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6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운동 강도 측정</a:t>
            </a: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운동 시의 분당 맥박수는 자신의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최대 심장 박동수의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5~60%, </a:t>
            </a:r>
            <a:r>
              <a:rPr lang="ko-KR" altLang="en-US" dirty="0">
                <a:ea typeface="맑은 고딕"/>
              </a:rPr>
              <a:t>평균적으로 </a:t>
            </a:r>
            <a:r>
              <a:rPr lang="en-US" altLang="ko-KR" dirty="0"/>
              <a:t>(220 - </a:t>
            </a:r>
            <a:r>
              <a:rPr lang="ko-KR" altLang="en-US" dirty="0"/>
              <a:t>본인 나이</a:t>
            </a:r>
            <a:r>
              <a:rPr lang="en-US" altLang="ko-KR" dirty="0"/>
              <a:t>) ⅹ 0.5~ 0.6 </a:t>
            </a:r>
            <a:r>
              <a:rPr lang="ko-KR" altLang="en-US" dirty="0"/>
              <a:t>회의 공식을 보인다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착용자가 기능의 사용을 원할 시 높은 강도의 운동을 통해 한번 최대 심장 박동 수를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이후에 운동 기능을 키고 운동할 때 데이터의 비교를 통해 맥박이 운동 시의 분당 맥박수 보다 높으면 고강도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현저히 낮다면 </a:t>
            </a:r>
            <a:r>
              <a:rPr lang="ko-KR" altLang="en-US" dirty="0" err="1">
                <a:ea typeface="맑은 고딕"/>
              </a:rPr>
              <a:t>저강도</a:t>
            </a:r>
            <a:r>
              <a:rPr lang="ko-KR" altLang="en-US" dirty="0">
                <a:ea typeface="맑은 고딕"/>
              </a:rPr>
              <a:t> 운동 상태로 판단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이에 대한 정보를 사용자에게 알려준다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/>
              <a:t>지적 사항에 대한 답변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solidFill>
                <a:srgbClr val="FF0000"/>
              </a:solidFill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심정지는</a:t>
            </a:r>
            <a:r>
              <a:rPr lang="en-US" altLang="ko-KR" dirty="0"/>
              <a:t> </a:t>
            </a:r>
            <a:r>
              <a:rPr lang="ko-KR" altLang="en-US" dirty="0"/>
              <a:t>심장이 정지하는 현상으로</a:t>
            </a:r>
            <a:r>
              <a:rPr lang="en-US" altLang="ko-KR" dirty="0"/>
              <a:t> </a:t>
            </a:r>
            <a:r>
              <a:rPr lang="ko-KR" altLang="en-US" dirty="0"/>
              <a:t>눈이 뒤집히거나</a:t>
            </a:r>
            <a:r>
              <a:rPr lang="en-US" altLang="ko-KR" dirty="0"/>
              <a:t> </a:t>
            </a:r>
            <a:r>
              <a:rPr lang="ko-KR" altLang="en-US" dirty="0"/>
              <a:t>의식을 잃어 인사불성 상태가 되고</a:t>
            </a:r>
            <a:r>
              <a:rPr lang="en-US" altLang="ko-KR" dirty="0"/>
              <a:t>, </a:t>
            </a:r>
            <a:r>
              <a:rPr lang="ko-KR" altLang="en-US" dirty="0"/>
              <a:t>호흡이 어려워 창백해지는 증상</a:t>
            </a:r>
            <a:r>
              <a:rPr lang="en-US" altLang="ko-KR" dirty="0"/>
              <a:t>, </a:t>
            </a:r>
            <a:r>
              <a:rPr lang="ko-KR" altLang="en-US" b="1" dirty="0"/>
              <a:t>맥박이 뛰지 않는 증상</a:t>
            </a:r>
            <a:r>
              <a:rPr lang="ko-KR" altLang="en-US" dirty="0"/>
              <a:t>을 보인다</a:t>
            </a:r>
            <a:r>
              <a:rPr lang="en-US" altLang="ko-KR" dirty="0"/>
              <a:t>. </a:t>
            </a:r>
            <a:r>
              <a:rPr lang="ko-KR" altLang="en-US" dirty="0"/>
              <a:t>여기서 우리는 맥박 데이터의 측정을 통해 맥박이 사라지는 순간을 감지할 것이며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맥박이 매우 낮아지고</a:t>
            </a:r>
            <a:r>
              <a:rPr lang="en-US" altLang="ko-KR" dirty="0"/>
              <a:t>, </a:t>
            </a:r>
            <a:r>
              <a:rPr lang="ko-KR" altLang="en-US" dirty="0"/>
              <a:t>그 상황이 </a:t>
            </a:r>
            <a:r>
              <a:rPr lang="ko-KR" altLang="en-US" b="1" dirty="0">
                <a:solidFill>
                  <a:srgbClr val="A40000"/>
                </a:solidFill>
              </a:rPr>
              <a:t>수 초간 지속되며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기기의 오류가 아니라고 판단 </a:t>
            </a:r>
            <a:r>
              <a:rPr lang="ko-KR" altLang="en-US" dirty="0"/>
              <a:t>되는 순간을 심정지 상황으로 나타낼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배경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심정지 생존 확률</a:t>
            </a:r>
            <a:r>
              <a:rPr lang="ko-KR" altLang="en-US" sz="1200" dirty="0">
                <a:solidFill>
                  <a:srgbClr val="C00000"/>
                </a:solidFill>
              </a:rPr>
              <a:t>은 약 </a:t>
            </a:r>
            <a:r>
              <a:rPr lang="en-US" altLang="ko-KR" sz="1200" dirty="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와이드스크린</PresentationFormat>
  <Paragraphs>192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a타이틀고딕2</vt:lpstr>
      <vt:lpstr>a타이틀고딕4</vt:lpstr>
      <vt:lpstr>THE정고딕130</vt:lpstr>
      <vt:lpstr>THE정고딕150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2</cp:revision>
  <dcterms:created xsi:type="dcterms:W3CDTF">2019-09-16T04:09:28Z</dcterms:created>
  <dcterms:modified xsi:type="dcterms:W3CDTF">2020-01-06T12:07:52Z</dcterms:modified>
</cp:coreProperties>
</file>