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63" r:id="rId3"/>
    <p:sldId id="296" r:id="rId4"/>
    <p:sldId id="298" r:id="rId5"/>
    <p:sldId id="297" r:id="rId6"/>
    <p:sldId id="271" r:id="rId7"/>
    <p:sldId id="281" r:id="rId8"/>
    <p:sldId id="292" r:id="rId9"/>
    <p:sldId id="293" r:id="rId10"/>
    <p:sldId id="283" r:id="rId11"/>
    <p:sldId id="272" r:id="rId12"/>
    <p:sldId id="284" r:id="rId13"/>
    <p:sldId id="273" r:id="rId14"/>
    <p:sldId id="288" r:id="rId15"/>
    <p:sldId id="274" r:id="rId16"/>
    <p:sldId id="289" r:id="rId17"/>
    <p:sldId id="279" r:id="rId18"/>
    <p:sldId id="290" r:id="rId19"/>
    <p:sldId id="278" r:id="rId20"/>
    <p:sldId id="294" r:id="rId21"/>
    <p:sldId id="291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FCF"/>
    <a:srgbClr val="FFDDDD"/>
    <a:srgbClr val="A40000"/>
    <a:srgbClr val="D6E9EF"/>
    <a:srgbClr val="1F37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574CAF-DB78-4FB3-BA4E-7F4BC9B463F4}" v="9358" dt="2019-12-14T14:07:33.154"/>
    <p1510:client id="{98D28EF4-580F-492E-A0DE-A468611D68A0}" v="2345" dt="2019-12-14T14:04:29.8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63" autoAdjust="0"/>
    <p:restoredTop sz="94660"/>
  </p:normalViewPr>
  <p:slideViewPr>
    <p:cSldViewPr snapToGrid="0">
      <p:cViewPr varScale="1">
        <p:scale>
          <a:sx n="81" d="100"/>
          <a:sy n="81" d="100"/>
        </p:scale>
        <p:origin x="51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145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679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718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748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907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789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46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130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509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698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344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126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hw.go.kr/react/al/sal0301vw.jsp?PAR_MENU_ID=04&amp;MENU_ID=0403&amp;page=1&amp;CONT_SEQ=346707" TargetMode="External"/><Relationship Id="rId7" Type="http://schemas.openxmlformats.org/officeDocument/2006/relationships/hyperlink" Target="http://www.ciokorea.com/news/124889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gif"/><Relationship Id="rId5" Type="http://schemas.openxmlformats.org/officeDocument/2006/relationships/hyperlink" Target="http://momorecipe.com/221233399440" TargetMode="External"/><Relationship Id="rId4" Type="http://schemas.openxmlformats.org/officeDocument/2006/relationships/hyperlink" Target="http://blog.naver.com/PostView.nhn?blogId=neozensoft&amp;logNo=221244637721&amp;parentCategoryNo=&amp;categoryNo=13&amp;viewDate=&amp;isShowPopularPosts=true&amp;from=search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8ABF906E-E924-44EE-8D18-2D1346F224F8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FCFCF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67487A-F316-4880-A567-DCF2BC73DBFD}"/>
              </a:ext>
            </a:extLst>
          </p:cNvPr>
          <p:cNvSpPr txBox="1"/>
          <p:nvPr/>
        </p:nvSpPr>
        <p:spPr>
          <a:xfrm>
            <a:off x="3485356" y="2746941"/>
            <a:ext cx="5221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웨어러블 심정지 관측 시스템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C57F305-4770-49FD-AD34-6035A812ADD2}"/>
              </a:ext>
            </a:extLst>
          </p:cNvPr>
          <p:cNvCxnSpPr>
            <a:cxnSpLocks/>
          </p:cNvCxnSpPr>
          <p:nvPr/>
        </p:nvCxnSpPr>
        <p:spPr>
          <a:xfrm>
            <a:off x="3204712" y="3429000"/>
            <a:ext cx="5939288" cy="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5487F1E-7AA4-4E19-BD37-0556ED491E35}"/>
              </a:ext>
            </a:extLst>
          </p:cNvPr>
          <p:cNvSpPr txBox="1"/>
          <p:nvPr/>
        </p:nvSpPr>
        <p:spPr>
          <a:xfrm>
            <a:off x="8987288" y="4569834"/>
            <a:ext cx="1898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C00000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박정민 지도교수님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633334-7A99-4BF7-88D8-8029AF7B237B}"/>
              </a:ext>
            </a:extLst>
          </p:cNvPr>
          <p:cNvSpPr txBox="1"/>
          <p:nvPr/>
        </p:nvSpPr>
        <p:spPr>
          <a:xfrm>
            <a:off x="8875078" y="5112191"/>
            <a:ext cx="2010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solidFill>
                  <a:srgbClr val="C00000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2015152033 </a:t>
            </a:r>
            <a:r>
              <a:rPr lang="ko-KR" altLang="en-US" sz="1600" err="1">
                <a:solidFill>
                  <a:srgbClr val="C00000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임종운</a:t>
            </a:r>
            <a:endParaRPr lang="ko-KR" altLang="en-US" sz="1600">
              <a:solidFill>
                <a:srgbClr val="C00000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374E40-78DF-4A8E-9E96-CAFAC319E52F}"/>
              </a:ext>
            </a:extLst>
          </p:cNvPr>
          <p:cNvSpPr txBox="1"/>
          <p:nvPr/>
        </p:nvSpPr>
        <p:spPr>
          <a:xfrm>
            <a:off x="8875078" y="5573381"/>
            <a:ext cx="2010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solidFill>
                  <a:srgbClr val="C00000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2015152036 </a:t>
            </a:r>
            <a:r>
              <a:rPr lang="ko-KR" altLang="en-US" sz="1600">
                <a:solidFill>
                  <a:srgbClr val="C00000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조동윤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3734ABD-A91F-4A00-9702-8778F7EBD2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19050">
            <a:off x="3009546" y="2731039"/>
            <a:ext cx="616578" cy="61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065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F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47974" y="-28934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80128" y="619066"/>
            <a:ext cx="10943771" cy="595085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612774" y="-16293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67E2D67-60AD-4E86-A44F-1EFE303296E3}"/>
              </a:ext>
            </a:extLst>
          </p:cNvPr>
          <p:cNvGrpSpPr/>
          <p:nvPr/>
        </p:nvGrpSpPr>
        <p:grpSpPr>
          <a:xfrm>
            <a:off x="580103" y="-28934"/>
            <a:ext cx="10943771" cy="6398832"/>
            <a:chOff x="580103" y="-28934"/>
            <a:chExt cx="10943771" cy="6398832"/>
          </a:xfrm>
        </p:grpSpPr>
        <p:sp>
          <p:nvSpPr>
            <p:cNvPr id="10" name="직사각형 9"/>
            <p:cNvSpPr/>
            <p:nvPr/>
          </p:nvSpPr>
          <p:spPr>
            <a:xfrm>
              <a:off x="580103" y="419041"/>
              <a:ext cx="10943771" cy="59508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98305" y="0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1236105" y="-28934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 descr="케이블이(가) 표시된 사진&#10;&#10;자동 생성된 설명">
            <a:extLst>
              <a:ext uri="{FF2B5EF4-FFF2-40B4-BE49-F238E27FC236}">
                <a16:creationId xmlns:a16="http://schemas.microsoft.com/office/drawing/2014/main" id="{BFD2C5F7-FB96-4600-ACD4-D2EFFBB7DB5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"/>
          <a:stretch/>
        </p:blipFill>
        <p:spPr>
          <a:xfrm>
            <a:off x="999710" y="648001"/>
            <a:ext cx="4312518" cy="304772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6460CD-D8D6-4BCE-8155-89A0C2AC0619}"/>
              </a:ext>
            </a:extLst>
          </p:cNvPr>
          <p:cNvSpPr/>
          <p:nvPr/>
        </p:nvSpPr>
        <p:spPr>
          <a:xfrm>
            <a:off x="3427547" y="2617526"/>
            <a:ext cx="6904454" cy="1178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 dirty="0">
                <a:ln w="3175">
                  <a:solidFill>
                    <a:prstClr val="white"/>
                  </a:solidFill>
                </a:ln>
                <a:solidFill>
                  <a:srgbClr val="C0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시스템 수행 시나리오</a:t>
            </a:r>
            <a:endParaRPr lang="en-US" altLang="ko-KR" sz="1100" kern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950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95536" y="720009"/>
            <a:ext cx="286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 수행 시나리오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pic>
        <p:nvPicPr>
          <p:cNvPr id="7169" name="_x239214832" descr="EMB000040c43b9e">
            <a:extLst>
              <a:ext uri="{FF2B5EF4-FFF2-40B4-BE49-F238E27FC236}">
                <a16:creationId xmlns:a16="http://schemas.microsoft.com/office/drawing/2014/main" id="{C18C806C-02D2-464D-A3A2-2B3981CD1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233" y="1348002"/>
            <a:ext cx="9597533" cy="4866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398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F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47974" y="-28934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80128" y="619066"/>
            <a:ext cx="10943771" cy="595085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612774" y="-16293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67E2D67-60AD-4E86-A44F-1EFE303296E3}"/>
              </a:ext>
            </a:extLst>
          </p:cNvPr>
          <p:cNvGrpSpPr/>
          <p:nvPr/>
        </p:nvGrpSpPr>
        <p:grpSpPr>
          <a:xfrm>
            <a:off x="580103" y="-28934"/>
            <a:ext cx="10943771" cy="6398832"/>
            <a:chOff x="580103" y="-28934"/>
            <a:chExt cx="10943771" cy="6398832"/>
          </a:xfrm>
        </p:grpSpPr>
        <p:sp>
          <p:nvSpPr>
            <p:cNvPr id="10" name="직사각형 9"/>
            <p:cNvSpPr/>
            <p:nvPr/>
          </p:nvSpPr>
          <p:spPr>
            <a:xfrm>
              <a:off x="580103" y="419041"/>
              <a:ext cx="10943771" cy="59508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98305" y="0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1236105" y="-28934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그림 15" descr="케이블이(가) 표시된 사진&#10;&#10;자동 생성된 설명">
            <a:extLst>
              <a:ext uri="{FF2B5EF4-FFF2-40B4-BE49-F238E27FC236}">
                <a16:creationId xmlns:a16="http://schemas.microsoft.com/office/drawing/2014/main" id="{A7F65490-E010-47D9-9ED0-B49653BDC9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"/>
          <a:stretch/>
        </p:blipFill>
        <p:spPr>
          <a:xfrm>
            <a:off x="999710" y="648001"/>
            <a:ext cx="4312518" cy="304772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8959A408-CDEC-422A-90AC-4CAE497C4081}"/>
              </a:ext>
            </a:extLst>
          </p:cNvPr>
          <p:cNvSpPr/>
          <p:nvPr/>
        </p:nvSpPr>
        <p:spPr>
          <a:xfrm>
            <a:off x="3760335" y="2509463"/>
            <a:ext cx="4583306" cy="1178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 dirty="0">
                <a:ln w="3175">
                  <a:solidFill>
                    <a:prstClr val="white"/>
                  </a:solidFill>
                </a:ln>
                <a:solidFill>
                  <a:srgbClr val="C0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시스템 구성도</a:t>
            </a:r>
            <a:endParaRPr lang="en-US" altLang="ko-KR" sz="1100" kern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211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>
            <a:cxnSpLocks/>
          </p:cNvCxnSpPr>
          <p:nvPr/>
        </p:nvCxnSpPr>
        <p:spPr>
          <a:xfrm>
            <a:off x="395536" y="1131590"/>
            <a:ext cx="2063386" cy="0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 구성도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2477093" y="920400"/>
            <a:ext cx="155351" cy="155351"/>
          </a:xfrm>
          <a:prstGeom prst="rect">
            <a:avLst/>
          </a:prstGeom>
        </p:spPr>
      </p:pic>
      <p:pic>
        <p:nvPicPr>
          <p:cNvPr id="6147" name="_x389893288" descr="EMB000040c43b9c">
            <a:extLst>
              <a:ext uri="{FF2B5EF4-FFF2-40B4-BE49-F238E27FC236}">
                <a16:creationId xmlns:a16="http://schemas.microsoft.com/office/drawing/2014/main" id="{E2CF4F50-8008-4AC3-B8DA-09B725815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446" y="1167785"/>
            <a:ext cx="10019847" cy="482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487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F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47974" y="-28934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80128" y="619066"/>
            <a:ext cx="10943771" cy="595085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612774" y="-16293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67E2D67-60AD-4E86-A44F-1EFE303296E3}"/>
              </a:ext>
            </a:extLst>
          </p:cNvPr>
          <p:cNvGrpSpPr/>
          <p:nvPr/>
        </p:nvGrpSpPr>
        <p:grpSpPr>
          <a:xfrm>
            <a:off x="580103" y="-28934"/>
            <a:ext cx="10943771" cy="6398832"/>
            <a:chOff x="580103" y="-28934"/>
            <a:chExt cx="10943771" cy="6398832"/>
          </a:xfrm>
        </p:grpSpPr>
        <p:sp>
          <p:nvSpPr>
            <p:cNvPr id="10" name="직사각형 9"/>
            <p:cNvSpPr/>
            <p:nvPr/>
          </p:nvSpPr>
          <p:spPr>
            <a:xfrm>
              <a:off x="580103" y="419041"/>
              <a:ext cx="10943771" cy="59508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98305" y="0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1236105" y="-28934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그림 15" descr="케이블이(가) 표시된 사진&#10;&#10;자동 생성된 설명">
            <a:extLst>
              <a:ext uri="{FF2B5EF4-FFF2-40B4-BE49-F238E27FC236}">
                <a16:creationId xmlns:a16="http://schemas.microsoft.com/office/drawing/2014/main" id="{A7F65490-E010-47D9-9ED0-B49653BDC9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"/>
          <a:stretch/>
        </p:blipFill>
        <p:spPr>
          <a:xfrm>
            <a:off x="999710" y="648001"/>
            <a:ext cx="4312518" cy="304772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8959A408-CDEC-422A-90AC-4CAE497C4081}"/>
              </a:ext>
            </a:extLst>
          </p:cNvPr>
          <p:cNvSpPr/>
          <p:nvPr/>
        </p:nvSpPr>
        <p:spPr>
          <a:xfrm>
            <a:off x="3760335" y="2509463"/>
            <a:ext cx="5763116" cy="1178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 dirty="0">
                <a:ln w="3175">
                  <a:solidFill>
                    <a:prstClr val="white"/>
                  </a:solidFill>
                </a:ln>
                <a:solidFill>
                  <a:srgbClr val="C0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개발 환경 및 방법</a:t>
            </a:r>
            <a:endParaRPr lang="en-US" altLang="ko-KR" sz="1100" kern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669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개발 환경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5F5603A-39A7-46B9-9335-818AC8F43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551178"/>
              </p:ext>
            </p:extLst>
          </p:nvPr>
        </p:nvGraphicFramePr>
        <p:xfrm>
          <a:off x="6204857" y="4397829"/>
          <a:ext cx="5087258" cy="1892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3629">
                  <a:extLst>
                    <a:ext uri="{9D8B030D-6E8A-4147-A177-3AD203B41FA5}">
                      <a16:colId xmlns:a16="http://schemas.microsoft.com/office/drawing/2014/main" val="2243178648"/>
                    </a:ext>
                  </a:extLst>
                </a:gridCol>
                <a:gridCol w="2543629">
                  <a:extLst>
                    <a:ext uri="{9D8B030D-6E8A-4147-A177-3AD203B41FA5}">
                      <a16:colId xmlns:a16="http://schemas.microsoft.com/office/drawing/2014/main" val="1911691115"/>
                    </a:ext>
                  </a:extLst>
                </a:gridCol>
              </a:tblGrid>
              <a:tr h="6306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 언어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C, JAVA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024428"/>
                  </a:ext>
                </a:extLst>
              </a:tr>
              <a:tr h="6306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개발 프로그램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Arduino 1.8.10</a:t>
                      </a:r>
                    </a:p>
                    <a:p>
                      <a:pPr algn="ctr" latinLnBrk="1"/>
                      <a:r>
                        <a:rPr lang="en-US" altLang="ko-KR" dirty="0"/>
                        <a:t>Android Studio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507351"/>
                  </a:ext>
                </a:extLst>
              </a:tr>
              <a:tr h="6219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개발 운영체제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Windows 10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238065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C4B13AE4-3F21-4865-9178-979456A76D66}"/>
              </a:ext>
            </a:extLst>
          </p:cNvPr>
          <p:cNvGrpSpPr/>
          <p:nvPr/>
        </p:nvGrpSpPr>
        <p:grpSpPr>
          <a:xfrm>
            <a:off x="501009" y="1581784"/>
            <a:ext cx="2774847" cy="2495501"/>
            <a:chOff x="393906" y="3992385"/>
            <a:chExt cx="2774847" cy="2495501"/>
          </a:xfrm>
        </p:grpSpPr>
        <p:pic>
          <p:nvPicPr>
            <p:cNvPr id="1026" name="Picture 2" descr="디바이스마트,MCU보드/전자키트 &gt; 센서모듈 &gt; 근전도/심박/바이오 &gt; 근전도/심박,SZH,아두이노 심박 측정 센서 Pulse/Heart Rate Sensor [SZH-SSBH-035],아두이노 및 기타 MCU에서 활용할 수 있는 심박 측정 센서 모듈 / Voltage: 3V - 5V / size:26mm x 15mm">
              <a:extLst>
                <a:ext uri="{FF2B5EF4-FFF2-40B4-BE49-F238E27FC236}">
                  <a16:creationId xmlns:a16="http://schemas.microsoft.com/office/drawing/2014/main" id="{538ADDC0-3361-41A0-9F79-660918A3B4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906" y="3992385"/>
              <a:ext cx="2515486" cy="1886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DD86CEB-A1A1-4CFB-8A87-32FC269FB27D}"/>
                </a:ext>
              </a:extLst>
            </p:cNvPr>
            <p:cNvSpPr txBox="1"/>
            <p:nvPr/>
          </p:nvSpPr>
          <p:spPr>
            <a:xfrm>
              <a:off x="653267" y="5564556"/>
              <a:ext cx="25154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err="1"/>
                <a:t>심박</a:t>
              </a:r>
              <a:r>
                <a:rPr lang="ko-KR" altLang="en-US" b="1"/>
                <a:t> 측정 센서</a:t>
              </a:r>
              <a:endParaRPr lang="en-US" altLang="ko-KR" b="1"/>
            </a:p>
            <a:p>
              <a:r>
                <a:rPr lang="en-US" altLang="ko-KR" b="1"/>
                <a:t>[SZH-SSBH-035]</a:t>
              </a:r>
            </a:p>
            <a:p>
              <a:endParaRPr lang="ko-KR" altLang="en-US" b="1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E5F1B424-1FD2-48D3-89A2-C5D8E8AFD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711" y="1333727"/>
            <a:ext cx="2002972" cy="200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2380A0-28BA-4A18-A1FA-C42BB135929D}"/>
              </a:ext>
            </a:extLst>
          </p:cNvPr>
          <p:cNvSpPr txBox="1"/>
          <p:nvPr/>
        </p:nvSpPr>
        <p:spPr>
          <a:xfrm>
            <a:off x="3535217" y="3121298"/>
            <a:ext cx="4234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초소형 </a:t>
            </a:r>
            <a:r>
              <a:rPr lang="ko-KR" altLang="en-US" b="1" dirty="0" err="1"/>
              <a:t>아두이노</a:t>
            </a:r>
            <a:r>
              <a:rPr lang="ko-KR" altLang="en-US" b="1" dirty="0"/>
              <a:t> </a:t>
            </a:r>
            <a:r>
              <a:rPr lang="en-US" altLang="ko-KR" b="1" dirty="0"/>
              <a:t>UNO </a:t>
            </a:r>
            <a:r>
              <a:rPr lang="ko-KR" altLang="en-US" b="1" dirty="0"/>
              <a:t>블루투스 모듈 </a:t>
            </a:r>
            <a:r>
              <a:rPr lang="en-US" altLang="ko-KR" b="1" dirty="0"/>
              <a:t>[JARDUINO-UNO-</a:t>
            </a:r>
            <a:r>
              <a:rPr lang="en-US" altLang="ko-KR" b="1" dirty="0" err="1"/>
              <a:t>Btmini</a:t>
            </a:r>
            <a:r>
              <a:rPr lang="en-US" altLang="ko-KR" b="1" dirty="0"/>
              <a:t>]</a:t>
            </a:r>
            <a:endParaRPr lang="ko-KR" altLang="en-US" dirty="0"/>
          </a:p>
        </p:txBody>
      </p:sp>
      <p:pic>
        <p:nvPicPr>
          <p:cNvPr id="6146" name="Picture 2" descr="파이어베이스에 대한 이미지 검색결과">
            <a:extLst>
              <a:ext uri="{FF2B5EF4-FFF2-40B4-BE49-F238E27FC236}">
                <a16:creationId xmlns:a16="http://schemas.microsoft.com/office/drawing/2014/main" id="{289F6278-DF83-4137-B1C0-E56E2AA1B9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7" t="7637" r="6332" b="5366"/>
          <a:stretch/>
        </p:blipFill>
        <p:spPr bwMode="auto">
          <a:xfrm>
            <a:off x="7899899" y="1333727"/>
            <a:ext cx="2880320" cy="188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A272D7E-EE7F-400A-AA61-F1F7A276CF0D}"/>
              </a:ext>
            </a:extLst>
          </p:cNvPr>
          <p:cNvSpPr txBox="1"/>
          <p:nvPr/>
        </p:nvSpPr>
        <p:spPr>
          <a:xfrm>
            <a:off x="7899900" y="3121298"/>
            <a:ext cx="3392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푸시 서버 </a:t>
            </a:r>
            <a:r>
              <a:rPr lang="en-US" altLang="ko-KR" b="1" dirty="0"/>
              <a:t>: </a:t>
            </a:r>
            <a:r>
              <a:rPr lang="ko-KR" altLang="en-US" b="1" dirty="0" err="1"/>
              <a:t>파이어베이스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8784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F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47974" y="-28934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80128" y="619066"/>
            <a:ext cx="10943771" cy="595085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612774" y="-16293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67E2D67-60AD-4E86-A44F-1EFE303296E3}"/>
              </a:ext>
            </a:extLst>
          </p:cNvPr>
          <p:cNvGrpSpPr/>
          <p:nvPr/>
        </p:nvGrpSpPr>
        <p:grpSpPr>
          <a:xfrm>
            <a:off x="580103" y="-28934"/>
            <a:ext cx="10943771" cy="6398832"/>
            <a:chOff x="580103" y="-28934"/>
            <a:chExt cx="10943771" cy="6398832"/>
          </a:xfrm>
        </p:grpSpPr>
        <p:sp>
          <p:nvSpPr>
            <p:cNvPr id="10" name="직사각형 9"/>
            <p:cNvSpPr/>
            <p:nvPr/>
          </p:nvSpPr>
          <p:spPr>
            <a:xfrm>
              <a:off x="580103" y="419041"/>
              <a:ext cx="10943771" cy="59508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98305" y="0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1236105" y="-28934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그림 15" descr="케이블이(가) 표시된 사진&#10;&#10;자동 생성된 설명">
            <a:extLst>
              <a:ext uri="{FF2B5EF4-FFF2-40B4-BE49-F238E27FC236}">
                <a16:creationId xmlns:a16="http://schemas.microsoft.com/office/drawing/2014/main" id="{A7F65490-E010-47D9-9ED0-B49653BDC9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"/>
          <a:stretch/>
        </p:blipFill>
        <p:spPr>
          <a:xfrm>
            <a:off x="999710" y="648001"/>
            <a:ext cx="4312518" cy="304772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8959A408-CDEC-422A-90AC-4CAE497C4081}"/>
              </a:ext>
            </a:extLst>
          </p:cNvPr>
          <p:cNvSpPr/>
          <p:nvPr/>
        </p:nvSpPr>
        <p:spPr>
          <a:xfrm>
            <a:off x="3760335" y="2509463"/>
            <a:ext cx="3198311" cy="1178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 dirty="0">
                <a:ln w="3175">
                  <a:solidFill>
                    <a:prstClr val="white"/>
                  </a:solidFill>
                </a:ln>
                <a:solidFill>
                  <a:srgbClr val="C0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업무 분담</a:t>
            </a:r>
            <a:endParaRPr lang="en-US" altLang="ko-KR" sz="1100" kern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978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E09141-746B-40C6-97AE-B299A932E7B0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업무 분담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AD3DD684-F758-4EE3-8B82-F8277E274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67794"/>
              </p:ext>
            </p:extLst>
          </p:nvPr>
        </p:nvGraphicFramePr>
        <p:xfrm>
          <a:off x="1436914" y="1581784"/>
          <a:ext cx="9220200" cy="4606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3400">
                  <a:extLst>
                    <a:ext uri="{9D8B030D-6E8A-4147-A177-3AD203B41FA5}">
                      <a16:colId xmlns:a16="http://schemas.microsoft.com/office/drawing/2014/main" val="3900092459"/>
                    </a:ext>
                  </a:extLst>
                </a:gridCol>
                <a:gridCol w="3073400">
                  <a:extLst>
                    <a:ext uri="{9D8B030D-6E8A-4147-A177-3AD203B41FA5}">
                      <a16:colId xmlns:a16="http://schemas.microsoft.com/office/drawing/2014/main" val="3681563504"/>
                    </a:ext>
                  </a:extLst>
                </a:gridCol>
                <a:gridCol w="3073400">
                  <a:extLst>
                    <a:ext uri="{9D8B030D-6E8A-4147-A177-3AD203B41FA5}">
                      <a16:colId xmlns:a16="http://schemas.microsoft.com/office/drawing/2014/main" val="3884457529"/>
                    </a:ext>
                  </a:extLst>
                </a:gridCol>
              </a:tblGrid>
              <a:tr h="91113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임종운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조동윤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778389"/>
                  </a:ext>
                </a:extLst>
              </a:tr>
              <a:tr h="9237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자료수집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심박 측정 센서</a:t>
                      </a:r>
                      <a:r>
                        <a:rPr lang="en-US" altLang="ko-KR" b="1"/>
                        <a:t>, </a:t>
                      </a:r>
                      <a:r>
                        <a:rPr lang="ko-KR" altLang="en-US" b="1"/>
                        <a:t>하드웨어 케이스</a:t>
                      </a:r>
                      <a:r>
                        <a:rPr lang="en-US" altLang="ko-KR" b="1"/>
                        <a:t>,</a:t>
                      </a:r>
                      <a:endParaRPr lang="ko-KR" altLang="en-US" b="1"/>
                    </a:p>
                    <a:p>
                      <a:pPr algn="ctr" latinLnBrk="1"/>
                      <a:r>
                        <a:rPr lang="en-US" altLang="ko-KR" b="1"/>
                        <a:t>FireBase </a:t>
                      </a:r>
                      <a:r>
                        <a:rPr lang="ko-KR" altLang="en-US" b="1"/>
                        <a:t>서버</a:t>
                      </a:r>
                      <a:r>
                        <a:rPr lang="en-US" altLang="ko-KR" b="1"/>
                        <a:t>, </a:t>
                      </a:r>
                      <a:r>
                        <a:rPr lang="ko-KR" altLang="en-US" b="1"/>
                        <a:t>위치측정 방법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458906"/>
                  </a:ext>
                </a:extLst>
              </a:tr>
              <a:tr h="9237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설 계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Application UI </a:t>
                      </a:r>
                      <a:r>
                        <a:rPr lang="ko-KR" altLang="en-US" b="1" dirty="0"/>
                        <a:t>설계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push</a:t>
                      </a:r>
                      <a:r>
                        <a:rPr lang="ko-KR" altLang="en-US" b="1" dirty="0"/>
                        <a:t> 서버</a:t>
                      </a:r>
                      <a:r>
                        <a:rPr lang="en-US" altLang="ko-KR" b="1" dirty="0"/>
                        <a:t> </a:t>
                      </a:r>
                      <a:r>
                        <a:rPr lang="ko-KR" altLang="en-US" b="1" dirty="0"/>
                        <a:t>설계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314222"/>
                  </a:ext>
                </a:extLst>
              </a:tr>
              <a:tr h="9237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구 현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Arduino </a:t>
                      </a:r>
                      <a:r>
                        <a:rPr lang="ko-KR" altLang="en-US" b="1" dirty="0"/>
                        <a:t>통신 모듈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Push </a:t>
                      </a:r>
                      <a:r>
                        <a:rPr lang="ko-KR" altLang="en-US" b="1" dirty="0"/>
                        <a:t>서버 통신 모듈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510842"/>
                  </a:ext>
                </a:extLst>
              </a:tr>
              <a:tr h="9237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테스트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유지 보수 및 통합 테스트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8138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831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F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60354E5A-A1ED-4034-8398-FA2D7FDA4466}"/>
              </a:ext>
            </a:extLst>
          </p:cNvPr>
          <p:cNvGrpSpPr/>
          <p:nvPr/>
        </p:nvGrpSpPr>
        <p:grpSpPr>
          <a:xfrm>
            <a:off x="580103" y="-28934"/>
            <a:ext cx="11143796" cy="6598857"/>
            <a:chOff x="580103" y="-28934"/>
            <a:chExt cx="11143796" cy="6598857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19F0BE4-187A-469D-B81E-BE991D28B0BB}"/>
                </a:ext>
              </a:extLst>
            </p:cNvPr>
            <p:cNvGrpSpPr/>
            <p:nvPr/>
          </p:nvGrpSpPr>
          <p:grpSpPr>
            <a:xfrm>
              <a:off x="580103" y="-28934"/>
              <a:ext cx="11143796" cy="6598857"/>
              <a:chOff x="580103" y="-28934"/>
              <a:chExt cx="11143796" cy="6598857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D2832ED7-5A3F-41FE-B60E-E1C8D231136A}"/>
                  </a:ext>
                </a:extLst>
              </p:cNvPr>
              <p:cNvGrpSpPr/>
              <p:nvPr/>
            </p:nvGrpSpPr>
            <p:grpSpPr>
              <a:xfrm>
                <a:off x="580103" y="-28934"/>
                <a:ext cx="11143796" cy="6598857"/>
                <a:chOff x="580103" y="-28934"/>
                <a:chExt cx="11143796" cy="6598857"/>
              </a:xfrm>
            </p:grpSpPr>
            <p:cxnSp>
              <p:nvCxnSpPr>
                <p:cNvPr id="14" name="직선 연결선 13"/>
                <p:cNvCxnSpPr/>
                <p:nvPr/>
              </p:nvCxnSpPr>
              <p:spPr>
                <a:xfrm>
                  <a:off x="1147974" y="-28934"/>
                  <a:ext cx="0" cy="864000"/>
                </a:xfrm>
                <a:prstGeom prst="line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직사각형 8"/>
                <p:cNvSpPr/>
                <p:nvPr/>
              </p:nvSpPr>
              <p:spPr>
                <a:xfrm>
                  <a:off x="780128" y="619066"/>
                  <a:ext cx="10943771" cy="595085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3" name="직선 연결선 12"/>
                <p:cNvCxnSpPr/>
                <p:nvPr/>
              </p:nvCxnSpPr>
              <p:spPr>
                <a:xfrm>
                  <a:off x="11612774" y="-16293"/>
                  <a:ext cx="0" cy="864000"/>
                </a:xfrm>
                <a:prstGeom prst="line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" name="그룹 1">
                  <a:extLst>
                    <a:ext uri="{FF2B5EF4-FFF2-40B4-BE49-F238E27FC236}">
                      <a16:creationId xmlns:a16="http://schemas.microsoft.com/office/drawing/2014/main" id="{D67E2D67-60AD-4E86-A44F-1EFE303296E3}"/>
                    </a:ext>
                  </a:extLst>
                </p:cNvPr>
                <p:cNvGrpSpPr/>
                <p:nvPr/>
              </p:nvGrpSpPr>
              <p:grpSpPr>
                <a:xfrm>
                  <a:off x="580103" y="-28934"/>
                  <a:ext cx="10943771" cy="6398832"/>
                  <a:chOff x="580103" y="-28934"/>
                  <a:chExt cx="10943771" cy="6398832"/>
                </a:xfrm>
              </p:grpSpPr>
              <p:sp>
                <p:nvSpPr>
                  <p:cNvPr id="10" name="직사각형 9"/>
                  <p:cNvSpPr/>
                  <p:nvPr/>
                </p:nvSpPr>
                <p:spPr>
                  <a:xfrm>
                    <a:off x="580103" y="419041"/>
                    <a:ext cx="10943771" cy="595085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>
                        <a:solidFill>
                          <a:prstClr val="white"/>
                        </a:solidFill>
                      </a:rPr>
                      <a:t>ㅁㅁ</a:t>
                    </a:r>
                  </a:p>
                </p:txBody>
              </p:sp>
              <p:cxnSp>
                <p:nvCxnSpPr>
                  <p:cNvPr id="11" name="직선 연결선 10"/>
                  <p:cNvCxnSpPr/>
                  <p:nvPr/>
                </p:nvCxnSpPr>
                <p:spPr>
                  <a:xfrm>
                    <a:off x="898305" y="0"/>
                    <a:ext cx="0" cy="64800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직선 연결선 11"/>
                  <p:cNvCxnSpPr/>
                  <p:nvPr/>
                </p:nvCxnSpPr>
                <p:spPr>
                  <a:xfrm>
                    <a:off x="11236105" y="-28934"/>
                    <a:ext cx="0" cy="64800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16" name="그림 15" descr="케이블이(가) 표시된 사진&#10;&#10;자동 생성된 설명">
                <a:extLst>
                  <a:ext uri="{FF2B5EF4-FFF2-40B4-BE49-F238E27FC236}">
                    <a16:creationId xmlns:a16="http://schemas.microsoft.com/office/drawing/2014/main" id="{A7F65490-E010-47D9-9ED0-B49653BDC9D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74"/>
              <a:stretch/>
            </p:blipFill>
            <p:spPr>
              <a:xfrm>
                <a:off x="999710" y="648001"/>
                <a:ext cx="4312518" cy="3047720"/>
              </a:xfrm>
              <a:prstGeom prst="rect">
                <a:avLst/>
              </a:prstGeom>
            </p:spPr>
          </p:pic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959A408-CDEC-422A-90AC-4CAE497C4081}"/>
                </a:ext>
              </a:extLst>
            </p:cNvPr>
            <p:cNvSpPr/>
            <p:nvPr/>
          </p:nvSpPr>
          <p:spPr>
            <a:xfrm>
              <a:off x="3760335" y="2509463"/>
              <a:ext cx="3198311" cy="11782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5400" b="1" kern="0">
                  <a:ln w="3175">
                    <a:solidFill>
                      <a:prstClr val="white"/>
                    </a:solidFill>
                  </a:ln>
                  <a:solidFill>
                    <a:srgbClr val="C00000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수행 일정</a:t>
              </a:r>
              <a:endParaRPr lang="en-US" altLang="ko-KR" sz="1100" kern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0592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수행 일정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09700FD2-75F7-4C57-83D8-579148159C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010727"/>
              </p:ext>
            </p:extLst>
          </p:nvPr>
        </p:nvGraphicFramePr>
        <p:xfrm>
          <a:off x="1112556" y="1602664"/>
          <a:ext cx="9966887" cy="4418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0791">
                  <a:extLst>
                    <a:ext uri="{9D8B030D-6E8A-4147-A177-3AD203B41FA5}">
                      <a16:colId xmlns:a16="http://schemas.microsoft.com/office/drawing/2014/main" val="282547709"/>
                    </a:ext>
                  </a:extLst>
                </a:gridCol>
                <a:gridCol w="992012">
                  <a:extLst>
                    <a:ext uri="{9D8B030D-6E8A-4147-A177-3AD203B41FA5}">
                      <a16:colId xmlns:a16="http://schemas.microsoft.com/office/drawing/2014/main" val="634001226"/>
                    </a:ext>
                  </a:extLst>
                </a:gridCol>
                <a:gridCol w="992012">
                  <a:extLst>
                    <a:ext uri="{9D8B030D-6E8A-4147-A177-3AD203B41FA5}">
                      <a16:colId xmlns:a16="http://schemas.microsoft.com/office/drawing/2014/main" val="2595500433"/>
                    </a:ext>
                  </a:extLst>
                </a:gridCol>
                <a:gridCol w="992012">
                  <a:extLst>
                    <a:ext uri="{9D8B030D-6E8A-4147-A177-3AD203B41FA5}">
                      <a16:colId xmlns:a16="http://schemas.microsoft.com/office/drawing/2014/main" val="954476413"/>
                    </a:ext>
                  </a:extLst>
                </a:gridCol>
                <a:gridCol w="992012">
                  <a:extLst>
                    <a:ext uri="{9D8B030D-6E8A-4147-A177-3AD203B41FA5}">
                      <a16:colId xmlns:a16="http://schemas.microsoft.com/office/drawing/2014/main" val="3497105367"/>
                    </a:ext>
                  </a:extLst>
                </a:gridCol>
                <a:gridCol w="992012">
                  <a:extLst>
                    <a:ext uri="{9D8B030D-6E8A-4147-A177-3AD203B41FA5}">
                      <a16:colId xmlns:a16="http://schemas.microsoft.com/office/drawing/2014/main" val="1792578094"/>
                    </a:ext>
                  </a:extLst>
                </a:gridCol>
                <a:gridCol w="992012">
                  <a:extLst>
                    <a:ext uri="{9D8B030D-6E8A-4147-A177-3AD203B41FA5}">
                      <a16:colId xmlns:a16="http://schemas.microsoft.com/office/drawing/2014/main" val="1359354196"/>
                    </a:ext>
                  </a:extLst>
                </a:gridCol>
                <a:gridCol w="992012">
                  <a:extLst>
                    <a:ext uri="{9D8B030D-6E8A-4147-A177-3AD203B41FA5}">
                      <a16:colId xmlns:a16="http://schemas.microsoft.com/office/drawing/2014/main" val="497894419"/>
                    </a:ext>
                  </a:extLst>
                </a:gridCol>
                <a:gridCol w="992012">
                  <a:extLst>
                    <a:ext uri="{9D8B030D-6E8A-4147-A177-3AD203B41FA5}">
                      <a16:colId xmlns:a16="http://schemas.microsoft.com/office/drawing/2014/main" val="422411507"/>
                    </a:ext>
                  </a:extLst>
                </a:gridCol>
              </a:tblGrid>
              <a:tr h="539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추진사항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073115"/>
                  </a:ext>
                </a:extLst>
              </a:tr>
              <a:tr h="539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자료수집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695350"/>
                  </a:ext>
                </a:extLst>
              </a:tr>
              <a:tr h="539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스터디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256421"/>
                  </a:ext>
                </a:extLst>
              </a:tr>
              <a:tr h="539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시스템 설계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202404"/>
                  </a:ext>
                </a:extLst>
              </a:tr>
              <a:tr h="539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시스템 구현</a:t>
                      </a:r>
                      <a:endParaRPr lang="en-US" altLang="ko-KR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063293"/>
                  </a:ext>
                </a:extLst>
              </a:tr>
              <a:tr h="539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프로토타입 구현 및 테스트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716309"/>
                  </a:ext>
                </a:extLst>
              </a:tr>
              <a:tr h="539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보완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154983"/>
                  </a:ext>
                </a:extLst>
              </a:tr>
              <a:tr h="539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최종 검토 및 발표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547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82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F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47974" y="-28934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80128" y="619066"/>
            <a:ext cx="10943771" cy="595085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80103" y="419041"/>
            <a:ext cx="10943771" cy="595085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235566" y="2687433"/>
            <a:ext cx="2058319" cy="322678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898305" y="0"/>
            <a:ext cx="0" cy="648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1236105" y="-28934"/>
            <a:ext cx="0" cy="648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612774" y="-16293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2F341A2-57E3-4526-A59B-6BDAC51D8C6B}"/>
              </a:ext>
            </a:extLst>
          </p:cNvPr>
          <p:cNvSpPr txBox="1"/>
          <p:nvPr/>
        </p:nvSpPr>
        <p:spPr>
          <a:xfrm>
            <a:off x="664894" y="107755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목차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D90FC87-51AC-4E95-90F5-D2F80E08E5AC}"/>
              </a:ext>
            </a:extLst>
          </p:cNvPr>
          <p:cNvCxnSpPr/>
          <p:nvPr/>
        </p:nvCxnSpPr>
        <p:spPr>
          <a:xfrm>
            <a:off x="741838" y="1539224"/>
            <a:ext cx="2880320" cy="1518"/>
          </a:xfrm>
          <a:prstGeom prst="line">
            <a:avLst/>
          </a:prstGeom>
          <a:ln w="28575">
            <a:solidFill>
              <a:srgbClr val="FF6969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E28F33BE-83AD-4D20-B7EB-3CDAB1AA02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606477" y="1352758"/>
            <a:ext cx="155351" cy="155351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4A858EF5-0AB0-4345-8194-CE7C591F467C}"/>
              </a:ext>
            </a:extLst>
          </p:cNvPr>
          <p:cNvGrpSpPr/>
          <p:nvPr/>
        </p:nvGrpSpPr>
        <p:grpSpPr>
          <a:xfrm>
            <a:off x="1802437" y="2386081"/>
            <a:ext cx="495955" cy="495955"/>
            <a:chOff x="1331639" y="1650178"/>
            <a:chExt cx="495955" cy="495955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82ADA747-ED86-438B-8B87-690D9E446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39" y="1650178"/>
              <a:ext cx="495955" cy="495955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8992D03-511C-4325-9D38-1CA71EFF5B59}"/>
                </a:ext>
              </a:extLst>
            </p:cNvPr>
            <p:cNvSpPr txBox="1"/>
            <p:nvPr/>
          </p:nvSpPr>
          <p:spPr>
            <a:xfrm>
              <a:off x="1420758" y="170302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1</a:t>
              </a:r>
              <a:endParaRPr lang="ko-KR" altLang="en-US" b="1" dirty="0">
                <a:solidFill>
                  <a:schemeClr val="bg1"/>
                </a:solidFill>
                <a:latin typeface="a타이틀고딕4" panose="02020600000000000000" pitchFamily="18" charset="-127"/>
                <a:ea typeface="a타이틀고딕4" panose="02020600000000000000" pitchFamily="18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291DBFA-013C-45C7-8EA4-76A69009DA60}"/>
              </a:ext>
            </a:extLst>
          </p:cNvPr>
          <p:cNvGrpSpPr/>
          <p:nvPr/>
        </p:nvGrpSpPr>
        <p:grpSpPr>
          <a:xfrm>
            <a:off x="1803091" y="3101604"/>
            <a:ext cx="495955" cy="495955"/>
            <a:chOff x="1331639" y="1650178"/>
            <a:chExt cx="495955" cy="495955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FD4FCCA0-CA91-490A-86FE-ECC6DC36A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39" y="1650178"/>
              <a:ext cx="495955" cy="495955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B907DAE-8A27-41BC-896C-29489335A645}"/>
                </a:ext>
              </a:extLst>
            </p:cNvPr>
            <p:cNvSpPr txBox="1"/>
            <p:nvPr/>
          </p:nvSpPr>
          <p:spPr>
            <a:xfrm>
              <a:off x="1420758" y="170302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2</a:t>
              </a:r>
              <a:endParaRPr lang="ko-KR" altLang="en-US" b="1">
                <a:solidFill>
                  <a:schemeClr val="bg1"/>
                </a:solidFill>
                <a:latin typeface="a타이틀고딕4" panose="02020600000000000000" pitchFamily="18" charset="-127"/>
                <a:ea typeface="a타이틀고딕4" panose="02020600000000000000" pitchFamily="18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8EB335D-6CF4-4A1C-B4E8-C57E4F598B6F}"/>
              </a:ext>
            </a:extLst>
          </p:cNvPr>
          <p:cNvGrpSpPr/>
          <p:nvPr/>
        </p:nvGrpSpPr>
        <p:grpSpPr>
          <a:xfrm>
            <a:off x="1802438" y="3817127"/>
            <a:ext cx="495955" cy="495955"/>
            <a:chOff x="1331639" y="1650178"/>
            <a:chExt cx="495955" cy="495955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B6AF2B3B-6603-4207-A47A-A8BECB860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39" y="1650178"/>
              <a:ext cx="495955" cy="495955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B391B78-5CAB-4F19-98FF-62EFD69E5672}"/>
                </a:ext>
              </a:extLst>
            </p:cNvPr>
            <p:cNvSpPr txBox="1"/>
            <p:nvPr/>
          </p:nvSpPr>
          <p:spPr>
            <a:xfrm>
              <a:off x="1420758" y="170302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3</a:t>
              </a:r>
              <a:endParaRPr lang="ko-KR" altLang="en-US" b="1">
                <a:solidFill>
                  <a:schemeClr val="bg1"/>
                </a:solidFill>
                <a:latin typeface="a타이틀고딕4" panose="02020600000000000000" pitchFamily="18" charset="-127"/>
                <a:ea typeface="a타이틀고딕4" panose="02020600000000000000" pitchFamily="18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A60DCFA-4CAF-46D0-B130-9F607E4484FA}"/>
              </a:ext>
            </a:extLst>
          </p:cNvPr>
          <p:cNvGrpSpPr/>
          <p:nvPr/>
        </p:nvGrpSpPr>
        <p:grpSpPr>
          <a:xfrm>
            <a:off x="1803091" y="4532650"/>
            <a:ext cx="495955" cy="495955"/>
            <a:chOff x="1331639" y="1650178"/>
            <a:chExt cx="495955" cy="495955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99A4DA17-0AA0-49A4-BC9D-C8C41D0E5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39" y="1650178"/>
              <a:ext cx="495955" cy="495955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FA78354-897D-41BD-8FE1-B36B60C5160B}"/>
                </a:ext>
              </a:extLst>
            </p:cNvPr>
            <p:cNvSpPr txBox="1"/>
            <p:nvPr/>
          </p:nvSpPr>
          <p:spPr>
            <a:xfrm>
              <a:off x="1420758" y="170302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4</a:t>
              </a:r>
              <a:endParaRPr lang="ko-KR" altLang="en-US" b="1">
                <a:solidFill>
                  <a:schemeClr val="bg1"/>
                </a:solidFill>
                <a:latin typeface="a타이틀고딕4" panose="02020600000000000000" pitchFamily="18" charset="-127"/>
                <a:ea typeface="a타이틀고딕4" panose="02020600000000000000" pitchFamily="18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E21DB4E-A9AE-4F74-AD85-C51B30F34361}"/>
              </a:ext>
            </a:extLst>
          </p:cNvPr>
          <p:cNvGrpSpPr/>
          <p:nvPr/>
        </p:nvGrpSpPr>
        <p:grpSpPr>
          <a:xfrm>
            <a:off x="6661846" y="2390674"/>
            <a:ext cx="495955" cy="495955"/>
            <a:chOff x="1331639" y="1650178"/>
            <a:chExt cx="495955" cy="495955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45616A98-9C47-4CAD-815D-FABC62103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39" y="1650178"/>
              <a:ext cx="495955" cy="495955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3400D1F-1949-4BD7-AE9E-693F91C6C8F9}"/>
                </a:ext>
              </a:extLst>
            </p:cNvPr>
            <p:cNvSpPr txBox="1"/>
            <p:nvPr/>
          </p:nvSpPr>
          <p:spPr>
            <a:xfrm>
              <a:off x="1420758" y="170302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5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0F4FD3D-647E-4D69-976C-AA9A69E21D80}"/>
              </a:ext>
            </a:extLst>
          </p:cNvPr>
          <p:cNvGrpSpPr/>
          <p:nvPr/>
        </p:nvGrpSpPr>
        <p:grpSpPr>
          <a:xfrm>
            <a:off x="6661847" y="3104666"/>
            <a:ext cx="495955" cy="495955"/>
            <a:chOff x="1331639" y="1650178"/>
            <a:chExt cx="495955" cy="495955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D41D7B95-738A-40C7-9CB7-6D13DFFD6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39" y="1650178"/>
              <a:ext cx="495955" cy="495955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A0C6B5C-96FA-46A6-8820-6A310FDC2073}"/>
                </a:ext>
              </a:extLst>
            </p:cNvPr>
            <p:cNvSpPr txBox="1"/>
            <p:nvPr/>
          </p:nvSpPr>
          <p:spPr>
            <a:xfrm>
              <a:off x="1420758" y="170302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6</a:t>
              </a:r>
              <a:endParaRPr lang="ko-KR" altLang="en-US" b="1" dirty="0">
                <a:solidFill>
                  <a:schemeClr val="bg1"/>
                </a:solidFill>
                <a:latin typeface="a타이틀고딕4" panose="02020600000000000000" pitchFamily="18" charset="-127"/>
                <a:ea typeface="a타이틀고딕4" panose="02020600000000000000" pitchFamily="18" charset="-127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8D41F9A-58ED-4ADF-8A4D-491208065FD8}"/>
              </a:ext>
            </a:extLst>
          </p:cNvPr>
          <p:cNvGrpSpPr/>
          <p:nvPr/>
        </p:nvGrpSpPr>
        <p:grpSpPr>
          <a:xfrm>
            <a:off x="6662501" y="3818658"/>
            <a:ext cx="495955" cy="495955"/>
            <a:chOff x="1331639" y="1650178"/>
            <a:chExt cx="495955" cy="495955"/>
          </a:xfrm>
        </p:grpSpPr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7FD83475-6FDD-4A40-A1CD-34B96F4DB6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39" y="1650178"/>
              <a:ext cx="495955" cy="495955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8AE95DC-3FD7-48E3-A1BA-708DB950A17D}"/>
                </a:ext>
              </a:extLst>
            </p:cNvPr>
            <p:cNvSpPr txBox="1"/>
            <p:nvPr/>
          </p:nvSpPr>
          <p:spPr>
            <a:xfrm>
              <a:off x="1420758" y="170302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7</a:t>
              </a:r>
              <a:endParaRPr lang="ko-KR" altLang="en-US" b="1">
                <a:solidFill>
                  <a:schemeClr val="bg1"/>
                </a:solidFill>
                <a:latin typeface="a타이틀고딕4" panose="02020600000000000000" pitchFamily="18" charset="-127"/>
                <a:ea typeface="a타이틀고딕4" panose="02020600000000000000" pitchFamily="18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273055D-CC31-44B1-A7B7-294BF155B9FB}"/>
              </a:ext>
            </a:extLst>
          </p:cNvPr>
          <p:cNvGrpSpPr/>
          <p:nvPr/>
        </p:nvGrpSpPr>
        <p:grpSpPr>
          <a:xfrm>
            <a:off x="6661848" y="4532650"/>
            <a:ext cx="495955" cy="495955"/>
            <a:chOff x="1331639" y="1650178"/>
            <a:chExt cx="495955" cy="495955"/>
          </a:xfrm>
        </p:grpSpPr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9717B2ED-5D99-4F91-AFB0-6C017258C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39" y="1650178"/>
              <a:ext cx="495955" cy="495955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DBC0022-C1EF-4A49-BA3E-07B177CCD213}"/>
                </a:ext>
              </a:extLst>
            </p:cNvPr>
            <p:cNvSpPr txBox="1"/>
            <p:nvPr/>
          </p:nvSpPr>
          <p:spPr>
            <a:xfrm>
              <a:off x="1420758" y="170302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8</a:t>
              </a:r>
              <a:endParaRPr lang="ko-KR" altLang="en-US" b="1">
                <a:solidFill>
                  <a:schemeClr val="bg1"/>
                </a:solidFill>
                <a:latin typeface="a타이틀고딕4" panose="02020600000000000000" pitchFamily="18" charset="-127"/>
                <a:ea typeface="a타이틀고딕4" panose="02020600000000000000" pitchFamily="18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6FD2E16-32A4-4C03-956C-4A314974546B}"/>
              </a:ext>
            </a:extLst>
          </p:cNvPr>
          <p:cNvSpPr txBox="1"/>
          <p:nvPr/>
        </p:nvSpPr>
        <p:spPr>
          <a:xfrm>
            <a:off x="2498415" y="2449531"/>
            <a:ext cx="3199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개요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128B060-2540-4B3C-861A-23D17367B7D4}"/>
              </a:ext>
            </a:extLst>
          </p:cNvPr>
          <p:cNvSpPr txBox="1"/>
          <p:nvPr/>
        </p:nvSpPr>
        <p:spPr>
          <a:xfrm>
            <a:off x="2498417" y="3113157"/>
            <a:ext cx="3199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관련 연구 및 사례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F861F18-3760-4F29-AC86-57BCA0F5F7F2}"/>
              </a:ext>
            </a:extLst>
          </p:cNvPr>
          <p:cNvSpPr txBox="1"/>
          <p:nvPr/>
        </p:nvSpPr>
        <p:spPr>
          <a:xfrm>
            <a:off x="2498416" y="3823805"/>
            <a:ext cx="3199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시스템 수행 시나리오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E9AF8F4-A99A-4E82-AA33-0E7DA990C9A9}"/>
              </a:ext>
            </a:extLst>
          </p:cNvPr>
          <p:cNvSpPr txBox="1"/>
          <p:nvPr/>
        </p:nvSpPr>
        <p:spPr>
          <a:xfrm>
            <a:off x="2498416" y="4549794"/>
            <a:ext cx="3199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시스템 구성도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359E2DF-51F8-4945-81AC-4C3EDE333C26}"/>
              </a:ext>
            </a:extLst>
          </p:cNvPr>
          <p:cNvSpPr txBox="1"/>
          <p:nvPr/>
        </p:nvSpPr>
        <p:spPr>
          <a:xfrm>
            <a:off x="7357824" y="2403225"/>
            <a:ext cx="3199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개발 환경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3C70898-667F-44BA-A71D-4B6564275442}"/>
              </a:ext>
            </a:extLst>
          </p:cNvPr>
          <p:cNvSpPr txBox="1"/>
          <p:nvPr/>
        </p:nvSpPr>
        <p:spPr>
          <a:xfrm>
            <a:off x="7357825" y="3100846"/>
            <a:ext cx="3199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업무 분담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F0D42BF-5136-4522-91CD-641EF1CAA0C6}"/>
              </a:ext>
            </a:extLst>
          </p:cNvPr>
          <p:cNvSpPr txBox="1"/>
          <p:nvPr/>
        </p:nvSpPr>
        <p:spPr>
          <a:xfrm>
            <a:off x="7357825" y="3823805"/>
            <a:ext cx="3199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수행 일정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12CA66D-D0E6-45D5-95AE-2C0B2C29C027}"/>
              </a:ext>
            </a:extLst>
          </p:cNvPr>
          <p:cNvSpPr txBox="1"/>
          <p:nvPr/>
        </p:nvSpPr>
        <p:spPr>
          <a:xfrm>
            <a:off x="7357824" y="4546764"/>
            <a:ext cx="3199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참고 </a:t>
            </a:r>
            <a:r>
              <a:rPr lang="ko-KR" altLang="en-US" sz="2400" b="1"/>
              <a:t>자료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10720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F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B85EDFF-9D56-4803-9970-4E79540C23EC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75E3857-085E-43E6-BD95-08C500B1BEED}"/>
              </a:ext>
            </a:extLst>
          </p:cNvPr>
          <p:cNvSpPr txBox="1"/>
          <p:nvPr/>
        </p:nvSpPr>
        <p:spPr>
          <a:xfrm>
            <a:off x="318592" y="66992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참고 자료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7601CE-4790-41EF-8F4B-3B42D068A7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29E733D-973D-4556-A25D-76C4C5E0EE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424" y="1967685"/>
            <a:ext cx="228193" cy="2281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96CAF8-2F20-4C4E-92AF-D27EBC34EB27}"/>
              </a:ext>
            </a:extLst>
          </p:cNvPr>
          <p:cNvSpPr txBox="1"/>
          <p:nvPr/>
        </p:nvSpPr>
        <p:spPr>
          <a:xfrm>
            <a:off x="1756282" y="1872343"/>
            <a:ext cx="7119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보건 복지부 통계자료</a:t>
            </a:r>
            <a:endParaRPr lang="en-US" altLang="ko-KR" b="1" dirty="0"/>
          </a:p>
          <a:p>
            <a:r>
              <a:rPr lang="en-US" altLang="ko-KR" dirty="0">
                <a:hlinkClick r:id="rId3"/>
              </a:rPr>
              <a:t>https://www.mohw.go.kr/react/al/sal0301vw.jsp?PAR_MENU_ID=04&amp;MENU_ID=0403&amp;page=1&amp;CONT_SEQ=346707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35043A3-E54E-40D1-A6D0-F038BB7AC3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759" y="2974293"/>
            <a:ext cx="228193" cy="2281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74C3DA1-2403-4627-BA4A-024C70EA33E8}"/>
              </a:ext>
            </a:extLst>
          </p:cNvPr>
          <p:cNvSpPr txBox="1"/>
          <p:nvPr/>
        </p:nvSpPr>
        <p:spPr>
          <a:xfrm>
            <a:off x="1730617" y="2878951"/>
            <a:ext cx="7119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환자 이상징후 모니터링 시스템</a:t>
            </a:r>
            <a:r>
              <a:rPr lang="en-US" altLang="ko-KR" b="1" dirty="0"/>
              <a:t>(RRS)</a:t>
            </a:r>
          </a:p>
          <a:p>
            <a:r>
              <a:rPr lang="en-US" altLang="ko-KR" dirty="0">
                <a:hlinkClick r:id="rId4"/>
              </a:rPr>
              <a:t>http://blog.naver.com/PostView.nhn?blogId=neozensoft&amp;logNo=221244637721&amp;parentCategoryNo=&amp;categoryNo=13&amp;viewDate=&amp;isShowPopularPosts=true&amp;from=search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1B55872-F372-4F73-9788-65886D7677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759" y="4408811"/>
            <a:ext cx="228193" cy="2281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B1FF5BF-3642-4F2D-B46A-6A96D9AE4770}"/>
              </a:ext>
            </a:extLst>
          </p:cNvPr>
          <p:cNvSpPr txBox="1"/>
          <p:nvPr/>
        </p:nvSpPr>
        <p:spPr>
          <a:xfrm>
            <a:off x="1730617" y="4313469"/>
            <a:ext cx="711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씨유</a:t>
            </a:r>
            <a:r>
              <a:rPr lang="ko-KR" altLang="en-US" b="1" dirty="0"/>
              <a:t> 메디컬 홈 </a:t>
            </a:r>
            <a:r>
              <a:rPr lang="en-US" altLang="ko-KR" b="1" dirty="0"/>
              <a:t>AED</a:t>
            </a:r>
          </a:p>
          <a:p>
            <a:r>
              <a:rPr lang="en-US" altLang="ko-KR" dirty="0">
                <a:hlinkClick r:id="rId5"/>
              </a:rPr>
              <a:t>http://momorecipe.com/221233399440</a:t>
            </a:r>
            <a:endParaRPr lang="ko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155D174-F681-4AC7-B3C7-58335EEA9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12223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7ABDC84-5A0D-4068-A827-77A4D13A71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759" y="5369476"/>
            <a:ext cx="228193" cy="22819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725FD75-F5B9-4633-A0F7-8C727B664254}"/>
              </a:ext>
            </a:extLst>
          </p:cNvPr>
          <p:cNvSpPr txBox="1"/>
          <p:nvPr/>
        </p:nvSpPr>
        <p:spPr>
          <a:xfrm>
            <a:off x="1730617" y="5274134"/>
            <a:ext cx="711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워싱턴대</a:t>
            </a:r>
            <a:r>
              <a:rPr lang="en-US" altLang="ko-KR" b="1" dirty="0"/>
              <a:t>, AI </a:t>
            </a:r>
            <a:r>
              <a:rPr lang="ko-KR" altLang="en-US" b="1" dirty="0"/>
              <a:t>스피커 활용한 심장마비 감지 기술</a:t>
            </a:r>
            <a:endParaRPr lang="en-US" altLang="ko-KR" b="1" dirty="0"/>
          </a:p>
          <a:p>
            <a:r>
              <a:rPr lang="en-US" altLang="ko-KR" dirty="0">
                <a:hlinkClick r:id="rId7"/>
              </a:rPr>
              <a:t>http://www.ciokorea.com/news/124889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4113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F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9367487A-F316-4880-A567-DCF2BC73DBFD}"/>
              </a:ext>
            </a:extLst>
          </p:cNvPr>
          <p:cNvSpPr txBox="1"/>
          <p:nvPr/>
        </p:nvSpPr>
        <p:spPr>
          <a:xfrm>
            <a:off x="4376057" y="2504061"/>
            <a:ext cx="36140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spc="-20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QnA</a:t>
            </a:r>
            <a:endParaRPr lang="ko-KR" altLang="en-US" sz="4000" spc="-20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3734ABD-A91F-4A00-9702-8778F7EBD2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19050">
            <a:off x="4605561" y="2428553"/>
            <a:ext cx="616578" cy="61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2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F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47974" y="-28934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80128" y="619066"/>
            <a:ext cx="10943771" cy="595085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612774" y="-16293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67E2D67-60AD-4E86-A44F-1EFE303296E3}"/>
              </a:ext>
            </a:extLst>
          </p:cNvPr>
          <p:cNvGrpSpPr/>
          <p:nvPr/>
        </p:nvGrpSpPr>
        <p:grpSpPr>
          <a:xfrm>
            <a:off x="580103" y="-28934"/>
            <a:ext cx="10943771" cy="6398832"/>
            <a:chOff x="580103" y="-28934"/>
            <a:chExt cx="10943771" cy="6398832"/>
          </a:xfrm>
        </p:grpSpPr>
        <p:sp>
          <p:nvSpPr>
            <p:cNvPr id="10" name="직사각형 9"/>
            <p:cNvSpPr/>
            <p:nvPr/>
          </p:nvSpPr>
          <p:spPr>
            <a:xfrm>
              <a:off x="580103" y="419041"/>
              <a:ext cx="10943771" cy="59508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98305" y="0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1236105" y="-28934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그림 15" descr="케이블이(가) 표시된 사진&#10;&#10;자동 생성된 설명">
            <a:extLst>
              <a:ext uri="{FF2B5EF4-FFF2-40B4-BE49-F238E27FC236}">
                <a16:creationId xmlns:a16="http://schemas.microsoft.com/office/drawing/2014/main" id="{18BD7DA8-6786-4550-8A21-34046EF8F9B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"/>
          <a:stretch/>
        </p:blipFill>
        <p:spPr>
          <a:xfrm>
            <a:off x="999710" y="648001"/>
            <a:ext cx="4312518" cy="304772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686A5CD6-E234-47FC-89D7-1CEB408969F5}"/>
              </a:ext>
            </a:extLst>
          </p:cNvPr>
          <p:cNvSpPr/>
          <p:nvPr/>
        </p:nvSpPr>
        <p:spPr>
          <a:xfrm>
            <a:off x="3493975" y="2617526"/>
            <a:ext cx="1569660" cy="1178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 dirty="0">
                <a:ln w="3175">
                  <a:solidFill>
                    <a:prstClr val="white"/>
                  </a:solidFill>
                </a:ln>
                <a:solidFill>
                  <a:srgbClr val="C00000"/>
                </a:solidFill>
                <a:ea typeface="야놀자 야체 B" panose="02020603020101020101" pitchFamily="18" charset="-127"/>
              </a:rPr>
              <a:t>개요</a:t>
            </a:r>
            <a:endParaRPr lang="en-US" altLang="ko-KR" sz="1100" kern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319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F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E09141-746B-40C6-97AE-B299A932E7B0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874F833-6DF8-45F2-BF2D-3B516FCE13BD}"/>
              </a:ext>
            </a:extLst>
          </p:cNvPr>
          <p:cNvCxnSpPr>
            <a:cxnSpLocks/>
          </p:cNvCxnSpPr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8076C44-876A-4C02-AD64-F2018726EF6C}"/>
              </a:ext>
            </a:extLst>
          </p:cNvPr>
          <p:cNvSpPr txBox="1"/>
          <p:nvPr/>
        </p:nvSpPr>
        <p:spPr>
          <a:xfrm>
            <a:off x="318592" y="66992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개요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6E892C3-5A46-49F7-A46C-A88F235383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1BD6CAE4-9DBD-4E0B-9474-C38BA0DDC328}"/>
              </a:ext>
            </a:extLst>
          </p:cNvPr>
          <p:cNvSpPr/>
          <p:nvPr/>
        </p:nvSpPr>
        <p:spPr>
          <a:xfrm>
            <a:off x="1118811" y="5117240"/>
            <a:ext cx="2615844" cy="9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b="1">
                <a:solidFill>
                  <a:srgbClr val="C00000"/>
                </a:solidFill>
              </a:rPr>
              <a:t>연구 개발 배경</a:t>
            </a:r>
            <a:endParaRPr lang="en-US" altLang="ko-KR" sz="1600" b="1">
              <a:solidFill>
                <a:srgbClr val="C00000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>
                <a:solidFill>
                  <a:srgbClr val="C00000"/>
                </a:solidFill>
              </a:rPr>
              <a:t>심정지 환자의 증가 추세에도 불구</a:t>
            </a:r>
            <a:r>
              <a:rPr lang="en-US" altLang="ko-KR" sz="1200">
                <a:solidFill>
                  <a:srgbClr val="C00000"/>
                </a:solidFill>
              </a:rPr>
              <a:t>, </a:t>
            </a:r>
            <a:r>
              <a:rPr lang="ko-KR" altLang="en-US" sz="1200" b="1">
                <a:solidFill>
                  <a:srgbClr val="C00000"/>
                </a:solidFill>
              </a:rPr>
              <a:t>심정지 생존 확률</a:t>
            </a:r>
            <a:r>
              <a:rPr lang="ko-KR" altLang="en-US" sz="1200">
                <a:solidFill>
                  <a:srgbClr val="C00000"/>
                </a:solidFill>
              </a:rPr>
              <a:t>은 약 </a:t>
            </a:r>
            <a:r>
              <a:rPr lang="en-US" altLang="ko-KR" sz="1200">
                <a:solidFill>
                  <a:srgbClr val="C00000"/>
                </a:solidFill>
              </a:rPr>
              <a:t>9%.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1BB492-DE63-4C5F-894F-33A5531EBC32}"/>
              </a:ext>
            </a:extLst>
          </p:cNvPr>
          <p:cNvSpPr/>
          <p:nvPr/>
        </p:nvSpPr>
        <p:spPr>
          <a:xfrm>
            <a:off x="4268786" y="5113736"/>
            <a:ext cx="3152644" cy="9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b="1">
                <a:solidFill>
                  <a:srgbClr val="C00000"/>
                </a:solidFill>
              </a:rPr>
              <a:t>연구 개발 목표</a:t>
            </a:r>
            <a:endParaRPr lang="en-US" altLang="ko-KR" sz="900" b="1">
              <a:solidFill>
                <a:srgbClr val="C00000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>
                <a:solidFill>
                  <a:srgbClr val="C00000"/>
                </a:solidFill>
              </a:rPr>
              <a:t>착용자의 </a:t>
            </a:r>
            <a:r>
              <a:rPr lang="ko-KR" altLang="en-US" sz="1200" b="1">
                <a:solidFill>
                  <a:srgbClr val="C00000"/>
                </a:solidFill>
              </a:rPr>
              <a:t>맥박 상태를 상시 확인</a:t>
            </a:r>
            <a:r>
              <a:rPr lang="ko-KR" altLang="en-US" sz="1200">
                <a:solidFill>
                  <a:srgbClr val="C00000"/>
                </a:solidFill>
              </a:rPr>
              <a:t>하여 </a:t>
            </a:r>
            <a:r>
              <a:rPr lang="ko-KR" altLang="en-US" sz="1200" b="1">
                <a:solidFill>
                  <a:srgbClr val="C00000"/>
                </a:solidFill>
              </a:rPr>
              <a:t>응급</a:t>
            </a:r>
            <a:endParaRPr lang="en-US" altLang="ko-KR" sz="1200" b="1">
              <a:solidFill>
                <a:srgbClr val="C00000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b="1">
                <a:solidFill>
                  <a:srgbClr val="C00000"/>
                </a:solidFill>
              </a:rPr>
              <a:t>상황을 대비</a:t>
            </a:r>
            <a:r>
              <a:rPr lang="ko-KR" altLang="en-US" sz="1200">
                <a:solidFill>
                  <a:srgbClr val="C00000"/>
                </a:solidFill>
              </a:rPr>
              <a:t> 하는 시스템을 구축한다</a:t>
            </a:r>
            <a:r>
              <a:rPr lang="en-US" altLang="ko-KR" sz="120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55D6718-A781-4F63-9989-3F47E2A62B5B}"/>
              </a:ext>
            </a:extLst>
          </p:cNvPr>
          <p:cNvSpPr/>
          <p:nvPr/>
        </p:nvSpPr>
        <p:spPr>
          <a:xfrm>
            <a:off x="7955561" y="5069869"/>
            <a:ext cx="3487056" cy="1256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b="1">
                <a:solidFill>
                  <a:srgbClr val="C00000"/>
                </a:solidFill>
              </a:rPr>
              <a:t>연구 개발 효과</a:t>
            </a:r>
            <a:endParaRPr lang="en-US" altLang="ko-KR" sz="1600" b="1">
              <a:solidFill>
                <a:srgbClr val="C00000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>
                <a:solidFill>
                  <a:srgbClr val="C00000"/>
                </a:solidFill>
              </a:rPr>
              <a:t>주변에 쉽게 도움을 청할 수 없는 </a:t>
            </a:r>
            <a:r>
              <a:rPr lang="ko-KR" altLang="en-US" sz="1200" b="1">
                <a:solidFill>
                  <a:srgbClr val="C00000"/>
                </a:solidFill>
              </a:rPr>
              <a:t>심정지 환자를 조기에 발견</a:t>
            </a:r>
            <a:r>
              <a:rPr lang="ko-KR" altLang="en-US" sz="1200">
                <a:solidFill>
                  <a:srgbClr val="C00000"/>
                </a:solidFill>
              </a:rPr>
              <a:t>하여 심정지로 인한 </a:t>
            </a:r>
            <a:r>
              <a:rPr lang="ko-KR" altLang="en-US" sz="1200" b="1">
                <a:solidFill>
                  <a:srgbClr val="C00000"/>
                </a:solidFill>
              </a:rPr>
              <a:t>사망률 감소</a:t>
            </a:r>
            <a:r>
              <a:rPr lang="ko-KR" altLang="en-US" sz="1200">
                <a:solidFill>
                  <a:srgbClr val="C00000"/>
                </a:solidFill>
              </a:rPr>
              <a:t>시킬 수 있도록 함</a:t>
            </a:r>
            <a:endParaRPr lang="en-US" altLang="ko-KR" sz="1200">
              <a:solidFill>
                <a:srgbClr val="C00000"/>
              </a:solidFill>
            </a:endParaRPr>
          </a:p>
        </p:txBody>
      </p:sp>
      <p:sp>
        <p:nvSpPr>
          <p:cNvPr id="25" name="모서리가 둥근 직사각형 39">
            <a:extLst>
              <a:ext uri="{FF2B5EF4-FFF2-40B4-BE49-F238E27FC236}">
                <a16:creationId xmlns:a16="http://schemas.microsoft.com/office/drawing/2014/main" id="{E1CD3EDA-1B5C-4C99-AC11-EF75D65207C4}"/>
              </a:ext>
            </a:extLst>
          </p:cNvPr>
          <p:cNvSpPr/>
          <p:nvPr/>
        </p:nvSpPr>
        <p:spPr>
          <a:xfrm>
            <a:off x="1574494" y="1742078"/>
            <a:ext cx="355887" cy="3708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E1FC2D-E133-431C-A0E3-BEBA8B2C51A6}"/>
              </a:ext>
            </a:extLst>
          </p:cNvPr>
          <p:cNvSpPr/>
          <p:nvPr/>
        </p:nvSpPr>
        <p:spPr>
          <a:xfrm rot="10800000">
            <a:off x="1682300" y="4931682"/>
            <a:ext cx="140269" cy="27637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D79358D-62B4-4E15-BAFA-0E43A814F965}"/>
              </a:ext>
            </a:extLst>
          </p:cNvPr>
          <p:cNvSpPr/>
          <p:nvPr/>
        </p:nvSpPr>
        <p:spPr>
          <a:xfrm>
            <a:off x="1626704" y="5132994"/>
            <a:ext cx="251460" cy="2514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FE1C4715-68E2-4DA8-9697-E438EC7B7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802635"/>
              </p:ext>
            </p:extLst>
          </p:nvPr>
        </p:nvGraphicFramePr>
        <p:xfrm>
          <a:off x="1572324" y="1870596"/>
          <a:ext cx="358057" cy="3450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rgbClr val="C00000"/>
                          </a:solidFill>
                        </a:rPr>
                        <a:t>100</a:t>
                      </a:r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rgbClr val="C00000"/>
                          </a:solidFill>
                        </a:rPr>
                        <a:t>90</a:t>
                      </a:r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rgbClr val="C00000"/>
                          </a:solidFill>
                        </a:rPr>
                        <a:t>80</a:t>
                      </a:r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rgbClr val="C00000"/>
                          </a:solidFill>
                        </a:rPr>
                        <a:t>70</a:t>
                      </a:r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rgbClr val="C00000"/>
                          </a:solidFill>
                        </a:rPr>
                        <a:t>60</a:t>
                      </a:r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rgbClr val="C00000"/>
                          </a:solidFill>
                        </a:rPr>
                        <a:t>50</a:t>
                      </a:r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rgbClr val="C00000"/>
                          </a:solidFill>
                        </a:rPr>
                        <a:t>40</a:t>
                      </a:r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rgbClr val="C00000"/>
                          </a:solidFill>
                        </a:rPr>
                        <a:t>30</a:t>
                      </a:r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rgbClr val="C00000"/>
                          </a:solidFill>
                        </a:rPr>
                        <a:t>20</a:t>
                      </a:r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rgbClr val="C00000"/>
                          </a:solidFill>
                        </a:rPr>
                        <a:t>10</a:t>
                      </a:r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37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29" name="그림 28">
            <a:extLst>
              <a:ext uri="{FF2B5EF4-FFF2-40B4-BE49-F238E27FC236}">
                <a16:creationId xmlns:a16="http://schemas.microsoft.com/office/drawing/2014/main" id="{DA9191AB-2D38-4CE0-BC82-8AFE229FC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461" y="2319657"/>
            <a:ext cx="2300849" cy="2300849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83A67DD3-875F-44AB-8BFF-695C2BD85F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6069179" y="3684792"/>
            <a:ext cx="155351" cy="155351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7873FC08-DB37-4738-B463-9E1B08BEB999}"/>
              </a:ext>
            </a:extLst>
          </p:cNvPr>
          <p:cNvGrpSpPr/>
          <p:nvPr/>
        </p:nvGrpSpPr>
        <p:grpSpPr>
          <a:xfrm>
            <a:off x="8576556" y="1793250"/>
            <a:ext cx="2561667" cy="3125860"/>
            <a:chOff x="8576556" y="1793250"/>
            <a:chExt cx="2561667" cy="3125860"/>
          </a:xfrm>
        </p:grpSpPr>
        <p:sp>
          <p:nvSpPr>
            <p:cNvPr id="2" name="사다리꼴 1">
              <a:extLst>
                <a:ext uri="{FF2B5EF4-FFF2-40B4-BE49-F238E27FC236}">
                  <a16:creationId xmlns:a16="http://schemas.microsoft.com/office/drawing/2014/main" id="{D6874693-EE44-409E-A2B4-405E1859C52B}"/>
                </a:ext>
              </a:extLst>
            </p:cNvPr>
            <p:cNvSpPr/>
            <p:nvPr/>
          </p:nvSpPr>
          <p:spPr>
            <a:xfrm>
              <a:off x="8616007" y="3859787"/>
              <a:ext cx="2464502" cy="1059323"/>
            </a:xfrm>
            <a:prstGeom prst="trapezoid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CBE17297-F938-48F1-8F64-E4EA823CA32A}"/>
                </a:ext>
              </a:extLst>
            </p:cNvPr>
            <p:cNvGrpSpPr/>
            <p:nvPr/>
          </p:nvGrpSpPr>
          <p:grpSpPr>
            <a:xfrm>
              <a:off x="8576556" y="1793250"/>
              <a:ext cx="2561667" cy="2406324"/>
              <a:chOff x="4276594" y="1022799"/>
              <a:chExt cx="3083785" cy="2630973"/>
            </a:xfrm>
          </p:grpSpPr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D1FAF090-DF46-46E5-BDB0-7753E42EF14E}"/>
                  </a:ext>
                </a:extLst>
              </p:cNvPr>
              <p:cNvGrpSpPr/>
              <p:nvPr/>
            </p:nvGrpSpPr>
            <p:grpSpPr>
              <a:xfrm>
                <a:off x="4276594" y="1022799"/>
                <a:ext cx="3083785" cy="2630973"/>
                <a:chOff x="4548747" y="447791"/>
                <a:chExt cx="2811632" cy="2398782"/>
              </a:xfrm>
            </p:grpSpPr>
            <p:sp>
              <p:nvSpPr>
                <p:cNvPr id="83" name="사각형: 둥근 모서리 82">
                  <a:extLst>
                    <a:ext uri="{FF2B5EF4-FFF2-40B4-BE49-F238E27FC236}">
                      <a16:creationId xmlns:a16="http://schemas.microsoft.com/office/drawing/2014/main" id="{E2B0828A-6550-4B61-B7CA-BF92DB7FDC1E}"/>
                    </a:ext>
                  </a:extLst>
                </p:cNvPr>
                <p:cNvSpPr/>
                <p:nvPr/>
              </p:nvSpPr>
              <p:spPr>
                <a:xfrm>
                  <a:off x="4548747" y="447791"/>
                  <a:ext cx="2811632" cy="2398782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사각형: 둥근 모서리 83">
                  <a:extLst>
                    <a:ext uri="{FF2B5EF4-FFF2-40B4-BE49-F238E27FC236}">
                      <a16:creationId xmlns:a16="http://schemas.microsoft.com/office/drawing/2014/main" id="{BF6FFF65-0220-453E-8293-B84EC9FD5E10}"/>
                    </a:ext>
                  </a:extLst>
                </p:cNvPr>
                <p:cNvSpPr/>
                <p:nvPr/>
              </p:nvSpPr>
              <p:spPr>
                <a:xfrm>
                  <a:off x="4726021" y="598990"/>
                  <a:ext cx="2455409" cy="2094866"/>
                </a:xfrm>
                <a:prstGeom prst="round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0FBC2C53-D8C2-4729-9547-49CBF16D976E}"/>
                  </a:ext>
                </a:extLst>
              </p:cNvPr>
              <p:cNvGrpSpPr/>
              <p:nvPr/>
            </p:nvGrpSpPr>
            <p:grpSpPr>
              <a:xfrm>
                <a:off x="5220650" y="1760220"/>
                <a:ext cx="359744" cy="866140"/>
                <a:chOff x="4471027" y="1760220"/>
                <a:chExt cx="359744" cy="866140"/>
              </a:xfrm>
            </p:grpSpPr>
            <p:cxnSp>
              <p:nvCxnSpPr>
                <p:cNvPr id="72" name="직선 연결선 71">
                  <a:extLst>
                    <a:ext uri="{FF2B5EF4-FFF2-40B4-BE49-F238E27FC236}">
                      <a16:creationId xmlns:a16="http://schemas.microsoft.com/office/drawing/2014/main" id="{65172836-CE00-4C93-9BBA-9A1309B81612}"/>
                    </a:ext>
                  </a:extLst>
                </p:cNvPr>
                <p:cNvCxnSpPr/>
                <p:nvPr/>
              </p:nvCxnSpPr>
              <p:spPr>
                <a:xfrm>
                  <a:off x="4471027" y="2337453"/>
                  <a:ext cx="222059" cy="38102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>
                  <a:extLst>
                    <a:ext uri="{FF2B5EF4-FFF2-40B4-BE49-F238E27FC236}">
                      <a16:creationId xmlns:a16="http://schemas.microsoft.com/office/drawing/2014/main" id="{6F755DEC-E55D-4072-965D-64BD75691F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92054" y="1971041"/>
                  <a:ext cx="33182" cy="404514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직선 연결선 73">
                  <a:extLst>
                    <a:ext uri="{FF2B5EF4-FFF2-40B4-BE49-F238E27FC236}">
                      <a16:creationId xmlns:a16="http://schemas.microsoft.com/office/drawing/2014/main" id="{861FFE7A-E8AF-447E-8754-506756AA5B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25236" y="1971040"/>
                  <a:ext cx="0" cy="65024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직선 연결선 74">
                  <a:extLst>
                    <a:ext uri="{FF2B5EF4-FFF2-40B4-BE49-F238E27FC236}">
                      <a16:creationId xmlns:a16="http://schemas.microsoft.com/office/drawing/2014/main" id="{083DB195-5F90-4BFF-9CBE-06471E1EF1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25236" y="1760220"/>
                  <a:ext cx="32150" cy="86614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직선 연결선 75">
                  <a:extLst>
                    <a:ext uri="{FF2B5EF4-FFF2-40B4-BE49-F238E27FC236}">
                      <a16:creationId xmlns:a16="http://schemas.microsoft.com/office/drawing/2014/main" id="{B5E7D77B-C312-439E-9DDB-FCF54D76D9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57386" y="1760220"/>
                  <a:ext cx="17760" cy="151016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id="{B92E9211-C1BC-40DC-ADDF-8933C09BAE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75146" y="1825678"/>
                  <a:ext cx="15422" cy="8555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직선 연결선 81">
                  <a:extLst>
                    <a:ext uri="{FF2B5EF4-FFF2-40B4-BE49-F238E27FC236}">
                      <a16:creationId xmlns:a16="http://schemas.microsoft.com/office/drawing/2014/main" id="{B289242B-A091-4A59-BD15-2B3738F4FFB2}"/>
                    </a:ext>
                  </a:extLst>
                </p:cNvPr>
                <p:cNvCxnSpPr/>
                <p:nvPr/>
              </p:nvCxnSpPr>
              <p:spPr>
                <a:xfrm>
                  <a:off x="4789536" y="1829546"/>
                  <a:ext cx="41235" cy="52695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FE00F5A8-8915-4A7D-A4F0-3252F89AA9EC}"/>
                  </a:ext>
                </a:extLst>
              </p:cNvPr>
              <p:cNvGrpSpPr/>
              <p:nvPr/>
            </p:nvGrpSpPr>
            <p:grpSpPr>
              <a:xfrm>
                <a:off x="5586468" y="1760220"/>
                <a:ext cx="359744" cy="866140"/>
                <a:chOff x="4471027" y="1760220"/>
                <a:chExt cx="359744" cy="866140"/>
              </a:xfrm>
            </p:grpSpPr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id="{134BE57A-6084-466F-B4A4-B8B1777FCAD2}"/>
                    </a:ext>
                  </a:extLst>
                </p:cNvPr>
                <p:cNvCxnSpPr/>
                <p:nvPr/>
              </p:nvCxnSpPr>
              <p:spPr>
                <a:xfrm>
                  <a:off x="4471027" y="2337453"/>
                  <a:ext cx="222059" cy="38102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id="{839C24BD-4DF9-4D18-A892-EA7DA61B2B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92054" y="1971041"/>
                  <a:ext cx="33182" cy="404514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>
                  <a:extLst>
                    <a:ext uri="{FF2B5EF4-FFF2-40B4-BE49-F238E27FC236}">
                      <a16:creationId xmlns:a16="http://schemas.microsoft.com/office/drawing/2014/main" id="{ED38DFFA-EE6B-41A3-AE0C-748F640F1F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25236" y="1971040"/>
                  <a:ext cx="0" cy="65024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>
                  <a:extLst>
                    <a:ext uri="{FF2B5EF4-FFF2-40B4-BE49-F238E27FC236}">
                      <a16:creationId xmlns:a16="http://schemas.microsoft.com/office/drawing/2014/main" id="{B78B95C8-45E3-4192-85F2-7342FF58AE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25236" y="1760220"/>
                  <a:ext cx="32150" cy="86614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직선 연결선 68">
                  <a:extLst>
                    <a:ext uri="{FF2B5EF4-FFF2-40B4-BE49-F238E27FC236}">
                      <a16:creationId xmlns:a16="http://schemas.microsoft.com/office/drawing/2014/main" id="{FC73C034-0815-4822-9F8B-B3F7B15A04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57386" y="1760220"/>
                  <a:ext cx="17760" cy="151016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직선 연결선 69">
                  <a:extLst>
                    <a:ext uri="{FF2B5EF4-FFF2-40B4-BE49-F238E27FC236}">
                      <a16:creationId xmlns:a16="http://schemas.microsoft.com/office/drawing/2014/main" id="{EC273574-EDC8-46EA-95CC-9358F76DBC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75146" y="1825678"/>
                  <a:ext cx="15422" cy="8555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직선 연결선 70">
                  <a:extLst>
                    <a:ext uri="{FF2B5EF4-FFF2-40B4-BE49-F238E27FC236}">
                      <a16:creationId xmlns:a16="http://schemas.microsoft.com/office/drawing/2014/main" id="{08A49205-7A87-4985-9894-B7DE164B6A83}"/>
                    </a:ext>
                  </a:extLst>
                </p:cNvPr>
                <p:cNvCxnSpPr/>
                <p:nvPr/>
              </p:nvCxnSpPr>
              <p:spPr>
                <a:xfrm>
                  <a:off x="4789536" y="1829546"/>
                  <a:ext cx="41235" cy="52695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5A2C7EA2-79CC-4B28-A2D0-7561E5C74CF1}"/>
                  </a:ext>
                </a:extLst>
              </p:cNvPr>
              <p:cNvGrpSpPr/>
              <p:nvPr/>
            </p:nvGrpSpPr>
            <p:grpSpPr>
              <a:xfrm>
                <a:off x="5962002" y="1760220"/>
                <a:ext cx="359744" cy="866140"/>
                <a:chOff x="4471027" y="1760220"/>
                <a:chExt cx="359744" cy="866140"/>
              </a:xfrm>
            </p:grpSpPr>
            <p:cxnSp>
              <p:nvCxnSpPr>
                <p:cNvPr id="55" name="직선 연결선 54">
                  <a:extLst>
                    <a:ext uri="{FF2B5EF4-FFF2-40B4-BE49-F238E27FC236}">
                      <a16:creationId xmlns:a16="http://schemas.microsoft.com/office/drawing/2014/main" id="{DB56CEDD-D020-4711-B072-BFC8FC035898}"/>
                    </a:ext>
                  </a:extLst>
                </p:cNvPr>
                <p:cNvCxnSpPr/>
                <p:nvPr/>
              </p:nvCxnSpPr>
              <p:spPr>
                <a:xfrm>
                  <a:off x="4471027" y="2337453"/>
                  <a:ext cx="222059" cy="38102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62F4203C-D030-4032-82C0-8A0C515979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92054" y="1971041"/>
                  <a:ext cx="33182" cy="404514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E3163B22-EB45-458C-979D-32310D9FFC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25236" y="1971040"/>
                  <a:ext cx="0" cy="65024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>
                  <a:extLst>
                    <a:ext uri="{FF2B5EF4-FFF2-40B4-BE49-F238E27FC236}">
                      <a16:creationId xmlns:a16="http://schemas.microsoft.com/office/drawing/2014/main" id="{C8D46DEE-1158-4A05-9A66-5704D7F589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25236" y="1760220"/>
                  <a:ext cx="32150" cy="86614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>
                  <a:extLst>
                    <a:ext uri="{FF2B5EF4-FFF2-40B4-BE49-F238E27FC236}">
                      <a16:creationId xmlns:a16="http://schemas.microsoft.com/office/drawing/2014/main" id="{9931922E-164F-4DDC-B4C7-A7DE7D1F8F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57386" y="1760220"/>
                  <a:ext cx="17760" cy="151016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직선 연결선 59">
                  <a:extLst>
                    <a:ext uri="{FF2B5EF4-FFF2-40B4-BE49-F238E27FC236}">
                      <a16:creationId xmlns:a16="http://schemas.microsoft.com/office/drawing/2014/main" id="{E0C0C0D2-EDEF-4858-95E1-33A6D17274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75146" y="1825678"/>
                  <a:ext cx="15422" cy="8555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직선 연결선 60">
                  <a:extLst>
                    <a:ext uri="{FF2B5EF4-FFF2-40B4-BE49-F238E27FC236}">
                      <a16:creationId xmlns:a16="http://schemas.microsoft.com/office/drawing/2014/main" id="{4474D902-0A62-4794-9B8B-AEB25BD5A12D}"/>
                    </a:ext>
                  </a:extLst>
                </p:cNvPr>
                <p:cNvCxnSpPr/>
                <p:nvPr/>
              </p:nvCxnSpPr>
              <p:spPr>
                <a:xfrm>
                  <a:off x="4789536" y="1829546"/>
                  <a:ext cx="41235" cy="52695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307408E1-B45A-4D5D-BC7A-CAEB27E30620}"/>
                  </a:ext>
                </a:extLst>
              </p:cNvPr>
              <p:cNvGrpSpPr/>
              <p:nvPr/>
            </p:nvGrpSpPr>
            <p:grpSpPr>
              <a:xfrm>
                <a:off x="6347475" y="1760220"/>
                <a:ext cx="359744" cy="866140"/>
                <a:chOff x="4471027" y="1760220"/>
                <a:chExt cx="359744" cy="866140"/>
              </a:xfrm>
            </p:grpSpPr>
            <p:cxnSp>
              <p:nvCxnSpPr>
                <p:cNvPr id="48" name="직선 연결선 47">
                  <a:extLst>
                    <a:ext uri="{FF2B5EF4-FFF2-40B4-BE49-F238E27FC236}">
                      <a16:creationId xmlns:a16="http://schemas.microsoft.com/office/drawing/2014/main" id="{290362B8-CC3E-4440-BD57-289639A71A05}"/>
                    </a:ext>
                  </a:extLst>
                </p:cNvPr>
                <p:cNvCxnSpPr/>
                <p:nvPr/>
              </p:nvCxnSpPr>
              <p:spPr>
                <a:xfrm>
                  <a:off x="4471027" y="2337453"/>
                  <a:ext cx="222059" cy="38102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직선 연결선 48">
                  <a:extLst>
                    <a:ext uri="{FF2B5EF4-FFF2-40B4-BE49-F238E27FC236}">
                      <a16:creationId xmlns:a16="http://schemas.microsoft.com/office/drawing/2014/main" id="{FB5BD166-11BA-4DAA-B79C-518C9AA1E6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92054" y="1971041"/>
                  <a:ext cx="33182" cy="404514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직선 연결선 49">
                  <a:extLst>
                    <a:ext uri="{FF2B5EF4-FFF2-40B4-BE49-F238E27FC236}">
                      <a16:creationId xmlns:a16="http://schemas.microsoft.com/office/drawing/2014/main" id="{D37699DB-6E15-48F5-BCA5-BD85C153CC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25236" y="1971040"/>
                  <a:ext cx="0" cy="65024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직선 연결선 50">
                  <a:extLst>
                    <a:ext uri="{FF2B5EF4-FFF2-40B4-BE49-F238E27FC236}">
                      <a16:creationId xmlns:a16="http://schemas.microsoft.com/office/drawing/2014/main" id="{1CB5B4E7-4B9A-4CD7-895C-B3D595664B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25236" y="1760220"/>
                  <a:ext cx="32150" cy="86614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>
                  <a:extLst>
                    <a:ext uri="{FF2B5EF4-FFF2-40B4-BE49-F238E27FC236}">
                      <a16:creationId xmlns:a16="http://schemas.microsoft.com/office/drawing/2014/main" id="{61066396-0098-40F0-954D-FA0E05ACBE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57386" y="1760220"/>
                  <a:ext cx="17760" cy="151016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>
                  <a:extLst>
                    <a:ext uri="{FF2B5EF4-FFF2-40B4-BE49-F238E27FC236}">
                      <a16:creationId xmlns:a16="http://schemas.microsoft.com/office/drawing/2014/main" id="{7C29D847-2224-43F1-B910-1DA61A9E06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75146" y="1825678"/>
                  <a:ext cx="15422" cy="8555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>
                  <a:extLst>
                    <a:ext uri="{FF2B5EF4-FFF2-40B4-BE49-F238E27FC236}">
                      <a16:creationId xmlns:a16="http://schemas.microsoft.com/office/drawing/2014/main" id="{633046EC-D346-4ADC-8B91-18B9E30A1D6F}"/>
                    </a:ext>
                  </a:extLst>
                </p:cNvPr>
                <p:cNvCxnSpPr/>
                <p:nvPr/>
              </p:nvCxnSpPr>
              <p:spPr>
                <a:xfrm>
                  <a:off x="4789536" y="1829546"/>
                  <a:ext cx="41235" cy="52695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D9F8CE6F-883F-45CD-8F8F-FF5FD518930D}"/>
                  </a:ext>
                </a:extLst>
              </p:cNvPr>
              <p:cNvGrpSpPr/>
              <p:nvPr/>
            </p:nvGrpSpPr>
            <p:grpSpPr>
              <a:xfrm>
                <a:off x="6712592" y="1760220"/>
                <a:ext cx="359744" cy="866140"/>
                <a:chOff x="4471027" y="1760220"/>
                <a:chExt cx="359744" cy="866140"/>
              </a:xfrm>
            </p:grpSpPr>
            <p:cxnSp>
              <p:nvCxnSpPr>
                <p:cNvPr id="38" name="직선 연결선 37">
                  <a:extLst>
                    <a:ext uri="{FF2B5EF4-FFF2-40B4-BE49-F238E27FC236}">
                      <a16:creationId xmlns:a16="http://schemas.microsoft.com/office/drawing/2014/main" id="{C63511FE-A33A-47FC-8573-6F7416CEB249}"/>
                    </a:ext>
                  </a:extLst>
                </p:cNvPr>
                <p:cNvCxnSpPr/>
                <p:nvPr/>
              </p:nvCxnSpPr>
              <p:spPr>
                <a:xfrm>
                  <a:off x="4471027" y="2337453"/>
                  <a:ext cx="222059" cy="38102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>
                  <a:extLst>
                    <a:ext uri="{FF2B5EF4-FFF2-40B4-BE49-F238E27FC236}">
                      <a16:creationId xmlns:a16="http://schemas.microsoft.com/office/drawing/2014/main" id="{1BA88719-11C9-4F2B-9C70-49B0AAFF6C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92054" y="1971041"/>
                  <a:ext cx="33182" cy="404514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>
                  <a:extLst>
                    <a:ext uri="{FF2B5EF4-FFF2-40B4-BE49-F238E27FC236}">
                      <a16:creationId xmlns:a16="http://schemas.microsoft.com/office/drawing/2014/main" id="{13C78356-CA56-4138-B3C7-7F45A33827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25236" y="1971040"/>
                  <a:ext cx="0" cy="65024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662826F4-C478-485D-9631-5CE181D88A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25236" y="1760220"/>
                  <a:ext cx="32150" cy="86614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직선 연결선 44">
                  <a:extLst>
                    <a:ext uri="{FF2B5EF4-FFF2-40B4-BE49-F238E27FC236}">
                      <a16:creationId xmlns:a16="http://schemas.microsoft.com/office/drawing/2014/main" id="{D94768C9-32AC-458B-8B99-EE641BB213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57386" y="1760220"/>
                  <a:ext cx="17760" cy="151016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E6E2CCB0-149C-48FF-AF5B-C725855EE8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75146" y="1825678"/>
                  <a:ext cx="15422" cy="8555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96164C12-942B-4B20-BA7F-0A452EBB9F62}"/>
                    </a:ext>
                  </a:extLst>
                </p:cNvPr>
                <p:cNvCxnSpPr/>
                <p:nvPr/>
              </p:nvCxnSpPr>
              <p:spPr>
                <a:xfrm>
                  <a:off x="4789536" y="1829546"/>
                  <a:ext cx="41235" cy="52695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82BE2F65-34C0-484A-B40F-3F9B20A24816}"/>
                  </a:ext>
                </a:extLst>
              </p:cNvPr>
              <p:cNvCxnSpPr>
                <a:endCxn id="84" idx="1"/>
              </p:cNvCxnSpPr>
              <p:nvPr/>
            </p:nvCxnSpPr>
            <p:spPr>
              <a:xfrm flipH="1">
                <a:off x="4471027" y="2337452"/>
                <a:ext cx="772057" cy="1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F1F5DFA-BBF7-4E20-B24E-CC89DF30418E}"/>
                </a:ext>
              </a:extLst>
            </p:cNvPr>
            <p:cNvSpPr txBox="1"/>
            <p:nvPr/>
          </p:nvSpPr>
          <p:spPr>
            <a:xfrm>
              <a:off x="9518977" y="3470081"/>
              <a:ext cx="7060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>
                  <a:solidFill>
                    <a:srgbClr val="C00000"/>
                  </a:solidFill>
                </a:rPr>
                <a:t>78</a:t>
              </a:r>
              <a:endParaRPr lang="ko-KR" altLang="en-US" sz="3200" b="1">
                <a:solidFill>
                  <a:srgbClr val="C00000"/>
                </a:solidFill>
              </a:endParaRPr>
            </a:p>
          </p:txBody>
        </p:sp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D5A4D62F-4CBF-4234-9388-35E8D7D09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6590" y="3746100"/>
              <a:ext cx="155351" cy="1553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5805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F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47974" y="-28934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80128" y="619066"/>
            <a:ext cx="10943771" cy="595085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612774" y="-16293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67E2D67-60AD-4E86-A44F-1EFE303296E3}"/>
              </a:ext>
            </a:extLst>
          </p:cNvPr>
          <p:cNvGrpSpPr/>
          <p:nvPr/>
        </p:nvGrpSpPr>
        <p:grpSpPr>
          <a:xfrm>
            <a:off x="580103" y="-28934"/>
            <a:ext cx="10943771" cy="6398832"/>
            <a:chOff x="580103" y="-28934"/>
            <a:chExt cx="10943771" cy="6398832"/>
          </a:xfrm>
        </p:grpSpPr>
        <p:sp>
          <p:nvSpPr>
            <p:cNvPr id="10" name="직사각형 9"/>
            <p:cNvSpPr/>
            <p:nvPr/>
          </p:nvSpPr>
          <p:spPr>
            <a:xfrm>
              <a:off x="580103" y="419041"/>
              <a:ext cx="10943771" cy="59508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98305" y="0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1236105" y="-28934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 descr="케이블이(가) 표시된 사진&#10;&#10;자동 생성된 설명">
            <a:extLst>
              <a:ext uri="{FF2B5EF4-FFF2-40B4-BE49-F238E27FC236}">
                <a16:creationId xmlns:a16="http://schemas.microsoft.com/office/drawing/2014/main" id="{BFD2C5F7-FB96-4600-ACD4-D2EFFBB7DB5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"/>
          <a:stretch/>
        </p:blipFill>
        <p:spPr>
          <a:xfrm>
            <a:off x="999710" y="648001"/>
            <a:ext cx="4312518" cy="304772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6460CD-D8D6-4BCE-8155-89A0C2AC0619}"/>
              </a:ext>
            </a:extLst>
          </p:cNvPr>
          <p:cNvSpPr/>
          <p:nvPr/>
        </p:nvSpPr>
        <p:spPr>
          <a:xfrm>
            <a:off x="3427547" y="2617526"/>
            <a:ext cx="5763116" cy="1178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>
                <a:ln w="3175">
                  <a:solidFill>
                    <a:prstClr val="white"/>
                  </a:solidFill>
                </a:ln>
                <a:solidFill>
                  <a:srgbClr val="C00000"/>
                </a:solidFill>
                <a:ea typeface="야놀자 야체 B" panose="02020603020101020101" pitchFamily="18" charset="-127"/>
              </a:rPr>
              <a:t>관련 연구 및 사례</a:t>
            </a:r>
            <a:endParaRPr lang="en-US" altLang="ko-KR" sz="1100" ker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427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F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E09141-746B-40C6-97AE-B299A932E7B0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2666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관련 연구 및 사례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id="{1260BDFA-C1FF-4276-97D7-D786D9E45A7F}"/>
              </a:ext>
            </a:extLst>
          </p:cNvPr>
          <p:cNvSpPr/>
          <p:nvPr/>
        </p:nvSpPr>
        <p:spPr>
          <a:xfrm>
            <a:off x="711846" y="2234361"/>
            <a:ext cx="3495600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C00000"/>
                </a:solidFill>
              </a:rPr>
              <a:t>환자 이상징후 모니터링 시스템</a:t>
            </a:r>
            <a:r>
              <a:rPr lang="en-US" altLang="ko-KR" sz="1600" b="1" dirty="0">
                <a:solidFill>
                  <a:srgbClr val="C00000"/>
                </a:solidFill>
              </a:rPr>
              <a:t>(RRS)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4EA62F-2D19-4281-8869-4E3B66D20F37}"/>
              </a:ext>
            </a:extLst>
          </p:cNvPr>
          <p:cNvSpPr txBox="1"/>
          <p:nvPr/>
        </p:nvSpPr>
        <p:spPr>
          <a:xfrm>
            <a:off x="975359" y="2708149"/>
            <a:ext cx="481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</a:rPr>
              <a:t>Rapid Response System.</a:t>
            </a:r>
            <a:r>
              <a:rPr lang="ko-KR" altLang="en-US" sz="1200" dirty="0">
                <a:solidFill>
                  <a:srgbClr val="C00000"/>
                </a:solidFill>
              </a:rPr>
              <a:t>의 약자로</a:t>
            </a:r>
            <a:r>
              <a:rPr lang="en-US" altLang="ko-KR" sz="1200" dirty="0">
                <a:solidFill>
                  <a:srgbClr val="C00000"/>
                </a:solidFill>
              </a:rPr>
              <a:t>, </a:t>
            </a:r>
            <a:r>
              <a:rPr lang="ko-KR" altLang="en-US" sz="1200" b="1" dirty="0">
                <a:solidFill>
                  <a:srgbClr val="C00000"/>
                </a:solidFill>
              </a:rPr>
              <a:t>모니터링을 통해 일반 병실에 입원한 환자의 이상수치를 확인</a:t>
            </a:r>
            <a:r>
              <a:rPr lang="ko-KR" altLang="en-US" sz="1200" dirty="0">
                <a:solidFill>
                  <a:srgbClr val="C00000"/>
                </a:solidFill>
              </a:rPr>
              <a:t>하고</a:t>
            </a:r>
            <a:r>
              <a:rPr lang="en-US" altLang="ko-KR" sz="1200" dirty="0">
                <a:solidFill>
                  <a:srgbClr val="C00000"/>
                </a:solidFill>
              </a:rPr>
              <a:t>, </a:t>
            </a:r>
            <a:r>
              <a:rPr lang="ko-KR" altLang="en-US" sz="1200" b="1" dirty="0">
                <a:solidFill>
                  <a:srgbClr val="C00000"/>
                </a:solidFill>
              </a:rPr>
              <a:t>환자의 이상 수치를 의료진에게 알려 신속한 대응</a:t>
            </a:r>
            <a:r>
              <a:rPr lang="ko-KR" altLang="en-US" sz="1200" dirty="0">
                <a:solidFill>
                  <a:srgbClr val="C00000"/>
                </a:solidFill>
              </a:rPr>
              <a:t>을 하는 체계이다</a:t>
            </a:r>
            <a:r>
              <a:rPr lang="en-US" altLang="ko-KR" sz="1200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4065543-D947-4BBD-B5FA-5A5289C6CB8E}"/>
              </a:ext>
            </a:extLst>
          </p:cNvPr>
          <p:cNvSpPr txBox="1"/>
          <p:nvPr/>
        </p:nvSpPr>
        <p:spPr>
          <a:xfrm>
            <a:off x="975359" y="3516573"/>
            <a:ext cx="481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C00000"/>
                </a:solidFill>
              </a:rPr>
              <a:t>이상 징후의 관찰을 통해 </a:t>
            </a:r>
            <a:r>
              <a:rPr lang="ko-KR" altLang="en-US" sz="1200" b="1" dirty="0">
                <a:solidFill>
                  <a:srgbClr val="C00000"/>
                </a:solidFill>
              </a:rPr>
              <a:t>심정지 가능성을 차단</a:t>
            </a:r>
            <a:r>
              <a:rPr lang="ko-KR" altLang="en-US" sz="1200" dirty="0">
                <a:solidFill>
                  <a:srgbClr val="C00000"/>
                </a:solidFill>
              </a:rPr>
              <a:t>하여 심장 발작의 비율을 줄이고</a:t>
            </a:r>
            <a:r>
              <a:rPr lang="en-US" altLang="ko-KR" sz="1200" dirty="0">
                <a:solidFill>
                  <a:srgbClr val="C00000"/>
                </a:solidFill>
              </a:rPr>
              <a:t>, </a:t>
            </a:r>
            <a:r>
              <a:rPr lang="ko-KR" altLang="en-US" sz="1200" dirty="0">
                <a:solidFill>
                  <a:srgbClr val="C00000"/>
                </a:solidFill>
              </a:rPr>
              <a:t>빠른 대응 체계를 통해 </a:t>
            </a:r>
            <a:r>
              <a:rPr lang="ko-KR" altLang="en-US" sz="1200" b="1" dirty="0">
                <a:solidFill>
                  <a:srgbClr val="C00000"/>
                </a:solidFill>
              </a:rPr>
              <a:t>사망률을 현저히 줄인다</a:t>
            </a:r>
            <a:r>
              <a:rPr lang="en-US" altLang="ko-KR" sz="1200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848AC5B-BF82-4739-8E37-8F225E75D9C7}"/>
              </a:ext>
            </a:extLst>
          </p:cNvPr>
          <p:cNvSpPr txBox="1"/>
          <p:nvPr/>
        </p:nvSpPr>
        <p:spPr>
          <a:xfrm>
            <a:off x="975360" y="4140430"/>
            <a:ext cx="481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C00000"/>
                </a:solidFill>
              </a:rPr>
              <a:t>심정지를 알아 내는 것은 아니다</a:t>
            </a:r>
            <a:r>
              <a:rPr lang="en-US" altLang="ko-KR" sz="1200" dirty="0">
                <a:solidFill>
                  <a:srgbClr val="C00000"/>
                </a:solidFill>
              </a:rPr>
              <a:t>. </a:t>
            </a:r>
            <a:r>
              <a:rPr lang="ko-KR" altLang="en-US" sz="1200" b="1" dirty="0">
                <a:solidFill>
                  <a:srgbClr val="C00000"/>
                </a:solidFill>
              </a:rPr>
              <a:t>입원한 환자만을 대상</a:t>
            </a:r>
            <a:r>
              <a:rPr lang="ko-KR" altLang="en-US" sz="1200" dirty="0">
                <a:solidFill>
                  <a:srgbClr val="C00000"/>
                </a:solidFill>
              </a:rPr>
              <a:t>으로 한다는 한계와 병원이 도입하기엔 </a:t>
            </a:r>
            <a:r>
              <a:rPr lang="ko-KR" altLang="en-US" sz="1200" b="1" dirty="0">
                <a:solidFill>
                  <a:srgbClr val="C00000"/>
                </a:solidFill>
              </a:rPr>
              <a:t>비용적인 부담</a:t>
            </a:r>
            <a:r>
              <a:rPr lang="ko-KR" altLang="en-US" sz="1200" dirty="0">
                <a:solidFill>
                  <a:srgbClr val="C00000"/>
                </a:solidFill>
              </a:rPr>
              <a:t>이 크다</a:t>
            </a:r>
            <a:r>
              <a:rPr lang="en-US" altLang="ko-KR" sz="1200" dirty="0">
                <a:solidFill>
                  <a:srgbClr val="C00000"/>
                </a:solidFill>
              </a:rPr>
              <a:t>.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10EF450-1199-42CF-9935-04468CCBAF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19"/>
          <a:stretch/>
        </p:blipFill>
        <p:spPr bwMode="auto">
          <a:xfrm>
            <a:off x="6392395" y="1375681"/>
            <a:ext cx="5118756" cy="2167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4D26CB-3A85-4CEA-BEF7-8F90E58B529A}"/>
              </a:ext>
            </a:extLst>
          </p:cNvPr>
          <p:cNvSpPr txBox="1"/>
          <p:nvPr/>
        </p:nvSpPr>
        <p:spPr>
          <a:xfrm>
            <a:off x="8951773" y="3350661"/>
            <a:ext cx="2489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1000" b="1" dirty="0">
                <a:solidFill>
                  <a:srgbClr val="C00000"/>
                </a:solidFill>
              </a:rPr>
              <a:t>※ NEWS </a:t>
            </a:r>
            <a:r>
              <a:rPr lang="ko-KR" altLang="en-US" sz="1000" b="1" dirty="0">
                <a:solidFill>
                  <a:srgbClr val="C00000"/>
                </a:solidFill>
              </a:rPr>
              <a:t>란</a:t>
            </a:r>
            <a:r>
              <a:rPr lang="en-US" altLang="ko-KR" sz="1000" b="1" dirty="0">
                <a:solidFill>
                  <a:srgbClr val="C00000"/>
                </a:solidFill>
              </a:rPr>
              <a:t>? </a:t>
            </a:r>
            <a:endParaRPr lang="ko-KR" altLang="en-US" sz="1000" dirty="0">
              <a:solidFill>
                <a:srgbClr val="C00000"/>
              </a:solidFill>
            </a:endParaRPr>
          </a:p>
          <a:p>
            <a:pPr fontAlgn="base"/>
            <a:r>
              <a:rPr lang="en-US" altLang="ko-KR" sz="1000" b="1" dirty="0">
                <a:solidFill>
                  <a:srgbClr val="C00000"/>
                </a:solidFill>
              </a:rPr>
              <a:t>National Early Warning Score</a:t>
            </a:r>
            <a:r>
              <a:rPr lang="ko-KR" altLang="en-US" sz="1000" dirty="0">
                <a:solidFill>
                  <a:srgbClr val="C00000"/>
                </a:solidFill>
              </a:rPr>
              <a:t>의 약어</a:t>
            </a:r>
            <a:r>
              <a:rPr lang="en-US" altLang="ko-KR" sz="1000" dirty="0">
                <a:solidFill>
                  <a:srgbClr val="C00000"/>
                </a:solidFill>
              </a:rPr>
              <a:t>. 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76F67B0-DA81-4C30-84FB-99C7166CFA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82"/>
          <a:stretch/>
        </p:blipFill>
        <p:spPr bwMode="auto">
          <a:xfrm>
            <a:off x="6565980" y="3978238"/>
            <a:ext cx="2212209" cy="2167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0EE45F9C-949A-4756-BA59-5C4568E7EE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69"/>
          <a:stretch/>
        </p:blipFill>
        <p:spPr bwMode="auto">
          <a:xfrm>
            <a:off x="9298943" y="3978658"/>
            <a:ext cx="2212208" cy="21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83A6B1D-422D-4DF7-9B4D-7E6B4859D9A4}"/>
              </a:ext>
            </a:extLst>
          </p:cNvPr>
          <p:cNvSpPr/>
          <p:nvPr/>
        </p:nvSpPr>
        <p:spPr>
          <a:xfrm>
            <a:off x="8047307" y="4371262"/>
            <a:ext cx="730882" cy="163031"/>
          </a:xfrm>
          <a:prstGeom prst="rect">
            <a:avLst/>
          </a:prstGeom>
          <a:solidFill>
            <a:srgbClr val="D6E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193F33B-4CFC-437B-91D5-A166920876B7}"/>
              </a:ext>
            </a:extLst>
          </p:cNvPr>
          <p:cNvSpPr/>
          <p:nvPr/>
        </p:nvSpPr>
        <p:spPr>
          <a:xfrm>
            <a:off x="8659114" y="4727332"/>
            <a:ext cx="119075" cy="241898"/>
          </a:xfrm>
          <a:prstGeom prst="rect">
            <a:avLst/>
          </a:prstGeom>
          <a:solidFill>
            <a:srgbClr val="D6E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41FC79C-CF8F-4A82-8251-8287CEDDB74C}"/>
              </a:ext>
            </a:extLst>
          </p:cNvPr>
          <p:cNvSpPr/>
          <p:nvPr/>
        </p:nvSpPr>
        <p:spPr>
          <a:xfrm>
            <a:off x="10500106" y="4699943"/>
            <a:ext cx="1011045" cy="1349713"/>
          </a:xfrm>
          <a:prstGeom prst="rect">
            <a:avLst/>
          </a:prstGeom>
          <a:solidFill>
            <a:srgbClr val="D6E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0A80090-047F-4488-8B73-C0C95A9CC6F5}"/>
              </a:ext>
            </a:extLst>
          </p:cNvPr>
          <p:cNvSpPr/>
          <p:nvPr/>
        </p:nvSpPr>
        <p:spPr>
          <a:xfrm>
            <a:off x="9436609" y="5972773"/>
            <a:ext cx="1063498" cy="117131"/>
          </a:xfrm>
          <a:prstGeom prst="rect">
            <a:avLst/>
          </a:prstGeom>
          <a:solidFill>
            <a:srgbClr val="D6E9EF"/>
          </a:solidFill>
          <a:ln>
            <a:solidFill>
              <a:srgbClr val="D6E9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02668067-04DB-4F86-9E90-0130ACDCEE1D}"/>
              </a:ext>
            </a:extLst>
          </p:cNvPr>
          <p:cNvSpPr/>
          <p:nvPr/>
        </p:nvSpPr>
        <p:spPr>
          <a:xfrm>
            <a:off x="6699505" y="5914207"/>
            <a:ext cx="2056254" cy="112589"/>
          </a:xfrm>
          <a:prstGeom prst="rect">
            <a:avLst/>
          </a:prstGeom>
          <a:solidFill>
            <a:srgbClr val="D6E9EF"/>
          </a:solidFill>
          <a:ln>
            <a:solidFill>
              <a:srgbClr val="D6E9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514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2666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관련 연구 및 사례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619E6E26-5586-411E-BC43-F2132DEEB23C}"/>
              </a:ext>
            </a:extLst>
          </p:cNvPr>
          <p:cNvSpPr/>
          <p:nvPr/>
        </p:nvSpPr>
        <p:spPr>
          <a:xfrm>
            <a:off x="6096000" y="2234361"/>
            <a:ext cx="349439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err="1">
                <a:solidFill>
                  <a:srgbClr val="C00000"/>
                </a:solidFill>
              </a:rPr>
              <a:t>씨유메디컬</a:t>
            </a:r>
            <a:r>
              <a:rPr lang="ko-KR" altLang="en-US" sz="1600" b="1" dirty="0">
                <a:solidFill>
                  <a:srgbClr val="C00000"/>
                </a:solidFill>
              </a:rPr>
              <a:t> </a:t>
            </a:r>
            <a:r>
              <a:rPr lang="en-US" altLang="ko-KR" sz="1600" b="1" dirty="0">
                <a:solidFill>
                  <a:srgbClr val="C00000"/>
                </a:solidFill>
              </a:rPr>
              <a:t>– </a:t>
            </a:r>
            <a:r>
              <a:rPr lang="ko-KR" altLang="en-US" sz="1600" b="1" dirty="0">
                <a:solidFill>
                  <a:srgbClr val="C00000"/>
                </a:solidFill>
              </a:rPr>
              <a:t>가정용 홈 </a:t>
            </a:r>
            <a:r>
              <a:rPr lang="en-US" altLang="ko-KR" sz="1600" b="1" dirty="0">
                <a:solidFill>
                  <a:srgbClr val="C00000"/>
                </a:solidFill>
              </a:rPr>
              <a:t>AED </a:t>
            </a:r>
            <a:r>
              <a:rPr lang="ko-KR" altLang="en-US" sz="1600" b="1" dirty="0">
                <a:solidFill>
                  <a:srgbClr val="C00000"/>
                </a:solidFill>
              </a:rPr>
              <a:t>시스템</a:t>
            </a:r>
            <a:endParaRPr lang="en-US" altLang="ko-KR" sz="1600" b="1" dirty="0">
              <a:solidFill>
                <a:srgbClr val="C0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B5AD618-4815-48D5-8F91-D680E901BCA1}"/>
              </a:ext>
            </a:extLst>
          </p:cNvPr>
          <p:cNvSpPr txBox="1"/>
          <p:nvPr/>
        </p:nvSpPr>
        <p:spPr>
          <a:xfrm>
            <a:off x="6359514" y="2708149"/>
            <a:ext cx="4816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C00000"/>
                </a:solidFill>
              </a:rPr>
              <a:t>심장 근처에 부착하여 일상의 </a:t>
            </a:r>
            <a:r>
              <a:rPr lang="ko-KR" altLang="en-US" sz="1200" b="1" dirty="0">
                <a:solidFill>
                  <a:srgbClr val="C00000"/>
                </a:solidFill>
              </a:rPr>
              <a:t>심박수를 측정하는 </a:t>
            </a:r>
            <a:r>
              <a:rPr lang="ko-KR" altLang="en-US" sz="1200" b="1" dirty="0" err="1">
                <a:solidFill>
                  <a:srgbClr val="C00000"/>
                </a:solidFill>
              </a:rPr>
              <a:t>심박계와</a:t>
            </a:r>
            <a:r>
              <a:rPr lang="ko-KR" altLang="en-US" sz="1200" b="1" dirty="0">
                <a:solidFill>
                  <a:srgbClr val="C00000"/>
                </a:solidFill>
              </a:rPr>
              <a:t> 안드로이드 어플</a:t>
            </a:r>
            <a:r>
              <a:rPr lang="ko-KR" altLang="en-US" sz="1200" dirty="0">
                <a:solidFill>
                  <a:srgbClr val="C00000"/>
                </a:solidFill>
              </a:rPr>
              <a:t>을 연동시켜 맥박의 데이터를 저장하고</a:t>
            </a:r>
            <a:r>
              <a:rPr lang="en-US" altLang="ko-KR" sz="1200" dirty="0">
                <a:solidFill>
                  <a:srgbClr val="C00000"/>
                </a:solidFill>
              </a:rPr>
              <a:t>, </a:t>
            </a:r>
            <a:r>
              <a:rPr lang="ko-KR" altLang="en-US" sz="1200" dirty="0">
                <a:solidFill>
                  <a:srgbClr val="C00000"/>
                </a:solidFill>
              </a:rPr>
              <a:t>위험 상황에 </a:t>
            </a:r>
            <a:r>
              <a:rPr lang="ko-KR" altLang="en-US" sz="1200" b="1" dirty="0">
                <a:solidFill>
                  <a:srgbClr val="C00000"/>
                </a:solidFill>
              </a:rPr>
              <a:t>등록 연락처로 메시지를 전송</a:t>
            </a:r>
            <a:r>
              <a:rPr lang="ko-KR" altLang="en-US" sz="1200" dirty="0">
                <a:solidFill>
                  <a:srgbClr val="C00000"/>
                </a:solidFill>
              </a:rPr>
              <a:t>하여 이상 징후에 빠르게 대처</a:t>
            </a:r>
            <a:r>
              <a:rPr lang="en-US" altLang="ko-KR" sz="1200" dirty="0">
                <a:solidFill>
                  <a:srgbClr val="C00000"/>
                </a:solidFill>
              </a:rPr>
              <a:t>. AED</a:t>
            </a:r>
            <a:r>
              <a:rPr lang="ko-KR" altLang="en-US" sz="1200" dirty="0">
                <a:solidFill>
                  <a:srgbClr val="C00000"/>
                </a:solidFill>
              </a:rPr>
              <a:t>도 같이 포함되어 있어 쉽게 조치도 가능하다</a:t>
            </a:r>
            <a:r>
              <a:rPr lang="en-US" altLang="ko-KR" sz="1200" dirty="0">
                <a:solidFill>
                  <a:srgbClr val="C00000"/>
                </a:solidFill>
              </a:rPr>
              <a:t>.</a:t>
            </a:r>
            <a:r>
              <a:rPr lang="ko-KR" altLang="en-US" sz="1200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BE581CA-D5F8-4F94-9AD8-974664ABF80B}"/>
              </a:ext>
            </a:extLst>
          </p:cNvPr>
          <p:cNvSpPr txBox="1"/>
          <p:nvPr/>
        </p:nvSpPr>
        <p:spPr>
          <a:xfrm>
            <a:off x="6359514" y="3695683"/>
            <a:ext cx="4735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C00000"/>
                </a:solidFill>
              </a:rPr>
              <a:t>사용자가 </a:t>
            </a:r>
            <a:r>
              <a:rPr lang="ko-KR" altLang="en-US" sz="1200" b="1" dirty="0">
                <a:solidFill>
                  <a:srgbClr val="C00000"/>
                </a:solidFill>
              </a:rPr>
              <a:t>혼자 쓰러지는 경우</a:t>
            </a:r>
            <a:r>
              <a:rPr lang="ko-KR" altLang="en-US" sz="1200" dirty="0">
                <a:solidFill>
                  <a:srgbClr val="C00000"/>
                </a:solidFill>
              </a:rPr>
              <a:t>에도 등록된 </a:t>
            </a:r>
            <a:r>
              <a:rPr lang="ko-KR" altLang="en-US" sz="1200" b="1" dirty="0">
                <a:solidFill>
                  <a:srgbClr val="C00000"/>
                </a:solidFill>
              </a:rPr>
              <a:t>연락처로 메시지를 전송하여 조치</a:t>
            </a:r>
            <a:r>
              <a:rPr lang="ko-KR" altLang="en-US" sz="1200" dirty="0">
                <a:solidFill>
                  <a:srgbClr val="C00000"/>
                </a:solidFill>
              </a:rPr>
              <a:t>가 가능하며</a:t>
            </a:r>
            <a:r>
              <a:rPr lang="en-US" altLang="ko-KR" sz="1200" dirty="0">
                <a:solidFill>
                  <a:srgbClr val="C00000"/>
                </a:solidFill>
              </a:rPr>
              <a:t>, </a:t>
            </a:r>
            <a:r>
              <a:rPr lang="en-US" altLang="ko-KR" sz="1200" b="1" dirty="0">
                <a:solidFill>
                  <a:srgbClr val="C00000"/>
                </a:solidFill>
              </a:rPr>
              <a:t>24</a:t>
            </a:r>
            <a:r>
              <a:rPr lang="ko-KR" altLang="en-US" sz="1200" b="1" dirty="0">
                <a:solidFill>
                  <a:srgbClr val="C00000"/>
                </a:solidFill>
              </a:rPr>
              <a:t>시간 심정지의 위험을 감시</a:t>
            </a:r>
            <a:r>
              <a:rPr lang="ko-KR" altLang="en-US" sz="1200" dirty="0">
                <a:solidFill>
                  <a:srgbClr val="C00000"/>
                </a:solidFill>
              </a:rPr>
              <a:t>할 수 있다</a:t>
            </a:r>
            <a:r>
              <a:rPr lang="en-US" altLang="ko-KR" sz="1200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A68FCAE-7116-4908-A6EC-E07D902F8991}"/>
              </a:ext>
            </a:extLst>
          </p:cNvPr>
          <p:cNvSpPr txBox="1"/>
          <p:nvPr/>
        </p:nvSpPr>
        <p:spPr>
          <a:xfrm>
            <a:off x="6359514" y="4319540"/>
            <a:ext cx="4735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C00000"/>
                </a:solidFill>
              </a:rPr>
              <a:t>가슴에 부착 시 </a:t>
            </a:r>
            <a:r>
              <a:rPr lang="ko-KR" altLang="en-US" sz="1200" b="1" dirty="0">
                <a:solidFill>
                  <a:srgbClr val="C00000"/>
                </a:solidFill>
              </a:rPr>
              <a:t>크기 때문에 불편함</a:t>
            </a:r>
            <a:r>
              <a:rPr lang="ko-KR" altLang="en-US" sz="1200" dirty="0">
                <a:solidFill>
                  <a:srgbClr val="C00000"/>
                </a:solidFill>
              </a:rPr>
              <a:t>을 느낄 수 있으며 부착은 </a:t>
            </a:r>
            <a:r>
              <a:rPr lang="en-US" altLang="ko-KR" sz="1200" dirty="0">
                <a:solidFill>
                  <a:srgbClr val="C00000"/>
                </a:solidFill>
              </a:rPr>
              <a:t>1</a:t>
            </a:r>
            <a:r>
              <a:rPr lang="ko-KR" altLang="en-US" sz="1200" dirty="0">
                <a:solidFill>
                  <a:srgbClr val="C00000"/>
                </a:solidFill>
              </a:rPr>
              <a:t>회용 패드를 이용해 하기 때문에 </a:t>
            </a:r>
            <a:r>
              <a:rPr lang="ko-KR" altLang="en-US" sz="1200" b="1" dirty="0">
                <a:solidFill>
                  <a:srgbClr val="C00000"/>
                </a:solidFill>
              </a:rPr>
              <a:t>패드 교체에 따른 부수적인 비용</a:t>
            </a:r>
            <a:r>
              <a:rPr lang="en-US" altLang="ko-KR" sz="1200" dirty="0">
                <a:solidFill>
                  <a:srgbClr val="C00000"/>
                </a:solidFill>
              </a:rPr>
              <a:t>, </a:t>
            </a:r>
            <a:r>
              <a:rPr lang="ko-KR" altLang="en-US" sz="1200" dirty="0">
                <a:solidFill>
                  <a:srgbClr val="C00000"/>
                </a:solidFill>
              </a:rPr>
              <a:t>착용자의 위치에 대한 정보를 얻을 수 없기 때문에 </a:t>
            </a:r>
            <a:r>
              <a:rPr lang="ko-KR" altLang="en-US" sz="1200" b="1" dirty="0">
                <a:solidFill>
                  <a:srgbClr val="C00000"/>
                </a:solidFill>
              </a:rPr>
              <a:t>야외에서 활동 시에는 정상적인 도움을 받기 어렵다</a:t>
            </a:r>
            <a:r>
              <a:rPr lang="en-US" altLang="ko-KR" sz="1200" dirty="0">
                <a:solidFill>
                  <a:srgbClr val="C00000"/>
                </a:solidFill>
              </a:rPr>
              <a:t>.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30E1A7-21A9-4C68-A184-95F83E2692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7" t="10466" r="35951" b="22114"/>
          <a:stretch/>
        </p:blipFill>
        <p:spPr bwMode="auto">
          <a:xfrm>
            <a:off x="1250138" y="1831902"/>
            <a:ext cx="4370063" cy="383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735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2666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관련 연구 및 사례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619E6E26-5586-411E-BC43-F2132DEEB23C}"/>
              </a:ext>
            </a:extLst>
          </p:cNvPr>
          <p:cNvSpPr/>
          <p:nvPr/>
        </p:nvSpPr>
        <p:spPr>
          <a:xfrm>
            <a:off x="711846" y="2234361"/>
            <a:ext cx="6999280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C00000"/>
                </a:solidFill>
              </a:rPr>
              <a:t>워싱턴대</a:t>
            </a:r>
            <a:r>
              <a:rPr lang="en-US" altLang="ko-KR" sz="1600" b="1" dirty="0">
                <a:solidFill>
                  <a:srgbClr val="C00000"/>
                </a:solidFill>
              </a:rPr>
              <a:t> – Contactless cardiac arrest detection using smart devices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B5AD618-4815-48D5-8F91-D680E901BCA1}"/>
              </a:ext>
            </a:extLst>
          </p:cNvPr>
          <p:cNvSpPr txBox="1"/>
          <p:nvPr/>
        </p:nvSpPr>
        <p:spPr>
          <a:xfrm>
            <a:off x="975360" y="2708149"/>
            <a:ext cx="4816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C00000"/>
                </a:solidFill>
              </a:rPr>
              <a:t>실제 심정지 상황에서의 긴급 전화로 요청된 통화 속 </a:t>
            </a:r>
            <a:r>
              <a:rPr lang="ko-KR" altLang="en-US" sz="1200" b="1" dirty="0">
                <a:solidFill>
                  <a:srgbClr val="C00000"/>
                </a:solidFill>
              </a:rPr>
              <a:t>호흡 패턴들을 학습</a:t>
            </a:r>
            <a:r>
              <a:rPr lang="ko-KR" altLang="en-US" sz="1200" dirty="0">
                <a:solidFill>
                  <a:srgbClr val="C00000"/>
                </a:solidFill>
              </a:rPr>
              <a:t>하여 일상적인 소리나 코 골이 패턴과 심정지 발생 환자들의 </a:t>
            </a:r>
            <a:r>
              <a:rPr lang="ko-KR" altLang="en-US" sz="1200" b="1" dirty="0">
                <a:solidFill>
                  <a:srgbClr val="C00000"/>
                </a:solidFill>
              </a:rPr>
              <a:t>호흡 패턴의 구분을 통해 심정지를 발견한다</a:t>
            </a:r>
            <a:r>
              <a:rPr lang="en-US" altLang="ko-KR" sz="1200" b="1" dirty="0">
                <a:solidFill>
                  <a:srgbClr val="C00000"/>
                </a:solidFill>
              </a:rPr>
              <a:t>.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BE581CA-D5F8-4F94-9AD8-974664ABF80B}"/>
              </a:ext>
            </a:extLst>
          </p:cNvPr>
          <p:cNvSpPr txBox="1"/>
          <p:nvPr/>
        </p:nvSpPr>
        <p:spPr>
          <a:xfrm>
            <a:off x="975360" y="3524174"/>
            <a:ext cx="4735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C00000"/>
                </a:solidFill>
              </a:rPr>
              <a:t>수면시에도 심정지의 감시</a:t>
            </a:r>
            <a:r>
              <a:rPr lang="ko-KR" altLang="en-US" sz="1200" dirty="0">
                <a:solidFill>
                  <a:srgbClr val="C00000"/>
                </a:solidFill>
              </a:rPr>
              <a:t>가 가능하며</a:t>
            </a:r>
            <a:r>
              <a:rPr lang="en-US" altLang="ko-KR" sz="1200" b="1" dirty="0">
                <a:solidFill>
                  <a:srgbClr val="C00000"/>
                </a:solidFill>
              </a:rPr>
              <a:t>, 6M</a:t>
            </a:r>
            <a:r>
              <a:rPr lang="ko-KR" altLang="en-US" sz="1200" b="1" dirty="0">
                <a:solidFill>
                  <a:srgbClr val="C00000"/>
                </a:solidFill>
              </a:rPr>
              <a:t>의 넓은 탐지범위 </a:t>
            </a:r>
            <a:r>
              <a:rPr lang="ko-KR" altLang="en-US" sz="1200" dirty="0">
                <a:solidFill>
                  <a:srgbClr val="C00000"/>
                </a:solidFill>
              </a:rPr>
              <a:t>내에서 </a:t>
            </a:r>
            <a:r>
              <a:rPr lang="en-US" altLang="ko-KR" sz="1200" b="1" dirty="0">
                <a:solidFill>
                  <a:srgbClr val="C00000"/>
                </a:solidFill>
              </a:rPr>
              <a:t>97%</a:t>
            </a:r>
            <a:r>
              <a:rPr lang="ko-KR" altLang="en-US" sz="1200" b="1" dirty="0">
                <a:solidFill>
                  <a:srgbClr val="C00000"/>
                </a:solidFill>
              </a:rPr>
              <a:t>의 높은 심정지 탐지율과</a:t>
            </a:r>
            <a:r>
              <a:rPr lang="en-US" altLang="ko-KR" sz="1200" b="1" dirty="0">
                <a:solidFill>
                  <a:srgbClr val="C00000"/>
                </a:solidFill>
              </a:rPr>
              <a:t> 0%</a:t>
            </a:r>
            <a:r>
              <a:rPr lang="ko-KR" altLang="en-US" sz="1200" b="1" dirty="0">
                <a:solidFill>
                  <a:srgbClr val="C00000"/>
                </a:solidFill>
              </a:rPr>
              <a:t>의 오 탐지율</a:t>
            </a:r>
            <a:r>
              <a:rPr lang="ko-KR" altLang="en-US" sz="1200" dirty="0">
                <a:solidFill>
                  <a:srgbClr val="C00000"/>
                </a:solidFill>
              </a:rPr>
              <a:t>을 보인다</a:t>
            </a:r>
            <a:r>
              <a:rPr lang="en-US" altLang="ko-KR" sz="1200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A68FCAE-7116-4908-A6EC-E07D902F8991}"/>
              </a:ext>
            </a:extLst>
          </p:cNvPr>
          <p:cNvSpPr txBox="1"/>
          <p:nvPr/>
        </p:nvSpPr>
        <p:spPr>
          <a:xfrm>
            <a:off x="975360" y="4148031"/>
            <a:ext cx="4735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C00000"/>
                </a:solidFill>
              </a:rPr>
              <a:t>호흡패턴을 분석하기 때문에 실내에서 사용하기엔 좋으나</a:t>
            </a:r>
            <a:r>
              <a:rPr lang="en-US" altLang="ko-KR" sz="1200" dirty="0">
                <a:solidFill>
                  <a:srgbClr val="C00000"/>
                </a:solidFill>
              </a:rPr>
              <a:t>, </a:t>
            </a:r>
            <a:r>
              <a:rPr lang="ko-KR" altLang="en-US" sz="1200" b="1" dirty="0">
                <a:solidFill>
                  <a:srgbClr val="C00000"/>
                </a:solidFill>
              </a:rPr>
              <a:t>야외에서 사용시 효과를 장담할 수 없으며</a:t>
            </a:r>
            <a:r>
              <a:rPr lang="en-US" altLang="ko-KR" sz="1200" dirty="0">
                <a:solidFill>
                  <a:srgbClr val="C00000"/>
                </a:solidFill>
              </a:rPr>
              <a:t>, </a:t>
            </a:r>
            <a:r>
              <a:rPr lang="ko-KR" altLang="en-US" sz="1200" dirty="0">
                <a:solidFill>
                  <a:srgbClr val="C00000"/>
                </a:solidFill>
              </a:rPr>
              <a:t>일상생활 중 </a:t>
            </a:r>
            <a:r>
              <a:rPr lang="ko-KR" altLang="en-US" sz="1200" b="1" dirty="0">
                <a:solidFill>
                  <a:srgbClr val="C00000"/>
                </a:solidFill>
              </a:rPr>
              <a:t>항상 들고 다니기에는 무리</a:t>
            </a:r>
            <a:r>
              <a:rPr lang="ko-KR" altLang="en-US" sz="1200" dirty="0">
                <a:solidFill>
                  <a:srgbClr val="C00000"/>
                </a:solidFill>
              </a:rPr>
              <a:t>가 있다</a:t>
            </a:r>
            <a:r>
              <a:rPr lang="en-US" altLang="ko-KR" sz="1200" dirty="0">
                <a:solidFill>
                  <a:srgbClr val="C00000"/>
                </a:solidFill>
              </a:rPr>
              <a:t>.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pic>
        <p:nvPicPr>
          <p:cNvPr id="5122" name="Picture 2" descr="美 워싱턴대학교 연구팀, AI 스피커용으로 심장마비 감지 가능한 이상호흡 감지 시스템 개발">
            <a:extLst>
              <a:ext uri="{FF2B5EF4-FFF2-40B4-BE49-F238E27FC236}">
                <a16:creationId xmlns:a16="http://schemas.microsoft.com/office/drawing/2014/main" id="{4F3A8696-9925-4402-97B6-A1E1B9F70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846" y="2566912"/>
            <a:ext cx="5661112" cy="3180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350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B469E6F-DECA-4B4E-8AD4-79FF0BF6BBBB}"/>
              </a:ext>
            </a:extLst>
          </p:cNvPr>
          <p:cNvSpPr txBox="1"/>
          <p:nvPr/>
        </p:nvSpPr>
        <p:spPr>
          <a:xfrm>
            <a:off x="5104990" y="3771496"/>
            <a:ext cx="1982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>
                <a:solidFill>
                  <a:srgbClr val="C00000"/>
                </a:solidFill>
              </a:rPr>
              <a:t>휴대성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AE1039-2B76-4E39-B2AF-1C8FE3119158}"/>
              </a:ext>
            </a:extLst>
          </p:cNvPr>
          <p:cNvSpPr txBox="1"/>
          <p:nvPr/>
        </p:nvSpPr>
        <p:spPr>
          <a:xfrm>
            <a:off x="4967744" y="3105834"/>
            <a:ext cx="2256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>
                <a:solidFill>
                  <a:srgbClr val="C00000"/>
                </a:solidFill>
              </a:rPr>
              <a:t>공통 문제</a:t>
            </a:r>
            <a:endParaRPr lang="ko-KR" altLang="en-US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9095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624</Words>
  <Application>Microsoft Office PowerPoint</Application>
  <PresentationFormat>와이드스크린</PresentationFormat>
  <Paragraphs>122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a타이틀고딕2</vt:lpstr>
      <vt:lpstr>a타이틀고딕4</vt:lpstr>
      <vt:lpstr>THE정고딕150</vt:lpstr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동윤 조</cp:lastModifiedBy>
  <cp:revision>1</cp:revision>
  <dcterms:created xsi:type="dcterms:W3CDTF">2019-09-16T04:09:28Z</dcterms:created>
  <dcterms:modified xsi:type="dcterms:W3CDTF">2019-12-14T14:07:33Z</dcterms:modified>
</cp:coreProperties>
</file>