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20490e193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20490e193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2047f6d5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2047f6d5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20490e19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20490e19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20663c40a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20663c40a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20490e193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20490e193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huggingface.co/datasets/ifmain/text-moderation-410K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6890700" cy="29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Projet 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EB5600"/>
                </a:solidFill>
              </a:rPr>
              <a:t>Modèle d´IA permettant la détection de messages toxiques</a:t>
            </a:r>
            <a:r>
              <a:rPr lang="it">
                <a:solidFill>
                  <a:srgbClr val="EB5600"/>
                </a:solidFill>
              </a:rPr>
              <a:t> dans un Webchat.</a:t>
            </a:r>
            <a:endParaRPr>
              <a:solidFill>
                <a:srgbClr val="EB5600"/>
              </a:solidFill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45444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434343"/>
                </a:solidFill>
              </a:rPr>
              <a:t>Groupe 5 : BERGONZI Vinicius, LENING Steve, MASI Alessio, THEUBO Ghislain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Id</a:t>
            </a:r>
            <a:r>
              <a:rPr lang="it"/>
              <a:t>ée du projet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4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L'objectif</a:t>
            </a:r>
            <a:r>
              <a:rPr lang="it"/>
              <a:t> de ce projet est de d</a:t>
            </a:r>
            <a:r>
              <a:rPr lang="it"/>
              <a:t>évelopper un Modèle d'IA qui va permettre d'évaluer de façon automatique chaque message envoyé dans une application de Chat interactive. Pour chacun de ces messages, le modèle vérifie </a:t>
            </a:r>
            <a:r>
              <a:rPr lang="it"/>
              <a:t>s'il</a:t>
            </a:r>
            <a:r>
              <a:rPr lang="it"/>
              <a:t> </a:t>
            </a:r>
            <a:r>
              <a:rPr lang="it"/>
              <a:t>s'agit</a:t>
            </a:r>
            <a:r>
              <a:rPr lang="it"/>
              <a:t> oui ou non de </a:t>
            </a:r>
            <a:r>
              <a:rPr lang="it"/>
              <a:t>harcèlement</a:t>
            </a:r>
            <a:r>
              <a:rPr lang="it"/>
              <a:t> en calculant une probabilité de harcèlement comprise entre 0 et 1. Si la valeur </a:t>
            </a:r>
            <a:r>
              <a:rPr lang="it"/>
              <a:t>retournée</a:t>
            </a:r>
            <a:r>
              <a:rPr lang="it"/>
              <a:t> pour un message est &gt;= 0,5 , il </a:t>
            </a:r>
            <a:r>
              <a:rPr lang="it"/>
              <a:t>s'agit</a:t>
            </a:r>
            <a:r>
              <a:rPr lang="it"/>
              <a:t> potentiellement de </a:t>
            </a:r>
            <a:r>
              <a:rPr lang="it"/>
              <a:t>harcèlement et</a:t>
            </a:r>
            <a:r>
              <a:rPr lang="it"/>
              <a:t> pour le confirmer, on envoie ce type de messages (messages suspects) à un administrateur qui va trancher et effectuer une action qui pourrait consister à supprimer le message du Chat par exemple. Le </a:t>
            </a:r>
            <a:r>
              <a:rPr lang="it"/>
              <a:t>modèle</a:t>
            </a:r>
            <a:r>
              <a:rPr lang="it"/>
              <a:t> est </a:t>
            </a:r>
            <a:r>
              <a:rPr lang="it"/>
              <a:t>entraîné</a:t>
            </a:r>
            <a:r>
              <a:rPr lang="it"/>
              <a:t> sur un jeu de données équilibré contenant 50% de messages négatifs et 50% de messages positifs. On espère ainsi avoir un modèle dont le </a:t>
            </a:r>
            <a:r>
              <a:rPr lang="it"/>
              <a:t>résultat</a:t>
            </a:r>
            <a:r>
              <a:rPr lang="it"/>
              <a:t> soit le plus cohérent possible, </a:t>
            </a:r>
            <a:r>
              <a:rPr lang="it"/>
              <a:t>quoique</a:t>
            </a:r>
            <a:r>
              <a:rPr lang="it"/>
              <a:t> le modèle ne pourra toujours pas identifier des situations comme les critiques constructives ou le second degré, </a:t>
            </a:r>
            <a:r>
              <a:rPr lang="it"/>
              <a:t>d'où</a:t>
            </a:r>
            <a:r>
              <a:rPr lang="it"/>
              <a:t> le choix de laisser la décision finale à un humain.</a:t>
            </a:r>
            <a:endParaRPr/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Architecture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3555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Le s</a:t>
            </a:r>
            <a:r>
              <a:rPr lang="it"/>
              <a:t>ystème</a:t>
            </a:r>
            <a:r>
              <a:rPr lang="it"/>
              <a:t> est </a:t>
            </a:r>
            <a:r>
              <a:rPr lang="it"/>
              <a:t>composé</a:t>
            </a:r>
            <a:r>
              <a:rPr lang="it"/>
              <a:t> de: </a:t>
            </a:r>
            <a:endParaRPr/>
          </a:p>
          <a:p>
            <a:pPr indent="-298767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Un s</a:t>
            </a:r>
            <a:r>
              <a:rPr lang="it"/>
              <a:t>ystème</a:t>
            </a:r>
            <a:r>
              <a:rPr lang="it"/>
              <a:t> de messagerie </a:t>
            </a:r>
            <a:r>
              <a:rPr lang="it"/>
              <a:t>privée</a:t>
            </a:r>
            <a:r>
              <a:rPr lang="it"/>
              <a:t> de </a:t>
            </a:r>
            <a:r>
              <a:rPr lang="it"/>
              <a:t>l'entreprise</a:t>
            </a:r>
            <a:r>
              <a:rPr lang="it"/>
              <a:t> (vue utilisateur)</a:t>
            </a:r>
            <a:endParaRPr/>
          </a:p>
          <a:p>
            <a:pPr indent="-29876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Un s</a:t>
            </a:r>
            <a:r>
              <a:rPr lang="it"/>
              <a:t>ystème de messagerie privée de l'entreprise (v</a:t>
            </a:r>
            <a:r>
              <a:rPr lang="it"/>
              <a:t>ue administrateur)</a:t>
            </a:r>
            <a:endParaRPr/>
          </a:p>
          <a:p>
            <a:pPr indent="-29876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Une API contenant le </a:t>
            </a:r>
            <a:r>
              <a:rPr lang="it"/>
              <a:t>modèle</a:t>
            </a:r>
            <a:r>
              <a:rPr lang="it"/>
              <a:t> </a:t>
            </a:r>
            <a:r>
              <a:rPr lang="it"/>
              <a:t>utilisé</a:t>
            </a:r>
            <a:r>
              <a:rPr lang="it"/>
              <a:t> pour la </a:t>
            </a:r>
            <a:r>
              <a:rPr lang="it"/>
              <a:t>détection de harcèlement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Le tout dans une architecture </a:t>
            </a:r>
            <a:r>
              <a:rPr b="1" lang="it"/>
              <a:t>Client-Serveur</a:t>
            </a:r>
            <a:r>
              <a:rPr lang="it"/>
              <a:t>.</a:t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 rotWithShape="1">
          <a:blip r:embed="rId3">
            <a:alphaModFix/>
          </a:blip>
          <a:srcRect b="-3191" l="-3680" r="-2702" t="-3191"/>
          <a:stretch/>
        </p:blipFill>
        <p:spPr>
          <a:xfrm>
            <a:off x="4212175" y="1242750"/>
            <a:ext cx="4401125" cy="35070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Modèle et entraînement 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29450" y="1898150"/>
            <a:ext cx="3744000" cy="29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457"/>
              <a:t>Modèle</a:t>
            </a:r>
            <a:r>
              <a:rPr b="1" lang="it" sz="3457"/>
              <a:t> de base : Deberta-v3-small</a:t>
            </a:r>
            <a:endParaRPr b="1" sz="3457"/>
          </a:p>
          <a:p>
            <a:pPr indent="-2834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 sz="3457"/>
              <a:t>44 Millions de </a:t>
            </a:r>
            <a:r>
              <a:rPr lang="it" sz="3457"/>
              <a:t>paramètres.</a:t>
            </a:r>
            <a:endParaRPr sz="3457"/>
          </a:p>
          <a:p>
            <a:pPr indent="-2834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 sz="3457"/>
              <a:t>6 couches et 768 </a:t>
            </a:r>
            <a:r>
              <a:rPr lang="it" sz="3457"/>
              <a:t>tailles cachées.</a:t>
            </a:r>
            <a:endParaRPr sz="3457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 sz="3457"/>
              <a:t>J</a:t>
            </a:r>
            <a:r>
              <a:rPr b="1" lang="it" sz="3457"/>
              <a:t>eu de données </a:t>
            </a:r>
            <a:r>
              <a:rPr b="1" lang="it" sz="3457"/>
              <a:t>: </a:t>
            </a:r>
            <a:r>
              <a:rPr b="1" lang="it" sz="3457"/>
              <a:t>spécialisé</a:t>
            </a:r>
            <a:r>
              <a:rPr b="1" lang="it" sz="3457"/>
              <a:t> pour </a:t>
            </a:r>
            <a:r>
              <a:rPr b="1" lang="it" sz="3457"/>
              <a:t>évaluation des messages</a:t>
            </a:r>
            <a:r>
              <a:rPr b="1" lang="it" sz="3457"/>
              <a:t> du chat</a:t>
            </a:r>
            <a:endParaRPr b="1" sz="3457"/>
          </a:p>
          <a:p>
            <a:pPr indent="-2834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 sz="3457"/>
              <a:t>38000 valeurs </a:t>
            </a:r>
            <a:r>
              <a:rPr lang="it" sz="3457"/>
              <a:t>équilibrées</a:t>
            </a:r>
            <a:r>
              <a:rPr lang="it" sz="3457"/>
              <a:t> entre </a:t>
            </a:r>
            <a:r>
              <a:rPr lang="it" sz="3457"/>
              <a:t>harcèlement (50%) </a:t>
            </a:r>
            <a:r>
              <a:rPr lang="it" sz="3457"/>
              <a:t>et non </a:t>
            </a:r>
            <a:r>
              <a:rPr lang="it" sz="3457"/>
              <a:t>harcèlement (50%).</a:t>
            </a:r>
            <a:endParaRPr sz="3457"/>
          </a:p>
          <a:p>
            <a:pPr indent="-2834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it" sz="3457"/>
              <a:t>Source des données :</a:t>
            </a:r>
            <a:r>
              <a:rPr lang="it" sz="3457"/>
              <a:t> </a:t>
            </a:r>
            <a:r>
              <a:rPr lang="it" sz="3457" u="sng">
                <a:solidFill>
                  <a:schemeClr val="hlink"/>
                </a:solidFill>
                <a:hlinkClick r:id="rId3"/>
              </a:rPr>
              <a:t>https://huggingface.co/datasets/ifmain/text-moderation-410K</a:t>
            </a:r>
            <a:endParaRPr sz="3457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 sz="3457"/>
              <a:t>E</a:t>
            </a:r>
            <a:r>
              <a:rPr b="1" lang="it" sz="3457"/>
              <a:t>ntraînement </a:t>
            </a:r>
            <a:r>
              <a:rPr lang="it" sz="3457"/>
              <a:t>:</a:t>
            </a:r>
            <a:endParaRPr sz="3457"/>
          </a:p>
          <a:p>
            <a:pPr indent="-2834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 sz="3457"/>
              <a:t>5 </a:t>
            </a:r>
            <a:r>
              <a:rPr lang="it" sz="3457"/>
              <a:t>époques</a:t>
            </a:r>
            <a:endParaRPr sz="3457"/>
          </a:p>
          <a:p>
            <a:pPr indent="-2834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 sz="3457"/>
              <a:t>Évaluation</a:t>
            </a:r>
            <a:r>
              <a:rPr lang="it" sz="3457"/>
              <a:t> de l’erreur faite par la valeur du </a:t>
            </a:r>
            <a:r>
              <a:rPr b="1" lang="it" sz="3457"/>
              <a:t>loss</a:t>
            </a:r>
            <a:endParaRPr b="1" sz="3457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 sz="3457"/>
              <a:t>Les r</a:t>
            </a:r>
            <a:r>
              <a:rPr b="1" lang="it" sz="3457"/>
              <a:t>ésultats</a:t>
            </a:r>
            <a:r>
              <a:rPr b="1" lang="it" sz="3457"/>
              <a:t> de </a:t>
            </a:r>
            <a:r>
              <a:rPr b="1" lang="it" sz="3457"/>
              <a:t>l'entraînement</a:t>
            </a:r>
            <a:r>
              <a:rPr b="1" lang="it" sz="3457"/>
              <a:t> sont </a:t>
            </a:r>
            <a:r>
              <a:rPr b="1" lang="it" sz="3457"/>
              <a:t>encourageants</a:t>
            </a:r>
            <a:r>
              <a:rPr b="1" lang="it" sz="3457"/>
              <a:t> :</a:t>
            </a:r>
            <a:endParaRPr b="1" sz="3457"/>
          </a:p>
          <a:p>
            <a:pPr indent="-2834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 sz="3457"/>
              <a:t>F1 score : 90.1%</a:t>
            </a:r>
            <a:endParaRPr sz="3457"/>
          </a:p>
          <a:p>
            <a:pPr indent="-2834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 sz="3457"/>
              <a:t>Accuracy : 95%</a:t>
            </a:r>
            <a:endParaRPr sz="3457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7300" y="1944525"/>
            <a:ext cx="4598426" cy="24384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8300675" y="4000525"/>
            <a:ext cx="5487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Lato"/>
                <a:ea typeface="Lato"/>
                <a:cs typeface="Lato"/>
                <a:sym typeface="Lato"/>
              </a:rPr>
              <a:t>Epochs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 rot="-5400000">
            <a:off x="4431925" y="2194800"/>
            <a:ext cx="4842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800">
                <a:latin typeface="Lato"/>
                <a:ea typeface="Lato"/>
                <a:cs typeface="Lato"/>
                <a:sym typeface="Lato"/>
              </a:rPr>
              <a:t>Loss</a:t>
            </a:r>
            <a:endParaRPr b="1"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7366775" y="1998600"/>
            <a:ext cx="11361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lang="it" sz="1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it" sz="9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Training Loss</a:t>
            </a:r>
            <a:endParaRPr sz="9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B5394"/>
                </a:solidFill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it" sz="900">
                <a:solidFill>
                  <a:srgbClr val="0B5394"/>
                </a:solidFill>
                <a:latin typeface="Lato"/>
                <a:ea typeface="Lato"/>
                <a:cs typeface="Lato"/>
                <a:sym typeface="Lato"/>
              </a:rPr>
              <a:t>Validation Loss</a:t>
            </a:r>
            <a:endParaRPr sz="900">
              <a:solidFill>
                <a:srgbClr val="0B539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</a:t>
            </a:r>
            <a:r>
              <a:rPr lang="it"/>
              <a:t>é</a:t>
            </a:r>
            <a:r>
              <a:rPr lang="it"/>
              <a:t>monstration</a:t>
            </a:r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2150" y="1428125"/>
            <a:ext cx="3504344" cy="26564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3" name="Google Shape;12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2078887"/>
            <a:ext cx="4185974" cy="20056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4" name="Google Shape;124;p17"/>
          <p:cNvSpPr txBox="1"/>
          <p:nvPr/>
        </p:nvSpPr>
        <p:spPr>
          <a:xfrm>
            <a:off x="1144988" y="4157200"/>
            <a:ext cx="33549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Vue administrateur avec </a:t>
            </a:r>
            <a:r>
              <a:rPr b="1" lang="i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l'ensemble</a:t>
            </a:r>
            <a:r>
              <a:rPr b="1" lang="i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des messages dont la toxicité est &gt;= 0,5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5116863" y="4157200"/>
            <a:ext cx="33549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Vue utilisateur contenant </a:t>
            </a:r>
            <a:r>
              <a:rPr b="1" lang="i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l'historique</a:t>
            </a:r>
            <a:r>
              <a:rPr b="1" lang="i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des messages </a:t>
            </a:r>
            <a:r>
              <a:rPr b="1" lang="i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échangés entre Vini et Steve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/>
        </p:nvSpPr>
        <p:spPr>
          <a:xfrm>
            <a:off x="1702200" y="1771350"/>
            <a:ext cx="57396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6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Merci de votre</a:t>
            </a:r>
            <a:r>
              <a:rPr b="1" lang="it" sz="46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attention !</a:t>
            </a:r>
            <a:endParaRPr b="1" sz="46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1" name="Google Shape;131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