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19" r:id="rId2"/>
    <p:sldId id="370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28" r:id="rId18"/>
    <p:sldId id="386" r:id="rId19"/>
    <p:sldId id="388" r:id="rId20"/>
    <p:sldId id="387" r:id="rId21"/>
    <p:sldId id="389" r:id="rId22"/>
    <p:sldId id="392" r:id="rId23"/>
    <p:sldId id="393" r:id="rId24"/>
    <p:sldId id="390" r:id="rId25"/>
    <p:sldId id="354" r:id="rId26"/>
    <p:sldId id="391" r:id="rId27"/>
    <p:sldId id="394" r:id="rId28"/>
    <p:sldId id="395" r:id="rId29"/>
    <p:sldId id="397" r:id="rId30"/>
    <p:sldId id="399" r:id="rId31"/>
    <p:sldId id="398" r:id="rId32"/>
    <p:sldId id="421" r:id="rId33"/>
    <p:sldId id="400" r:id="rId34"/>
    <p:sldId id="401" r:id="rId35"/>
    <p:sldId id="402" r:id="rId36"/>
    <p:sldId id="406" r:id="rId37"/>
    <p:sldId id="417" r:id="rId38"/>
    <p:sldId id="416" r:id="rId39"/>
    <p:sldId id="414" r:id="rId40"/>
    <p:sldId id="415" r:id="rId41"/>
    <p:sldId id="413" r:id="rId42"/>
    <p:sldId id="409" r:id="rId43"/>
    <p:sldId id="410" r:id="rId44"/>
    <p:sldId id="404" r:id="rId45"/>
    <p:sldId id="408" r:id="rId46"/>
    <p:sldId id="423" r:id="rId47"/>
    <p:sldId id="424" r:id="rId48"/>
    <p:sldId id="425" r:id="rId49"/>
    <p:sldId id="324" r:id="rId50"/>
  </p:sldIdLst>
  <p:sldSz cx="12190413" cy="6858000"/>
  <p:notesSz cx="6858000" cy="9144000"/>
  <p:embeddedFontLst>
    <p:embeddedFont>
      <p:font typeface="ABBvoiceOffice" panose="020D0603020503020204" pitchFamily="34" charset="0"/>
      <p:regular r:id="rId53"/>
      <p:bold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75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hemeClr val="dk1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ff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1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370" autoAdjust="0"/>
  </p:normalViewPr>
  <p:slideViewPr>
    <p:cSldViewPr snapToGrid="0" snapToObjects="1" showGuides="1">
      <p:cViewPr varScale="1">
        <p:scale>
          <a:sx n="87" d="100"/>
          <a:sy n="87" d="100"/>
        </p:scale>
        <p:origin x="6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B1A6A-6BBE-4409-8C9E-DA070337915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373063" y="685800"/>
            <a:ext cx="6092826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4E69C-C28A-4BE6-BE89-71D8FB20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7167" y="4539037"/>
            <a:ext cx="11629504" cy="147520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400" cap="all" baseline="0"/>
            </a:lvl1pPr>
            <a:lvl2pPr marL="1588" indent="0">
              <a:buNone/>
              <a:defRPr sz="1400" cap="all" baseline="0"/>
            </a:lvl2pPr>
            <a:lvl3pPr marL="1588" indent="0">
              <a:buNone/>
              <a:defRPr sz="1400" cap="all" baseline="0"/>
            </a:lvl3pPr>
            <a:lvl4pPr marL="1588" indent="0">
              <a:buNone/>
              <a:defRPr sz="1400" cap="all" baseline="0"/>
            </a:lvl4pPr>
            <a:lvl5pPr marL="1588" indent="0">
              <a:buNone/>
              <a:defRPr sz="1400" cap="all" baseline="0"/>
            </a:lvl5pPr>
            <a:lvl6pPr marL="1588" indent="0">
              <a:buNone/>
              <a:defRPr sz="1400" cap="all" baseline="0"/>
            </a:lvl6pPr>
            <a:lvl7pPr marL="1588" indent="0">
              <a:buNone/>
              <a:defRPr sz="1400" cap="all" baseline="0"/>
            </a:lvl7pPr>
            <a:lvl8pPr marL="1588" indent="0">
              <a:buNone/>
              <a:defRPr sz="1400" cap="all" baseline="0"/>
            </a:lvl8pPr>
            <a:lvl9pPr marL="1588" indent="0">
              <a:buNone/>
              <a:defRPr sz="1400" cap="all" baseline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7166" y="4724365"/>
            <a:ext cx="11629504" cy="592406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77167" y="5449618"/>
            <a:ext cx="11629504" cy="287188"/>
          </a:xfrm>
        </p:spPr>
        <p:txBody>
          <a:bodyPr lIns="0" tIns="0" rIns="0" bIns="0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77167" y="6094136"/>
            <a:ext cx="11629504" cy="216000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  <a:lvl6pPr marL="0" indent="0">
              <a:buNone/>
              <a:defRPr sz="2000"/>
            </a:lvl6pPr>
            <a:lvl7pPr marL="0" indent="0">
              <a:buNone/>
              <a:defRPr sz="2000"/>
            </a:lvl7pPr>
            <a:lvl8pPr marL="0" indent="0">
              <a:buNone/>
              <a:defRPr sz="2000"/>
            </a:lvl8pPr>
            <a:lvl9pPr marL="0" indent="0">
              <a:buNone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1F7BD2C3-4265-4E29-AAEA-54890CFB4547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7585" y="361851"/>
            <a:ext cx="896803" cy="35078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gray">
          <a:xfrm>
            <a:off x="279400" y="519805"/>
            <a:ext cx="327600" cy="3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ver - opti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7585" y="361851"/>
            <a:ext cx="896803" cy="350784"/>
          </a:xfrm>
          <a:prstGeom prst="rect">
            <a:avLst/>
          </a:prstGeom>
        </p:spPr>
      </p:pic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7167" y="4539037"/>
            <a:ext cx="11629504" cy="147520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400" cap="all" baseline="0"/>
            </a:lvl1pPr>
            <a:lvl2pPr marL="1588" indent="0">
              <a:buNone/>
              <a:defRPr sz="1400" cap="all" baseline="0"/>
            </a:lvl2pPr>
            <a:lvl3pPr marL="1588" indent="0">
              <a:buNone/>
              <a:defRPr sz="1400" cap="all" baseline="0"/>
            </a:lvl3pPr>
            <a:lvl4pPr marL="1588" indent="0">
              <a:buNone/>
              <a:defRPr sz="1400" cap="all" baseline="0"/>
            </a:lvl4pPr>
            <a:lvl5pPr marL="1588" indent="0">
              <a:buNone/>
              <a:defRPr sz="1400" cap="all" baseline="0"/>
            </a:lvl5pPr>
            <a:lvl6pPr marL="1588" indent="0">
              <a:buNone/>
              <a:defRPr sz="1400" cap="all" baseline="0"/>
            </a:lvl6pPr>
            <a:lvl7pPr marL="1588" indent="0">
              <a:buNone/>
              <a:defRPr sz="1400" cap="all" baseline="0"/>
            </a:lvl7pPr>
            <a:lvl8pPr marL="1588" indent="0">
              <a:buNone/>
              <a:defRPr sz="1400" cap="all" baseline="0"/>
            </a:lvl8pPr>
            <a:lvl9pPr marL="1588" indent="0">
              <a:buNone/>
              <a:defRPr sz="1400" cap="all" baseline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7166" y="4724365"/>
            <a:ext cx="11629504" cy="592406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gray">
          <a:xfrm>
            <a:off x="277167" y="5449618"/>
            <a:ext cx="11629504" cy="287188"/>
          </a:xfrm>
        </p:spPr>
        <p:txBody>
          <a:bodyPr lIns="0" tIns="0" rIns="0" bIns="0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77167" y="6094136"/>
            <a:ext cx="11629504" cy="216000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  <a:lvl6pPr marL="0" indent="0">
              <a:buNone/>
              <a:defRPr sz="2000"/>
            </a:lvl6pPr>
            <a:lvl7pPr marL="0" indent="0">
              <a:buNone/>
              <a:defRPr sz="2000"/>
            </a:lvl7pPr>
            <a:lvl8pPr marL="0" indent="0">
              <a:buNone/>
              <a:defRPr sz="2000"/>
            </a:lvl8pPr>
            <a:lvl9pPr marL="0" indent="0">
              <a:buNone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9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75542" y="1819425"/>
            <a:ext cx="11630692" cy="4093946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3pPr>
            <a:lvl4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4pPr>
            <a:lvl5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5pPr>
            <a:lvl6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6pPr>
            <a:lvl7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7pPr>
            <a:lvl8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8pPr>
            <a:lvl9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3EF050F-B85E-4E30-B69F-9970B4AED387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277019" y="1816571"/>
            <a:ext cx="11629215" cy="40968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79400" y="1120928"/>
            <a:ext cx="11626834" cy="504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9400" y="622789"/>
            <a:ext cx="11626834" cy="4108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79400" y="1120928"/>
            <a:ext cx="11626834" cy="504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6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75" y="4430714"/>
            <a:ext cx="3838501" cy="149251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79400" y="459581"/>
            <a:ext cx="8208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1A2D5558-364E-49CF-BD1C-98EA466A7C24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3849" y="6397296"/>
            <a:ext cx="504523" cy="19500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40941" y="6207919"/>
            <a:ext cx="8599905" cy="5905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0" indent="0">
              <a:defRPr sz="1000">
                <a:solidFill>
                  <a:schemeClr val="accent4"/>
                </a:solidFill>
              </a:defRPr>
            </a:lvl2pPr>
            <a:lvl3pPr marL="0" indent="0">
              <a:defRPr sz="1000">
                <a:solidFill>
                  <a:schemeClr val="accent4"/>
                </a:solidFill>
              </a:defRPr>
            </a:lvl3pPr>
            <a:lvl4pPr marL="0" indent="0">
              <a:defRPr sz="1000">
                <a:solidFill>
                  <a:schemeClr val="accent4"/>
                </a:solidFill>
              </a:defRPr>
            </a:lvl4pPr>
            <a:lvl5pPr marL="0" indent="0">
              <a:defRPr sz="1000">
                <a:solidFill>
                  <a:schemeClr val="accent4"/>
                </a:solidFill>
              </a:defRPr>
            </a:lvl5pPr>
            <a:lvl6pPr marL="0" indent="0">
              <a:defRPr sz="1000">
                <a:solidFill>
                  <a:schemeClr val="accent4"/>
                </a:solidFill>
              </a:defRPr>
            </a:lvl6pPr>
            <a:lvl7pPr marL="0" indent="0">
              <a:defRPr sz="1000">
                <a:solidFill>
                  <a:schemeClr val="accent4"/>
                </a:solidFill>
              </a:defRPr>
            </a:lvl7pPr>
            <a:lvl8pPr marL="0" indent="0">
              <a:defRPr sz="1000">
                <a:solidFill>
                  <a:schemeClr val="accent4"/>
                </a:solidFill>
              </a:defRPr>
            </a:lvl8pPr>
            <a:lvl9pPr marL="0" indent="0">
              <a:defRPr sz="1000">
                <a:solidFill>
                  <a:schemeClr val="accent4"/>
                </a:solidFill>
              </a:defRPr>
            </a:lvl9pPr>
          </a:lstStyle>
          <a:p>
            <a:pPr lvl="8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273808" y="6489341"/>
            <a:ext cx="1162800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4"/>
                </a:solidFill>
              </a:defRPr>
            </a:lvl1pPr>
            <a:lvl2pPr marL="0" indent="0">
              <a:defRPr sz="1000">
                <a:solidFill>
                  <a:schemeClr val="accent4"/>
                </a:solidFill>
              </a:defRPr>
            </a:lvl2pPr>
            <a:lvl3pPr marL="0" indent="0">
              <a:defRPr sz="1000">
                <a:solidFill>
                  <a:schemeClr val="accent4"/>
                </a:solidFill>
              </a:defRPr>
            </a:lvl3pPr>
            <a:lvl4pPr marL="0" indent="0">
              <a:defRPr sz="1000">
                <a:solidFill>
                  <a:schemeClr val="accent4"/>
                </a:solidFill>
              </a:defRPr>
            </a:lvl4pPr>
            <a:lvl5pPr marL="0" indent="0">
              <a:defRPr sz="1000">
                <a:solidFill>
                  <a:schemeClr val="accent4"/>
                </a:solidFill>
              </a:defRPr>
            </a:lvl5pPr>
            <a:lvl6pPr marL="0" indent="0">
              <a:defRPr sz="1000">
                <a:solidFill>
                  <a:schemeClr val="accent4"/>
                </a:solidFill>
              </a:defRPr>
            </a:lvl6pPr>
            <a:lvl7pPr marL="0" indent="0">
              <a:defRPr sz="1000">
                <a:solidFill>
                  <a:schemeClr val="accent4"/>
                </a:solidFill>
              </a:defRPr>
            </a:lvl7pPr>
            <a:lvl8pPr marL="0" indent="0">
              <a:defRPr sz="1000">
                <a:solidFill>
                  <a:schemeClr val="accent4"/>
                </a:solidFill>
              </a:defRPr>
            </a:lvl8pPr>
            <a:lvl9pPr marL="0" indent="0">
              <a:defRPr sz="1000">
                <a:solidFill>
                  <a:schemeClr val="accent4"/>
                </a:solidFill>
              </a:defRPr>
            </a:lvl9pPr>
          </a:lstStyle>
          <a:p>
            <a:fld id="{CD1A06C5-A2CA-46BC-B3AE-AF5C4D0BE2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77019" y="1816571"/>
            <a:ext cx="11629133" cy="40968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79400" y="622789"/>
            <a:ext cx="11626834" cy="410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39366" y="6473853"/>
            <a:ext cx="676800" cy="132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accent4"/>
                </a:solidFill>
              </a:defRPr>
            </a:lvl1pPr>
            <a:lvl2pPr marL="0" indent="0">
              <a:defRPr sz="1200">
                <a:solidFill>
                  <a:schemeClr val="accent4"/>
                </a:solidFill>
              </a:defRPr>
            </a:lvl2pPr>
            <a:lvl3pPr marL="0" indent="0">
              <a:defRPr sz="1200">
                <a:solidFill>
                  <a:schemeClr val="accent4"/>
                </a:solidFill>
              </a:defRPr>
            </a:lvl3pPr>
            <a:lvl4pPr marL="0" indent="0">
              <a:defRPr sz="1200">
                <a:solidFill>
                  <a:schemeClr val="accent4"/>
                </a:solidFill>
              </a:defRPr>
            </a:lvl4pPr>
            <a:lvl5pPr marL="0" indent="0">
              <a:defRPr sz="1200">
                <a:solidFill>
                  <a:schemeClr val="accent4"/>
                </a:solidFill>
              </a:defRPr>
            </a:lvl5pPr>
            <a:lvl6pPr marL="0" indent="0">
              <a:defRPr sz="1200">
                <a:solidFill>
                  <a:schemeClr val="accent4"/>
                </a:solidFill>
              </a:defRPr>
            </a:lvl6pPr>
            <a:lvl7pPr marL="0" indent="0">
              <a:defRPr sz="1200">
                <a:solidFill>
                  <a:schemeClr val="accent4"/>
                </a:solidFill>
              </a:defRPr>
            </a:lvl7pPr>
            <a:lvl8pPr marL="0" indent="0">
              <a:defRPr sz="1200">
                <a:solidFill>
                  <a:schemeClr val="accent4"/>
                </a:solidFill>
              </a:defRPr>
            </a:lvl8pPr>
            <a:lvl9pPr marL="0" indent="0">
              <a:defRPr sz="1200">
                <a:solidFill>
                  <a:schemeClr val="accent4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279400" y="6094413"/>
            <a:ext cx="1162675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 userDrawn="1"/>
        </p:nvSpPr>
        <p:spPr bwMode="gray">
          <a:xfrm>
            <a:off x="279400" y="519805"/>
            <a:ext cx="327600" cy="3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 userDrawn="1"/>
        </p:nvGrpSpPr>
        <p:grpSpPr bwMode="gray">
          <a:xfrm>
            <a:off x="275713" y="6327549"/>
            <a:ext cx="337902" cy="88364"/>
            <a:chOff x="61913" y="5218113"/>
            <a:chExt cx="3138487" cy="820737"/>
          </a:xfrm>
          <a:solidFill>
            <a:schemeClr val="accent4"/>
          </a:solidFill>
        </p:grpSpPr>
        <p:sp>
          <p:nvSpPr>
            <p:cNvPr id="69" name="Freeform 16"/>
            <p:cNvSpPr>
              <a:spLocks noEditPoints="1"/>
            </p:cNvSpPr>
            <p:nvPr userDrawn="1"/>
          </p:nvSpPr>
          <p:spPr bwMode="gray">
            <a:xfrm>
              <a:off x="61913" y="5218113"/>
              <a:ext cx="828675" cy="820737"/>
            </a:xfrm>
            <a:custGeom>
              <a:avLst/>
              <a:gdLst>
                <a:gd name="T0" fmla="*/ 111 w 221"/>
                <a:gd name="T1" fmla="*/ 219 h 219"/>
                <a:gd name="T2" fmla="*/ 53 w 221"/>
                <a:gd name="T3" fmla="*/ 203 h 219"/>
                <a:gd name="T4" fmla="*/ 14 w 221"/>
                <a:gd name="T5" fmla="*/ 163 h 219"/>
                <a:gd name="T6" fmla="*/ 0 w 221"/>
                <a:gd name="T7" fmla="*/ 109 h 219"/>
                <a:gd name="T8" fmla="*/ 15 w 221"/>
                <a:gd name="T9" fmla="*/ 53 h 219"/>
                <a:gd name="T10" fmla="*/ 56 w 221"/>
                <a:gd name="T11" fmla="*/ 14 h 219"/>
                <a:gd name="T12" fmla="*/ 111 w 221"/>
                <a:gd name="T13" fmla="*/ 0 h 219"/>
                <a:gd name="T14" fmla="*/ 168 w 221"/>
                <a:gd name="T15" fmla="*/ 15 h 219"/>
                <a:gd name="T16" fmla="*/ 207 w 221"/>
                <a:gd name="T17" fmla="*/ 55 h 219"/>
                <a:gd name="T18" fmla="*/ 221 w 221"/>
                <a:gd name="T19" fmla="*/ 109 h 219"/>
                <a:gd name="T20" fmla="*/ 206 w 221"/>
                <a:gd name="T21" fmla="*/ 166 h 219"/>
                <a:gd name="T22" fmla="*/ 165 w 221"/>
                <a:gd name="T23" fmla="*/ 205 h 219"/>
                <a:gd name="T24" fmla="*/ 111 w 221"/>
                <a:gd name="T25" fmla="*/ 219 h 219"/>
                <a:gd name="T26" fmla="*/ 111 w 221"/>
                <a:gd name="T27" fmla="*/ 190 h 219"/>
                <a:gd name="T28" fmla="*/ 153 w 221"/>
                <a:gd name="T29" fmla="*/ 180 h 219"/>
                <a:gd name="T30" fmla="*/ 181 w 221"/>
                <a:gd name="T31" fmla="*/ 151 h 219"/>
                <a:gd name="T32" fmla="*/ 191 w 221"/>
                <a:gd name="T33" fmla="*/ 109 h 219"/>
                <a:gd name="T34" fmla="*/ 180 w 221"/>
                <a:gd name="T35" fmla="*/ 67 h 219"/>
                <a:gd name="T36" fmla="*/ 151 w 221"/>
                <a:gd name="T37" fmla="*/ 38 h 219"/>
                <a:gd name="T38" fmla="*/ 111 w 221"/>
                <a:gd name="T39" fmla="*/ 28 h 219"/>
                <a:gd name="T40" fmla="*/ 68 w 221"/>
                <a:gd name="T41" fmla="*/ 39 h 219"/>
                <a:gd name="T42" fmla="*/ 40 w 221"/>
                <a:gd name="T43" fmla="*/ 68 h 219"/>
                <a:gd name="T44" fmla="*/ 31 w 221"/>
                <a:gd name="T45" fmla="*/ 109 h 219"/>
                <a:gd name="T46" fmla="*/ 41 w 221"/>
                <a:gd name="T47" fmla="*/ 152 h 219"/>
                <a:gd name="T48" fmla="*/ 70 w 221"/>
                <a:gd name="T49" fmla="*/ 180 h 219"/>
                <a:gd name="T50" fmla="*/ 111 w 221"/>
                <a:gd name="T51" fmla="*/ 190 h 219"/>
                <a:gd name="T52" fmla="*/ 115 w 221"/>
                <a:gd name="T53" fmla="*/ 50 h 219"/>
                <a:gd name="T54" fmla="*/ 139 w 221"/>
                <a:gd name="T55" fmla="*/ 54 h 219"/>
                <a:gd name="T56" fmla="*/ 156 w 221"/>
                <a:gd name="T57" fmla="*/ 63 h 219"/>
                <a:gd name="T58" fmla="*/ 145 w 221"/>
                <a:gd name="T59" fmla="*/ 85 h 219"/>
                <a:gd name="T60" fmla="*/ 117 w 221"/>
                <a:gd name="T61" fmla="*/ 76 h 219"/>
                <a:gd name="T62" fmla="*/ 93 w 221"/>
                <a:gd name="T63" fmla="*/ 85 h 219"/>
                <a:gd name="T64" fmla="*/ 84 w 221"/>
                <a:gd name="T65" fmla="*/ 110 h 219"/>
                <a:gd name="T66" fmla="*/ 93 w 221"/>
                <a:gd name="T67" fmla="*/ 134 h 219"/>
                <a:gd name="T68" fmla="*/ 117 w 221"/>
                <a:gd name="T69" fmla="*/ 143 h 219"/>
                <a:gd name="T70" fmla="*/ 146 w 221"/>
                <a:gd name="T71" fmla="*/ 132 h 219"/>
                <a:gd name="T72" fmla="*/ 158 w 221"/>
                <a:gd name="T73" fmla="*/ 153 h 219"/>
                <a:gd name="T74" fmla="*/ 140 w 221"/>
                <a:gd name="T75" fmla="*/ 165 h 219"/>
                <a:gd name="T76" fmla="*/ 115 w 221"/>
                <a:gd name="T77" fmla="*/ 169 h 219"/>
                <a:gd name="T78" fmla="*/ 71 w 221"/>
                <a:gd name="T79" fmla="*/ 153 h 219"/>
                <a:gd name="T80" fmla="*/ 54 w 221"/>
                <a:gd name="T81" fmla="*/ 111 h 219"/>
                <a:gd name="T82" fmla="*/ 71 w 221"/>
                <a:gd name="T83" fmla="*/ 67 h 219"/>
                <a:gd name="T84" fmla="*/ 115 w 221"/>
                <a:gd name="T85" fmla="*/ 5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219">
                  <a:moveTo>
                    <a:pt x="111" y="219"/>
                  </a:moveTo>
                  <a:cubicBezTo>
                    <a:pt x="89" y="219"/>
                    <a:pt x="70" y="214"/>
                    <a:pt x="53" y="203"/>
                  </a:cubicBezTo>
                  <a:cubicBezTo>
                    <a:pt x="36" y="193"/>
                    <a:pt x="23" y="180"/>
                    <a:pt x="14" y="163"/>
                  </a:cubicBezTo>
                  <a:cubicBezTo>
                    <a:pt x="4" y="147"/>
                    <a:pt x="0" y="129"/>
                    <a:pt x="0" y="109"/>
                  </a:cubicBezTo>
                  <a:cubicBezTo>
                    <a:pt x="0" y="88"/>
                    <a:pt x="5" y="70"/>
                    <a:pt x="15" y="53"/>
                  </a:cubicBezTo>
                  <a:cubicBezTo>
                    <a:pt x="25" y="36"/>
                    <a:pt x="39" y="23"/>
                    <a:pt x="56" y="14"/>
                  </a:cubicBezTo>
                  <a:cubicBezTo>
                    <a:pt x="73" y="5"/>
                    <a:pt x="91" y="0"/>
                    <a:pt x="111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6"/>
                    <a:pt x="198" y="39"/>
                    <a:pt x="207" y="55"/>
                  </a:cubicBezTo>
                  <a:cubicBezTo>
                    <a:pt x="217" y="72"/>
                    <a:pt x="221" y="90"/>
                    <a:pt x="221" y="109"/>
                  </a:cubicBezTo>
                  <a:cubicBezTo>
                    <a:pt x="221" y="130"/>
                    <a:pt x="216" y="149"/>
                    <a:pt x="206" y="166"/>
                  </a:cubicBezTo>
                  <a:cubicBezTo>
                    <a:pt x="196" y="183"/>
                    <a:pt x="182" y="196"/>
                    <a:pt x="165" y="205"/>
                  </a:cubicBezTo>
                  <a:cubicBezTo>
                    <a:pt x="149" y="214"/>
                    <a:pt x="130" y="219"/>
                    <a:pt x="111" y="219"/>
                  </a:cubicBezTo>
                  <a:close/>
                  <a:moveTo>
                    <a:pt x="111" y="190"/>
                  </a:moveTo>
                  <a:cubicBezTo>
                    <a:pt x="127" y="190"/>
                    <a:pt x="141" y="187"/>
                    <a:pt x="153" y="180"/>
                  </a:cubicBezTo>
                  <a:cubicBezTo>
                    <a:pt x="165" y="173"/>
                    <a:pt x="174" y="163"/>
                    <a:pt x="181" y="151"/>
                  </a:cubicBezTo>
                  <a:cubicBezTo>
                    <a:pt x="187" y="139"/>
                    <a:pt x="191" y="125"/>
                    <a:pt x="191" y="109"/>
                  </a:cubicBezTo>
                  <a:cubicBezTo>
                    <a:pt x="191" y="93"/>
                    <a:pt x="187" y="79"/>
                    <a:pt x="180" y="67"/>
                  </a:cubicBezTo>
                  <a:cubicBezTo>
                    <a:pt x="173" y="55"/>
                    <a:pt x="163" y="45"/>
                    <a:pt x="151" y="38"/>
                  </a:cubicBezTo>
                  <a:cubicBezTo>
                    <a:pt x="139" y="32"/>
                    <a:pt x="126" y="28"/>
                    <a:pt x="111" y="28"/>
                  </a:cubicBezTo>
                  <a:cubicBezTo>
                    <a:pt x="95" y="28"/>
                    <a:pt x="81" y="32"/>
                    <a:pt x="68" y="39"/>
                  </a:cubicBezTo>
                  <a:cubicBezTo>
                    <a:pt x="56" y="46"/>
                    <a:pt x="47" y="56"/>
                    <a:pt x="40" y="68"/>
                  </a:cubicBezTo>
                  <a:cubicBezTo>
                    <a:pt x="34" y="80"/>
                    <a:pt x="31" y="94"/>
                    <a:pt x="31" y="109"/>
                  </a:cubicBezTo>
                  <a:cubicBezTo>
                    <a:pt x="31" y="126"/>
                    <a:pt x="34" y="140"/>
                    <a:pt x="41" y="152"/>
                  </a:cubicBezTo>
                  <a:cubicBezTo>
                    <a:pt x="48" y="164"/>
                    <a:pt x="58" y="174"/>
                    <a:pt x="70" y="180"/>
                  </a:cubicBezTo>
                  <a:cubicBezTo>
                    <a:pt x="82" y="187"/>
                    <a:pt x="95" y="190"/>
                    <a:pt x="111" y="190"/>
                  </a:cubicBezTo>
                  <a:close/>
                  <a:moveTo>
                    <a:pt x="115" y="50"/>
                  </a:moveTo>
                  <a:cubicBezTo>
                    <a:pt x="124" y="50"/>
                    <a:pt x="131" y="51"/>
                    <a:pt x="139" y="54"/>
                  </a:cubicBezTo>
                  <a:cubicBezTo>
                    <a:pt x="146" y="56"/>
                    <a:pt x="152" y="59"/>
                    <a:pt x="156" y="63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37" y="79"/>
                    <a:pt x="128" y="76"/>
                    <a:pt x="117" y="76"/>
                  </a:cubicBezTo>
                  <a:cubicBezTo>
                    <a:pt x="107" y="76"/>
                    <a:pt x="99" y="79"/>
                    <a:pt x="93" y="85"/>
                  </a:cubicBezTo>
                  <a:cubicBezTo>
                    <a:pt x="87" y="91"/>
                    <a:pt x="84" y="100"/>
                    <a:pt x="84" y="110"/>
                  </a:cubicBezTo>
                  <a:cubicBezTo>
                    <a:pt x="84" y="120"/>
                    <a:pt x="87" y="128"/>
                    <a:pt x="93" y="134"/>
                  </a:cubicBezTo>
                  <a:cubicBezTo>
                    <a:pt x="99" y="140"/>
                    <a:pt x="107" y="143"/>
                    <a:pt x="117" y="143"/>
                  </a:cubicBezTo>
                  <a:cubicBezTo>
                    <a:pt x="129" y="143"/>
                    <a:pt x="138" y="139"/>
                    <a:pt x="146" y="13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3" y="158"/>
                    <a:pt x="147" y="162"/>
                    <a:pt x="140" y="165"/>
                  </a:cubicBezTo>
                  <a:cubicBezTo>
                    <a:pt x="132" y="168"/>
                    <a:pt x="124" y="169"/>
                    <a:pt x="115" y="169"/>
                  </a:cubicBezTo>
                  <a:cubicBezTo>
                    <a:pt x="97" y="169"/>
                    <a:pt x="82" y="164"/>
                    <a:pt x="71" y="153"/>
                  </a:cubicBezTo>
                  <a:cubicBezTo>
                    <a:pt x="60" y="142"/>
                    <a:pt x="54" y="128"/>
                    <a:pt x="54" y="111"/>
                  </a:cubicBezTo>
                  <a:cubicBezTo>
                    <a:pt x="54" y="93"/>
                    <a:pt x="60" y="78"/>
                    <a:pt x="71" y="67"/>
                  </a:cubicBezTo>
                  <a:cubicBezTo>
                    <a:pt x="82" y="56"/>
                    <a:pt x="97" y="50"/>
                    <a:pt x="1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7"/>
            <p:cNvSpPr>
              <a:spLocks noEditPoints="1"/>
            </p:cNvSpPr>
            <p:nvPr userDrawn="1"/>
          </p:nvSpPr>
          <p:spPr bwMode="gray">
            <a:xfrm>
              <a:off x="957263" y="5237163"/>
              <a:ext cx="773112" cy="782637"/>
            </a:xfrm>
            <a:custGeom>
              <a:avLst/>
              <a:gdLst>
                <a:gd name="T0" fmla="*/ 305 w 487"/>
                <a:gd name="T1" fmla="*/ 0 h 493"/>
                <a:gd name="T2" fmla="*/ 487 w 487"/>
                <a:gd name="T3" fmla="*/ 493 h 493"/>
                <a:gd name="T4" fmla="*/ 369 w 487"/>
                <a:gd name="T5" fmla="*/ 493 h 493"/>
                <a:gd name="T6" fmla="*/ 336 w 487"/>
                <a:gd name="T7" fmla="*/ 390 h 493"/>
                <a:gd name="T8" fmla="*/ 151 w 487"/>
                <a:gd name="T9" fmla="*/ 390 h 493"/>
                <a:gd name="T10" fmla="*/ 118 w 487"/>
                <a:gd name="T11" fmla="*/ 493 h 493"/>
                <a:gd name="T12" fmla="*/ 0 w 487"/>
                <a:gd name="T13" fmla="*/ 493 h 493"/>
                <a:gd name="T14" fmla="*/ 184 w 487"/>
                <a:gd name="T15" fmla="*/ 0 h 493"/>
                <a:gd name="T16" fmla="*/ 305 w 487"/>
                <a:gd name="T17" fmla="*/ 0 h 493"/>
                <a:gd name="T18" fmla="*/ 180 w 487"/>
                <a:gd name="T19" fmla="*/ 300 h 493"/>
                <a:gd name="T20" fmla="*/ 307 w 487"/>
                <a:gd name="T21" fmla="*/ 300 h 493"/>
                <a:gd name="T22" fmla="*/ 243 w 487"/>
                <a:gd name="T23" fmla="*/ 104 h 493"/>
                <a:gd name="T24" fmla="*/ 180 w 487"/>
                <a:gd name="T25" fmla="*/ 30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493">
                  <a:moveTo>
                    <a:pt x="305" y="0"/>
                  </a:moveTo>
                  <a:lnTo>
                    <a:pt x="487" y="493"/>
                  </a:lnTo>
                  <a:lnTo>
                    <a:pt x="369" y="493"/>
                  </a:lnTo>
                  <a:lnTo>
                    <a:pt x="336" y="390"/>
                  </a:lnTo>
                  <a:lnTo>
                    <a:pt x="151" y="390"/>
                  </a:lnTo>
                  <a:lnTo>
                    <a:pt x="118" y="493"/>
                  </a:lnTo>
                  <a:lnTo>
                    <a:pt x="0" y="493"/>
                  </a:lnTo>
                  <a:lnTo>
                    <a:pt x="184" y="0"/>
                  </a:lnTo>
                  <a:lnTo>
                    <a:pt x="305" y="0"/>
                  </a:lnTo>
                  <a:close/>
                  <a:moveTo>
                    <a:pt x="180" y="300"/>
                  </a:moveTo>
                  <a:lnTo>
                    <a:pt x="307" y="300"/>
                  </a:lnTo>
                  <a:lnTo>
                    <a:pt x="243" y="104"/>
                  </a:lnTo>
                  <a:lnTo>
                    <a:pt x="18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 noEditPoints="1"/>
            </p:cNvSpPr>
            <p:nvPr userDrawn="1"/>
          </p:nvSpPr>
          <p:spPr bwMode="gray">
            <a:xfrm>
              <a:off x="1819275" y="5237163"/>
              <a:ext cx="622300" cy="782637"/>
            </a:xfrm>
            <a:custGeom>
              <a:avLst/>
              <a:gdLst>
                <a:gd name="T0" fmla="*/ 0 w 166"/>
                <a:gd name="T1" fmla="*/ 0 h 209"/>
                <a:gd name="T2" fmla="*/ 82 w 166"/>
                <a:gd name="T3" fmla="*/ 0 h 209"/>
                <a:gd name="T4" fmla="*/ 132 w 166"/>
                <a:gd name="T5" fmla="*/ 15 h 209"/>
                <a:gd name="T6" fmla="*/ 150 w 166"/>
                <a:gd name="T7" fmla="*/ 53 h 209"/>
                <a:gd name="T8" fmla="*/ 128 w 166"/>
                <a:gd name="T9" fmla="*/ 94 h 209"/>
                <a:gd name="T10" fmla="*/ 166 w 166"/>
                <a:gd name="T11" fmla="*/ 146 h 209"/>
                <a:gd name="T12" fmla="*/ 146 w 166"/>
                <a:gd name="T13" fmla="*/ 192 h 209"/>
                <a:gd name="T14" fmla="*/ 86 w 166"/>
                <a:gd name="T15" fmla="*/ 209 h 209"/>
                <a:gd name="T16" fmla="*/ 0 w 166"/>
                <a:gd name="T17" fmla="*/ 209 h 209"/>
                <a:gd name="T18" fmla="*/ 0 w 166"/>
                <a:gd name="T19" fmla="*/ 0 h 209"/>
                <a:gd name="T20" fmla="*/ 78 w 166"/>
                <a:gd name="T21" fmla="*/ 81 h 209"/>
                <a:gd name="T22" fmla="*/ 99 w 166"/>
                <a:gd name="T23" fmla="*/ 75 h 209"/>
                <a:gd name="T24" fmla="*/ 106 w 166"/>
                <a:gd name="T25" fmla="*/ 59 h 209"/>
                <a:gd name="T26" fmla="*/ 99 w 166"/>
                <a:gd name="T27" fmla="*/ 42 h 209"/>
                <a:gd name="T28" fmla="*/ 79 w 166"/>
                <a:gd name="T29" fmla="*/ 37 h 209"/>
                <a:gd name="T30" fmla="*/ 46 w 166"/>
                <a:gd name="T31" fmla="*/ 37 h 209"/>
                <a:gd name="T32" fmla="*/ 46 w 166"/>
                <a:gd name="T33" fmla="*/ 81 h 209"/>
                <a:gd name="T34" fmla="*/ 78 w 166"/>
                <a:gd name="T35" fmla="*/ 81 h 209"/>
                <a:gd name="T36" fmla="*/ 84 w 166"/>
                <a:gd name="T37" fmla="*/ 172 h 209"/>
                <a:gd name="T38" fmla="*/ 111 w 166"/>
                <a:gd name="T39" fmla="*/ 165 h 209"/>
                <a:gd name="T40" fmla="*/ 120 w 166"/>
                <a:gd name="T41" fmla="*/ 145 h 209"/>
                <a:gd name="T42" fmla="*/ 111 w 166"/>
                <a:gd name="T43" fmla="*/ 124 h 209"/>
                <a:gd name="T44" fmla="*/ 85 w 166"/>
                <a:gd name="T45" fmla="*/ 117 h 209"/>
                <a:gd name="T46" fmla="*/ 46 w 166"/>
                <a:gd name="T47" fmla="*/ 117 h 209"/>
                <a:gd name="T48" fmla="*/ 46 w 166"/>
                <a:gd name="T49" fmla="*/ 172 h 209"/>
                <a:gd name="T50" fmla="*/ 84 w 166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19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6" y="120"/>
                    <a:pt x="166" y="146"/>
                  </a:cubicBezTo>
                  <a:cubicBezTo>
                    <a:pt x="166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8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7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8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7" y="160"/>
                    <a:pt x="120" y="154"/>
                    <a:pt x="120" y="145"/>
                  </a:cubicBezTo>
                  <a:cubicBezTo>
                    <a:pt x="120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 noEditPoints="1"/>
            </p:cNvSpPr>
            <p:nvPr userDrawn="1"/>
          </p:nvSpPr>
          <p:spPr bwMode="gray">
            <a:xfrm>
              <a:off x="2573338" y="5237163"/>
              <a:ext cx="627062" cy="782637"/>
            </a:xfrm>
            <a:custGeom>
              <a:avLst/>
              <a:gdLst>
                <a:gd name="T0" fmla="*/ 0 w 167"/>
                <a:gd name="T1" fmla="*/ 0 h 209"/>
                <a:gd name="T2" fmla="*/ 82 w 167"/>
                <a:gd name="T3" fmla="*/ 0 h 209"/>
                <a:gd name="T4" fmla="*/ 132 w 167"/>
                <a:gd name="T5" fmla="*/ 15 h 209"/>
                <a:gd name="T6" fmla="*/ 150 w 167"/>
                <a:gd name="T7" fmla="*/ 53 h 209"/>
                <a:gd name="T8" fmla="*/ 128 w 167"/>
                <a:gd name="T9" fmla="*/ 94 h 209"/>
                <a:gd name="T10" fmla="*/ 167 w 167"/>
                <a:gd name="T11" fmla="*/ 146 h 209"/>
                <a:gd name="T12" fmla="*/ 146 w 167"/>
                <a:gd name="T13" fmla="*/ 192 h 209"/>
                <a:gd name="T14" fmla="*/ 86 w 167"/>
                <a:gd name="T15" fmla="*/ 209 h 209"/>
                <a:gd name="T16" fmla="*/ 0 w 167"/>
                <a:gd name="T17" fmla="*/ 209 h 209"/>
                <a:gd name="T18" fmla="*/ 0 w 167"/>
                <a:gd name="T19" fmla="*/ 0 h 209"/>
                <a:gd name="T20" fmla="*/ 79 w 167"/>
                <a:gd name="T21" fmla="*/ 81 h 209"/>
                <a:gd name="T22" fmla="*/ 99 w 167"/>
                <a:gd name="T23" fmla="*/ 75 h 209"/>
                <a:gd name="T24" fmla="*/ 106 w 167"/>
                <a:gd name="T25" fmla="*/ 59 h 209"/>
                <a:gd name="T26" fmla="*/ 99 w 167"/>
                <a:gd name="T27" fmla="*/ 42 h 209"/>
                <a:gd name="T28" fmla="*/ 79 w 167"/>
                <a:gd name="T29" fmla="*/ 37 h 209"/>
                <a:gd name="T30" fmla="*/ 46 w 167"/>
                <a:gd name="T31" fmla="*/ 37 h 209"/>
                <a:gd name="T32" fmla="*/ 46 w 167"/>
                <a:gd name="T33" fmla="*/ 81 h 209"/>
                <a:gd name="T34" fmla="*/ 79 w 167"/>
                <a:gd name="T35" fmla="*/ 81 h 209"/>
                <a:gd name="T36" fmla="*/ 84 w 167"/>
                <a:gd name="T37" fmla="*/ 172 h 209"/>
                <a:gd name="T38" fmla="*/ 111 w 167"/>
                <a:gd name="T39" fmla="*/ 165 h 209"/>
                <a:gd name="T40" fmla="*/ 121 w 167"/>
                <a:gd name="T41" fmla="*/ 145 h 209"/>
                <a:gd name="T42" fmla="*/ 111 w 167"/>
                <a:gd name="T43" fmla="*/ 124 h 209"/>
                <a:gd name="T44" fmla="*/ 85 w 167"/>
                <a:gd name="T45" fmla="*/ 117 h 209"/>
                <a:gd name="T46" fmla="*/ 46 w 167"/>
                <a:gd name="T47" fmla="*/ 117 h 209"/>
                <a:gd name="T48" fmla="*/ 46 w 167"/>
                <a:gd name="T49" fmla="*/ 172 h 209"/>
                <a:gd name="T50" fmla="*/ 84 w 167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20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7" y="120"/>
                    <a:pt x="167" y="146"/>
                  </a:cubicBezTo>
                  <a:cubicBezTo>
                    <a:pt x="167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9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8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9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8" y="160"/>
                    <a:pt x="121" y="154"/>
                    <a:pt x="121" y="145"/>
                  </a:cubicBezTo>
                  <a:cubicBezTo>
                    <a:pt x="121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3" name="Straight Connector 72"/>
          <p:cNvCxnSpPr/>
          <p:nvPr userDrawn="1"/>
        </p:nvCxnSpPr>
        <p:spPr bwMode="gray">
          <a:xfrm>
            <a:off x="1634119" y="6472540"/>
            <a:ext cx="0" cy="13246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0" r:id="rId4"/>
    <p:sldLayoutId id="2147483651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8" userDrawn="1">
          <p15:clr>
            <a:srgbClr val="A4A3A4"/>
          </p15:clr>
        </p15:guide>
        <p15:guide id="2" orient="horz" pos="3726" userDrawn="1">
          <p15:clr>
            <a:srgbClr val="A4A3A4"/>
          </p15:clr>
        </p15:guide>
        <p15:guide id="3" pos="7501" userDrawn="1">
          <p15:clr>
            <a:srgbClr val="A4A3A4"/>
          </p15:clr>
        </p15:guide>
        <p15:guide id="4" pos="176" userDrawn="1">
          <p15:clr>
            <a:srgbClr val="A4A3A4"/>
          </p15:clr>
        </p15:guide>
        <p15:guide id="5" orient="horz" pos="1146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8350" cy="6858000"/>
            <a:chOff x="0" y="0"/>
            <a:chExt cx="1219835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0"/>
                <a:ext cx="12198350" cy="6858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007585" y="361851"/>
                <a:ext cx="896803" cy="350784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 bwMode="gray">
            <a:xfrm>
              <a:off x="279400" y="519805"/>
              <a:ext cx="327600" cy="3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workshop, August 30, 2019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Getting Started with Dependency Injection in .NET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our code easier to maintain, extend, and test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Steven-feixia.hu, R&amp;D Engineer</a:t>
            </a:r>
          </a:p>
        </p:txBody>
      </p:sp>
    </p:spTree>
    <p:extLst>
      <p:ext uri="{BB962C8B-B14F-4D97-AF65-F5344CB8AC3E}">
        <p14:creationId xmlns:p14="http://schemas.microsoft.com/office/powerpoint/2010/main" val="21926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427BD5-71D2-408C-9247-31178C62BEC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FEB5CE-C00F-481A-8C56-4D8F409B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=&gt;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55F-565D-4EAA-B5D6-D44232B1CA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315F-6E3C-41F5-81DA-D4BAC01229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579B4-2E5C-4607-A0B5-D94D932930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91B14-C13F-4D0E-98AA-2C34A3A1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55" y="1120928"/>
            <a:ext cx="8026772" cy="483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9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E8EA27A-A76C-4344-9FB0-9A925E66E0E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59459-8440-4385-AA83-033C9003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93FEA-C555-40DA-AB64-9786598252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9B6EF-F6B7-4FA0-A71A-BF4BC9DDDC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749F-ABC9-4AEA-9384-4DF4C910E9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54593-0A2C-4559-850C-CB1E4504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32" y="1819275"/>
            <a:ext cx="94773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5FFAE09-15E3-4D11-B355-FDD7F665851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7BDFB-AB16-42B1-B6A5-6B5D4A4C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=&gt; Data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93AD-2D5E-40F9-B36A-EF1AD8327B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EBD00-0562-4791-8E67-F413257A4E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E2BB-962E-46AB-B31A-B4ECFCCED6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9A6D1-5FBC-4F2C-8371-55051051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68" y="1570294"/>
            <a:ext cx="7438697" cy="40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8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0981F6C-1D88-4F47-8B7F-E37C2B954EB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BD49A-75AA-4DF1-85AD-209DEBA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1F8C-4345-4CC4-8255-6141EAB720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00306-8286-4F25-8A11-7F48F11F46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7F0E-F5E6-4234-AB7D-BF51007AE4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D59FF-399B-407C-AF1F-029E90D00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49" y="1775404"/>
            <a:ext cx="93249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28EBD9C-485F-4312-A114-773A8687017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4A441D-342C-42C0-B01D-E0F92A26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=&gt; Data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07BC-B176-4D39-8F07-C5C0B748BF2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0D68-A126-4F16-B3E6-4F9EF655D7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3030-3949-4E23-942D-A59292F8C8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09C46-8191-4250-B859-F4974DD5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31" y="1223732"/>
            <a:ext cx="69151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0981F6C-1D88-4F47-8B7F-E37C2B954EB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BD49A-75AA-4DF1-85AD-209DEBA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1F8C-4345-4CC4-8255-6141EAB720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00306-8286-4F25-8A11-7F48F11F46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7F0E-F5E6-4234-AB7D-BF51007AE4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80096-4EB1-414E-A313-590ADA2C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06" y="1814512"/>
            <a:ext cx="9448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0981F6C-1D88-4F47-8B7F-E37C2B954EB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BD49A-75AA-4DF1-85AD-209DEBA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1F8C-4345-4CC4-8255-6141EAB720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00306-8286-4F25-8A11-7F48F11F46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7F0E-F5E6-4234-AB7D-BF51007AE4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FE36B-BFC7-4287-B508-192CF5A0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56" y="1833562"/>
            <a:ext cx="94107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E6B3-0E42-4C77-9E2F-417F10119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AD60-79BC-4BE7-AEF9-4339ECB94D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9C77-C74A-4884-9062-B2F35CB9A4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AutoShape 3" descr="5ec913f772acf1fdb10ffd51d4346453.png">
            <a:extLst>
              <a:ext uri="{FF2B5EF4-FFF2-40B4-BE49-F238E27FC236}">
                <a16:creationId xmlns:a16="http://schemas.microsoft.com/office/drawing/2014/main" id="{5154BA59-0569-4B3F-9FFF-44909FD6F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162" y="32908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26F60-9D5A-4912-96A7-6B821DD0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0413" cy="68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5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342F56-49BE-49F3-A96D-E026F0DA1F7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16508-CA5C-4B84-A5E2-114F0B4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1: Different Data Source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44959-A44D-4873-B7A7-DD8B5781B6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CD4D-79F1-44AD-A0D0-1CE0612AF6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4003-4305-4695-8661-C87D7673EB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94F23-4AFB-4B63-92D7-AB4DE04A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08" y="1576387"/>
            <a:ext cx="87058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342F56-49BE-49F3-A96D-E026F0DA1F7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16508-CA5C-4B84-A5E2-114F0B4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1: Different Data Source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44959-A44D-4873-B7A7-DD8B5781B6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CD4D-79F1-44AD-A0D0-1CE0612AF6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4003-4305-4695-8661-C87D7673EB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075DBA-9AF2-4B4A-982A-D26A52CE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69" y="1443613"/>
            <a:ext cx="9172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820EBF-679D-401A-95F0-729874FF944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D66F18-52C1-4D6A-9722-DF807832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Dependency Injection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36B3-0042-44F5-A30C-D48CFD237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C422-5C10-4492-845A-E85795C3FE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B2F7-274E-44A8-97A9-5846C616EB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16CBF-0001-4F5A-8406-BDE3791B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62" y="1665218"/>
            <a:ext cx="8420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30115C8-2EEA-4B33-A180-38800C6C57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A133D-9691-455B-837A-8CCEDA0F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2: Client-side Cache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FCB0-974C-4210-B8AA-7DD0F17720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C410-13EF-4292-9106-0A14806147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B98D-CC22-407A-9CAE-0EDFCB56CE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F0AE8-C891-41D0-8C4C-EB2E4BB2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0" y="1712168"/>
            <a:ext cx="5962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30115C8-2EEA-4B33-A180-38800C6C57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A133D-9691-455B-837A-8CCEDA0F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2: Client-side Cache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FCB0-974C-4210-B8AA-7DD0F17720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C410-13EF-4292-9106-0A14806147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B98D-CC22-407A-9CAE-0EDFCB56CE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80F7A-BBDC-45AC-A8E9-5ADCFE3E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11" y="1372928"/>
            <a:ext cx="94011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0C31E06-742E-4718-9B2A-3F119EA407A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41F9C-0EC9-4A5A-8BC2-03454AC2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S</a:t>
            </a:r>
            <a:r>
              <a:rPr lang="en-US" altLang="zh-CN" dirty="0"/>
              <a:t>OLID –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ingle Responsibility Principle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89A3-CD81-4E72-B24B-EF7123DCBA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BEA3-9C20-4566-BB61-31DEBA5BD7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DB79-1F17-46D9-8A4E-F02A7256B6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2D4D3C9-72FC-4EE7-A28B-0DE2037FD8E2}"/>
              </a:ext>
            </a:extLst>
          </p:cNvPr>
          <p:cNvSpPr txBox="1">
            <a:spLocks/>
          </p:cNvSpPr>
          <p:nvPr/>
        </p:nvSpPr>
        <p:spPr>
          <a:xfrm>
            <a:off x="277019" y="1816571"/>
            <a:ext cx="11629215" cy="40968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600"/>
              </a:spcBef>
              <a:buFont typeface="ABBvoiceOffice" panose="020D0603020503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Violation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2000" b="1" dirty="0"/>
              <a:t>Current view model responsibilities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Presentation logic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Picking the data source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Managing object lifetime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Deciding to use a cache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4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0C31E06-742E-4718-9B2A-3F119EA407A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41F9C-0EC9-4A5A-8BC2-03454AC2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S</a:t>
            </a:r>
            <a:r>
              <a:rPr lang="en-US" altLang="zh-CN" dirty="0"/>
              <a:t>OLID – </a:t>
            </a:r>
            <a:r>
              <a:rPr lang="en-US" altLang="zh-CN" dirty="0">
                <a:solidFill>
                  <a:schemeClr val="tx2"/>
                </a:solidFill>
              </a:rPr>
              <a:t>S</a:t>
            </a:r>
            <a:r>
              <a:rPr lang="en-US" altLang="zh-CN" dirty="0"/>
              <a:t>ingle Responsibility Principle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89A3-CD81-4E72-B24B-EF7123DCBA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BEA3-9C20-4566-BB61-31DEBA5BD7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DB79-1F17-46D9-8A4E-F02A7256B6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2D4D3C9-72FC-4EE7-A28B-0DE2037FD8E2}"/>
              </a:ext>
            </a:extLst>
          </p:cNvPr>
          <p:cNvSpPr txBox="1">
            <a:spLocks/>
          </p:cNvSpPr>
          <p:nvPr/>
        </p:nvSpPr>
        <p:spPr>
          <a:xfrm>
            <a:off x="277019" y="1816571"/>
            <a:ext cx="11629215" cy="40968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600"/>
              </a:spcBef>
              <a:buFont typeface="ABBvoiceOffice" panose="020D0603020503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>
                <a:solidFill>
                  <a:srgbClr val="639729"/>
                </a:solidFill>
              </a:rPr>
              <a:t>A class should have only one reason to change</a:t>
            </a:r>
          </a:p>
        </p:txBody>
      </p:sp>
    </p:spTree>
    <p:extLst>
      <p:ext uri="{BB962C8B-B14F-4D97-AF65-F5344CB8AC3E}">
        <p14:creationId xmlns:p14="http://schemas.microsoft.com/office/powerpoint/2010/main" val="32240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92465C-22D2-4893-ABC5-41FF1826FF3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A410ED-991D-4DD6-BE1E-A1E96D1C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3: Unit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F0C8-C716-4DE2-B68D-FC1645FAE4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9624-66BB-4A49-9AB0-829862512A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B6C6-9F78-4B17-9627-E72A32DB3F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A4E20-47E4-4591-B2D2-5E88275A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60" y="1198855"/>
            <a:ext cx="85725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3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E6B3-0E42-4C77-9E2F-417F10119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AD60-79BC-4BE7-AEF9-4339ECB94D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9C77-C74A-4884-9062-B2F35CB9A4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AF9BD-2CE3-4E01-87CD-101998FC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2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C2ED31-259F-4BB7-9F60-77040BC9370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DF9625-A3FF-4254-9D74-19E5DB1E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Tight 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EFBB-E6FD-4EEF-8257-A43EFCC1B9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8D00-5C01-481C-AA1E-34BE205C99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DADF-A7E0-4784-812E-785BE19F19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96DA3-E9C4-4CCC-8647-11682172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57" y="1552575"/>
            <a:ext cx="9505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0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2A523-4CC5-492C-9E6F-59D4D0E5C7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 dirty="0"/>
              <a:t>Three steps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a bit of abstraction to loosen up the code.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 constructor injection, one of the dependency injection patterns, to create loosely-coupled code.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Put them together, which is known as object composition.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84899-41B6-4B95-9CBD-FB374828BE3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2293-3819-4E01-AF32-288F16B4AB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BD19-AB8B-47F3-B79B-92C4A3B4C0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9515-CE29-4262-AA8B-9784BC50CA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174633-AB7F-4D3A-858C-AD510935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Tight Coupling</a:t>
            </a:r>
          </a:p>
        </p:txBody>
      </p:sp>
    </p:spTree>
    <p:extLst>
      <p:ext uri="{BB962C8B-B14F-4D97-AF65-F5344CB8AC3E}">
        <p14:creationId xmlns:p14="http://schemas.microsoft.com/office/powerpoint/2010/main" val="309461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CEE12-E6ED-430E-BECE-FB5CFC0E72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6574F-8662-4C30-AC2D-78D373D4753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Separates our application from the data storage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F398C-270B-4AC5-A936-B29D21BD6D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0C56-5CD6-41FD-AA59-C23CA94714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4FE2-2A2E-4F1B-975A-A6155FE117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6D6BFB-5A1E-41B9-B085-9F53C5F1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4ADA4-3FFD-4A53-8841-40DD64F6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68" y="2005012"/>
            <a:ext cx="86772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7FFA0-39B2-4239-A2B7-934E8F02E8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18909-E208-4B75-AAFF-706BF1FA590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3502-777D-40DA-94AC-9B8378E1AB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E7C5-451E-4D20-9FAA-DB6748DA44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13DF-B39F-4636-A78E-D0BC0B8B09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C1CA91-1F4B-4294-A2EC-C201BFDA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Adding an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6BE57-5F2B-44F0-B3CA-BA9F4819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08" y="132816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C98B8-5E2A-459D-9273-4424CF81DC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2880" y="1980984"/>
            <a:ext cx="9519873" cy="4096868"/>
          </a:xfrm>
        </p:spPr>
        <p:txBody>
          <a:bodyPr/>
          <a:lstStyle/>
          <a:p>
            <a:r>
              <a:rPr lang="en-US" sz="3200" dirty="0"/>
              <a:t>A set of software design principles and patterns that enable us to develop loosely coupled code.</a:t>
            </a:r>
          </a:p>
          <a:p>
            <a:endParaRPr lang="en-US" sz="3200" dirty="0"/>
          </a:p>
          <a:p>
            <a:pPr algn="r"/>
            <a:r>
              <a:rPr lang="en-US" sz="1800" dirty="0">
                <a:solidFill>
                  <a:schemeClr val="accent3"/>
                </a:solidFill>
              </a:rPr>
              <a:t>Mark Seemann, Dependency Injection in .NET,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405EB-C76B-42B7-AA99-E4EE941F5FA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B873-2398-4A41-A9A9-AA880F8754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8516-09D6-41CC-83C4-888893D1C2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A5E5-7472-435B-BBA0-F4FDF5372D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EC09A2-F816-4D29-89C0-699FACF6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</p:spTree>
    <p:extLst>
      <p:ext uri="{BB962C8B-B14F-4D97-AF65-F5344CB8AC3E}">
        <p14:creationId xmlns:p14="http://schemas.microsoft.com/office/powerpoint/2010/main" val="42768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6506F-69B0-44EC-AD48-D263C6CC8C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ECA46-A220-410E-8765-02075DAC1B3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37002-5B61-4128-9B15-898BC32EB1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FACD-F3C5-4685-ACA8-C5A63BB41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68AE-2370-494A-B3AD-ADFAA82745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1838FE-AC15-4B7C-ABEB-76DC5531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4D198-AD34-4B90-8391-87FFC699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23" y="1205296"/>
            <a:ext cx="8432886" cy="472241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DFAD5F-B2B2-4EAC-9CC4-2BBC13F83063}"/>
              </a:ext>
            </a:extLst>
          </p:cNvPr>
          <p:cNvCxnSpPr>
            <a:cxnSpLocks/>
          </p:cNvCxnSpPr>
          <p:nvPr/>
        </p:nvCxnSpPr>
        <p:spPr bwMode="gray">
          <a:xfrm>
            <a:off x="4770304" y="2324558"/>
            <a:ext cx="132490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5DA8B-977F-4591-904D-F45FDE2065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6497C-3B69-4D09-83B7-8182395A37F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A608-7236-4799-B5B0-B992AA83B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F686-6284-4112-A50F-BB7084CFDB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25DD-80AF-4B75-BC3E-FA24DA5E38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67AE2FE-8E9E-44D9-8032-F9CA9EF0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BFF60F-EA2F-4D61-B156-A6682977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08" y="1507972"/>
            <a:ext cx="8467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2FFA45-71C8-4436-BEE8-FD6B7C0F37D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dirty="0"/>
              <a:t>UD Repository - Create, </a:t>
            </a:r>
            <a:r>
              <a:rPr lang="en-US" dirty="0">
                <a:solidFill>
                  <a:schemeClr val="tx2"/>
                </a:solidFill>
              </a:rPr>
              <a:t>Read</a:t>
            </a:r>
            <a:r>
              <a:rPr lang="en-US" dirty="0"/>
              <a:t>, Update, Delete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A1516-CEA2-47E6-8F5D-CB0C5292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</a:t>
            </a:r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dirty="0"/>
              <a:t>D – </a:t>
            </a:r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dirty="0"/>
              <a:t>nterface Segregation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2909-EF64-4408-ABFB-370B92E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55CB-F46C-46FB-BD95-83DE62AC77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3EE5-F20C-4320-BBB7-76785666E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ABFD2B2-CA9A-4362-B901-232142F52E7D}"/>
              </a:ext>
            </a:extLst>
          </p:cNvPr>
          <p:cNvSpPr txBox="1">
            <a:spLocks/>
          </p:cNvSpPr>
          <p:nvPr/>
        </p:nvSpPr>
        <p:spPr>
          <a:xfrm>
            <a:off x="277019" y="1816571"/>
            <a:ext cx="11629215" cy="409686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spcBef>
                <a:spcPts val="600"/>
              </a:spcBef>
              <a:buFont typeface="Arial" panose="020B0604020202020204" pitchFamily="34" charset="0"/>
              <a:buNone/>
              <a:defRPr sz="3200"/>
            </a:lvl1pPr>
            <a:lvl2pPr marL="180000" indent="-180000">
              <a:spcBef>
                <a:spcPts val="600"/>
              </a:spcBef>
              <a:buFont typeface="ABBvoiceOffice" panose="020D0603020503020204" pitchFamily="34" charset="0"/>
              <a:buChar char="–"/>
              <a:defRPr sz="1400"/>
            </a:lvl2pPr>
            <a:lvl3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3pPr>
            <a:lvl4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4pPr>
            <a:lvl5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6pPr>
            <a:lvl7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7pPr>
            <a:lvl8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8pPr>
            <a:lvl9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/>
            <a:endParaRPr lang="en-US" dirty="0">
              <a:solidFill>
                <a:srgbClr val="639729"/>
              </a:solidFill>
            </a:endParaRPr>
          </a:p>
          <a:p>
            <a:pPr algn="l"/>
            <a:r>
              <a:rPr lang="en-US" dirty="0">
                <a:solidFill>
                  <a:srgbClr val="639729"/>
                </a:solidFill>
              </a:rPr>
              <a:t>Clients should not be forced to depend upon interfaces that they don't use.</a:t>
            </a:r>
          </a:p>
        </p:txBody>
      </p:sp>
    </p:spTree>
    <p:extLst>
      <p:ext uri="{BB962C8B-B14F-4D97-AF65-F5344CB8AC3E}">
        <p14:creationId xmlns:p14="http://schemas.microsoft.com/office/powerpoint/2010/main" val="120964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16EC45-5083-43B8-BA04-E6FCB62455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B2335-31EA-49F4-A01C-0A364004B25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Step2: Using Constructor Injection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8453-E413-41F0-A0CF-BE560B1117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A40CF-1AD0-4A8B-B5E2-251F117FFD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B4DD-D499-468A-A7B0-166AD1CB90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3BFB01-00E5-490A-8379-8CC902B2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View Model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725C2C-1210-45C6-A058-3157EBA8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01" y="1527574"/>
            <a:ext cx="8599905" cy="4514019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0320ABC2-AED7-4DFD-8F25-5115FCFA2285}"/>
              </a:ext>
            </a:extLst>
          </p:cNvPr>
          <p:cNvSpPr/>
          <p:nvPr/>
        </p:nvSpPr>
        <p:spPr bwMode="gray">
          <a:xfrm rot="4697955">
            <a:off x="6471949" y="2487279"/>
            <a:ext cx="204659" cy="943406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B64FF5-F07A-4F0E-8649-90CDADFE840E}"/>
              </a:ext>
            </a:extLst>
          </p:cNvPr>
          <p:cNvSpPr txBox="1"/>
          <p:nvPr/>
        </p:nvSpPr>
        <p:spPr bwMode="gray">
          <a:xfrm>
            <a:off x="7067950" y="2544895"/>
            <a:ext cx="2902315" cy="3917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Dependency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73A4FD7-10DD-4DEF-A076-4A308AE1ACB9}"/>
              </a:ext>
            </a:extLst>
          </p:cNvPr>
          <p:cNvSpPr/>
          <p:nvPr/>
        </p:nvSpPr>
        <p:spPr bwMode="gray">
          <a:xfrm rot="8047666">
            <a:off x="6780421" y="3714760"/>
            <a:ext cx="204659" cy="943406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20F85-44F2-4DCB-AABF-C93C23842D91}"/>
              </a:ext>
            </a:extLst>
          </p:cNvPr>
          <p:cNvSpPr txBox="1"/>
          <p:nvPr/>
        </p:nvSpPr>
        <p:spPr bwMode="gray">
          <a:xfrm>
            <a:off x="6091624" y="4518240"/>
            <a:ext cx="4826092" cy="102324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Inject the dependency using the constructor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511EFBC-A8F0-4320-A41B-9689ACD7C677}"/>
              </a:ext>
            </a:extLst>
          </p:cNvPr>
          <p:cNvSpPr/>
          <p:nvPr/>
        </p:nvSpPr>
        <p:spPr bwMode="gray">
          <a:xfrm rot="6403009">
            <a:off x="5333606" y="4030194"/>
            <a:ext cx="204659" cy="943406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6154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1D3386-79E3-4AD3-BEB6-EB9397F89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F45FC-1D59-4AD9-94BE-9BA221FBD6B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Step2: Using Constructor Injection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65409-0B80-4B8C-8DBB-6934F6298D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A938-085A-4DF0-8F19-B3564A80AB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DB782-C8BA-42C8-BEB1-9782FF4E0C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7E69BA-66B5-4ED2-8777-E921DBD6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C6F819-ABA2-4958-96BE-BDE86F12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47" y="1710428"/>
            <a:ext cx="8953500" cy="401002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CB3FAF6E-5687-4CA6-A281-98C24654F97F}"/>
              </a:ext>
            </a:extLst>
          </p:cNvPr>
          <p:cNvSpPr/>
          <p:nvPr/>
        </p:nvSpPr>
        <p:spPr bwMode="gray">
          <a:xfrm rot="8047666">
            <a:off x="7875884" y="3397542"/>
            <a:ext cx="232163" cy="1327128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81E0E-B407-4438-B201-9CE6390BDCB7}"/>
              </a:ext>
            </a:extLst>
          </p:cNvPr>
          <p:cNvSpPr txBox="1"/>
          <p:nvPr/>
        </p:nvSpPr>
        <p:spPr bwMode="gray">
          <a:xfrm>
            <a:off x="6796703" y="4518240"/>
            <a:ext cx="4826092" cy="102324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Inject the dependency using the constructor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F6C1C78-8EDF-4D9E-A8E8-43E49B7FFD9C}"/>
              </a:ext>
            </a:extLst>
          </p:cNvPr>
          <p:cNvSpPr/>
          <p:nvPr/>
        </p:nvSpPr>
        <p:spPr bwMode="gray">
          <a:xfrm rot="6403009">
            <a:off x="6038685" y="4030194"/>
            <a:ext cx="204659" cy="943406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92733-D2CC-4B13-9906-24D6A5A0F106}"/>
              </a:ext>
            </a:extLst>
          </p:cNvPr>
          <p:cNvSpPr txBox="1"/>
          <p:nvPr/>
        </p:nvSpPr>
        <p:spPr bwMode="gray">
          <a:xfrm>
            <a:off x="2440941" y="4951707"/>
            <a:ext cx="2902315" cy="3917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Dependency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C31E674-81A2-43E3-95DB-44F590C4ACF6}"/>
              </a:ext>
            </a:extLst>
          </p:cNvPr>
          <p:cNvSpPr/>
          <p:nvPr/>
        </p:nvSpPr>
        <p:spPr bwMode="gray">
          <a:xfrm rot="10064993">
            <a:off x="3401934" y="4394260"/>
            <a:ext cx="244919" cy="646795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8761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87DEA-9820-41F5-92F3-944DDE27B3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5AA91-FADE-4E76-B143-34E74CD39B3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3477-CF67-4514-B420-B32C168B37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BE53-D43C-4D42-83F4-4919ECAEDD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5964-972F-4292-8A77-B5D89AA4AC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85C172-4B5F-42AE-88C8-86BC850D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</a:t>
            </a:r>
            <a:r>
              <a:rPr lang="en-US" sz="2800" dirty="0"/>
              <a:t>Object Composition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E991C-906C-4659-BA14-BABAC844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27" y="1057618"/>
            <a:ext cx="9579414" cy="52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87DEA-9820-41F5-92F3-944DDE27B3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5AA91-FADE-4E76-B143-34E74CD39B3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Bootstrapper: The </a:t>
            </a:r>
            <a:r>
              <a:rPr lang="en-US" dirty="0" err="1"/>
              <a:t>OnStartup</a:t>
            </a:r>
            <a:r>
              <a:rPr lang="en-US" dirty="0"/>
              <a:t> method in App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3477-CF67-4514-B420-B32C168B37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BE53-D43C-4D42-83F4-4919ECAEDD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5964-972F-4292-8A77-B5D89AA4AC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85C172-4B5F-42AE-88C8-86BC850D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</a:t>
            </a:r>
            <a:r>
              <a:rPr lang="en-US" sz="2800" dirty="0"/>
              <a:t>Object Composition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C714D5-2F79-4C74-BCFC-675FA5ED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01" y="1948775"/>
            <a:ext cx="8648250" cy="29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4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2FFA45-71C8-4436-BEE8-FD6B7C0F37D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App can use cache reader just like any other data readers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A1516-CEA2-47E6-8F5D-CB0C5292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dirty="0">
                <a:solidFill>
                  <a:schemeClr val="tx2"/>
                </a:solidFill>
              </a:rPr>
              <a:t>L</a:t>
            </a:r>
            <a:r>
              <a:rPr lang="en-US" dirty="0"/>
              <a:t>ID – </a:t>
            </a:r>
            <a:r>
              <a:rPr lang="en-US" dirty="0" err="1">
                <a:solidFill>
                  <a:schemeClr val="tx2"/>
                </a:solidFill>
              </a:rPr>
              <a:t>L</a:t>
            </a:r>
            <a:r>
              <a:rPr lang="en-US" dirty="0" err="1"/>
              <a:t>iscov</a:t>
            </a:r>
            <a:r>
              <a:rPr lang="en-US" dirty="0"/>
              <a:t> Substitution Principle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2909-EF64-4408-ABFB-370B92E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55CB-F46C-46FB-BD95-83DE62AC77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3EE5-F20C-4320-BBB7-76785666E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1EB6CA-6822-4495-91B9-FB7C11C4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01" y="1527574"/>
            <a:ext cx="8599905" cy="4514019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C1E9B76-8597-4F7E-8D13-C48C9789842B}"/>
              </a:ext>
            </a:extLst>
          </p:cNvPr>
          <p:cNvSpPr/>
          <p:nvPr/>
        </p:nvSpPr>
        <p:spPr bwMode="gray">
          <a:xfrm rot="16200000">
            <a:off x="6341867" y="2725505"/>
            <a:ext cx="283609" cy="781708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6D106-6603-43B1-9BCA-5A7DAE97D2D6}"/>
              </a:ext>
            </a:extLst>
          </p:cNvPr>
          <p:cNvSpPr txBox="1"/>
          <p:nvPr/>
        </p:nvSpPr>
        <p:spPr bwMode="gray">
          <a:xfrm>
            <a:off x="6984694" y="2853369"/>
            <a:ext cx="5034708" cy="8372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en-US"/>
            </a:defPPr>
            <a:lvl1pPr>
              <a:defRPr sz="2800" b="1">
                <a:solidFill>
                  <a:srgbClr val="FF3300"/>
                </a:solidFill>
              </a:defRPr>
            </a:lvl1pPr>
          </a:lstStyle>
          <a:p>
            <a:r>
              <a:rPr lang="en-US" dirty="0"/>
              <a:t>Substitutable </a:t>
            </a:r>
            <a:r>
              <a:rPr lang="en-US" altLang="zh-CN" dirty="0"/>
              <a:t>by </a:t>
            </a:r>
            <a:r>
              <a:rPr lang="en-US" altLang="zh-CN" dirty="0" err="1"/>
              <a:t>CSVReader</a:t>
            </a:r>
            <a:r>
              <a:rPr lang="en-US" altLang="zh-CN" dirty="0"/>
              <a:t>, </a:t>
            </a:r>
            <a:r>
              <a:rPr lang="en-US" altLang="zh-CN" dirty="0" err="1"/>
              <a:t>ServiceReader</a:t>
            </a:r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2FFA45-71C8-4436-BEE8-FD6B7C0F37D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A1516-CEA2-47E6-8F5D-CB0C5292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dirty="0">
                <a:solidFill>
                  <a:schemeClr val="tx2"/>
                </a:solidFill>
              </a:rPr>
              <a:t>L</a:t>
            </a:r>
            <a:r>
              <a:rPr lang="en-US" dirty="0"/>
              <a:t>ID – </a:t>
            </a:r>
            <a:r>
              <a:rPr lang="en-US" dirty="0" err="1">
                <a:solidFill>
                  <a:schemeClr val="tx2"/>
                </a:solidFill>
              </a:rPr>
              <a:t>L</a:t>
            </a:r>
            <a:r>
              <a:rPr lang="en-US" dirty="0" err="1"/>
              <a:t>iscov</a:t>
            </a:r>
            <a:r>
              <a:rPr lang="en-US" dirty="0"/>
              <a:t> Substitution Principle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2909-EF64-4408-ABFB-370B92E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55CB-F46C-46FB-BD95-83DE62AC77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3EE5-F20C-4320-BBB7-76785666E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ABFD2B2-CA9A-4362-B901-232142F52E7D}"/>
              </a:ext>
            </a:extLst>
          </p:cNvPr>
          <p:cNvSpPr txBox="1">
            <a:spLocks/>
          </p:cNvSpPr>
          <p:nvPr/>
        </p:nvSpPr>
        <p:spPr>
          <a:xfrm>
            <a:off x="277019" y="1816571"/>
            <a:ext cx="11629215" cy="409686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spcBef>
                <a:spcPts val="600"/>
              </a:spcBef>
              <a:buFont typeface="Arial" panose="020B0604020202020204" pitchFamily="34" charset="0"/>
              <a:buNone/>
              <a:defRPr sz="3200"/>
            </a:lvl1pPr>
            <a:lvl2pPr marL="180000" indent="-180000">
              <a:spcBef>
                <a:spcPts val="600"/>
              </a:spcBef>
              <a:buFont typeface="ABBvoiceOffice" panose="020D0603020503020204" pitchFamily="34" charset="0"/>
              <a:buChar char="–"/>
              <a:defRPr sz="1400"/>
            </a:lvl2pPr>
            <a:lvl3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3pPr>
            <a:lvl4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4pPr>
            <a:lvl5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6pPr>
            <a:lvl7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7pPr>
            <a:lvl8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8pPr>
            <a:lvl9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/>
            <a:endParaRPr lang="en-US" dirty="0">
              <a:solidFill>
                <a:srgbClr val="639729"/>
              </a:solidFill>
            </a:endParaRPr>
          </a:p>
          <a:p>
            <a:pPr algn="l"/>
            <a:r>
              <a:rPr lang="en-US" dirty="0">
                <a:solidFill>
                  <a:srgbClr val="639729"/>
                </a:solidFill>
              </a:rPr>
              <a:t>Subtypes must be substitutable for their base types.</a:t>
            </a:r>
          </a:p>
        </p:txBody>
      </p:sp>
    </p:spTree>
    <p:extLst>
      <p:ext uri="{BB962C8B-B14F-4D97-AF65-F5344CB8AC3E}">
        <p14:creationId xmlns:p14="http://schemas.microsoft.com/office/powerpoint/2010/main" val="27739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2FFA45-71C8-4436-BEE8-FD6B7C0F37D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A1516-CEA2-47E6-8F5D-CB0C5292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</a:t>
            </a:r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dirty="0"/>
              <a:t>D – Dependency </a:t>
            </a:r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dirty="0"/>
              <a:t>nversion Principle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2909-EF64-4408-ABFB-370B92E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55CB-F46C-46FB-BD95-83DE62AC77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3EE5-F20C-4320-BBB7-76785666E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17C6D4-E3FE-4AE2-A5EA-734EC63A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01" y="1527574"/>
            <a:ext cx="8599905" cy="4514019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8A2A2C6F-F8CC-44EC-A082-B168BECAFA16}"/>
              </a:ext>
            </a:extLst>
          </p:cNvPr>
          <p:cNvSpPr/>
          <p:nvPr/>
        </p:nvSpPr>
        <p:spPr bwMode="gray">
          <a:xfrm rot="738545">
            <a:off x="3804257" y="2638148"/>
            <a:ext cx="178108" cy="383140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3308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C98B8-5E2A-459D-9273-4424CF81DC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2880" y="1980984"/>
            <a:ext cx="9519873" cy="4096868"/>
          </a:xfrm>
        </p:spPr>
        <p:txBody>
          <a:bodyPr/>
          <a:lstStyle/>
          <a:p>
            <a:r>
              <a:rPr lang="en-US" sz="3200" dirty="0"/>
              <a:t>A set of software </a:t>
            </a:r>
            <a:r>
              <a:rPr lang="en-US" sz="3200" u="sng" dirty="0">
                <a:solidFill>
                  <a:srgbClr val="639729"/>
                </a:solidFill>
              </a:rPr>
              <a:t>design principles and patterns </a:t>
            </a:r>
            <a:r>
              <a:rPr lang="en-US" sz="3200" dirty="0"/>
              <a:t>that enable us to </a:t>
            </a:r>
            <a:r>
              <a:rPr lang="en-US" sz="3200" u="sng" dirty="0">
                <a:solidFill>
                  <a:srgbClr val="639729"/>
                </a:solidFill>
              </a:rPr>
              <a:t>develop loosely coupled code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pPr algn="r"/>
            <a:r>
              <a:rPr lang="en-US" sz="1800" dirty="0">
                <a:solidFill>
                  <a:schemeClr val="accent3"/>
                </a:solidFill>
              </a:rPr>
              <a:t>Mark Seemann, Dependency Injection in .NET,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405EB-C76B-42B7-AA99-E4EE941F5FA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B873-2398-4A41-A9A9-AA880F8754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8516-09D6-41CC-83C4-888893D1C2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A5E5-7472-435B-BBA0-F4FDF5372D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EC09A2-F816-4D29-89C0-699FACF6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</p:spTree>
    <p:extLst>
      <p:ext uri="{BB962C8B-B14F-4D97-AF65-F5344CB8AC3E}">
        <p14:creationId xmlns:p14="http://schemas.microsoft.com/office/powerpoint/2010/main" val="18665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2FFA45-71C8-4436-BEE8-FD6B7C0F37D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A1516-CEA2-47E6-8F5D-CB0C5292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</a:t>
            </a:r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dirty="0"/>
              <a:t>D – Dependency </a:t>
            </a:r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dirty="0"/>
              <a:t>nversion Principle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2909-EF64-4408-ABFB-370B92E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55CB-F46C-46FB-BD95-83DE62AC77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3EE5-F20C-4320-BBB7-76785666E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4B2344-A92D-4F0B-9F8D-44BD13F6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23" y="1205296"/>
            <a:ext cx="8432886" cy="4722416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C70CB28F-44C6-4E7C-98AA-D0D6397F4D34}"/>
              </a:ext>
            </a:extLst>
          </p:cNvPr>
          <p:cNvSpPr/>
          <p:nvPr/>
        </p:nvSpPr>
        <p:spPr bwMode="gray">
          <a:xfrm>
            <a:off x="4395731" y="1751506"/>
            <a:ext cx="572877" cy="308473"/>
          </a:xfrm>
          <a:prstGeom prst="curved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895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2FFA45-71C8-4436-BEE8-FD6B7C0F37D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A1516-CEA2-47E6-8F5D-CB0C5292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</a:t>
            </a:r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/>
              <a:t> – </a:t>
            </a:r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/>
              <a:t>ependency Inversion Principle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2909-EF64-4408-ABFB-370B92E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55CB-F46C-46FB-BD95-83DE62AC77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3EE5-F20C-4320-BBB7-76785666E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ABFD2B2-CA9A-4362-B901-232142F52E7D}"/>
              </a:ext>
            </a:extLst>
          </p:cNvPr>
          <p:cNvSpPr txBox="1">
            <a:spLocks/>
          </p:cNvSpPr>
          <p:nvPr/>
        </p:nvSpPr>
        <p:spPr>
          <a:xfrm>
            <a:off x="277019" y="1816571"/>
            <a:ext cx="11629215" cy="409686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spcBef>
                <a:spcPts val="600"/>
              </a:spcBef>
              <a:buFont typeface="Arial" panose="020B0604020202020204" pitchFamily="34" charset="0"/>
              <a:buNone/>
              <a:defRPr sz="3200"/>
            </a:lvl1pPr>
            <a:lvl2pPr marL="180000" indent="-180000">
              <a:spcBef>
                <a:spcPts val="600"/>
              </a:spcBef>
              <a:buFont typeface="ABBvoiceOffice" panose="020D0603020503020204" pitchFamily="34" charset="0"/>
              <a:buChar char="–"/>
              <a:defRPr sz="1400"/>
            </a:lvl2pPr>
            <a:lvl3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3pPr>
            <a:lvl4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4pPr>
            <a:lvl5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6pPr>
            <a:lvl7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7pPr>
            <a:lvl8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8pPr>
            <a:lvl9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endParaRPr lang="en-US" dirty="0">
              <a:solidFill>
                <a:srgbClr val="639729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9729"/>
                </a:solidFill>
              </a:rPr>
              <a:t>High-level modules should not depend on low-level modules. Both should depend on abstractions.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9729"/>
                </a:solidFill>
              </a:rPr>
              <a:t>Abstractions should not depend upon details. Details should depend upon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373641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30115C8-2EEA-4B33-A180-38800C6C57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A133D-9691-455B-837A-8CCEDA0F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2: Client-side Cache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FCB0-974C-4210-B8AA-7DD0F17720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C410-13EF-4292-9106-0A14806147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B98D-CC22-407A-9CAE-0EDFCB56CE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F0AE8-C891-41D0-8C4C-EB2E4BB2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0" y="1712168"/>
            <a:ext cx="5962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4EC5E23-3390-44F9-BEED-91ECE591759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Data Reader Decorator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064734-B3BD-4775-A55C-671EEE67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949E-B706-4584-8DA0-079F73B603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59C5-0BC4-4392-9609-2748E152AD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AE52-6890-44C9-9D56-79FF4E0D6E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15901-7FA7-4E65-9400-3455AB71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17" y="1712168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3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01C728-7C29-4A3A-8585-6EDADEC066E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81372E-C5C5-46BB-8E4B-7B2B4547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en-US" dirty="0"/>
              <a:t>Refactoring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BCF09-6B62-465B-9E95-B05BC5E45D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0F8A-CD93-49F5-B7B5-1ACAC429F0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37ED4-CE8D-433F-A66C-4DF7F7678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E72C9F6-7A3B-47B6-A5DA-69BBB9AE6E02}"/>
              </a:ext>
            </a:extLst>
          </p:cNvPr>
          <p:cNvSpPr txBox="1">
            <a:spLocks/>
          </p:cNvSpPr>
          <p:nvPr/>
        </p:nvSpPr>
        <p:spPr>
          <a:xfrm>
            <a:off x="277019" y="1816571"/>
            <a:ext cx="11629215" cy="40968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600"/>
              </a:spcBef>
              <a:buFont typeface="ABBvoiceOffice" panose="020D0603020503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rgbClr val="7030A0"/>
                </a:solidFill>
              </a:rPr>
              <a:t>Let’s back to Visual Studio</a:t>
            </a:r>
          </a:p>
        </p:txBody>
      </p:sp>
    </p:spTree>
    <p:extLst>
      <p:ext uri="{BB962C8B-B14F-4D97-AF65-F5344CB8AC3E}">
        <p14:creationId xmlns:p14="http://schemas.microsoft.com/office/powerpoint/2010/main" val="81781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2FFA45-71C8-4436-BEE8-FD6B7C0F37D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Existing Data Readers 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Extended without being modified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A1516-CEA2-47E6-8F5D-CB0C5292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dirty="0"/>
              <a:t>LID – </a:t>
            </a: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dirty="0"/>
              <a:t>pen/Closed Principle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2909-EF64-4408-ABFB-370B92E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55CB-F46C-46FB-BD95-83DE62AC77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3EE5-F20C-4320-BBB7-76785666E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ABFD2B2-CA9A-4362-B901-232142F52E7D}"/>
              </a:ext>
            </a:extLst>
          </p:cNvPr>
          <p:cNvSpPr txBox="1">
            <a:spLocks/>
          </p:cNvSpPr>
          <p:nvPr/>
        </p:nvSpPr>
        <p:spPr>
          <a:xfrm>
            <a:off x="277019" y="1816571"/>
            <a:ext cx="11629215" cy="409686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spcBef>
                <a:spcPts val="600"/>
              </a:spcBef>
              <a:buFont typeface="Arial" panose="020B0604020202020204" pitchFamily="34" charset="0"/>
              <a:buNone/>
              <a:defRPr sz="3200"/>
            </a:lvl1pPr>
            <a:lvl2pPr marL="180000" indent="-180000">
              <a:spcBef>
                <a:spcPts val="600"/>
              </a:spcBef>
              <a:buFont typeface="ABBvoiceOffice" panose="020D0603020503020204" pitchFamily="34" charset="0"/>
              <a:buChar char="–"/>
              <a:defRPr sz="1400"/>
            </a:lvl2pPr>
            <a:lvl3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3pPr>
            <a:lvl4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4pPr>
            <a:lvl5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6pPr>
            <a:lvl7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7pPr>
            <a:lvl8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8pPr>
            <a:lvl9pPr marL="360000" indent="-1800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/>
            <a:endParaRPr lang="en-US" dirty="0">
              <a:solidFill>
                <a:srgbClr val="639729"/>
              </a:solidFill>
            </a:endParaRPr>
          </a:p>
          <a:p>
            <a:pPr algn="l"/>
            <a:r>
              <a:rPr lang="en-US" dirty="0">
                <a:solidFill>
                  <a:srgbClr val="639729"/>
                </a:solidFill>
              </a:rPr>
              <a:t>Software entities (classes, modules, functions, etc.) should be open for extension, but closed for modification.</a:t>
            </a:r>
          </a:p>
        </p:txBody>
      </p:sp>
    </p:spTree>
    <p:extLst>
      <p:ext uri="{BB962C8B-B14F-4D97-AF65-F5344CB8AC3E}">
        <p14:creationId xmlns:p14="http://schemas.microsoft.com/office/powerpoint/2010/main" val="22208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DFD992-4455-49FE-B7F3-DCBA716562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The tests are short and easy to understand.</a:t>
            </a:r>
            <a:r>
              <a:rPr lang="zh-CN" altLang="en-US" sz="2400" dirty="0"/>
              <a:t> </a:t>
            </a:r>
            <a:r>
              <a:rPr lang="en-US" sz="2400" dirty="0"/>
              <a:t>This encourages us to use them and write more tests when needed.</a:t>
            </a:r>
          </a:p>
          <a:p>
            <a:endParaRPr lang="en-US" sz="3200" dirty="0">
              <a:solidFill>
                <a:srgbClr val="63972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3B9D-B598-46AF-85A9-27590293D9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9D09-F386-4407-B0FF-D77C0275B5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741E5-BDA0-4D31-8534-239A888D27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36B4-BA69-4840-9D93-15DC2B6073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7E66F8-7502-4991-BB6B-7690CCC3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Request3: </a:t>
            </a:r>
            <a:r>
              <a:rPr lang="en-US" dirty="0" err="1"/>
              <a:t>UnitTest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4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2371FA-5CAC-4697-B730-CE0C51ED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94" y="1766887"/>
            <a:ext cx="9648825" cy="332422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2D06A-6F80-48C7-832D-1CEECD04FC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A0EBF-A387-4A41-9CDA-61CA374AA5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52AF-4901-47F2-90E6-B6052525B9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0D58-6128-4607-9535-3D9ADAD6E9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1B5A-204C-465D-874B-5B21444FEF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643F58-F132-4B63-BF7B-5A3744D3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</a:t>
            </a:r>
            <a:r>
              <a:rPr lang="en-US" altLang="zh-CN" dirty="0"/>
              <a:t>Containers in </a:t>
            </a:r>
            <a:r>
              <a:rPr lang="en-US" altLang="zh-CN" dirty="0" err="1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1A0EBF-A387-4A41-9CDA-61CA374AA5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52AF-4901-47F2-90E6-B6052525B9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0D58-6128-4607-9535-3D9ADAD6E9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1B5A-204C-465D-874B-5B21444FEF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643F58-F132-4B63-BF7B-5A3744D3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Demonstrate with Ninject</a:t>
            </a:r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5DA05B6-23EF-4BE5-8571-ED963473181E}"/>
              </a:ext>
            </a:extLst>
          </p:cNvPr>
          <p:cNvSpPr txBox="1">
            <a:spLocks/>
          </p:cNvSpPr>
          <p:nvPr/>
        </p:nvSpPr>
        <p:spPr>
          <a:xfrm>
            <a:off x="277019" y="1816571"/>
            <a:ext cx="11629215" cy="40968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600"/>
              </a:spcBef>
              <a:buFont typeface="ABBvoiceOffice" panose="020D0603020503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rgbClr val="7030A0"/>
                </a:solidFill>
              </a:rPr>
              <a:t>Let’s back to Visual Studio Again</a:t>
            </a:r>
          </a:p>
        </p:txBody>
      </p:sp>
    </p:spTree>
    <p:extLst>
      <p:ext uri="{BB962C8B-B14F-4D97-AF65-F5344CB8AC3E}">
        <p14:creationId xmlns:p14="http://schemas.microsoft.com/office/powerpoint/2010/main" val="6235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1D7F9B-3B65-4E12-90C1-B6D7B7874463}"/>
              </a:ext>
            </a:extLst>
          </p:cNvPr>
          <p:cNvSpPr/>
          <p:nvPr/>
        </p:nvSpPr>
        <p:spPr>
          <a:xfrm>
            <a:off x="1145753" y="2027104"/>
            <a:ext cx="880247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779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8AF34F-4F4B-4574-A6FB-52ECE45668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dirty="0"/>
              <a:t>ode that is loosely coupled is </a:t>
            </a:r>
            <a:r>
              <a:rPr lang="en-US" b="1" dirty="0"/>
              <a:t>easier to extend.</a:t>
            </a:r>
            <a:r>
              <a:rPr lang="en-US" dirty="0"/>
              <a:t> We can add functionality without making changes to all of our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Loosely-coupled code is </a:t>
            </a:r>
            <a:r>
              <a:rPr lang="en-US" b="1" dirty="0"/>
              <a:t>easier to test.</a:t>
            </a:r>
            <a:r>
              <a:rPr lang="en-US" dirty="0"/>
              <a:t> We can isolate pieces of functionality so that we can write short, easy-to-read unit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get code that is </a:t>
            </a:r>
            <a:r>
              <a:rPr lang="en-US" b="1" dirty="0"/>
              <a:t>easier to maintain.</a:t>
            </a:r>
            <a:r>
              <a:rPr lang="en-US" dirty="0"/>
              <a:t> When something goes wrong, we can more easily find the piece of our code that needs to be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Merge conflicts become quite rare.</a:t>
            </a:r>
            <a:r>
              <a:rPr lang="en-US" dirty="0"/>
              <a:t> If we have loosely-coupled code, then the developers working on the business logic are changing their files, and the developers working on the data access are changing their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Loose coupling makes late binding much easier.</a:t>
            </a:r>
            <a:r>
              <a:rPr lang="en-US" dirty="0"/>
              <a:t> Late binding, or runtime binding, is when we make decisions at runtime rather than compile time, and this can be very useful for certain scenarios.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07CF6-193D-4975-BBF3-1261C17EE8E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4EDA-01EB-4F96-8E8A-8C78EDD52A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F7C878-2F48-47C1-A60E-F6C764D931DE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8F71-5256-4686-A220-96A3CD7EFC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C0D8B-ACD4-466A-927C-E3F824EF76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C76596-A12E-4CB5-81A9-AAB906D3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Loosely Coupled Code</a:t>
            </a:r>
          </a:p>
        </p:txBody>
      </p:sp>
    </p:spTree>
    <p:extLst>
      <p:ext uri="{BB962C8B-B14F-4D97-AF65-F5344CB8AC3E}">
        <p14:creationId xmlns:p14="http://schemas.microsoft.com/office/powerpoint/2010/main" val="20536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38769B3-5F67-4461-9EF5-757166510F0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EFD33-2163-4683-BEFE-F2C9EE1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Simple: One Screen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093A-E878-41B4-9949-1DF98436D0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7E16-1A0D-4579-A746-351512FC37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E7A3-5CA1-4F84-83F9-C188A11BD9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FBB1D-A875-4D4E-8050-0E7A7901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50" y="1396005"/>
            <a:ext cx="6442182" cy="4343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63A906-E6BB-4908-AC88-35AAFFC00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08" y="1522314"/>
            <a:ext cx="4124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41102E-8F62-4728-A22F-15C44511A54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82BDF-8CCB-4997-B5B7-2EF43661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Complex: Multiple Layers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7FF2F-FAD7-4B9C-A772-685805BE2C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7A6C-9B99-45CE-851E-5E7517D21A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E921-3A44-4E82-8CD3-3170A54A56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B0F2C-483E-4655-9248-1850AA1B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72" y="1460793"/>
            <a:ext cx="9296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01C728-7C29-4A3A-8585-6EDADEC066E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81372E-C5C5-46BB-8E4B-7B2B4547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Review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BCF09-6B62-465B-9E95-B05BC5E45D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0F8A-CD93-49F5-B7B5-1ACAC429F0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37ED4-CE8D-433F-A66C-4DF7F7678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E72C9F6-7A3B-47B6-A5DA-69BBB9AE6E02}"/>
              </a:ext>
            </a:extLst>
          </p:cNvPr>
          <p:cNvSpPr txBox="1">
            <a:spLocks/>
          </p:cNvSpPr>
          <p:nvPr/>
        </p:nvSpPr>
        <p:spPr>
          <a:xfrm>
            <a:off x="277019" y="1816571"/>
            <a:ext cx="11629215" cy="40968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600"/>
              </a:spcBef>
              <a:buFont typeface="ABBvoiceOffice" panose="020D0603020503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rgbClr val="7030A0"/>
                </a:solidFill>
              </a:rPr>
              <a:t>Let’s go to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8419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0190D92-86DD-4FF5-B795-33A55104621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3A7D4C-0938-4629-A19D-A9A870FF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CC20-F6D8-4CF9-B905-938E495F5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723B6-2C37-4C03-92C2-AA6C4A469955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EA87E-D335-4212-898E-96907D5EB9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481A-3B40-4F1F-8919-DD90E5047B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4A7A6-2EE4-48BF-AB1D-88CA308E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1" y="1712168"/>
            <a:ext cx="96678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3C3C3C"/>
      </a:accent1>
      <a:accent2>
        <a:srgbClr val="505050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815</Words>
  <Application>Microsoft Office PowerPoint</Application>
  <PresentationFormat>Custom</PresentationFormat>
  <Paragraphs>199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ABBvoiceOffice</vt:lpstr>
      <vt:lpstr>Symbol</vt:lpstr>
      <vt:lpstr>Arial</vt:lpstr>
      <vt:lpstr>ABB Master</vt:lpstr>
      <vt:lpstr>Getting Started with Dependency Injection in .NET</vt:lpstr>
      <vt:lpstr>Defining Dependency Injection</vt:lpstr>
      <vt:lpstr>Dependency Injection (DI)</vt:lpstr>
      <vt:lpstr>Dependency Injection (DI)</vt:lpstr>
      <vt:lpstr>Benefits of Loosely Coupled Code</vt:lpstr>
      <vt:lpstr>Simple: One Screen Application</vt:lpstr>
      <vt:lpstr>Complex: Multiple Layers</vt:lpstr>
      <vt:lpstr>Code Review</vt:lpstr>
      <vt:lpstr>Application Layers</vt:lpstr>
      <vt:lpstr>View =&gt; Presentation</vt:lpstr>
      <vt:lpstr>Tight Coupling</vt:lpstr>
      <vt:lpstr>Presentation =&gt; Data Access</vt:lpstr>
      <vt:lpstr>Tight Coupling</vt:lpstr>
      <vt:lpstr>Data Access =&gt; Data Store</vt:lpstr>
      <vt:lpstr>Tight Coupling</vt:lpstr>
      <vt:lpstr>Tight Coupling</vt:lpstr>
      <vt:lpstr>PowerPoint Presentation</vt:lpstr>
      <vt:lpstr>Request 1: Different Data Source</vt:lpstr>
      <vt:lpstr>Request 1: Different Data Source</vt:lpstr>
      <vt:lpstr>Request 2: Client-side Cache</vt:lpstr>
      <vt:lpstr>Request 2: Client-side Cache</vt:lpstr>
      <vt:lpstr>SOLID – Single Responsibility Principle</vt:lpstr>
      <vt:lpstr>SOLID – Single Responsibility Principle</vt:lpstr>
      <vt:lpstr>Request 3: Unit Test</vt:lpstr>
      <vt:lpstr>PowerPoint Presentation</vt:lpstr>
      <vt:lpstr>Break Tight Coupling</vt:lpstr>
      <vt:lpstr>Break Tight Coupling</vt:lpstr>
      <vt:lpstr>Repository Pattern</vt:lpstr>
      <vt:lpstr>Step1: Adding an Interface</vt:lpstr>
      <vt:lpstr>Inheritance</vt:lpstr>
      <vt:lpstr>The Interface</vt:lpstr>
      <vt:lpstr>SOLID – Interface Segregation</vt:lpstr>
      <vt:lpstr>The View Model</vt:lpstr>
      <vt:lpstr>The View</vt:lpstr>
      <vt:lpstr>Step3: Object Composition </vt:lpstr>
      <vt:lpstr>Step3: Object Composition </vt:lpstr>
      <vt:lpstr>SOLID – Liscov Substitution Principle</vt:lpstr>
      <vt:lpstr>SOLID – Liscov Substitution Principle</vt:lpstr>
      <vt:lpstr>SOLID – Dependency Inversion Principle </vt:lpstr>
      <vt:lpstr>SOLID – Dependency Inversion Principle </vt:lpstr>
      <vt:lpstr>SOLID – Dependency Inversion Principle </vt:lpstr>
      <vt:lpstr>Request 2: Client-side Cache</vt:lpstr>
      <vt:lpstr>Decorator Pattern</vt:lpstr>
      <vt:lpstr>Code Refactoring</vt:lpstr>
      <vt:lpstr>SOLID – Open/Closed Principle </vt:lpstr>
      <vt:lpstr>Request3: UnitTest</vt:lpstr>
      <vt:lpstr>Dependency Injection Containers in .Net</vt:lpstr>
      <vt:lpstr>Demonstrate with Ninject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</dc:creator>
  <cp:lastModifiedBy>Steven-Feixia Hu</cp:lastModifiedBy>
  <cp:revision>86</cp:revision>
  <dcterms:created xsi:type="dcterms:W3CDTF">2016-10-27T06:56:12Z</dcterms:created>
  <dcterms:modified xsi:type="dcterms:W3CDTF">2019-08-20T03:22:57Z</dcterms:modified>
</cp:coreProperties>
</file>