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72" r:id="rId3"/>
    <p:sldId id="259" r:id="rId4"/>
    <p:sldId id="258" r:id="rId5"/>
    <p:sldId id="286" r:id="rId6"/>
    <p:sldId id="297" r:id="rId7"/>
    <p:sldId id="287" r:id="rId8"/>
    <p:sldId id="288" r:id="rId9"/>
    <p:sldId id="289" r:id="rId10"/>
    <p:sldId id="293" r:id="rId11"/>
    <p:sldId id="291" r:id="rId12"/>
    <p:sldId id="294" r:id="rId13"/>
    <p:sldId id="296" r:id="rId14"/>
    <p:sldId id="290" r:id="rId15"/>
    <p:sldId id="295" r:id="rId16"/>
    <p:sldId id="28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F7309F-B4D1-4978-88E5-590B24AB9CB4}">
  <a:tblStyle styleId="{77F7309F-B4D1-4978-88E5-590B24AB9C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783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182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158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13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42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680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04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84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 err="1"/>
              <a:t>PrestaCop</a:t>
            </a:r>
            <a:r>
              <a:rPr lang="en-US" altLang="zh-CN" dirty="0"/>
              <a:t> drone service system</a:t>
            </a:r>
            <a:endParaRPr dirty="0"/>
          </a:p>
        </p:txBody>
      </p:sp>
      <p:sp>
        <p:nvSpPr>
          <p:cNvPr id="3" name="Google Shape;343;p12">
            <a:extLst>
              <a:ext uri="{FF2B5EF4-FFF2-40B4-BE49-F238E27FC236}">
                <a16:creationId xmlns:a16="http://schemas.microsoft.com/office/drawing/2014/main" id="{4F0EDD5B-7924-4B40-BD0E-96459EB2FD3F}"/>
              </a:ext>
            </a:extLst>
          </p:cNvPr>
          <p:cNvSpPr txBox="1"/>
          <p:nvPr/>
        </p:nvSpPr>
        <p:spPr>
          <a:xfrm>
            <a:off x="7353779" y="3671777"/>
            <a:ext cx="1301123" cy="12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GAO Xin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HAN Duqing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CHEN </a:t>
            </a:r>
            <a:r>
              <a:rPr lang="en-US" sz="1100" b="1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Mengyu</a:t>
            </a:r>
            <a:endParaRPr lang="en-US" sz="11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HUANG Boyu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2FFB03-7E45-564C-8F6A-D8A2DA0C61F7}"/>
              </a:ext>
            </a:extLst>
          </p:cNvPr>
          <p:cNvSpPr txBox="1"/>
          <p:nvPr/>
        </p:nvSpPr>
        <p:spPr>
          <a:xfrm>
            <a:off x="1358602" y="404102"/>
            <a:ext cx="7480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9BBD5"/>
                </a:solidFill>
                <a:latin typeface="Nixie One"/>
              </a:rPr>
              <a:t> Connect Kafka on HDInsight to Azure Databricks</a:t>
            </a:r>
          </a:p>
          <a:p>
            <a:endParaRPr lang="fr-FR" altLang="zh-CN" sz="1600" dirty="0">
              <a:solidFill>
                <a:srgbClr val="19BBD5"/>
              </a:solidFill>
              <a:latin typeface="Nixie One"/>
            </a:endParaRPr>
          </a:p>
        </p:txBody>
      </p:sp>
      <p:sp>
        <p:nvSpPr>
          <p:cNvPr id="8" name="Google Shape;373;p16">
            <a:extLst>
              <a:ext uri="{FF2B5EF4-FFF2-40B4-BE49-F238E27FC236}">
                <a16:creationId xmlns:a16="http://schemas.microsoft.com/office/drawing/2014/main" id="{436A12A8-2E90-4855-B3E6-BC1B7CB5EB81}"/>
              </a:ext>
            </a:extLst>
          </p:cNvPr>
          <p:cNvSpPr txBox="1">
            <a:spLocks/>
          </p:cNvSpPr>
          <p:nvPr/>
        </p:nvSpPr>
        <p:spPr>
          <a:xfrm>
            <a:off x="2074608" y="1664546"/>
            <a:ext cx="5447574" cy="2032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1. Create an HDInsight Kafka cluster.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2. Configure the Kafka brokers to advertise the correct address.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3. Create an Azure Databricks cluster.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4. Peer the Kafka cluster to the Azure Databricks cluster.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5. Validate the connection by testing the scenarios.</a:t>
            </a:r>
          </a:p>
        </p:txBody>
      </p:sp>
      <p:sp>
        <p:nvSpPr>
          <p:cNvPr id="9" name="Google Shape;373;p16">
            <a:extLst>
              <a:ext uri="{FF2B5EF4-FFF2-40B4-BE49-F238E27FC236}">
                <a16:creationId xmlns:a16="http://schemas.microsoft.com/office/drawing/2014/main" id="{C4912D32-6EAF-497C-B92A-BABD391BC8D7}"/>
              </a:ext>
            </a:extLst>
          </p:cNvPr>
          <p:cNvSpPr txBox="1">
            <a:spLocks/>
          </p:cNvSpPr>
          <p:nvPr/>
        </p:nvSpPr>
        <p:spPr>
          <a:xfrm>
            <a:off x="1358602" y="1188188"/>
            <a:ext cx="1432012" cy="54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</a:rPr>
              <a:t>Procedures:</a:t>
            </a:r>
          </a:p>
        </p:txBody>
      </p:sp>
    </p:spTree>
    <p:extLst>
      <p:ext uri="{BB962C8B-B14F-4D97-AF65-F5344CB8AC3E}">
        <p14:creationId xmlns:p14="http://schemas.microsoft.com/office/powerpoint/2010/main" val="232570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005081" y="1762680"/>
            <a:ext cx="513383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altLang="zh-CN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Load the CSV file 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3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87187" y="269809"/>
            <a:ext cx="6151789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Data process before loading the CSV file</a:t>
            </a:r>
            <a:endParaRPr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B11AF5-ADBD-4616-98BA-D8CBEC13E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205" y="824089"/>
            <a:ext cx="2493732" cy="1630883"/>
          </a:xfrm>
          <a:prstGeom prst="rect">
            <a:avLst/>
          </a:prstGeom>
        </p:spPr>
      </p:pic>
      <p:sp>
        <p:nvSpPr>
          <p:cNvPr id="9" name="Google Shape;373;p16">
            <a:extLst>
              <a:ext uri="{FF2B5EF4-FFF2-40B4-BE49-F238E27FC236}">
                <a16:creationId xmlns:a16="http://schemas.microsoft.com/office/drawing/2014/main" id="{37CBBE36-A12A-4CF3-81DD-4A3278289D00}"/>
              </a:ext>
            </a:extLst>
          </p:cNvPr>
          <p:cNvSpPr txBox="1">
            <a:spLocks/>
          </p:cNvSpPr>
          <p:nvPr/>
        </p:nvSpPr>
        <p:spPr>
          <a:xfrm>
            <a:off x="1839365" y="813210"/>
            <a:ext cx="3075436" cy="1641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</a:rPr>
              <a:t>Original CSV file: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</a:rPr>
              <a:t>▷ 4 files</a:t>
            </a:r>
          </a:p>
          <a:p>
            <a:pPr>
              <a:spcBef>
                <a:spcPts val="6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▷ </a:t>
            </a:r>
            <a:r>
              <a:rPr lang="en-US" sz="1800" dirty="0">
                <a:solidFill>
                  <a:schemeClr val="bg1"/>
                </a:solidFill>
              </a:rPr>
              <a:t>More than 43 columns</a:t>
            </a:r>
          </a:p>
          <a:p>
            <a:pPr>
              <a:spcBef>
                <a:spcPts val="6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▷ </a:t>
            </a:r>
            <a:r>
              <a:rPr lang="en-US" sz="1800" dirty="0">
                <a:solidFill>
                  <a:schemeClr val="bg1"/>
                </a:solidFill>
              </a:rPr>
              <a:t>More than 40 million rows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AD3F9F-B101-4CF5-889B-26EDB7791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41"/>
          <a:stretch/>
        </p:blipFill>
        <p:spPr>
          <a:xfrm>
            <a:off x="4784651" y="2571750"/>
            <a:ext cx="3537558" cy="2418220"/>
          </a:xfrm>
          <a:prstGeom prst="rect">
            <a:avLst/>
          </a:prstGeom>
        </p:spPr>
      </p:pic>
      <p:sp>
        <p:nvSpPr>
          <p:cNvPr id="11" name="Google Shape;373;p16">
            <a:extLst>
              <a:ext uri="{FF2B5EF4-FFF2-40B4-BE49-F238E27FC236}">
                <a16:creationId xmlns:a16="http://schemas.microsoft.com/office/drawing/2014/main" id="{352BE549-8295-4EA8-A4C4-9722D51E5C20}"/>
              </a:ext>
            </a:extLst>
          </p:cNvPr>
          <p:cNvSpPr txBox="1">
            <a:spLocks/>
          </p:cNvSpPr>
          <p:nvPr/>
        </p:nvSpPr>
        <p:spPr>
          <a:xfrm>
            <a:off x="692034" y="2865294"/>
            <a:ext cx="3213399" cy="1641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</a:rPr>
              <a:t>Data processing: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</a:rPr>
              <a:t>◇ Merge 4 files together</a:t>
            </a:r>
          </a:p>
          <a:p>
            <a:pPr>
              <a:spcBef>
                <a:spcPts val="6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◇ </a:t>
            </a:r>
            <a:r>
              <a:rPr lang="en-US" sz="1800" dirty="0">
                <a:solidFill>
                  <a:schemeClr val="bg1"/>
                </a:solidFill>
              </a:rPr>
              <a:t>Drop unnecessary columns</a:t>
            </a:r>
          </a:p>
          <a:p>
            <a:pPr>
              <a:spcBef>
                <a:spcPts val="6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◇ </a:t>
            </a:r>
            <a:r>
              <a:rPr lang="en-US" sz="1800" dirty="0">
                <a:solidFill>
                  <a:schemeClr val="bg1"/>
                </a:solidFill>
              </a:rPr>
              <a:t>Clean dirty data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021E82E-E49D-463B-9E4D-68385C8198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753"/>
          <a:stretch/>
        </p:blipFill>
        <p:spPr>
          <a:xfrm>
            <a:off x="4209043" y="2571750"/>
            <a:ext cx="575608" cy="2418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2623616" y="137161"/>
            <a:ext cx="6151789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Load the CSV file into </a:t>
            </a:r>
            <a:r>
              <a:rPr lang="en" sz="3200" dirty="0"/>
              <a:t>Databricks</a:t>
            </a:r>
            <a:endParaRPr sz="3200" dirty="0"/>
          </a:p>
        </p:txBody>
      </p:sp>
      <p:pic>
        <p:nvPicPr>
          <p:cNvPr id="5" name="图片 4" descr="电脑萤幕截图&#10;&#10;描述已自动生成">
            <a:extLst>
              <a:ext uri="{FF2B5EF4-FFF2-40B4-BE49-F238E27FC236}">
                <a16:creationId xmlns:a16="http://schemas.microsoft.com/office/drawing/2014/main" id="{BC90B11B-90C0-954D-9149-28685842B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81"/>
          <a:stretch/>
        </p:blipFill>
        <p:spPr>
          <a:xfrm>
            <a:off x="3503252" y="1688014"/>
            <a:ext cx="5612396" cy="2089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85BB85-37D4-4D7D-BDD8-8304C6448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0" y="899725"/>
            <a:ext cx="3403062" cy="370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8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1866975" y="1734326"/>
            <a:ext cx="607105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altLang="zh-CN" dirty="0" err="1">
                <a:solidFill>
                  <a:srgbClr val="3292E1"/>
                </a:solidFill>
                <a:latin typeface="Muli"/>
                <a:sym typeface="Muli"/>
              </a:rPr>
              <a:t>Analyse</a:t>
            </a:r>
            <a:r>
              <a:rPr lang="en-US" altLang="zh-CN" dirty="0">
                <a:solidFill>
                  <a:srgbClr val="3292E1"/>
                </a:solidFill>
                <a:latin typeface="Muli"/>
                <a:sym typeface="Muli"/>
              </a:rPr>
              <a:t> stored data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4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373CE-220D-F048-A594-1836C3BB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43A4667C-A275-4E46-B8AB-04EEA75CC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" t="11840" r="6776" b="12167"/>
          <a:stretch/>
        </p:blipFill>
        <p:spPr>
          <a:xfrm>
            <a:off x="5141593" y="425681"/>
            <a:ext cx="4002408" cy="1540904"/>
          </a:xfrm>
          <a:prstGeom prst="rect">
            <a:avLst/>
          </a:prstGeom>
        </p:spPr>
      </p:pic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80DF4A86-0485-F34B-9D9C-E40EEA4219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5"/>
          <a:stretch/>
        </p:blipFill>
        <p:spPr>
          <a:xfrm>
            <a:off x="0" y="-75"/>
            <a:ext cx="5141592" cy="514350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19F32521-F819-465C-BAB6-3AA244141C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-1142557"/>
            <a:ext cx="3866707" cy="386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BAA73EF3-5E68-4724-9C2B-5237CD094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88296" y="-106785"/>
            <a:ext cx="2723004" cy="272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6BD75B-0B19-49F4-90EB-E9F0D0C65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593" y="2444261"/>
            <a:ext cx="4046526" cy="2700843"/>
          </a:xfrm>
          <a:prstGeom prst="rect">
            <a:avLst/>
          </a:prstGeom>
        </p:spPr>
      </p:pic>
      <p:sp>
        <p:nvSpPr>
          <p:cNvPr id="12" name="Google Shape;438;p23">
            <a:extLst>
              <a:ext uri="{FF2B5EF4-FFF2-40B4-BE49-F238E27FC236}">
                <a16:creationId xmlns:a16="http://schemas.microsoft.com/office/drawing/2014/main" id="{B443A1AB-C591-4B82-9EFF-895FF454F8D8}"/>
              </a:ext>
            </a:extLst>
          </p:cNvPr>
          <p:cNvSpPr txBox="1">
            <a:spLocks/>
          </p:cNvSpPr>
          <p:nvPr/>
        </p:nvSpPr>
        <p:spPr>
          <a:xfrm>
            <a:off x="5141592" y="-4900"/>
            <a:ext cx="381102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dirty="0"/>
              <a:t>Violation Code Bar Chart:</a:t>
            </a:r>
          </a:p>
        </p:txBody>
      </p:sp>
      <p:sp>
        <p:nvSpPr>
          <p:cNvPr id="13" name="Google Shape;438;p23">
            <a:extLst>
              <a:ext uri="{FF2B5EF4-FFF2-40B4-BE49-F238E27FC236}">
                <a16:creationId xmlns:a16="http://schemas.microsoft.com/office/drawing/2014/main" id="{47A8C5D3-7986-459F-8878-979B8319664B}"/>
              </a:ext>
            </a:extLst>
          </p:cNvPr>
          <p:cNvSpPr txBox="1">
            <a:spLocks/>
          </p:cNvSpPr>
          <p:nvPr/>
        </p:nvSpPr>
        <p:spPr>
          <a:xfrm>
            <a:off x="5141592" y="2011927"/>
            <a:ext cx="381102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dirty="0"/>
              <a:t>Violation Location Pie Chart:</a:t>
            </a:r>
          </a:p>
        </p:txBody>
      </p:sp>
    </p:spTree>
    <p:extLst>
      <p:ext uri="{BB962C8B-B14F-4D97-AF65-F5344CB8AC3E}">
        <p14:creationId xmlns:p14="http://schemas.microsoft.com/office/powerpoint/2010/main" val="62774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95305" y="239484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Thanks!</a:t>
            </a:r>
            <a:endParaRPr sz="8800" dirty="0"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Our </a:t>
            </a:r>
            <a:r>
              <a:rPr lang="en-US" dirty="0"/>
              <a:t>Procedures</a:t>
            </a:r>
            <a:r>
              <a:rPr lang="zh-CN" altLang="en-US" dirty="0"/>
              <a:t>：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505567" y="2399232"/>
            <a:ext cx="1449209" cy="769269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Drone simulator to send messages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2008289" y="2399232"/>
            <a:ext cx="1477134" cy="769269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Handle alert messages 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3492369" y="2399231"/>
            <a:ext cx="1477134" cy="769269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Store message from Kafka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" name="Google Shape;479;p27">
            <a:extLst>
              <a:ext uri="{FF2B5EF4-FFF2-40B4-BE49-F238E27FC236}">
                <a16:creationId xmlns:a16="http://schemas.microsoft.com/office/drawing/2014/main" id="{8C4D8E56-AEA2-455C-88F1-4F3DAA081FC5}"/>
              </a:ext>
            </a:extLst>
          </p:cNvPr>
          <p:cNvSpPr/>
          <p:nvPr/>
        </p:nvSpPr>
        <p:spPr>
          <a:xfrm>
            <a:off x="4976449" y="2402775"/>
            <a:ext cx="1477134" cy="769269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Load the CSV file 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F03F1730-F22D-482D-BC18-B786D55A5031}"/>
              </a:ext>
            </a:extLst>
          </p:cNvPr>
          <p:cNvSpPr/>
          <p:nvPr/>
        </p:nvSpPr>
        <p:spPr>
          <a:xfrm>
            <a:off x="6467475" y="2399231"/>
            <a:ext cx="1477134" cy="769269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E1C6"/>
                </a:solidFill>
                <a:latin typeface="Muli"/>
                <a:sym typeface="Muli"/>
              </a:rPr>
              <a:t> </a:t>
            </a:r>
            <a:r>
              <a:rPr lang="en-US" dirty="0" err="1">
                <a:solidFill>
                  <a:srgbClr val="00E1C6"/>
                </a:solidFill>
                <a:latin typeface="Muli"/>
                <a:sym typeface="Muli"/>
              </a:rPr>
              <a:t>Analyse</a:t>
            </a:r>
            <a:r>
              <a:rPr lang="en-US" dirty="0">
                <a:solidFill>
                  <a:srgbClr val="00E1C6"/>
                </a:solidFill>
                <a:latin typeface="Muli"/>
                <a:sym typeface="Muli"/>
              </a:rPr>
              <a:t> stored data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476575" y="1785126"/>
            <a:ext cx="693242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Drone simulator to send messages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595073" y="382771"/>
            <a:ext cx="6253495" cy="771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do the messages look like?</a:t>
            </a:r>
            <a:endParaRPr sz="32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A9A7BC0-E5FD-4B81-AB40-184C24976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17591"/>
              </p:ext>
            </p:extLst>
          </p:nvPr>
        </p:nvGraphicFramePr>
        <p:xfrm>
          <a:off x="1262885" y="1337832"/>
          <a:ext cx="6487600" cy="2467835"/>
        </p:xfrm>
        <a:graphic>
          <a:graphicData uri="http://schemas.openxmlformats.org/drawingml/2006/table">
            <a:tbl>
              <a:tblPr firstRow="1" bandRow="1">
                <a:tableStyleId>{77F7309F-B4D1-4978-88E5-590B24AB9CB4}</a:tableStyleId>
              </a:tblPr>
              <a:tblGrid>
                <a:gridCol w="926800">
                  <a:extLst>
                    <a:ext uri="{9D8B030D-6E8A-4147-A177-3AD203B41FA5}">
                      <a16:colId xmlns:a16="http://schemas.microsoft.com/office/drawing/2014/main" val="3215045787"/>
                    </a:ext>
                  </a:extLst>
                </a:gridCol>
                <a:gridCol w="1097800">
                  <a:extLst>
                    <a:ext uri="{9D8B030D-6E8A-4147-A177-3AD203B41FA5}">
                      <a16:colId xmlns:a16="http://schemas.microsoft.com/office/drawing/2014/main" val="3785637394"/>
                    </a:ext>
                  </a:extLst>
                </a:gridCol>
                <a:gridCol w="755800">
                  <a:extLst>
                    <a:ext uri="{9D8B030D-6E8A-4147-A177-3AD203B41FA5}">
                      <a16:colId xmlns:a16="http://schemas.microsoft.com/office/drawing/2014/main" val="431466374"/>
                    </a:ext>
                  </a:extLst>
                </a:gridCol>
                <a:gridCol w="926800">
                  <a:extLst>
                    <a:ext uri="{9D8B030D-6E8A-4147-A177-3AD203B41FA5}">
                      <a16:colId xmlns:a16="http://schemas.microsoft.com/office/drawing/2014/main" val="4018012105"/>
                    </a:ext>
                  </a:extLst>
                </a:gridCol>
                <a:gridCol w="926800">
                  <a:extLst>
                    <a:ext uri="{9D8B030D-6E8A-4147-A177-3AD203B41FA5}">
                      <a16:colId xmlns:a16="http://schemas.microsoft.com/office/drawing/2014/main" val="1454031038"/>
                    </a:ext>
                  </a:extLst>
                </a:gridCol>
                <a:gridCol w="926800">
                  <a:extLst>
                    <a:ext uri="{9D8B030D-6E8A-4147-A177-3AD203B41FA5}">
                      <a16:colId xmlns:a16="http://schemas.microsoft.com/office/drawing/2014/main" val="1257990634"/>
                    </a:ext>
                  </a:extLst>
                </a:gridCol>
                <a:gridCol w="926800">
                  <a:extLst>
                    <a:ext uri="{9D8B030D-6E8A-4147-A177-3AD203B41FA5}">
                      <a16:colId xmlns:a16="http://schemas.microsoft.com/office/drawing/2014/main" val="3987268523"/>
                    </a:ext>
                  </a:extLst>
                </a:gridCol>
              </a:tblGrid>
              <a:tr h="5054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Drone ID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Date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Location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Status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Violation Code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Image ID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8664957"/>
                  </a:ext>
                </a:extLst>
              </a:tr>
              <a:tr h="389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08/09/2019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0752A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33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109471"/>
                  </a:ext>
                </a:extLst>
              </a:tr>
              <a:tr h="389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09/09/2019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1145P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24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8632137"/>
                  </a:ext>
                </a:extLst>
              </a:tr>
              <a:tr h="389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10/09/2019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0915A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596064"/>
                  </a:ext>
                </a:extLst>
              </a:tr>
              <a:tr h="389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11/09/2019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0410P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78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40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795419"/>
                  </a:ext>
                </a:extLst>
              </a:tr>
              <a:tr h="389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12/09/2019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0105P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39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E1C6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00E1C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962230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231A89F-8FA6-47C9-8CA7-F7BEBC029071}"/>
              </a:ext>
            </a:extLst>
          </p:cNvPr>
          <p:cNvSpPr txBox="1"/>
          <p:nvPr/>
        </p:nvSpPr>
        <p:spPr>
          <a:xfrm>
            <a:off x="1524000" y="3989425"/>
            <a:ext cx="6324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E1C6"/>
                </a:solidFill>
              </a:rPr>
              <a:t>Status 0: A regular message</a:t>
            </a:r>
          </a:p>
          <a:p>
            <a:r>
              <a:rPr lang="en-US" altLang="zh-CN" dirty="0">
                <a:solidFill>
                  <a:srgbClr val="00E1C6"/>
                </a:solidFill>
              </a:rPr>
              <a:t>Status 1: A message with violation contains Violation Code and Image ID</a:t>
            </a:r>
          </a:p>
          <a:p>
            <a:r>
              <a:rPr lang="en-US" altLang="zh-CN" dirty="0">
                <a:solidFill>
                  <a:srgbClr val="00E1C6"/>
                </a:solidFill>
              </a:rPr>
              <a:t>Status 2: An </a:t>
            </a:r>
            <a:r>
              <a:rPr lang="en-US" altLang="zh-CN" dirty="0">
                <a:solidFill>
                  <a:srgbClr val="00E1C6"/>
                </a:solidFill>
                <a:sym typeface="Muli"/>
              </a:rPr>
              <a:t>alert</a:t>
            </a:r>
            <a:r>
              <a:rPr lang="en-US" altLang="zh-CN" dirty="0">
                <a:solidFill>
                  <a:srgbClr val="00E1C6"/>
                </a:solidFill>
              </a:rPr>
              <a:t> message which the drone cannot judge the violation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595073" y="382771"/>
            <a:ext cx="6253495" cy="771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How to send messages?</a:t>
            </a:r>
            <a:endParaRPr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31A89F-8FA6-47C9-8CA7-F7BEBC029071}"/>
              </a:ext>
            </a:extLst>
          </p:cNvPr>
          <p:cNvSpPr txBox="1"/>
          <p:nvPr/>
        </p:nvSpPr>
        <p:spPr>
          <a:xfrm>
            <a:off x="1595073" y="1529254"/>
            <a:ext cx="531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E1C6"/>
                </a:solidFill>
              </a:rPr>
              <a:t>We use Kafka producer to send massages and Kafka consumer to receive the messages.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5AEB0E-FAE6-4A68-B145-F5C939B5D36C}"/>
              </a:ext>
            </a:extLst>
          </p:cNvPr>
          <p:cNvSpPr txBox="1"/>
          <p:nvPr/>
        </p:nvSpPr>
        <p:spPr>
          <a:xfrm>
            <a:off x="1682161" y="2679288"/>
            <a:ext cx="2214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First, we write a python script to generate the messages and write them in a txt file.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A7976B-8B1C-40C7-9473-C252B5C937AA}"/>
              </a:ext>
            </a:extLst>
          </p:cNvPr>
          <p:cNvSpPr txBox="1"/>
          <p:nvPr/>
        </p:nvSpPr>
        <p:spPr>
          <a:xfrm>
            <a:off x="4572000" y="2679287"/>
            <a:ext cx="2214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Then, we use Kafka Connect to import the txt file into Kafka producer to send the messages.</a:t>
            </a:r>
          </a:p>
        </p:txBody>
      </p:sp>
    </p:spTree>
    <p:extLst>
      <p:ext uri="{BB962C8B-B14F-4D97-AF65-F5344CB8AC3E}">
        <p14:creationId xmlns:p14="http://schemas.microsoft.com/office/powerpoint/2010/main" val="118341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595073" y="311891"/>
            <a:ext cx="6253495" cy="771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How to send messages?</a:t>
            </a:r>
            <a:endParaRPr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581F2-140E-4667-9AC1-C9483D1D21C7}"/>
              </a:ext>
            </a:extLst>
          </p:cNvPr>
          <p:cNvSpPr txBox="1"/>
          <p:nvPr/>
        </p:nvSpPr>
        <p:spPr>
          <a:xfrm>
            <a:off x="163224" y="1600136"/>
            <a:ext cx="3444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E1C6"/>
                </a:solidFill>
              </a:rPr>
              <a:t>1. Start the Kafka and Zookeeper servers.</a:t>
            </a:r>
          </a:p>
          <a:p>
            <a:r>
              <a:rPr lang="en-US" altLang="zh-CN" dirty="0">
                <a:solidFill>
                  <a:srgbClr val="00E1C6"/>
                </a:solidFill>
              </a:rPr>
              <a:t>2. Creating a Topic to Write to:</a:t>
            </a:r>
          </a:p>
          <a:p>
            <a:endParaRPr lang="en-US" altLang="zh-CN" dirty="0">
              <a:solidFill>
                <a:srgbClr val="00E1C6"/>
              </a:solidFill>
            </a:endParaRPr>
          </a:p>
          <a:p>
            <a:endParaRPr lang="en-US" altLang="zh-CN" dirty="0">
              <a:solidFill>
                <a:srgbClr val="00E1C6"/>
              </a:solidFill>
            </a:endParaRPr>
          </a:p>
          <a:p>
            <a:endParaRPr lang="en-US" altLang="zh-CN" dirty="0">
              <a:solidFill>
                <a:srgbClr val="00E1C6"/>
              </a:solidFill>
            </a:endParaRPr>
          </a:p>
          <a:p>
            <a:endParaRPr lang="en-US" altLang="zh-CN" dirty="0">
              <a:solidFill>
                <a:srgbClr val="00E1C6"/>
              </a:solidFill>
            </a:endParaRPr>
          </a:p>
          <a:p>
            <a:endParaRPr lang="en-US" altLang="zh-CN" dirty="0">
              <a:solidFill>
                <a:srgbClr val="00E1C6"/>
              </a:solidFill>
            </a:endParaRPr>
          </a:p>
          <a:p>
            <a:r>
              <a:rPr lang="en-US" altLang="zh-CN" dirty="0">
                <a:solidFill>
                  <a:srgbClr val="00E1C6"/>
                </a:solidFill>
              </a:rPr>
              <a:t>3. Create a Source Config File:</a:t>
            </a:r>
          </a:p>
          <a:p>
            <a:r>
              <a:rPr lang="en-US" altLang="zh-CN" dirty="0">
                <a:solidFill>
                  <a:srgbClr val="00E1C6"/>
                </a:solidFill>
              </a:rPr>
              <a:t>   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9391317-8B30-4EE4-8BC8-FA1C7132C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58944"/>
              </p:ext>
            </p:extLst>
          </p:nvPr>
        </p:nvGraphicFramePr>
        <p:xfrm>
          <a:off x="466924" y="2099172"/>
          <a:ext cx="2403868" cy="991356"/>
        </p:xfrm>
        <a:graphic>
          <a:graphicData uri="http://schemas.openxmlformats.org/drawingml/2006/table">
            <a:tbl>
              <a:tblPr/>
              <a:tblGrid>
                <a:gridCol w="227398">
                  <a:extLst>
                    <a:ext uri="{9D8B030D-6E8A-4147-A177-3AD203B41FA5}">
                      <a16:colId xmlns:a16="http://schemas.microsoft.com/office/drawing/2014/main" val="4001733208"/>
                    </a:ext>
                  </a:extLst>
                </a:gridCol>
                <a:gridCol w="2176470">
                  <a:extLst>
                    <a:ext uri="{9D8B030D-6E8A-4147-A177-3AD203B41FA5}">
                      <a16:colId xmlns:a16="http://schemas.microsoft.com/office/drawing/2014/main" val="1129161646"/>
                    </a:ext>
                  </a:extLst>
                </a:gridCol>
              </a:tblGrid>
              <a:tr h="99135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  <a:br>
                        <a:rPr lang="zh-CN" altLang="en-US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</a:br>
                      <a:r>
                        <a:rPr lang="en-US" altLang="zh-CN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US" altLang="zh-CN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US" altLang="zh-CN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US" altLang="zh-CN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US" altLang="zh-CN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67607" marR="67607" marT="33803" marB="33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$KAFKA_HOME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bin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kafka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topics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.sh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\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--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create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\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--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zookeeper </a:t>
                      </a:r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localhost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sz="1000" dirty="0">
                          <a:solidFill>
                            <a:srgbClr val="009999"/>
                          </a:solidFill>
                          <a:effectLst/>
                          <a:latin typeface="inherit"/>
                        </a:rPr>
                        <a:t>2181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\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--</a:t>
                      </a:r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replication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factor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9999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\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--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partitions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9999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\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--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topic </a:t>
                      </a:r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drone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connect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test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7607" marR="67607" marT="33803" marB="33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7185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7424A80-A9AE-4A5F-8ED4-2CF64EB43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0499"/>
              </p:ext>
            </p:extLst>
          </p:nvPr>
        </p:nvGraphicFramePr>
        <p:xfrm>
          <a:off x="466923" y="3446195"/>
          <a:ext cx="2403867" cy="1014102"/>
        </p:xfrm>
        <a:graphic>
          <a:graphicData uri="http://schemas.openxmlformats.org/drawingml/2006/table">
            <a:tbl>
              <a:tblPr/>
              <a:tblGrid>
                <a:gridCol w="226978">
                  <a:extLst>
                    <a:ext uri="{9D8B030D-6E8A-4147-A177-3AD203B41FA5}">
                      <a16:colId xmlns:a16="http://schemas.microsoft.com/office/drawing/2014/main" val="2871420332"/>
                    </a:ext>
                  </a:extLst>
                </a:gridCol>
                <a:gridCol w="2176889">
                  <a:extLst>
                    <a:ext uri="{9D8B030D-6E8A-4147-A177-3AD203B41FA5}">
                      <a16:colId xmlns:a16="http://schemas.microsoft.com/office/drawing/2014/main" val="3084168048"/>
                    </a:ext>
                  </a:extLst>
                </a:gridCol>
              </a:tblGrid>
              <a:tr h="1014102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  <a:br>
                        <a:rPr lang="zh-CN" altLang="en-US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</a:br>
                      <a:r>
                        <a:rPr lang="en-US" altLang="zh-CN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US" altLang="zh-CN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US" altLang="zh-CN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US" altLang="zh-CN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US" altLang="zh-CN" sz="10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67607" marR="67607" marT="33803" marB="33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i="1" dirty="0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#my-file-</a:t>
                      </a:r>
                      <a:r>
                        <a:rPr lang="en-US" sz="1000" i="1" dirty="0" err="1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source.properties</a:t>
                      </a:r>
                      <a:r>
                        <a:rPr lang="en-US" sz="1000" i="1" dirty="0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 config file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local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source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connector</a:t>
                      </a:r>
                      <a:r>
                        <a:rPr lang="en-US" sz="10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.class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FileStreamSource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tasks</a:t>
                      </a:r>
                      <a:r>
                        <a:rPr lang="en-US" sz="10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.max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9999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=/</a:t>
                      </a:r>
                      <a:r>
                        <a:rPr lang="en-US" sz="1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tmp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drone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test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.txt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topic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drone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0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connect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test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7607" marR="67607" marT="33803" marB="33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95414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9558CCF-73B1-4F7A-85CE-AA61AA1E4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24094"/>
              </p:ext>
            </p:extLst>
          </p:nvPr>
        </p:nvGraphicFramePr>
        <p:xfrm>
          <a:off x="3674354" y="1439952"/>
          <a:ext cx="5282389" cy="2263596"/>
        </p:xfrm>
        <a:graphic>
          <a:graphicData uri="http://schemas.openxmlformats.org/drawingml/2006/table">
            <a:tbl>
              <a:tblPr/>
              <a:tblGrid>
                <a:gridCol w="208062">
                  <a:extLst>
                    <a:ext uri="{9D8B030D-6E8A-4147-A177-3AD203B41FA5}">
                      <a16:colId xmlns:a16="http://schemas.microsoft.com/office/drawing/2014/main" val="3747476231"/>
                    </a:ext>
                  </a:extLst>
                </a:gridCol>
                <a:gridCol w="5074327">
                  <a:extLst>
                    <a:ext uri="{9D8B030D-6E8A-4147-A177-3AD203B41FA5}">
                      <a16:colId xmlns:a16="http://schemas.microsoft.com/office/drawing/2014/main" val="3869845010"/>
                    </a:ext>
                  </a:extLst>
                </a:gridCol>
              </a:tblGrid>
              <a:tr h="226359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  <a:br>
                        <a:rPr lang="zh-CN" altLang="en-US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</a:br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27960" marR="27960" marT="13980" marB="13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i="1" dirty="0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# my-</a:t>
                      </a:r>
                      <a:r>
                        <a:rPr lang="en-US" sz="1100" i="1" dirty="0" err="1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standalone.properties</a:t>
                      </a:r>
                      <a:r>
                        <a:rPr lang="en-US" sz="1100" i="1" dirty="0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 worker config file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#bootstrap </a:t>
                      </a:r>
                      <a:r>
                        <a:rPr lang="en-US" sz="1100" i="1" dirty="0" err="1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kafka</a:t>
                      </a:r>
                      <a:r>
                        <a:rPr lang="en-US" sz="1100" i="1" dirty="0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 servers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bootstrap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.servers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localhost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sz="1100" dirty="0">
                          <a:solidFill>
                            <a:srgbClr val="009999"/>
                          </a:solidFill>
                          <a:effectLst/>
                          <a:latin typeface="inherit"/>
                        </a:rPr>
                        <a:t>9092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# specify input data format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key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.converter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org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.apache.kafka.connect.storage.StringConverter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.converter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org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.apache.kafka.connect.storage.StringConverter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# The internal converter used for offsets, most will always want to use the built-in default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internal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.key.converter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org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.apache.kafka.connect.json.JsonConverter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internal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.value.converter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org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.apache.kafka.connect.json.JsonConverter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internal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.key.converter.schemas.enable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false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internal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.value.converter.schemas.enable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false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# local file storing offsets and config data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offset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.storage.file.filename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=/</a:t>
                      </a:r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tmp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connect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.offsets</a:t>
                      </a:r>
                      <a:endParaRPr lang="en-US" sz="1100" dirty="0">
                        <a:solidFill>
                          <a:srgbClr val="008080"/>
                        </a:solidFill>
                        <a:effectLst/>
                        <a:latin typeface="inherit"/>
                      </a:endParaRPr>
                    </a:p>
                  </a:txBody>
                  <a:tcPr marL="27960" marR="27960" marT="13980" marB="139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1817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9E6FA14-0039-473F-8AEB-8C03B46C13EF}"/>
              </a:ext>
            </a:extLst>
          </p:cNvPr>
          <p:cNvSpPr txBox="1"/>
          <p:nvPr/>
        </p:nvSpPr>
        <p:spPr>
          <a:xfrm>
            <a:off x="3607983" y="1174008"/>
            <a:ext cx="3444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E1C6"/>
                </a:solidFill>
              </a:rPr>
              <a:t>4. Create a Worker Config File:</a:t>
            </a:r>
          </a:p>
          <a:p>
            <a:endParaRPr lang="en-US" altLang="zh-CN" dirty="0">
              <a:solidFill>
                <a:srgbClr val="00E1C6"/>
              </a:solidFill>
            </a:endParaRPr>
          </a:p>
          <a:p>
            <a:endParaRPr lang="en-US" altLang="zh-CN" dirty="0">
              <a:solidFill>
                <a:srgbClr val="00E1C6"/>
              </a:solidFill>
            </a:endParaRPr>
          </a:p>
          <a:p>
            <a:endParaRPr lang="en-US" altLang="zh-CN" dirty="0">
              <a:solidFill>
                <a:srgbClr val="00E1C6"/>
              </a:solidFill>
            </a:endParaRPr>
          </a:p>
          <a:p>
            <a:endParaRPr lang="en-US" altLang="zh-CN" dirty="0">
              <a:solidFill>
                <a:srgbClr val="00E1C6"/>
              </a:solidFill>
            </a:endParaRPr>
          </a:p>
          <a:p>
            <a:endParaRPr lang="en-US" altLang="zh-CN" dirty="0">
              <a:solidFill>
                <a:srgbClr val="00E1C6"/>
              </a:solidFill>
            </a:endParaRPr>
          </a:p>
          <a:p>
            <a:endParaRPr lang="en-US" altLang="zh-CN" dirty="0">
              <a:solidFill>
                <a:srgbClr val="00E1C6"/>
              </a:solidFill>
            </a:endParaRPr>
          </a:p>
          <a:p>
            <a:endParaRPr lang="en-US" altLang="zh-CN" dirty="0">
              <a:solidFill>
                <a:srgbClr val="00E1C6"/>
              </a:solidFill>
            </a:endParaRPr>
          </a:p>
          <a:p>
            <a:endParaRPr lang="en-US" altLang="zh-CN" sz="1050" dirty="0">
              <a:solidFill>
                <a:srgbClr val="00E1C6"/>
              </a:solidFill>
            </a:endParaRPr>
          </a:p>
          <a:p>
            <a:endParaRPr lang="en-US" altLang="zh-CN" dirty="0">
              <a:solidFill>
                <a:srgbClr val="00E1C6"/>
              </a:solidFill>
            </a:endParaRPr>
          </a:p>
          <a:p>
            <a:endParaRPr lang="en-US" altLang="zh-CN" dirty="0">
              <a:solidFill>
                <a:srgbClr val="00E1C6"/>
              </a:solidFill>
            </a:endParaRPr>
          </a:p>
          <a:p>
            <a:endParaRPr lang="en-US" altLang="zh-CN" dirty="0">
              <a:solidFill>
                <a:srgbClr val="00E1C6"/>
              </a:solidFill>
            </a:endParaRPr>
          </a:p>
          <a:p>
            <a:r>
              <a:rPr lang="en-US" altLang="zh-CN" dirty="0">
                <a:solidFill>
                  <a:srgbClr val="00E1C6"/>
                </a:solidFill>
              </a:rPr>
              <a:t>5. Run Kafka Connect:</a:t>
            </a:r>
          </a:p>
          <a:p>
            <a:endParaRPr lang="en-US" altLang="zh-CN" sz="1600" dirty="0">
              <a:solidFill>
                <a:srgbClr val="00E1C6"/>
              </a:solidFill>
            </a:endParaRPr>
          </a:p>
          <a:p>
            <a:r>
              <a:rPr lang="en-US" altLang="zh-CN" dirty="0">
                <a:solidFill>
                  <a:srgbClr val="00E1C6"/>
                </a:solidFill>
              </a:rPr>
              <a:t>6. Read from the Kafka Topic:</a:t>
            </a:r>
          </a:p>
          <a:p>
            <a:r>
              <a:rPr lang="en-US" altLang="zh-CN" dirty="0">
                <a:solidFill>
                  <a:srgbClr val="00E1C6"/>
                </a:solidFill>
              </a:rPr>
              <a:t>    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56E06A1-53BC-4BC2-8928-25262627B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25081"/>
              </p:ext>
            </p:extLst>
          </p:nvPr>
        </p:nvGraphicFramePr>
        <p:xfrm>
          <a:off x="3607983" y="3933008"/>
          <a:ext cx="5576806" cy="245398"/>
        </p:xfrm>
        <a:graphic>
          <a:graphicData uri="http://schemas.openxmlformats.org/drawingml/2006/table">
            <a:tbl>
              <a:tblPr/>
              <a:tblGrid>
                <a:gridCol w="5576806">
                  <a:extLst>
                    <a:ext uri="{9D8B030D-6E8A-4147-A177-3AD203B41FA5}">
                      <a16:colId xmlns:a16="http://schemas.microsoft.com/office/drawing/2014/main" val="2825924733"/>
                    </a:ext>
                  </a:extLst>
                </a:gridCol>
              </a:tblGrid>
              <a:tr h="24539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$KAFKA_HOME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bin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connect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standalone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.sh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my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standalone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.properties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my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source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.properties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9780" marR="69780" marT="34890" marB="348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25177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076123D-FEC0-454F-8702-320AC67C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73046"/>
              </p:ext>
            </p:extLst>
          </p:nvPr>
        </p:nvGraphicFramePr>
        <p:xfrm>
          <a:off x="3674354" y="4407866"/>
          <a:ext cx="5047693" cy="571516"/>
        </p:xfrm>
        <a:graphic>
          <a:graphicData uri="http://schemas.openxmlformats.org/drawingml/2006/table">
            <a:tbl>
              <a:tblPr/>
              <a:tblGrid>
                <a:gridCol w="165754">
                  <a:extLst>
                    <a:ext uri="{9D8B030D-6E8A-4147-A177-3AD203B41FA5}">
                      <a16:colId xmlns:a16="http://schemas.microsoft.com/office/drawing/2014/main" val="3879814092"/>
                    </a:ext>
                  </a:extLst>
                </a:gridCol>
                <a:gridCol w="4881939">
                  <a:extLst>
                    <a:ext uri="{9D8B030D-6E8A-4147-A177-3AD203B41FA5}">
                      <a16:colId xmlns:a16="http://schemas.microsoft.com/office/drawing/2014/main" val="2912156941"/>
                    </a:ext>
                  </a:extLst>
                </a:gridCol>
              </a:tblGrid>
              <a:tr h="452045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68596" marR="68596" marT="34298" marB="342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#read all from topic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$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KAFKA_HOME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bin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kafka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console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consumer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sh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--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bootstrap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server 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localhost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sz="1100" dirty="0">
                          <a:solidFill>
                            <a:srgbClr val="009999"/>
                          </a:solidFill>
                          <a:effectLst/>
                          <a:latin typeface="inherit"/>
                        </a:rPr>
                        <a:t>9092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--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topic 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drone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connect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test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--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beginning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8596" marR="68596" marT="34298" marB="342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9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16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63371" y="1734326"/>
            <a:ext cx="45104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altLang="zh-CN" dirty="0">
                <a:latin typeface="Muli"/>
                <a:ea typeface="Muli"/>
                <a:cs typeface="Muli"/>
                <a:sym typeface="Muli"/>
              </a:rPr>
              <a:t>Handle alert messages 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5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595073" y="382771"/>
            <a:ext cx="6253495" cy="771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How to </a:t>
            </a:r>
            <a:r>
              <a:rPr lang="en-US" sz="3200" dirty="0">
                <a:latin typeface="Muli"/>
                <a:sym typeface="Muli"/>
              </a:rPr>
              <a:t>h</a:t>
            </a:r>
            <a:r>
              <a:rPr lang="en-US" altLang="zh-CN" sz="3200" dirty="0">
                <a:latin typeface="Muli"/>
                <a:ea typeface="Muli"/>
                <a:cs typeface="Muli"/>
                <a:sym typeface="Muli"/>
              </a:rPr>
              <a:t>andle alert messages </a:t>
            </a:r>
            <a:r>
              <a:rPr lang="en-US" sz="3200" dirty="0"/>
              <a:t>?</a:t>
            </a:r>
            <a:endParaRPr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31A89F-8FA6-47C9-8CA7-F7BEBC029071}"/>
              </a:ext>
            </a:extLst>
          </p:cNvPr>
          <p:cNvSpPr txBox="1"/>
          <p:nvPr/>
        </p:nvSpPr>
        <p:spPr>
          <a:xfrm>
            <a:off x="1595073" y="1657015"/>
            <a:ext cx="531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E1C6"/>
                </a:solidFill>
              </a:rPr>
              <a:t>We use the parameter Status to distinguish alert messages from all messages: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2FB3F2-DF2D-4131-94F0-77437AADDD61}"/>
              </a:ext>
            </a:extLst>
          </p:cNvPr>
          <p:cNvSpPr txBox="1"/>
          <p:nvPr/>
        </p:nvSpPr>
        <p:spPr>
          <a:xfrm>
            <a:off x="1595073" y="2416419"/>
            <a:ext cx="4529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E1C6"/>
                </a:solidFill>
              </a:rPr>
              <a:t>Status 0: A regular message</a:t>
            </a:r>
          </a:p>
          <a:p>
            <a:r>
              <a:rPr lang="en-US" altLang="zh-CN" dirty="0">
                <a:solidFill>
                  <a:srgbClr val="00E1C6"/>
                </a:solidFill>
              </a:rPr>
              <a:t>Status 1: A message with violation</a:t>
            </a:r>
          </a:p>
          <a:p>
            <a:r>
              <a:rPr lang="en-US" altLang="zh-CN" dirty="0">
                <a:solidFill>
                  <a:srgbClr val="00E1C6"/>
                </a:solidFill>
              </a:rPr>
              <a:t>Status 2: An </a:t>
            </a:r>
            <a:r>
              <a:rPr lang="en-US" altLang="zh-CN" dirty="0">
                <a:solidFill>
                  <a:srgbClr val="00E1C6"/>
                </a:solidFill>
                <a:sym typeface="Muli"/>
              </a:rPr>
              <a:t>alert</a:t>
            </a:r>
            <a:r>
              <a:rPr lang="en-US" altLang="zh-CN" dirty="0">
                <a:solidFill>
                  <a:srgbClr val="00E1C6"/>
                </a:solidFill>
              </a:rPr>
              <a:t> message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A6DC76-523F-460D-ACE0-C47201DDF024}"/>
              </a:ext>
            </a:extLst>
          </p:cNvPr>
          <p:cNvSpPr txBox="1"/>
          <p:nvPr/>
        </p:nvSpPr>
        <p:spPr>
          <a:xfrm>
            <a:off x="1595073" y="3477020"/>
            <a:ext cx="5067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E1C6"/>
                </a:solidFill>
              </a:rPr>
              <a:t>When the Status=2, it indicates that this is an </a:t>
            </a:r>
            <a:r>
              <a:rPr lang="en-US" altLang="zh-CN" dirty="0">
                <a:solidFill>
                  <a:srgbClr val="00E1C6"/>
                </a:solidFill>
                <a:sym typeface="Muli"/>
              </a:rPr>
              <a:t>alert</a:t>
            </a:r>
            <a:r>
              <a:rPr lang="en-US" altLang="zh-CN" dirty="0">
                <a:solidFill>
                  <a:srgbClr val="00E1C6"/>
                </a:solidFill>
              </a:rPr>
              <a:t> message which the drone cannot judge the violation and need a human to operate the drone.</a:t>
            </a:r>
          </a:p>
        </p:txBody>
      </p:sp>
    </p:spTree>
    <p:extLst>
      <p:ext uri="{BB962C8B-B14F-4D97-AF65-F5344CB8AC3E}">
        <p14:creationId xmlns:p14="http://schemas.microsoft.com/office/powerpoint/2010/main" val="361175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63371" y="1734326"/>
            <a:ext cx="513383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altLang="zh-CN" dirty="0">
                <a:latin typeface="Muli"/>
                <a:sym typeface="Muli"/>
              </a:rPr>
              <a:t>Store message from Kafka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38230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732</Words>
  <Application>Microsoft Office PowerPoint</Application>
  <PresentationFormat>全屏显示(16:9)</PresentationFormat>
  <Paragraphs>176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Helvetica Neue</vt:lpstr>
      <vt:lpstr>inherit</vt:lpstr>
      <vt:lpstr>Muli</vt:lpstr>
      <vt:lpstr>Nixie One</vt:lpstr>
      <vt:lpstr>Arial</vt:lpstr>
      <vt:lpstr>Imogen template</vt:lpstr>
      <vt:lpstr>PrestaCop drone service system</vt:lpstr>
      <vt:lpstr>Our Procedures：</vt:lpstr>
      <vt:lpstr>Drone simulator to send messages</vt:lpstr>
      <vt:lpstr>What do the messages look like?</vt:lpstr>
      <vt:lpstr>How to send messages?</vt:lpstr>
      <vt:lpstr>How to send messages?</vt:lpstr>
      <vt:lpstr>Handle alert messages </vt:lpstr>
      <vt:lpstr>How to handle alert messages ?</vt:lpstr>
      <vt:lpstr>Store message from Kafka</vt:lpstr>
      <vt:lpstr>PowerPoint 演示文稿</vt:lpstr>
      <vt:lpstr>Load the CSV file </vt:lpstr>
      <vt:lpstr>Data process before loading the CSV file</vt:lpstr>
      <vt:lpstr>Load the CSV file into Databricks</vt:lpstr>
      <vt:lpstr>Analyse stored data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PrestaCop drone service system</dc:title>
  <cp:lastModifiedBy>Han Steven</cp:lastModifiedBy>
  <cp:revision>33</cp:revision>
  <dcterms:modified xsi:type="dcterms:W3CDTF">2020-04-08T14:04:24Z</dcterms:modified>
</cp:coreProperties>
</file>