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300" r:id="rId3"/>
    <p:sldId id="259" r:id="rId4"/>
    <p:sldId id="272" r:id="rId5"/>
    <p:sldId id="299" r:id="rId6"/>
    <p:sldId id="301" r:id="rId7"/>
    <p:sldId id="298" r:id="rId8"/>
    <p:sldId id="303" r:id="rId9"/>
    <p:sldId id="302" r:id="rId10"/>
    <p:sldId id="304" r:id="rId11"/>
    <p:sldId id="305" r:id="rId12"/>
    <p:sldId id="306" r:id="rId13"/>
    <p:sldId id="307" r:id="rId14"/>
    <p:sldId id="308" r:id="rId15"/>
    <p:sldId id="312" r:id="rId16"/>
    <p:sldId id="309" r:id="rId17"/>
    <p:sldId id="313" r:id="rId18"/>
    <p:sldId id="280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1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F7309F-B4D1-4978-88E5-590B24AB9CB4}">
  <a:tblStyle styleId="{77F7309F-B4D1-4978-88E5-590B24AB9C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027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815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714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392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338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772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38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559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816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260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884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7835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3079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6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/>
              <a:t>Kinship Recognition with Deep Learning</a:t>
            </a:r>
            <a:endParaRPr dirty="0"/>
          </a:p>
        </p:txBody>
      </p:sp>
      <p:sp>
        <p:nvSpPr>
          <p:cNvPr id="3" name="Google Shape;343;p12">
            <a:extLst>
              <a:ext uri="{FF2B5EF4-FFF2-40B4-BE49-F238E27FC236}">
                <a16:creationId xmlns:a16="http://schemas.microsoft.com/office/drawing/2014/main" id="{4F0EDD5B-7924-4B40-BD0E-96459EB2FD3F}"/>
              </a:ext>
            </a:extLst>
          </p:cNvPr>
          <p:cNvSpPr txBox="1"/>
          <p:nvPr/>
        </p:nvSpPr>
        <p:spPr>
          <a:xfrm>
            <a:off x="7495547" y="3841898"/>
            <a:ext cx="1301123" cy="1247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zh-CN" sz="11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HAN Duqing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GAO Xin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YE Runpeng</a:t>
            </a: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2158003" y="317926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sz="3600" dirty="0"/>
              <a:t>Calculate distance</a:t>
            </a:r>
            <a:r>
              <a:rPr lang="zh-CN" altLang="en-US" sz="3600" dirty="0"/>
              <a:t>：</a:t>
            </a:r>
            <a:endParaRPr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9F1686-8F71-4A46-A04D-DAC3B6925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423" y="1171595"/>
            <a:ext cx="6420556" cy="381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1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2158003" y="317926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sz="3600" dirty="0"/>
              <a:t>One Hot Encoding</a:t>
            </a:r>
            <a:r>
              <a:rPr lang="zh-CN" altLang="en-US" sz="3600" dirty="0"/>
              <a:t>：</a:t>
            </a:r>
            <a:endParaRPr sz="3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79CBA1-530A-4129-86D1-0F43D9A7E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07" y="2420324"/>
            <a:ext cx="1546994" cy="21033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3A772F0-2B8E-433F-90B2-C5CD3C617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558" y="3287282"/>
            <a:ext cx="3284505" cy="138696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D6A47D6-5599-45D9-B868-2934EDCAF69B}"/>
              </a:ext>
            </a:extLst>
          </p:cNvPr>
          <p:cNvSpPr txBox="1"/>
          <p:nvPr/>
        </p:nvSpPr>
        <p:spPr>
          <a:xfrm>
            <a:off x="4993304" y="2414670"/>
            <a:ext cx="47173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E1C6"/>
                </a:solidFill>
              </a:rPr>
              <a:t>from keras.utils import to_categorical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C60EDBB0-892D-4A85-9581-7D0C61518C73}"/>
              </a:ext>
            </a:extLst>
          </p:cNvPr>
          <p:cNvSpPr/>
          <p:nvPr/>
        </p:nvSpPr>
        <p:spPr>
          <a:xfrm rot="7894232">
            <a:off x="1411526" y="1961238"/>
            <a:ext cx="836428" cy="135696"/>
          </a:xfrm>
          <a:prstGeom prst="rightArrow">
            <a:avLst/>
          </a:prstGeom>
          <a:solidFill>
            <a:srgbClr val="00E1C6"/>
          </a:solidFill>
          <a:ln>
            <a:solidFill>
              <a:srgbClr val="00E1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BB672EE2-229C-413C-8C7B-C1298526AEAD}"/>
              </a:ext>
            </a:extLst>
          </p:cNvPr>
          <p:cNvSpPr/>
          <p:nvPr/>
        </p:nvSpPr>
        <p:spPr>
          <a:xfrm>
            <a:off x="1989418" y="2583947"/>
            <a:ext cx="561971" cy="121107"/>
          </a:xfrm>
          <a:prstGeom prst="rightArrow">
            <a:avLst/>
          </a:prstGeom>
          <a:solidFill>
            <a:srgbClr val="00E1C6"/>
          </a:solidFill>
          <a:ln>
            <a:solidFill>
              <a:srgbClr val="00E1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EEFEB339-406E-4347-AF4A-8CFA68424F40}"/>
              </a:ext>
            </a:extLst>
          </p:cNvPr>
          <p:cNvSpPr/>
          <p:nvPr/>
        </p:nvSpPr>
        <p:spPr>
          <a:xfrm>
            <a:off x="4592829" y="2536310"/>
            <a:ext cx="400475" cy="115278"/>
          </a:xfrm>
          <a:prstGeom prst="rightArrow">
            <a:avLst/>
          </a:prstGeom>
          <a:solidFill>
            <a:srgbClr val="00E1C6"/>
          </a:solidFill>
          <a:ln>
            <a:solidFill>
              <a:srgbClr val="00E1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9033356D-9BA0-4CB6-83F1-0E77AB06D8C7}"/>
              </a:ext>
            </a:extLst>
          </p:cNvPr>
          <p:cNvSpPr/>
          <p:nvPr/>
        </p:nvSpPr>
        <p:spPr>
          <a:xfrm rot="5400000">
            <a:off x="5550225" y="2941099"/>
            <a:ext cx="418154" cy="106324"/>
          </a:xfrm>
          <a:prstGeom prst="rightArrow">
            <a:avLst/>
          </a:prstGeom>
          <a:solidFill>
            <a:srgbClr val="00E1C6"/>
          </a:solidFill>
          <a:ln>
            <a:solidFill>
              <a:srgbClr val="00E1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3BC6BA4-1D51-412E-A072-879A05C383DE}"/>
              </a:ext>
            </a:extLst>
          </p:cNvPr>
          <p:cNvSpPr txBox="1"/>
          <p:nvPr/>
        </p:nvSpPr>
        <p:spPr>
          <a:xfrm>
            <a:off x="6457380" y="624672"/>
            <a:ext cx="21184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solidFill>
                  <a:srgbClr val="00E1C6"/>
                </a:solidFill>
              </a:rPr>
              <a:t>Keras</a:t>
            </a:r>
            <a:r>
              <a:rPr lang="en-US" altLang="zh-CN" sz="1600" b="1" dirty="0">
                <a:solidFill>
                  <a:srgbClr val="00E1C6"/>
                </a:solidFill>
              </a:rPr>
              <a:t>: String labels</a:t>
            </a:r>
            <a:endParaRPr lang="zh-CN" altLang="en-US" sz="1600" b="1" dirty="0">
              <a:solidFill>
                <a:srgbClr val="00E1C6"/>
              </a:solidFill>
            </a:endParaRPr>
          </a:p>
        </p:txBody>
      </p:sp>
      <p:pic>
        <p:nvPicPr>
          <p:cNvPr id="19" name="图形 18" descr="关闭">
            <a:extLst>
              <a:ext uri="{FF2B5EF4-FFF2-40B4-BE49-F238E27FC236}">
                <a16:creationId xmlns:a16="http://schemas.microsoft.com/office/drawing/2014/main" id="{6FAB1037-BE62-4EBD-B5C4-21B509E09A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63509" y="420711"/>
            <a:ext cx="824547" cy="82454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92BF183-F093-4A76-821F-27EE6AE888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7431" y="1331462"/>
            <a:ext cx="4259949" cy="51820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1790260-76E6-4C3B-A7FF-102E1F282B2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592" b="-3030"/>
          <a:stretch/>
        </p:blipFill>
        <p:spPr>
          <a:xfrm>
            <a:off x="2618994" y="2355372"/>
            <a:ext cx="1902867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42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746876" y="587283"/>
            <a:ext cx="6333867" cy="681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sz="3200" dirty="0"/>
              <a:t>First attempt on classification model</a:t>
            </a:r>
            <a:r>
              <a:rPr lang="zh-CN" altLang="en-US" sz="3200" dirty="0"/>
              <a:t>：</a:t>
            </a:r>
            <a:endParaRPr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59405B-E485-4A27-87D3-D0A529066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57" y="1268818"/>
            <a:ext cx="3902906" cy="37483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84991C-1406-40B5-94CC-8872AFACD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328" y="1370132"/>
            <a:ext cx="3032826" cy="68153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B1A19A1-47B6-4E96-9D2D-3CE272D6E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328" y="2343909"/>
            <a:ext cx="3902905" cy="258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690170" y="785759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sz="3600" dirty="0"/>
              <a:t>Balance samples</a:t>
            </a:r>
            <a:r>
              <a:rPr lang="zh-CN" altLang="en-US" sz="3600" dirty="0"/>
              <a:t>：</a:t>
            </a:r>
            <a:endParaRPr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60F9F0-6206-4BB6-8497-4E53E9F01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99" y="2020185"/>
            <a:ext cx="3807825" cy="24803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F33CABF-FA42-42B3-942A-34654482D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931" y="2013097"/>
            <a:ext cx="4325730" cy="2480375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A8C1E4DA-5E59-464B-B11E-06A6634410E4}"/>
              </a:ext>
            </a:extLst>
          </p:cNvPr>
          <p:cNvSpPr/>
          <p:nvPr/>
        </p:nvSpPr>
        <p:spPr>
          <a:xfrm>
            <a:off x="4097773" y="3111797"/>
            <a:ext cx="574594" cy="276982"/>
          </a:xfrm>
          <a:prstGeom prst="rightArrow">
            <a:avLst/>
          </a:prstGeom>
          <a:solidFill>
            <a:srgbClr val="00E1C6"/>
          </a:solidFill>
          <a:ln>
            <a:solidFill>
              <a:srgbClr val="00E1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568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300849" y="1211091"/>
            <a:ext cx="3852939" cy="695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altLang="zh-CN" sz="2800" dirty="0"/>
              <a:t>Fine-tuned </a:t>
            </a:r>
            <a:br>
              <a:rPr lang="en-US" altLang="zh-CN" sz="2800" dirty="0"/>
            </a:br>
            <a:r>
              <a:rPr lang="en-US" altLang="zh-CN" sz="2800" dirty="0"/>
              <a:t>classification model</a:t>
            </a:r>
            <a:r>
              <a:rPr lang="zh-CN" altLang="en-US" sz="2800" dirty="0"/>
              <a:t>：</a:t>
            </a:r>
            <a:endParaRPr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1CB2190-3267-4CF2-9B20-7049FA735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78" y="3212755"/>
            <a:ext cx="2812024" cy="181371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359A2CC-1AE6-41B6-8D20-F99FD7559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962" y="75667"/>
            <a:ext cx="3907773" cy="49921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9A0E9A6-B111-4C49-AC61-024AFC0B3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849" y="2260534"/>
            <a:ext cx="3043832" cy="80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6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611254" y="1844238"/>
            <a:ext cx="693242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>
                <a:solidFill>
                  <a:srgbClr val="00E1C6"/>
                </a:solidFill>
                <a:latin typeface="Muli"/>
                <a:sym typeface="Muli"/>
              </a:rPr>
              <a:t>Results and Analysis</a:t>
            </a: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dirty="0">
                <a:solidFill>
                  <a:srgbClr val="FFFFFF"/>
                </a:solidFill>
                <a:latin typeface="Nixie One"/>
                <a:sym typeface="Nixie One"/>
              </a:rPr>
              <a:t>4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174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580706" y="566049"/>
            <a:ext cx="3852939" cy="695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altLang="zh-CN" sz="3200" dirty="0"/>
              <a:t>Results and analysis </a:t>
            </a:r>
            <a:endParaRPr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252FE0-1388-4463-A7BF-4C4224CD2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142" y="1394915"/>
            <a:ext cx="6285300" cy="350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82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682136" y="1844238"/>
            <a:ext cx="277591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>
                <a:solidFill>
                  <a:srgbClr val="00E1C6"/>
                </a:solidFill>
                <a:latin typeface="Muli"/>
                <a:sym typeface="Muli"/>
              </a:rPr>
              <a:t>Conclusion</a:t>
            </a: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dirty="0">
                <a:solidFill>
                  <a:srgbClr val="FFFFFF"/>
                </a:solidFill>
                <a:latin typeface="Nixie One"/>
                <a:sym typeface="Nixie One"/>
              </a:rPr>
              <a:t>5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95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2" name="Google Shape;572;p35"/>
          <p:cNvSpPr txBox="1">
            <a:spLocks noGrp="1"/>
          </p:cNvSpPr>
          <p:nvPr>
            <p:ph type="ctrTitle" idx="4294967295"/>
          </p:nvPr>
        </p:nvSpPr>
        <p:spPr>
          <a:xfrm>
            <a:off x="3195305" y="2394848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Thanks!</a:t>
            </a:r>
            <a:endParaRPr sz="8800" dirty="0"/>
          </a:p>
        </p:txBody>
      </p:sp>
      <p:sp>
        <p:nvSpPr>
          <p:cNvPr id="574" name="Google Shape;574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1595073" y="382771"/>
            <a:ext cx="6253495" cy="7713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Content</a:t>
            </a:r>
            <a:endParaRPr sz="3200" dirty="0"/>
          </a:p>
        </p:txBody>
      </p:sp>
      <p:sp>
        <p:nvSpPr>
          <p:cNvPr id="5" name="Google Shape;359;p14">
            <a:extLst>
              <a:ext uri="{FF2B5EF4-FFF2-40B4-BE49-F238E27FC236}">
                <a16:creationId xmlns:a16="http://schemas.microsoft.com/office/drawing/2014/main" id="{89EFA5D0-C7A8-43E8-AF17-8F48130F0556}"/>
              </a:ext>
            </a:extLst>
          </p:cNvPr>
          <p:cNvSpPr txBox="1">
            <a:spLocks/>
          </p:cNvSpPr>
          <p:nvPr/>
        </p:nvSpPr>
        <p:spPr>
          <a:xfrm>
            <a:off x="3244089" y="1842976"/>
            <a:ext cx="4538943" cy="26923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E1C6"/>
                </a:solidFill>
                <a:latin typeface="Muli"/>
                <a:sym typeface="Muli"/>
              </a:rPr>
              <a:t>Database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E1C6"/>
                </a:solidFill>
                <a:latin typeface="Muli"/>
                <a:sym typeface="Muli"/>
              </a:rPr>
              <a:t>Method Introduction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E1C6"/>
                </a:solidFill>
                <a:latin typeface="Muli"/>
                <a:sym typeface="Muli"/>
              </a:rPr>
              <a:t>Experiments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E1C6"/>
                </a:solidFill>
                <a:latin typeface="Muli"/>
                <a:sym typeface="Muli"/>
              </a:rPr>
              <a:t>Results and Analysis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E1C6"/>
                </a:solidFill>
                <a:latin typeface="Muli"/>
                <a:sym typeface="Muli"/>
              </a:rPr>
              <a:t>Conclusion and</a:t>
            </a:r>
            <a:r>
              <a:rPr lang="zh-CN" altLang="en-US" sz="2800" b="1" dirty="0">
                <a:solidFill>
                  <a:srgbClr val="00E1C6"/>
                </a:solidFill>
                <a:latin typeface="Muli"/>
                <a:sym typeface="Muli"/>
              </a:rPr>
              <a:t> </a:t>
            </a:r>
            <a:r>
              <a:rPr lang="en-US" altLang="zh-CN" sz="2800" b="1" dirty="0">
                <a:solidFill>
                  <a:srgbClr val="00E1C6"/>
                </a:solidFill>
                <a:latin typeface="Muli"/>
                <a:sym typeface="Muli"/>
              </a:rPr>
              <a:t>future</a:t>
            </a:r>
            <a:r>
              <a:rPr lang="zh-CN" altLang="en-US" sz="2800" b="1" dirty="0">
                <a:solidFill>
                  <a:srgbClr val="00E1C6"/>
                </a:solidFill>
                <a:latin typeface="Muli"/>
                <a:sym typeface="Muli"/>
              </a:rPr>
              <a:t> </a:t>
            </a:r>
            <a:r>
              <a:rPr lang="en-US" altLang="zh-CN" sz="2800" b="1" dirty="0">
                <a:solidFill>
                  <a:srgbClr val="00E1C6"/>
                </a:solidFill>
                <a:latin typeface="Muli"/>
                <a:sym typeface="Muli"/>
              </a:rPr>
              <a:t>work</a:t>
            </a:r>
          </a:p>
        </p:txBody>
      </p:sp>
      <p:sp>
        <p:nvSpPr>
          <p:cNvPr id="7" name="Google Shape;359;p14">
            <a:extLst>
              <a:ext uri="{FF2B5EF4-FFF2-40B4-BE49-F238E27FC236}">
                <a16:creationId xmlns:a16="http://schemas.microsoft.com/office/drawing/2014/main" id="{ACA03D03-DD1B-4388-BD6F-EEE8B4DCE080}"/>
              </a:ext>
            </a:extLst>
          </p:cNvPr>
          <p:cNvSpPr txBox="1">
            <a:spLocks/>
          </p:cNvSpPr>
          <p:nvPr/>
        </p:nvSpPr>
        <p:spPr>
          <a:xfrm>
            <a:off x="2686265" y="1842976"/>
            <a:ext cx="3730868" cy="26923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E1C6"/>
                </a:solidFill>
                <a:latin typeface="Muli"/>
                <a:sym typeface="Muli"/>
              </a:rPr>
              <a:t>1.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E1C6"/>
                </a:solidFill>
                <a:latin typeface="Muli"/>
                <a:sym typeface="Muli"/>
              </a:rPr>
              <a:t>2.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E1C6"/>
                </a:solidFill>
                <a:latin typeface="Muli"/>
                <a:sym typeface="Muli"/>
              </a:rPr>
              <a:t>3.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E1C6"/>
                </a:solidFill>
                <a:latin typeface="Muli"/>
                <a:sym typeface="Muli"/>
              </a:rPr>
              <a:t>4.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E1C6"/>
                </a:solidFill>
                <a:latin typeface="Muli"/>
                <a:sym typeface="Muli"/>
              </a:rPr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86099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823905" y="1806392"/>
            <a:ext cx="693242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400" dirty="0"/>
              <a:t>Database</a:t>
            </a: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803583" y="51112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Database</a:t>
            </a:r>
            <a:r>
              <a:rPr lang="zh-CN" altLang="en-US" dirty="0"/>
              <a:t>：</a:t>
            </a:r>
            <a:endParaRPr dirty="0"/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C0F07335-BF6B-437F-8F11-C47A09A57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580" y="1757916"/>
            <a:ext cx="5950483" cy="29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477;p27">
            <a:extLst>
              <a:ext uri="{FF2B5EF4-FFF2-40B4-BE49-F238E27FC236}">
                <a16:creationId xmlns:a16="http://schemas.microsoft.com/office/drawing/2014/main" id="{20BCAED5-3A55-4FCA-9D6D-68B3B2C5A929}"/>
              </a:ext>
            </a:extLst>
          </p:cNvPr>
          <p:cNvSpPr txBox="1">
            <a:spLocks/>
          </p:cNvSpPr>
          <p:nvPr/>
        </p:nvSpPr>
        <p:spPr>
          <a:xfrm>
            <a:off x="1412580" y="1294006"/>
            <a:ext cx="2360836" cy="37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1400" dirty="0">
                <a:solidFill>
                  <a:srgbClr val="00E1C6"/>
                </a:solidFill>
                <a:latin typeface="Arial"/>
                <a:cs typeface="Arial"/>
                <a:sym typeface="Arial"/>
              </a:rPr>
              <a:t>Families In the Wild (FIW)</a:t>
            </a:r>
            <a:r>
              <a:rPr lang="zh-CN" altLang="en-US" sz="1400" dirty="0">
                <a:solidFill>
                  <a:srgbClr val="00E1C6"/>
                </a:solidFill>
                <a:latin typeface="Arial"/>
                <a:cs typeface="Arial"/>
                <a:sym typeface="Arial"/>
              </a:rPr>
              <a:t>：</a:t>
            </a:r>
            <a:endParaRPr lang="en-US" sz="1400" dirty="0">
              <a:solidFill>
                <a:srgbClr val="00E1C6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63803D9-0A75-4BE7-9879-6C398668BC71}"/>
              </a:ext>
            </a:extLst>
          </p:cNvPr>
          <p:cNvSpPr txBox="1"/>
          <p:nvPr/>
        </p:nvSpPr>
        <p:spPr>
          <a:xfrm>
            <a:off x="5880935" y="595289"/>
            <a:ext cx="2918964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E1C6"/>
                </a:solidFill>
              </a:rPr>
              <a:t>Over 11,932 family photos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E1C6"/>
                </a:solidFill>
              </a:rPr>
              <a:t>From more than 1,000 families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77;p27">
            <a:extLst>
              <a:ext uri="{FF2B5EF4-FFF2-40B4-BE49-F238E27FC236}">
                <a16:creationId xmlns:a16="http://schemas.microsoft.com/office/drawing/2014/main" id="{20BCAED5-3A55-4FCA-9D6D-68B3B2C5A929}"/>
              </a:ext>
            </a:extLst>
          </p:cNvPr>
          <p:cNvSpPr txBox="1">
            <a:spLocks/>
          </p:cNvSpPr>
          <p:nvPr/>
        </p:nvSpPr>
        <p:spPr>
          <a:xfrm>
            <a:off x="1689026" y="996295"/>
            <a:ext cx="2996387" cy="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1800" dirty="0">
                <a:solidFill>
                  <a:srgbClr val="00E1C6"/>
                </a:solidFill>
                <a:latin typeface="Arial"/>
                <a:cs typeface="Arial"/>
                <a:sym typeface="Arial"/>
              </a:rPr>
              <a:t>Enrich face image pairs: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39602C-BB43-4F6E-8FCA-135959AC6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81" y="1946134"/>
            <a:ext cx="2651053" cy="26258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B14EF68-7B11-4BB4-ACC9-4F489E69B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080" y="1946135"/>
            <a:ext cx="4998635" cy="2625865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686DED23-D2E5-4B7A-99C6-AE453D4CA8CB}"/>
              </a:ext>
            </a:extLst>
          </p:cNvPr>
          <p:cNvSpPr/>
          <p:nvPr/>
        </p:nvSpPr>
        <p:spPr>
          <a:xfrm>
            <a:off x="2980489" y="3069641"/>
            <a:ext cx="893135" cy="378850"/>
          </a:xfrm>
          <a:prstGeom prst="rightArrow">
            <a:avLst/>
          </a:prstGeom>
          <a:solidFill>
            <a:srgbClr val="00E1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32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611254" y="1756774"/>
            <a:ext cx="693242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Method Introduction</a:t>
            </a: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15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Process Flowchart: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7EF51B-4CBA-4518-9552-5310D6133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35" y="1935742"/>
            <a:ext cx="8676168" cy="266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9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675048" y="1778039"/>
            <a:ext cx="693242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sz="4400" dirty="0"/>
              <a:t>Experiments</a:t>
            </a:r>
            <a:endParaRPr lang="en-US" sz="4400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795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2179268" y="25413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Feature extraction</a:t>
            </a:r>
            <a:r>
              <a:rPr lang="zh-CN" altLang="en-US" dirty="0"/>
              <a:t>：</a:t>
            </a:r>
            <a:endParaRPr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C5250A-CD13-4623-BADC-E1AF987D8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009" y="1327843"/>
            <a:ext cx="6157494" cy="17222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0B5E5EA-36FB-4310-8CAC-3B6B964E8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008" y="3392967"/>
            <a:ext cx="6193983" cy="1370419"/>
          </a:xfrm>
          <a:prstGeom prst="rect">
            <a:avLst/>
          </a:prstGeom>
        </p:spPr>
      </p:pic>
      <p:sp>
        <p:nvSpPr>
          <p:cNvPr id="16" name="Google Shape;477;p27">
            <a:extLst>
              <a:ext uri="{FF2B5EF4-FFF2-40B4-BE49-F238E27FC236}">
                <a16:creationId xmlns:a16="http://schemas.microsoft.com/office/drawing/2014/main" id="{09432B76-1F82-4A77-8DB6-4FA6DA5AF733}"/>
              </a:ext>
            </a:extLst>
          </p:cNvPr>
          <p:cNvSpPr txBox="1">
            <a:spLocks/>
          </p:cNvSpPr>
          <p:nvPr/>
        </p:nvSpPr>
        <p:spPr>
          <a:xfrm>
            <a:off x="3702123" y="2631622"/>
            <a:ext cx="2996387" cy="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4400" dirty="0">
                <a:solidFill>
                  <a:srgbClr val="00E1C6"/>
                </a:solidFill>
                <a:latin typeface="Arial"/>
                <a:cs typeface="Arial"/>
                <a:sym typeface="Arial"/>
              </a:rPr>
              <a:t>……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C749735-CCB9-4C02-937E-F1DB516B4E2B}"/>
              </a:ext>
            </a:extLst>
          </p:cNvPr>
          <p:cNvSpPr/>
          <p:nvPr/>
        </p:nvSpPr>
        <p:spPr>
          <a:xfrm>
            <a:off x="3416597" y="1813156"/>
            <a:ext cx="1630326" cy="3331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2949575-0A5E-4B2A-83C2-FDD2AF3FD7A2}"/>
              </a:ext>
            </a:extLst>
          </p:cNvPr>
          <p:cNvSpPr/>
          <p:nvPr/>
        </p:nvSpPr>
        <p:spPr>
          <a:xfrm>
            <a:off x="3416597" y="4067824"/>
            <a:ext cx="1630326" cy="3331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4CBC59A-A631-4370-8675-823D47E32059}"/>
              </a:ext>
            </a:extLst>
          </p:cNvPr>
          <p:cNvSpPr/>
          <p:nvPr/>
        </p:nvSpPr>
        <p:spPr>
          <a:xfrm>
            <a:off x="1489183" y="4467627"/>
            <a:ext cx="5365270" cy="22939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Google Shape;477;p27">
            <a:extLst>
              <a:ext uri="{FF2B5EF4-FFF2-40B4-BE49-F238E27FC236}">
                <a16:creationId xmlns:a16="http://schemas.microsoft.com/office/drawing/2014/main" id="{10814DFD-6D2E-4239-9538-787A0E754E7A}"/>
              </a:ext>
            </a:extLst>
          </p:cNvPr>
          <p:cNvSpPr txBox="1">
            <a:spLocks/>
          </p:cNvSpPr>
          <p:nvPr/>
        </p:nvSpPr>
        <p:spPr>
          <a:xfrm>
            <a:off x="1655031" y="863961"/>
            <a:ext cx="2996387" cy="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1800" dirty="0">
                <a:solidFill>
                  <a:srgbClr val="00E1C6"/>
                </a:solidFill>
                <a:latin typeface="Arial"/>
                <a:cs typeface="Arial"/>
                <a:sym typeface="Arial"/>
              </a:rPr>
              <a:t>ResNet50:</a:t>
            </a:r>
          </a:p>
        </p:txBody>
      </p:sp>
    </p:spTree>
    <p:extLst>
      <p:ext uri="{BB962C8B-B14F-4D97-AF65-F5344CB8AC3E}">
        <p14:creationId xmlns:p14="http://schemas.microsoft.com/office/powerpoint/2010/main" val="2069821363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117</Words>
  <Application>Microsoft Office PowerPoint</Application>
  <PresentationFormat>全屏显示(16:9)</PresentationFormat>
  <Paragraphs>43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Helvetica Neue</vt:lpstr>
      <vt:lpstr>Muli</vt:lpstr>
      <vt:lpstr>Nixie One</vt:lpstr>
      <vt:lpstr>Arial</vt:lpstr>
      <vt:lpstr>Imogen template</vt:lpstr>
      <vt:lpstr>Kinship Recognition with Deep Learning</vt:lpstr>
      <vt:lpstr>Content</vt:lpstr>
      <vt:lpstr>Database</vt:lpstr>
      <vt:lpstr>Database：</vt:lpstr>
      <vt:lpstr>PowerPoint 演示文稿</vt:lpstr>
      <vt:lpstr>Method Introduction</vt:lpstr>
      <vt:lpstr>Process Flowchart:</vt:lpstr>
      <vt:lpstr>Experiments</vt:lpstr>
      <vt:lpstr>Feature extraction：</vt:lpstr>
      <vt:lpstr>Calculate distance：</vt:lpstr>
      <vt:lpstr>One Hot Encoding：</vt:lpstr>
      <vt:lpstr>First attempt on classification model：</vt:lpstr>
      <vt:lpstr>Balance samples：</vt:lpstr>
      <vt:lpstr>Fine-tuned  classification model：</vt:lpstr>
      <vt:lpstr>Results and Analysis</vt:lpstr>
      <vt:lpstr>Results and analysis 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PrestaCop drone service system</dc:title>
  <cp:lastModifiedBy>Han Steven</cp:lastModifiedBy>
  <cp:revision>49</cp:revision>
  <dcterms:modified xsi:type="dcterms:W3CDTF">2021-01-13T15:56:59Z</dcterms:modified>
</cp:coreProperties>
</file>