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uringplans.com/walt-disney-world/crowd-calendar#DataS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DFC0-B9B0-4383-98B6-C9BCC62FE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 530 – Data Exploration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2FAB7-E428-4979-83E9-D36A0495C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Miller</a:t>
            </a:r>
          </a:p>
        </p:txBody>
      </p:sp>
    </p:spTree>
    <p:extLst>
      <p:ext uri="{BB962C8B-B14F-4D97-AF65-F5344CB8AC3E}">
        <p14:creationId xmlns:p14="http://schemas.microsoft.com/office/powerpoint/2010/main" val="371799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C805-1CC6-4B0A-8C42-71D54919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Wait Times vs. Rainfall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3ED6754-502D-4FDC-A6F8-FA65FEDA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Spearman R – 0.295</a:t>
            </a:r>
          </a:p>
          <a:p>
            <a:pPr lvl="1"/>
            <a:r>
              <a:rPr lang="en-US" dirty="0"/>
              <a:t>A positive relationship, however not a strong one.</a:t>
            </a:r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C72C8203-2F4F-45D8-97D9-6226DFBF3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4556"/>
          <a:stretch/>
        </p:blipFill>
        <p:spPr>
          <a:xfrm>
            <a:off x="677334" y="1930400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C805-1CC6-4B0A-8C42-71D54919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Wait Times vs. Temperature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3ED6754-502D-4FDC-A6F8-FA65FEDA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Spearman R – 0.320</a:t>
            </a:r>
          </a:p>
          <a:p>
            <a:pPr lvl="1"/>
            <a:r>
              <a:rPr lang="en-US" dirty="0"/>
              <a:t>A slightly stronger positive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329FC-0FAE-46B6-988F-14E84A76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481283" cy="41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0C8C-60FC-424D-9541-9A341948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Hypothesis Tests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D507E1-A18E-4956-A285-3E25CA60F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322463"/>
              </p:ext>
            </p:extLst>
          </p:nvPr>
        </p:nvGraphicFramePr>
        <p:xfrm>
          <a:off x="677863" y="2160588"/>
          <a:ext cx="859631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875">
                  <a:extLst>
                    <a:ext uri="{9D8B030D-6E8A-4147-A177-3AD203B41FA5}">
                      <a16:colId xmlns:a16="http://schemas.microsoft.com/office/drawing/2014/main" val="2820255606"/>
                    </a:ext>
                  </a:extLst>
                </a:gridCol>
                <a:gridCol w="1691281">
                  <a:extLst>
                    <a:ext uri="{9D8B030D-6E8A-4147-A177-3AD203B41FA5}">
                      <a16:colId xmlns:a16="http://schemas.microsoft.com/office/drawing/2014/main" val="106811494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37113525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8945861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Wait Time vs. Temperature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Wait Time vs. Rainfall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6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0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Correlation Seen in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Correlation Seen in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06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29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1C8E-623A-4E69-A61F-637D6703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OLS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070A-D12F-479F-A7C7-10FCF5CD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 dirty="0"/>
              <a:t>This model uses precipitation, temperature, percentage of in-market schools in session, and park hours to explain 30.3% of the variance in mean daily wait times for Splash Mountain.</a:t>
            </a:r>
          </a:p>
          <a:p>
            <a:endParaRPr lang="en-US" dirty="0"/>
          </a:p>
          <a:p>
            <a:r>
              <a:rPr lang="en-US" dirty="0"/>
              <a:t>Holiday rank was also tested, but had a large p-value (0.36) and was excluded from the final model as it did not improve the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1C1F0-F2D8-42F3-B3B5-572F8FA08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" r="1" b="3982"/>
          <a:stretch/>
        </p:blipFill>
        <p:spPr>
          <a:xfrm>
            <a:off x="677334" y="2159331"/>
            <a:ext cx="3144597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6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1C6F-949F-4D3E-9DE3-F8AFFB44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CDE3-48FC-4164-B200-14399FAD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factors can we use to predict the wait time of a theme park ride?</a:t>
            </a:r>
          </a:p>
        </p:txBody>
      </p:sp>
    </p:spTree>
    <p:extLst>
      <p:ext uri="{BB962C8B-B14F-4D97-AF65-F5344CB8AC3E}">
        <p14:creationId xmlns:p14="http://schemas.microsoft.com/office/powerpoint/2010/main" val="331486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D84C-AC2B-46DA-9FAF-27F39A3C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Variables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A968-87ED-4297-A4CC-96645EF8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TouringPlans</a:t>
            </a:r>
            <a:r>
              <a:rPr lang="en-US" dirty="0"/>
              <a:t> Splash Mountain data will be explored</a:t>
            </a:r>
          </a:p>
          <a:p>
            <a:pPr lvl="1"/>
            <a:r>
              <a:rPr lang="en-US" dirty="0">
                <a:hlinkClick r:id="rId2"/>
              </a:rPr>
              <a:t>https://touringplans.com/walt-disney-world/crowd-calendar#DataSets</a:t>
            </a:r>
            <a:endParaRPr lang="en-US" dirty="0"/>
          </a:p>
          <a:p>
            <a:pPr lvl="1"/>
            <a:r>
              <a:rPr lang="en-US" dirty="0"/>
              <a:t>Metadata common to all datasets will also be used.</a:t>
            </a:r>
          </a:p>
          <a:p>
            <a:pPr lvl="1"/>
            <a:r>
              <a:rPr lang="en-US" dirty="0"/>
              <a:t>From Splash Mountain data – Date, Datetime and SPOSTMIN</a:t>
            </a:r>
          </a:p>
          <a:p>
            <a:pPr lvl="2"/>
            <a:r>
              <a:rPr lang="en-US" dirty="0"/>
              <a:t>SPOSTMIN is the posted wait time in minutes</a:t>
            </a:r>
          </a:p>
          <a:p>
            <a:pPr lvl="1"/>
            <a:r>
              <a:rPr lang="en-US" dirty="0"/>
              <a:t>From Metadata:</a:t>
            </a:r>
          </a:p>
          <a:p>
            <a:pPr lvl="2"/>
            <a:r>
              <a:rPr lang="en-US" dirty="0"/>
              <a:t>DATE</a:t>
            </a:r>
          </a:p>
          <a:p>
            <a:pPr lvl="2"/>
            <a:r>
              <a:rPr lang="en-US" dirty="0"/>
              <a:t>DAYOFWEEK</a:t>
            </a:r>
          </a:p>
          <a:p>
            <a:pPr lvl="2"/>
            <a:r>
              <a:rPr lang="en-US" dirty="0"/>
              <a:t>MKHOURS – the number of hours the Magic Kingdom was open on a day</a:t>
            </a:r>
          </a:p>
          <a:p>
            <a:pPr lvl="2"/>
            <a:r>
              <a:rPr lang="en-US" dirty="0"/>
              <a:t>HOLIDAYM – a 0-5 scale of holiday seasons, 5 being the highest (Christmas) and 0 being no holiday at all</a:t>
            </a:r>
          </a:p>
          <a:p>
            <a:pPr lvl="2"/>
            <a:r>
              <a:rPr lang="en-US" dirty="0"/>
              <a:t>WDWMEANTEMP – average temperature of the day</a:t>
            </a:r>
          </a:p>
          <a:p>
            <a:pPr lvl="2"/>
            <a:r>
              <a:rPr lang="en-US" dirty="0"/>
              <a:t>WEATHER_WDWPRECIP – precipitation recorded for the day</a:t>
            </a:r>
          </a:p>
          <a:p>
            <a:pPr lvl="2"/>
            <a:r>
              <a:rPr lang="en-US" dirty="0" err="1"/>
              <a:t>inSession_wdw</a:t>
            </a:r>
            <a:r>
              <a:rPr lang="en-US" dirty="0"/>
              <a:t> – percentage of schools within the Walt Disney World audience that are in session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3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708-6F1D-4572-83C7-EE63F0E5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DA77-D731-4A57-A827-47BC647D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expect to find:</a:t>
            </a:r>
          </a:p>
          <a:p>
            <a:pPr lvl="1"/>
            <a:r>
              <a:rPr lang="en-US" dirty="0"/>
              <a:t>A positive relationship between weekends and wait times</a:t>
            </a:r>
          </a:p>
          <a:p>
            <a:pPr lvl="1"/>
            <a:r>
              <a:rPr lang="en-US" dirty="0"/>
              <a:t>A positive relationship between mean temperature and wait times</a:t>
            </a:r>
          </a:p>
          <a:p>
            <a:pPr lvl="1"/>
            <a:r>
              <a:rPr lang="en-US" dirty="0"/>
              <a:t>A positive relationship between holidays and wait times</a:t>
            </a:r>
          </a:p>
          <a:p>
            <a:pPr lvl="1"/>
            <a:r>
              <a:rPr lang="en-US" dirty="0"/>
              <a:t>A negative relationship between rainfall and wait times</a:t>
            </a:r>
          </a:p>
          <a:p>
            <a:pPr lvl="1"/>
            <a:r>
              <a:rPr lang="en-US" dirty="0"/>
              <a:t>A negative relationship between the percentage of schools in session and wait times</a:t>
            </a:r>
          </a:p>
          <a:p>
            <a:pPr lvl="1"/>
            <a:r>
              <a:rPr lang="en-US" dirty="0"/>
              <a:t>No relationship between the number of hours the park is open and wait times.</a:t>
            </a:r>
          </a:p>
        </p:txBody>
      </p:sp>
    </p:spTree>
    <p:extLst>
      <p:ext uri="{BB962C8B-B14F-4D97-AF65-F5344CB8AC3E}">
        <p14:creationId xmlns:p14="http://schemas.microsoft.com/office/powerpoint/2010/main" val="28379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779BC7-37F5-4662-AAEB-067BF6AD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6" y="-5239"/>
            <a:ext cx="4802125" cy="320141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722EBF5-C4A7-496F-87B0-8B8E0232B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047" y="129792"/>
            <a:ext cx="4370249" cy="29135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FD1567-BD6C-4E53-AB20-E99B5CF24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594" y="3515294"/>
            <a:ext cx="4640804" cy="309387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28918-FF74-484B-A50A-389399966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7157" y="4387424"/>
            <a:ext cx="3220771" cy="214718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97F9168-ED25-41D2-A191-3F64F1C948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01" y="4250871"/>
            <a:ext cx="3559437" cy="237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F731-75E6-4535-9832-2B491343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DC4F52-C992-4611-A219-034864487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463200"/>
              </p:ext>
            </p:extLst>
          </p:nvPr>
        </p:nvGraphicFramePr>
        <p:xfrm>
          <a:off x="677862" y="1192922"/>
          <a:ext cx="10667800" cy="2278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070">
                  <a:extLst>
                    <a:ext uri="{9D8B030D-6E8A-4147-A177-3AD203B41FA5}">
                      <a16:colId xmlns:a16="http://schemas.microsoft.com/office/drawing/2014/main" val="1513719945"/>
                    </a:ext>
                  </a:extLst>
                </a:gridCol>
                <a:gridCol w="871880">
                  <a:extLst>
                    <a:ext uri="{9D8B030D-6E8A-4147-A177-3AD203B41FA5}">
                      <a16:colId xmlns:a16="http://schemas.microsoft.com/office/drawing/2014/main" val="1314249611"/>
                    </a:ext>
                  </a:extLst>
                </a:gridCol>
                <a:gridCol w="1333475">
                  <a:extLst>
                    <a:ext uri="{9D8B030D-6E8A-4147-A177-3AD203B41FA5}">
                      <a16:colId xmlns:a16="http://schemas.microsoft.com/office/drawing/2014/main" val="3747526731"/>
                    </a:ext>
                  </a:extLst>
                </a:gridCol>
                <a:gridCol w="1333475">
                  <a:extLst>
                    <a:ext uri="{9D8B030D-6E8A-4147-A177-3AD203B41FA5}">
                      <a16:colId xmlns:a16="http://schemas.microsoft.com/office/drawing/2014/main" val="3478074400"/>
                    </a:ext>
                  </a:extLst>
                </a:gridCol>
                <a:gridCol w="1333475">
                  <a:extLst>
                    <a:ext uri="{9D8B030D-6E8A-4147-A177-3AD203B41FA5}">
                      <a16:colId xmlns:a16="http://schemas.microsoft.com/office/drawing/2014/main" val="1332682403"/>
                    </a:ext>
                  </a:extLst>
                </a:gridCol>
                <a:gridCol w="1477691">
                  <a:extLst>
                    <a:ext uri="{9D8B030D-6E8A-4147-A177-3AD203B41FA5}">
                      <a16:colId xmlns:a16="http://schemas.microsoft.com/office/drawing/2014/main" val="574202503"/>
                    </a:ext>
                  </a:extLst>
                </a:gridCol>
                <a:gridCol w="1189259">
                  <a:extLst>
                    <a:ext uri="{9D8B030D-6E8A-4147-A177-3AD203B41FA5}">
                      <a16:colId xmlns:a16="http://schemas.microsoft.com/office/drawing/2014/main" val="990662766"/>
                    </a:ext>
                  </a:extLst>
                </a:gridCol>
                <a:gridCol w="1333475">
                  <a:extLst>
                    <a:ext uri="{9D8B030D-6E8A-4147-A177-3AD203B41FA5}">
                      <a16:colId xmlns:a16="http://schemas.microsoft.com/office/drawing/2014/main" val="911591188"/>
                    </a:ext>
                  </a:extLst>
                </a:gridCol>
              </a:tblGrid>
              <a:tr h="365521">
                <a:tc>
                  <a:txBody>
                    <a:bodyPr/>
                    <a:lstStyle/>
                    <a:p>
                      <a:r>
                        <a:rPr lang="en-US" sz="12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Std. Dev.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293687"/>
                  </a:ext>
                </a:extLst>
              </a:tr>
              <a:tr h="365521">
                <a:tc>
                  <a:txBody>
                    <a:bodyPr/>
                    <a:lstStyle/>
                    <a:p>
                      <a:r>
                        <a:rPr lang="en-US" sz="1200" dirty="0"/>
                        <a:t>SPOSTMIN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91042"/>
                  </a:ext>
                </a:extLst>
              </a:tr>
              <a:tr h="365521">
                <a:tc>
                  <a:txBody>
                    <a:bodyPr/>
                    <a:lstStyle/>
                    <a:p>
                      <a:r>
                        <a:rPr lang="en-US" sz="1200" dirty="0"/>
                        <a:t>MKHOURS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-.204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54412"/>
                  </a:ext>
                </a:extLst>
              </a:tr>
              <a:tr h="365521">
                <a:tc>
                  <a:txBody>
                    <a:bodyPr/>
                    <a:lstStyle/>
                    <a:p>
                      <a:r>
                        <a:rPr lang="en-US" sz="1200" dirty="0"/>
                        <a:t>WDWMEANTEMP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75.16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-.878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94355"/>
                  </a:ext>
                </a:extLst>
              </a:tr>
              <a:tr h="450642">
                <a:tc>
                  <a:txBody>
                    <a:bodyPr/>
                    <a:lstStyle/>
                    <a:p>
                      <a:r>
                        <a:rPr lang="en-US" sz="1200" dirty="0"/>
                        <a:t>WEATHER_WDWPRECIP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-.684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21978"/>
                  </a:ext>
                </a:extLst>
              </a:tr>
              <a:tr h="365521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inSession_WDW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22539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5E327DB-AE73-436C-9C9F-5D4C435DEA3D}"/>
              </a:ext>
            </a:extLst>
          </p:cNvPr>
          <p:cNvSpPr txBox="1">
            <a:spLocks/>
          </p:cNvSpPr>
          <p:nvPr/>
        </p:nvSpPr>
        <p:spPr>
          <a:xfrm>
            <a:off x="677334" y="3544412"/>
            <a:ext cx="8596668" cy="62549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Outliers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1FC623-00B8-47BD-9647-1FAF6D1532B5}"/>
              </a:ext>
            </a:extLst>
          </p:cNvPr>
          <p:cNvSpPr txBox="1">
            <a:spLocks/>
          </p:cNvSpPr>
          <p:nvPr/>
        </p:nvSpPr>
        <p:spPr>
          <a:xfrm>
            <a:off x="677334" y="4054491"/>
            <a:ext cx="8596668" cy="19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Few outliers are present in these variables, however two stand out.</a:t>
            </a:r>
          </a:p>
          <a:p>
            <a:pPr lvl="1"/>
            <a:r>
              <a:rPr lang="en-US" dirty="0"/>
              <a:t>The number of hours the Magic Kingdom has a maximum value of 24, over five standard deviations above the mean. This is a result of an annual event that was previously held where the park was open from 6 AM to 6 AM.</a:t>
            </a:r>
          </a:p>
          <a:p>
            <a:pPr lvl="1"/>
            <a:r>
              <a:rPr lang="en-US" dirty="0"/>
              <a:t>The posted wait time goes as high as three hours, despite a mean value of only 39.45. These are likely very extreme and unusual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657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6ED3-126B-4699-902D-D86D7DBC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 vs. Non-Holidays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F76D2780-6E28-4FC0-9CA9-6FD88182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145"/>
            <a:ext cx="11134438" cy="556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9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779DA-ECE5-41A9-B203-FAF14791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CDF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EAECCC7-7457-438D-988E-0F3987D8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2187858"/>
            <a:ext cx="3856774" cy="257118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5D8CB-A712-43A3-AC89-F8FAE6C1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From this CDF we can see nearly all of our values exist below around the 100 minute mark. This tells us that wait times above this point are outliers.</a:t>
            </a:r>
          </a:p>
        </p:txBody>
      </p:sp>
    </p:spTree>
    <p:extLst>
      <p:ext uri="{BB962C8B-B14F-4D97-AF65-F5344CB8AC3E}">
        <p14:creationId xmlns:p14="http://schemas.microsoft.com/office/powerpoint/2010/main" val="385683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462A-883E-43E4-917C-C24F8CFE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Times and the Pareto Distribution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0155BCC5-FADE-44B5-A33C-74C881CE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487650" cy="3658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A1B08-5675-4357-832A-05F56B0AAF6F}"/>
              </a:ext>
            </a:extLst>
          </p:cNvPr>
          <p:cNvSpPr txBox="1"/>
          <p:nvPr/>
        </p:nvSpPr>
        <p:spPr>
          <a:xfrm>
            <a:off x="6164984" y="1801090"/>
            <a:ext cx="3690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not a perfect fit, the distribution of wait times fits the pareto distribution’s idea that most of the data lies in a small portion of the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8456896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583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DSC 530 – Data Exploration and Analysis</vt:lpstr>
      <vt:lpstr>Statistical Question</vt:lpstr>
      <vt:lpstr>Dataset and Variables Used</vt:lpstr>
      <vt:lpstr>Hypothesis</vt:lpstr>
      <vt:lpstr>PowerPoint Presentation</vt:lpstr>
      <vt:lpstr>Summaries</vt:lpstr>
      <vt:lpstr>Holidays vs. Non-Holidays</vt:lpstr>
      <vt:lpstr>CDF</vt:lpstr>
      <vt:lpstr>Wait Times and the Pareto Distribution</vt:lpstr>
      <vt:lpstr>Wait Times vs. Rainfall</vt:lpstr>
      <vt:lpstr>Wait Times vs. Temperature</vt:lpstr>
      <vt:lpstr>Correlation Hypothesis Tests</vt:lpstr>
      <vt:lpstr>OLS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530 – Data Exploration and Analysis</dc:title>
  <dc:creator>Steven Miller</dc:creator>
  <cp:lastModifiedBy>Steven Miller</cp:lastModifiedBy>
  <cp:revision>3</cp:revision>
  <dcterms:created xsi:type="dcterms:W3CDTF">2019-05-31T19:23:38Z</dcterms:created>
  <dcterms:modified xsi:type="dcterms:W3CDTF">2019-05-31T19:57:55Z</dcterms:modified>
</cp:coreProperties>
</file>