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n Miller" initials="SM" lastIdx="1" clrIdx="0">
    <p:extLst>
      <p:ext uri="{19B8F6BF-5375-455C-9EA6-DF929625EA0E}">
        <p15:presenceInfo xmlns:p15="http://schemas.microsoft.com/office/powerpoint/2012/main" userId="a4baae04bf5641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8" d="100"/>
          <a:sy n="108"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3704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625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0278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06888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9158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6907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1971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4247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0941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8569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9538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1153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10/27/2019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944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190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1020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1135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10/27/2019</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68698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10/27/2019</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567344"/>
      </p:ext>
    </p:extLst>
  </p:cSld>
  <p:clrMap bg1="dk1" tx1="lt1" bg2="dk2" tx2="lt2" accent1="accent1" accent2="accent2" accent3="accent3" accent4="accent4" accent5="accent5" accent6="accent6" hlink="hlink" folHlink="folHlink"/>
  <p:sldLayoutIdLst>
    <p:sldLayoutId id="2147483677" r:id="rId1"/>
    <p:sldLayoutId id="2147483676" r:id="rId2"/>
    <p:sldLayoutId id="2147483675" r:id="rId3"/>
    <p:sldLayoutId id="2147483674" r:id="rId4"/>
    <p:sldLayoutId id="2147483673" r:id="rId5"/>
    <p:sldLayoutId id="2147483672" r:id="rId6"/>
    <p:sldLayoutId id="2147483671" r:id="rId7"/>
    <p:sldLayoutId id="2147483670" r:id="rId8"/>
    <p:sldLayoutId id="2147483669" r:id="rId9"/>
    <p:sldLayoutId id="2147483668" r:id="rId10"/>
    <p:sldLayoutId id="2147483661" r:id="rId11"/>
    <p:sldLayoutId id="2147483662" r:id="rId12"/>
    <p:sldLayoutId id="2147483663" r:id="rId13"/>
    <p:sldLayoutId id="2147483664" r:id="rId14"/>
    <p:sldLayoutId id="2147483665" r:id="rId15"/>
    <p:sldLayoutId id="2147483666" r:id="rId16"/>
    <p:sldLayoutId id="2147483667" r:id="rId17"/>
  </p:sldLayoutIdLst>
  <p:hf sldNum="0" hdr="0" ftr="0" dt="0"/>
  <p:txStyles>
    <p:titleStyle>
      <a:lvl1pPr algn="ctr" defTabSz="457200" rtl="0" eaLnBrk="1" latinLnBrk="0" hangingPunct="1">
        <a:lnSpc>
          <a:spcPct val="90000"/>
        </a:lnSpc>
        <a:spcBef>
          <a:spcPct val="0"/>
        </a:spcBef>
        <a:buNone/>
        <a:defRPr sz="4800" i="1"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BB5EDB9-33E3-4BF3-B633-00005DC77876}"/>
              </a:ext>
            </a:extLst>
          </p:cNvPr>
          <p:cNvPicPr>
            <a:picLocks noChangeAspect="1"/>
          </p:cNvPicPr>
          <p:nvPr/>
        </p:nvPicPr>
        <p:blipFill rotWithShape="1">
          <a:blip r:embed="rId3"/>
          <a:srcRect t="1510" b="14220"/>
          <a:stretch/>
        </p:blipFill>
        <p:spPr>
          <a:xfrm>
            <a:off x="20" y="10"/>
            <a:ext cx="12191980" cy="6857990"/>
          </a:xfrm>
          <a:prstGeom prst="rect">
            <a:avLst/>
          </a:prstGeom>
        </p:spPr>
      </p:pic>
      <p:sp useBgFill="1">
        <p:nvSpPr>
          <p:cNvPr id="9"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44826F3-3A13-4DF8-9B76-A90A69B62DCA}"/>
              </a:ext>
            </a:extLst>
          </p:cNvPr>
          <p:cNvSpPr>
            <a:spLocks noGrp="1"/>
          </p:cNvSpPr>
          <p:nvPr>
            <p:ph type="ctrTitle"/>
          </p:nvPr>
        </p:nvSpPr>
        <p:spPr>
          <a:xfrm>
            <a:off x="2480733" y="2074339"/>
            <a:ext cx="7219954" cy="1828801"/>
          </a:xfrm>
        </p:spPr>
        <p:txBody>
          <a:bodyPr>
            <a:normAutofit/>
          </a:bodyPr>
          <a:lstStyle/>
          <a:p>
            <a:r>
              <a:rPr lang="en-US" sz="4800"/>
              <a:t>Stock Market Technical Analysis</a:t>
            </a:r>
          </a:p>
        </p:txBody>
      </p:sp>
      <p:sp>
        <p:nvSpPr>
          <p:cNvPr id="3" name="Subtitle 2">
            <a:extLst>
              <a:ext uri="{FF2B5EF4-FFF2-40B4-BE49-F238E27FC236}">
                <a16:creationId xmlns:a16="http://schemas.microsoft.com/office/drawing/2014/main" id="{337ED0A7-76C3-454F-A220-A4D7DEEB95E4}"/>
              </a:ext>
            </a:extLst>
          </p:cNvPr>
          <p:cNvSpPr>
            <a:spLocks noGrp="1"/>
          </p:cNvSpPr>
          <p:nvPr>
            <p:ph type="subTitle" idx="1"/>
          </p:nvPr>
        </p:nvSpPr>
        <p:spPr>
          <a:xfrm>
            <a:off x="2480733" y="3903138"/>
            <a:ext cx="7219954" cy="1049867"/>
          </a:xfrm>
        </p:spPr>
        <p:txBody>
          <a:bodyPr>
            <a:normAutofit/>
          </a:bodyPr>
          <a:lstStyle/>
          <a:p>
            <a:r>
              <a:rPr lang="en-US" sz="2400" dirty="0">
                <a:solidFill>
                  <a:srgbClr val="4C81B4"/>
                </a:solidFill>
              </a:rPr>
              <a:t>A Data-Oriented Analysis</a:t>
            </a:r>
          </a:p>
          <a:p>
            <a:r>
              <a:rPr lang="en-US" sz="2400" dirty="0">
                <a:solidFill>
                  <a:srgbClr val="4C81B4"/>
                </a:solidFill>
              </a:rPr>
              <a:t>Steven Miller</a:t>
            </a:r>
          </a:p>
        </p:txBody>
      </p:sp>
    </p:spTree>
    <p:extLst>
      <p:ext uri="{BB962C8B-B14F-4D97-AF65-F5344CB8AC3E}">
        <p14:creationId xmlns:p14="http://schemas.microsoft.com/office/powerpoint/2010/main" val="788345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07C30-ACD6-48C3-AB00-79AD20E95E14}"/>
              </a:ext>
            </a:extLst>
          </p:cNvPr>
          <p:cNvSpPr>
            <a:spLocks noGrp="1"/>
          </p:cNvSpPr>
          <p:nvPr>
            <p:ph type="title"/>
          </p:nvPr>
        </p:nvSpPr>
        <p:spPr/>
        <p:txBody>
          <a:bodyPr/>
          <a:lstStyle/>
          <a:p>
            <a:r>
              <a:rPr lang="en-US" dirty="0"/>
              <a:t>Technical Analysis</a:t>
            </a:r>
          </a:p>
        </p:txBody>
      </p:sp>
      <p:sp>
        <p:nvSpPr>
          <p:cNvPr id="3" name="Content Placeholder 2">
            <a:extLst>
              <a:ext uri="{FF2B5EF4-FFF2-40B4-BE49-F238E27FC236}">
                <a16:creationId xmlns:a16="http://schemas.microsoft.com/office/drawing/2014/main" id="{EA36E69F-A868-40B1-B26C-9DCA5D6D7169}"/>
              </a:ext>
            </a:extLst>
          </p:cNvPr>
          <p:cNvSpPr>
            <a:spLocks noGrp="1"/>
          </p:cNvSpPr>
          <p:nvPr>
            <p:ph idx="1"/>
          </p:nvPr>
        </p:nvSpPr>
        <p:spPr/>
        <p:txBody>
          <a:bodyPr/>
          <a:lstStyle/>
          <a:p>
            <a:r>
              <a:rPr lang="en-US" dirty="0"/>
              <a:t>Technical analysis is the use of formulas based on the price and volume of a stock to gain more information about the potential movement of the stock.</a:t>
            </a:r>
          </a:p>
          <a:p>
            <a:r>
              <a:rPr lang="en-US" dirty="0"/>
              <a:t>Some traders swear by technical analysis and use it build trading algorithms.</a:t>
            </a:r>
          </a:p>
          <a:p>
            <a:r>
              <a:rPr lang="en-US" dirty="0"/>
              <a:t>Others feel it is as useful as reading tea leaves or astrology</a:t>
            </a:r>
          </a:p>
          <a:p>
            <a:endParaRPr lang="en-US" dirty="0"/>
          </a:p>
        </p:txBody>
      </p:sp>
    </p:spTree>
    <p:extLst>
      <p:ext uri="{BB962C8B-B14F-4D97-AF65-F5344CB8AC3E}">
        <p14:creationId xmlns:p14="http://schemas.microsoft.com/office/powerpoint/2010/main" val="1225045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008F-79EF-482D-8134-78DB096DAA27}"/>
              </a:ext>
            </a:extLst>
          </p:cNvPr>
          <p:cNvSpPr>
            <a:spLocks noGrp="1"/>
          </p:cNvSpPr>
          <p:nvPr>
            <p:ph type="title"/>
          </p:nvPr>
        </p:nvSpPr>
        <p:spPr/>
        <p:txBody>
          <a:bodyPr/>
          <a:lstStyle/>
          <a:p>
            <a:r>
              <a:rPr lang="en-US" dirty="0"/>
              <a:t>Project Scope</a:t>
            </a:r>
          </a:p>
        </p:txBody>
      </p:sp>
      <p:sp>
        <p:nvSpPr>
          <p:cNvPr id="3" name="Content Placeholder 2">
            <a:extLst>
              <a:ext uri="{FF2B5EF4-FFF2-40B4-BE49-F238E27FC236}">
                <a16:creationId xmlns:a16="http://schemas.microsoft.com/office/drawing/2014/main" id="{BB4DDFBF-D2F9-4086-8C77-2E6A9BDA47BC}"/>
              </a:ext>
            </a:extLst>
          </p:cNvPr>
          <p:cNvSpPr>
            <a:spLocks noGrp="1"/>
          </p:cNvSpPr>
          <p:nvPr>
            <p:ph idx="1"/>
          </p:nvPr>
        </p:nvSpPr>
        <p:spPr/>
        <p:txBody>
          <a:bodyPr>
            <a:normAutofit fontScale="92500" lnSpcReduction="10000"/>
          </a:bodyPr>
          <a:lstStyle/>
          <a:p>
            <a:r>
              <a:rPr lang="en-US" dirty="0"/>
              <a:t>Using historical stock market data for 100 stock tickers, the Simple Moving Average crossover strategy will be analyzed.</a:t>
            </a:r>
          </a:p>
          <a:p>
            <a:r>
              <a:rPr lang="en-US" dirty="0"/>
              <a:t>Stocks are grouped into stationary or non-stationary buckets based on their time series. Only non-stationary stocks will be used in the final analysis.</a:t>
            </a:r>
          </a:p>
          <a:p>
            <a:r>
              <a:rPr lang="en-US" dirty="0"/>
              <a:t>Performance metrics:</a:t>
            </a:r>
          </a:p>
          <a:p>
            <a:pPr lvl="1"/>
            <a:r>
              <a:rPr lang="en-US" dirty="0"/>
              <a:t>Sharpe Ratio</a:t>
            </a:r>
          </a:p>
          <a:p>
            <a:pPr lvl="1"/>
            <a:r>
              <a:rPr lang="en-US" dirty="0"/>
              <a:t>Calmar Ratio</a:t>
            </a:r>
          </a:p>
          <a:p>
            <a:pPr lvl="1"/>
            <a:r>
              <a:rPr lang="en-US" dirty="0" err="1"/>
              <a:t>Sortino</a:t>
            </a:r>
            <a:r>
              <a:rPr lang="en-US" dirty="0"/>
              <a:t> Ratio</a:t>
            </a:r>
          </a:p>
          <a:p>
            <a:pPr lvl="1"/>
            <a:r>
              <a:rPr lang="en-US" dirty="0"/>
              <a:t>All three metrics use some form of comparing the returns of a strategy to the risk incurred by it.</a:t>
            </a:r>
          </a:p>
        </p:txBody>
      </p:sp>
    </p:spTree>
    <p:extLst>
      <p:ext uri="{BB962C8B-B14F-4D97-AF65-F5344CB8AC3E}">
        <p14:creationId xmlns:p14="http://schemas.microsoft.com/office/powerpoint/2010/main" val="1143411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E60A20-108C-4128-9B2D-427FD27C3553}"/>
              </a:ext>
            </a:extLst>
          </p:cNvPr>
          <p:cNvSpPr>
            <a:spLocks noGrp="1"/>
          </p:cNvSpPr>
          <p:nvPr>
            <p:ph type="title"/>
          </p:nvPr>
        </p:nvSpPr>
        <p:spPr>
          <a:xfrm>
            <a:off x="913796" y="643465"/>
            <a:ext cx="3382638" cy="1370605"/>
          </a:xfrm>
        </p:spPr>
        <p:txBody>
          <a:bodyPr>
            <a:normAutofit/>
          </a:bodyPr>
          <a:lstStyle/>
          <a:p>
            <a:pPr algn="l"/>
            <a:r>
              <a:rPr lang="en-US" sz="3000"/>
              <a:t>Simple Moving Average Crossover</a:t>
            </a:r>
          </a:p>
        </p:txBody>
      </p:sp>
      <p:sp>
        <p:nvSpPr>
          <p:cNvPr id="3" name="Content Placeholder 2">
            <a:extLst>
              <a:ext uri="{FF2B5EF4-FFF2-40B4-BE49-F238E27FC236}">
                <a16:creationId xmlns:a16="http://schemas.microsoft.com/office/drawing/2014/main" id="{89CCC986-8AA3-4B15-8AAC-B2BCD5144CC9}"/>
              </a:ext>
            </a:extLst>
          </p:cNvPr>
          <p:cNvSpPr>
            <a:spLocks noGrp="1"/>
          </p:cNvSpPr>
          <p:nvPr>
            <p:ph idx="1"/>
          </p:nvPr>
        </p:nvSpPr>
        <p:spPr>
          <a:xfrm>
            <a:off x="913796" y="1907279"/>
            <a:ext cx="3358084" cy="3883920"/>
          </a:xfrm>
        </p:spPr>
        <p:txBody>
          <a:bodyPr>
            <a:normAutofit lnSpcReduction="10000"/>
          </a:bodyPr>
          <a:lstStyle/>
          <a:p>
            <a:pPr>
              <a:lnSpc>
                <a:spcPct val="90000"/>
              </a:lnSpc>
            </a:pPr>
            <a:r>
              <a:rPr lang="en-US" sz="1400" dirty="0"/>
              <a:t>Four numeric values are used for this strategy:</a:t>
            </a:r>
          </a:p>
          <a:p>
            <a:pPr lvl="1">
              <a:lnSpc>
                <a:spcPct val="90000"/>
              </a:lnSpc>
            </a:pPr>
            <a:r>
              <a:rPr lang="en-US" sz="1400" dirty="0"/>
              <a:t>Short term entry point</a:t>
            </a:r>
          </a:p>
          <a:p>
            <a:pPr lvl="1">
              <a:lnSpc>
                <a:spcPct val="90000"/>
              </a:lnSpc>
            </a:pPr>
            <a:r>
              <a:rPr lang="en-US" sz="1400" dirty="0"/>
              <a:t>Long term entry point</a:t>
            </a:r>
          </a:p>
          <a:p>
            <a:pPr lvl="1">
              <a:lnSpc>
                <a:spcPct val="90000"/>
              </a:lnSpc>
            </a:pPr>
            <a:r>
              <a:rPr lang="en-US" sz="1400" dirty="0"/>
              <a:t>Short term exit point</a:t>
            </a:r>
          </a:p>
          <a:p>
            <a:pPr lvl="1">
              <a:lnSpc>
                <a:spcPct val="90000"/>
              </a:lnSpc>
            </a:pPr>
            <a:r>
              <a:rPr lang="en-US" sz="1400" dirty="0"/>
              <a:t>Long term exit point</a:t>
            </a:r>
          </a:p>
          <a:p>
            <a:pPr>
              <a:lnSpc>
                <a:spcPct val="90000"/>
              </a:lnSpc>
            </a:pPr>
            <a:r>
              <a:rPr lang="en-US" sz="1400" dirty="0"/>
              <a:t>Strategy uses a short and long-term moving average. When the short-term average rises above the long-term average, a BUY signal is generated. When the short-term exit average drops below the long-term exit, a SELL order is generated.</a:t>
            </a:r>
          </a:p>
          <a:p>
            <a:pPr>
              <a:lnSpc>
                <a:spcPct val="90000"/>
              </a:lnSpc>
            </a:pPr>
            <a:r>
              <a:rPr lang="en-US" sz="1400" dirty="0"/>
              <a:t>This strategy will be tested across all 100 stock tickers using values ranging from 5 to 200 in 5-day increments for all four variables.</a:t>
            </a:r>
          </a:p>
        </p:txBody>
      </p:sp>
      <p:pic>
        <p:nvPicPr>
          <p:cNvPr id="4" name="Picture 3">
            <a:extLst>
              <a:ext uri="{FF2B5EF4-FFF2-40B4-BE49-F238E27FC236}">
                <a16:creationId xmlns:a16="http://schemas.microsoft.com/office/drawing/2014/main" id="{A83CD2C9-D82F-409A-A760-53382C60AECF}"/>
              </a:ext>
            </a:extLst>
          </p:cNvPr>
          <p:cNvPicPr>
            <a:picLocks noChangeAspect="1"/>
          </p:cNvPicPr>
          <p:nvPr/>
        </p:nvPicPr>
        <p:blipFill>
          <a:blip r:embed="rId3"/>
          <a:stretch>
            <a:fillRect/>
          </a:stretch>
        </p:blipFill>
        <p:spPr>
          <a:xfrm>
            <a:off x="4915348" y="1907279"/>
            <a:ext cx="6633184" cy="2620107"/>
          </a:xfrm>
          <a:prstGeom prst="rect">
            <a:avLst/>
          </a:prstGeom>
        </p:spPr>
      </p:pic>
      <p:sp>
        <p:nvSpPr>
          <p:cNvPr id="5" name="TextBox 4">
            <a:extLst>
              <a:ext uri="{FF2B5EF4-FFF2-40B4-BE49-F238E27FC236}">
                <a16:creationId xmlns:a16="http://schemas.microsoft.com/office/drawing/2014/main" id="{1EC08108-0744-464B-ABA7-F6EBEEE553D6}"/>
              </a:ext>
            </a:extLst>
          </p:cNvPr>
          <p:cNvSpPr txBox="1"/>
          <p:nvPr/>
        </p:nvSpPr>
        <p:spPr>
          <a:xfrm>
            <a:off x="4915348" y="4527386"/>
            <a:ext cx="6924583" cy="646331"/>
          </a:xfrm>
          <a:prstGeom prst="rect">
            <a:avLst/>
          </a:prstGeom>
          <a:noFill/>
        </p:spPr>
        <p:txBody>
          <a:bodyPr wrap="square" rtlCol="0">
            <a:spAutoFit/>
          </a:bodyPr>
          <a:lstStyle/>
          <a:p>
            <a:pPr algn="ctr"/>
            <a:r>
              <a:rPr lang="en-US" sz="1200" dirty="0"/>
              <a:t>This graph depicts the S&amp;P 500 price movement along with a 10-day and 30-day moving average. In this example we would buy the index fund when the 10-day average exceeds the 30-day average, and sell when the 10-day average drops below the 30-day average</a:t>
            </a:r>
          </a:p>
        </p:txBody>
      </p:sp>
    </p:spTree>
    <p:extLst>
      <p:ext uri="{BB962C8B-B14F-4D97-AF65-F5344CB8AC3E}">
        <p14:creationId xmlns:p14="http://schemas.microsoft.com/office/powerpoint/2010/main" val="294930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98B4B-1336-4600-8595-C1275EE9CABD}"/>
              </a:ext>
            </a:extLst>
          </p:cNvPr>
          <p:cNvSpPr>
            <a:spLocks noGrp="1"/>
          </p:cNvSpPr>
          <p:nvPr>
            <p:ph type="title"/>
          </p:nvPr>
        </p:nvSpPr>
        <p:spPr/>
        <p:txBody>
          <a:bodyPr/>
          <a:lstStyle/>
          <a:p>
            <a:r>
              <a:rPr lang="en-US" dirty="0"/>
              <a:t>Model Building</a:t>
            </a:r>
          </a:p>
        </p:txBody>
      </p:sp>
      <p:sp>
        <p:nvSpPr>
          <p:cNvPr id="3" name="Content Placeholder 2">
            <a:extLst>
              <a:ext uri="{FF2B5EF4-FFF2-40B4-BE49-F238E27FC236}">
                <a16:creationId xmlns:a16="http://schemas.microsoft.com/office/drawing/2014/main" id="{955C4F69-026A-45C4-8D17-8F411027E670}"/>
              </a:ext>
            </a:extLst>
          </p:cNvPr>
          <p:cNvSpPr>
            <a:spLocks noGrp="1"/>
          </p:cNvSpPr>
          <p:nvPr>
            <p:ph idx="1"/>
          </p:nvPr>
        </p:nvSpPr>
        <p:spPr/>
        <p:txBody>
          <a:bodyPr/>
          <a:lstStyle/>
          <a:p>
            <a:r>
              <a:rPr lang="en-US" dirty="0"/>
              <a:t>Once all testing has been completed, the performance across all tickers in consideration will be evaluated on the previously mentioned criteria.</a:t>
            </a:r>
          </a:p>
          <a:p>
            <a:r>
              <a:rPr lang="en-US" dirty="0"/>
              <a:t>Sets of values that indicate better returns than merely buying and holding a stock will be included in a classification model. For classification purposes, 1 will indicate a good buy signal, 0 will indicate no buy signal.</a:t>
            </a:r>
          </a:p>
          <a:p>
            <a:r>
              <a:rPr lang="en-US" dirty="0"/>
              <a:t>If feasible, a random forest classifier will be used for the building of the model.</a:t>
            </a:r>
          </a:p>
        </p:txBody>
      </p:sp>
    </p:spTree>
    <p:extLst>
      <p:ext uri="{BB962C8B-B14F-4D97-AF65-F5344CB8AC3E}">
        <p14:creationId xmlns:p14="http://schemas.microsoft.com/office/powerpoint/2010/main" val="230502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58CC-1FE2-489C-BDCF-3CE71CF5EF1C}"/>
              </a:ext>
            </a:extLst>
          </p:cNvPr>
          <p:cNvSpPr>
            <a:spLocks noGrp="1"/>
          </p:cNvSpPr>
          <p:nvPr>
            <p:ph type="title"/>
          </p:nvPr>
        </p:nvSpPr>
        <p:spPr/>
        <p:txBody>
          <a:bodyPr/>
          <a:lstStyle/>
          <a:p>
            <a:r>
              <a:rPr lang="en-US" dirty="0"/>
              <a:t>Project Challenges</a:t>
            </a:r>
          </a:p>
        </p:txBody>
      </p:sp>
      <p:sp>
        <p:nvSpPr>
          <p:cNvPr id="3" name="Content Placeholder 2">
            <a:extLst>
              <a:ext uri="{FF2B5EF4-FFF2-40B4-BE49-F238E27FC236}">
                <a16:creationId xmlns:a16="http://schemas.microsoft.com/office/drawing/2014/main" id="{CF56CBD0-5DFC-4849-B6FB-85BDE77A5661}"/>
              </a:ext>
            </a:extLst>
          </p:cNvPr>
          <p:cNvSpPr>
            <a:spLocks noGrp="1"/>
          </p:cNvSpPr>
          <p:nvPr>
            <p:ph idx="1"/>
          </p:nvPr>
        </p:nvSpPr>
        <p:spPr/>
        <p:txBody>
          <a:bodyPr>
            <a:normAutofit fontScale="85000" lnSpcReduction="10000"/>
          </a:bodyPr>
          <a:lstStyle/>
          <a:p>
            <a:r>
              <a:rPr lang="en-US" dirty="0"/>
              <a:t>Building a database</a:t>
            </a:r>
          </a:p>
          <a:p>
            <a:pPr lvl="1"/>
            <a:r>
              <a:rPr lang="en-US" dirty="0"/>
              <a:t>Due to the amount of data being worked with, it made sense to create a better structure than simply having a bunch of CSV files in a folder. A PostgreSQL database was created to handle all of the data as well as the results of each test.</a:t>
            </a:r>
          </a:p>
          <a:p>
            <a:r>
              <a:rPr lang="en-US" dirty="0" err="1"/>
              <a:t>Backtesting</a:t>
            </a:r>
            <a:r>
              <a:rPr lang="en-US" dirty="0"/>
              <a:t> stock data</a:t>
            </a:r>
          </a:p>
          <a:p>
            <a:pPr lvl="1"/>
            <a:r>
              <a:rPr lang="en-US" dirty="0"/>
              <a:t>Many stock </a:t>
            </a:r>
            <a:r>
              <a:rPr lang="en-US" dirty="0" err="1"/>
              <a:t>backtesting</a:t>
            </a:r>
            <a:r>
              <a:rPr lang="en-US" dirty="0"/>
              <a:t> libraries exist for Python, it took some time to find the library best suited for this project. An additional library was needed for the purpose of generating technical analysis indicators.</a:t>
            </a:r>
          </a:p>
          <a:p>
            <a:r>
              <a:rPr lang="en-US" dirty="0"/>
              <a:t>Computing Time</a:t>
            </a:r>
          </a:p>
          <a:p>
            <a:pPr lvl="1"/>
            <a:r>
              <a:rPr lang="en-US" dirty="0"/>
              <a:t>The sheer number of tests being run (over 100 million) has led to longer computing time than initially anticipated. As a result, the initial plan of testing many technical analysis indicators had to be scaled back.</a:t>
            </a:r>
          </a:p>
        </p:txBody>
      </p:sp>
    </p:spTree>
    <p:extLst>
      <p:ext uri="{BB962C8B-B14F-4D97-AF65-F5344CB8AC3E}">
        <p14:creationId xmlns:p14="http://schemas.microsoft.com/office/powerpoint/2010/main" val="2191055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4951-FF66-4A5E-A3F5-87BEB1FCAE35}"/>
              </a:ext>
            </a:extLst>
          </p:cNvPr>
          <p:cNvSpPr>
            <a:spLocks noGrp="1"/>
          </p:cNvSpPr>
          <p:nvPr>
            <p:ph type="title"/>
          </p:nvPr>
        </p:nvSpPr>
        <p:spPr/>
        <p:txBody>
          <a:bodyPr/>
          <a:lstStyle/>
          <a:p>
            <a:r>
              <a:rPr lang="en-US" dirty="0"/>
              <a:t>Adaptations to Challenges</a:t>
            </a:r>
          </a:p>
        </p:txBody>
      </p:sp>
      <p:sp>
        <p:nvSpPr>
          <p:cNvPr id="3" name="Content Placeholder 2">
            <a:extLst>
              <a:ext uri="{FF2B5EF4-FFF2-40B4-BE49-F238E27FC236}">
                <a16:creationId xmlns:a16="http://schemas.microsoft.com/office/drawing/2014/main" id="{63ADAD1B-B982-43DA-868A-7896F8D6E1BA}"/>
              </a:ext>
            </a:extLst>
          </p:cNvPr>
          <p:cNvSpPr>
            <a:spLocks noGrp="1"/>
          </p:cNvSpPr>
          <p:nvPr>
            <p:ph idx="1"/>
          </p:nvPr>
        </p:nvSpPr>
        <p:spPr/>
        <p:txBody>
          <a:bodyPr/>
          <a:lstStyle/>
          <a:p>
            <a:r>
              <a:rPr lang="en-US" dirty="0"/>
              <a:t>Testing time</a:t>
            </a:r>
          </a:p>
          <a:p>
            <a:pPr lvl="1"/>
            <a:r>
              <a:rPr lang="en-US" dirty="0"/>
              <a:t>While I investigated ETL packages that might make it easier to queue jobs up for processing, the setup time for this project didn’t seem to be a good use. Instead, numerous jobs have been run simultaneously to take advantage of multicore processing. Further optimization could likely be made moving forward.</a:t>
            </a:r>
          </a:p>
          <a:p>
            <a:r>
              <a:rPr lang="en-US" dirty="0"/>
              <a:t>Modularity</a:t>
            </a:r>
          </a:p>
          <a:p>
            <a:pPr lvl="1"/>
            <a:r>
              <a:rPr lang="en-US" dirty="0"/>
              <a:t>By storing all test results in a database table that’s adaptable to any trading strategy, additional technical analysis strategies can be generated moving forward and easily included into future models if they are found to show promise. </a:t>
            </a:r>
          </a:p>
        </p:txBody>
      </p:sp>
    </p:spTree>
    <p:extLst>
      <p:ext uri="{BB962C8B-B14F-4D97-AF65-F5344CB8AC3E}">
        <p14:creationId xmlns:p14="http://schemas.microsoft.com/office/powerpoint/2010/main" val="337307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A14A-CDC1-4570-B916-E448008391DA}"/>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9C56A7BB-1D06-4701-8A0A-7B304B8B3F98}"/>
              </a:ext>
            </a:extLst>
          </p:cNvPr>
          <p:cNvSpPr>
            <a:spLocks noGrp="1"/>
          </p:cNvSpPr>
          <p:nvPr>
            <p:ph idx="1"/>
          </p:nvPr>
        </p:nvSpPr>
        <p:spPr/>
        <p:txBody>
          <a:bodyPr/>
          <a:lstStyle/>
          <a:p>
            <a:r>
              <a:rPr lang="en-US" dirty="0"/>
              <a:t>Once all testing has been completed, the results can be aggregated. Each strategy can then be analyzed for inclusion into a classification model.</a:t>
            </a:r>
          </a:p>
          <a:p>
            <a:r>
              <a:rPr lang="en-US" dirty="0"/>
              <a:t>Once the model has been built it will be trained on most of the data gathered. Evaluation will take place on the most recent two years of data, which has been excluded from the training phase.</a:t>
            </a:r>
          </a:p>
          <a:p>
            <a:r>
              <a:rPr lang="en-US" dirty="0"/>
              <a:t>The model will be evaluated on traditional metrics as well as its ability to generate a profit through trading over time.</a:t>
            </a:r>
          </a:p>
        </p:txBody>
      </p:sp>
    </p:spTree>
    <p:extLst>
      <p:ext uri="{BB962C8B-B14F-4D97-AF65-F5344CB8AC3E}">
        <p14:creationId xmlns:p14="http://schemas.microsoft.com/office/powerpoint/2010/main" val="28592212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
      <a:dk1>
        <a:srgbClr val="000000"/>
      </a:dk1>
      <a:lt1>
        <a:srgbClr val="FFFFFF"/>
      </a:lt1>
      <a:dk2>
        <a:srgbClr val="243341"/>
      </a:dk2>
      <a:lt2>
        <a:srgbClr val="E2E8E3"/>
      </a:lt2>
      <a:accent1>
        <a:srgbClr val="C34DB4"/>
      </a:accent1>
      <a:accent2>
        <a:srgbClr val="903BB1"/>
      </a:accent2>
      <a:accent3>
        <a:srgbClr val="704DC3"/>
      </a:accent3>
      <a:accent4>
        <a:srgbClr val="4A57B7"/>
      </a:accent4>
      <a:accent5>
        <a:srgbClr val="4D8CC3"/>
      </a:accent5>
      <a:accent6>
        <a:srgbClr val="3BACB1"/>
      </a:accent6>
      <a:hlink>
        <a:srgbClr val="507BC4"/>
      </a:hlink>
      <a:folHlink>
        <a:srgbClr val="7F7F7F"/>
      </a:folHlink>
    </a:clrScheme>
    <a:fontScheme name="Slate">
      <a:maj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17</TotalTime>
  <Words>693</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Goudy Old Style</vt:lpstr>
      <vt:lpstr>Wingdings 2</vt:lpstr>
      <vt:lpstr>SlateVTI</vt:lpstr>
      <vt:lpstr>Stock Market Technical Analysis</vt:lpstr>
      <vt:lpstr>Technical Analysis</vt:lpstr>
      <vt:lpstr>Project Scope</vt:lpstr>
      <vt:lpstr>Simple Moving Average Crossover</vt:lpstr>
      <vt:lpstr>Model Building</vt:lpstr>
      <vt:lpstr>Project Challenges</vt:lpstr>
      <vt:lpstr>Adaptations to Challenges</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Market Technical Analysis</dc:title>
  <dc:creator>Steven Miller</dc:creator>
  <cp:lastModifiedBy>Steven Miller</cp:lastModifiedBy>
  <cp:revision>4</cp:revision>
  <dcterms:created xsi:type="dcterms:W3CDTF">2019-10-28T00:05:51Z</dcterms:created>
  <dcterms:modified xsi:type="dcterms:W3CDTF">2019-10-28T00:23:06Z</dcterms:modified>
</cp:coreProperties>
</file>