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1" autoAdjust="0"/>
    <p:restoredTop sz="94660"/>
  </p:normalViewPr>
  <p:slideViewPr>
    <p:cSldViewPr snapToGrid="0">
      <p:cViewPr varScale="1">
        <p:scale>
          <a:sx n="123" d="100"/>
          <a:sy n="123" d="100"/>
        </p:scale>
        <p:origin x="512" y="18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nchor="b">
            <a:normAutofit/>
          </a:bodyPr>
          <a:lstStyle>
            <a:lvl1pPr algn="ctr">
              <a:defRPr sz="5400" b="1">
                <a:solidFill>
                  <a:srgbClr val="C00000"/>
                </a:solidFill>
              </a:defRPr>
            </a:lvl1pPr>
          </a:lstStyle>
          <a:p>
            <a:r>
              <a:rPr lang="en-US" dirty="0"/>
              <a:t>Click to edit Master title style</a:t>
            </a:r>
            <a:endParaRPr lang="en-GB" dirty="0"/>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a:t>
            </a:fld>
            <a:endParaRPr lang="en-GB"/>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vert="horz" lIns="91440" tIns="45720" rIns="91440" bIns="45720" rtlCol="0" anchor="ctr"/>
          <a:lstStyle>
            <a:lvl1pPr algn="ctr">
              <a:defRPr sz="1200">
                <a:solidFill>
                  <a:schemeClr val="bg2">
                    <a:lumMod val="50000"/>
                  </a:schemeClr>
                </a:solidFill>
              </a:defRPr>
            </a:lvl1pPr>
          </a:lstStyle>
          <a:p>
            <a:fld id="{C2113EE3-8373-4C14-933F-C1E589D5B246}" type="datetime1">
              <a:rPr lang="en-GB" smtClean="0"/>
              <a:t>24/09/2025</a:t>
            </a:fld>
            <a:endParaRPr lang="en-GB" dirty="0"/>
          </a:p>
        </p:txBody>
      </p:sp>
    </p:spTree>
    <p:extLst>
      <p:ext uri="{BB962C8B-B14F-4D97-AF65-F5344CB8AC3E}">
        <p14:creationId xmlns:p14="http://schemas.microsoft.com/office/powerpoint/2010/main" val="291206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C010A-D0D2-45E6-B04B-900AFC2806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9A6CE9-1503-44AE-9C80-F0F8D874EA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C35A2AA1-1B6B-4E88-A09D-356FC68522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944426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E5E3CF-3D05-44C8-88C8-D98ADD5B83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AF504C6-15EF-447C-AD59-74FEC0CCC51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1767EC9-ADE0-4807-A12B-A966A05B8BB9}"/>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60764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lvl2pPr marL="685800" indent="-228600">
              <a:buClr>
                <a:srgbClr val="C00000"/>
              </a:buClr>
              <a:buFont typeface="Arial" panose="020B0604020202020204" pitchFamily="34" charset="0"/>
              <a:buChar char="•"/>
              <a:defRPr/>
            </a:lvl2pPr>
            <a:lvl3pPr marL="1143000" indent="-228600">
              <a:buClrTx/>
              <a:buFont typeface="Arial" panose="020B0604020202020204" pitchFamily="34" charset="0"/>
              <a:buChar char="•"/>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990030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11042-BDFA-4708-84AB-F848A1D5D4A0}"/>
              </a:ext>
            </a:extLst>
          </p:cNvPr>
          <p:cNvSpPr>
            <a:spLocks noGrp="1"/>
          </p:cNvSpPr>
          <p:nvPr>
            <p:ph type="title"/>
          </p:nvPr>
        </p:nvSpPr>
        <p:spPr>
          <a:xfrm>
            <a:off x="831850" y="1709738"/>
            <a:ext cx="10515600" cy="2852737"/>
          </a:xfrm>
        </p:spPr>
        <p:txBody>
          <a:bodyPr anchor="b">
            <a:normAutofit/>
          </a:bodyPr>
          <a:lstStyle>
            <a:lvl1pPr>
              <a:defRPr sz="4400" b="1">
                <a:solidFill>
                  <a:srgbClr val="C00000"/>
                </a:solidFill>
              </a:defRPr>
            </a:lvl1p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8E6FC57D-47CF-4AB3-8F41-D74240EA10C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Edit Master text styles</a:t>
            </a:r>
          </a:p>
        </p:txBody>
      </p:sp>
      <p:sp>
        <p:nvSpPr>
          <p:cNvPr id="6" name="Slide Number Placeholder 5">
            <a:extLst>
              <a:ext uri="{FF2B5EF4-FFF2-40B4-BE49-F238E27FC236}">
                <a16:creationId xmlns:a16="http://schemas.microsoft.com/office/drawing/2014/main" id="{910AAC92-EEED-4232-ACDE-84003A6476B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30486793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C85BE-B3D8-4FF3-B29D-02E8297507B4}"/>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E89358A-6410-47DE-B7D5-0F708CD13DF5}"/>
              </a:ext>
            </a:extLst>
          </p:cNvPr>
          <p:cNvSpPr>
            <a:spLocks noGrp="1"/>
          </p:cNvSpPr>
          <p:nvPr>
            <p:ph sz="half" idx="1"/>
          </p:nvPr>
        </p:nvSpPr>
        <p:spPr>
          <a:xfrm>
            <a:off x="838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B94B0D16-5BFA-42AC-ADC2-646F18F108D0}"/>
              </a:ext>
            </a:extLst>
          </p:cNvPr>
          <p:cNvSpPr>
            <a:spLocks noGrp="1"/>
          </p:cNvSpPr>
          <p:nvPr>
            <p:ph sz="half" idx="2"/>
          </p:nvPr>
        </p:nvSpPr>
        <p:spPr>
          <a:xfrm>
            <a:off x="6172200" y="1825625"/>
            <a:ext cx="5181600" cy="4351338"/>
          </a:xfrm>
        </p:spPr>
        <p:txBody>
          <a:bodyPr/>
          <a:lstStyle>
            <a:lvl2pPr>
              <a:buClr>
                <a:srgbClr val="C00000"/>
              </a:buClr>
              <a:defRPr/>
            </a:lvl2pPr>
            <a:lvl3pPr>
              <a:buClrTx/>
              <a:defRPr/>
            </a:lvl3pPr>
            <a:lvl4pPr>
              <a:buClr>
                <a:srgbClr val="C00000"/>
              </a:buClr>
              <a:defRPr/>
            </a:lvl4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Slide Number Placeholder 6">
            <a:extLst>
              <a:ext uri="{FF2B5EF4-FFF2-40B4-BE49-F238E27FC236}">
                <a16:creationId xmlns:a16="http://schemas.microsoft.com/office/drawing/2014/main" id="{5392B6E7-0296-4DDC-8A37-ADBF03312730}"/>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239958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0E6CF-0013-49C7-AEB8-8E91374711D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83B4A6D-F116-4484-8C9C-A4639CC18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DA21EE16-2CAA-4269-9363-D2817EE0DF8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C135FF5-1094-4B0C-B250-AD8B448C6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5D47F8F-0A27-4035-ACD4-A78ECFE4A29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Slide Number Placeholder 8">
            <a:extLst>
              <a:ext uri="{FF2B5EF4-FFF2-40B4-BE49-F238E27FC236}">
                <a16:creationId xmlns:a16="http://schemas.microsoft.com/office/drawing/2014/main" id="{26EF0084-C4B2-4571-BB9F-0F21077EB4E6}"/>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052715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237DD-A251-437C-AEDD-CB5B4426A930}"/>
              </a:ext>
            </a:extLst>
          </p:cNvPr>
          <p:cNvSpPr>
            <a:spLocks noGrp="1"/>
          </p:cNvSpPr>
          <p:nvPr>
            <p:ph type="title"/>
          </p:nvPr>
        </p:nvSpPr>
        <p:spPr/>
        <p:txBody>
          <a:bodyPr/>
          <a:lstStyle/>
          <a:p>
            <a:r>
              <a:rPr lang="en-US"/>
              <a:t>Click to edit Master title style</a:t>
            </a:r>
            <a:endParaRPr lang="en-GB"/>
          </a:p>
        </p:txBody>
      </p:sp>
      <p:sp>
        <p:nvSpPr>
          <p:cNvPr id="5" name="Slide Number Placeholder 4">
            <a:extLst>
              <a:ext uri="{FF2B5EF4-FFF2-40B4-BE49-F238E27FC236}">
                <a16:creationId xmlns:a16="http://schemas.microsoft.com/office/drawing/2014/main" id="{77CF1F1D-CD28-4160-A015-F8A9E022CFE3}"/>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6919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568FEFF-33E8-4DF3-9F82-C8924C647AEE}"/>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1686113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618A54E-07B9-4B62-B101-F97969B049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930229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D806B-9951-41F8-8355-56988956D2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0142C372-A8E3-48FB-BC6D-03E9BE45A1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57AF29B-6E7F-438B-A4F0-E7B08FC248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1CB0398-38BC-4D55-98B4-91433EB43CB7}"/>
              </a:ext>
            </a:extLst>
          </p:cNvPr>
          <p:cNvSpPr>
            <a:spLocks noGrp="1"/>
          </p:cNvSpPr>
          <p:nvPr>
            <p:ph type="sldNum" sz="quarter" idx="12"/>
          </p:nvPr>
        </p:nvSpPr>
        <p:spPr/>
        <p:txBody>
          <a:bodyPr/>
          <a:lstStyle/>
          <a:p>
            <a:fld id="{E1C5CB42-CF14-4293-8971-6DCD1AAE8BE7}" type="slidenum">
              <a:rPr lang="en-GB" smtClean="0"/>
              <a:t>‹#›</a:t>
            </a:fld>
            <a:endParaRPr lang="en-GB"/>
          </a:p>
        </p:txBody>
      </p:sp>
    </p:spTree>
    <p:extLst>
      <p:ext uri="{BB962C8B-B14F-4D97-AF65-F5344CB8AC3E}">
        <p14:creationId xmlns:p14="http://schemas.microsoft.com/office/powerpoint/2010/main" val="25802110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E1190-2136-48F0-AC05-CF8B70904B38}"/>
              </a:ext>
            </a:extLst>
          </p:cNvPr>
          <p:cNvSpPr>
            <a:spLocks noGrp="1"/>
          </p:cNvSpPr>
          <p:nvPr>
            <p:ph type="title"/>
          </p:nvPr>
        </p:nvSpPr>
        <p:spPr>
          <a:xfrm>
            <a:off x="949720" y="365125"/>
            <a:ext cx="10333113"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345448-651E-4B5A-868C-102A5658F70B}"/>
              </a:ext>
            </a:extLst>
          </p:cNvPr>
          <p:cNvSpPr>
            <a:spLocks noGrp="1"/>
          </p:cNvSpPr>
          <p:nvPr>
            <p:ph type="body" idx="1"/>
          </p:nvPr>
        </p:nvSpPr>
        <p:spPr>
          <a:xfrm>
            <a:off x="838200" y="1825624"/>
            <a:ext cx="10515600" cy="466725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a:extLst>
              <a:ext uri="{FF2B5EF4-FFF2-40B4-BE49-F238E27FC236}">
                <a16:creationId xmlns:a16="http://schemas.microsoft.com/office/drawing/2014/main" id="{9A570DB5-9A54-43D6-A1BD-EE919D586D51}"/>
              </a:ext>
            </a:extLst>
          </p:cNvPr>
          <p:cNvSpPr>
            <a:spLocks noGrp="1"/>
          </p:cNvSpPr>
          <p:nvPr>
            <p:ph type="sldNum" sz="quarter" idx="4"/>
          </p:nvPr>
        </p:nvSpPr>
        <p:spPr>
          <a:xfrm>
            <a:off x="9448799" y="6542081"/>
            <a:ext cx="2743200" cy="315919"/>
          </a:xfrm>
          <a:prstGeom prst="rect">
            <a:avLst/>
          </a:prstGeom>
        </p:spPr>
        <p:txBody>
          <a:bodyPr vert="horz" lIns="91440" tIns="45720" rIns="91440" bIns="45720" rtlCol="0" anchor="ctr"/>
          <a:lstStyle>
            <a:lvl1pPr algn="r">
              <a:defRPr sz="1200">
                <a:solidFill>
                  <a:schemeClr val="tx1">
                    <a:tint val="75000"/>
                  </a:schemeClr>
                </a:solidFill>
              </a:defRPr>
            </a:lvl1pPr>
          </a:lstStyle>
          <a:p>
            <a:fld id="{E1C5CB42-CF14-4293-8971-6DCD1AAE8BE7}" type="slidenum">
              <a:rPr lang="en-GB" smtClean="0"/>
              <a:t>‹#›</a:t>
            </a:fld>
            <a:endParaRPr lang="en-GB"/>
          </a:p>
        </p:txBody>
      </p:sp>
      <p:sp>
        <p:nvSpPr>
          <p:cNvPr id="7" name="Rectangle 2">
            <a:extLst>
              <a:ext uri="{FF2B5EF4-FFF2-40B4-BE49-F238E27FC236}">
                <a16:creationId xmlns:a16="http://schemas.microsoft.com/office/drawing/2014/main" id="{9B768418-2B2A-4DD4-AF20-A6EC6C03C465}"/>
              </a:ext>
            </a:extLst>
          </p:cNvPr>
          <p:cNvSpPr>
            <a:spLocks noChangeArrowheads="1"/>
          </p:cNvSpPr>
          <p:nvPr userDrawn="1"/>
        </p:nvSpPr>
        <p:spPr bwMode="auto">
          <a:xfrm>
            <a:off x="-2" y="78603"/>
            <a:ext cx="12192001" cy="228029"/>
          </a:xfrm>
          <a:prstGeom prst="rect">
            <a:avLst/>
          </a:prstGeom>
          <a:solidFill>
            <a:schemeClr val="accent1"/>
          </a:solidFill>
          <a:ln>
            <a:noFill/>
          </a:ln>
          <a:extLst>
            <a:ext uri="{91240B29-F687-4f45-9708-019B960494DF}">
              <a14:hiddenLine xmlns:a14="http://schemas.microsoft.com/office/drawing/2010/main" xmlns="" w="0">
                <a:solidFill>
                  <a:srgbClr val="000000"/>
                </a:solidFill>
                <a:miter lim="800000"/>
                <a:headEnd/>
                <a:tailEnd/>
              </a14:hiddenLine>
            </a:ext>
          </a:extLst>
        </p:spPr>
        <p:txBody>
          <a:bodyPr wrap="none" lIns="77925" tIns="38963" rIns="77925" bIns="38963" anchor="ctr"/>
          <a:lstStyle/>
          <a:p>
            <a:endParaRPr lang="en-US">
              <a:latin typeface="Calibri" pitchFamily="34" charset="0"/>
            </a:endParaRPr>
          </a:p>
        </p:txBody>
      </p:sp>
      <p:pic>
        <p:nvPicPr>
          <p:cNvPr id="8" name="Picture 7" descr="CoM new.jpg">
            <a:extLst>
              <a:ext uri="{FF2B5EF4-FFF2-40B4-BE49-F238E27FC236}">
                <a16:creationId xmlns:a16="http://schemas.microsoft.com/office/drawing/2014/main" id="{CA1A8323-4ADE-4BE5-B7CC-3ABBBDEC976A}"/>
              </a:ext>
            </a:extLst>
          </p:cNvPr>
          <p:cNvPicPr>
            <a:picLocks noChangeAspect="1"/>
          </p:cNvPicPr>
          <p:nvPr userDrawn="1"/>
        </p:nvPicPr>
        <p:blipFill>
          <a:blip r:embed="rId13" cstate="email">
            <a:extLst>
              <a:ext uri="{28A0092B-C50C-407E-A947-70E740481C1C}">
                <a14:useLocalDpi xmlns:a14="http://schemas.microsoft.com/office/drawing/2010/main" val="0"/>
              </a:ext>
            </a:extLst>
          </a:blip>
          <a:stretch>
            <a:fillRect/>
          </a:stretch>
        </p:blipFill>
        <p:spPr>
          <a:xfrm>
            <a:off x="116188" y="365126"/>
            <a:ext cx="750719" cy="893832"/>
          </a:xfrm>
          <a:prstGeom prst="rect">
            <a:avLst/>
          </a:prstGeom>
        </p:spPr>
      </p:pic>
    </p:spTree>
    <p:extLst>
      <p:ext uri="{BB962C8B-B14F-4D97-AF65-F5344CB8AC3E}">
        <p14:creationId xmlns:p14="http://schemas.microsoft.com/office/powerpoint/2010/main" val="29747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FE552-82FF-41CD-AE9B-C5B295BA4FFD}"/>
              </a:ext>
            </a:extLst>
          </p:cNvPr>
          <p:cNvSpPr>
            <a:spLocks noGrp="1"/>
          </p:cNvSpPr>
          <p:nvPr>
            <p:ph type="ctrTitle"/>
          </p:nvPr>
        </p:nvSpPr>
        <p:spPr>
          <a:xfrm>
            <a:off x="1524000" y="1122363"/>
            <a:ext cx="9144000" cy="2387600"/>
          </a:xfrm>
        </p:spPr>
        <p:txBody>
          <a:bodyPr/>
          <a:lstStyle/>
          <a:p>
            <a:pPr marL="0" lvl="0" indent="0">
              <a:buNone/>
            </a:pPr>
            <a:r>
              <a:t>STA623 Bayesian Data Analysis</a:t>
            </a:r>
          </a:p>
        </p:txBody>
      </p:sp>
      <p:sp>
        <p:nvSpPr>
          <p:cNvPr id="3" name="Subtitle 2">
            <a:extLst>
              <a:ext uri="{FF2B5EF4-FFF2-40B4-BE49-F238E27FC236}">
                <a16:creationId xmlns:a16="http://schemas.microsoft.com/office/drawing/2014/main" id="{4E8C47A7-1C60-48ED-9106-1A4E50CD85F0}"/>
              </a:ext>
            </a:extLst>
          </p:cNvPr>
          <p:cNvSpPr>
            <a:spLocks noGrp="1"/>
          </p:cNvSpPr>
          <p:nvPr>
            <p:ph type="subTitle" idx="1"/>
          </p:nvPr>
        </p:nvSpPr>
        <p:spPr>
          <a:xfrm>
            <a:off x="1524000" y="4026500"/>
            <a:ext cx="9144000" cy="1231300"/>
          </a:xfrm>
        </p:spPr>
        <p:txBody>
          <a:bodyPr/>
          <a:lstStyle/>
          <a:p>
            <a:pPr marL="0" lvl="0" indent="0">
              <a:buNone/>
            </a:pPr>
            <a:r>
              <a:t>Session 4: Markov Chain Monte Carlo</a:t>
            </a:r>
            <a:br/>
            <a:br/>
            <a:r>
              <a:t>Marc Henrion</a:t>
            </a:r>
          </a:p>
        </p:txBody>
      </p:sp>
      <p:sp>
        <p:nvSpPr>
          <p:cNvPr id="7" name="Date Placeholder 3">
            <a:extLst>
              <a:ext uri="{FF2B5EF4-FFF2-40B4-BE49-F238E27FC236}">
                <a16:creationId xmlns:a16="http://schemas.microsoft.com/office/drawing/2014/main" id="{7CD99309-7B5F-490B-9BDE-AAF9B5F8DCFE}"/>
              </a:ext>
            </a:extLst>
          </p:cNvPr>
          <p:cNvSpPr>
            <a:spLocks noGrp="1"/>
          </p:cNvSpPr>
          <p:nvPr>
            <p:ph type="dt" sz="half" idx="2"/>
          </p:nvPr>
        </p:nvSpPr>
        <p:spPr>
          <a:xfrm>
            <a:off x="4724400" y="5580025"/>
            <a:ext cx="2743200" cy="311224"/>
          </a:xfrm>
          <a:prstGeom prst="rect">
            <a:avLst/>
          </a:prstGeom>
        </p:spPr>
        <p:txBody>
          <a:bodyPr/>
          <a:lstStyle/>
          <a:p>
            <a:pPr marL="0" lvl="0" indent="0">
              <a:buNone/>
            </a:pPr>
            <a:r>
              <a:t>2025-09-25</a:t>
            </a:r>
          </a:p>
        </p:txBody>
      </p:sp>
      <p:sp>
        <p:nvSpPr>
          <p:cNvPr id="6" name="Slide Number Placeholder 5">
            <a:extLst>
              <a:ext uri="{FF2B5EF4-FFF2-40B4-BE49-F238E27FC236}">
                <a16:creationId xmlns:a16="http://schemas.microsoft.com/office/drawing/2014/main" id="{90A256D4-A46F-42D5-9B93-520AF7ED2811}"/>
              </a:ext>
            </a:extLst>
          </p:cNvPr>
          <p:cNvSpPr>
            <a:spLocks noGrp="1"/>
          </p:cNvSpPr>
          <p:nvPr>
            <p:ph type="sldNum" sz="quarter" idx="12"/>
          </p:nvPr>
        </p:nvSpPr>
        <p:spPr/>
        <p:txBody>
          <a:bodyPr/>
          <a:lstStyle/>
          <a:p>
            <a:fld id="{E1C5CB42-CF14-4293-8971-6DCD1AAE8BE7}" type="slidenum">
              <a:rPr lang="en-GB" smtClean="0"/>
              <a:t>1</a:t>
            </a:fld>
            <a:endParaRPr 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Monte Carlo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lnSpcReduction="10000"/>
              </a:bodyPr>
              <a:lstStyle/>
              <a:p>
                <a:pPr marL="0" lvl="0" indent="0">
                  <a:buNone/>
                </a:pPr>
                <a:r>
                  <a:t>Let </a:t>
                </a:r>
                <a14:m>
                  <m:oMath xmlns:m="http://schemas.openxmlformats.org/officeDocument/2006/math">
                    <m:r>
                      <a:rPr>
                        <a:latin typeface="Cambria Math" panose="02040503050406030204" pitchFamily="18" charset="0"/>
                      </a:rPr>
                      <m:t>𝜃</m:t>
                    </m:r>
                  </m:oMath>
                </a14:m>
                <a:r>
                  <a:t> be a parameter of interest and let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oMath>
                </a14:m>
                <a:r>
                  <a:t> be a sample from the sampling model distribution </a:t>
                </a:r>
                <a14:m>
                  <m:oMath xmlns:m="http://schemas.openxmlformats.org/officeDocument/2006/math">
                    <m:r>
                      <a:rPr>
                        <a:latin typeface="Cambria Math" panose="02040503050406030204" pitchFamily="18" charset="0"/>
                      </a:rPr>
                      <m:t>𝑝</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r>
                          <a:rPr>
                            <a:latin typeface="Cambria Math" panose="02040503050406030204" pitchFamily="18" charset="0"/>
                          </a:rPr>
                          <m:t>|</m:t>
                        </m:r>
                        <m:r>
                          <a:rPr>
                            <a:latin typeface="Cambria Math" panose="02040503050406030204" pitchFamily="18" charset="0"/>
                          </a:rPr>
                          <m:t>𝜃</m:t>
                        </m:r>
                      </m:e>
                    </m:d>
                  </m:oMath>
                </a14:m>
                <a:r>
                  <a:t>.</a:t>
                </a:r>
              </a:p>
              <a:p>
                <a:pPr marL="0" lvl="0" indent="0">
                  <a:buNone/>
                </a:pPr>
                <a:r>
                  <a:t>Suppose we can sample a number </a:t>
                </a:r>
                <a14:m>
                  <m:oMath xmlns:m="http://schemas.openxmlformats.org/officeDocument/2006/math">
                    <m:r>
                      <a:rPr>
                        <a:latin typeface="Cambria Math" panose="02040503050406030204" pitchFamily="18" charset="0"/>
                      </a:rPr>
                      <m:t>𝑆</m:t>
                    </m:r>
                  </m:oMath>
                </a14:m>
                <a:r>
                  <a:t> of independent, random values for </a:t>
                </a:r>
                <a14:m>
                  <m:oMath xmlns:m="http://schemas.openxmlformats.org/officeDocument/2006/math">
                    <m:r>
                      <a:rPr>
                        <a:latin typeface="Cambria Math" panose="02040503050406030204" pitchFamily="18" charset="0"/>
                      </a:rPr>
                      <m:t>𝜃</m:t>
                    </m:r>
                  </m:oMath>
                </a14:m>
                <a:r>
                  <a:t> from the posterior distribution </a:t>
                </a:r>
                <a14:m>
                  <m:oMath xmlns:m="http://schemas.openxmlformats.org/officeDocument/2006/math">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𝜃</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oMath>
                </a14:m>
                <a:r>
                  <a:t>:</a:t>
                </a:r>
              </a:p>
              <a:p>
                <a:pPr marL="0" lvl="0" indent="0">
                  <a:buNone/>
                </a:pPr>
                <a14:m>
                  <m:oMathPara xmlns:m="http://schemas.openxmlformats.org/officeDocument/2006/math">
                    <m:oMathParaPr>
                      <m:jc m:val="center"/>
                    </m:oMathParaPr>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𝜃</m:t>
                          </m:r>
                        </m:e>
                        <m:sup>
                          <m:d>
                            <m:dPr>
                              <m:ctrlPr>
                                <a:rPr i="1">
                                  <a:latin typeface="Cambria Math" panose="02040503050406030204" pitchFamily="18" charset="0"/>
                                </a:rPr>
                              </m:ctrlPr>
                            </m:dPr>
                            <m:e>
                              <m:r>
                                <a:rPr>
                                  <a:latin typeface="Cambria Math" panose="02040503050406030204" pitchFamily="18" charset="0"/>
                                </a:rPr>
                                <m:t>1</m:t>
                              </m:r>
                            </m:e>
                          </m:d>
                        </m:sup>
                      </m:sSup>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𝜃</m:t>
                          </m:r>
                        </m:e>
                        <m:sup>
                          <m:d>
                            <m:dPr>
                              <m:ctrlPr>
                                <a:rPr i="1">
                                  <a:latin typeface="Cambria Math" panose="02040503050406030204" pitchFamily="18" charset="0"/>
                                </a:rPr>
                              </m:ctrlPr>
                            </m:dPr>
                            <m:e>
                              <m:r>
                                <a:rPr>
                                  <a:latin typeface="Cambria Math" panose="02040503050406030204" pitchFamily="18" charset="0"/>
                                </a:rPr>
                                <m:t>𝑆</m:t>
                              </m:r>
                            </m:e>
                          </m:d>
                        </m:sup>
                      </m:sSup>
                      <m:sSub>
                        <m:sSubPr>
                          <m:ctrlPr>
                            <a:rPr i="1">
                              <a:latin typeface="Cambria Math" panose="02040503050406030204" pitchFamily="18" charset="0"/>
                            </a:rPr>
                          </m:ctrlPr>
                        </m:sSubPr>
                        <m:e>
                          <m:r>
                            <a:rPr>
                              <a:latin typeface="Cambria Math" panose="02040503050406030204" pitchFamily="18" charset="0"/>
                            </a:rPr>
                            <m:t>∼</m:t>
                          </m:r>
                        </m:e>
                        <m:sub>
                          <m:r>
                            <m:rPr>
                              <m:nor/>
                            </m:rPr>
                            <a:rPr/>
                            <m:t>iid</m:t>
                          </m:r>
                        </m:sub>
                      </m:sSub>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𝜃</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oMath>
                  </m:oMathPara>
                </a14:m>
                <a:endParaRPr/>
              </a:p>
              <a:p>
                <a:pPr marL="0" lvl="0" indent="0">
                  <a:buNone/>
                </a:pPr>
                <a:r>
                  <a:t>The the empirical distribution of the samples </a:t>
                </a:r>
                <a14:m>
                  <m:oMath xmlns:m="http://schemas.openxmlformats.org/officeDocument/2006/math">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𝜃</m:t>
                        </m:r>
                      </m:e>
                      <m:sup>
                        <m:d>
                          <m:dPr>
                            <m:ctrlPr>
                              <a:rPr i="1">
                                <a:latin typeface="Cambria Math" panose="02040503050406030204" pitchFamily="18" charset="0"/>
                              </a:rPr>
                            </m:ctrlPr>
                          </m:dPr>
                          <m:e>
                            <m:r>
                              <a:rPr>
                                <a:latin typeface="Cambria Math" panose="02040503050406030204" pitchFamily="18" charset="0"/>
                              </a:rPr>
                              <m:t>1</m:t>
                            </m:r>
                          </m:e>
                        </m:d>
                      </m:sup>
                    </m:sSup>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𝜃</m:t>
                        </m:r>
                      </m:e>
                      <m:sup>
                        <m:d>
                          <m:dPr>
                            <m:ctrlPr>
                              <a:rPr i="1">
                                <a:latin typeface="Cambria Math" panose="02040503050406030204" pitchFamily="18" charset="0"/>
                              </a:rPr>
                            </m:ctrlPr>
                          </m:dPr>
                          <m:e>
                            <m:r>
                              <a:rPr>
                                <a:latin typeface="Cambria Math" panose="02040503050406030204" pitchFamily="18" charset="0"/>
                              </a:rPr>
                              <m:t>𝑆</m:t>
                            </m:r>
                          </m:e>
                        </m:d>
                      </m:sup>
                    </m:sSup>
                    <m:r>
                      <a:rPr>
                        <a:latin typeface="Cambria Math" panose="02040503050406030204" pitchFamily="18" charset="0"/>
                      </a:rPr>
                      <m:t>}</m:t>
                    </m:r>
                  </m:oMath>
                </a14:m>
                <a:r>
                  <a:t> would approximate </a:t>
                </a:r>
                <a14:m>
                  <m:oMath xmlns:m="http://schemas.openxmlformats.org/officeDocument/2006/math">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𝜃</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oMath>
                </a14:m>
                <a:r>
                  <a:t> with the approximation improving as </a:t>
                </a:r>
                <a14:m>
                  <m:oMath xmlns:m="http://schemas.openxmlformats.org/officeDocument/2006/math">
                    <m:r>
                      <a:rPr>
                        <a:latin typeface="Cambria Math" panose="02040503050406030204" pitchFamily="18" charset="0"/>
                      </a:rPr>
                      <m:t>𝑆</m:t>
                    </m:r>
                  </m:oMath>
                </a14:m>
                <a:r>
                  <a:t> increases.</a:t>
                </a:r>
              </a:p>
              <a:p>
                <a:pPr marL="0" lvl="0" indent="0">
                  <a:buNone/>
                </a:pPr>
                <a:r>
                  <a:t>The empirical distribution of </a:t>
                </a:r>
                <a14:m>
                  <m:oMath xmlns:m="http://schemas.openxmlformats.org/officeDocument/2006/math">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𝜃</m:t>
                        </m:r>
                      </m:e>
                      <m:sup>
                        <m:d>
                          <m:dPr>
                            <m:ctrlPr>
                              <a:rPr i="1">
                                <a:latin typeface="Cambria Math" panose="02040503050406030204" pitchFamily="18" charset="0"/>
                              </a:rPr>
                            </m:ctrlPr>
                          </m:dPr>
                          <m:e>
                            <m:r>
                              <a:rPr>
                                <a:latin typeface="Cambria Math" panose="02040503050406030204" pitchFamily="18" charset="0"/>
                              </a:rPr>
                              <m:t>1</m:t>
                            </m:r>
                          </m:e>
                        </m:d>
                      </m:sup>
                    </m:sSup>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𝜃</m:t>
                        </m:r>
                      </m:e>
                      <m:sup>
                        <m:d>
                          <m:dPr>
                            <m:ctrlPr>
                              <a:rPr i="1">
                                <a:latin typeface="Cambria Math" panose="02040503050406030204" pitchFamily="18" charset="0"/>
                              </a:rPr>
                            </m:ctrlPr>
                          </m:dPr>
                          <m:e>
                            <m:r>
                              <a:rPr>
                                <a:latin typeface="Cambria Math" panose="02040503050406030204" pitchFamily="18" charset="0"/>
                              </a:rPr>
                              <m:t>𝑆</m:t>
                            </m:r>
                          </m:e>
                        </m:d>
                      </m:sup>
                    </m:sSup>
                    <m:r>
                      <a:rPr>
                        <a:latin typeface="Cambria Math" panose="02040503050406030204" pitchFamily="18" charset="0"/>
                      </a:rPr>
                      <m:t>}</m:t>
                    </m:r>
                  </m:oMath>
                </a14:m>
                <a:r>
                  <a:t> is called the </a:t>
                </a:r>
                <a:r>
                  <a:rPr b="1"/>
                  <a:t>Monte Carlo approximation</a:t>
                </a:r>
                <a:r>
                  <a:t> to </a:t>
                </a:r>
                <a14:m>
                  <m:oMath xmlns:m="http://schemas.openxmlformats.org/officeDocument/2006/math">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𝜃</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oMath>
                </a14:m>
                <a:r>
                  <a:t>.</a:t>
                </a:r>
              </a:p>
              <a:p>
                <a:pPr marL="0" lvl="0" indent="0">
                  <a:buNone/>
                </a:pPr>
                <a:r>
                  <a:t>Note: Monte Carlo works for any distribution, not just posteriors.</a:t>
                </a:r>
              </a:p>
            </p:txBody>
          </p:sp>
        </mc:Choice>
        <mc:Fallback>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1206" t="-2981" r="-1448"/>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10</a:t>
            </a:fld>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Monte Carlo</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The </a:t>
            </a:r>
            <a:r>
              <a:rPr i="1"/>
              <a:t>Law of Large Numbers (LLN)</a:t>
            </a:r>
            <a:r>
              <a:t> is why Monte Carlo works: by the LLN</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14:m xmlns:a14="http://schemas.microsoft.com/office/drawing/2010/main">
              <m:oMathPara xmlns:m="http://schemas.openxmlformats.org/officeDocument/2006/math">
                <m:oMathParaPr>
                  <m:jc m:val="center"/>
                </m:oMathParaPr>
                <m:oMath xmlns:m="http://schemas.openxmlformats.org/officeDocument/2006/math">
                  <m:f>
                    <m:fPr>
                      <m:ctrlPr>
                        <a:rPr>
                          <a:latin typeface="Cambria Math" panose="02040503050406030204" pitchFamily="18" charset="0"/>
                        </a:rPr>
                      </m:ctrlPr>
                    </m:fPr>
                    <m:num>
                      <m:r>
                        <a:rPr>
                          <a:latin typeface="Cambria Math" panose="02040503050406030204" pitchFamily="18" charset="0"/>
                        </a:rPr>
                        <m:t>1</m:t>
                      </m:r>
                    </m:num>
                    <m:den>
                      <m:r>
                        <a:rPr>
                          <a:latin typeface="Cambria Math" panose="02040503050406030204" pitchFamily="18" charset="0"/>
                        </a:rPr>
                        <m:t>𝑆</m:t>
                      </m:r>
                    </m:den>
                  </m:f>
                  <m:nary>
                    <m:naryPr>
                      <m:chr m:val="∑"/>
                      <m:limLoc m:val="undOvr"/>
                      <m:ctrlPr>
                        <a:rPr i="1">
                          <a:latin typeface="Cambria Math" panose="02040503050406030204" pitchFamily="18" charset="0"/>
                        </a:rPr>
                      </m:ctrlPr>
                    </m:naryPr>
                    <m:sub>
                      <m:r>
                        <a:rPr>
                          <a:latin typeface="Cambria Math" panose="02040503050406030204" pitchFamily="18" charset="0"/>
                        </a:rPr>
                        <m:t>𝑠</m:t>
                      </m:r>
                    </m:sub>
                    <m:sup>
                      <m:r>
                        <a:rPr>
                          <a:latin typeface="Cambria Math" panose="02040503050406030204" pitchFamily="18" charset="0"/>
                        </a:rPr>
                        <m:t>​</m:t>
                      </m:r>
                    </m:sup>
                    <m:e>
                      <m:r>
                        <a:rPr>
                          <a:latin typeface="Cambria Math" panose="02040503050406030204" pitchFamily="18" charset="0"/>
                        </a:rPr>
                        <m:t>𝑔</m:t>
                      </m:r>
                    </m:e>
                  </m:nary>
                  <m:d>
                    <m:dPr>
                      <m:ctrlPr>
                        <a:rPr i="1">
                          <a:latin typeface="Cambria Math" panose="02040503050406030204" pitchFamily="18" charset="0"/>
                        </a:rPr>
                      </m:ctrlPr>
                    </m:dPr>
                    <m:e>
                      <m:sSup>
                        <m:sSupPr>
                          <m:ctrlPr>
                            <a:rPr i="1">
                              <a:latin typeface="Cambria Math" panose="02040503050406030204" pitchFamily="18" charset="0"/>
                            </a:rPr>
                          </m:ctrlPr>
                        </m:sSupPr>
                        <m:e>
                          <m:r>
                            <a:rPr>
                              <a:latin typeface="Cambria Math" panose="02040503050406030204" pitchFamily="18" charset="0"/>
                            </a:rPr>
                            <m:t>𝜃</m:t>
                          </m:r>
                        </m:e>
                        <m:sup>
                          <m:d>
                            <m:dPr>
                              <m:ctrlPr>
                                <a:rPr i="1">
                                  <a:latin typeface="Cambria Math" panose="02040503050406030204" pitchFamily="18" charset="0"/>
                                </a:rPr>
                              </m:ctrlPr>
                            </m:dPr>
                            <m:e>
                              <m:r>
                                <a:rPr>
                                  <a:latin typeface="Cambria Math" panose="02040503050406030204" pitchFamily="18" charset="0"/>
                                </a:rPr>
                                <m:t>𝑠</m:t>
                              </m:r>
                            </m:e>
                          </m:d>
                        </m:sup>
                      </m:sSup>
                    </m:e>
                  </m:d>
                  <m:r>
                    <a:rPr>
                      <a:latin typeface="Cambria Math" panose="02040503050406030204" pitchFamily="18" charset="0"/>
                    </a:rPr>
                    <m:t>→</m:t>
                  </m:r>
                  <m:r>
                    <a:rPr>
                      <a:latin typeface="Cambria Math" panose="02040503050406030204" pitchFamily="18" charset="0"/>
                    </a:rPr>
                    <m:t>𝐸</m:t>
                  </m:r>
                  <m:d>
                    <m:dPr>
                      <m:begChr m:val="["/>
                      <m:endChr m:val="]"/>
                      <m:ctrlPr>
                        <a:rPr i="1">
                          <a:latin typeface="Cambria Math" panose="02040503050406030204" pitchFamily="18" charset="0"/>
                        </a:rPr>
                      </m:ctrlPr>
                    </m:dPr>
                    <m:e>
                      <m:r>
                        <a:rPr>
                          <a:latin typeface="Cambria Math" panose="02040503050406030204" pitchFamily="18" charset="0"/>
                        </a:rPr>
                        <m:t>𝑔</m:t>
                      </m:r>
                      <m:d>
                        <m:dPr>
                          <m:ctrlPr>
                            <a:rPr i="1">
                              <a:latin typeface="Cambria Math" panose="02040503050406030204" pitchFamily="18" charset="0"/>
                            </a:rPr>
                          </m:ctrlPr>
                        </m:dPr>
                        <m:e>
                          <m:r>
                            <a:rPr>
                              <a:latin typeface="Cambria Math" panose="02040503050406030204" pitchFamily="18" charset="0"/>
                            </a:rPr>
                            <m:t>𝜃</m:t>
                          </m:r>
                        </m:e>
                      </m:d>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r>
                    <m:rPr>
                      <m:nor/>
                    </m:rPr>
                    <a:rPr/>
                    <m:t> </m:t>
                  </m:r>
                  <m:r>
                    <m:rPr>
                      <m:nor/>
                    </m:rPr>
                    <a:rPr/>
                    <m:t>as</m:t>
                  </m:r>
                  <m:r>
                    <m:rPr>
                      <m:nor/>
                    </m:rPr>
                    <a:rPr/>
                    <m:t> </m:t>
                  </m:r>
                  <m:r>
                    <a:rPr>
                      <a:latin typeface="Cambria Math" panose="02040503050406030204" pitchFamily="18" charset="0"/>
                    </a:rPr>
                    <m:t>𝑆</m:t>
                  </m:r>
                  <m:r>
                    <a:rPr>
                      <a:latin typeface="Cambria Math" panose="02040503050406030204" pitchFamily="18" charset="0"/>
                    </a:rPr>
                    <m:t>→∞</m:t>
                  </m:r>
                </m:oMath>
              </m:oMathPara>
            </a14:m>
            <a:endParaRP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where </a:t>
            </a:r>
            <a14:m xmlns:a14="http://schemas.microsoft.com/office/drawing/2010/main">
              <m:oMath xmlns:m="http://schemas.openxmlformats.org/officeDocument/2006/math">
                <m:r>
                  <a:rPr>
                    <a:latin typeface="Cambria Math" panose="02040503050406030204" pitchFamily="18" charset="0"/>
                  </a:rPr>
                  <m:t>𝐸</m:t>
                </m:r>
                <m:d>
                  <m:dPr>
                    <m:begChr m:val="["/>
                    <m:endChr m:val="]"/>
                    <m:ctrlPr>
                      <a:rPr i="1">
                        <a:latin typeface="Cambria Math" panose="02040503050406030204" pitchFamily="18" charset="0"/>
                      </a:rPr>
                    </m:ctrlPr>
                  </m:dPr>
                  <m:e>
                    <m:r>
                      <a:rPr>
                        <a:latin typeface="Cambria Math" panose="02040503050406030204" pitchFamily="18" charset="0"/>
                      </a:rPr>
                      <m:t>𝑔</m:t>
                    </m:r>
                    <m:d>
                      <m:dPr>
                        <m:ctrlPr>
                          <a:rPr i="1">
                            <a:latin typeface="Cambria Math" panose="02040503050406030204" pitchFamily="18" charset="0"/>
                          </a:rPr>
                        </m:ctrlPr>
                      </m:dPr>
                      <m:e>
                        <m:r>
                          <a:rPr>
                            <a:latin typeface="Cambria Math" panose="02040503050406030204" pitchFamily="18" charset="0"/>
                          </a:rPr>
                          <m:t>𝜃</m:t>
                        </m:r>
                      </m:e>
                    </m:d>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r>
                  <a:rPr>
                    <a:latin typeface="Cambria Math" panose="02040503050406030204" pitchFamily="18" charset="0"/>
                  </a:rPr>
                  <m:t>=∫</m:t>
                </m:r>
                <m:r>
                  <a:rPr>
                    <a:latin typeface="Cambria Math" panose="02040503050406030204" pitchFamily="18" charset="0"/>
                  </a:rPr>
                  <m:t>𝑔</m:t>
                </m:r>
                <m:d>
                  <m:dPr>
                    <m:ctrlPr>
                      <a:rPr i="1">
                        <a:latin typeface="Cambria Math" panose="02040503050406030204" pitchFamily="18" charset="0"/>
                      </a:rPr>
                    </m:ctrlPr>
                  </m:dPr>
                  <m:e>
                    <m:r>
                      <a:rPr>
                        <a:latin typeface="Cambria Math" panose="02040503050406030204" pitchFamily="18" charset="0"/>
                      </a:rPr>
                      <m:t>𝜃</m:t>
                    </m:r>
                  </m:e>
                </m:d>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𝜃</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r>
                  <a:rPr>
                    <a:latin typeface="Cambria Math" panose="02040503050406030204" pitchFamily="18" charset="0"/>
                  </a:rPr>
                  <m:t>𝑑</m:t>
                </m:r>
                <m:r>
                  <a:rPr>
                    <a:latin typeface="Cambria Math" panose="02040503050406030204" pitchFamily="18" charset="0"/>
                  </a:rPr>
                  <m:t>𝜃</m:t>
                </m:r>
              </m:oMath>
            </a14:m>
            <a: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11</a:t>
            </a:fld>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Monte Carlo</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For example, this means that as </a:t>
            </a:r>
            <a14:m xmlns:a14="http://schemas.microsoft.com/office/drawing/2010/main">
              <m:oMath xmlns:m="http://schemas.openxmlformats.org/officeDocument/2006/math">
                <m:r>
                  <a:rPr>
                    <a:latin typeface="Cambria Math" panose="02040503050406030204" pitchFamily="18" charset="0"/>
                  </a:rPr>
                  <m:t>𝑆</m:t>
                </m:r>
                <m:r>
                  <a:rPr>
                    <a:latin typeface="Cambria Math" panose="02040503050406030204" pitchFamily="18" charset="0"/>
                  </a:rPr>
                  <m:t>→∞</m:t>
                </m:r>
              </m:oMath>
            </a14:m>
            <a:r>
              <a:t>:</a:t>
            </a:r>
          </a:p>
          <a:p>
            <a:pPr lvl="0"/>
            <a14:m xmlns:a14="http://schemas.microsoft.com/office/drawing/2010/main">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𝜃</m:t>
                    </m:r>
                  </m:e>
                </m:acc>
                <m:r>
                  <a:rPr>
                    <a:latin typeface="Cambria Math" panose="02040503050406030204" pitchFamily="18" charset="0"/>
                  </a:rPr>
                  <m:t>=</m:t>
                </m:r>
                <m:nary>
                  <m:naryPr>
                    <m:chr m:val="∑"/>
                    <m:limLoc m:val="undOvr"/>
                    <m:ctrlPr>
                      <a:rPr i="1">
                        <a:latin typeface="Cambria Math" panose="02040503050406030204" pitchFamily="18" charset="0"/>
                      </a:rPr>
                    </m:ctrlPr>
                  </m:naryPr>
                  <m:sub>
                    <m:r>
                      <a:rPr>
                        <a:latin typeface="Cambria Math" panose="02040503050406030204" pitchFamily="18" charset="0"/>
                      </a:rPr>
                      <m:t>𝑠</m:t>
                    </m:r>
                  </m:sub>
                  <m:sup>
                    <m:r>
                      <a:rPr>
                        <a:latin typeface="Cambria Math" panose="02040503050406030204" pitchFamily="18" charset="0"/>
                      </a:rPr>
                      <m:t>​</m:t>
                    </m:r>
                  </m:sup>
                  <m:e>
                    <m:sSup>
                      <m:sSupPr>
                        <m:ctrlPr>
                          <a:rPr i="1">
                            <a:latin typeface="Cambria Math" panose="02040503050406030204" pitchFamily="18" charset="0"/>
                          </a:rPr>
                        </m:ctrlPr>
                      </m:sSupPr>
                      <m:e>
                        <m:r>
                          <a:rPr>
                            <a:latin typeface="Cambria Math" panose="02040503050406030204" pitchFamily="18" charset="0"/>
                          </a:rPr>
                          <m:t>𝜃</m:t>
                        </m:r>
                      </m:e>
                      <m:sup>
                        <m:d>
                          <m:dPr>
                            <m:ctrlPr>
                              <a:rPr i="1">
                                <a:latin typeface="Cambria Math" panose="02040503050406030204" pitchFamily="18" charset="0"/>
                              </a:rPr>
                            </m:ctrlPr>
                          </m:dPr>
                          <m:e>
                            <m:r>
                              <a:rPr>
                                <a:latin typeface="Cambria Math" panose="02040503050406030204" pitchFamily="18" charset="0"/>
                              </a:rPr>
                              <m:t>𝑠</m:t>
                            </m:r>
                          </m:e>
                        </m:d>
                      </m:sup>
                    </m:sSup>
                  </m:e>
                </m:nary>
                <m:r>
                  <a:rPr>
                    <a:latin typeface="Cambria Math" panose="02040503050406030204" pitchFamily="18" charset="0"/>
                  </a:rPr>
                  <m:t>/</m:t>
                </m:r>
                <m:r>
                  <a:rPr>
                    <a:latin typeface="Cambria Math" panose="02040503050406030204" pitchFamily="18" charset="0"/>
                  </a:rPr>
                  <m:t>𝑆</m:t>
                </m:r>
                <m:r>
                  <a:rPr>
                    <a:latin typeface="Cambria Math" panose="02040503050406030204" pitchFamily="18" charset="0"/>
                  </a:rPr>
                  <m:t>→</m:t>
                </m:r>
                <m:r>
                  <a:rPr>
                    <a:latin typeface="Cambria Math" panose="02040503050406030204" pitchFamily="18" charset="0"/>
                  </a:rPr>
                  <m:t>𝐸</m:t>
                </m:r>
                <m:d>
                  <m:dPr>
                    <m:begChr m:val="["/>
                    <m:endChr m:val="]"/>
                    <m:ctrlPr>
                      <a:rPr i="1">
                        <a:latin typeface="Cambria Math" panose="02040503050406030204" pitchFamily="18" charset="0"/>
                      </a:rPr>
                    </m:ctrlPr>
                  </m:dPr>
                  <m:e>
                    <m:r>
                      <a:rPr>
                        <a:latin typeface="Cambria Math" panose="02040503050406030204" pitchFamily="18" charset="0"/>
                      </a:rPr>
                      <m:t>𝜃</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oMath>
            </a14:m>
            <a:endParaRPr/>
          </a:p>
          <a:p>
            <a:pPr lvl="0"/>
            <a14:m xmlns:a14="http://schemas.microsoft.com/office/drawing/2010/main">
              <m:oMath xmlns:m="http://schemas.openxmlformats.org/officeDocument/2006/math">
                <m:nary>
                  <m:naryPr>
                    <m:chr m:val="∑"/>
                    <m:limLoc m:val="undOvr"/>
                    <m:ctrlPr>
                      <a:rPr>
                        <a:latin typeface="Cambria Math" panose="02040503050406030204" pitchFamily="18" charset="0"/>
                      </a:rPr>
                    </m:ctrlPr>
                  </m:naryPr>
                  <m:sub>
                    <m:r>
                      <a:rPr>
                        <a:latin typeface="Cambria Math" panose="02040503050406030204" pitchFamily="18" charset="0"/>
                      </a:rPr>
                      <m:t>𝑠</m:t>
                    </m:r>
                  </m:sub>
                  <m:sup>
                    <m:r>
                      <a:rPr>
                        <a:latin typeface="Cambria Math" panose="02040503050406030204" pitchFamily="18" charset="0"/>
                      </a:rPr>
                      <m:t>​</m:t>
                    </m:r>
                  </m:sup>
                  <m:e>
                    <m:sSup>
                      <m:sSupPr>
                        <m:ctrlPr>
                          <a:rPr i="1">
                            <a:latin typeface="Cambria Math" panose="02040503050406030204" pitchFamily="18" charset="0"/>
                          </a:rPr>
                        </m:ctrlPr>
                      </m:sSupPr>
                      <m:e>
                        <m:d>
                          <m:dPr>
                            <m:ctrlPr>
                              <a:rPr i="1">
                                <a:latin typeface="Cambria Math" panose="02040503050406030204" pitchFamily="18" charset="0"/>
                              </a:rPr>
                            </m:ctrlPr>
                          </m:dPr>
                          <m:e>
                            <m:sSup>
                              <m:sSupPr>
                                <m:ctrlPr>
                                  <a:rPr i="1">
                                    <a:latin typeface="Cambria Math" panose="02040503050406030204" pitchFamily="18" charset="0"/>
                                  </a:rPr>
                                </m:ctrlPr>
                              </m:sSupPr>
                              <m:e>
                                <m:r>
                                  <a:rPr>
                                    <a:latin typeface="Cambria Math" panose="02040503050406030204" pitchFamily="18" charset="0"/>
                                  </a:rPr>
                                  <m:t>𝜃</m:t>
                                </m:r>
                              </m:e>
                              <m:sup>
                                <m:d>
                                  <m:dPr>
                                    <m:ctrlPr>
                                      <a:rPr i="1">
                                        <a:latin typeface="Cambria Math" panose="02040503050406030204" pitchFamily="18" charset="0"/>
                                      </a:rPr>
                                    </m:ctrlPr>
                                  </m:dPr>
                                  <m:e>
                                    <m:r>
                                      <a:rPr>
                                        <a:latin typeface="Cambria Math" panose="02040503050406030204" pitchFamily="18" charset="0"/>
                                      </a:rPr>
                                      <m:t>𝑠</m:t>
                                    </m:r>
                                  </m:e>
                                </m:d>
                              </m:sup>
                            </m:sSup>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𝜃</m:t>
                                </m:r>
                              </m:e>
                            </m:acc>
                          </m:e>
                        </m:d>
                      </m:e>
                      <m:sup>
                        <m:r>
                          <a:rPr>
                            <a:latin typeface="Cambria Math" panose="02040503050406030204" pitchFamily="18" charset="0"/>
                          </a:rPr>
                          <m:t>2</m:t>
                        </m:r>
                      </m:sup>
                    </m:sSup>
                  </m:e>
                </m:nary>
                <m:r>
                  <a:rPr>
                    <a:latin typeface="Cambria Math" panose="02040503050406030204" pitchFamily="18" charset="0"/>
                  </a:rPr>
                  <m:t>/</m:t>
                </m:r>
                <m:d>
                  <m:dPr>
                    <m:ctrlPr>
                      <a:rPr i="1">
                        <a:latin typeface="Cambria Math" panose="02040503050406030204" pitchFamily="18" charset="0"/>
                      </a:rPr>
                    </m:ctrlPr>
                  </m:dPr>
                  <m:e>
                    <m:r>
                      <a:rPr>
                        <a:latin typeface="Cambria Math" panose="02040503050406030204" pitchFamily="18" charset="0"/>
                      </a:rPr>
                      <m:t>𝑆</m:t>
                    </m:r>
                    <m:r>
                      <a:rPr>
                        <a:latin typeface="Cambria Math" panose="02040503050406030204" pitchFamily="18" charset="0"/>
                      </a:rPr>
                      <m:t>−1</m:t>
                    </m:r>
                  </m:e>
                </m:d>
                <m:r>
                  <a:rPr>
                    <a:latin typeface="Cambria Math" panose="02040503050406030204" pitchFamily="18" charset="0"/>
                  </a:rPr>
                  <m:t>→</m:t>
                </m:r>
                <m:r>
                  <a:rPr>
                    <a:latin typeface="Cambria Math" panose="02040503050406030204" pitchFamily="18" charset="0"/>
                  </a:rPr>
                  <m:t>𝑉𝑎𝑟</m:t>
                </m:r>
                <m:d>
                  <m:dPr>
                    <m:ctrlPr>
                      <a:rPr i="1">
                        <a:latin typeface="Cambria Math" panose="02040503050406030204" pitchFamily="18" charset="0"/>
                      </a:rPr>
                    </m:ctrlPr>
                  </m:dPr>
                  <m:e>
                    <m:r>
                      <a:rPr>
                        <a:latin typeface="Cambria Math" panose="02040503050406030204" pitchFamily="18" charset="0"/>
                      </a:rPr>
                      <m:t>𝜃</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oMath>
            </a14:m>
            <a:endParaRPr/>
          </a:p>
          <a:p>
            <a:pPr lvl="0"/>
            <a14:m xmlns:a14="http://schemas.microsoft.com/office/drawing/2010/main">
              <m:oMath xmlns:m="http://schemas.openxmlformats.org/officeDocument/2006/math">
                <m:r>
                  <a:rPr>
                    <a:latin typeface="Cambria Math" panose="02040503050406030204" pitchFamily="18" charset="0"/>
                  </a:rPr>
                  <m:t>#</m:t>
                </m:r>
                <m:d>
                  <m:dPr>
                    <m:ctrlPr>
                      <a:rPr i="1">
                        <a:latin typeface="Cambria Math" panose="02040503050406030204" pitchFamily="18" charset="0"/>
                      </a:rPr>
                    </m:ctrlPr>
                  </m:dPr>
                  <m:e>
                    <m:sSup>
                      <m:sSupPr>
                        <m:ctrlPr>
                          <a:rPr i="1">
                            <a:latin typeface="Cambria Math" panose="02040503050406030204" pitchFamily="18" charset="0"/>
                          </a:rPr>
                        </m:ctrlPr>
                      </m:sSupPr>
                      <m:e>
                        <m:r>
                          <a:rPr>
                            <a:latin typeface="Cambria Math" panose="02040503050406030204" pitchFamily="18" charset="0"/>
                          </a:rPr>
                          <m:t>𝜃</m:t>
                        </m:r>
                      </m:e>
                      <m:sup>
                        <m:d>
                          <m:dPr>
                            <m:ctrlPr>
                              <a:rPr i="1">
                                <a:latin typeface="Cambria Math" panose="02040503050406030204" pitchFamily="18" charset="0"/>
                              </a:rPr>
                            </m:ctrlPr>
                          </m:dPr>
                          <m:e>
                            <m:r>
                              <a:rPr>
                                <a:latin typeface="Cambria Math" panose="02040503050406030204" pitchFamily="18" charset="0"/>
                              </a:rPr>
                              <m:t>𝑠</m:t>
                            </m:r>
                          </m:e>
                        </m:d>
                      </m:sup>
                    </m:sSup>
                    <m:r>
                      <a:rPr>
                        <a:latin typeface="Cambria Math" panose="02040503050406030204" pitchFamily="18" charset="0"/>
                      </a:rPr>
                      <m:t>≤</m:t>
                    </m:r>
                    <m:r>
                      <a:rPr>
                        <a:latin typeface="Cambria Math" panose="02040503050406030204" pitchFamily="18" charset="0"/>
                      </a:rPr>
                      <m:t>𝑐</m:t>
                    </m:r>
                  </m:e>
                </m:d>
                <m:r>
                  <a:rPr>
                    <a:latin typeface="Cambria Math" panose="02040503050406030204" pitchFamily="18" charset="0"/>
                  </a:rPr>
                  <m:t>/</m:t>
                </m:r>
                <m:r>
                  <a:rPr>
                    <a:latin typeface="Cambria Math" panose="02040503050406030204" pitchFamily="18" charset="0"/>
                  </a:rPr>
                  <m:t>𝑆</m:t>
                </m:r>
                <m:r>
                  <a:rPr>
                    <a:latin typeface="Cambria Math" panose="02040503050406030204" pitchFamily="18" charset="0"/>
                  </a:rPr>
                  <m:t>→</m:t>
                </m:r>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𝜃</m:t>
                    </m:r>
                    <m:r>
                      <a:rPr>
                        <a:latin typeface="Cambria Math" panose="02040503050406030204" pitchFamily="18" charset="0"/>
                      </a:rPr>
                      <m:t>≤</m:t>
                    </m:r>
                    <m:r>
                      <a:rPr>
                        <a:latin typeface="Cambria Math" panose="02040503050406030204" pitchFamily="18" charset="0"/>
                      </a:rPr>
                      <m:t>𝑐</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oMath>
            </a14:m>
            <a:endParaRPr/>
          </a:p>
          <a:p>
            <a:pPr lvl="0"/>
            <a:r>
              <a:t>the </a:t>
            </a:r>
            <a14:m xmlns:a14="http://schemas.microsoft.com/office/drawing/2010/main">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𝛼</m:t>
                    </m:r>
                  </m:e>
                  <m:sup>
                    <m:r>
                      <a:rPr>
                        <a:latin typeface="Cambria Math" panose="02040503050406030204" pitchFamily="18" charset="0"/>
                      </a:rPr>
                      <m:t>𝑡h</m:t>
                    </m:r>
                  </m:sup>
                </m:sSup>
              </m:oMath>
            </a14:m>
            <a:r>
              <a:t> percentile of </a:t>
            </a:r>
            <a14:m xmlns:a14="http://schemas.microsoft.com/office/drawing/2010/main">
              <m:oMath xmlns:m="http://schemas.openxmlformats.org/officeDocument/2006/math">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𝜃</m:t>
                    </m:r>
                  </m:e>
                  <m:sup>
                    <m:d>
                      <m:dPr>
                        <m:ctrlPr>
                          <a:rPr i="1">
                            <a:latin typeface="Cambria Math" panose="02040503050406030204" pitchFamily="18" charset="0"/>
                          </a:rPr>
                        </m:ctrlPr>
                      </m:dPr>
                      <m:e>
                        <m:r>
                          <a:rPr>
                            <a:latin typeface="Cambria Math" panose="02040503050406030204" pitchFamily="18" charset="0"/>
                          </a:rPr>
                          <m:t>1</m:t>
                        </m:r>
                      </m:e>
                    </m:d>
                  </m:sup>
                </m:sSup>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𝜃</m:t>
                    </m:r>
                  </m:e>
                  <m:sup>
                    <m:d>
                      <m:dPr>
                        <m:ctrlPr>
                          <a:rPr i="1">
                            <a:latin typeface="Cambria Math" panose="02040503050406030204" pitchFamily="18" charset="0"/>
                          </a:rPr>
                        </m:ctrlPr>
                      </m:dPr>
                      <m:e>
                        <m:r>
                          <a:rPr>
                            <a:latin typeface="Cambria Math" panose="02040503050406030204" pitchFamily="18" charset="0"/>
                          </a:rPr>
                          <m:t>𝑆</m:t>
                        </m:r>
                      </m:e>
                    </m:d>
                  </m:sup>
                </m:sSup>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𝛼</m:t>
                    </m:r>
                  </m:sub>
                </m:sSub>
              </m:oMath>
            </a14:m>
            <a:endParaRPr/>
          </a:p>
          <a:p>
            <a:pPr lvl="0"/>
            <a14:m xmlns:a14="http://schemas.microsoft.com/office/drawing/2010/main">
              <m:oMath xmlns:m="http://schemas.openxmlformats.org/officeDocument/2006/math">
                <m:r>
                  <a:rPr>
                    <a:latin typeface="Cambria Math" panose="02040503050406030204" pitchFamily="18" charset="0"/>
                  </a:rPr>
                  <m:t>…</m:t>
                </m:r>
              </m:oMath>
            </a14:m>
            <a:endParaRPr/>
          </a:p>
          <a:p>
            <a:pPr marL="0" lvl="0" indent="0">
              <a:buNone/>
            </a:pPr>
            <a:r>
              <a:t>We can approximate just about any aspect of the distribution </a:t>
            </a:r>
            <a14:m xmlns:a14="http://schemas.microsoft.com/office/drawing/2010/main">
              <m:oMath xmlns:m="http://schemas.openxmlformats.org/officeDocument/2006/math">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𝜃</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oMath>
            </a14:m>
            <a:r>
              <a:t> in this way and with an arbitrary degree of precision given a large enough sample.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12</a:t>
            </a:fld>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Monte Carlo - Example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Recall for a </a:t>
            </a:r>
            <a14:m xmlns:a14="http://schemas.microsoft.com/office/drawing/2010/main">
              <m:oMath xmlns:m="http://schemas.openxmlformats.org/officeDocument/2006/math">
                <m:r>
                  <a:rPr>
                    <a:latin typeface="Cambria Math" panose="02040503050406030204" pitchFamily="18" charset="0"/>
                  </a:rPr>
                  <m:t>𝛤</m:t>
                </m:r>
                <m:d>
                  <m:dPr>
                    <m:ctrlPr>
                      <a:rPr i="1">
                        <a:latin typeface="Cambria Math" panose="02040503050406030204" pitchFamily="18" charset="0"/>
                      </a:rPr>
                    </m:ctrlPr>
                  </m:dPr>
                  <m:e>
                    <m:r>
                      <a:rPr>
                        <a:latin typeface="Cambria Math" panose="02040503050406030204" pitchFamily="18" charset="0"/>
                      </a:rPr>
                      <m:t>𝑎</m:t>
                    </m:r>
                    <m:r>
                      <a:rPr>
                        <a:latin typeface="Cambria Math" panose="02040503050406030204" pitchFamily="18" charset="0"/>
                      </a:rPr>
                      <m:t>,</m:t>
                    </m:r>
                    <m:r>
                      <a:rPr>
                        <a:latin typeface="Cambria Math" panose="02040503050406030204" pitchFamily="18" charset="0"/>
                      </a:rPr>
                      <m:t>𝑏</m:t>
                    </m:r>
                  </m:e>
                </m:d>
              </m:oMath>
            </a14:m>
            <a:r>
              <a:t> prior with a </a:t>
            </a:r>
            <a14:m xmlns:a14="http://schemas.microsoft.com/office/drawing/2010/main">
              <m:oMath xmlns:m="http://schemas.openxmlformats.org/officeDocument/2006/math">
                <m:r>
                  <a:rPr>
                    <a:latin typeface="Cambria Math" panose="02040503050406030204" pitchFamily="18" charset="0"/>
                  </a:rPr>
                  <m:t>𝑃𝑜𝑖𝑠</m:t>
                </m:r>
                <m:d>
                  <m:dPr>
                    <m:ctrlPr>
                      <a:rPr i="1">
                        <a:latin typeface="Cambria Math" panose="02040503050406030204" pitchFamily="18" charset="0"/>
                      </a:rPr>
                    </m:ctrlPr>
                  </m:dPr>
                  <m:e>
                    <m:r>
                      <a:rPr>
                        <a:latin typeface="Cambria Math" panose="02040503050406030204" pitchFamily="18" charset="0"/>
                      </a:rPr>
                      <m:t>𝜆</m:t>
                    </m:r>
                  </m:e>
                </m:d>
              </m:oMath>
            </a14:m>
            <a:r>
              <a:t> sampling model for some data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oMath>
            </a14:m>
            <a:r>
              <a:t>, the posterior distribution is </a:t>
            </a:r>
            <a14:m xmlns:a14="http://schemas.microsoft.com/office/drawing/2010/main">
              <m:oMath xmlns:m="http://schemas.openxmlformats.org/officeDocument/2006/math">
                <m:r>
                  <a:rPr>
                    <a:latin typeface="Cambria Math" panose="02040503050406030204" pitchFamily="18" charset="0"/>
                  </a:rPr>
                  <m:t>𝛤</m:t>
                </m:r>
                <m:d>
                  <m:dPr>
                    <m:ctrlPr>
                      <a:rPr i="1">
                        <a:latin typeface="Cambria Math" panose="02040503050406030204" pitchFamily="18" charset="0"/>
                      </a:rPr>
                    </m:ctrlPr>
                  </m:dPr>
                  <m:e>
                    <m:r>
                      <a:rPr>
                        <a:latin typeface="Cambria Math" panose="02040503050406030204" pitchFamily="18" charset="0"/>
                      </a:rPr>
                      <m:t>𝑎</m:t>
                    </m:r>
                    <m:r>
                      <a:rPr>
                        <a:latin typeface="Cambria Math" panose="02040503050406030204" pitchFamily="18" charset="0"/>
                      </a:rPr>
                      <m:t>+</m:t>
                    </m:r>
                    <m:nary>
                      <m:naryPr>
                        <m:chr m:val="∑"/>
                        <m:limLoc m:val="undOvr"/>
                        <m:ctrlPr>
                          <a:rPr i="1">
                            <a:latin typeface="Cambria Math" panose="02040503050406030204" pitchFamily="18" charset="0"/>
                          </a:rPr>
                        </m:ctrlPr>
                      </m:naryPr>
                      <m:sub>
                        <m:r>
                          <a:rPr>
                            <a:latin typeface="Cambria Math" panose="02040503050406030204" pitchFamily="18" charset="0"/>
                          </a:rPr>
                          <m:t>𝑖</m:t>
                        </m:r>
                      </m:sub>
                      <m:sup>
                        <m:r>
                          <a:rPr>
                            <a:latin typeface="Cambria Math" panose="02040503050406030204" pitchFamily="18" charset="0"/>
                          </a:rPr>
                          <m:t>​</m:t>
                        </m:r>
                      </m:sup>
                      <m:e>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e>
                    </m:nary>
                    <m:r>
                      <a:rPr>
                        <a:latin typeface="Cambria Math" panose="02040503050406030204" pitchFamily="18" charset="0"/>
                      </a:rPr>
                      <m:t>,</m:t>
                    </m:r>
                    <m:r>
                      <a:rPr>
                        <a:latin typeface="Cambria Math" panose="02040503050406030204" pitchFamily="18" charset="0"/>
                      </a:rPr>
                      <m:t>𝑏</m:t>
                    </m:r>
                    <m:r>
                      <a:rPr>
                        <a:latin typeface="Cambria Math" panose="02040503050406030204" pitchFamily="18" charset="0"/>
                      </a:rPr>
                      <m:t>+</m:t>
                    </m:r>
                    <m:r>
                      <a:rPr>
                        <a:latin typeface="Cambria Math" panose="02040503050406030204" pitchFamily="18" charset="0"/>
                      </a:rPr>
                      <m:t>𝑛</m:t>
                    </m:r>
                  </m:e>
                </m:d>
              </m:oMath>
            </a14:m>
            <a:r>
              <a:t>.</a:t>
            </a:r>
          </a:p>
          <a:p>
            <a:pPr marL="0" lvl="0" indent="0">
              <a:buNone/>
            </a:pPr>
            <a:r>
              <a:t>In Practical 3, Exercise 3, we had </a:t>
            </a:r>
            <a14:m xmlns:a14="http://schemas.microsoft.com/office/drawing/2010/main">
              <m:oMath xmlns:m="http://schemas.openxmlformats.org/officeDocument/2006/math">
                <m:r>
                  <a:rPr>
                    <a:latin typeface="Cambria Math" panose="02040503050406030204" pitchFamily="18" charset="0"/>
                  </a:rPr>
                  <m:t>𝑎</m:t>
                </m:r>
                <m:r>
                  <a:rPr>
                    <a:latin typeface="Cambria Math" panose="02040503050406030204" pitchFamily="18" charset="0"/>
                  </a:rPr>
                  <m:t>=5,</m:t>
                </m:r>
                <m:r>
                  <a:rPr>
                    <a:latin typeface="Cambria Math" panose="02040503050406030204" pitchFamily="18" charset="0"/>
                  </a:rPr>
                  <m:t>𝑏</m:t>
                </m:r>
                <m:r>
                  <a:rPr>
                    <a:latin typeface="Cambria Math" panose="02040503050406030204" pitchFamily="18" charset="0"/>
                  </a:rPr>
                  <m:t>=2,</m:t>
                </m:r>
                <m:r>
                  <a:rPr>
                    <a:latin typeface="Cambria Math" panose="02040503050406030204" pitchFamily="18" charset="0"/>
                  </a:rPr>
                  <m:t>𝑛</m:t>
                </m:r>
                <m:r>
                  <a:rPr>
                    <a:latin typeface="Cambria Math" panose="02040503050406030204" pitchFamily="18" charset="0"/>
                  </a:rPr>
                  <m:t>=18,</m:t>
                </m:r>
                <m:nary>
                  <m:naryPr>
                    <m:chr m:val="∑"/>
                    <m:limLoc m:val="undOvr"/>
                    <m:ctrlPr>
                      <a:rPr i="1">
                        <a:latin typeface="Cambria Math" panose="02040503050406030204" pitchFamily="18" charset="0"/>
                      </a:rPr>
                    </m:ctrlPr>
                  </m:naryPr>
                  <m:sub>
                    <m:r>
                      <a:rPr>
                        <a:latin typeface="Cambria Math" panose="02040503050406030204" pitchFamily="18" charset="0"/>
                      </a:rPr>
                      <m:t>𝑖</m:t>
                    </m:r>
                  </m:sub>
                  <m:sup>
                    <m:r>
                      <a:rPr>
                        <a:latin typeface="Cambria Math" panose="02040503050406030204" pitchFamily="18" charset="0"/>
                      </a:rPr>
                      <m:t>​</m:t>
                    </m:r>
                  </m:sup>
                  <m:e>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e>
                </m:nary>
                <m:r>
                  <a:rPr>
                    <a:latin typeface="Cambria Math" panose="02040503050406030204" pitchFamily="18" charset="0"/>
                  </a:rPr>
                  <m:t>=40</m:t>
                </m:r>
              </m:oMath>
            </a14:m>
            <a:r>
              <a:t>, yielding a </a:t>
            </a:r>
            <a14:m xmlns:a14="http://schemas.microsoft.com/office/drawing/2010/main">
              <m:oMath xmlns:m="http://schemas.openxmlformats.org/officeDocument/2006/math">
                <m:r>
                  <a:rPr>
                    <a:latin typeface="Cambria Math" panose="02040503050406030204" pitchFamily="18" charset="0"/>
                  </a:rPr>
                  <m:t>𝛤</m:t>
                </m:r>
                <m:d>
                  <m:dPr>
                    <m:ctrlPr>
                      <a:rPr i="1">
                        <a:latin typeface="Cambria Math" panose="02040503050406030204" pitchFamily="18" charset="0"/>
                      </a:rPr>
                    </m:ctrlPr>
                  </m:dPr>
                  <m:e>
                    <m:r>
                      <a:rPr>
                        <a:latin typeface="Cambria Math" panose="02040503050406030204" pitchFamily="18" charset="0"/>
                      </a:rPr>
                      <m:t>45,20</m:t>
                    </m:r>
                  </m:e>
                </m:d>
              </m:oMath>
            </a14:m>
            <a:r>
              <a:t> posterior.</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13</a:t>
            </a:fld>
            <a:endParaRPr lang="en-GB"/>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Monte Carlo - Example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rPr b="1"/>
              <a:t>Exercise:</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b="1"/>
          </a:p>
          <a:p>
            <a:pPr marL="0" lvl="0" indent="0">
              <a:buNone/>
            </a:pPr>
            <a:r>
              <a:t>Use Monte Carlo, with sizes </a:t>
            </a:r>
            <a14:m xmlns:a14="http://schemas.microsoft.com/office/drawing/2010/main">
              <m:oMath xmlns:m="http://schemas.openxmlformats.org/officeDocument/2006/math">
                <m:r>
                  <a:rPr>
                    <a:latin typeface="Cambria Math" panose="02040503050406030204" pitchFamily="18" charset="0"/>
                  </a:rPr>
                  <m:t>𝑆</m:t>
                </m:r>
                <m:r>
                  <a:rPr>
                    <a:latin typeface="Cambria Math" panose="02040503050406030204" pitchFamily="18" charset="0"/>
                  </a:rPr>
                  <m:t>=10,100,1000,10000</m:t>
                </m:r>
              </m:oMath>
            </a14:m>
            <a:r>
              <a:t> to approximate</a:t>
            </a:r>
          </a:p>
          <a:p>
            <a:pPr lvl="0"/>
            <a:r>
              <a:t>the posterior mean </a:t>
            </a:r>
            <a14:m xmlns:a14="http://schemas.microsoft.com/office/drawing/2010/main">
              <m:oMath xmlns:m="http://schemas.openxmlformats.org/officeDocument/2006/math">
                <m:r>
                  <a:rPr>
                    <a:latin typeface="Cambria Math" panose="02040503050406030204" pitchFamily="18" charset="0"/>
                  </a:rPr>
                  <m:t>𝐸</m:t>
                </m:r>
                <m:d>
                  <m:dPr>
                    <m:begChr m:val="["/>
                    <m:endChr m:val="]"/>
                    <m:ctrlPr>
                      <a:rPr i="1">
                        <a:latin typeface="Cambria Math" panose="02040503050406030204" pitchFamily="18" charset="0"/>
                      </a:rPr>
                    </m:ctrlPr>
                  </m:dPr>
                  <m:e>
                    <m:r>
                      <a:rPr>
                        <a:latin typeface="Cambria Math" panose="02040503050406030204" pitchFamily="18" charset="0"/>
                      </a:rPr>
                      <m:t>𝜆</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oMath>
            </a14:m>
            <a:endParaRPr/>
          </a:p>
          <a:p>
            <a:pPr lvl="0"/>
            <a:r>
              <a:t>the posterior probability </a:t>
            </a:r>
            <a14:m xmlns:a14="http://schemas.microsoft.com/office/drawing/2010/main">
              <m:oMath xmlns:m="http://schemas.openxmlformats.org/officeDocument/2006/math">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𝜆</m:t>
                    </m:r>
                    <m:r>
                      <a:rPr>
                        <a:latin typeface="Cambria Math" panose="02040503050406030204" pitchFamily="18" charset="0"/>
                      </a:rPr>
                      <m:t>&lt;2.1|</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oMath>
            </a14:m>
            <a:endParaRPr/>
          </a:p>
          <a:p>
            <a:pPr lvl="0"/>
            <a:r>
              <a:t>the 95% quantile-based Bayesian confidence interval</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14</a:t>
            </a:fld>
            <a:endParaRPr 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Monte Carlo - Example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Let’s first draw some Monte Carlo samples:</a:t>
            </a:r>
          </a:p>
          <a:p>
            <a:pPr lvl="0" indent="0">
              <a:buNone/>
            </a:pPr>
            <a:r>
              <a:rPr>
                <a:solidFill>
                  <a:srgbClr val="4758AB"/>
                </a:solidFill>
                <a:latin typeface="Courier"/>
              </a:rPr>
              <a:t>set.seed</a:t>
            </a:r>
            <a:r>
              <a:rPr>
                <a:solidFill>
                  <a:srgbClr val="003B4F"/>
                </a:solidFill>
                <a:latin typeface="Courier"/>
              </a:rPr>
              <a:t>(</a:t>
            </a:r>
            <a:r>
              <a:rPr>
                <a:solidFill>
                  <a:srgbClr val="AD0000"/>
                </a:solidFill>
                <a:latin typeface="Courier"/>
              </a:rPr>
              <a:t>1234</a:t>
            </a:r>
            <a:r>
              <a:rPr>
                <a:solidFill>
                  <a:srgbClr val="003B4F"/>
                </a:solidFill>
                <a:latin typeface="Courier"/>
              </a:rPr>
              <a:t>)</a:t>
            </a:r>
            <a:br/>
            <a:br/>
            <a:r>
              <a:rPr>
                <a:solidFill>
                  <a:srgbClr val="003B4F"/>
                </a:solidFill>
                <a:latin typeface="Courier"/>
              </a:rPr>
              <a:t>a&lt;-</a:t>
            </a:r>
            <a:r>
              <a:rPr>
                <a:solidFill>
                  <a:srgbClr val="AD0000"/>
                </a:solidFill>
                <a:latin typeface="Courier"/>
              </a:rPr>
              <a:t>5</a:t>
            </a:r>
            <a:r>
              <a:rPr>
                <a:solidFill>
                  <a:srgbClr val="003B4F"/>
                </a:solidFill>
                <a:latin typeface="Courier"/>
              </a:rPr>
              <a:t>; b&lt;-</a:t>
            </a:r>
            <a:r>
              <a:rPr>
                <a:solidFill>
                  <a:srgbClr val="AD0000"/>
                </a:solidFill>
                <a:latin typeface="Courier"/>
              </a:rPr>
              <a:t>2</a:t>
            </a:r>
            <a:br/>
            <a:r>
              <a:rPr>
                <a:solidFill>
                  <a:srgbClr val="003B4F"/>
                </a:solidFill>
                <a:latin typeface="Courier"/>
              </a:rPr>
              <a:t>sy&lt;-</a:t>
            </a:r>
            <a:r>
              <a:rPr>
                <a:solidFill>
                  <a:srgbClr val="AD0000"/>
                </a:solidFill>
                <a:latin typeface="Courier"/>
              </a:rPr>
              <a:t>40</a:t>
            </a:r>
            <a:r>
              <a:rPr>
                <a:solidFill>
                  <a:srgbClr val="003B4F"/>
                </a:solidFill>
                <a:latin typeface="Courier"/>
              </a:rPr>
              <a:t>; n&lt;-</a:t>
            </a:r>
            <a:r>
              <a:rPr>
                <a:solidFill>
                  <a:srgbClr val="AD0000"/>
                </a:solidFill>
                <a:latin typeface="Courier"/>
              </a:rPr>
              <a:t>18</a:t>
            </a:r>
            <a:br/>
            <a:br/>
            <a:r>
              <a:rPr>
                <a:solidFill>
                  <a:srgbClr val="003B4F"/>
                </a:solidFill>
                <a:latin typeface="Courier"/>
              </a:rPr>
              <a:t>s10&lt;-</a:t>
            </a:r>
            <a:r>
              <a:rPr>
                <a:solidFill>
                  <a:srgbClr val="4758AB"/>
                </a:solidFill>
                <a:latin typeface="Courier"/>
              </a:rPr>
              <a:t>rgamma</a:t>
            </a:r>
            <a:r>
              <a:rPr>
                <a:solidFill>
                  <a:srgbClr val="003B4F"/>
                </a:solidFill>
                <a:latin typeface="Courier"/>
              </a:rPr>
              <a:t>(</a:t>
            </a:r>
            <a:r>
              <a:rPr>
                <a:solidFill>
                  <a:srgbClr val="657422"/>
                </a:solidFill>
                <a:latin typeface="Courier"/>
              </a:rPr>
              <a:t>n=</a:t>
            </a:r>
            <a:r>
              <a:rPr>
                <a:solidFill>
                  <a:srgbClr val="AD0000"/>
                </a:solidFill>
                <a:latin typeface="Courier"/>
              </a:rPr>
              <a:t>10</a:t>
            </a:r>
            <a:r>
              <a:rPr>
                <a:solidFill>
                  <a:srgbClr val="003B4F"/>
                </a:solidFill>
                <a:latin typeface="Courier"/>
              </a:rPr>
              <a:t>,</a:t>
            </a:r>
            <a:r>
              <a:rPr>
                <a:solidFill>
                  <a:srgbClr val="657422"/>
                </a:solidFill>
                <a:latin typeface="Courier"/>
              </a:rPr>
              <a:t>shape=</a:t>
            </a:r>
            <a:r>
              <a:rPr>
                <a:solidFill>
                  <a:srgbClr val="003B4F"/>
                </a:solidFill>
                <a:latin typeface="Courier"/>
              </a:rPr>
              <a:t>a</a:t>
            </a:r>
            <a:r>
              <a:rPr>
                <a:solidFill>
                  <a:srgbClr val="5E5E5E"/>
                </a:solidFill>
                <a:latin typeface="Courier"/>
              </a:rPr>
              <a:t>+</a:t>
            </a:r>
            <a:r>
              <a:rPr>
                <a:solidFill>
                  <a:srgbClr val="003B4F"/>
                </a:solidFill>
                <a:latin typeface="Courier"/>
              </a:rPr>
              <a:t>sy,</a:t>
            </a:r>
            <a:r>
              <a:rPr>
                <a:solidFill>
                  <a:srgbClr val="657422"/>
                </a:solidFill>
                <a:latin typeface="Courier"/>
              </a:rPr>
              <a:t>rate=</a:t>
            </a:r>
            <a:r>
              <a:rPr>
                <a:solidFill>
                  <a:srgbClr val="003B4F"/>
                </a:solidFill>
                <a:latin typeface="Courier"/>
              </a:rPr>
              <a:t>b</a:t>
            </a:r>
            <a:r>
              <a:rPr>
                <a:solidFill>
                  <a:srgbClr val="5E5E5E"/>
                </a:solidFill>
                <a:latin typeface="Courier"/>
              </a:rPr>
              <a:t>+</a:t>
            </a:r>
            <a:r>
              <a:rPr>
                <a:solidFill>
                  <a:srgbClr val="003B4F"/>
                </a:solidFill>
                <a:latin typeface="Courier"/>
              </a:rPr>
              <a:t>n)</a:t>
            </a:r>
            <a:br/>
            <a:r>
              <a:rPr>
                <a:solidFill>
                  <a:srgbClr val="003B4F"/>
                </a:solidFill>
                <a:latin typeface="Courier"/>
              </a:rPr>
              <a:t>s100&lt;-</a:t>
            </a:r>
            <a:r>
              <a:rPr>
                <a:solidFill>
                  <a:srgbClr val="4758AB"/>
                </a:solidFill>
                <a:latin typeface="Courier"/>
              </a:rPr>
              <a:t>rgamma</a:t>
            </a:r>
            <a:r>
              <a:rPr>
                <a:solidFill>
                  <a:srgbClr val="003B4F"/>
                </a:solidFill>
                <a:latin typeface="Courier"/>
              </a:rPr>
              <a:t>(</a:t>
            </a:r>
            <a:r>
              <a:rPr>
                <a:solidFill>
                  <a:srgbClr val="657422"/>
                </a:solidFill>
                <a:latin typeface="Courier"/>
              </a:rPr>
              <a:t>n=</a:t>
            </a:r>
            <a:r>
              <a:rPr>
                <a:solidFill>
                  <a:srgbClr val="AD0000"/>
                </a:solidFill>
                <a:latin typeface="Courier"/>
              </a:rPr>
              <a:t>100</a:t>
            </a:r>
            <a:r>
              <a:rPr>
                <a:solidFill>
                  <a:srgbClr val="003B4F"/>
                </a:solidFill>
                <a:latin typeface="Courier"/>
              </a:rPr>
              <a:t>,</a:t>
            </a:r>
            <a:r>
              <a:rPr>
                <a:solidFill>
                  <a:srgbClr val="657422"/>
                </a:solidFill>
                <a:latin typeface="Courier"/>
              </a:rPr>
              <a:t>shape=</a:t>
            </a:r>
            <a:r>
              <a:rPr>
                <a:solidFill>
                  <a:srgbClr val="003B4F"/>
                </a:solidFill>
                <a:latin typeface="Courier"/>
              </a:rPr>
              <a:t>a</a:t>
            </a:r>
            <a:r>
              <a:rPr>
                <a:solidFill>
                  <a:srgbClr val="5E5E5E"/>
                </a:solidFill>
                <a:latin typeface="Courier"/>
              </a:rPr>
              <a:t>+</a:t>
            </a:r>
            <a:r>
              <a:rPr>
                <a:solidFill>
                  <a:srgbClr val="003B4F"/>
                </a:solidFill>
                <a:latin typeface="Courier"/>
              </a:rPr>
              <a:t>sy,</a:t>
            </a:r>
            <a:r>
              <a:rPr>
                <a:solidFill>
                  <a:srgbClr val="657422"/>
                </a:solidFill>
                <a:latin typeface="Courier"/>
              </a:rPr>
              <a:t>rate=</a:t>
            </a:r>
            <a:r>
              <a:rPr>
                <a:solidFill>
                  <a:srgbClr val="003B4F"/>
                </a:solidFill>
                <a:latin typeface="Courier"/>
              </a:rPr>
              <a:t>b</a:t>
            </a:r>
            <a:r>
              <a:rPr>
                <a:solidFill>
                  <a:srgbClr val="5E5E5E"/>
                </a:solidFill>
                <a:latin typeface="Courier"/>
              </a:rPr>
              <a:t>+</a:t>
            </a:r>
            <a:r>
              <a:rPr>
                <a:solidFill>
                  <a:srgbClr val="003B4F"/>
                </a:solidFill>
                <a:latin typeface="Courier"/>
              </a:rPr>
              <a:t>n) </a:t>
            </a:r>
            <a:br/>
            <a:r>
              <a:rPr>
                <a:solidFill>
                  <a:srgbClr val="003B4F"/>
                </a:solidFill>
                <a:latin typeface="Courier"/>
              </a:rPr>
              <a:t>s1000&lt;-</a:t>
            </a:r>
            <a:r>
              <a:rPr>
                <a:solidFill>
                  <a:srgbClr val="4758AB"/>
                </a:solidFill>
                <a:latin typeface="Courier"/>
              </a:rPr>
              <a:t>rgamma</a:t>
            </a:r>
            <a:r>
              <a:rPr>
                <a:solidFill>
                  <a:srgbClr val="003B4F"/>
                </a:solidFill>
                <a:latin typeface="Courier"/>
              </a:rPr>
              <a:t>(</a:t>
            </a:r>
            <a:r>
              <a:rPr>
                <a:solidFill>
                  <a:srgbClr val="657422"/>
                </a:solidFill>
                <a:latin typeface="Courier"/>
              </a:rPr>
              <a:t>n=</a:t>
            </a:r>
            <a:r>
              <a:rPr>
                <a:solidFill>
                  <a:srgbClr val="AD0000"/>
                </a:solidFill>
                <a:latin typeface="Courier"/>
              </a:rPr>
              <a:t>1000</a:t>
            </a:r>
            <a:r>
              <a:rPr>
                <a:solidFill>
                  <a:srgbClr val="003B4F"/>
                </a:solidFill>
                <a:latin typeface="Courier"/>
              </a:rPr>
              <a:t>,</a:t>
            </a:r>
            <a:r>
              <a:rPr>
                <a:solidFill>
                  <a:srgbClr val="657422"/>
                </a:solidFill>
                <a:latin typeface="Courier"/>
              </a:rPr>
              <a:t>shape=</a:t>
            </a:r>
            <a:r>
              <a:rPr>
                <a:solidFill>
                  <a:srgbClr val="003B4F"/>
                </a:solidFill>
                <a:latin typeface="Courier"/>
              </a:rPr>
              <a:t>a</a:t>
            </a:r>
            <a:r>
              <a:rPr>
                <a:solidFill>
                  <a:srgbClr val="5E5E5E"/>
                </a:solidFill>
                <a:latin typeface="Courier"/>
              </a:rPr>
              <a:t>+</a:t>
            </a:r>
            <a:r>
              <a:rPr>
                <a:solidFill>
                  <a:srgbClr val="003B4F"/>
                </a:solidFill>
                <a:latin typeface="Courier"/>
              </a:rPr>
              <a:t>sy,</a:t>
            </a:r>
            <a:r>
              <a:rPr>
                <a:solidFill>
                  <a:srgbClr val="657422"/>
                </a:solidFill>
                <a:latin typeface="Courier"/>
              </a:rPr>
              <a:t>rate=</a:t>
            </a:r>
            <a:r>
              <a:rPr>
                <a:solidFill>
                  <a:srgbClr val="003B4F"/>
                </a:solidFill>
                <a:latin typeface="Courier"/>
              </a:rPr>
              <a:t>b</a:t>
            </a:r>
            <a:r>
              <a:rPr>
                <a:solidFill>
                  <a:srgbClr val="5E5E5E"/>
                </a:solidFill>
                <a:latin typeface="Courier"/>
              </a:rPr>
              <a:t>+</a:t>
            </a:r>
            <a:r>
              <a:rPr>
                <a:solidFill>
                  <a:srgbClr val="003B4F"/>
                </a:solidFill>
                <a:latin typeface="Courier"/>
              </a:rPr>
              <a:t>n)</a:t>
            </a:r>
            <a:br/>
            <a:r>
              <a:rPr>
                <a:solidFill>
                  <a:srgbClr val="003B4F"/>
                </a:solidFill>
                <a:latin typeface="Courier"/>
              </a:rPr>
              <a:t>s10000&lt;-</a:t>
            </a:r>
            <a:r>
              <a:rPr>
                <a:solidFill>
                  <a:srgbClr val="4758AB"/>
                </a:solidFill>
                <a:latin typeface="Courier"/>
              </a:rPr>
              <a:t>rgamma</a:t>
            </a:r>
            <a:r>
              <a:rPr>
                <a:solidFill>
                  <a:srgbClr val="003B4F"/>
                </a:solidFill>
                <a:latin typeface="Courier"/>
              </a:rPr>
              <a:t>(</a:t>
            </a:r>
            <a:r>
              <a:rPr>
                <a:solidFill>
                  <a:srgbClr val="657422"/>
                </a:solidFill>
                <a:latin typeface="Courier"/>
              </a:rPr>
              <a:t>n=</a:t>
            </a:r>
            <a:r>
              <a:rPr>
                <a:solidFill>
                  <a:srgbClr val="AD0000"/>
                </a:solidFill>
                <a:latin typeface="Courier"/>
              </a:rPr>
              <a:t>10000</a:t>
            </a:r>
            <a:r>
              <a:rPr>
                <a:solidFill>
                  <a:srgbClr val="003B4F"/>
                </a:solidFill>
                <a:latin typeface="Courier"/>
              </a:rPr>
              <a:t>,</a:t>
            </a:r>
            <a:r>
              <a:rPr>
                <a:solidFill>
                  <a:srgbClr val="657422"/>
                </a:solidFill>
                <a:latin typeface="Courier"/>
              </a:rPr>
              <a:t>shape=</a:t>
            </a:r>
            <a:r>
              <a:rPr>
                <a:solidFill>
                  <a:srgbClr val="003B4F"/>
                </a:solidFill>
                <a:latin typeface="Courier"/>
              </a:rPr>
              <a:t>a</a:t>
            </a:r>
            <a:r>
              <a:rPr>
                <a:solidFill>
                  <a:srgbClr val="5E5E5E"/>
                </a:solidFill>
                <a:latin typeface="Courier"/>
              </a:rPr>
              <a:t>+</a:t>
            </a:r>
            <a:r>
              <a:rPr>
                <a:solidFill>
                  <a:srgbClr val="003B4F"/>
                </a:solidFill>
                <a:latin typeface="Courier"/>
              </a:rPr>
              <a:t>sy,</a:t>
            </a:r>
            <a:r>
              <a:rPr>
                <a:solidFill>
                  <a:srgbClr val="657422"/>
                </a:solidFill>
                <a:latin typeface="Courier"/>
              </a:rPr>
              <a:t>rate=</a:t>
            </a:r>
            <a:r>
              <a:rPr>
                <a:solidFill>
                  <a:srgbClr val="003B4F"/>
                </a:solidFill>
                <a:latin typeface="Courier"/>
              </a:rPr>
              <a:t>b</a:t>
            </a:r>
            <a:r>
              <a:rPr>
                <a:solidFill>
                  <a:srgbClr val="5E5E5E"/>
                </a:solidFill>
                <a:latin typeface="Courier"/>
              </a:rPr>
              <a:t>+</a:t>
            </a:r>
            <a:r>
              <a:rPr>
                <a:solidFill>
                  <a:srgbClr val="003B4F"/>
                </a:solidFill>
                <a:latin typeface="Courier"/>
              </a:rPr>
              <a:t>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15</a:t>
            </a:fld>
            <a:endParaRPr lang="en-GB"/>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Monte Carlo -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10000"/>
              </a:bodyPr>
              <a:lstStyle/>
              <a:p>
                <a:pPr marL="0" lvl="0" indent="0">
                  <a:buNone/>
                </a:pPr>
                <a:r>
                  <a:t>The posterior mean is given by </a:t>
                </a:r>
                <a14:m>
                  <m:oMath xmlns:m="http://schemas.openxmlformats.org/officeDocument/2006/math">
                    <m:f>
                      <m:fPr>
                        <m:ctrlPr>
                          <a:rPr>
                            <a:latin typeface="Cambria Math" panose="02040503050406030204" pitchFamily="18" charset="0"/>
                          </a:rPr>
                        </m:ctrlPr>
                      </m:fPr>
                      <m:num>
                        <m:r>
                          <a:rPr>
                            <a:latin typeface="Cambria Math" panose="02040503050406030204" pitchFamily="18" charset="0"/>
                          </a:rPr>
                          <m:t>𝑎</m:t>
                        </m:r>
                        <m:r>
                          <a:rPr>
                            <a:latin typeface="Cambria Math" panose="02040503050406030204" pitchFamily="18" charset="0"/>
                          </a:rPr>
                          <m:t>+</m:t>
                        </m:r>
                        <m:nary>
                          <m:naryPr>
                            <m:chr m:val="∑"/>
                            <m:limLoc m:val="undOvr"/>
                            <m:ctrlPr>
                              <a:rPr i="1">
                                <a:latin typeface="Cambria Math" panose="02040503050406030204" pitchFamily="18" charset="0"/>
                              </a:rPr>
                            </m:ctrlPr>
                          </m:naryPr>
                          <m:sub>
                            <m:r>
                              <a:rPr>
                                <a:latin typeface="Cambria Math" panose="02040503050406030204" pitchFamily="18" charset="0"/>
                              </a:rPr>
                              <m:t>𝑖</m:t>
                            </m:r>
                          </m:sub>
                          <m:sup>
                            <m:r>
                              <a:rPr>
                                <a:latin typeface="Cambria Math" panose="02040503050406030204" pitchFamily="18" charset="0"/>
                              </a:rPr>
                              <m:t>​</m:t>
                            </m:r>
                          </m:sup>
                          <m:e>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e>
                        </m:nary>
                      </m:num>
                      <m:den>
                        <m:r>
                          <a:rPr>
                            <a:latin typeface="Cambria Math" panose="02040503050406030204" pitchFamily="18" charset="0"/>
                          </a:rPr>
                          <m:t>𝑏</m:t>
                        </m:r>
                        <m:r>
                          <a:rPr>
                            <a:latin typeface="Cambria Math" panose="02040503050406030204" pitchFamily="18" charset="0"/>
                          </a:rPr>
                          <m:t>+</m:t>
                        </m:r>
                        <m:r>
                          <a:rPr>
                            <a:latin typeface="Cambria Math" panose="02040503050406030204" pitchFamily="18" charset="0"/>
                          </a:rPr>
                          <m:t>𝑛</m:t>
                        </m:r>
                      </m:den>
                    </m:f>
                    <m:r>
                      <a:rPr>
                        <a:latin typeface="Cambria Math" panose="02040503050406030204" pitchFamily="18" charset="0"/>
                      </a:rPr>
                      <m:t>=45/20=2.25</m:t>
                    </m:r>
                  </m:oMath>
                </a14:m>
                <a:r>
                  <a:t>.</a:t>
                </a:r>
              </a:p>
              <a:p>
                <a:pPr marL="0" lvl="0" indent="0">
                  <a:buNone/>
                </a:pPr>
                <a:r>
                  <a:t>Approximated by Monte Carlo:</a:t>
                </a:r>
              </a:p>
              <a:p>
                <a:pPr lvl="0" indent="0">
                  <a:buNone/>
                </a:pPr>
                <a:r>
                  <a:rPr>
                    <a:solidFill>
                      <a:srgbClr val="4758AB"/>
                    </a:solidFill>
                    <a:latin typeface="Courier"/>
                  </a:rPr>
                  <a:t>print</a:t>
                </a:r>
                <a:r>
                  <a:rPr>
                    <a:solidFill>
                      <a:srgbClr val="003B4F"/>
                    </a:solidFill>
                    <a:latin typeface="Courier"/>
                  </a:rPr>
                  <a:t>(</a:t>
                </a:r>
                <a:r>
                  <a:rPr>
                    <a:solidFill>
                      <a:srgbClr val="4758AB"/>
                    </a:solidFill>
                    <a:latin typeface="Courier"/>
                  </a:rPr>
                  <a:t>mean</a:t>
                </a:r>
                <a:r>
                  <a:rPr>
                    <a:solidFill>
                      <a:srgbClr val="003B4F"/>
                    </a:solidFill>
                    <a:latin typeface="Courier"/>
                  </a:rPr>
                  <a:t>(s10))</a:t>
                </a:r>
              </a:p>
              <a:p>
                <a:pPr lvl="0" indent="0">
                  <a:buNone/>
                </a:pPr>
                <a:r>
                  <a:rPr>
                    <a:latin typeface="Courier"/>
                  </a:rPr>
                  <a:t>[1] 2.127597</a:t>
                </a:r>
              </a:p>
              <a:p>
                <a:pPr lvl="0" indent="0">
                  <a:buNone/>
                </a:pPr>
                <a:r>
                  <a:rPr>
                    <a:solidFill>
                      <a:srgbClr val="4758AB"/>
                    </a:solidFill>
                    <a:latin typeface="Courier"/>
                  </a:rPr>
                  <a:t>print</a:t>
                </a:r>
                <a:r>
                  <a:rPr>
                    <a:solidFill>
                      <a:srgbClr val="003B4F"/>
                    </a:solidFill>
                    <a:latin typeface="Courier"/>
                  </a:rPr>
                  <a:t>(</a:t>
                </a:r>
                <a:r>
                  <a:rPr>
                    <a:solidFill>
                      <a:srgbClr val="4758AB"/>
                    </a:solidFill>
                    <a:latin typeface="Courier"/>
                  </a:rPr>
                  <a:t>mean</a:t>
                </a:r>
                <a:r>
                  <a:rPr>
                    <a:solidFill>
                      <a:srgbClr val="003B4F"/>
                    </a:solidFill>
                    <a:latin typeface="Courier"/>
                  </a:rPr>
                  <a:t>(s100))</a:t>
                </a:r>
              </a:p>
              <a:p>
                <a:pPr lvl="0" indent="0">
                  <a:buNone/>
                </a:pPr>
                <a:r>
                  <a:rPr>
                    <a:latin typeface="Courier"/>
                  </a:rPr>
                  <a:t>[1] 2.263114</a:t>
                </a:r>
              </a:p>
              <a:p>
                <a:pPr lvl="0" indent="0">
                  <a:buNone/>
                </a:pPr>
                <a:r>
                  <a:rPr>
                    <a:solidFill>
                      <a:srgbClr val="4758AB"/>
                    </a:solidFill>
                    <a:latin typeface="Courier"/>
                  </a:rPr>
                  <a:t>print</a:t>
                </a:r>
                <a:r>
                  <a:rPr>
                    <a:solidFill>
                      <a:srgbClr val="003B4F"/>
                    </a:solidFill>
                    <a:latin typeface="Courier"/>
                  </a:rPr>
                  <a:t>(</a:t>
                </a:r>
                <a:r>
                  <a:rPr>
                    <a:solidFill>
                      <a:srgbClr val="4758AB"/>
                    </a:solidFill>
                    <a:latin typeface="Courier"/>
                  </a:rPr>
                  <a:t>mean</a:t>
                </a:r>
                <a:r>
                  <a:rPr>
                    <a:solidFill>
                      <a:srgbClr val="003B4F"/>
                    </a:solidFill>
                    <a:latin typeface="Courier"/>
                  </a:rPr>
                  <a:t>(s1000))</a:t>
                </a:r>
              </a:p>
              <a:p>
                <a:pPr lvl="0" indent="0">
                  <a:buNone/>
                </a:pPr>
                <a:r>
                  <a:rPr>
                    <a:latin typeface="Courier"/>
                  </a:rPr>
                  <a:t>[1] 2.267247</a:t>
                </a:r>
              </a:p>
              <a:p>
                <a:pPr lvl="0" indent="0">
                  <a:buNone/>
                </a:pPr>
                <a:r>
                  <a:rPr>
                    <a:solidFill>
                      <a:srgbClr val="4758AB"/>
                    </a:solidFill>
                    <a:latin typeface="Courier"/>
                  </a:rPr>
                  <a:t>print</a:t>
                </a:r>
                <a:r>
                  <a:rPr>
                    <a:solidFill>
                      <a:srgbClr val="003B4F"/>
                    </a:solidFill>
                    <a:latin typeface="Courier"/>
                  </a:rPr>
                  <a:t>(</a:t>
                </a:r>
                <a:r>
                  <a:rPr>
                    <a:solidFill>
                      <a:srgbClr val="4758AB"/>
                    </a:solidFill>
                    <a:latin typeface="Courier"/>
                  </a:rPr>
                  <a:t>mean</a:t>
                </a:r>
                <a:r>
                  <a:rPr>
                    <a:solidFill>
                      <a:srgbClr val="003B4F"/>
                    </a:solidFill>
                    <a:latin typeface="Courier"/>
                  </a:rPr>
                  <a:t>(s10000))</a:t>
                </a:r>
              </a:p>
              <a:p>
                <a:pPr lvl="0" indent="0">
                  <a:buNone/>
                </a:pPr>
                <a:r>
                  <a:rPr>
                    <a:latin typeface="Courier"/>
                  </a:rPr>
                  <a:t>[1] 2.249742</a:t>
                </a:r>
              </a:p>
            </p:txBody>
          </p:sp>
        </mc:Choice>
        <mc:Fallback>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1086" t="-11382" b="-1084"/>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16</a:t>
            </a:fld>
            <a:endParaRPr 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Monte Carlo -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lnSpcReduction="10000"/>
              </a:bodyPr>
              <a:lstStyle/>
              <a:p>
                <a:pPr marL="0" lvl="0" indent="0">
                  <a:buNone/>
                </a:pPr>
                <a:r>
                  <a:t>The posterior probability </a:t>
                </a:r>
                <a14:m>
                  <m:oMath xmlns:m="http://schemas.openxmlformats.org/officeDocument/2006/math">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𝜆</m:t>
                        </m:r>
                        <m:r>
                          <a:rPr>
                            <a:latin typeface="Cambria Math" panose="02040503050406030204" pitchFamily="18" charset="0"/>
                          </a:rPr>
                          <m:t>&lt;2.1|</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oMath>
                </a14:m>
                <a:r>
                  <a:t> is given by</a:t>
                </a:r>
              </a:p>
              <a:p>
                <a:pPr lvl="0" indent="0">
                  <a:buNone/>
                </a:pPr>
                <a:r>
                  <a:rPr>
                    <a:solidFill>
                      <a:srgbClr val="4758AB"/>
                    </a:solidFill>
                    <a:latin typeface="Courier"/>
                  </a:rPr>
                  <a:t>pgamma</a:t>
                </a:r>
                <a:r>
                  <a:rPr>
                    <a:solidFill>
                      <a:srgbClr val="003B4F"/>
                    </a:solidFill>
                    <a:latin typeface="Courier"/>
                  </a:rPr>
                  <a:t>(</a:t>
                </a:r>
                <a:r>
                  <a:rPr>
                    <a:solidFill>
                      <a:srgbClr val="AD0000"/>
                    </a:solidFill>
                    <a:latin typeface="Courier"/>
                  </a:rPr>
                  <a:t>2.1</a:t>
                </a:r>
                <a:r>
                  <a:rPr>
                    <a:solidFill>
                      <a:srgbClr val="003B4F"/>
                    </a:solidFill>
                    <a:latin typeface="Courier"/>
                  </a:rPr>
                  <a:t>,a</a:t>
                </a:r>
                <a:r>
                  <a:rPr>
                    <a:solidFill>
                      <a:srgbClr val="5E5E5E"/>
                    </a:solidFill>
                    <a:latin typeface="Courier"/>
                  </a:rPr>
                  <a:t>+</a:t>
                </a:r>
                <a:r>
                  <a:rPr>
                    <a:solidFill>
                      <a:srgbClr val="003B4F"/>
                    </a:solidFill>
                    <a:latin typeface="Courier"/>
                  </a:rPr>
                  <a:t>sy,b</a:t>
                </a:r>
                <a:r>
                  <a:rPr>
                    <a:solidFill>
                      <a:srgbClr val="5E5E5E"/>
                    </a:solidFill>
                    <a:latin typeface="Courier"/>
                  </a:rPr>
                  <a:t>+</a:t>
                </a:r>
                <a:r>
                  <a:rPr>
                    <a:solidFill>
                      <a:srgbClr val="003B4F"/>
                    </a:solidFill>
                    <a:latin typeface="Courier"/>
                  </a:rPr>
                  <a:t>n)</a:t>
                </a:r>
                <a:br/>
                <a:r>
                  <a:rPr i="1">
                    <a:solidFill>
                      <a:srgbClr val="5E5E5E"/>
                    </a:solidFill>
                    <a:latin typeface="Courier"/>
                  </a:rPr>
                  <a:t>## [1] 0.3417987</a:t>
                </a:r>
              </a:p>
              <a:p>
                <a:pPr marL="0" lvl="0" indent="0">
                  <a:buNone/>
                </a:pPr>
                <a:r>
                  <a:t>We can approximate this by Monte Carlo:</a:t>
                </a:r>
              </a:p>
              <a:p>
                <a:pPr lvl="0" indent="0">
                  <a:buNone/>
                </a:pPr>
                <a:r>
                  <a:rPr>
                    <a:solidFill>
                      <a:srgbClr val="4758AB"/>
                    </a:solidFill>
                    <a:latin typeface="Courier"/>
                  </a:rPr>
                  <a:t>sum</a:t>
                </a:r>
                <a:r>
                  <a:rPr>
                    <a:solidFill>
                      <a:srgbClr val="003B4F"/>
                    </a:solidFill>
                    <a:latin typeface="Courier"/>
                  </a:rPr>
                  <a:t>(s10</a:t>
                </a:r>
                <a:r>
                  <a:rPr>
                    <a:solidFill>
                      <a:srgbClr val="5E5E5E"/>
                    </a:solidFill>
                    <a:latin typeface="Courier"/>
                  </a:rPr>
                  <a:t>&lt;</a:t>
                </a:r>
                <a:r>
                  <a:rPr>
                    <a:solidFill>
                      <a:srgbClr val="AD0000"/>
                    </a:solidFill>
                    <a:latin typeface="Courier"/>
                  </a:rPr>
                  <a:t>2.1</a:t>
                </a:r>
                <a:r>
                  <a:rPr>
                    <a:solidFill>
                      <a:srgbClr val="003B4F"/>
                    </a:solidFill>
                    <a:latin typeface="Courier"/>
                  </a:rPr>
                  <a:t>)</a:t>
                </a:r>
                <a:r>
                  <a:rPr>
                    <a:solidFill>
                      <a:srgbClr val="5E5E5E"/>
                    </a:solidFill>
                    <a:latin typeface="Courier"/>
                  </a:rPr>
                  <a:t>/</a:t>
                </a:r>
                <a:r>
                  <a:rPr>
                    <a:solidFill>
                      <a:srgbClr val="AD0000"/>
                    </a:solidFill>
                    <a:latin typeface="Courier"/>
                  </a:rPr>
                  <a:t>10</a:t>
                </a:r>
                <a:br/>
                <a:r>
                  <a:rPr i="1">
                    <a:solidFill>
                      <a:srgbClr val="5E5E5E"/>
                    </a:solidFill>
                    <a:latin typeface="Courier"/>
                  </a:rPr>
                  <a:t>## [1] 0.6</a:t>
                </a:r>
                <a:br/>
                <a:r>
                  <a:rPr>
                    <a:solidFill>
                      <a:srgbClr val="4758AB"/>
                    </a:solidFill>
                    <a:latin typeface="Courier"/>
                  </a:rPr>
                  <a:t>sum</a:t>
                </a:r>
                <a:r>
                  <a:rPr>
                    <a:solidFill>
                      <a:srgbClr val="003B4F"/>
                    </a:solidFill>
                    <a:latin typeface="Courier"/>
                  </a:rPr>
                  <a:t>(s100</a:t>
                </a:r>
                <a:r>
                  <a:rPr>
                    <a:solidFill>
                      <a:srgbClr val="5E5E5E"/>
                    </a:solidFill>
                    <a:latin typeface="Courier"/>
                  </a:rPr>
                  <a:t>&lt;</a:t>
                </a:r>
                <a:r>
                  <a:rPr>
                    <a:solidFill>
                      <a:srgbClr val="AD0000"/>
                    </a:solidFill>
                    <a:latin typeface="Courier"/>
                  </a:rPr>
                  <a:t>2.1</a:t>
                </a:r>
                <a:r>
                  <a:rPr>
                    <a:solidFill>
                      <a:srgbClr val="003B4F"/>
                    </a:solidFill>
                    <a:latin typeface="Courier"/>
                  </a:rPr>
                  <a:t>)</a:t>
                </a:r>
                <a:r>
                  <a:rPr>
                    <a:solidFill>
                      <a:srgbClr val="5E5E5E"/>
                    </a:solidFill>
                    <a:latin typeface="Courier"/>
                  </a:rPr>
                  <a:t>/</a:t>
                </a:r>
                <a:r>
                  <a:rPr>
                    <a:solidFill>
                      <a:srgbClr val="AD0000"/>
                    </a:solidFill>
                    <a:latin typeface="Courier"/>
                  </a:rPr>
                  <a:t>100</a:t>
                </a:r>
                <a:br/>
                <a:r>
                  <a:rPr i="1">
                    <a:solidFill>
                      <a:srgbClr val="5E5E5E"/>
                    </a:solidFill>
                    <a:latin typeface="Courier"/>
                  </a:rPr>
                  <a:t>## [1] 0.36</a:t>
                </a:r>
                <a:br/>
                <a:r>
                  <a:rPr>
                    <a:solidFill>
                      <a:srgbClr val="4758AB"/>
                    </a:solidFill>
                    <a:latin typeface="Courier"/>
                  </a:rPr>
                  <a:t>sum</a:t>
                </a:r>
                <a:r>
                  <a:rPr>
                    <a:solidFill>
                      <a:srgbClr val="003B4F"/>
                    </a:solidFill>
                    <a:latin typeface="Courier"/>
                  </a:rPr>
                  <a:t>(s1000</a:t>
                </a:r>
                <a:r>
                  <a:rPr>
                    <a:solidFill>
                      <a:srgbClr val="5E5E5E"/>
                    </a:solidFill>
                    <a:latin typeface="Courier"/>
                  </a:rPr>
                  <a:t>&lt;</a:t>
                </a:r>
                <a:r>
                  <a:rPr>
                    <a:solidFill>
                      <a:srgbClr val="AD0000"/>
                    </a:solidFill>
                    <a:latin typeface="Courier"/>
                  </a:rPr>
                  <a:t>2.1</a:t>
                </a:r>
                <a:r>
                  <a:rPr>
                    <a:solidFill>
                      <a:srgbClr val="003B4F"/>
                    </a:solidFill>
                    <a:latin typeface="Courier"/>
                  </a:rPr>
                  <a:t>)</a:t>
                </a:r>
                <a:r>
                  <a:rPr>
                    <a:solidFill>
                      <a:srgbClr val="5E5E5E"/>
                    </a:solidFill>
                    <a:latin typeface="Courier"/>
                  </a:rPr>
                  <a:t>/</a:t>
                </a:r>
                <a:r>
                  <a:rPr>
                    <a:solidFill>
                      <a:srgbClr val="AD0000"/>
                    </a:solidFill>
                    <a:latin typeface="Courier"/>
                  </a:rPr>
                  <a:t>1000</a:t>
                </a:r>
                <a:br/>
                <a:r>
                  <a:rPr i="1">
                    <a:solidFill>
                      <a:srgbClr val="5E5E5E"/>
                    </a:solidFill>
                    <a:latin typeface="Courier"/>
                  </a:rPr>
                  <a:t>## [1] 0.32</a:t>
                </a:r>
                <a:br/>
                <a:r>
                  <a:rPr>
                    <a:solidFill>
                      <a:srgbClr val="4758AB"/>
                    </a:solidFill>
                    <a:latin typeface="Courier"/>
                  </a:rPr>
                  <a:t>sum</a:t>
                </a:r>
                <a:r>
                  <a:rPr>
                    <a:solidFill>
                      <a:srgbClr val="003B4F"/>
                    </a:solidFill>
                    <a:latin typeface="Courier"/>
                  </a:rPr>
                  <a:t>(s10000</a:t>
                </a:r>
                <a:r>
                  <a:rPr>
                    <a:solidFill>
                      <a:srgbClr val="5E5E5E"/>
                    </a:solidFill>
                    <a:latin typeface="Courier"/>
                  </a:rPr>
                  <a:t>&lt;</a:t>
                </a:r>
                <a:r>
                  <a:rPr>
                    <a:solidFill>
                      <a:srgbClr val="AD0000"/>
                    </a:solidFill>
                    <a:latin typeface="Courier"/>
                  </a:rPr>
                  <a:t>2.1</a:t>
                </a:r>
                <a:r>
                  <a:rPr>
                    <a:solidFill>
                      <a:srgbClr val="003B4F"/>
                    </a:solidFill>
                    <a:latin typeface="Courier"/>
                  </a:rPr>
                  <a:t>)</a:t>
                </a:r>
                <a:r>
                  <a:rPr>
                    <a:solidFill>
                      <a:srgbClr val="5E5E5E"/>
                    </a:solidFill>
                    <a:latin typeface="Courier"/>
                  </a:rPr>
                  <a:t>/</a:t>
                </a:r>
                <a:r>
                  <a:rPr>
                    <a:solidFill>
                      <a:srgbClr val="AD0000"/>
                    </a:solidFill>
                    <a:latin typeface="Courier"/>
                  </a:rPr>
                  <a:t>10000</a:t>
                </a:r>
                <a:br/>
                <a:r>
                  <a:rPr i="1">
                    <a:solidFill>
                      <a:srgbClr val="5E5E5E"/>
                    </a:solidFill>
                    <a:latin typeface="Courier"/>
                  </a:rPr>
                  <a:t>## [1] 0.3317</a:t>
                </a:r>
              </a:p>
            </p:txBody>
          </p:sp>
        </mc:Choice>
        <mc:Fallback>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1206" t="-2981" b="-189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17</a:t>
            </a:fld>
            <a:endParaRPr lang="en-GB"/>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Monte Carlo - Example</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77500" lnSpcReduction="20000"/>
          </a:bodyPr>
          <a:lstStyle/>
          <a:p>
            <a:pPr marL="0" lvl="0" indent="0">
              <a:buNone/>
            </a:pPr>
            <a:r>
              <a:t>The quantile based 95% Bayesian confidence interval is given by:</a:t>
            </a:r>
          </a:p>
          <a:p>
            <a:pPr lvl="0" indent="0">
              <a:buNone/>
            </a:pPr>
            <a:r>
              <a:rPr>
                <a:solidFill>
                  <a:srgbClr val="4758AB"/>
                </a:solidFill>
                <a:latin typeface="Courier"/>
              </a:rPr>
              <a:t>qgamma</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AD0000"/>
                </a:solidFill>
                <a:latin typeface="Courier"/>
              </a:rPr>
              <a:t>0.025</a:t>
            </a:r>
            <a:r>
              <a:rPr>
                <a:solidFill>
                  <a:srgbClr val="003B4F"/>
                </a:solidFill>
                <a:latin typeface="Courier"/>
              </a:rPr>
              <a:t>,</a:t>
            </a:r>
            <a:r>
              <a:rPr>
                <a:solidFill>
                  <a:srgbClr val="AD0000"/>
                </a:solidFill>
                <a:latin typeface="Courier"/>
              </a:rPr>
              <a:t>0.975</a:t>
            </a:r>
            <a:r>
              <a:rPr>
                <a:solidFill>
                  <a:srgbClr val="003B4F"/>
                </a:solidFill>
                <a:latin typeface="Courier"/>
              </a:rPr>
              <a:t>),a</a:t>
            </a:r>
            <a:r>
              <a:rPr>
                <a:solidFill>
                  <a:srgbClr val="5E5E5E"/>
                </a:solidFill>
                <a:latin typeface="Courier"/>
              </a:rPr>
              <a:t>+</a:t>
            </a:r>
            <a:r>
              <a:rPr>
                <a:solidFill>
                  <a:srgbClr val="003B4F"/>
                </a:solidFill>
                <a:latin typeface="Courier"/>
              </a:rPr>
              <a:t>sy,b</a:t>
            </a:r>
            <a:r>
              <a:rPr>
                <a:solidFill>
                  <a:srgbClr val="5E5E5E"/>
                </a:solidFill>
                <a:latin typeface="Courier"/>
              </a:rPr>
              <a:t>+</a:t>
            </a:r>
            <a:r>
              <a:rPr>
                <a:solidFill>
                  <a:srgbClr val="003B4F"/>
                </a:solidFill>
                <a:latin typeface="Courier"/>
              </a:rPr>
              <a:t>n)</a:t>
            </a:r>
            <a:br/>
            <a:r>
              <a:rPr i="1">
                <a:solidFill>
                  <a:srgbClr val="5E5E5E"/>
                </a:solidFill>
                <a:latin typeface="Courier"/>
              </a:rPr>
              <a:t>## [1] 1.641165 2.953397</a:t>
            </a:r>
          </a:p>
          <a:p>
            <a:pPr marL="0" lvl="0" indent="0">
              <a:buNone/>
            </a:pPr>
            <a:r>
              <a:t>This too we can approximate using Monte Carlo, by taking empirical quantiles of the samples:</a:t>
            </a:r>
          </a:p>
          <a:p>
            <a:pPr lvl="0" indent="0">
              <a:buNone/>
            </a:pPr>
            <a:r>
              <a:rPr>
                <a:solidFill>
                  <a:srgbClr val="4758AB"/>
                </a:solidFill>
                <a:latin typeface="Courier"/>
              </a:rPr>
              <a:t>quantile</a:t>
            </a:r>
            <a:r>
              <a:rPr>
                <a:solidFill>
                  <a:srgbClr val="003B4F"/>
                </a:solidFill>
                <a:latin typeface="Courier"/>
              </a:rPr>
              <a:t>(s10,</a:t>
            </a:r>
            <a:r>
              <a:rPr>
                <a:solidFill>
                  <a:srgbClr val="657422"/>
                </a:solidFill>
                <a:latin typeface="Courier"/>
              </a:rPr>
              <a:t>probs=</a:t>
            </a:r>
            <a:r>
              <a:rPr>
                <a:solidFill>
                  <a:srgbClr val="4758AB"/>
                </a:solidFill>
                <a:latin typeface="Courier"/>
              </a:rPr>
              <a:t>c</a:t>
            </a:r>
            <a:r>
              <a:rPr>
                <a:solidFill>
                  <a:srgbClr val="003B4F"/>
                </a:solidFill>
                <a:latin typeface="Courier"/>
              </a:rPr>
              <a:t>(</a:t>
            </a:r>
            <a:r>
              <a:rPr>
                <a:solidFill>
                  <a:srgbClr val="AD0000"/>
                </a:solidFill>
                <a:latin typeface="Courier"/>
              </a:rPr>
              <a:t>0.025</a:t>
            </a:r>
            <a:r>
              <a:rPr>
                <a:solidFill>
                  <a:srgbClr val="003B4F"/>
                </a:solidFill>
                <a:latin typeface="Courier"/>
              </a:rPr>
              <a:t>,</a:t>
            </a:r>
            <a:r>
              <a:rPr>
                <a:solidFill>
                  <a:srgbClr val="AD0000"/>
                </a:solidFill>
                <a:latin typeface="Courier"/>
              </a:rPr>
              <a:t>0.975</a:t>
            </a:r>
            <a:r>
              <a:rPr>
                <a:solidFill>
                  <a:srgbClr val="003B4F"/>
                </a:solidFill>
                <a:latin typeface="Courier"/>
              </a:rPr>
              <a:t>))</a:t>
            </a:r>
            <a:br/>
            <a:r>
              <a:rPr i="1">
                <a:solidFill>
                  <a:srgbClr val="5E5E5E"/>
                </a:solidFill>
                <a:latin typeface="Courier"/>
              </a:rPr>
              <a:t>##     2.5%    97.5% </a:t>
            </a:r>
            <a:br/>
            <a:r>
              <a:rPr i="1">
                <a:solidFill>
                  <a:srgbClr val="5E5E5E"/>
                </a:solidFill>
                <a:latin typeface="Courier"/>
              </a:rPr>
              <a:t>## 1.715649 2.527271</a:t>
            </a:r>
            <a:br/>
            <a:r>
              <a:rPr>
                <a:solidFill>
                  <a:srgbClr val="4758AB"/>
                </a:solidFill>
                <a:latin typeface="Courier"/>
              </a:rPr>
              <a:t>quantile</a:t>
            </a:r>
            <a:r>
              <a:rPr>
                <a:solidFill>
                  <a:srgbClr val="003B4F"/>
                </a:solidFill>
                <a:latin typeface="Courier"/>
              </a:rPr>
              <a:t>(s100,</a:t>
            </a:r>
            <a:r>
              <a:rPr>
                <a:solidFill>
                  <a:srgbClr val="657422"/>
                </a:solidFill>
                <a:latin typeface="Courier"/>
              </a:rPr>
              <a:t>probs=</a:t>
            </a:r>
            <a:r>
              <a:rPr>
                <a:solidFill>
                  <a:srgbClr val="4758AB"/>
                </a:solidFill>
                <a:latin typeface="Courier"/>
              </a:rPr>
              <a:t>c</a:t>
            </a:r>
            <a:r>
              <a:rPr>
                <a:solidFill>
                  <a:srgbClr val="003B4F"/>
                </a:solidFill>
                <a:latin typeface="Courier"/>
              </a:rPr>
              <a:t>(</a:t>
            </a:r>
            <a:r>
              <a:rPr>
                <a:solidFill>
                  <a:srgbClr val="AD0000"/>
                </a:solidFill>
                <a:latin typeface="Courier"/>
              </a:rPr>
              <a:t>0.025</a:t>
            </a:r>
            <a:r>
              <a:rPr>
                <a:solidFill>
                  <a:srgbClr val="003B4F"/>
                </a:solidFill>
                <a:latin typeface="Courier"/>
              </a:rPr>
              <a:t>,</a:t>
            </a:r>
            <a:r>
              <a:rPr>
                <a:solidFill>
                  <a:srgbClr val="AD0000"/>
                </a:solidFill>
                <a:latin typeface="Courier"/>
              </a:rPr>
              <a:t>0.975</a:t>
            </a:r>
            <a:r>
              <a:rPr>
                <a:solidFill>
                  <a:srgbClr val="003B4F"/>
                </a:solidFill>
                <a:latin typeface="Courier"/>
              </a:rPr>
              <a:t>))</a:t>
            </a:r>
            <a:br/>
            <a:r>
              <a:rPr i="1">
                <a:solidFill>
                  <a:srgbClr val="5E5E5E"/>
                </a:solidFill>
                <a:latin typeface="Courier"/>
              </a:rPr>
              <a:t>##     2.5%    97.5% </a:t>
            </a:r>
            <a:br/>
            <a:r>
              <a:rPr i="1">
                <a:solidFill>
                  <a:srgbClr val="5E5E5E"/>
                </a:solidFill>
                <a:latin typeface="Courier"/>
              </a:rPr>
              <a:t>## 1.660528 3.134632</a:t>
            </a:r>
            <a:br/>
            <a:r>
              <a:rPr>
                <a:solidFill>
                  <a:srgbClr val="4758AB"/>
                </a:solidFill>
                <a:latin typeface="Courier"/>
              </a:rPr>
              <a:t>quantile</a:t>
            </a:r>
            <a:r>
              <a:rPr>
                <a:solidFill>
                  <a:srgbClr val="003B4F"/>
                </a:solidFill>
                <a:latin typeface="Courier"/>
              </a:rPr>
              <a:t>(s100,</a:t>
            </a:r>
            <a:r>
              <a:rPr>
                <a:solidFill>
                  <a:srgbClr val="657422"/>
                </a:solidFill>
                <a:latin typeface="Courier"/>
              </a:rPr>
              <a:t>probs=</a:t>
            </a:r>
            <a:r>
              <a:rPr>
                <a:solidFill>
                  <a:srgbClr val="4758AB"/>
                </a:solidFill>
                <a:latin typeface="Courier"/>
              </a:rPr>
              <a:t>c</a:t>
            </a:r>
            <a:r>
              <a:rPr>
                <a:solidFill>
                  <a:srgbClr val="003B4F"/>
                </a:solidFill>
                <a:latin typeface="Courier"/>
              </a:rPr>
              <a:t>(</a:t>
            </a:r>
            <a:r>
              <a:rPr>
                <a:solidFill>
                  <a:srgbClr val="AD0000"/>
                </a:solidFill>
                <a:latin typeface="Courier"/>
              </a:rPr>
              <a:t>0.025</a:t>
            </a:r>
            <a:r>
              <a:rPr>
                <a:solidFill>
                  <a:srgbClr val="003B4F"/>
                </a:solidFill>
                <a:latin typeface="Courier"/>
              </a:rPr>
              <a:t>,</a:t>
            </a:r>
            <a:r>
              <a:rPr>
                <a:solidFill>
                  <a:srgbClr val="AD0000"/>
                </a:solidFill>
                <a:latin typeface="Courier"/>
              </a:rPr>
              <a:t>0.975</a:t>
            </a:r>
            <a:r>
              <a:rPr>
                <a:solidFill>
                  <a:srgbClr val="003B4F"/>
                </a:solidFill>
                <a:latin typeface="Courier"/>
              </a:rPr>
              <a:t>))</a:t>
            </a:r>
            <a:br/>
            <a:r>
              <a:rPr i="1">
                <a:solidFill>
                  <a:srgbClr val="5E5E5E"/>
                </a:solidFill>
                <a:latin typeface="Courier"/>
              </a:rPr>
              <a:t>##     2.5%    97.5% </a:t>
            </a:r>
            <a:br/>
            <a:r>
              <a:rPr i="1">
                <a:solidFill>
                  <a:srgbClr val="5E5E5E"/>
                </a:solidFill>
                <a:latin typeface="Courier"/>
              </a:rPr>
              <a:t>## 1.660528 3.134632</a:t>
            </a:r>
            <a:br/>
            <a:r>
              <a:rPr>
                <a:solidFill>
                  <a:srgbClr val="4758AB"/>
                </a:solidFill>
                <a:latin typeface="Courier"/>
              </a:rPr>
              <a:t>quantile</a:t>
            </a:r>
            <a:r>
              <a:rPr>
                <a:solidFill>
                  <a:srgbClr val="003B4F"/>
                </a:solidFill>
                <a:latin typeface="Courier"/>
              </a:rPr>
              <a:t>(s1000,</a:t>
            </a:r>
            <a:r>
              <a:rPr>
                <a:solidFill>
                  <a:srgbClr val="657422"/>
                </a:solidFill>
                <a:latin typeface="Courier"/>
              </a:rPr>
              <a:t>probs=</a:t>
            </a:r>
            <a:r>
              <a:rPr>
                <a:solidFill>
                  <a:srgbClr val="4758AB"/>
                </a:solidFill>
                <a:latin typeface="Courier"/>
              </a:rPr>
              <a:t>c</a:t>
            </a:r>
            <a:r>
              <a:rPr>
                <a:solidFill>
                  <a:srgbClr val="003B4F"/>
                </a:solidFill>
                <a:latin typeface="Courier"/>
              </a:rPr>
              <a:t>(</a:t>
            </a:r>
            <a:r>
              <a:rPr>
                <a:solidFill>
                  <a:srgbClr val="AD0000"/>
                </a:solidFill>
                <a:latin typeface="Courier"/>
              </a:rPr>
              <a:t>0.025</a:t>
            </a:r>
            <a:r>
              <a:rPr>
                <a:solidFill>
                  <a:srgbClr val="003B4F"/>
                </a:solidFill>
                <a:latin typeface="Courier"/>
              </a:rPr>
              <a:t>,</a:t>
            </a:r>
            <a:r>
              <a:rPr>
                <a:solidFill>
                  <a:srgbClr val="AD0000"/>
                </a:solidFill>
                <a:latin typeface="Courier"/>
              </a:rPr>
              <a:t>0.975</a:t>
            </a:r>
            <a:r>
              <a:rPr>
                <a:solidFill>
                  <a:srgbClr val="003B4F"/>
                </a:solidFill>
                <a:latin typeface="Courier"/>
              </a:rPr>
              <a:t>))</a:t>
            </a:r>
            <a:br/>
            <a:r>
              <a:rPr i="1">
                <a:solidFill>
                  <a:srgbClr val="5E5E5E"/>
                </a:solidFill>
                <a:latin typeface="Courier"/>
              </a:rPr>
              <a:t>##     2.5%    97.5% </a:t>
            </a:r>
            <a:br/>
            <a:r>
              <a:rPr i="1">
                <a:solidFill>
                  <a:srgbClr val="5E5E5E"/>
                </a:solidFill>
                <a:latin typeface="Courier"/>
              </a:rPr>
              <a:t>## 1.678758 2.961095</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18</a:t>
            </a:fld>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Monte Carlo - Example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lnSpcReduction="10000"/>
              </a:bodyPr>
              <a:lstStyle/>
              <a:p>
                <a:pPr marL="0" lvl="0" indent="0">
                  <a:buNone/>
                </a:pPr>
                <a:r>
                  <a:t>We can plot how these quantities converge as </a:t>
                </a:r>
                <a14:m>
                  <m:oMath xmlns:m="http://schemas.openxmlformats.org/officeDocument/2006/math">
                    <m:r>
                      <a:rPr>
                        <a:latin typeface="Cambria Math" panose="02040503050406030204" pitchFamily="18" charset="0"/>
                      </a:rPr>
                      <m:t>𝑆</m:t>
                    </m:r>
                    <m:r>
                      <a:rPr>
                        <a:latin typeface="Cambria Math" panose="02040503050406030204" pitchFamily="18" charset="0"/>
                      </a:rPr>
                      <m:t>→∞</m:t>
                    </m:r>
                  </m:oMath>
                </a14:m>
                <a:r>
                  <a:t>.</a:t>
                </a:r>
              </a:p>
              <a:p>
                <a:pPr lvl="0" indent="0">
                  <a:buNone/>
                </a:pPr>
                <a:r>
                  <a:rPr>
                    <a:solidFill>
                      <a:srgbClr val="003B4F"/>
                    </a:solidFill>
                    <a:latin typeface="Courier"/>
                  </a:rPr>
                  <a:t>sVect&lt;-</a:t>
                </a:r>
                <a:r>
                  <a:rPr>
                    <a:solidFill>
                      <a:srgbClr val="AD0000"/>
                    </a:solidFill>
                    <a:latin typeface="Courier"/>
                  </a:rPr>
                  <a:t>1</a:t>
                </a:r>
                <a:r>
                  <a:rPr>
                    <a:solidFill>
                      <a:srgbClr val="5E5E5E"/>
                    </a:solidFill>
                    <a:latin typeface="Courier"/>
                  </a:rPr>
                  <a:t>:</a:t>
                </a:r>
                <a:r>
                  <a:rPr>
                    <a:solidFill>
                      <a:srgbClr val="AD0000"/>
                    </a:solidFill>
                    <a:latin typeface="Courier"/>
                  </a:rPr>
                  <a:t>1500</a:t>
                </a:r>
                <a:br/>
                <a:r>
                  <a:rPr>
                    <a:solidFill>
                      <a:srgbClr val="003B4F"/>
                    </a:solidFill>
                    <a:latin typeface="Courier"/>
                  </a:rPr>
                  <a:t>df&lt;-</a:t>
                </a:r>
                <a:r>
                  <a:rPr>
                    <a:solidFill>
                      <a:srgbClr val="4758AB"/>
                    </a:solidFill>
                    <a:latin typeface="Courier"/>
                  </a:rPr>
                  <a:t>data.frame</a:t>
                </a:r>
                <a:r>
                  <a:rPr>
                    <a:solidFill>
                      <a:srgbClr val="003B4F"/>
                    </a:solidFill>
                    <a:latin typeface="Courier"/>
                  </a:rPr>
                  <a:t>(</a:t>
                </a:r>
                <a:r>
                  <a:rPr>
                    <a:solidFill>
                      <a:srgbClr val="657422"/>
                    </a:solidFill>
                    <a:latin typeface="Courier"/>
                  </a:rPr>
                  <a:t>S=</a:t>
                </a:r>
                <a:r>
                  <a:rPr>
                    <a:solidFill>
                      <a:srgbClr val="003B4F"/>
                    </a:solidFill>
                    <a:latin typeface="Courier"/>
                  </a:rPr>
                  <a:t>sVect,</a:t>
                </a:r>
                <a:r>
                  <a:rPr>
                    <a:solidFill>
                      <a:srgbClr val="657422"/>
                    </a:solidFill>
                    <a:latin typeface="Courier"/>
                  </a:rPr>
                  <a:t>postMean=</a:t>
                </a:r>
                <a:r>
                  <a:rPr>
                    <a:solidFill>
                      <a:srgbClr val="8F5902"/>
                    </a:solidFill>
                    <a:latin typeface="Courier"/>
                  </a:rPr>
                  <a:t>NA</a:t>
                </a:r>
                <a:r>
                  <a:rPr>
                    <a:solidFill>
                      <a:srgbClr val="003B4F"/>
                    </a:solidFill>
                    <a:latin typeface="Courier"/>
                  </a:rPr>
                  <a:t>,</a:t>
                </a:r>
                <a:r>
                  <a:rPr>
                    <a:solidFill>
                      <a:srgbClr val="657422"/>
                    </a:solidFill>
                    <a:latin typeface="Courier"/>
                  </a:rPr>
                  <a:t>postCdf=</a:t>
                </a:r>
                <a:r>
                  <a:rPr>
                    <a:solidFill>
                      <a:srgbClr val="8F5902"/>
                    </a:solidFill>
                    <a:latin typeface="Courier"/>
                  </a:rPr>
                  <a:t>NA</a:t>
                </a:r>
                <a:r>
                  <a:rPr>
                    <a:solidFill>
                      <a:srgbClr val="003B4F"/>
                    </a:solidFill>
                    <a:latin typeface="Courier"/>
                  </a:rPr>
                  <a:t>,</a:t>
                </a:r>
                <a:r>
                  <a:rPr>
                    <a:solidFill>
                      <a:srgbClr val="657422"/>
                    </a:solidFill>
                    <a:latin typeface="Courier"/>
                  </a:rPr>
                  <a:t>postQ975=</a:t>
                </a:r>
                <a:r>
                  <a:rPr>
                    <a:solidFill>
                      <a:srgbClr val="8F5902"/>
                    </a:solidFill>
                    <a:latin typeface="Courier"/>
                  </a:rPr>
                  <a:t>NA</a:t>
                </a:r>
                <a:r>
                  <a:rPr>
                    <a:solidFill>
                      <a:srgbClr val="003B4F"/>
                    </a:solidFill>
                    <a:latin typeface="Courier"/>
                  </a:rPr>
                  <a:t>)</a:t>
                </a:r>
                <a:br/>
                <a:r>
                  <a:rPr b="1">
                    <a:solidFill>
                      <a:srgbClr val="003B4F"/>
                    </a:solidFill>
                    <a:latin typeface="Courier"/>
                  </a:rPr>
                  <a:t>for</a:t>
                </a:r>
                <a:r>
                  <a:rPr>
                    <a:solidFill>
                      <a:srgbClr val="003B4F"/>
                    </a:solidFill>
                    <a:latin typeface="Courier"/>
                  </a:rPr>
                  <a:t>(s </a:t>
                </a:r>
                <a:r>
                  <a:rPr b="1">
                    <a:solidFill>
                      <a:srgbClr val="003B4F"/>
                    </a:solidFill>
                    <a:latin typeface="Courier"/>
                  </a:rPr>
                  <a:t>in</a:t>
                </a:r>
                <a:r>
                  <a:rPr>
                    <a:solidFill>
                      <a:srgbClr val="003B4F"/>
                    </a:solidFill>
                    <a:latin typeface="Courier"/>
                  </a:rPr>
                  <a:t> sVect){</a:t>
                </a:r>
                <a:br/>
                <a:r>
                  <a:rPr>
                    <a:solidFill>
                      <a:srgbClr val="003B4F"/>
                    </a:solidFill>
                    <a:latin typeface="Courier"/>
                  </a:rPr>
                  <a:t>  samp&lt;-</a:t>
                </a:r>
                <a:r>
                  <a:rPr>
                    <a:solidFill>
                      <a:srgbClr val="4758AB"/>
                    </a:solidFill>
                    <a:latin typeface="Courier"/>
                  </a:rPr>
                  <a:t>rgamma</a:t>
                </a:r>
                <a:r>
                  <a:rPr>
                    <a:solidFill>
                      <a:srgbClr val="003B4F"/>
                    </a:solidFill>
                    <a:latin typeface="Courier"/>
                  </a:rPr>
                  <a:t>(</a:t>
                </a:r>
                <a:r>
                  <a:rPr>
                    <a:solidFill>
                      <a:srgbClr val="657422"/>
                    </a:solidFill>
                    <a:latin typeface="Courier"/>
                  </a:rPr>
                  <a:t>n=</a:t>
                </a:r>
                <a:r>
                  <a:rPr>
                    <a:solidFill>
                      <a:srgbClr val="003B4F"/>
                    </a:solidFill>
                    <a:latin typeface="Courier"/>
                  </a:rPr>
                  <a:t>s,</a:t>
                </a:r>
                <a:r>
                  <a:rPr>
                    <a:solidFill>
                      <a:srgbClr val="657422"/>
                    </a:solidFill>
                    <a:latin typeface="Courier"/>
                  </a:rPr>
                  <a:t>shape=</a:t>
                </a:r>
                <a:r>
                  <a:rPr>
                    <a:solidFill>
                      <a:srgbClr val="003B4F"/>
                    </a:solidFill>
                    <a:latin typeface="Courier"/>
                  </a:rPr>
                  <a:t>a</a:t>
                </a:r>
                <a:r>
                  <a:rPr>
                    <a:solidFill>
                      <a:srgbClr val="5E5E5E"/>
                    </a:solidFill>
                    <a:latin typeface="Courier"/>
                  </a:rPr>
                  <a:t>+</a:t>
                </a:r>
                <a:r>
                  <a:rPr>
                    <a:solidFill>
                      <a:srgbClr val="003B4F"/>
                    </a:solidFill>
                    <a:latin typeface="Courier"/>
                  </a:rPr>
                  <a:t>sy,</a:t>
                </a:r>
                <a:r>
                  <a:rPr>
                    <a:solidFill>
                      <a:srgbClr val="657422"/>
                    </a:solidFill>
                    <a:latin typeface="Courier"/>
                  </a:rPr>
                  <a:t>rate=</a:t>
                </a:r>
                <a:r>
                  <a:rPr>
                    <a:solidFill>
                      <a:srgbClr val="003B4F"/>
                    </a:solidFill>
                    <a:latin typeface="Courier"/>
                  </a:rPr>
                  <a:t>b</a:t>
                </a:r>
                <a:r>
                  <a:rPr>
                    <a:solidFill>
                      <a:srgbClr val="5E5E5E"/>
                    </a:solidFill>
                    <a:latin typeface="Courier"/>
                  </a:rPr>
                  <a:t>+</a:t>
                </a:r>
                <a:r>
                  <a:rPr>
                    <a:solidFill>
                      <a:srgbClr val="003B4F"/>
                    </a:solidFill>
                    <a:latin typeface="Courier"/>
                  </a:rPr>
                  <a:t>n)</a:t>
                </a:r>
                <a:br/>
                <a:r>
                  <a:rPr>
                    <a:solidFill>
                      <a:srgbClr val="003B4F"/>
                    </a:solidFill>
                    <a:latin typeface="Courier"/>
                  </a:rPr>
                  <a:t>  df</a:t>
                </a:r>
                <a:r>
                  <a:rPr>
                    <a:solidFill>
                      <a:srgbClr val="5E5E5E"/>
                    </a:solidFill>
                    <a:latin typeface="Courier"/>
                  </a:rPr>
                  <a:t>$</a:t>
                </a:r>
                <a:r>
                  <a:rPr>
                    <a:solidFill>
                      <a:srgbClr val="003B4F"/>
                    </a:solidFill>
                    <a:latin typeface="Courier"/>
                  </a:rPr>
                  <a:t>postMean[df</a:t>
                </a:r>
                <a:r>
                  <a:rPr>
                    <a:solidFill>
                      <a:srgbClr val="5E5E5E"/>
                    </a:solidFill>
                    <a:latin typeface="Courier"/>
                  </a:rPr>
                  <a:t>$</a:t>
                </a:r>
                <a:r>
                  <a:rPr>
                    <a:solidFill>
                      <a:srgbClr val="003B4F"/>
                    </a:solidFill>
                    <a:latin typeface="Courier"/>
                  </a:rPr>
                  <a:t>S</a:t>
                </a:r>
                <a:r>
                  <a:rPr>
                    <a:solidFill>
                      <a:srgbClr val="5E5E5E"/>
                    </a:solidFill>
                    <a:latin typeface="Courier"/>
                  </a:rPr>
                  <a:t>==</a:t>
                </a:r>
                <a:r>
                  <a:rPr>
                    <a:solidFill>
                      <a:srgbClr val="003B4F"/>
                    </a:solidFill>
                    <a:latin typeface="Courier"/>
                  </a:rPr>
                  <a:t>s]&lt;-</a:t>
                </a:r>
                <a:r>
                  <a:rPr>
                    <a:solidFill>
                      <a:srgbClr val="4758AB"/>
                    </a:solidFill>
                    <a:latin typeface="Courier"/>
                  </a:rPr>
                  <a:t>mean</a:t>
                </a:r>
                <a:r>
                  <a:rPr>
                    <a:solidFill>
                      <a:srgbClr val="003B4F"/>
                    </a:solidFill>
                    <a:latin typeface="Courier"/>
                  </a:rPr>
                  <a:t>(samp)</a:t>
                </a:r>
                <a:br/>
                <a:r>
                  <a:rPr>
                    <a:solidFill>
                      <a:srgbClr val="003B4F"/>
                    </a:solidFill>
                    <a:latin typeface="Courier"/>
                  </a:rPr>
                  <a:t>  df</a:t>
                </a:r>
                <a:r>
                  <a:rPr>
                    <a:solidFill>
                      <a:srgbClr val="5E5E5E"/>
                    </a:solidFill>
                    <a:latin typeface="Courier"/>
                  </a:rPr>
                  <a:t>$</a:t>
                </a:r>
                <a:r>
                  <a:rPr>
                    <a:solidFill>
                      <a:srgbClr val="003B4F"/>
                    </a:solidFill>
                    <a:latin typeface="Courier"/>
                  </a:rPr>
                  <a:t>postCdf[df</a:t>
                </a:r>
                <a:r>
                  <a:rPr>
                    <a:solidFill>
                      <a:srgbClr val="5E5E5E"/>
                    </a:solidFill>
                    <a:latin typeface="Courier"/>
                  </a:rPr>
                  <a:t>$</a:t>
                </a:r>
                <a:r>
                  <a:rPr>
                    <a:solidFill>
                      <a:srgbClr val="003B4F"/>
                    </a:solidFill>
                    <a:latin typeface="Courier"/>
                  </a:rPr>
                  <a:t>S</a:t>
                </a:r>
                <a:r>
                  <a:rPr>
                    <a:solidFill>
                      <a:srgbClr val="5E5E5E"/>
                    </a:solidFill>
                    <a:latin typeface="Courier"/>
                  </a:rPr>
                  <a:t>==</a:t>
                </a:r>
                <a:r>
                  <a:rPr>
                    <a:solidFill>
                      <a:srgbClr val="003B4F"/>
                    </a:solidFill>
                    <a:latin typeface="Courier"/>
                  </a:rPr>
                  <a:t>s]&lt;-</a:t>
                </a:r>
                <a:r>
                  <a:rPr>
                    <a:solidFill>
                      <a:srgbClr val="4758AB"/>
                    </a:solidFill>
                    <a:latin typeface="Courier"/>
                  </a:rPr>
                  <a:t>sum</a:t>
                </a:r>
                <a:r>
                  <a:rPr>
                    <a:solidFill>
                      <a:srgbClr val="003B4F"/>
                    </a:solidFill>
                    <a:latin typeface="Courier"/>
                  </a:rPr>
                  <a:t>(samp</a:t>
                </a:r>
                <a:r>
                  <a:rPr>
                    <a:solidFill>
                      <a:srgbClr val="5E5E5E"/>
                    </a:solidFill>
                    <a:latin typeface="Courier"/>
                  </a:rPr>
                  <a:t>&lt;</a:t>
                </a:r>
                <a:r>
                  <a:rPr>
                    <a:solidFill>
                      <a:srgbClr val="AD0000"/>
                    </a:solidFill>
                    <a:latin typeface="Courier"/>
                  </a:rPr>
                  <a:t>2.1</a:t>
                </a:r>
                <a:r>
                  <a:rPr>
                    <a:solidFill>
                      <a:srgbClr val="003B4F"/>
                    </a:solidFill>
                    <a:latin typeface="Courier"/>
                  </a:rPr>
                  <a:t>)</a:t>
                </a:r>
                <a:r>
                  <a:rPr>
                    <a:solidFill>
                      <a:srgbClr val="5E5E5E"/>
                    </a:solidFill>
                    <a:latin typeface="Courier"/>
                  </a:rPr>
                  <a:t>/</a:t>
                </a:r>
                <a:r>
                  <a:rPr>
                    <a:solidFill>
                      <a:srgbClr val="003B4F"/>
                    </a:solidFill>
                    <a:latin typeface="Courier"/>
                  </a:rPr>
                  <a:t>s</a:t>
                </a:r>
                <a:br/>
                <a:r>
                  <a:rPr>
                    <a:solidFill>
                      <a:srgbClr val="003B4F"/>
                    </a:solidFill>
                    <a:latin typeface="Courier"/>
                  </a:rPr>
                  <a:t>  df</a:t>
                </a:r>
                <a:r>
                  <a:rPr>
                    <a:solidFill>
                      <a:srgbClr val="5E5E5E"/>
                    </a:solidFill>
                    <a:latin typeface="Courier"/>
                  </a:rPr>
                  <a:t>$</a:t>
                </a:r>
                <a:r>
                  <a:rPr>
                    <a:solidFill>
                      <a:srgbClr val="003B4F"/>
                    </a:solidFill>
                    <a:latin typeface="Courier"/>
                  </a:rPr>
                  <a:t>postQ975[df</a:t>
                </a:r>
                <a:r>
                  <a:rPr>
                    <a:solidFill>
                      <a:srgbClr val="5E5E5E"/>
                    </a:solidFill>
                    <a:latin typeface="Courier"/>
                  </a:rPr>
                  <a:t>$</a:t>
                </a:r>
                <a:r>
                  <a:rPr>
                    <a:solidFill>
                      <a:srgbClr val="003B4F"/>
                    </a:solidFill>
                    <a:latin typeface="Courier"/>
                  </a:rPr>
                  <a:t>S</a:t>
                </a:r>
                <a:r>
                  <a:rPr>
                    <a:solidFill>
                      <a:srgbClr val="5E5E5E"/>
                    </a:solidFill>
                    <a:latin typeface="Courier"/>
                  </a:rPr>
                  <a:t>==</a:t>
                </a:r>
                <a:r>
                  <a:rPr>
                    <a:solidFill>
                      <a:srgbClr val="003B4F"/>
                    </a:solidFill>
                    <a:latin typeface="Courier"/>
                  </a:rPr>
                  <a:t>s]&lt;-</a:t>
                </a:r>
                <a:r>
                  <a:rPr>
                    <a:solidFill>
                      <a:srgbClr val="4758AB"/>
                    </a:solidFill>
                    <a:latin typeface="Courier"/>
                  </a:rPr>
                  <a:t>quantile</a:t>
                </a:r>
                <a:r>
                  <a:rPr>
                    <a:solidFill>
                      <a:srgbClr val="003B4F"/>
                    </a:solidFill>
                    <a:latin typeface="Courier"/>
                  </a:rPr>
                  <a:t>(samp,</a:t>
                </a:r>
                <a:r>
                  <a:rPr>
                    <a:solidFill>
                      <a:srgbClr val="657422"/>
                    </a:solidFill>
                    <a:latin typeface="Courier"/>
                  </a:rPr>
                  <a:t>probs=</a:t>
                </a:r>
                <a:r>
                  <a:rPr>
                    <a:solidFill>
                      <a:srgbClr val="AD0000"/>
                    </a:solidFill>
                    <a:latin typeface="Courier"/>
                  </a:rPr>
                  <a:t>0.975</a:t>
                </a:r>
                <a:r>
                  <a:rPr>
                    <a:solidFill>
                      <a:srgbClr val="003B4F"/>
                    </a:solidFill>
                    <a:latin typeface="Courier"/>
                  </a:rPr>
                  <a:t>)</a:t>
                </a:r>
                <a:br/>
                <a:r>
                  <a:rPr>
                    <a:solidFill>
                      <a:srgbClr val="003B4F"/>
                    </a:solidFill>
                    <a:latin typeface="Courier"/>
                  </a:rPr>
                  <a:t>}</a:t>
                </a:r>
              </a:p>
            </p:txBody>
          </p:sp>
        </mc:Choice>
        <mc:Fallback>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1206" t="-2981" r="-121"/>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19</a:t>
            </a:fld>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lstStyle/>
          <a:p>
            <a:pPr marL="0" lvl="0" indent="0">
              <a:buNone/>
            </a:pPr>
            <a:r>
              <a:t>Preliminaries</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p:txBody>
          <a:bodyPr>
            <a:normAutofit/>
          </a:bodyPr>
          <a:lstStyle/>
          <a:p>
            <a:pPr lvl="0"/>
            <a:r>
              <a:rPr sz="2000" dirty="0"/>
              <a:t>These notes were written in </a:t>
            </a:r>
            <a:r>
              <a:rPr sz="2000" dirty="0">
                <a:latin typeface="Courier"/>
              </a:rPr>
              <a:t>quarto</a:t>
            </a:r>
            <a:r>
              <a:rPr sz="2000" dirty="0"/>
              <a:t>.</a:t>
            </a:r>
          </a:p>
          <a:p>
            <a:pPr lvl="0"/>
            <a:r>
              <a:rPr sz="2000" dirty="0"/>
              <a:t>All examples / code in these notes is </a:t>
            </a:r>
            <a:r>
              <a:rPr sz="2000" dirty="0">
                <a:latin typeface="Courier"/>
              </a:rPr>
              <a:t>R</a:t>
            </a:r>
            <a:r>
              <a:rPr sz="2000" dirty="0"/>
              <a:t> and a combination of </a:t>
            </a:r>
            <a:r>
              <a:rPr sz="2000" dirty="0">
                <a:latin typeface="Courier"/>
              </a:rPr>
              <a:t>NIMBLE</a:t>
            </a:r>
            <a:r>
              <a:rPr sz="2000" dirty="0"/>
              <a:t> / </a:t>
            </a:r>
            <a:r>
              <a:rPr sz="2000" dirty="0">
                <a:latin typeface="Courier"/>
              </a:rPr>
              <a:t>BUGS</a:t>
            </a:r>
            <a:r>
              <a:rPr sz="2000" dirty="0"/>
              <a:t> for Bayesian model specification.</a:t>
            </a:r>
          </a:p>
          <a:p>
            <a:pPr lvl="0"/>
            <a:r>
              <a:rPr sz="2000" dirty="0"/>
              <a:t>GitHub repository - will contain all course materials by the end of the week.</a:t>
            </a:r>
          </a:p>
        </p:txBody>
      </p:sp>
      <p:pic>
        <p:nvPicPr>
          <p:cNvPr id="3" name="Picture 1" descr="images/qrCodeGithubRepo.png"/>
          <p:cNvPicPr>
            <a:picLocks noGrp="1" noChangeAspect="1"/>
          </p:cNvPicPr>
          <p:nvPr/>
        </p:nvPicPr>
        <p:blipFill>
          <a:blip r:embed="rId2"/>
          <a:stretch>
            <a:fillRect/>
          </a:stretch>
        </p:blipFill>
        <p:spPr bwMode="auto">
          <a:xfrm>
            <a:off x="6096000" y="977900"/>
            <a:ext cx="4356100" cy="4356100"/>
          </a:xfrm>
          <a:prstGeom prst="rect">
            <a:avLst/>
          </a:prstGeom>
          <a:noFill/>
          <a:ln w="9525">
            <a:noFill/>
            <a:headEnd/>
            <a:tailEnd/>
          </a:ln>
        </p:spPr>
      </p:pic>
      <p:sp>
        <p:nvSpPr>
          <p:cNvPr id="5" name="TextBox 3"/>
          <p:cNvSpPr txBox="1"/>
          <p:nvPr/>
        </p:nvSpPr>
        <p:spPr>
          <a:xfrm>
            <a:off x="5181600" y="5334000"/>
            <a:ext cx="6172200" cy="508000"/>
          </a:xfrm>
          <a:prstGeom prst="rect">
            <a:avLst/>
          </a:prstGeom>
          <a:noFill/>
        </p:spPr>
        <p:txBody>
          <a:bodyPr/>
          <a:lstStyle/>
          <a:p>
            <a:pPr marL="0" lvl="0" indent="0" algn="ctr">
              <a:buNone/>
            </a:pPr>
            <a:r>
              <a:t>https://github.com/gitMarcH/UNIMA_STA623_2025</a:t>
            </a:r>
          </a:p>
        </p:txBody>
      </p:sp>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2</a:t>
            </a:fld>
            <a:endParaRPr lang="en-GB"/>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C315F-F711-43BA-8C23-8D50769E33D2}"/>
              </a:ext>
            </a:extLst>
          </p:cNvPr>
          <p:cNvSpPr>
            <a:spLocks noGrp="1"/>
          </p:cNvSpPr>
          <p:nvPr>
            <p:ph type="title"/>
          </p:nvPr>
        </p:nvSpPr>
        <p:spPr>
          <a:xfrm>
            <a:off x="839788" y="457200"/>
            <a:ext cx="3932237" cy="1600200"/>
          </a:xfrm>
        </p:spPr>
        <p:txBody>
          <a:bodyPr/>
          <a:lstStyle/>
          <a:p>
            <a:pPr marL="0" lvl="0" indent="0">
              <a:buNone/>
            </a:pPr>
            <a:r>
              <a:t>Monte Carlo - Example</a:t>
            </a:r>
          </a:p>
        </p:txBody>
      </p:sp>
      <p:sp>
        <p:nvSpPr>
          <p:cNvPr id="4" name="Text Placeholder 3">
            <a:extLst>
              <a:ext uri="{FF2B5EF4-FFF2-40B4-BE49-F238E27FC236}">
                <a16:creationId xmlns:a16="http://schemas.microsoft.com/office/drawing/2014/main" id="{F6C278EB-CD3C-4569-8B41-D3DDD3B4004E}"/>
              </a:ext>
            </a:extLst>
          </p:cNvPr>
          <p:cNvSpPr>
            <a:spLocks noGrp="1"/>
          </p:cNvSpPr>
          <p:nvPr>
            <p:ph type="body" sz="half" idx="2"/>
          </p:nvPr>
        </p:nvSpPr>
        <p:spPr/>
        <p:txBody>
          <a:bodyPr>
            <a:normAutofit fontScale="92500" lnSpcReduction="20000"/>
          </a:bodyPr>
          <a:lstStyle/>
          <a:p>
            <a:pPr lvl="0" indent="0">
              <a:buNone/>
            </a:pPr>
            <a:r>
              <a:rPr>
                <a:solidFill>
                  <a:srgbClr val="003B4F"/>
                </a:solidFill>
                <a:latin typeface="Courier"/>
              </a:rPr>
              <a:t>titles&lt;-</a:t>
            </a:r>
            <a:r>
              <a:rPr>
                <a:solidFill>
                  <a:srgbClr val="4758AB"/>
                </a:solidFill>
                <a:latin typeface="Courier"/>
              </a:rPr>
              <a:t>paste</a:t>
            </a:r>
            <a:r>
              <a:rPr>
                <a:solidFill>
                  <a:srgbClr val="003B4F"/>
                </a:solidFill>
                <a:latin typeface="Courier"/>
              </a:rPr>
              <a:t>(</a:t>
            </a:r>
            <a:r>
              <a:rPr>
                <a:solidFill>
                  <a:srgbClr val="20794D"/>
                </a:solidFill>
                <a:latin typeface="Courier"/>
              </a:rPr>
              <a:t>"posterior"</a:t>
            </a:r>
            <a:r>
              <a:rPr>
                <a:solidFill>
                  <a:srgbClr val="003B4F"/>
                </a:solidFill>
                <a:latin typeface="Courier"/>
              </a:rPr>
              <a:t>,</a:t>
            </a:r>
            <a:r>
              <a:rPr>
                <a:solidFill>
                  <a:srgbClr val="4758AB"/>
                </a:solidFill>
                <a:latin typeface="Courier"/>
              </a:rPr>
              <a:t>c</a:t>
            </a:r>
            <a:r>
              <a:rPr>
                <a:solidFill>
                  <a:srgbClr val="003B4F"/>
                </a:solidFill>
                <a:latin typeface="Courier"/>
              </a:rPr>
              <a:t>(</a:t>
            </a:r>
            <a:r>
              <a:rPr>
                <a:solidFill>
                  <a:srgbClr val="20794D"/>
                </a:solidFill>
                <a:latin typeface="Courier"/>
              </a:rPr>
              <a:t>"mean"</a:t>
            </a:r>
            <a:r>
              <a:rPr>
                <a:solidFill>
                  <a:srgbClr val="003B4F"/>
                </a:solidFill>
                <a:latin typeface="Courier"/>
              </a:rPr>
              <a:t>,</a:t>
            </a:r>
            <a:r>
              <a:rPr>
                <a:solidFill>
                  <a:srgbClr val="20794D"/>
                </a:solidFill>
                <a:latin typeface="Courier"/>
              </a:rPr>
              <a:t>"cdf at 2.1"</a:t>
            </a:r>
            <a:r>
              <a:rPr>
                <a:solidFill>
                  <a:srgbClr val="003B4F"/>
                </a:solidFill>
                <a:latin typeface="Courier"/>
              </a:rPr>
              <a:t>,</a:t>
            </a:r>
            <a:r>
              <a:rPr>
                <a:solidFill>
                  <a:srgbClr val="20794D"/>
                </a:solidFill>
                <a:latin typeface="Courier"/>
              </a:rPr>
              <a:t>"97.5% quantile"</a:t>
            </a:r>
            <a:r>
              <a:rPr>
                <a:solidFill>
                  <a:srgbClr val="003B4F"/>
                </a:solidFill>
                <a:latin typeface="Courier"/>
              </a:rPr>
              <a:t>))</a:t>
            </a:r>
            <a:br/>
            <a:r>
              <a:rPr>
                <a:solidFill>
                  <a:srgbClr val="003B4F"/>
                </a:solidFill>
                <a:latin typeface="Courier"/>
              </a:rPr>
              <a:t>cols&lt;-</a:t>
            </a:r>
            <a:r>
              <a:rPr>
                <a:solidFill>
                  <a:srgbClr val="4758AB"/>
                </a:solidFill>
                <a:latin typeface="Courier"/>
              </a:rPr>
              <a:t>c</a:t>
            </a:r>
            <a:r>
              <a:rPr>
                <a:solidFill>
                  <a:srgbClr val="003B4F"/>
                </a:solidFill>
                <a:latin typeface="Courier"/>
              </a:rPr>
              <a:t>(</a:t>
            </a:r>
            <a:r>
              <a:rPr>
                <a:solidFill>
                  <a:srgbClr val="20794D"/>
                </a:solidFill>
                <a:latin typeface="Courier"/>
              </a:rPr>
              <a:t>"steelblue"</a:t>
            </a:r>
            <a:r>
              <a:rPr>
                <a:solidFill>
                  <a:srgbClr val="003B4F"/>
                </a:solidFill>
                <a:latin typeface="Courier"/>
              </a:rPr>
              <a:t>,</a:t>
            </a:r>
            <a:r>
              <a:rPr>
                <a:solidFill>
                  <a:srgbClr val="20794D"/>
                </a:solidFill>
                <a:latin typeface="Courier"/>
              </a:rPr>
              <a:t>"greenyellow"</a:t>
            </a:r>
            <a:r>
              <a:rPr>
                <a:solidFill>
                  <a:srgbClr val="003B4F"/>
                </a:solidFill>
                <a:latin typeface="Courier"/>
              </a:rPr>
              <a:t>,</a:t>
            </a:r>
            <a:r>
              <a:rPr>
                <a:solidFill>
                  <a:srgbClr val="20794D"/>
                </a:solidFill>
                <a:latin typeface="Courier"/>
              </a:rPr>
              <a:t>"salmon"</a:t>
            </a:r>
            <a:r>
              <a:rPr>
                <a:solidFill>
                  <a:srgbClr val="003B4F"/>
                </a:solidFill>
                <a:latin typeface="Courier"/>
              </a:rPr>
              <a:t>)</a:t>
            </a:r>
            <a:br/>
            <a:r>
              <a:rPr>
                <a:solidFill>
                  <a:srgbClr val="003B4F"/>
                </a:solidFill>
                <a:latin typeface="Courier"/>
              </a:rPr>
              <a:t>hVect&lt;-</a:t>
            </a:r>
            <a:r>
              <a:rPr>
                <a:solidFill>
                  <a:srgbClr val="4758AB"/>
                </a:solidFill>
                <a:latin typeface="Courier"/>
              </a:rPr>
              <a:t>c</a:t>
            </a:r>
            <a:r>
              <a:rPr>
                <a:solidFill>
                  <a:srgbClr val="003B4F"/>
                </a:solidFill>
                <a:latin typeface="Courier"/>
              </a:rPr>
              <a:t>((a</a:t>
            </a:r>
            <a:r>
              <a:rPr>
                <a:solidFill>
                  <a:srgbClr val="5E5E5E"/>
                </a:solidFill>
                <a:latin typeface="Courier"/>
              </a:rPr>
              <a:t>+</a:t>
            </a:r>
            <a:r>
              <a:rPr>
                <a:solidFill>
                  <a:srgbClr val="003B4F"/>
                </a:solidFill>
                <a:latin typeface="Courier"/>
              </a:rPr>
              <a:t>sy)</a:t>
            </a:r>
            <a:r>
              <a:rPr>
                <a:solidFill>
                  <a:srgbClr val="5E5E5E"/>
                </a:solidFill>
                <a:latin typeface="Courier"/>
              </a:rPr>
              <a:t>/</a:t>
            </a:r>
            <a:r>
              <a:rPr>
                <a:solidFill>
                  <a:srgbClr val="003B4F"/>
                </a:solidFill>
                <a:latin typeface="Courier"/>
              </a:rPr>
              <a:t>(b</a:t>
            </a:r>
            <a:r>
              <a:rPr>
                <a:solidFill>
                  <a:srgbClr val="5E5E5E"/>
                </a:solidFill>
                <a:latin typeface="Courier"/>
              </a:rPr>
              <a:t>+</a:t>
            </a:r>
            <a:r>
              <a:rPr>
                <a:solidFill>
                  <a:srgbClr val="003B4F"/>
                </a:solidFill>
                <a:latin typeface="Courier"/>
              </a:rPr>
              <a:t>n),</a:t>
            </a:r>
            <a:r>
              <a:rPr>
                <a:solidFill>
                  <a:srgbClr val="4758AB"/>
                </a:solidFill>
                <a:latin typeface="Courier"/>
              </a:rPr>
              <a:t>pgamma</a:t>
            </a:r>
            <a:r>
              <a:rPr>
                <a:solidFill>
                  <a:srgbClr val="003B4F"/>
                </a:solidFill>
                <a:latin typeface="Courier"/>
              </a:rPr>
              <a:t>(</a:t>
            </a:r>
            <a:r>
              <a:rPr>
                <a:solidFill>
                  <a:srgbClr val="AD0000"/>
                </a:solidFill>
                <a:latin typeface="Courier"/>
              </a:rPr>
              <a:t>2.1</a:t>
            </a:r>
            <a:r>
              <a:rPr>
                <a:solidFill>
                  <a:srgbClr val="003B4F"/>
                </a:solidFill>
                <a:latin typeface="Courier"/>
              </a:rPr>
              <a:t>,a</a:t>
            </a:r>
            <a:r>
              <a:rPr>
                <a:solidFill>
                  <a:srgbClr val="5E5E5E"/>
                </a:solidFill>
                <a:latin typeface="Courier"/>
              </a:rPr>
              <a:t>+</a:t>
            </a:r>
            <a:r>
              <a:rPr>
                <a:solidFill>
                  <a:srgbClr val="003B4F"/>
                </a:solidFill>
                <a:latin typeface="Courier"/>
              </a:rPr>
              <a:t>sy,b</a:t>
            </a:r>
            <a:r>
              <a:rPr>
                <a:solidFill>
                  <a:srgbClr val="5E5E5E"/>
                </a:solidFill>
                <a:latin typeface="Courier"/>
              </a:rPr>
              <a:t>+</a:t>
            </a:r>
            <a:r>
              <a:rPr>
                <a:solidFill>
                  <a:srgbClr val="003B4F"/>
                </a:solidFill>
                <a:latin typeface="Courier"/>
              </a:rPr>
              <a:t>n),</a:t>
            </a:r>
            <a:r>
              <a:rPr>
                <a:solidFill>
                  <a:srgbClr val="4758AB"/>
                </a:solidFill>
                <a:latin typeface="Courier"/>
              </a:rPr>
              <a:t>qgamma</a:t>
            </a:r>
            <a:r>
              <a:rPr>
                <a:solidFill>
                  <a:srgbClr val="003B4F"/>
                </a:solidFill>
                <a:latin typeface="Courier"/>
              </a:rPr>
              <a:t>(</a:t>
            </a:r>
            <a:r>
              <a:rPr>
                <a:solidFill>
                  <a:srgbClr val="AD0000"/>
                </a:solidFill>
                <a:latin typeface="Courier"/>
              </a:rPr>
              <a:t>0.975</a:t>
            </a:r>
            <a:r>
              <a:rPr>
                <a:solidFill>
                  <a:srgbClr val="003B4F"/>
                </a:solidFill>
                <a:latin typeface="Courier"/>
              </a:rPr>
              <a:t>,a</a:t>
            </a:r>
            <a:r>
              <a:rPr>
                <a:solidFill>
                  <a:srgbClr val="5E5E5E"/>
                </a:solidFill>
                <a:latin typeface="Courier"/>
              </a:rPr>
              <a:t>+</a:t>
            </a:r>
            <a:r>
              <a:rPr>
                <a:solidFill>
                  <a:srgbClr val="003B4F"/>
                </a:solidFill>
                <a:latin typeface="Courier"/>
              </a:rPr>
              <a:t>sy,b</a:t>
            </a:r>
            <a:r>
              <a:rPr>
                <a:solidFill>
                  <a:srgbClr val="5E5E5E"/>
                </a:solidFill>
                <a:latin typeface="Courier"/>
              </a:rPr>
              <a:t>+</a:t>
            </a:r>
            <a:r>
              <a:rPr>
                <a:solidFill>
                  <a:srgbClr val="003B4F"/>
                </a:solidFill>
                <a:latin typeface="Courier"/>
              </a:rPr>
              <a:t>n))</a:t>
            </a:r>
            <a:br/>
            <a:br/>
            <a:r>
              <a:rPr>
                <a:solidFill>
                  <a:srgbClr val="4758AB"/>
                </a:solidFill>
                <a:latin typeface="Courier"/>
              </a:rPr>
              <a:t>par</a:t>
            </a:r>
            <a:r>
              <a:rPr>
                <a:solidFill>
                  <a:srgbClr val="003B4F"/>
                </a:solidFill>
                <a:latin typeface="Courier"/>
              </a:rPr>
              <a:t>(</a:t>
            </a:r>
            <a:r>
              <a:rPr>
                <a:solidFill>
                  <a:srgbClr val="657422"/>
                </a:solidFill>
                <a:latin typeface="Courier"/>
              </a:rPr>
              <a:t>mfrow=</a:t>
            </a:r>
            <a:r>
              <a:rPr>
                <a:solidFill>
                  <a:srgbClr val="4758AB"/>
                </a:solidFill>
                <a:latin typeface="Courier"/>
              </a:rPr>
              <a:t>c</a:t>
            </a:r>
            <a:r>
              <a:rPr>
                <a:solidFill>
                  <a:srgbClr val="003B4F"/>
                </a:solidFill>
                <a:latin typeface="Courier"/>
              </a:rPr>
              <a:t>(</a:t>
            </a:r>
            <a:r>
              <a:rPr>
                <a:solidFill>
                  <a:srgbClr val="AD0000"/>
                </a:solidFill>
                <a:latin typeface="Courier"/>
              </a:rPr>
              <a:t>3</a:t>
            </a:r>
            <a:r>
              <a:rPr>
                <a:solidFill>
                  <a:srgbClr val="003B4F"/>
                </a:solidFill>
                <a:latin typeface="Courier"/>
              </a:rPr>
              <a:t>,</a:t>
            </a:r>
            <a:r>
              <a:rPr>
                <a:solidFill>
                  <a:srgbClr val="AD0000"/>
                </a:solidFill>
                <a:latin typeface="Courier"/>
              </a:rPr>
              <a:t>1</a:t>
            </a:r>
            <a:r>
              <a:rPr>
                <a:solidFill>
                  <a:srgbClr val="003B4F"/>
                </a:solidFill>
                <a:latin typeface="Courier"/>
              </a:rPr>
              <a:t>),</a:t>
            </a:r>
            <a:r>
              <a:rPr>
                <a:solidFill>
                  <a:srgbClr val="657422"/>
                </a:solidFill>
                <a:latin typeface="Courier"/>
              </a:rPr>
              <a:t>mar=</a:t>
            </a:r>
            <a:r>
              <a:rPr>
                <a:solidFill>
                  <a:srgbClr val="4758AB"/>
                </a:solidFill>
                <a:latin typeface="Courier"/>
              </a:rPr>
              <a:t>c</a:t>
            </a:r>
            <a:r>
              <a:rPr>
                <a:solidFill>
                  <a:srgbClr val="003B4F"/>
                </a:solidFill>
                <a:latin typeface="Courier"/>
              </a:rPr>
              <a:t>(</a:t>
            </a:r>
            <a:r>
              <a:rPr>
                <a:solidFill>
                  <a:srgbClr val="AD0000"/>
                </a:solidFill>
                <a:latin typeface="Courier"/>
              </a:rPr>
              <a:t>5</a:t>
            </a:r>
            <a:r>
              <a:rPr>
                <a:solidFill>
                  <a:srgbClr val="003B4F"/>
                </a:solidFill>
                <a:latin typeface="Courier"/>
              </a:rPr>
              <a:t>,</a:t>
            </a:r>
            <a:r>
              <a:rPr>
                <a:solidFill>
                  <a:srgbClr val="AD0000"/>
                </a:solidFill>
                <a:latin typeface="Courier"/>
              </a:rPr>
              <a:t>7</a:t>
            </a:r>
            <a:r>
              <a:rPr>
                <a:solidFill>
                  <a:srgbClr val="003B4F"/>
                </a:solidFill>
                <a:latin typeface="Courier"/>
              </a:rPr>
              <a:t>,</a:t>
            </a:r>
            <a:r>
              <a:rPr>
                <a:solidFill>
                  <a:srgbClr val="AD0000"/>
                </a:solidFill>
                <a:latin typeface="Courier"/>
              </a:rPr>
              <a:t>2</a:t>
            </a:r>
            <a:r>
              <a:rPr>
                <a:solidFill>
                  <a:srgbClr val="003B4F"/>
                </a:solidFill>
                <a:latin typeface="Courier"/>
              </a:rPr>
              <a:t>,</a:t>
            </a:r>
            <a:r>
              <a:rPr>
                <a:solidFill>
                  <a:srgbClr val="AD0000"/>
                </a:solidFill>
                <a:latin typeface="Courier"/>
              </a:rPr>
              <a:t>1</a:t>
            </a:r>
            <a:r>
              <a:rPr>
                <a:solidFill>
                  <a:srgbClr val="003B4F"/>
                </a:solidFill>
                <a:latin typeface="Courier"/>
              </a:rPr>
              <a:t>))</a:t>
            </a:r>
            <a:br/>
            <a:r>
              <a:rPr b="1">
                <a:solidFill>
                  <a:srgbClr val="003B4F"/>
                </a:solidFill>
                <a:latin typeface="Courier"/>
              </a:rPr>
              <a:t>for</a:t>
            </a:r>
            <a:r>
              <a:rPr>
                <a:solidFill>
                  <a:srgbClr val="003B4F"/>
                </a:solidFill>
                <a:latin typeface="Courier"/>
              </a:rPr>
              <a:t>(i </a:t>
            </a:r>
            <a:r>
              <a:rPr b="1">
                <a:solidFill>
                  <a:srgbClr val="003B4F"/>
                </a:solidFill>
                <a:latin typeface="Courier"/>
              </a:rPr>
              <a:t>in</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AD0000"/>
                </a:solidFill>
                <a:latin typeface="Courier"/>
              </a:rPr>
              <a:t>3</a:t>
            </a:r>
            <a:r>
              <a:rPr>
                <a:solidFill>
                  <a:srgbClr val="003B4F"/>
                </a:solidFill>
                <a:latin typeface="Courier"/>
              </a:rPr>
              <a:t>){</a:t>
            </a:r>
            <a:br/>
            <a:r>
              <a:rPr>
                <a:solidFill>
                  <a:srgbClr val="003B4F"/>
                </a:solidFill>
                <a:latin typeface="Courier"/>
              </a:rPr>
              <a:t>  </a:t>
            </a:r>
            <a:r>
              <a:rPr>
                <a:solidFill>
                  <a:srgbClr val="4758AB"/>
                </a:solidFill>
                <a:latin typeface="Courier"/>
              </a:rPr>
              <a:t>plot</a:t>
            </a:r>
            <a:r>
              <a:rPr>
                <a:solidFill>
                  <a:srgbClr val="003B4F"/>
                </a:solidFill>
                <a:latin typeface="Courier"/>
              </a:rPr>
              <a:t>(df</a:t>
            </a:r>
            <a:r>
              <a:rPr>
                <a:solidFill>
                  <a:srgbClr val="5E5E5E"/>
                </a:solidFill>
                <a:latin typeface="Courier"/>
              </a:rPr>
              <a:t>$</a:t>
            </a:r>
            <a:r>
              <a:rPr>
                <a:solidFill>
                  <a:srgbClr val="003B4F"/>
                </a:solidFill>
                <a:latin typeface="Courier"/>
              </a:rPr>
              <a:t>S,df[,</a:t>
            </a:r>
            <a:r>
              <a:rPr>
                <a:solidFill>
                  <a:srgbClr val="AD0000"/>
                </a:solidFill>
                <a:latin typeface="Courier"/>
              </a:rPr>
              <a:t>1</a:t>
            </a:r>
            <a:r>
              <a:rPr>
                <a:solidFill>
                  <a:srgbClr val="5E5E5E"/>
                </a:solidFill>
                <a:latin typeface="Courier"/>
              </a:rPr>
              <a:t>+</a:t>
            </a:r>
            <a:r>
              <a:rPr>
                <a:solidFill>
                  <a:srgbClr val="003B4F"/>
                </a:solidFill>
                <a:latin typeface="Courier"/>
              </a:rPr>
              <a:t>i],</a:t>
            </a:r>
            <a:r>
              <a:rPr>
                <a:solidFill>
                  <a:srgbClr val="657422"/>
                </a:solidFill>
                <a:latin typeface="Courier"/>
              </a:rPr>
              <a:t>type=</a:t>
            </a:r>
            <a:r>
              <a:rPr>
                <a:solidFill>
                  <a:srgbClr val="20794D"/>
                </a:solidFill>
                <a:latin typeface="Courier"/>
              </a:rPr>
              <a:t>"l"</a:t>
            </a:r>
            <a:r>
              <a:rPr>
                <a:solidFill>
                  <a:srgbClr val="003B4F"/>
                </a:solidFill>
                <a:latin typeface="Courier"/>
              </a:rPr>
              <a:t>,</a:t>
            </a:r>
            <a:r>
              <a:rPr>
                <a:solidFill>
                  <a:srgbClr val="657422"/>
                </a:solidFill>
                <a:latin typeface="Courier"/>
              </a:rPr>
              <a:t>xlab=</a:t>
            </a:r>
            <a:r>
              <a:rPr>
                <a:solidFill>
                  <a:srgbClr val="20794D"/>
                </a:solidFill>
                <a:latin typeface="Courier"/>
              </a:rPr>
              <a:t>"number of Monte Carlo samples"</a:t>
            </a:r>
            <a:r>
              <a:rPr>
                <a:solidFill>
                  <a:srgbClr val="003B4F"/>
                </a:solidFill>
                <a:latin typeface="Courier"/>
              </a:rPr>
              <a:t>,</a:t>
            </a:r>
            <a:r>
              <a:rPr>
                <a:solidFill>
                  <a:srgbClr val="657422"/>
                </a:solidFill>
                <a:latin typeface="Courier"/>
              </a:rPr>
              <a:t>ylab=</a:t>
            </a:r>
            <a:r>
              <a:rPr>
                <a:solidFill>
                  <a:srgbClr val="20794D"/>
                </a:solidFill>
                <a:latin typeface="Courier"/>
              </a:rPr>
              <a:t>"Monte Carlo approx."</a:t>
            </a:r>
            <a:r>
              <a:rPr>
                <a:solidFill>
                  <a:srgbClr val="003B4F"/>
                </a:solidFill>
                <a:latin typeface="Courier"/>
              </a:rPr>
              <a:t>,</a:t>
            </a:r>
            <a:r>
              <a:rPr>
                <a:solidFill>
                  <a:srgbClr val="657422"/>
                </a:solidFill>
                <a:latin typeface="Courier"/>
              </a:rPr>
              <a:t>cex.lab=</a:t>
            </a:r>
            <a:r>
              <a:rPr>
                <a:solidFill>
                  <a:srgbClr val="AD0000"/>
                </a:solidFill>
                <a:latin typeface="Courier"/>
              </a:rPr>
              <a:t>2.5</a:t>
            </a:r>
            <a:r>
              <a:rPr>
                <a:solidFill>
                  <a:srgbClr val="003B4F"/>
                </a:solidFill>
                <a:latin typeface="Courier"/>
              </a:rPr>
              <a:t>,</a:t>
            </a:r>
            <a:r>
              <a:rPr>
                <a:solidFill>
                  <a:srgbClr val="657422"/>
                </a:solidFill>
                <a:latin typeface="Courier"/>
              </a:rPr>
              <a:t>cex.axis=</a:t>
            </a:r>
            <a:r>
              <a:rPr>
                <a:solidFill>
                  <a:srgbClr val="AD0000"/>
                </a:solidFill>
                <a:latin typeface="Courier"/>
              </a:rPr>
              <a:t>2.5</a:t>
            </a:r>
            <a:r>
              <a:rPr>
                <a:solidFill>
                  <a:srgbClr val="003B4F"/>
                </a:solidFill>
                <a:latin typeface="Courier"/>
              </a:rPr>
              <a:t>,</a:t>
            </a:r>
            <a:r>
              <a:rPr>
                <a:solidFill>
                  <a:srgbClr val="657422"/>
                </a:solidFill>
                <a:latin typeface="Courier"/>
              </a:rPr>
              <a:t>cex.main=</a:t>
            </a:r>
            <a:r>
              <a:rPr>
                <a:solidFill>
                  <a:srgbClr val="AD0000"/>
                </a:solidFill>
                <a:latin typeface="Courier"/>
              </a:rPr>
              <a:t>2.5</a:t>
            </a:r>
            <a:r>
              <a:rPr>
                <a:solidFill>
                  <a:srgbClr val="003B4F"/>
                </a:solidFill>
                <a:latin typeface="Courier"/>
              </a:rPr>
              <a:t>,</a:t>
            </a:r>
            <a:r>
              <a:rPr>
                <a:solidFill>
                  <a:srgbClr val="657422"/>
                </a:solidFill>
                <a:latin typeface="Courier"/>
              </a:rPr>
              <a:t>lwd=</a:t>
            </a:r>
            <a:r>
              <a:rPr>
                <a:solidFill>
                  <a:srgbClr val="AD0000"/>
                </a:solidFill>
                <a:latin typeface="Courier"/>
              </a:rPr>
              <a:t>3</a:t>
            </a:r>
            <a:r>
              <a:rPr>
                <a:solidFill>
                  <a:srgbClr val="003B4F"/>
                </a:solidFill>
                <a:latin typeface="Courier"/>
              </a:rPr>
              <a:t>,</a:t>
            </a:r>
            <a:r>
              <a:rPr>
                <a:solidFill>
                  <a:srgbClr val="657422"/>
                </a:solidFill>
                <a:latin typeface="Courier"/>
              </a:rPr>
              <a:t>col=</a:t>
            </a:r>
            <a:r>
              <a:rPr>
                <a:solidFill>
                  <a:srgbClr val="003B4F"/>
                </a:solidFill>
                <a:latin typeface="Courier"/>
              </a:rPr>
              <a:t>cols[i],</a:t>
            </a:r>
            <a:r>
              <a:rPr>
                <a:solidFill>
                  <a:srgbClr val="657422"/>
                </a:solidFill>
                <a:latin typeface="Courier"/>
              </a:rPr>
              <a:t>main=</a:t>
            </a:r>
            <a:r>
              <a:rPr>
                <a:solidFill>
                  <a:srgbClr val="003B4F"/>
                </a:solidFill>
                <a:latin typeface="Courier"/>
              </a:rPr>
              <a:t>titles[i])</a:t>
            </a:r>
            <a:br/>
            <a:r>
              <a:rPr>
                <a:solidFill>
                  <a:srgbClr val="003B4F"/>
                </a:solidFill>
                <a:latin typeface="Courier"/>
              </a:rPr>
              <a:t>  </a:t>
            </a:r>
            <a:r>
              <a:rPr>
                <a:solidFill>
                  <a:srgbClr val="4758AB"/>
                </a:solidFill>
                <a:latin typeface="Courier"/>
              </a:rPr>
              <a:t>abline</a:t>
            </a:r>
            <a:r>
              <a:rPr>
                <a:solidFill>
                  <a:srgbClr val="003B4F"/>
                </a:solidFill>
                <a:latin typeface="Courier"/>
              </a:rPr>
              <a:t>(</a:t>
            </a:r>
            <a:r>
              <a:rPr>
                <a:solidFill>
                  <a:srgbClr val="657422"/>
                </a:solidFill>
                <a:latin typeface="Courier"/>
              </a:rPr>
              <a:t>lwd=</a:t>
            </a:r>
            <a:r>
              <a:rPr>
                <a:solidFill>
                  <a:srgbClr val="AD0000"/>
                </a:solidFill>
                <a:latin typeface="Courier"/>
              </a:rPr>
              <a:t>3</a:t>
            </a:r>
            <a:r>
              <a:rPr>
                <a:solidFill>
                  <a:srgbClr val="003B4F"/>
                </a:solidFill>
                <a:latin typeface="Courier"/>
              </a:rPr>
              <a:t>,</a:t>
            </a:r>
            <a:r>
              <a:rPr>
                <a:solidFill>
                  <a:srgbClr val="657422"/>
                </a:solidFill>
                <a:latin typeface="Courier"/>
              </a:rPr>
              <a:t>lty=</a:t>
            </a:r>
            <a:r>
              <a:rPr>
                <a:solidFill>
                  <a:srgbClr val="AD0000"/>
                </a:solidFill>
                <a:latin typeface="Courier"/>
              </a:rPr>
              <a:t>2</a:t>
            </a:r>
            <a:r>
              <a:rPr>
                <a:solidFill>
                  <a:srgbClr val="003B4F"/>
                </a:solidFill>
                <a:latin typeface="Courier"/>
              </a:rPr>
              <a:t>,</a:t>
            </a:r>
            <a:r>
              <a:rPr>
                <a:solidFill>
                  <a:srgbClr val="657422"/>
                </a:solidFill>
                <a:latin typeface="Courier"/>
              </a:rPr>
              <a:t>h=</a:t>
            </a:r>
            <a:r>
              <a:rPr>
                <a:solidFill>
                  <a:srgbClr val="003B4F"/>
                </a:solidFill>
                <a:latin typeface="Courier"/>
              </a:rPr>
              <a:t>hVect[i],</a:t>
            </a:r>
            <a:r>
              <a:rPr>
                <a:solidFill>
                  <a:srgbClr val="657422"/>
                </a:solidFill>
                <a:latin typeface="Courier"/>
              </a:rPr>
              <a:t>col=</a:t>
            </a:r>
            <a:r>
              <a:rPr>
                <a:solidFill>
                  <a:srgbClr val="20794D"/>
                </a:solidFill>
                <a:latin typeface="Courier"/>
              </a:rPr>
              <a:t>"darkgrey"</a:t>
            </a:r>
            <a:r>
              <a:rPr>
                <a:solidFill>
                  <a:srgbClr val="003B4F"/>
                </a:solidFill>
                <a:latin typeface="Courier"/>
              </a:rPr>
              <a:t>)</a:t>
            </a:r>
            <a:br/>
            <a:r>
              <a:rPr>
                <a:solidFill>
                  <a:srgbClr val="003B4F"/>
                </a:solidFill>
                <a:latin typeface="Courier"/>
              </a:rPr>
              <a:t>}</a:t>
            </a:r>
          </a:p>
        </p:txBody>
      </p:sp>
      <p:pic>
        <p:nvPicPr>
          <p:cNvPr id="3" name="Picture 1" descr="Chanco_STA623_BDA_2025_Henrion_Session4_files/figure-pptx/unnamed-chunk-9-1.png"/>
          <p:cNvPicPr>
            <a:picLocks noGrp="1" noChangeAspect="1"/>
          </p:cNvPicPr>
          <p:nvPr/>
        </p:nvPicPr>
        <p:blipFill>
          <a:blip r:embed="rId2"/>
          <a:stretch>
            <a:fillRect/>
          </a:stretch>
        </p:blipFill>
        <p:spPr bwMode="auto">
          <a:xfrm>
            <a:off x="5181600" y="1676400"/>
            <a:ext cx="6172200" cy="3467100"/>
          </a:xfrm>
          <a:prstGeom prst="rect">
            <a:avLst/>
          </a:prstGeom>
          <a:noFill/>
          <a:ln w="9525">
            <a:noFill/>
            <a:headEnd/>
            <a:tailEnd/>
          </a:ln>
        </p:spPr>
      </p:pic>
      <p:sp>
        <p:nvSpPr>
          <p:cNvPr id="7" name="Slide Number Placeholder 6">
            <a:extLst>
              <a:ext uri="{FF2B5EF4-FFF2-40B4-BE49-F238E27FC236}">
                <a16:creationId xmlns:a16="http://schemas.microsoft.com/office/drawing/2014/main" id="{14DD33D4-F2B4-4E27-98BD-BC92728343CB}"/>
              </a:ext>
            </a:extLst>
          </p:cNvPr>
          <p:cNvSpPr>
            <a:spLocks noGrp="1"/>
          </p:cNvSpPr>
          <p:nvPr>
            <p:ph type="sldNum" sz="quarter" idx="12"/>
          </p:nvPr>
        </p:nvSpPr>
        <p:spPr/>
        <p:txBody>
          <a:bodyPr/>
          <a:lstStyle/>
          <a:p>
            <a:fld id="{E1C5CB42-CF14-4293-8971-6DCD1AAE8BE7}" type="slidenum">
              <a:rPr lang="en-GB" smtClean="0"/>
              <a:t>20</a:t>
            </a:fld>
            <a:endParaRPr lang="en-GB"/>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Monte Carlo - posterior inference for arbitrary functions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lnSpcReduction="10000"/>
              </a:bodyPr>
              <a:lstStyle/>
              <a:p>
                <a:pPr marL="0" lvl="0" indent="0">
                  <a:buNone/>
                </a:pPr>
                <a:r>
                  <a:t>Often we are interested in the posterior distribution of some function </a:t>
                </a:r>
                <a14:m>
                  <m:oMath xmlns:m="http://schemas.openxmlformats.org/officeDocument/2006/math">
                    <m:r>
                      <a:rPr>
                        <a:latin typeface="Cambria Math" panose="02040503050406030204" pitchFamily="18" charset="0"/>
                      </a:rPr>
                      <m:t>𝛾</m:t>
                    </m:r>
                    <m:r>
                      <a:rPr>
                        <a:latin typeface="Cambria Math" panose="02040503050406030204" pitchFamily="18" charset="0"/>
                      </a:rPr>
                      <m:t>=</m:t>
                    </m:r>
                    <m:r>
                      <a:rPr>
                        <a:latin typeface="Cambria Math" panose="02040503050406030204" pitchFamily="18" charset="0"/>
                      </a:rPr>
                      <m:t>𝑔</m:t>
                    </m:r>
                    <m:d>
                      <m:dPr>
                        <m:ctrlPr>
                          <a:rPr i="1">
                            <a:latin typeface="Cambria Math" panose="02040503050406030204" pitchFamily="18" charset="0"/>
                          </a:rPr>
                        </m:ctrlPr>
                      </m:dPr>
                      <m:e>
                        <m:r>
                          <a:rPr>
                            <a:latin typeface="Cambria Math" panose="02040503050406030204" pitchFamily="18" charset="0"/>
                          </a:rPr>
                          <m:t>𝜃</m:t>
                        </m:r>
                      </m:e>
                    </m:d>
                  </m:oMath>
                </a14:m>
                <a:r>
                  <a:t> of the parameter </a:t>
                </a:r>
                <a14:m>
                  <m:oMath xmlns:m="http://schemas.openxmlformats.org/officeDocument/2006/math">
                    <m:r>
                      <a:rPr>
                        <a:latin typeface="Cambria Math" panose="02040503050406030204" pitchFamily="18" charset="0"/>
                      </a:rPr>
                      <m:t>𝜃</m:t>
                    </m:r>
                  </m:oMath>
                </a14:m>
                <a:r>
                  <a:t>. For examples, in the binomial model we often are interested in the logodds: </a:t>
                </a:r>
                <a14:m>
                  <m:oMath xmlns:m="http://schemas.openxmlformats.org/officeDocument/2006/math">
                    <m:r>
                      <a:rPr>
                        <a:latin typeface="Cambria Math" panose="02040503050406030204" pitchFamily="18" charset="0"/>
                      </a:rPr>
                      <m:t>𝛾</m:t>
                    </m:r>
                    <m:r>
                      <a:rPr>
                        <a:latin typeface="Cambria Math" panose="02040503050406030204" pitchFamily="18" charset="0"/>
                      </a:rPr>
                      <m:t>=</m:t>
                    </m:r>
                    <m:r>
                      <a:rPr>
                        <a:latin typeface="Cambria Math" panose="02040503050406030204" pitchFamily="18" charset="0"/>
                      </a:rPr>
                      <m:t>𝑙𝑜𝑔</m:t>
                    </m:r>
                    <m:f>
                      <m:fPr>
                        <m:ctrlPr>
                          <a:rPr i="1">
                            <a:latin typeface="Cambria Math" panose="02040503050406030204" pitchFamily="18" charset="0"/>
                          </a:rPr>
                        </m:ctrlPr>
                      </m:fPr>
                      <m:num>
                        <m:r>
                          <a:rPr>
                            <a:latin typeface="Cambria Math" panose="02040503050406030204" pitchFamily="18" charset="0"/>
                          </a:rPr>
                          <m:t>𝜃</m:t>
                        </m:r>
                      </m:num>
                      <m:den>
                        <m:r>
                          <a:rPr>
                            <a:latin typeface="Cambria Math" panose="02040503050406030204" pitchFamily="18" charset="0"/>
                          </a:rPr>
                          <m:t>1−</m:t>
                        </m:r>
                        <m:r>
                          <a:rPr>
                            <a:latin typeface="Cambria Math" panose="02040503050406030204" pitchFamily="18" charset="0"/>
                          </a:rPr>
                          <m:t>𝜃</m:t>
                        </m:r>
                      </m:den>
                    </m:f>
                  </m:oMath>
                </a14:m>
                <a:r>
                  <a:t>.</a:t>
                </a:r>
              </a:p>
              <a:p>
                <a:pPr marL="0" lvl="0" indent="0">
                  <a:buNone/>
                </a:pPr>
                <a:r>
                  <a:t>Using Monte Carlo, we can approximate any aspect of the posterior distribution </a:t>
                </a:r>
                <a14:m>
                  <m:oMath xmlns:m="http://schemas.openxmlformats.org/officeDocument/2006/math">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𝑔</m:t>
                        </m:r>
                        <m:d>
                          <m:dPr>
                            <m:ctrlPr>
                              <a:rPr i="1">
                                <a:latin typeface="Cambria Math" panose="02040503050406030204" pitchFamily="18" charset="0"/>
                              </a:rPr>
                            </m:ctrlPr>
                          </m:dPr>
                          <m:e>
                            <m:r>
                              <a:rPr>
                                <a:latin typeface="Cambria Math" panose="02040503050406030204" pitchFamily="18" charset="0"/>
                              </a:rPr>
                              <m:t>𝜃</m:t>
                            </m:r>
                          </m:e>
                        </m:d>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oMath>
                </a14:m>
                <a:r>
                  <a:t>:</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14:m>
                  <m:oMathPara xmlns:m="http://schemas.openxmlformats.org/officeDocument/2006/math">
                    <m:oMathParaPr>
                      <m:jc m:val="center"/>
                    </m:oMathParaPr>
                    <m:oMath xmlns:m="http://schemas.openxmlformats.org/officeDocument/2006/math">
                      <m:r>
                        <m:rPr>
                          <m:nor/>
                        </m:rPr>
                        <a:rPr/>
                        <m:t>independently</m:t>
                      </m:r>
                      <m:d>
                        <m:dPr>
                          <m:begChr m:val="{"/>
                          <m:endChr m:val=""/>
                          <m:ctrlPr>
                            <a:rPr i="1">
                              <a:latin typeface="Cambria Math" panose="02040503050406030204" pitchFamily="18" charset="0"/>
                            </a:rPr>
                          </m:ctrlPr>
                        </m:dPr>
                        <m:e>
                          <m:m>
                            <m:mPr>
                              <m:plcHide m:val="on"/>
                              <m:mcs>
                                <m:mc>
                                  <m:mcPr>
                                    <m:count m:val="1"/>
                                    <m:mcJc m:val="center"/>
                                  </m:mcPr>
                                </m:mc>
                              </m:mcs>
                              <m:ctrlPr>
                                <a:rPr i="1">
                                  <a:latin typeface="Cambria Math" panose="02040503050406030204" pitchFamily="18" charset="0"/>
                                </a:rPr>
                              </m:ctrlPr>
                            </m:mPr>
                            <m:mr>
                              <m:e>
                                <m:r>
                                  <m:rPr>
                                    <m:nor/>
                                  </m:rPr>
                                  <a:rPr/>
                                  <m:t>sample</m:t>
                                </m:r>
                                <m:r>
                                  <m:rPr>
                                    <m:nor/>
                                  </m:rPr>
                                  <a:rPr/>
                                  <m:t> </m:t>
                                </m:r>
                                <m:sSup>
                                  <m:sSupPr>
                                    <m:ctrlPr>
                                      <a:rPr i="1">
                                        <a:latin typeface="Cambria Math" panose="02040503050406030204" pitchFamily="18" charset="0"/>
                                      </a:rPr>
                                    </m:ctrlPr>
                                  </m:sSupPr>
                                  <m:e>
                                    <m:r>
                                      <a:rPr>
                                        <a:latin typeface="Cambria Math" panose="02040503050406030204" pitchFamily="18" charset="0"/>
                                      </a:rPr>
                                      <m:t>𝜃</m:t>
                                    </m:r>
                                  </m:e>
                                  <m:sup>
                                    <m:d>
                                      <m:dPr>
                                        <m:ctrlPr>
                                          <a:rPr i="1">
                                            <a:latin typeface="Cambria Math" panose="02040503050406030204" pitchFamily="18" charset="0"/>
                                          </a:rPr>
                                        </m:ctrlPr>
                                      </m:dPr>
                                      <m:e>
                                        <m:r>
                                          <a:rPr>
                                            <a:latin typeface="Cambria Math" panose="02040503050406030204" pitchFamily="18" charset="0"/>
                                          </a:rPr>
                                          <m:t>1</m:t>
                                        </m:r>
                                      </m:e>
                                    </m:d>
                                  </m:sup>
                                </m:sSup>
                                <m:r>
                                  <a:rPr>
                                    <a:latin typeface="Cambria Math" panose="02040503050406030204" pitchFamily="18" charset="0"/>
                                  </a:rPr>
                                  <m:t>∼</m:t>
                                </m:r>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𝜃</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r>
                                  <m:rPr>
                                    <m:nor/>
                                  </m:rPr>
                                  <a:rPr/>
                                  <m:t>, </m:t>
                                </m:r>
                                <m:r>
                                  <m:rPr>
                                    <m:nor/>
                                  </m:rPr>
                                  <a:rPr/>
                                  <m:t>compute</m:t>
                                </m:r>
                                <m:r>
                                  <m:rPr>
                                    <m:nor/>
                                  </m:rPr>
                                  <a:rPr/>
                                  <m:t> </m:t>
                                </m:r>
                                <m:sSup>
                                  <m:sSupPr>
                                    <m:ctrlPr>
                                      <a:rPr i="1">
                                        <a:latin typeface="Cambria Math" panose="02040503050406030204" pitchFamily="18" charset="0"/>
                                      </a:rPr>
                                    </m:ctrlPr>
                                  </m:sSupPr>
                                  <m:e>
                                    <m:r>
                                      <a:rPr>
                                        <a:latin typeface="Cambria Math" panose="02040503050406030204" pitchFamily="18" charset="0"/>
                                      </a:rPr>
                                      <m:t>𝛾</m:t>
                                    </m:r>
                                  </m:e>
                                  <m:sup>
                                    <m:d>
                                      <m:dPr>
                                        <m:ctrlPr>
                                          <a:rPr i="1">
                                            <a:latin typeface="Cambria Math" panose="02040503050406030204" pitchFamily="18" charset="0"/>
                                          </a:rPr>
                                        </m:ctrlPr>
                                      </m:dPr>
                                      <m:e>
                                        <m:r>
                                          <a:rPr>
                                            <a:latin typeface="Cambria Math" panose="02040503050406030204" pitchFamily="18" charset="0"/>
                                          </a:rPr>
                                          <m:t>1</m:t>
                                        </m:r>
                                      </m:e>
                                    </m:d>
                                  </m:sup>
                                </m:sSup>
                                <m:r>
                                  <a:rPr>
                                    <a:latin typeface="Cambria Math" panose="02040503050406030204" pitchFamily="18" charset="0"/>
                                  </a:rPr>
                                  <m:t>=</m:t>
                                </m:r>
                                <m:r>
                                  <a:rPr>
                                    <a:latin typeface="Cambria Math" panose="02040503050406030204" pitchFamily="18" charset="0"/>
                                  </a:rPr>
                                  <m:t>𝑔</m:t>
                                </m:r>
                                <m:d>
                                  <m:dPr>
                                    <m:ctrlPr>
                                      <a:rPr i="1">
                                        <a:latin typeface="Cambria Math" panose="02040503050406030204" pitchFamily="18" charset="0"/>
                                      </a:rPr>
                                    </m:ctrlPr>
                                  </m:dPr>
                                  <m:e>
                                    <m:sSup>
                                      <m:sSupPr>
                                        <m:ctrlPr>
                                          <a:rPr i="1">
                                            <a:latin typeface="Cambria Math" panose="02040503050406030204" pitchFamily="18" charset="0"/>
                                          </a:rPr>
                                        </m:ctrlPr>
                                      </m:sSupPr>
                                      <m:e>
                                        <m:r>
                                          <a:rPr>
                                            <a:latin typeface="Cambria Math" panose="02040503050406030204" pitchFamily="18" charset="0"/>
                                          </a:rPr>
                                          <m:t>𝜃</m:t>
                                        </m:r>
                                      </m:e>
                                      <m:sup>
                                        <m:d>
                                          <m:dPr>
                                            <m:ctrlPr>
                                              <a:rPr i="1">
                                                <a:latin typeface="Cambria Math" panose="02040503050406030204" pitchFamily="18" charset="0"/>
                                              </a:rPr>
                                            </m:ctrlPr>
                                          </m:dPr>
                                          <m:e>
                                            <m:r>
                                              <a:rPr>
                                                <a:latin typeface="Cambria Math" panose="02040503050406030204" pitchFamily="18" charset="0"/>
                                              </a:rPr>
                                              <m:t>1</m:t>
                                            </m:r>
                                          </m:e>
                                        </m:d>
                                      </m:sup>
                                    </m:sSup>
                                  </m:e>
                                </m:d>
                              </m:e>
                            </m:mr>
                            <m:mr>
                              <m:e>
                                <m:r>
                                  <m:rPr>
                                    <m:nor/>
                                  </m:rPr>
                                  <a:rPr/>
                                  <m:t>sample</m:t>
                                </m:r>
                                <m:r>
                                  <m:rPr>
                                    <m:nor/>
                                  </m:rPr>
                                  <a:rPr/>
                                  <m:t> </m:t>
                                </m:r>
                                <m:sSup>
                                  <m:sSupPr>
                                    <m:ctrlPr>
                                      <a:rPr i="1">
                                        <a:latin typeface="Cambria Math" panose="02040503050406030204" pitchFamily="18" charset="0"/>
                                      </a:rPr>
                                    </m:ctrlPr>
                                  </m:sSupPr>
                                  <m:e>
                                    <m:r>
                                      <a:rPr>
                                        <a:latin typeface="Cambria Math" panose="02040503050406030204" pitchFamily="18" charset="0"/>
                                      </a:rPr>
                                      <m:t>𝜃</m:t>
                                    </m:r>
                                  </m:e>
                                  <m:sup>
                                    <m:d>
                                      <m:dPr>
                                        <m:ctrlPr>
                                          <a:rPr i="1">
                                            <a:latin typeface="Cambria Math" panose="02040503050406030204" pitchFamily="18" charset="0"/>
                                          </a:rPr>
                                        </m:ctrlPr>
                                      </m:dPr>
                                      <m:e>
                                        <m:r>
                                          <a:rPr>
                                            <a:latin typeface="Cambria Math" panose="02040503050406030204" pitchFamily="18" charset="0"/>
                                          </a:rPr>
                                          <m:t>2</m:t>
                                        </m:r>
                                      </m:e>
                                    </m:d>
                                  </m:sup>
                                </m:sSup>
                                <m:r>
                                  <a:rPr>
                                    <a:latin typeface="Cambria Math" panose="02040503050406030204" pitchFamily="18" charset="0"/>
                                  </a:rPr>
                                  <m:t>∼</m:t>
                                </m:r>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𝜃</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r>
                                  <m:rPr>
                                    <m:nor/>
                                  </m:rPr>
                                  <a:rPr/>
                                  <m:t>, </m:t>
                                </m:r>
                                <m:r>
                                  <m:rPr>
                                    <m:nor/>
                                  </m:rPr>
                                  <a:rPr/>
                                  <m:t>compute</m:t>
                                </m:r>
                                <m:r>
                                  <m:rPr>
                                    <m:nor/>
                                  </m:rPr>
                                  <a:rPr/>
                                  <m:t> </m:t>
                                </m:r>
                                <m:sSup>
                                  <m:sSupPr>
                                    <m:ctrlPr>
                                      <a:rPr i="1">
                                        <a:latin typeface="Cambria Math" panose="02040503050406030204" pitchFamily="18" charset="0"/>
                                      </a:rPr>
                                    </m:ctrlPr>
                                  </m:sSupPr>
                                  <m:e>
                                    <m:r>
                                      <a:rPr>
                                        <a:latin typeface="Cambria Math" panose="02040503050406030204" pitchFamily="18" charset="0"/>
                                      </a:rPr>
                                      <m:t>𝛾</m:t>
                                    </m:r>
                                  </m:e>
                                  <m:sup>
                                    <m:d>
                                      <m:dPr>
                                        <m:ctrlPr>
                                          <a:rPr i="1">
                                            <a:latin typeface="Cambria Math" panose="02040503050406030204" pitchFamily="18" charset="0"/>
                                          </a:rPr>
                                        </m:ctrlPr>
                                      </m:dPr>
                                      <m:e>
                                        <m:r>
                                          <a:rPr>
                                            <a:latin typeface="Cambria Math" panose="02040503050406030204" pitchFamily="18" charset="0"/>
                                          </a:rPr>
                                          <m:t>2</m:t>
                                        </m:r>
                                      </m:e>
                                    </m:d>
                                  </m:sup>
                                </m:sSup>
                                <m:r>
                                  <a:rPr>
                                    <a:latin typeface="Cambria Math" panose="02040503050406030204" pitchFamily="18" charset="0"/>
                                  </a:rPr>
                                  <m:t>=</m:t>
                                </m:r>
                                <m:r>
                                  <a:rPr>
                                    <a:latin typeface="Cambria Math" panose="02040503050406030204" pitchFamily="18" charset="0"/>
                                  </a:rPr>
                                  <m:t>𝑔</m:t>
                                </m:r>
                                <m:d>
                                  <m:dPr>
                                    <m:ctrlPr>
                                      <a:rPr i="1">
                                        <a:latin typeface="Cambria Math" panose="02040503050406030204" pitchFamily="18" charset="0"/>
                                      </a:rPr>
                                    </m:ctrlPr>
                                  </m:dPr>
                                  <m:e>
                                    <m:sSup>
                                      <m:sSupPr>
                                        <m:ctrlPr>
                                          <a:rPr i="1">
                                            <a:latin typeface="Cambria Math" panose="02040503050406030204" pitchFamily="18" charset="0"/>
                                          </a:rPr>
                                        </m:ctrlPr>
                                      </m:sSupPr>
                                      <m:e>
                                        <m:r>
                                          <a:rPr>
                                            <a:latin typeface="Cambria Math" panose="02040503050406030204" pitchFamily="18" charset="0"/>
                                          </a:rPr>
                                          <m:t>𝜃</m:t>
                                        </m:r>
                                      </m:e>
                                      <m:sup>
                                        <m:d>
                                          <m:dPr>
                                            <m:ctrlPr>
                                              <a:rPr i="1">
                                                <a:latin typeface="Cambria Math" panose="02040503050406030204" pitchFamily="18" charset="0"/>
                                              </a:rPr>
                                            </m:ctrlPr>
                                          </m:dPr>
                                          <m:e>
                                            <m:r>
                                              <a:rPr>
                                                <a:latin typeface="Cambria Math" panose="02040503050406030204" pitchFamily="18" charset="0"/>
                                              </a:rPr>
                                              <m:t>2</m:t>
                                            </m:r>
                                          </m:e>
                                        </m:d>
                                      </m:sup>
                                    </m:sSup>
                                  </m:e>
                                </m:d>
                              </m:e>
                            </m:mr>
                            <m:mr>
                              <m:e>
                                <m:r>
                                  <a:rPr>
                                    <a:latin typeface="Cambria Math" panose="02040503050406030204" pitchFamily="18" charset="0"/>
                                  </a:rPr>
                                  <m:t>…</m:t>
                                </m:r>
                              </m:e>
                            </m:mr>
                            <m:mr>
                              <m:e>
                                <m:r>
                                  <m:rPr>
                                    <m:nor/>
                                  </m:rPr>
                                  <a:rPr/>
                                  <m:t>sample</m:t>
                                </m:r>
                                <m:r>
                                  <m:rPr>
                                    <m:nor/>
                                  </m:rPr>
                                  <a:rPr/>
                                  <m:t> </m:t>
                                </m:r>
                                <m:sSup>
                                  <m:sSupPr>
                                    <m:ctrlPr>
                                      <a:rPr i="1">
                                        <a:latin typeface="Cambria Math" panose="02040503050406030204" pitchFamily="18" charset="0"/>
                                      </a:rPr>
                                    </m:ctrlPr>
                                  </m:sSupPr>
                                  <m:e>
                                    <m:r>
                                      <a:rPr>
                                        <a:latin typeface="Cambria Math" panose="02040503050406030204" pitchFamily="18" charset="0"/>
                                      </a:rPr>
                                      <m:t>𝜃</m:t>
                                    </m:r>
                                  </m:e>
                                  <m:sup>
                                    <m:d>
                                      <m:dPr>
                                        <m:ctrlPr>
                                          <a:rPr i="1">
                                            <a:latin typeface="Cambria Math" panose="02040503050406030204" pitchFamily="18" charset="0"/>
                                          </a:rPr>
                                        </m:ctrlPr>
                                      </m:dPr>
                                      <m:e>
                                        <m:r>
                                          <a:rPr>
                                            <a:latin typeface="Cambria Math" panose="02040503050406030204" pitchFamily="18" charset="0"/>
                                          </a:rPr>
                                          <m:t>𝑆</m:t>
                                        </m:r>
                                      </m:e>
                                    </m:d>
                                  </m:sup>
                                </m:sSup>
                                <m:r>
                                  <a:rPr>
                                    <a:latin typeface="Cambria Math" panose="02040503050406030204" pitchFamily="18" charset="0"/>
                                  </a:rPr>
                                  <m:t>∼</m:t>
                                </m:r>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𝜃</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r>
                                  <m:rPr>
                                    <m:nor/>
                                  </m:rPr>
                                  <a:rPr/>
                                  <m:t>, </m:t>
                                </m:r>
                                <m:r>
                                  <m:rPr>
                                    <m:nor/>
                                  </m:rPr>
                                  <a:rPr/>
                                  <m:t>compute</m:t>
                                </m:r>
                                <m:r>
                                  <m:rPr>
                                    <m:nor/>
                                  </m:rPr>
                                  <a:rPr/>
                                  <m:t> </m:t>
                                </m:r>
                                <m:sSup>
                                  <m:sSupPr>
                                    <m:ctrlPr>
                                      <a:rPr i="1">
                                        <a:latin typeface="Cambria Math" panose="02040503050406030204" pitchFamily="18" charset="0"/>
                                      </a:rPr>
                                    </m:ctrlPr>
                                  </m:sSupPr>
                                  <m:e>
                                    <m:r>
                                      <a:rPr>
                                        <a:latin typeface="Cambria Math" panose="02040503050406030204" pitchFamily="18" charset="0"/>
                                      </a:rPr>
                                      <m:t>𝛾</m:t>
                                    </m:r>
                                  </m:e>
                                  <m:sup>
                                    <m:d>
                                      <m:dPr>
                                        <m:ctrlPr>
                                          <a:rPr i="1">
                                            <a:latin typeface="Cambria Math" panose="02040503050406030204" pitchFamily="18" charset="0"/>
                                          </a:rPr>
                                        </m:ctrlPr>
                                      </m:dPr>
                                      <m:e>
                                        <m:r>
                                          <a:rPr>
                                            <a:latin typeface="Cambria Math" panose="02040503050406030204" pitchFamily="18" charset="0"/>
                                          </a:rPr>
                                          <m:t>𝑆</m:t>
                                        </m:r>
                                      </m:e>
                                    </m:d>
                                  </m:sup>
                                </m:sSup>
                                <m:r>
                                  <a:rPr>
                                    <a:latin typeface="Cambria Math" panose="02040503050406030204" pitchFamily="18" charset="0"/>
                                  </a:rPr>
                                  <m:t>=</m:t>
                                </m:r>
                                <m:r>
                                  <a:rPr>
                                    <a:latin typeface="Cambria Math" panose="02040503050406030204" pitchFamily="18" charset="0"/>
                                  </a:rPr>
                                  <m:t>𝑔</m:t>
                                </m:r>
                                <m:d>
                                  <m:dPr>
                                    <m:ctrlPr>
                                      <a:rPr i="1">
                                        <a:latin typeface="Cambria Math" panose="02040503050406030204" pitchFamily="18" charset="0"/>
                                      </a:rPr>
                                    </m:ctrlPr>
                                  </m:dPr>
                                  <m:e>
                                    <m:sSup>
                                      <m:sSupPr>
                                        <m:ctrlPr>
                                          <a:rPr i="1">
                                            <a:latin typeface="Cambria Math" panose="02040503050406030204" pitchFamily="18" charset="0"/>
                                          </a:rPr>
                                        </m:ctrlPr>
                                      </m:sSupPr>
                                      <m:e>
                                        <m:r>
                                          <a:rPr>
                                            <a:latin typeface="Cambria Math" panose="02040503050406030204" pitchFamily="18" charset="0"/>
                                          </a:rPr>
                                          <m:t>𝜃</m:t>
                                        </m:r>
                                      </m:e>
                                      <m:sup>
                                        <m:d>
                                          <m:dPr>
                                            <m:ctrlPr>
                                              <a:rPr i="1">
                                                <a:latin typeface="Cambria Math" panose="02040503050406030204" pitchFamily="18" charset="0"/>
                                              </a:rPr>
                                            </m:ctrlPr>
                                          </m:dPr>
                                          <m:e>
                                            <m:r>
                                              <a:rPr>
                                                <a:latin typeface="Cambria Math" panose="02040503050406030204" pitchFamily="18" charset="0"/>
                                              </a:rPr>
                                              <m:t>𝑆</m:t>
                                            </m:r>
                                          </m:e>
                                        </m:d>
                                      </m:sup>
                                    </m:sSup>
                                  </m:e>
                                </m:d>
                              </m:e>
                            </m:mr>
                            <m:mr>
                              <m:e/>
                            </m:mr>
                          </m:m>
                        </m:e>
                      </m:d>
                    </m:oMath>
                  </m:oMathPara>
                </a14:m>
                <a:endParaRPr/>
              </a:p>
            </p:txBody>
          </p:sp>
        </mc:Choice>
        <mc:Fallback>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1206" t="-2981" r="-121" b="-2439"/>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21</a:t>
            </a:fld>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Monte Carlo - posterior inference for arbitrary functions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Then as before, we can compute:</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14:m xmlns:a14="http://schemas.microsoft.com/office/drawing/2010/main">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𝛾</m:t>
                    </m:r>
                  </m:e>
                </m:acc>
                <m:r>
                  <a:rPr>
                    <a:latin typeface="Cambria Math" panose="02040503050406030204" pitchFamily="18" charset="0"/>
                  </a:rPr>
                  <m:t>=</m:t>
                </m:r>
                <m:nary>
                  <m:naryPr>
                    <m:chr m:val="∑"/>
                    <m:limLoc m:val="undOvr"/>
                    <m:ctrlPr>
                      <a:rPr i="1">
                        <a:latin typeface="Cambria Math" panose="02040503050406030204" pitchFamily="18" charset="0"/>
                      </a:rPr>
                    </m:ctrlPr>
                  </m:naryPr>
                  <m:sub>
                    <m:r>
                      <a:rPr>
                        <a:latin typeface="Cambria Math" panose="02040503050406030204" pitchFamily="18" charset="0"/>
                      </a:rPr>
                      <m:t>𝑠</m:t>
                    </m:r>
                  </m:sub>
                  <m:sup>
                    <m:r>
                      <a:rPr>
                        <a:latin typeface="Cambria Math" panose="02040503050406030204" pitchFamily="18" charset="0"/>
                      </a:rPr>
                      <m:t>​</m:t>
                    </m:r>
                  </m:sup>
                  <m:e>
                    <m:sSup>
                      <m:sSupPr>
                        <m:ctrlPr>
                          <a:rPr i="1">
                            <a:latin typeface="Cambria Math" panose="02040503050406030204" pitchFamily="18" charset="0"/>
                          </a:rPr>
                        </m:ctrlPr>
                      </m:sSupPr>
                      <m:e>
                        <m:r>
                          <a:rPr>
                            <a:latin typeface="Cambria Math" panose="02040503050406030204" pitchFamily="18" charset="0"/>
                          </a:rPr>
                          <m:t>𝛾</m:t>
                        </m:r>
                      </m:e>
                      <m:sup>
                        <m:d>
                          <m:dPr>
                            <m:ctrlPr>
                              <a:rPr i="1">
                                <a:latin typeface="Cambria Math" panose="02040503050406030204" pitchFamily="18" charset="0"/>
                              </a:rPr>
                            </m:ctrlPr>
                          </m:dPr>
                          <m:e>
                            <m:r>
                              <a:rPr>
                                <a:latin typeface="Cambria Math" panose="02040503050406030204" pitchFamily="18" charset="0"/>
                              </a:rPr>
                              <m:t>𝑠</m:t>
                            </m:r>
                          </m:e>
                        </m:d>
                      </m:sup>
                    </m:sSup>
                  </m:e>
                </m:nary>
                <m:r>
                  <a:rPr>
                    <a:latin typeface="Cambria Math" panose="02040503050406030204" pitchFamily="18" charset="0"/>
                  </a:rPr>
                  <m:t>/</m:t>
                </m:r>
                <m:r>
                  <a:rPr>
                    <a:latin typeface="Cambria Math" panose="02040503050406030204" pitchFamily="18" charset="0"/>
                  </a:rPr>
                  <m:t>𝑆</m:t>
                </m:r>
                <m:r>
                  <a:rPr>
                    <a:latin typeface="Cambria Math" panose="02040503050406030204" pitchFamily="18" charset="0"/>
                  </a:rPr>
                  <m:t>→</m:t>
                </m:r>
                <m:r>
                  <a:rPr>
                    <a:latin typeface="Cambria Math" panose="02040503050406030204" pitchFamily="18" charset="0"/>
                  </a:rPr>
                  <m:t>𝐸</m:t>
                </m:r>
                <m:d>
                  <m:dPr>
                    <m:begChr m:val="["/>
                    <m:endChr m:val="]"/>
                    <m:ctrlPr>
                      <a:rPr i="1">
                        <a:latin typeface="Cambria Math" panose="02040503050406030204" pitchFamily="18" charset="0"/>
                      </a:rPr>
                    </m:ctrlPr>
                  </m:dPr>
                  <m:e>
                    <m:r>
                      <a:rPr>
                        <a:latin typeface="Cambria Math" panose="02040503050406030204" pitchFamily="18" charset="0"/>
                      </a:rPr>
                      <m:t>𝛾</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oMath>
            </a14:m>
            <a:endParaRPr/>
          </a:p>
          <a:p>
            <a:pPr lvl="0"/>
            <a14:m xmlns:a14="http://schemas.microsoft.com/office/drawing/2010/main">
              <m:oMath xmlns:m="http://schemas.openxmlformats.org/officeDocument/2006/math">
                <m:nary>
                  <m:naryPr>
                    <m:chr m:val="∑"/>
                    <m:limLoc m:val="undOvr"/>
                    <m:ctrlPr>
                      <a:rPr>
                        <a:latin typeface="Cambria Math" panose="02040503050406030204" pitchFamily="18" charset="0"/>
                      </a:rPr>
                    </m:ctrlPr>
                  </m:naryPr>
                  <m:sub>
                    <m:r>
                      <a:rPr>
                        <a:latin typeface="Cambria Math" panose="02040503050406030204" pitchFamily="18" charset="0"/>
                      </a:rPr>
                      <m:t>𝑠</m:t>
                    </m:r>
                  </m:sub>
                  <m:sup>
                    <m:r>
                      <a:rPr>
                        <a:latin typeface="Cambria Math" panose="02040503050406030204" pitchFamily="18" charset="0"/>
                      </a:rPr>
                      <m:t>​</m:t>
                    </m:r>
                  </m:sup>
                  <m:e>
                    <m:sSup>
                      <m:sSupPr>
                        <m:ctrlPr>
                          <a:rPr i="1">
                            <a:latin typeface="Cambria Math" panose="02040503050406030204" pitchFamily="18" charset="0"/>
                          </a:rPr>
                        </m:ctrlPr>
                      </m:sSupPr>
                      <m:e>
                        <m:d>
                          <m:dPr>
                            <m:ctrlPr>
                              <a:rPr i="1">
                                <a:latin typeface="Cambria Math" panose="02040503050406030204" pitchFamily="18" charset="0"/>
                              </a:rPr>
                            </m:ctrlPr>
                          </m:dPr>
                          <m:e>
                            <m:sSup>
                              <m:sSupPr>
                                <m:ctrlPr>
                                  <a:rPr i="1">
                                    <a:latin typeface="Cambria Math" panose="02040503050406030204" pitchFamily="18" charset="0"/>
                                  </a:rPr>
                                </m:ctrlPr>
                              </m:sSupPr>
                              <m:e>
                                <m:r>
                                  <a:rPr>
                                    <a:latin typeface="Cambria Math" panose="02040503050406030204" pitchFamily="18" charset="0"/>
                                  </a:rPr>
                                  <m:t>𝛾</m:t>
                                </m:r>
                              </m:e>
                              <m:sup>
                                <m:d>
                                  <m:dPr>
                                    <m:ctrlPr>
                                      <a:rPr i="1">
                                        <a:latin typeface="Cambria Math" panose="02040503050406030204" pitchFamily="18" charset="0"/>
                                      </a:rPr>
                                    </m:ctrlPr>
                                  </m:dPr>
                                  <m:e>
                                    <m:r>
                                      <a:rPr>
                                        <a:latin typeface="Cambria Math" panose="02040503050406030204" pitchFamily="18" charset="0"/>
                                      </a:rPr>
                                      <m:t>𝑠</m:t>
                                    </m:r>
                                  </m:e>
                                </m:d>
                              </m:sup>
                            </m:sSup>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𝛾</m:t>
                                </m:r>
                              </m:e>
                            </m:acc>
                          </m:e>
                        </m:d>
                      </m:e>
                      <m:sup>
                        <m:r>
                          <a:rPr>
                            <a:latin typeface="Cambria Math" panose="02040503050406030204" pitchFamily="18" charset="0"/>
                          </a:rPr>
                          <m:t>2</m:t>
                        </m:r>
                      </m:sup>
                    </m:sSup>
                  </m:e>
                </m:nary>
                <m:r>
                  <a:rPr>
                    <a:latin typeface="Cambria Math" panose="02040503050406030204" pitchFamily="18" charset="0"/>
                  </a:rPr>
                  <m:t>/</m:t>
                </m:r>
                <m:d>
                  <m:dPr>
                    <m:ctrlPr>
                      <a:rPr i="1">
                        <a:latin typeface="Cambria Math" panose="02040503050406030204" pitchFamily="18" charset="0"/>
                      </a:rPr>
                    </m:ctrlPr>
                  </m:dPr>
                  <m:e>
                    <m:r>
                      <a:rPr>
                        <a:latin typeface="Cambria Math" panose="02040503050406030204" pitchFamily="18" charset="0"/>
                      </a:rPr>
                      <m:t>𝑆</m:t>
                    </m:r>
                    <m:r>
                      <a:rPr>
                        <a:latin typeface="Cambria Math" panose="02040503050406030204" pitchFamily="18" charset="0"/>
                      </a:rPr>
                      <m:t>−1</m:t>
                    </m:r>
                  </m:e>
                </m:d>
                <m:r>
                  <a:rPr>
                    <a:latin typeface="Cambria Math" panose="02040503050406030204" pitchFamily="18" charset="0"/>
                  </a:rPr>
                  <m:t>→</m:t>
                </m:r>
                <m:r>
                  <a:rPr>
                    <a:latin typeface="Cambria Math" panose="02040503050406030204" pitchFamily="18" charset="0"/>
                  </a:rPr>
                  <m:t>𝑉𝑎𝑟</m:t>
                </m:r>
                <m:d>
                  <m:dPr>
                    <m:ctrlPr>
                      <a:rPr i="1">
                        <a:latin typeface="Cambria Math" panose="02040503050406030204" pitchFamily="18" charset="0"/>
                      </a:rPr>
                    </m:ctrlPr>
                  </m:dPr>
                  <m:e>
                    <m:r>
                      <a:rPr>
                        <a:latin typeface="Cambria Math" panose="02040503050406030204" pitchFamily="18" charset="0"/>
                      </a:rPr>
                      <m:t>𝛾</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oMath>
            </a14:m>
            <a:endParaRPr/>
          </a:p>
          <a:p>
            <a:pPr lvl="0"/>
            <a14:m xmlns:a14="http://schemas.microsoft.com/office/drawing/2010/main">
              <m:oMath xmlns:m="http://schemas.openxmlformats.org/officeDocument/2006/math">
                <m:r>
                  <a:rPr>
                    <a:latin typeface="Cambria Math" panose="02040503050406030204" pitchFamily="18" charset="0"/>
                  </a:rPr>
                  <m:t>…</m:t>
                </m:r>
              </m:oMath>
            </a14:m>
            <a:endParaRP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22</a:t>
            </a:fld>
            <a:endParaRPr 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Monte Carlo - sampling from predictive distributions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New data </a:t>
            </a:r>
            <a14:m xmlns:a14="http://schemas.microsoft.com/office/drawing/2010/main">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𝑌</m:t>
                    </m:r>
                  </m:e>
                </m:acc>
              </m:oMath>
            </a14:m>
            <a:r>
              <a:t> are generated by the same sampling model as the observed data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oMath>
            </a14:m>
            <a:r>
              <a:t>:</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14:m xmlns:a14="http://schemas.microsoft.com/office/drawing/2010/main">
              <m:oMathPara xmlns:m="http://schemas.openxmlformats.org/officeDocument/2006/math">
                <m:oMathParaPr>
                  <m:jc m:val="center"/>
                </m:oMathParaPr>
                <m:oMath xmlns:m="http://schemas.openxmlformats.org/officeDocument/2006/math">
                  <m:r>
                    <m:rPr>
                      <m:nor/>
                    </m:rPr>
                    <a:rPr/>
                    <m:t>SAMPLING</m:t>
                  </m:r>
                  <m:r>
                    <m:rPr>
                      <m:nor/>
                    </m:rPr>
                    <a:rPr/>
                    <m:t> </m:t>
                  </m:r>
                  <m:r>
                    <m:rPr>
                      <m:nor/>
                    </m:rPr>
                    <a:rPr/>
                    <m:t>MODEL</m:t>
                  </m:r>
                  <m:r>
                    <m:rPr>
                      <m:nor/>
                    </m:rPr>
                    <a:rPr/>
                    <m:t> </m:t>
                  </m:r>
                  <m:r>
                    <a:rPr>
                      <a:latin typeface="Cambria Math" panose="02040503050406030204" pitchFamily="18" charset="0"/>
                    </a:rPr>
                    <m:t>      </m:t>
                  </m:r>
                  <m:acc>
                    <m:accPr>
                      <m:chr m:val="̃"/>
                      <m:ctrlPr>
                        <a:rPr i="1">
                          <a:latin typeface="Cambria Math" panose="02040503050406030204" pitchFamily="18" charset="0"/>
                        </a:rPr>
                      </m:ctrlPr>
                    </m:accPr>
                    <m:e>
                      <m:r>
                        <a:rPr>
                          <a:latin typeface="Cambria Math" panose="02040503050406030204" pitchFamily="18" charset="0"/>
                        </a:rPr>
                        <m:t>𝑌</m:t>
                      </m:r>
                    </m:e>
                  </m:acc>
                  <m:r>
                    <a:rPr>
                      <a:latin typeface="Cambria Math" panose="02040503050406030204" pitchFamily="18" charset="0"/>
                    </a:rPr>
                    <m:t>∼</m:t>
                  </m:r>
                  <m:r>
                    <a:rPr>
                      <a:latin typeface="Cambria Math" panose="02040503050406030204" pitchFamily="18" charset="0"/>
                    </a:rPr>
                    <m:t>𝑝</m:t>
                  </m:r>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𝑦</m:t>
                          </m:r>
                        </m:e>
                      </m:acc>
                      <m:r>
                        <a:rPr>
                          <a:latin typeface="Cambria Math" panose="02040503050406030204" pitchFamily="18" charset="0"/>
                        </a:rPr>
                        <m:t>|</m:t>
                      </m:r>
                      <m:r>
                        <a:rPr>
                          <a:latin typeface="Cambria Math" panose="02040503050406030204" pitchFamily="18" charset="0"/>
                        </a:rPr>
                        <m:t>𝜃</m:t>
                      </m:r>
                    </m:e>
                  </m:d>
                </m:oMath>
              </m:oMathPara>
            </a14:m>
            <a:endParaRPr/>
          </a:p>
          <a:p>
            <a:pPr marL="0" lvl="0" indent="0">
              <a:buNone/>
            </a:pPr>
            <a:r>
              <a:t>We cannot predict from this model however, as </a:t>
            </a:r>
            <a14:m xmlns:a14="http://schemas.microsoft.com/office/drawing/2010/main">
              <m:oMath xmlns:m="http://schemas.openxmlformats.org/officeDocument/2006/math">
                <m:r>
                  <a:rPr>
                    <a:latin typeface="Cambria Math" panose="02040503050406030204" pitchFamily="18" charset="0"/>
                  </a:rPr>
                  <m:t>𝜃</m:t>
                </m:r>
              </m:oMath>
            </a14:m>
            <a:r>
              <a:t> is random: we need to integrate it out:</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14:m xmlns:a14="http://schemas.microsoft.com/office/drawing/2010/main">
              <m:oMathPara xmlns:m="http://schemas.openxmlformats.org/officeDocument/2006/math">
                <m:oMathParaPr>
                  <m:jc m:val="center"/>
                </m:oMathParaPr>
                <m:oMath xmlns:m="http://schemas.openxmlformats.org/officeDocument/2006/math">
                  <m:r>
                    <m:rPr>
                      <m:nor/>
                    </m:rPr>
                    <a:rPr/>
                    <m:t>PREDICTIVE</m:t>
                  </m:r>
                  <m:r>
                    <m:rPr>
                      <m:nor/>
                    </m:rPr>
                    <a:rPr/>
                    <m:t> </m:t>
                  </m:r>
                  <m:r>
                    <m:rPr>
                      <m:nor/>
                    </m:rPr>
                    <a:rPr/>
                    <m:t>MODEL</m:t>
                  </m:r>
                  <m:r>
                    <m:rPr>
                      <m:nor/>
                    </m:rPr>
                    <a:rPr/>
                    <m:t> </m:t>
                  </m:r>
                  <m:r>
                    <a:rPr>
                      <a:latin typeface="Cambria Math" panose="02040503050406030204" pitchFamily="18" charset="0"/>
                    </a:rPr>
                    <m:t> </m:t>
                  </m:r>
                  <m:r>
                    <a:rPr>
                      <a:latin typeface="Cambria Math" panose="02040503050406030204" pitchFamily="18" charset="0"/>
                    </a:rPr>
                    <m:t>𝑝</m:t>
                  </m:r>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𝑦</m:t>
                          </m:r>
                        </m:e>
                      </m:acc>
                    </m:e>
                  </m:d>
                  <m:r>
                    <a:rPr>
                      <a:latin typeface="Cambria Math" panose="02040503050406030204" pitchFamily="18" charset="0"/>
                    </a:rPr>
                    <m:t>=∫</m:t>
                  </m:r>
                  <m:r>
                    <a:rPr>
                      <a:latin typeface="Cambria Math" panose="02040503050406030204" pitchFamily="18" charset="0"/>
                    </a:rPr>
                    <m:t>𝑝</m:t>
                  </m:r>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𝑦</m:t>
                          </m:r>
                        </m:e>
                      </m:acc>
                      <m:r>
                        <a:rPr>
                          <a:latin typeface="Cambria Math" panose="02040503050406030204" pitchFamily="18" charset="0"/>
                        </a:rPr>
                        <m:t>|</m:t>
                      </m:r>
                      <m:r>
                        <a:rPr>
                          <a:latin typeface="Cambria Math" panose="02040503050406030204" pitchFamily="18" charset="0"/>
                        </a:rPr>
                        <m:t>𝜃</m:t>
                      </m:r>
                    </m:e>
                  </m:d>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𝜃</m:t>
                      </m:r>
                    </m:e>
                  </m:d>
                  <m:r>
                    <a:rPr>
                      <a:latin typeface="Cambria Math" panose="02040503050406030204" pitchFamily="18" charset="0"/>
                    </a:rPr>
                    <m:t>𝑑</m:t>
                  </m:r>
                  <m:r>
                    <a:rPr>
                      <a:latin typeface="Cambria Math" panose="02040503050406030204" pitchFamily="18" charset="0"/>
                    </a:rPr>
                    <m:t>𝜃</m:t>
                  </m:r>
                </m:oMath>
              </m:oMathPara>
            </a14:m>
            <a:endParaRPr/>
          </a:p>
          <a:p>
            <a:pPr marL="0" lvl="0" indent="0">
              <a:buNone/>
            </a:pPr>
            <a:r>
              <a:t>The above is a </a:t>
            </a:r>
            <a:r>
              <a:rPr i="1"/>
              <a:t>prior predictive distribution</a:t>
            </a:r>
            <a:r>
              <a:t> as we have not conditioned on observed data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oMath>
            </a14:m>
            <a: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23</a:t>
            </a:fld>
            <a:endParaRPr lang="en-GB"/>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Monte Carlo - sampling from predictive 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a:bodyPr>
              <a:lstStyle/>
              <a:p>
                <a:pPr marL="0" lvl="0" indent="0">
                  <a:buNone/>
                </a:pPr>
                <a:r>
                  <a:t>After we have observed data, we obtain the </a:t>
                </a:r>
                <a:r>
                  <a:rPr i="1"/>
                  <a:t>posterior predictive distribution</a:t>
                </a:r>
                <a:r>
                  <a:t>:</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14:m>
                  <m:oMathPara xmlns:m="http://schemas.openxmlformats.org/officeDocument/2006/math">
                    <m:oMathParaPr>
                      <m:jc m:val="center"/>
                    </m:oMathParaPr>
                    <m:oMath xmlns:m="http://schemas.openxmlformats.org/officeDocument/2006/math">
                      <m:m>
                        <m:mPr>
                          <m:plcHide m:val="on"/>
                          <m:mcs>
                            <m:mc>
                              <m:mcPr>
                                <m:count m:val="3"/>
                                <m:mcJc m:val="center"/>
                              </m:mcPr>
                            </m:mc>
                          </m:mcs>
                          <m:ctrlPr>
                            <a:rPr>
                              <a:latin typeface="Cambria Math" panose="02040503050406030204" pitchFamily="18" charset="0"/>
                            </a:rPr>
                          </m:ctrlPr>
                        </m:mPr>
                        <m:mr>
                          <m:e>
                            <m:r>
                              <a:rPr>
                                <a:latin typeface="Cambria Math" panose="02040503050406030204" pitchFamily="18" charset="0"/>
                              </a:rPr>
                              <m:t>𝑝</m:t>
                            </m:r>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𝑦</m:t>
                                    </m:r>
                                  </m:e>
                                </m:acc>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e>
                          <m:e>
                            <m:r>
                              <a:rPr>
                                <a:latin typeface="Cambria Math" panose="02040503050406030204" pitchFamily="18" charset="0"/>
                              </a:rPr>
                              <m:t>=</m:t>
                            </m:r>
                          </m:e>
                          <m:e>
                            <m:r>
                              <a:rPr>
                                <a:latin typeface="Cambria Math" panose="02040503050406030204" pitchFamily="18" charset="0"/>
                              </a:rPr>
                              <m:t>∫</m:t>
                            </m:r>
                            <m:r>
                              <a:rPr>
                                <a:latin typeface="Cambria Math" panose="02040503050406030204" pitchFamily="18" charset="0"/>
                              </a:rPr>
                              <m:t>𝑝</m:t>
                            </m:r>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𝑦</m:t>
                                    </m:r>
                                  </m:e>
                                </m:acc>
                                <m:r>
                                  <a:rPr>
                                    <a:latin typeface="Cambria Math" panose="02040503050406030204" pitchFamily="18" charset="0"/>
                                  </a:rPr>
                                  <m:t>|</m:t>
                                </m:r>
                                <m:r>
                                  <a:rPr>
                                    <a:latin typeface="Cambria Math" panose="02040503050406030204" pitchFamily="18" charset="0"/>
                                  </a:rPr>
                                  <m:t>𝜃</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𝜃</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r>
                              <a:rPr>
                                <a:latin typeface="Cambria Math" panose="02040503050406030204" pitchFamily="18" charset="0"/>
                              </a:rPr>
                              <m:t>𝑑</m:t>
                            </m:r>
                            <m:r>
                              <a:rPr>
                                <a:latin typeface="Cambria Math" panose="02040503050406030204" pitchFamily="18" charset="0"/>
                              </a:rPr>
                              <m:t>𝜃</m:t>
                            </m:r>
                          </m:e>
                        </m:mr>
                        <m:mr>
                          <m:e/>
                          <m:e>
                            <m:r>
                              <a:rPr>
                                <a:latin typeface="Cambria Math" panose="02040503050406030204" pitchFamily="18" charset="0"/>
                              </a:rPr>
                              <m:t>=</m:t>
                            </m:r>
                          </m:e>
                          <m:e>
                            <m:r>
                              <a:rPr>
                                <a:latin typeface="Cambria Math" panose="02040503050406030204" pitchFamily="18" charset="0"/>
                              </a:rPr>
                              <m:t>∫</m:t>
                            </m:r>
                            <m:r>
                              <a:rPr>
                                <a:latin typeface="Cambria Math" panose="02040503050406030204" pitchFamily="18" charset="0"/>
                              </a:rPr>
                              <m:t>𝑝</m:t>
                            </m:r>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𝑦</m:t>
                                    </m:r>
                                  </m:e>
                                </m:acc>
                                <m:r>
                                  <a:rPr>
                                    <a:latin typeface="Cambria Math" panose="02040503050406030204" pitchFamily="18" charset="0"/>
                                  </a:rPr>
                                  <m:t>|</m:t>
                                </m:r>
                                <m:r>
                                  <a:rPr>
                                    <a:latin typeface="Cambria Math" panose="02040503050406030204" pitchFamily="18" charset="0"/>
                                  </a:rPr>
                                  <m:t>𝜃</m:t>
                                </m:r>
                              </m:e>
                            </m:d>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𝜃</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r>
                              <a:rPr>
                                <a:latin typeface="Cambria Math" panose="02040503050406030204" pitchFamily="18" charset="0"/>
                              </a:rPr>
                              <m:t>𝑑</m:t>
                            </m:r>
                            <m:r>
                              <a:rPr>
                                <a:latin typeface="Cambria Math" panose="02040503050406030204" pitchFamily="18" charset="0"/>
                              </a:rPr>
                              <m:t>𝜃</m:t>
                            </m:r>
                          </m:e>
                        </m:mr>
                      </m:m>
                    </m:oMath>
                  </m:oMathPara>
                </a14:m>
                <a:endParaRP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For a </a:t>
                </a:r>
                <a14:m>
                  <m:oMath xmlns:m="http://schemas.openxmlformats.org/officeDocument/2006/math">
                    <m:r>
                      <a:rPr>
                        <a:latin typeface="Cambria Math" panose="02040503050406030204" pitchFamily="18" charset="0"/>
                      </a:rPr>
                      <m:t>𝛤</m:t>
                    </m:r>
                    <m:d>
                      <m:dPr>
                        <m:ctrlPr>
                          <a:rPr i="1">
                            <a:latin typeface="Cambria Math" panose="02040503050406030204" pitchFamily="18" charset="0"/>
                          </a:rPr>
                        </m:ctrlPr>
                      </m:dPr>
                      <m:e>
                        <m:r>
                          <a:rPr>
                            <a:latin typeface="Cambria Math" panose="02040503050406030204" pitchFamily="18" charset="0"/>
                          </a:rPr>
                          <m:t>𝑎</m:t>
                        </m:r>
                        <m:r>
                          <a:rPr>
                            <a:latin typeface="Cambria Math" panose="02040503050406030204" pitchFamily="18" charset="0"/>
                          </a:rPr>
                          <m:t>,</m:t>
                        </m:r>
                        <m:r>
                          <a:rPr>
                            <a:latin typeface="Cambria Math" panose="02040503050406030204" pitchFamily="18" charset="0"/>
                          </a:rPr>
                          <m:t>𝑏</m:t>
                        </m:r>
                        <m:r>
                          <a:rPr>
                            <a:latin typeface="Cambria Math" panose="02040503050406030204" pitchFamily="18" charset="0"/>
                          </a:rPr>
                          <m:t>,</m:t>
                        </m:r>
                      </m:e>
                    </m:d>
                  </m:oMath>
                </a14:m>
                <a:r>
                  <a:t> prior and a </a:t>
                </a:r>
                <a14:m>
                  <m:oMath xmlns:m="http://schemas.openxmlformats.org/officeDocument/2006/math">
                    <m:r>
                      <m:rPr>
                        <m:nor/>
                      </m:rPr>
                      <a:rPr/>
                      <m:t>Pois</m:t>
                    </m:r>
                    <m:d>
                      <m:dPr>
                        <m:ctrlPr>
                          <a:rPr i="1">
                            <a:latin typeface="Cambria Math" panose="02040503050406030204" pitchFamily="18" charset="0"/>
                          </a:rPr>
                        </m:ctrlPr>
                      </m:dPr>
                      <m:e>
                        <m:r>
                          <a:rPr>
                            <a:latin typeface="Cambria Math" panose="02040503050406030204" pitchFamily="18" charset="0"/>
                          </a:rPr>
                          <m:t>𝜆</m:t>
                        </m:r>
                      </m:e>
                    </m:d>
                  </m:oMath>
                </a14:m>
                <a:r>
                  <a:t> sampling model, we saw (Exercise 4, Practical 1&amp;2) that the posterior predictive distribution was </a:t>
                </a:r>
                <a14:m>
                  <m:oMath xmlns:m="http://schemas.openxmlformats.org/officeDocument/2006/math">
                    <m:r>
                      <m:rPr>
                        <m:nor/>
                      </m:rPr>
                      <a:rPr/>
                      <m:t>NegBin</m:t>
                    </m:r>
                    <m:d>
                      <m:dPr>
                        <m:ctrlPr>
                          <a:rPr i="1">
                            <a:latin typeface="Cambria Math" panose="02040503050406030204" pitchFamily="18" charset="0"/>
                          </a:rPr>
                        </m:ctrlPr>
                      </m:dPr>
                      <m:e>
                        <m:r>
                          <a:rPr>
                            <a:latin typeface="Cambria Math" panose="02040503050406030204" pitchFamily="18" charset="0"/>
                          </a:rPr>
                          <m:t>𝑎</m:t>
                        </m:r>
                        <m:r>
                          <a:rPr>
                            <a:latin typeface="Cambria Math" panose="02040503050406030204" pitchFamily="18" charset="0"/>
                          </a:rPr>
                          <m:t>+</m:t>
                        </m:r>
                        <m:nary>
                          <m:naryPr>
                            <m:chr m:val="∑"/>
                            <m:limLoc m:val="undOvr"/>
                            <m:ctrlPr>
                              <a:rPr i="1">
                                <a:latin typeface="Cambria Math" panose="02040503050406030204" pitchFamily="18" charset="0"/>
                              </a:rPr>
                            </m:ctrlPr>
                          </m:naryPr>
                          <m:sub>
                            <m:r>
                              <a:rPr>
                                <a:latin typeface="Cambria Math" panose="02040503050406030204" pitchFamily="18" charset="0"/>
                              </a:rPr>
                              <m:t>𝑖</m:t>
                            </m:r>
                          </m:sub>
                          <m:sup>
                            <m:r>
                              <a:rPr>
                                <a:latin typeface="Cambria Math" panose="02040503050406030204" pitchFamily="18" charset="0"/>
                              </a:rPr>
                              <m:t>​</m:t>
                            </m:r>
                          </m:sup>
                          <m:e>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e>
                        </m:nary>
                      </m:e>
                    </m:d>
                    <m:r>
                      <a:rPr>
                        <a:latin typeface="Cambria Math" panose="02040503050406030204" pitchFamily="18" charset="0"/>
                      </a:rPr>
                      <m:t>,</m:t>
                    </m:r>
                    <m:d>
                      <m:dPr>
                        <m:ctrlPr>
                          <a:rPr i="1">
                            <a:latin typeface="Cambria Math" panose="02040503050406030204" pitchFamily="18" charset="0"/>
                          </a:rPr>
                        </m:ctrlPr>
                      </m:dPr>
                      <m:e>
                        <m:r>
                          <a:rPr>
                            <a:latin typeface="Cambria Math" panose="02040503050406030204" pitchFamily="18" charset="0"/>
                          </a:rPr>
                          <m:t>𝑏</m:t>
                        </m:r>
                        <m:r>
                          <a:rPr>
                            <a:latin typeface="Cambria Math" panose="02040503050406030204" pitchFamily="18" charset="0"/>
                          </a:rPr>
                          <m:t>+</m:t>
                        </m:r>
                        <m:r>
                          <a:rPr>
                            <a:latin typeface="Cambria Math" panose="02040503050406030204" pitchFamily="18" charset="0"/>
                          </a:rPr>
                          <m:t>𝑛</m:t>
                        </m:r>
                      </m:e>
                    </m:d>
                    <m:r>
                      <a:rPr>
                        <a:latin typeface="Cambria Math" panose="02040503050406030204" pitchFamily="18" charset="0"/>
                      </a:rPr>
                      <m:t>/</m:t>
                    </m:r>
                    <m:d>
                      <m:dPr>
                        <m:ctrlPr>
                          <a:rPr i="1">
                            <a:latin typeface="Cambria Math" panose="02040503050406030204" pitchFamily="18" charset="0"/>
                          </a:rPr>
                        </m:ctrlPr>
                      </m:dPr>
                      <m:e>
                        <m:r>
                          <a:rPr>
                            <a:latin typeface="Cambria Math" panose="02040503050406030204" pitchFamily="18" charset="0"/>
                          </a:rPr>
                          <m:t>𝑏</m:t>
                        </m:r>
                        <m:r>
                          <a:rPr>
                            <a:latin typeface="Cambria Math" panose="02040503050406030204" pitchFamily="18" charset="0"/>
                          </a:rPr>
                          <m:t>+</m:t>
                        </m:r>
                        <m:r>
                          <a:rPr>
                            <a:latin typeface="Cambria Math" panose="02040503050406030204" pitchFamily="18" charset="0"/>
                          </a:rPr>
                          <m:t>𝑛</m:t>
                        </m:r>
                        <m:r>
                          <a:rPr>
                            <a:latin typeface="Cambria Math" panose="02040503050406030204" pitchFamily="18" charset="0"/>
                          </a:rPr>
                          <m:t>+1</m:t>
                        </m:r>
                      </m:e>
                    </m:d>
                    <m:r>
                      <a:rPr>
                        <a:latin typeface="Cambria Math" panose="02040503050406030204" pitchFamily="18" charset="0"/>
                      </a:rPr>
                      <m:t>)</m:t>
                    </m:r>
                  </m:oMath>
                </a14:m>
                <a:r>
                  <a:t>.</a:t>
                </a:r>
              </a:p>
              <a:p>
                <a:pPr marL="0" lvl="0" indent="0">
                  <a:buNone/>
                </a:pPr>
                <a:r>
                  <a:t>In many situations </a:t>
                </a:r>
                <a14:m>
                  <m:oMath xmlns:m="http://schemas.openxmlformats.org/officeDocument/2006/math">
                    <m:r>
                      <a:rPr>
                        <a:latin typeface="Cambria Math" panose="02040503050406030204" pitchFamily="18" charset="0"/>
                      </a:rPr>
                      <m:t>𝑝</m:t>
                    </m:r>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𝑦</m:t>
                            </m:r>
                          </m:e>
                        </m:acc>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oMath>
                </a14:m>
                <a:r>
                  <a:t> is too complicated to sample from directly. However we often are able to sample from </a:t>
                </a:r>
                <a14:m>
                  <m:oMath xmlns:m="http://schemas.openxmlformats.org/officeDocument/2006/math">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𝜃</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oMath>
                </a14:m>
                <a:r>
                  <a:t> and </a:t>
                </a:r>
                <a14:m>
                  <m:oMath xmlns:m="http://schemas.openxmlformats.org/officeDocument/2006/math">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𝑦</m:t>
                        </m:r>
                        <m:r>
                          <a:rPr>
                            <a:latin typeface="Cambria Math" panose="02040503050406030204" pitchFamily="18" charset="0"/>
                          </a:rPr>
                          <m:t>|</m:t>
                        </m:r>
                        <m:r>
                          <a:rPr>
                            <a:latin typeface="Cambria Math" panose="02040503050406030204" pitchFamily="18" charset="0"/>
                          </a:rPr>
                          <m:t>𝜃</m:t>
                        </m:r>
                      </m:e>
                    </m:d>
                  </m:oMath>
                </a14:m>
                <a:r>
                  <a:t>.</a:t>
                </a:r>
              </a:p>
            </p:txBody>
          </p:sp>
        </mc:Choice>
        <mc:Fallback>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5066" t="-1897" r="-965"/>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24</a:t>
            </a:fld>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Monte Carlo - sampling from predictive 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10000"/>
              </a:bodyPr>
              <a:lstStyle/>
              <a:p>
                <a:pPr marL="0" lvl="0" indent="0">
                  <a:buNone/>
                </a:pPr>
                <a:r>
                  <a:t>We can then obtain samples from the posterior predictive distribution as follows:</a:t>
                </a:r>
              </a:p>
              <a:p>
                <a:pPr marL="0" lvl="0" indent="0">
                  <a:buNone/>
                </a:pPr>
                <a14:m>
                  <m:oMathPara xmlns:m="http://schemas.openxmlformats.org/officeDocument/2006/math">
                    <m:oMathParaPr>
                      <m:jc m:val="center"/>
                    </m:oMathParaPr>
                    <m:oMath xmlns:m="http://schemas.openxmlformats.org/officeDocument/2006/math">
                      <m:r>
                        <m:rPr>
                          <m:nor/>
                        </m:rPr>
                        <a:rPr/>
                        <m:t>independently</m:t>
                      </m:r>
                      <m:d>
                        <m:dPr>
                          <m:begChr m:val="{"/>
                          <m:endChr m:val=""/>
                          <m:ctrlPr>
                            <a:rPr i="1">
                              <a:latin typeface="Cambria Math" panose="02040503050406030204" pitchFamily="18" charset="0"/>
                            </a:rPr>
                          </m:ctrlPr>
                        </m:dPr>
                        <m:e>
                          <m:m>
                            <m:mPr>
                              <m:plcHide m:val="on"/>
                              <m:mcs>
                                <m:mc>
                                  <m:mcPr>
                                    <m:count m:val="1"/>
                                    <m:mcJc m:val="center"/>
                                  </m:mcPr>
                                </m:mc>
                              </m:mcs>
                              <m:ctrlPr>
                                <a:rPr i="1">
                                  <a:latin typeface="Cambria Math" panose="02040503050406030204" pitchFamily="18" charset="0"/>
                                </a:rPr>
                              </m:ctrlPr>
                            </m:mPr>
                            <m:mr>
                              <m:e>
                                <m:r>
                                  <m:rPr>
                                    <m:nor/>
                                  </m:rPr>
                                  <a:rPr/>
                                  <m:t>sample</m:t>
                                </m:r>
                                <m:r>
                                  <m:rPr>
                                    <m:nor/>
                                  </m:rPr>
                                  <a:rPr/>
                                  <m:t> </m:t>
                                </m:r>
                                <m:sSup>
                                  <m:sSupPr>
                                    <m:ctrlPr>
                                      <a:rPr i="1">
                                        <a:latin typeface="Cambria Math" panose="02040503050406030204" pitchFamily="18" charset="0"/>
                                      </a:rPr>
                                    </m:ctrlPr>
                                  </m:sSupPr>
                                  <m:e>
                                    <m:r>
                                      <a:rPr>
                                        <a:latin typeface="Cambria Math" panose="02040503050406030204" pitchFamily="18" charset="0"/>
                                      </a:rPr>
                                      <m:t>𝜃</m:t>
                                    </m:r>
                                  </m:e>
                                  <m:sup>
                                    <m:d>
                                      <m:dPr>
                                        <m:ctrlPr>
                                          <a:rPr i="1">
                                            <a:latin typeface="Cambria Math" panose="02040503050406030204" pitchFamily="18" charset="0"/>
                                          </a:rPr>
                                        </m:ctrlPr>
                                      </m:dPr>
                                      <m:e>
                                        <m:r>
                                          <a:rPr>
                                            <a:latin typeface="Cambria Math" panose="02040503050406030204" pitchFamily="18" charset="0"/>
                                          </a:rPr>
                                          <m:t>1</m:t>
                                        </m:r>
                                      </m:e>
                                    </m:d>
                                  </m:sup>
                                </m:sSup>
                                <m:r>
                                  <a:rPr>
                                    <a:latin typeface="Cambria Math" panose="02040503050406030204" pitchFamily="18" charset="0"/>
                                  </a:rPr>
                                  <m:t>∼</m:t>
                                </m:r>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𝜃</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r>
                                  <m:rPr>
                                    <m:nor/>
                                  </m:rPr>
                                  <a:rPr/>
                                  <m:t>, </m:t>
                                </m:r>
                                <m:r>
                                  <m:rPr>
                                    <m:nor/>
                                  </m:rPr>
                                  <a:rPr/>
                                  <m:t>sample</m:t>
                                </m:r>
                                <m:r>
                                  <m:rPr>
                                    <m:nor/>
                                  </m:rPr>
                                  <a:rPr/>
                                  <m:t> </m:t>
                                </m:r>
                                <m:sSup>
                                  <m:sSupPr>
                                    <m:ctrlPr>
                                      <a:rPr i="1">
                                        <a:latin typeface="Cambria Math" panose="02040503050406030204" pitchFamily="18" charset="0"/>
                                      </a:rPr>
                                    </m:ctrlPr>
                                  </m:sSupPr>
                                  <m:e>
                                    <m:acc>
                                      <m:accPr>
                                        <m:chr m:val="̃"/>
                                        <m:ctrlPr>
                                          <a:rPr i="1">
                                            <a:latin typeface="Cambria Math" panose="02040503050406030204" pitchFamily="18" charset="0"/>
                                          </a:rPr>
                                        </m:ctrlPr>
                                      </m:accPr>
                                      <m:e>
                                        <m:r>
                                          <a:rPr>
                                            <a:latin typeface="Cambria Math" panose="02040503050406030204" pitchFamily="18" charset="0"/>
                                          </a:rPr>
                                          <m:t>𝑦</m:t>
                                        </m:r>
                                      </m:e>
                                    </m:acc>
                                  </m:e>
                                  <m:sup>
                                    <m:d>
                                      <m:dPr>
                                        <m:ctrlPr>
                                          <a:rPr i="1">
                                            <a:latin typeface="Cambria Math" panose="02040503050406030204" pitchFamily="18" charset="0"/>
                                          </a:rPr>
                                        </m:ctrlPr>
                                      </m:dPr>
                                      <m:e>
                                        <m:r>
                                          <a:rPr>
                                            <a:latin typeface="Cambria Math" panose="02040503050406030204" pitchFamily="18" charset="0"/>
                                          </a:rPr>
                                          <m:t>1</m:t>
                                        </m:r>
                                      </m:e>
                                    </m:d>
                                  </m:sup>
                                </m:sSup>
                                <m:r>
                                  <a:rPr>
                                    <a:latin typeface="Cambria Math" panose="02040503050406030204" pitchFamily="18" charset="0"/>
                                  </a:rPr>
                                  <m:t>∼</m:t>
                                </m:r>
                                <m:r>
                                  <a:rPr>
                                    <a:latin typeface="Cambria Math" panose="02040503050406030204" pitchFamily="18" charset="0"/>
                                  </a:rPr>
                                  <m:t>𝑝</m:t>
                                </m:r>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𝑦</m:t>
                                        </m:r>
                                      </m:e>
                                    </m:acc>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𝜃</m:t>
                                        </m:r>
                                      </m:e>
                                      <m:sup>
                                        <m:d>
                                          <m:dPr>
                                            <m:ctrlPr>
                                              <a:rPr i="1">
                                                <a:latin typeface="Cambria Math" panose="02040503050406030204" pitchFamily="18" charset="0"/>
                                              </a:rPr>
                                            </m:ctrlPr>
                                          </m:dPr>
                                          <m:e>
                                            <m:r>
                                              <a:rPr>
                                                <a:latin typeface="Cambria Math" panose="02040503050406030204" pitchFamily="18" charset="0"/>
                                              </a:rPr>
                                              <m:t>1</m:t>
                                            </m:r>
                                          </m:e>
                                        </m:d>
                                      </m:sup>
                                    </m:sSup>
                                  </m:e>
                                </m:d>
                              </m:e>
                            </m:mr>
                            <m:mr>
                              <m:e>
                                <m:r>
                                  <m:rPr>
                                    <m:nor/>
                                  </m:rPr>
                                  <a:rPr/>
                                  <m:t>sample</m:t>
                                </m:r>
                                <m:r>
                                  <m:rPr>
                                    <m:nor/>
                                  </m:rPr>
                                  <a:rPr/>
                                  <m:t> </m:t>
                                </m:r>
                                <m:sSup>
                                  <m:sSupPr>
                                    <m:ctrlPr>
                                      <a:rPr i="1">
                                        <a:latin typeface="Cambria Math" panose="02040503050406030204" pitchFamily="18" charset="0"/>
                                      </a:rPr>
                                    </m:ctrlPr>
                                  </m:sSupPr>
                                  <m:e>
                                    <m:r>
                                      <a:rPr>
                                        <a:latin typeface="Cambria Math" panose="02040503050406030204" pitchFamily="18" charset="0"/>
                                      </a:rPr>
                                      <m:t>𝜃</m:t>
                                    </m:r>
                                  </m:e>
                                  <m:sup>
                                    <m:d>
                                      <m:dPr>
                                        <m:ctrlPr>
                                          <a:rPr i="1">
                                            <a:latin typeface="Cambria Math" panose="02040503050406030204" pitchFamily="18" charset="0"/>
                                          </a:rPr>
                                        </m:ctrlPr>
                                      </m:dPr>
                                      <m:e>
                                        <m:r>
                                          <a:rPr>
                                            <a:latin typeface="Cambria Math" panose="02040503050406030204" pitchFamily="18" charset="0"/>
                                          </a:rPr>
                                          <m:t>2</m:t>
                                        </m:r>
                                      </m:e>
                                    </m:d>
                                  </m:sup>
                                </m:sSup>
                                <m:r>
                                  <a:rPr>
                                    <a:latin typeface="Cambria Math" panose="02040503050406030204" pitchFamily="18" charset="0"/>
                                  </a:rPr>
                                  <m:t>∼</m:t>
                                </m:r>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𝜃</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r>
                                  <m:rPr>
                                    <m:nor/>
                                  </m:rPr>
                                  <a:rPr/>
                                  <m:t>, </m:t>
                                </m:r>
                                <m:r>
                                  <m:rPr>
                                    <m:nor/>
                                  </m:rPr>
                                  <a:rPr/>
                                  <m:t>sample</m:t>
                                </m:r>
                                <m:r>
                                  <m:rPr>
                                    <m:nor/>
                                  </m:rPr>
                                  <a:rPr/>
                                  <m:t> </m:t>
                                </m:r>
                                <m:sSup>
                                  <m:sSupPr>
                                    <m:ctrlPr>
                                      <a:rPr i="1">
                                        <a:latin typeface="Cambria Math" panose="02040503050406030204" pitchFamily="18" charset="0"/>
                                      </a:rPr>
                                    </m:ctrlPr>
                                  </m:sSupPr>
                                  <m:e>
                                    <m:acc>
                                      <m:accPr>
                                        <m:chr m:val="̃"/>
                                        <m:ctrlPr>
                                          <a:rPr i="1">
                                            <a:latin typeface="Cambria Math" panose="02040503050406030204" pitchFamily="18" charset="0"/>
                                          </a:rPr>
                                        </m:ctrlPr>
                                      </m:accPr>
                                      <m:e>
                                        <m:r>
                                          <a:rPr>
                                            <a:latin typeface="Cambria Math" panose="02040503050406030204" pitchFamily="18" charset="0"/>
                                          </a:rPr>
                                          <m:t>𝑦</m:t>
                                        </m:r>
                                      </m:e>
                                    </m:acc>
                                  </m:e>
                                  <m:sup>
                                    <m:d>
                                      <m:dPr>
                                        <m:ctrlPr>
                                          <a:rPr i="1">
                                            <a:latin typeface="Cambria Math" panose="02040503050406030204" pitchFamily="18" charset="0"/>
                                          </a:rPr>
                                        </m:ctrlPr>
                                      </m:dPr>
                                      <m:e>
                                        <m:r>
                                          <a:rPr>
                                            <a:latin typeface="Cambria Math" panose="02040503050406030204" pitchFamily="18" charset="0"/>
                                          </a:rPr>
                                          <m:t>2</m:t>
                                        </m:r>
                                      </m:e>
                                    </m:d>
                                  </m:sup>
                                </m:sSup>
                                <m:r>
                                  <a:rPr>
                                    <a:latin typeface="Cambria Math" panose="02040503050406030204" pitchFamily="18" charset="0"/>
                                  </a:rPr>
                                  <m:t>∼</m:t>
                                </m:r>
                                <m:r>
                                  <a:rPr>
                                    <a:latin typeface="Cambria Math" panose="02040503050406030204" pitchFamily="18" charset="0"/>
                                  </a:rPr>
                                  <m:t>𝑝</m:t>
                                </m:r>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𝑦</m:t>
                                        </m:r>
                                      </m:e>
                                    </m:acc>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𝜃</m:t>
                                        </m:r>
                                      </m:e>
                                      <m:sup>
                                        <m:d>
                                          <m:dPr>
                                            <m:ctrlPr>
                                              <a:rPr i="1">
                                                <a:latin typeface="Cambria Math" panose="02040503050406030204" pitchFamily="18" charset="0"/>
                                              </a:rPr>
                                            </m:ctrlPr>
                                          </m:dPr>
                                          <m:e>
                                            <m:r>
                                              <a:rPr>
                                                <a:latin typeface="Cambria Math" panose="02040503050406030204" pitchFamily="18" charset="0"/>
                                              </a:rPr>
                                              <m:t>2</m:t>
                                            </m:r>
                                          </m:e>
                                        </m:d>
                                      </m:sup>
                                    </m:sSup>
                                  </m:e>
                                </m:d>
                              </m:e>
                            </m:mr>
                            <m:mr>
                              <m:e>
                                <m:r>
                                  <a:rPr>
                                    <a:latin typeface="Cambria Math" panose="02040503050406030204" pitchFamily="18" charset="0"/>
                                  </a:rPr>
                                  <m:t>…</m:t>
                                </m:r>
                              </m:e>
                            </m:mr>
                            <m:mr>
                              <m:e>
                                <m:r>
                                  <m:rPr>
                                    <m:nor/>
                                  </m:rPr>
                                  <a:rPr/>
                                  <m:t>sample</m:t>
                                </m:r>
                                <m:r>
                                  <m:rPr>
                                    <m:nor/>
                                  </m:rPr>
                                  <a:rPr/>
                                  <m:t> </m:t>
                                </m:r>
                                <m:sSup>
                                  <m:sSupPr>
                                    <m:ctrlPr>
                                      <a:rPr i="1">
                                        <a:latin typeface="Cambria Math" panose="02040503050406030204" pitchFamily="18" charset="0"/>
                                      </a:rPr>
                                    </m:ctrlPr>
                                  </m:sSupPr>
                                  <m:e>
                                    <m:r>
                                      <a:rPr>
                                        <a:latin typeface="Cambria Math" panose="02040503050406030204" pitchFamily="18" charset="0"/>
                                      </a:rPr>
                                      <m:t>𝜃</m:t>
                                    </m:r>
                                  </m:e>
                                  <m:sup>
                                    <m:d>
                                      <m:dPr>
                                        <m:ctrlPr>
                                          <a:rPr i="1">
                                            <a:latin typeface="Cambria Math" panose="02040503050406030204" pitchFamily="18" charset="0"/>
                                          </a:rPr>
                                        </m:ctrlPr>
                                      </m:dPr>
                                      <m:e>
                                        <m:r>
                                          <a:rPr>
                                            <a:latin typeface="Cambria Math" panose="02040503050406030204" pitchFamily="18" charset="0"/>
                                          </a:rPr>
                                          <m:t>𝑆</m:t>
                                        </m:r>
                                      </m:e>
                                    </m:d>
                                  </m:sup>
                                </m:sSup>
                                <m:r>
                                  <a:rPr>
                                    <a:latin typeface="Cambria Math" panose="02040503050406030204" pitchFamily="18" charset="0"/>
                                  </a:rPr>
                                  <m:t>∼</m:t>
                                </m:r>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𝜃</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r>
                                  <m:rPr>
                                    <m:nor/>
                                  </m:rPr>
                                  <a:rPr/>
                                  <m:t>, </m:t>
                                </m:r>
                                <m:r>
                                  <m:rPr>
                                    <m:nor/>
                                  </m:rPr>
                                  <a:rPr/>
                                  <m:t>sample</m:t>
                                </m:r>
                                <m:r>
                                  <m:rPr>
                                    <m:nor/>
                                  </m:rPr>
                                  <a:rPr/>
                                  <m:t> </m:t>
                                </m:r>
                                <m:sSup>
                                  <m:sSupPr>
                                    <m:ctrlPr>
                                      <a:rPr i="1">
                                        <a:latin typeface="Cambria Math" panose="02040503050406030204" pitchFamily="18" charset="0"/>
                                      </a:rPr>
                                    </m:ctrlPr>
                                  </m:sSupPr>
                                  <m:e>
                                    <m:acc>
                                      <m:accPr>
                                        <m:chr m:val="̃"/>
                                        <m:ctrlPr>
                                          <a:rPr i="1">
                                            <a:latin typeface="Cambria Math" panose="02040503050406030204" pitchFamily="18" charset="0"/>
                                          </a:rPr>
                                        </m:ctrlPr>
                                      </m:accPr>
                                      <m:e>
                                        <m:r>
                                          <a:rPr>
                                            <a:latin typeface="Cambria Math" panose="02040503050406030204" pitchFamily="18" charset="0"/>
                                          </a:rPr>
                                          <m:t>𝑦</m:t>
                                        </m:r>
                                      </m:e>
                                    </m:acc>
                                  </m:e>
                                  <m:sup>
                                    <m:d>
                                      <m:dPr>
                                        <m:ctrlPr>
                                          <a:rPr i="1">
                                            <a:latin typeface="Cambria Math" panose="02040503050406030204" pitchFamily="18" charset="0"/>
                                          </a:rPr>
                                        </m:ctrlPr>
                                      </m:dPr>
                                      <m:e>
                                        <m:r>
                                          <a:rPr>
                                            <a:latin typeface="Cambria Math" panose="02040503050406030204" pitchFamily="18" charset="0"/>
                                          </a:rPr>
                                          <m:t>𝑛</m:t>
                                        </m:r>
                                      </m:e>
                                    </m:d>
                                  </m:sup>
                                </m:sSup>
                                <m:r>
                                  <a:rPr>
                                    <a:latin typeface="Cambria Math" panose="02040503050406030204" pitchFamily="18" charset="0"/>
                                  </a:rPr>
                                  <m:t>∼</m:t>
                                </m:r>
                                <m:r>
                                  <a:rPr>
                                    <a:latin typeface="Cambria Math" panose="02040503050406030204" pitchFamily="18" charset="0"/>
                                  </a:rPr>
                                  <m:t>𝑝</m:t>
                                </m:r>
                                <m:d>
                                  <m:dPr>
                                    <m:ctrlPr>
                                      <a:rPr i="1">
                                        <a:latin typeface="Cambria Math" panose="02040503050406030204" pitchFamily="18" charset="0"/>
                                      </a:rPr>
                                    </m:ctrlPr>
                                  </m:dPr>
                                  <m:e>
                                    <m:acc>
                                      <m:accPr>
                                        <m:chr m:val="̃"/>
                                        <m:ctrlPr>
                                          <a:rPr i="1">
                                            <a:latin typeface="Cambria Math" panose="02040503050406030204" pitchFamily="18" charset="0"/>
                                          </a:rPr>
                                        </m:ctrlPr>
                                      </m:accPr>
                                      <m:e>
                                        <m:r>
                                          <a:rPr>
                                            <a:latin typeface="Cambria Math" panose="02040503050406030204" pitchFamily="18" charset="0"/>
                                          </a:rPr>
                                          <m:t>𝑦</m:t>
                                        </m:r>
                                      </m:e>
                                    </m:acc>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𝜃</m:t>
                                        </m:r>
                                      </m:e>
                                      <m:sup>
                                        <m:d>
                                          <m:dPr>
                                            <m:ctrlPr>
                                              <a:rPr i="1">
                                                <a:latin typeface="Cambria Math" panose="02040503050406030204" pitchFamily="18" charset="0"/>
                                              </a:rPr>
                                            </m:ctrlPr>
                                          </m:dPr>
                                          <m:e>
                                            <m:r>
                                              <a:rPr>
                                                <a:latin typeface="Cambria Math" panose="02040503050406030204" pitchFamily="18" charset="0"/>
                                              </a:rPr>
                                              <m:t>𝑛</m:t>
                                            </m:r>
                                          </m:e>
                                        </m:d>
                                      </m:sup>
                                    </m:sSup>
                                  </m:e>
                                </m:d>
                              </m:e>
                            </m:mr>
                          </m:m>
                        </m:e>
                      </m:d>
                    </m:oMath>
                  </m:oMathPara>
                </a14:m>
                <a:endParaRP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14:m>
                  <m:oMath xmlns:m="http://schemas.openxmlformats.org/officeDocument/2006/math">
                    <m:d>
                      <m:dPr>
                        <m:begChr m:val="{"/>
                        <m:endChr m:val="}"/>
                        <m:ctrlPr>
                          <a:rPr>
                            <a:latin typeface="Cambria Math" panose="02040503050406030204" pitchFamily="18" charset="0"/>
                          </a:rPr>
                        </m:ctrlPr>
                      </m:dPr>
                      <m:e>
                        <m:d>
                          <m:dPr>
                            <m:ctrlPr>
                              <a:rPr>
                                <a:latin typeface="Cambria Math" panose="02040503050406030204" pitchFamily="18" charset="0"/>
                              </a:rPr>
                            </m:ctrlPr>
                          </m:dPr>
                          <m:e>
                            <m:sSup>
                              <m:sSupPr>
                                <m:ctrlPr>
                                  <a:rPr>
                                    <a:latin typeface="Cambria Math" panose="02040503050406030204" pitchFamily="18" charset="0"/>
                                  </a:rPr>
                                </m:ctrlPr>
                              </m:sSupPr>
                              <m:e>
                                <m:r>
                                  <a:rPr>
                                    <a:latin typeface="Cambria Math" panose="02040503050406030204" pitchFamily="18" charset="0"/>
                                  </a:rPr>
                                  <m:t>𝜃</m:t>
                                </m:r>
                              </m:e>
                              <m:sup>
                                <m:d>
                                  <m:dPr>
                                    <m:ctrlPr>
                                      <a:rPr i="1">
                                        <a:latin typeface="Cambria Math" panose="02040503050406030204" pitchFamily="18" charset="0"/>
                                      </a:rPr>
                                    </m:ctrlPr>
                                  </m:dPr>
                                  <m:e>
                                    <m:r>
                                      <a:rPr>
                                        <a:latin typeface="Cambria Math" panose="02040503050406030204" pitchFamily="18" charset="0"/>
                                      </a:rPr>
                                      <m:t>1</m:t>
                                    </m:r>
                                  </m:e>
                                </m:d>
                              </m:sup>
                            </m:sSup>
                            <m:r>
                              <a:rPr>
                                <a:latin typeface="Cambria Math" panose="02040503050406030204" pitchFamily="18" charset="0"/>
                              </a:rPr>
                              <m:t>,</m:t>
                            </m:r>
                            <m:sSup>
                              <m:sSupPr>
                                <m:ctrlPr>
                                  <a:rPr i="1">
                                    <a:latin typeface="Cambria Math" panose="02040503050406030204" pitchFamily="18" charset="0"/>
                                  </a:rPr>
                                </m:ctrlPr>
                              </m:sSupPr>
                              <m:e>
                                <m:acc>
                                  <m:accPr>
                                    <m:chr m:val="̃"/>
                                    <m:ctrlPr>
                                      <a:rPr i="1">
                                        <a:latin typeface="Cambria Math" panose="02040503050406030204" pitchFamily="18" charset="0"/>
                                      </a:rPr>
                                    </m:ctrlPr>
                                  </m:accPr>
                                  <m:e>
                                    <m:r>
                                      <a:rPr>
                                        <a:latin typeface="Cambria Math" panose="02040503050406030204" pitchFamily="18" charset="0"/>
                                      </a:rPr>
                                      <m:t>𝑦</m:t>
                                    </m:r>
                                  </m:e>
                                </m:acc>
                              </m:e>
                              <m:sup>
                                <m:d>
                                  <m:dPr>
                                    <m:ctrlPr>
                                      <a:rPr i="1">
                                        <a:latin typeface="Cambria Math" panose="02040503050406030204" pitchFamily="18" charset="0"/>
                                      </a:rPr>
                                    </m:ctrlPr>
                                  </m:dPr>
                                  <m:e>
                                    <m:r>
                                      <a:rPr>
                                        <a:latin typeface="Cambria Math" panose="02040503050406030204" pitchFamily="18" charset="0"/>
                                      </a:rPr>
                                      <m:t>1</m:t>
                                    </m:r>
                                  </m:e>
                                </m:d>
                              </m:sup>
                            </m:sSup>
                          </m:e>
                        </m:d>
                        <m:r>
                          <a:rPr>
                            <a:latin typeface="Cambria Math" panose="02040503050406030204" pitchFamily="18" charset="0"/>
                          </a:rPr>
                          <m:t>,…,</m:t>
                        </m:r>
                        <m:d>
                          <m:dPr>
                            <m:ctrlPr>
                              <a:rPr i="1">
                                <a:latin typeface="Cambria Math" panose="02040503050406030204" pitchFamily="18" charset="0"/>
                              </a:rPr>
                            </m:ctrlPr>
                          </m:dPr>
                          <m:e>
                            <m:sSup>
                              <m:sSupPr>
                                <m:ctrlPr>
                                  <a:rPr i="1">
                                    <a:latin typeface="Cambria Math" panose="02040503050406030204" pitchFamily="18" charset="0"/>
                                  </a:rPr>
                                </m:ctrlPr>
                              </m:sSupPr>
                              <m:e>
                                <m:r>
                                  <a:rPr>
                                    <a:latin typeface="Cambria Math" panose="02040503050406030204" pitchFamily="18" charset="0"/>
                                  </a:rPr>
                                  <m:t>𝜃</m:t>
                                </m:r>
                              </m:e>
                              <m:sup>
                                <m:d>
                                  <m:dPr>
                                    <m:ctrlPr>
                                      <a:rPr i="1">
                                        <a:latin typeface="Cambria Math" panose="02040503050406030204" pitchFamily="18" charset="0"/>
                                      </a:rPr>
                                    </m:ctrlPr>
                                  </m:dPr>
                                  <m:e>
                                    <m:r>
                                      <a:rPr>
                                        <a:latin typeface="Cambria Math" panose="02040503050406030204" pitchFamily="18" charset="0"/>
                                      </a:rPr>
                                      <m:t>𝑆</m:t>
                                    </m:r>
                                  </m:e>
                                </m:d>
                              </m:sup>
                            </m:sSup>
                            <m:r>
                              <a:rPr>
                                <a:latin typeface="Cambria Math" panose="02040503050406030204" pitchFamily="18" charset="0"/>
                              </a:rPr>
                              <m:t>,</m:t>
                            </m:r>
                            <m:sSup>
                              <m:sSupPr>
                                <m:ctrlPr>
                                  <a:rPr i="1">
                                    <a:latin typeface="Cambria Math" panose="02040503050406030204" pitchFamily="18" charset="0"/>
                                  </a:rPr>
                                </m:ctrlPr>
                              </m:sSupPr>
                              <m:e>
                                <m:acc>
                                  <m:accPr>
                                    <m:chr m:val="̃"/>
                                    <m:ctrlPr>
                                      <a:rPr i="1">
                                        <a:latin typeface="Cambria Math" panose="02040503050406030204" pitchFamily="18" charset="0"/>
                                      </a:rPr>
                                    </m:ctrlPr>
                                  </m:accPr>
                                  <m:e>
                                    <m:r>
                                      <a:rPr>
                                        <a:latin typeface="Cambria Math" panose="02040503050406030204" pitchFamily="18" charset="0"/>
                                      </a:rPr>
                                      <m:t>𝑦</m:t>
                                    </m:r>
                                  </m:e>
                                </m:acc>
                              </m:e>
                              <m:sup>
                                <m:d>
                                  <m:dPr>
                                    <m:ctrlPr>
                                      <a:rPr i="1">
                                        <a:latin typeface="Cambria Math" panose="02040503050406030204" pitchFamily="18" charset="0"/>
                                      </a:rPr>
                                    </m:ctrlPr>
                                  </m:dPr>
                                  <m:e>
                                    <m:r>
                                      <a:rPr>
                                        <a:latin typeface="Cambria Math" panose="02040503050406030204" pitchFamily="18" charset="0"/>
                                      </a:rPr>
                                      <m:t>𝑆</m:t>
                                    </m:r>
                                  </m:e>
                                </m:d>
                              </m:sup>
                            </m:sSup>
                          </m:e>
                        </m:d>
                      </m:e>
                    </m:d>
                  </m:oMath>
                </a14:m>
                <a:r>
                  <a:t> constitutes </a:t>
                </a:r>
                <a14:m>
                  <m:oMath xmlns:m="http://schemas.openxmlformats.org/officeDocument/2006/math">
                    <m:r>
                      <a:rPr>
                        <a:latin typeface="Cambria Math" panose="02040503050406030204" pitchFamily="18" charset="0"/>
                      </a:rPr>
                      <m:t>𝑆</m:t>
                    </m:r>
                  </m:oMath>
                </a14:m>
                <a:r>
                  <a:t> independent samples from the joint posterior distribution of </a:t>
                </a:r>
                <a14:m>
                  <m:oMath xmlns:m="http://schemas.openxmlformats.org/officeDocument/2006/math">
                    <m:d>
                      <m:dPr>
                        <m:ctrlPr>
                          <a:rPr>
                            <a:latin typeface="Cambria Math" panose="02040503050406030204" pitchFamily="18" charset="0"/>
                          </a:rPr>
                        </m:ctrlPr>
                      </m:dPr>
                      <m:e>
                        <m:r>
                          <a:rPr>
                            <a:latin typeface="Cambria Math" panose="02040503050406030204" pitchFamily="18" charset="0"/>
                          </a:rPr>
                          <m:t>𝜃</m:t>
                        </m:r>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𝑌</m:t>
                            </m:r>
                          </m:e>
                        </m:acc>
                      </m:e>
                    </m:d>
                  </m:oMath>
                </a14:m>
                <a:r>
                  <a:t>.</a:t>
                </a:r>
              </a:p>
              <a:p>
                <a:pPr marL="0" lvl="0" indent="0">
                  <a:buNone/>
                </a:pPr>
                <a14:m>
                  <m:oMath xmlns:m="http://schemas.openxmlformats.org/officeDocument/2006/math">
                    <m:d>
                      <m:dPr>
                        <m:begChr m:val="{"/>
                        <m:endChr m:val="}"/>
                        <m:ctrlPr>
                          <a:rPr>
                            <a:latin typeface="Cambria Math" panose="02040503050406030204" pitchFamily="18" charset="0"/>
                          </a:rPr>
                        </m:ctrlPr>
                      </m:dPr>
                      <m:e>
                        <m:sSup>
                          <m:sSupPr>
                            <m:ctrlPr>
                              <a:rPr>
                                <a:latin typeface="Cambria Math" panose="02040503050406030204" pitchFamily="18" charset="0"/>
                              </a:rPr>
                            </m:ctrlPr>
                          </m:sSupPr>
                          <m:e>
                            <m:acc>
                              <m:accPr>
                                <m:chr m:val="̃"/>
                                <m:ctrlPr>
                                  <a:rPr>
                                    <a:latin typeface="Cambria Math" panose="02040503050406030204" pitchFamily="18" charset="0"/>
                                  </a:rPr>
                                </m:ctrlPr>
                              </m:accPr>
                              <m:e>
                                <m:r>
                                  <a:rPr>
                                    <a:latin typeface="Cambria Math" panose="02040503050406030204" pitchFamily="18" charset="0"/>
                                  </a:rPr>
                                  <m:t>𝑦</m:t>
                                </m:r>
                              </m:e>
                            </m:acc>
                          </m:e>
                          <m:sup>
                            <m:d>
                              <m:dPr>
                                <m:ctrlPr>
                                  <a:rPr i="1">
                                    <a:latin typeface="Cambria Math" panose="02040503050406030204" pitchFamily="18" charset="0"/>
                                  </a:rPr>
                                </m:ctrlPr>
                              </m:dPr>
                              <m:e>
                                <m:r>
                                  <a:rPr>
                                    <a:latin typeface="Cambria Math" panose="02040503050406030204" pitchFamily="18" charset="0"/>
                                  </a:rPr>
                                  <m:t>1</m:t>
                                </m:r>
                              </m:e>
                            </m:d>
                          </m:sup>
                        </m:sSup>
                        <m:r>
                          <a:rPr>
                            <a:latin typeface="Cambria Math" panose="02040503050406030204" pitchFamily="18" charset="0"/>
                          </a:rPr>
                          <m:t>,…,</m:t>
                        </m:r>
                        <m:sSup>
                          <m:sSupPr>
                            <m:ctrlPr>
                              <a:rPr i="1">
                                <a:latin typeface="Cambria Math" panose="02040503050406030204" pitchFamily="18" charset="0"/>
                              </a:rPr>
                            </m:ctrlPr>
                          </m:sSupPr>
                          <m:e>
                            <m:acc>
                              <m:accPr>
                                <m:chr m:val="̃"/>
                                <m:ctrlPr>
                                  <a:rPr i="1">
                                    <a:latin typeface="Cambria Math" panose="02040503050406030204" pitchFamily="18" charset="0"/>
                                  </a:rPr>
                                </m:ctrlPr>
                              </m:accPr>
                              <m:e>
                                <m:r>
                                  <a:rPr>
                                    <a:latin typeface="Cambria Math" panose="02040503050406030204" pitchFamily="18" charset="0"/>
                                  </a:rPr>
                                  <m:t>𝑦</m:t>
                                </m:r>
                              </m:e>
                            </m:acc>
                          </m:e>
                          <m:sup>
                            <m:d>
                              <m:dPr>
                                <m:ctrlPr>
                                  <a:rPr i="1">
                                    <a:latin typeface="Cambria Math" panose="02040503050406030204" pitchFamily="18" charset="0"/>
                                  </a:rPr>
                                </m:ctrlPr>
                              </m:dPr>
                              <m:e>
                                <m:r>
                                  <a:rPr>
                                    <a:latin typeface="Cambria Math" panose="02040503050406030204" pitchFamily="18" charset="0"/>
                                  </a:rPr>
                                  <m:t>𝑛</m:t>
                                </m:r>
                              </m:e>
                            </m:d>
                          </m:sup>
                        </m:sSup>
                      </m:e>
                    </m:d>
                  </m:oMath>
                </a14:m>
                <a:r>
                  <a:t> constitutes </a:t>
                </a:r>
                <a14:m>
                  <m:oMath xmlns:m="http://schemas.openxmlformats.org/officeDocument/2006/math">
                    <m:r>
                      <a:rPr>
                        <a:latin typeface="Cambria Math" panose="02040503050406030204" pitchFamily="18" charset="0"/>
                      </a:rPr>
                      <m:t>𝑆</m:t>
                    </m:r>
                  </m:oMath>
                </a14:m>
                <a:r>
                  <a:t> independent samples from the </a:t>
                </a:r>
                <a:r>
                  <a:rPr i="1"/>
                  <a:t>marginal</a:t>
                </a:r>
                <a:r>
                  <a:t> posterior distribution of </a:t>
                </a:r>
                <a14:m>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𝑌</m:t>
                        </m:r>
                      </m:e>
                    </m:acc>
                  </m:oMath>
                </a14:m>
                <a:r>
                  <a:t>, i.e. the posterior predictive distribution.</a:t>
                </a:r>
              </a:p>
            </p:txBody>
          </p:sp>
        </mc:Choice>
        <mc:Fallback>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1086" t="-2439"/>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25</a:t>
            </a:fld>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Monte Carlo - sampling from predictive distributions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An important use of sampling from the posterior predictive distribution is for assessing model fit:</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lvl="0"/>
            <a:r>
              <a:t>Do samples from the posterior predictive distribution look like the actual observed data?</a:t>
            </a:r>
          </a:p>
          <a:p>
            <a:pPr lvl="0"/>
            <a:r>
              <a:t>How likely are certain aspects of the observed data to be occurring under the posterior predictive distribution?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26</a:t>
            </a:fld>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rPr b="1"/>
              <a:t>BAYESIAN INFERENCE: multi-parameter models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27</a:t>
            </a:fld>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Bayesian inference: multi-parameter models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Bayesian inference for two or more unknown parameters is not conceptually different from the one parameter case.</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E.g. for a normal sampling model with parameters </a:t>
            </a:r>
            <a14:m xmlns:a14="http://schemas.microsoft.com/office/drawing/2010/main">
              <m:oMath xmlns:m="http://schemas.openxmlformats.org/officeDocument/2006/math">
                <m:d>
                  <m:dPr>
                    <m:ctrlPr>
                      <a:rPr>
                        <a:latin typeface="Cambria Math" panose="02040503050406030204" pitchFamily="18" charset="0"/>
                      </a:rPr>
                    </m:ctrlPr>
                  </m:dPr>
                  <m:e>
                    <m:r>
                      <a:rPr>
                        <a:latin typeface="Cambria Math" panose="02040503050406030204" pitchFamily="18" charset="0"/>
                      </a:rPr>
                      <m:t>𝜇</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e>
                </m:d>
              </m:oMath>
            </a14:m>
            <a:r>
              <a:t> with joint prior distribution </a:t>
            </a:r>
            <a14:m xmlns:a14="http://schemas.microsoft.com/office/drawing/2010/main">
              <m:oMath xmlns:m="http://schemas.openxmlformats.org/officeDocument/2006/math">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𝜇</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e>
                </m:d>
              </m:oMath>
            </a14:m>
            <a:r>
              <a:t>, posterior inference proceeds using Bayes’ rule:</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𝜇</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r>
                    <a:rPr>
                      <a:latin typeface="Cambria Math" panose="02040503050406030204" pitchFamily="18" charset="0"/>
                    </a:rPr>
                    <m:t>=</m:t>
                  </m:r>
                  <m:f>
                    <m:fPr>
                      <m:ctrlPr>
                        <a:rPr i="1">
                          <a:latin typeface="Cambria Math" panose="02040503050406030204" pitchFamily="18" charset="0"/>
                        </a:rPr>
                      </m:ctrlPr>
                    </m:fPr>
                    <m:num>
                      <m:r>
                        <a:rPr>
                          <a:latin typeface="Cambria Math" panose="02040503050406030204" pitchFamily="18" charset="0"/>
                        </a:rPr>
                        <m:t>𝑝</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r>
                            <a:rPr>
                              <a:latin typeface="Cambria Math" panose="02040503050406030204" pitchFamily="18" charset="0"/>
                            </a:rPr>
                            <m:t>|</m:t>
                          </m:r>
                          <m:r>
                            <a:rPr>
                              <a:latin typeface="Cambria Math" panose="02040503050406030204" pitchFamily="18" charset="0"/>
                            </a:rPr>
                            <m:t>𝜇</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e>
                      </m:d>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𝜇</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e>
                      </m:d>
                    </m:num>
                    <m:den>
                      <m:r>
                        <a:rPr>
                          <a:latin typeface="Cambria Math" panose="02040503050406030204" pitchFamily="18" charset="0"/>
                        </a:rPr>
                        <m:t>𝑝</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den>
                  </m:f>
                </m:oMath>
              </m:oMathPara>
            </a14:m>
            <a:endParaRP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However, for many multiparameter models, the joint posterior distribution is non-standard and difficult to sample from directly.</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28</a:t>
            </a:fld>
            <a:endParaRPr lang="en-GB"/>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rPr b="1"/>
              <a:t>MARKOV CHAIN MONTE CARLO</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29</a:t>
            </a:fld>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Preliminaries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Some references for Bayesian statistics / data analysis are:</a:t>
            </a:r>
          </a:p>
          <a:p>
            <a:pPr marL="457200" lvl="0" indent="-457200">
              <a:buAutoNum type="arabicPeriod"/>
            </a:pPr>
            <a:r>
              <a:t>Hoff, P.D. (2009). “</a:t>
            </a:r>
            <a:r>
              <a:rPr i="1"/>
              <a:t>A First Course in Bayesian Statistical Methods</a:t>
            </a:r>
            <a:r>
              <a:t>.” Springer.</a:t>
            </a:r>
          </a:p>
          <a:p>
            <a:pPr marL="457200" lvl="0" indent="-457200">
              <a:buAutoNum type="arabicPeriod"/>
            </a:pPr>
            <a:r>
              <a:t>Gelman, A., Carlin, J.B., Stern, H.S., Dunson, D.B., Vehtari, A., Rubin, D.B. (2014). “</a:t>
            </a:r>
            <a:r>
              <a:rPr i="1"/>
              <a:t>Bayesian Data Analysis</a:t>
            </a:r>
            <a:r>
              <a:t>”. 3</a:t>
            </a:r>
            <a:r>
              <a:rPr baseline="30000"/>
              <a:t>rd</a:t>
            </a:r>
            <a:r>
              <a:t> ed. CRC Press.</a:t>
            </a:r>
          </a:p>
          <a:p>
            <a:pPr marL="457200" lvl="0" indent="-457200">
              <a:buAutoNum type="arabicPeriod"/>
            </a:pPr>
            <a:r>
              <a:t>Ramoni, M., Sebastiani, P. (2007), ‘Bayesian Methods’, in Berthold, M., Hand, D.J. (eds.). “</a:t>
            </a:r>
            <a:r>
              <a:rPr i="1"/>
              <a:t>Intelligent Data Analysis</a:t>
            </a:r>
            <a:r>
              <a:t>”, 2</a:t>
            </a:r>
            <a:r>
              <a:rPr baseline="30000"/>
              <a:t>nd</a:t>
            </a:r>
            <a:r>
              <a:t> ed., Springer, pp.131-168</a:t>
            </a:r>
          </a:p>
          <a:p>
            <a:pPr marL="457200" lvl="0" indent="-457200">
              <a:buAutoNum type="arabicPeriod"/>
            </a:pPr>
            <a:r>
              <a:t>Stone, J.V. (2013). “</a:t>
            </a:r>
            <a:r>
              <a:rPr i="1"/>
              <a:t>Bayes’ Rule: A Tutorial Introduction to Bayesian Analysis</a:t>
            </a:r>
            <a:r>
              <a:t>”. Sebtel Press.</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a:t>
            </a:fld>
            <a:endParaRPr lang="en-GB"/>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MCMC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lnSpcReduction="10000"/>
              </a:bodyPr>
              <a:lstStyle/>
              <a:p>
                <a:pPr marL="0" lvl="0" indent="0">
                  <a:buNone/>
                </a:pPr>
                <a:r>
                  <a:t>The distributions </a:t>
                </a:r>
                <a14:m>
                  <m:oMath xmlns:m="http://schemas.openxmlformats.org/officeDocument/2006/math">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𝜇</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oMath>
                </a14:m>
                <a:r>
                  <a:t> and </a:t>
                </a:r>
                <a14:m>
                  <m:oMath xmlns:m="http://schemas.openxmlformats.org/officeDocument/2006/math">
                    <m:r>
                      <a:rPr>
                        <a:latin typeface="Cambria Math" panose="02040503050406030204" pitchFamily="18" charset="0"/>
                      </a:rPr>
                      <m:t>𝑝</m:t>
                    </m:r>
                    <m:d>
                      <m:dPr>
                        <m:ctrlPr>
                          <a:rPr i="1">
                            <a:latin typeface="Cambria Math" panose="02040503050406030204" pitchFamily="18" charset="0"/>
                          </a:rPr>
                        </m:ctrlPr>
                      </m:dPr>
                      <m:e>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r>
                          <a:rPr>
                            <a:latin typeface="Cambria Math" panose="02040503050406030204" pitchFamily="18" charset="0"/>
                          </a:rPr>
                          <m:t>|</m:t>
                        </m:r>
                        <m:r>
                          <a:rPr>
                            <a:latin typeface="Cambria Math" panose="02040503050406030204" pitchFamily="18" charset="0"/>
                          </a:rPr>
                          <m:t>𝜇</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oMath>
                </a14:m>
                <a:r>
                  <a:t> are called the </a:t>
                </a:r>
                <a:r>
                  <a:rPr b="1"/>
                  <a:t>full conditional distributions</a:t>
                </a:r>
                <a:r>
                  <a:t> of </a:t>
                </a:r>
                <a14:m>
                  <m:oMath xmlns:m="http://schemas.openxmlformats.org/officeDocument/2006/math">
                    <m:r>
                      <a:rPr>
                        <a:latin typeface="Cambria Math" panose="02040503050406030204" pitchFamily="18" charset="0"/>
                      </a:rPr>
                      <m:t>𝜇</m:t>
                    </m:r>
                  </m:oMath>
                </a14:m>
                <a:r>
                  <a:t> and </a:t>
                </a:r>
                <a14:m>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oMath>
                </a14:m>
                <a:r>
                  <a:t> as they are conditional distributions for a single parameter given everything else.</a:t>
                </a:r>
              </a:p>
              <a:p>
                <a:pPr marL="0" lvl="0" indent="0">
                  <a:buNone/>
                </a:pPr>
                <a:r>
                  <a:t>We have already seen (Exercise 8, Practical 1&amp;2) that if</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14:m>
                  <m:oMathPara xmlns:m="http://schemas.openxmlformats.org/officeDocument/2006/math">
                    <m:oMathParaPr>
                      <m:jc m:val="center"/>
                    </m:oMathParaPr>
                    <m:oMath xmlns:m="http://schemas.openxmlformats.org/officeDocument/2006/math">
                      <m:d>
                        <m:dPr>
                          <m:begChr m:val="{"/>
                          <m:endChr m:val=""/>
                          <m:ctrlPr>
                            <a:rPr>
                              <a:latin typeface="Cambria Math" panose="02040503050406030204" pitchFamily="18" charset="0"/>
                            </a:rPr>
                          </m:ctrlPr>
                        </m:dPr>
                        <m:e>
                          <m:m>
                            <m:mPr>
                              <m:plcHide m:val="on"/>
                              <m:mcs>
                                <m:mc>
                                  <m:mcPr>
                                    <m:count m:val="1"/>
                                    <m:mcJc m:val="center"/>
                                  </m:mcPr>
                                </m:mc>
                              </m:mcs>
                              <m:ctrlPr>
                                <a:rPr>
                                  <a:latin typeface="Cambria Math" panose="02040503050406030204" pitchFamily="18" charset="0"/>
                                </a:rPr>
                              </m:ctrlPr>
                            </m:mPr>
                            <m:mr>
                              <m:e>
                                <m:sSub>
                                  <m:sSubPr>
                                    <m:ctrlPr>
                                      <a:rPr>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𝑌</m:t>
                                    </m:r>
                                  </m:e>
                                  <m:sub>
                                    <m:r>
                                      <a:rPr>
                                        <a:latin typeface="Cambria Math" panose="02040503050406030204" pitchFamily="18" charset="0"/>
                                      </a:rPr>
                                      <m:t>𝑛</m:t>
                                    </m:r>
                                  </m:sub>
                                </m:sSub>
                                <m:r>
                                  <a:rPr>
                                    <a:latin typeface="Cambria Math" panose="02040503050406030204" pitchFamily="18" charset="0"/>
                                  </a:rPr>
                                  <m:t>|</m:t>
                                </m:r>
                                <m:r>
                                  <a:rPr>
                                    <a:latin typeface="Cambria Math" panose="02040503050406030204" pitchFamily="18" charset="0"/>
                                  </a:rPr>
                                  <m:t>𝜇</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r>
                                  <a:rPr>
                                    <a:latin typeface="Cambria Math" panose="02040503050406030204" pitchFamily="18" charset="0"/>
                                  </a:rPr>
                                  <m:t>∼</m:t>
                                </m:r>
                                <m:r>
                                  <a:rPr>
                                    <a:latin typeface="Cambria Math" panose="02040503050406030204" pitchFamily="18" charset="0"/>
                                  </a:rPr>
                                  <m:t>𝒩</m:t>
                                </m:r>
                                <m:d>
                                  <m:dPr>
                                    <m:ctrlPr>
                                      <a:rPr i="1">
                                        <a:latin typeface="Cambria Math" panose="02040503050406030204" pitchFamily="18" charset="0"/>
                                      </a:rPr>
                                    </m:ctrlPr>
                                  </m:dPr>
                                  <m:e>
                                    <m:r>
                                      <a:rPr>
                                        <a:latin typeface="Cambria Math" panose="02040503050406030204" pitchFamily="18" charset="0"/>
                                      </a:rPr>
                                      <m:t>𝜇</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e>
                                </m:d>
                              </m:e>
                            </m:mr>
                            <m:mr>
                              <m:e>
                                <m:r>
                                  <a:rPr>
                                    <a:latin typeface="Cambria Math" panose="02040503050406030204" pitchFamily="18" charset="0"/>
                                  </a:rPr>
                                  <m:t>𝜇</m:t>
                                </m:r>
                                <m:r>
                                  <a:rPr>
                                    <a:latin typeface="Cambria Math" panose="02040503050406030204" pitchFamily="18" charset="0"/>
                                  </a:rPr>
                                  <m:t>∼</m:t>
                                </m:r>
                                <m:r>
                                  <a:rPr>
                                    <a:latin typeface="Cambria Math" panose="02040503050406030204" pitchFamily="18" charset="0"/>
                                  </a:rPr>
                                  <m:t>𝒩</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0</m:t>
                                        </m:r>
                                      </m:sub>
                                    </m:sSub>
                                    <m:r>
                                      <a:rPr>
                                        <a:latin typeface="Cambria Math" panose="02040503050406030204" pitchFamily="18" charset="0"/>
                                      </a:rPr>
                                      <m:t>,</m:t>
                                    </m:r>
                                    <m:sSubSup>
                                      <m:sSubSupPr>
                                        <m:ctrlPr>
                                          <a:rPr i="1">
                                            <a:latin typeface="Cambria Math" panose="02040503050406030204" pitchFamily="18" charset="0"/>
                                          </a:rPr>
                                        </m:ctrlPr>
                                      </m:sSubSupPr>
                                      <m:e>
                                        <m:r>
                                          <a:rPr>
                                            <a:latin typeface="Cambria Math" panose="02040503050406030204" pitchFamily="18" charset="0"/>
                                          </a:rPr>
                                          <m:t>𝜎</m:t>
                                        </m:r>
                                      </m:e>
                                      <m:sub>
                                        <m:r>
                                          <a:rPr>
                                            <a:latin typeface="Cambria Math" panose="02040503050406030204" pitchFamily="18" charset="0"/>
                                          </a:rPr>
                                          <m:t>0</m:t>
                                        </m:r>
                                      </m:sub>
                                      <m:sup>
                                        <m:r>
                                          <a:rPr>
                                            <a:latin typeface="Cambria Math" panose="02040503050406030204" pitchFamily="18" charset="0"/>
                                          </a:rPr>
                                          <m:t>2</m:t>
                                        </m:r>
                                      </m:sup>
                                    </m:sSubSup>
                                  </m:e>
                                </m:d>
                              </m:e>
                            </m:mr>
                          </m:m>
                        </m:e>
                      </m:d>
                    </m:oMath>
                  </m:oMathPara>
                </a14:m>
                <a:endParaRPr/>
              </a:p>
              <a:p>
                <a:pPr marL="0" lvl="0" indent="0">
                  <a:buNone/>
                </a:pPr>
                <a:r>
                  <a:t>then</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𝜇</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r>
                        <a:rPr>
                          <a:latin typeface="Cambria Math" panose="02040503050406030204" pitchFamily="18" charset="0"/>
                        </a:rPr>
                        <m:t>∼</m:t>
                      </m:r>
                      <m:r>
                        <a:rPr>
                          <a:latin typeface="Cambria Math" panose="02040503050406030204" pitchFamily="18" charset="0"/>
                        </a:rPr>
                        <m:t>𝒩</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𝑛</m:t>
                              </m:r>
                            </m:sub>
                          </m:sSub>
                          <m:r>
                            <a:rPr>
                              <a:latin typeface="Cambria Math" panose="02040503050406030204" pitchFamily="18" charset="0"/>
                            </a:rPr>
                            <m:t>,</m:t>
                          </m:r>
                          <m:sSubSup>
                            <m:sSubSupPr>
                              <m:ctrlPr>
                                <a:rPr i="1">
                                  <a:latin typeface="Cambria Math" panose="02040503050406030204" pitchFamily="18" charset="0"/>
                                </a:rPr>
                              </m:ctrlPr>
                            </m:sSubSupPr>
                            <m:e>
                              <m:r>
                                <a:rPr>
                                  <a:latin typeface="Cambria Math" panose="02040503050406030204" pitchFamily="18" charset="0"/>
                                </a:rPr>
                                <m:t>𝜎</m:t>
                              </m:r>
                            </m:e>
                            <m:sub>
                              <m:r>
                                <a:rPr>
                                  <a:latin typeface="Cambria Math" panose="02040503050406030204" pitchFamily="18" charset="0"/>
                                </a:rPr>
                                <m:t>𝑛</m:t>
                              </m:r>
                            </m:sub>
                            <m:sup>
                              <m:r>
                                <a:rPr>
                                  <a:latin typeface="Cambria Math" panose="02040503050406030204" pitchFamily="18" charset="0"/>
                                </a:rPr>
                                <m:t>2</m:t>
                              </m:r>
                            </m:sup>
                          </m:sSubSup>
                        </m:e>
                      </m:d>
                    </m:oMath>
                  </m:oMathPara>
                </a14:m>
                <a:endParaRPr/>
              </a:p>
              <a:p>
                <a:pPr marL="0" lvl="0" indent="0">
                  <a:buNone/>
                </a:pPr>
                <a:r>
                  <a:t>where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𝑛</m:t>
                        </m:r>
                      </m:sub>
                    </m:sSub>
                    <m:r>
                      <a:rPr>
                        <a:latin typeface="Cambria Math" panose="02040503050406030204" pitchFamily="18" charset="0"/>
                      </a:rPr>
                      <m:t>=</m:t>
                    </m:r>
                    <m:f>
                      <m:fPr>
                        <m:ctrlPr>
                          <a:rPr i="1">
                            <a:latin typeface="Cambria Math" panose="02040503050406030204" pitchFamily="18" charset="0"/>
                          </a:rPr>
                        </m:ctrlPr>
                      </m:fPr>
                      <m:num>
                        <m:sSub>
                          <m:sSubPr>
                            <m:ctrlPr>
                              <a:rPr i="1">
                                <a:latin typeface="Cambria Math" panose="02040503050406030204" pitchFamily="18" charset="0"/>
                              </a:rPr>
                            </m:ctrlPr>
                          </m:sSubPr>
                          <m:e>
                            <m:r>
                              <a:rPr>
                                <a:latin typeface="Cambria Math" panose="02040503050406030204" pitchFamily="18" charset="0"/>
                              </a:rPr>
                              <m:t>𝜇</m:t>
                            </m:r>
                          </m:e>
                          <m:sub>
                            <m:r>
                              <a:rPr>
                                <a:latin typeface="Cambria Math" panose="02040503050406030204" pitchFamily="18" charset="0"/>
                              </a:rPr>
                              <m:t>0</m:t>
                            </m:r>
                          </m:sub>
                        </m:sSub>
                        <m:r>
                          <a:rPr>
                            <a:latin typeface="Cambria Math" panose="02040503050406030204" pitchFamily="18" charset="0"/>
                          </a:rPr>
                          <m:t>/</m:t>
                        </m:r>
                        <m:sSubSup>
                          <m:sSubSupPr>
                            <m:ctrlPr>
                              <a:rPr i="1">
                                <a:latin typeface="Cambria Math" panose="02040503050406030204" pitchFamily="18" charset="0"/>
                              </a:rPr>
                            </m:ctrlPr>
                          </m:sSubSupPr>
                          <m:e>
                            <m:r>
                              <a:rPr>
                                <a:latin typeface="Cambria Math" panose="02040503050406030204" pitchFamily="18" charset="0"/>
                              </a:rPr>
                              <m:t>𝜎</m:t>
                            </m:r>
                          </m:e>
                          <m:sub>
                            <m:r>
                              <a:rPr>
                                <a:latin typeface="Cambria Math" panose="02040503050406030204" pitchFamily="18" charset="0"/>
                              </a:rPr>
                              <m:t>0</m:t>
                            </m:r>
                          </m:sub>
                          <m:sup>
                            <m:r>
                              <a:rPr>
                                <a:latin typeface="Cambria Math" panose="02040503050406030204" pitchFamily="18" charset="0"/>
                              </a:rPr>
                              <m:t>2</m:t>
                            </m:r>
                          </m:sup>
                        </m:sSubSup>
                        <m:r>
                          <a:rPr>
                            <a:latin typeface="Cambria Math" panose="02040503050406030204" pitchFamily="18" charset="0"/>
                          </a:rPr>
                          <m:t>+</m:t>
                        </m:r>
                        <m:r>
                          <a:rPr>
                            <a:latin typeface="Cambria Math" panose="02040503050406030204" pitchFamily="18" charset="0"/>
                          </a:rPr>
                          <m:t>𝑛</m:t>
                        </m:r>
                        <m:acc>
                          <m:accPr>
                            <m:chr m:val="‾"/>
                            <m:ctrlPr>
                              <a:rPr i="1">
                                <a:latin typeface="Cambria Math" panose="02040503050406030204" pitchFamily="18" charset="0"/>
                              </a:rPr>
                            </m:ctrlPr>
                          </m:accPr>
                          <m:e>
                            <m:r>
                              <a:rPr>
                                <a:latin typeface="Cambria Math" panose="02040503050406030204" pitchFamily="18" charset="0"/>
                              </a:rPr>
                              <m:t>𝑦</m:t>
                            </m:r>
                          </m:e>
                        </m:acc>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num>
                      <m:den>
                        <m:r>
                          <a:rPr>
                            <a:latin typeface="Cambria Math" panose="02040503050406030204" pitchFamily="18" charset="0"/>
                          </a:rPr>
                          <m:t>1/</m:t>
                        </m:r>
                        <m:sSubSup>
                          <m:sSubSupPr>
                            <m:ctrlPr>
                              <a:rPr i="1">
                                <a:latin typeface="Cambria Math" panose="02040503050406030204" pitchFamily="18" charset="0"/>
                              </a:rPr>
                            </m:ctrlPr>
                          </m:sSubSupPr>
                          <m:e>
                            <m:r>
                              <a:rPr>
                                <a:latin typeface="Cambria Math" panose="02040503050406030204" pitchFamily="18" charset="0"/>
                              </a:rPr>
                              <m:t>𝜎</m:t>
                            </m:r>
                          </m:e>
                          <m:sub>
                            <m:r>
                              <a:rPr>
                                <a:latin typeface="Cambria Math" panose="02040503050406030204" pitchFamily="18" charset="0"/>
                              </a:rPr>
                              <m:t>0</m:t>
                            </m:r>
                          </m:sub>
                          <m:sup>
                            <m:r>
                              <a:rPr>
                                <a:latin typeface="Cambria Math" panose="02040503050406030204" pitchFamily="18" charset="0"/>
                              </a:rPr>
                              <m:t>2</m:t>
                            </m:r>
                          </m:sup>
                        </m:sSubSup>
                        <m:r>
                          <a:rPr>
                            <a:latin typeface="Cambria Math" panose="02040503050406030204" pitchFamily="18" charset="0"/>
                          </a:rPr>
                          <m:t>+</m:t>
                        </m:r>
                        <m:r>
                          <a:rPr>
                            <a:latin typeface="Cambria Math" panose="02040503050406030204" pitchFamily="18" charset="0"/>
                          </a:rPr>
                          <m:t>𝑛</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den>
                    </m:f>
                  </m:oMath>
                </a14:m>
                <a:r>
                  <a:t> and </a:t>
                </a:r>
                <a14:m>
                  <m:oMath xmlns:m="http://schemas.openxmlformats.org/officeDocument/2006/math">
                    <m:sSubSup>
                      <m:sSubSupPr>
                        <m:ctrlPr>
                          <a:rPr>
                            <a:latin typeface="Cambria Math" panose="02040503050406030204" pitchFamily="18" charset="0"/>
                          </a:rPr>
                        </m:ctrlPr>
                      </m:sSubSupPr>
                      <m:e>
                        <m:r>
                          <a:rPr>
                            <a:latin typeface="Cambria Math" panose="02040503050406030204" pitchFamily="18" charset="0"/>
                          </a:rPr>
                          <m:t>𝜎</m:t>
                        </m:r>
                      </m:e>
                      <m:sub>
                        <m:r>
                          <a:rPr>
                            <a:latin typeface="Cambria Math" panose="02040503050406030204" pitchFamily="18" charset="0"/>
                          </a:rPr>
                          <m:t>𝑛</m:t>
                        </m:r>
                      </m:sub>
                      <m:sup>
                        <m:r>
                          <a:rPr>
                            <a:latin typeface="Cambria Math" panose="02040503050406030204" pitchFamily="18" charset="0"/>
                          </a:rPr>
                          <m:t>2</m:t>
                        </m:r>
                      </m:sup>
                    </m:sSubSup>
                    <m:r>
                      <a:rPr>
                        <a:latin typeface="Cambria Math" panose="02040503050406030204" pitchFamily="18" charset="0"/>
                      </a:rPr>
                      <m:t>=</m:t>
                    </m:r>
                    <m:sSup>
                      <m:sSupPr>
                        <m:ctrlPr>
                          <a:rPr i="1">
                            <a:latin typeface="Cambria Math" panose="02040503050406030204" pitchFamily="18" charset="0"/>
                          </a:rPr>
                        </m:ctrlPr>
                      </m:sSupPr>
                      <m:e>
                        <m:d>
                          <m:dPr>
                            <m:ctrlPr>
                              <a:rPr i="1">
                                <a:latin typeface="Cambria Math" panose="02040503050406030204" pitchFamily="18" charset="0"/>
                              </a:rPr>
                            </m:ctrlPr>
                          </m:dPr>
                          <m:e>
                            <m:r>
                              <a:rPr>
                                <a:latin typeface="Cambria Math" panose="02040503050406030204" pitchFamily="18" charset="0"/>
                              </a:rPr>
                              <m:t>1/</m:t>
                            </m:r>
                            <m:sSubSup>
                              <m:sSubSupPr>
                                <m:ctrlPr>
                                  <a:rPr i="1">
                                    <a:latin typeface="Cambria Math" panose="02040503050406030204" pitchFamily="18" charset="0"/>
                                  </a:rPr>
                                </m:ctrlPr>
                              </m:sSubSupPr>
                              <m:e>
                                <m:r>
                                  <a:rPr>
                                    <a:latin typeface="Cambria Math" panose="02040503050406030204" pitchFamily="18" charset="0"/>
                                  </a:rPr>
                                  <m:t>𝜎</m:t>
                                </m:r>
                              </m:e>
                              <m:sub>
                                <m:r>
                                  <a:rPr>
                                    <a:latin typeface="Cambria Math" panose="02040503050406030204" pitchFamily="18" charset="0"/>
                                  </a:rPr>
                                  <m:t>0</m:t>
                                </m:r>
                              </m:sub>
                              <m:sup>
                                <m:r>
                                  <a:rPr>
                                    <a:latin typeface="Cambria Math" panose="02040503050406030204" pitchFamily="18" charset="0"/>
                                  </a:rPr>
                                  <m:t>2</m:t>
                                </m:r>
                              </m:sup>
                            </m:sSubSup>
                            <m:r>
                              <a:rPr>
                                <a:latin typeface="Cambria Math" panose="02040503050406030204" pitchFamily="18" charset="0"/>
                              </a:rPr>
                              <m:t>+</m:t>
                            </m:r>
                            <m:r>
                              <a:rPr>
                                <a:latin typeface="Cambria Math" panose="02040503050406030204" pitchFamily="18" charset="0"/>
                              </a:rPr>
                              <m:t>𝑛</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e>
                        </m:d>
                      </m:e>
                      <m:sup>
                        <m:r>
                          <a:rPr>
                            <a:latin typeface="Cambria Math" panose="02040503050406030204" pitchFamily="18" charset="0"/>
                          </a:rPr>
                          <m:t>−1</m:t>
                        </m:r>
                      </m:sup>
                    </m:sSup>
                  </m:oMath>
                </a14:m>
                <a:r>
                  <a:t>.</a:t>
                </a:r>
              </a:p>
            </p:txBody>
          </p:sp>
        </mc:Choice>
        <mc:Fallback>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1206" t="-15989" b="-42005"/>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30</a:t>
            </a:fld>
            <a:endParaRPr lang="en-GB"/>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MCMC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10000"/>
              </a:bodyPr>
              <a:lstStyle/>
              <a:p>
                <a:pPr marL="0" lvl="0" indent="0">
                  <a:buNone/>
                </a:pPr>
                <a:r>
                  <a:t>If we write</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𝜇</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e>
                      </m:d>
                      <m:r>
                        <a:rPr>
                          <a:latin typeface="Cambria Math" panose="02040503050406030204" pitchFamily="18" charset="0"/>
                        </a:rPr>
                        <m:t>=</m:t>
                      </m:r>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𝜇</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e>
                      </m:d>
                      <m:r>
                        <a:rPr>
                          <a:latin typeface="Cambria Math" panose="02040503050406030204" pitchFamily="18" charset="0"/>
                        </a:rPr>
                        <m:t>𝑝</m:t>
                      </m:r>
                      <m:d>
                        <m:dPr>
                          <m:ctrlPr>
                            <a:rPr i="1">
                              <a:latin typeface="Cambria Math" panose="02040503050406030204" pitchFamily="18" charset="0"/>
                            </a:rPr>
                          </m:ctrlPr>
                        </m:dPr>
                        <m:e>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e>
                      </m:d>
                    </m:oMath>
                  </m:oMathPara>
                </a14:m>
                <a:endParaRPr/>
              </a:p>
              <a:p>
                <a:pPr marL="0" lvl="0" indent="0">
                  <a:buNone/>
                </a:pPr>
                <a:r>
                  <a:t>and if we assume</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1/</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r>
                        <a:rPr>
                          <a:latin typeface="Cambria Math" panose="02040503050406030204" pitchFamily="18" charset="0"/>
                        </a:rPr>
                        <m:t>∼</m:t>
                      </m:r>
                      <m:r>
                        <a:rPr>
                          <a:latin typeface="Cambria Math" panose="02040503050406030204" pitchFamily="18" charset="0"/>
                        </a:rPr>
                        <m:t>𝛤</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𝜈</m:t>
                              </m:r>
                            </m:e>
                            <m:sub>
                              <m:r>
                                <a:rPr>
                                  <a:latin typeface="Cambria Math" panose="02040503050406030204" pitchFamily="18" charset="0"/>
                                </a:rPr>
                                <m:t>0</m:t>
                              </m:r>
                            </m:sub>
                          </m:sSub>
                          <m:r>
                            <a:rPr>
                              <a:latin typeface="Cambria Math" panose="02040503050406030204" pitchFamily="18" charset="0"/>
                            </a:rPr>
                            <m:t>/2,</m:t>
                          </m:r>
                          <m:sSub>
                            <m:sSubPr>
                              <m:ctrlPr>
                                <a:rPr i="1">
                                  <a:latin typeface="Cambria Math" panose="02040503050406030204" pitchFamily="18" charset="0"/>
                                </a:rPr>
                              </m:ctrlPr>
                            </m:sSubPr>
                            <m:e>
                              <m:r>
                                <a:rPr>
                                  <a:latin typeface="Cambria Math" panose="02040503050406030204" pitchFamily="18" charset="0"/>
                                </a:rPr>
                                <m:t>𝜈</m:t>
                              </m:r>
                            </m:e>
                            <m:sub>
                              <m:r>
                                <a:rPr>
                                  <a:latin typeface="Cambria Math" panose="02040503050406030204" pitchFamily="18" charset="0"/>
                                </a:rPr>
                                <m:t>0</m:t>
                              </m:r>
                            </m:sub>
                          </m:sSub>
                          <m:sSubSup>
                            <m:sSubSupPr>
                              <m:ctrlPr>
                                <a:rPr i="1">
                                  <a:latin typeface="Cambria Math" panose="02040503050406030204" pitchFamily="18" charset="0"/>
                                </a:rPr>
                              </m:ctrlPr>
                            </m:sSubSupPr>
                            <m:e>
                              <m:r>
                                <a:rPr>
                                  <a:latin typeface="Cambria Math" panose="02040503050406030204" pitchFamily="18" charset="0"/>
                                </a:rPr>
                                <m:t>𝜏</m:t>
                              </m:r>
                            </m:e>
                            <m:sub>
                              <m:r>
                                <a:rPr>
                                  <a:latin typeface="Cambria Math" panose="02040503050406030204" pitchFamily="18" charset="0"/>
                                </a:rPr>
                                <m:t>0</m:t>
                              </m:r>
                            </m:sub>
                            <m:sup>
                              <m:r>
                                <a:rPr>
                                  <a:latin typeface="Cambria Math" panose="02040503050406030204" pitchFamily="18" charset="0"/>
                                </a:rPr>
                                <m:t>2</m:t>
                              </m:r>
                            </m:sup>
                          </m:sSubSup>
                          <m:r>
                            <a:rPr>
                              <a:latin typeface="Cambria Math" panose="02040503050406030204" pitchFamily="18" charset="0"/>
                            </a:rPr>
                            <m:t>/2</m:t>
                          </m:r>
                        </m:e>
                      </m:d>
                    </m:oMath>
                  </m:oMathPara>
                </a14:m>
                <a:endParaRPr/>
              </a:p>
              <a:p>
                <a:pPr marL="0" lvl="0" indent="0">
                  <a:buNone/>
                </a:pPr>
                <a:r>
                  <a:t>Then it can be shown that</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1/</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r>
                        <a:rPr>
                          <a:latin typeface="Cambria Math" panose="02040503050406030204" pitchFamily="18" charset="0"/>
                        </a:rPr>
                        <m:t>|</m:t>
                      </m:r>
                      <m:r>
                        <a:rPr>
                          <a:latin typeface="Cambria Math" panose="02040503050406030204" pitchFamily="18" charset="0"/>
                        </a:rPr>
                        <m:t>𝜇</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r>
                        <a:rPr>
                          <a:latin typeface="Cambria Math" panose="02040503050406030204" pitchFamily="18" charset="0"/>
                        </a:rPr>
                        <m:t>∼</m:t>
                      </m:r>
                      <m:r>
                        <a:rPr>
                          <a:latin typeface="Cambria Math" panose="02040503050406030204" pitchFamily="18" charset="0"/>
                        </a:rPr>
                        <m:t>𝛤</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𝜈</m:t>
                              </m:r>
                            </m:e>
                            <m:sub>
                              <m:r>
                                <a:rPr>
                                  <a:latin typeface="Cambria Math" panose="02040503050406030204" pitchFamily="18" charset="0"/>
                                </a:rPr>
                                <m:t>𝑛</m:t>
                              </m:r>
                            </m:sub>
                          </m:sSub>
                          <m:r>
                            <a:rPr>
                              <a:latin typeface="Cambria Math" panose="02040503050406030204" pitchFamily="18" charset="0"/>
                            </a:rPr>
                            <m:t>/2,</m:t>
                          </m:r>
                          <m:sSub>
                            <m:sSubPr>
                              <m:ctrlPr>
                                <a:rPr i="1">
                                  <a:latin typeface="Cambria Math" panose="02040503050406030204" pitchFamily="18" charset="0"/>
                                </a:rPr>
                              </m:ctrlPr>
                            </m:sSubPr>
                            <m:e>
                              <m:r>
                                <a:rPr>
                                  <a:latin typeface="Cambria Math" panose="02040503050406030204" pitchFamily="18" charset="0"/>
                                </a:rPr>
                                <m:t>𝜈</m:t>
                              </m:r>
                            </m:e>
                            <m:sub>
                              <m:r>
                                <a:rPr>
                                  <a:latin typeface="Cambria Math" panose="02040503050406030204" pitchFamily="18" charset="0"/>
                                </a:rPr>
                                <m:t>𝑛</m:t>
                              </m:r>
                            </m:sub>
                          </m:sSub>
                          <m:sSubSup>
                            <m:sSubSupPr>
                              <m:ctrlPr>
                                <a:rPr i="1">
                                  <a:latin typeface="Cambria Math" panose="02040503050406030204" pitchFamily="18" charset="0"/>
                                </a:rPr>
                              </m:ctrlPr>
                            </m:sSubSupPr>
                            <m:e>
                              <m:r>
                                <a:rPr>
                                  <a:latin typeface="Cambria Math" panose="02040503050406030204" pitchFamily="18" charset="0"/>
                                </a:rPr>
                                <m:t>𝜏</m:t>
                              </m:r>
                            </m:e>
                            <m:sub>
                              <m:r>
                                <a:rPr>
                                  <a:latin typeface="Cambria Math" panose="02040503050406030204" pitchFamily="18" charset="0"/>
                                </a:rPr>
                                <m:t>𝑛</m:t>
                              </m:r>
                            </m:sub>
                            <m:sup>
                              <m:r>
                                <a:rPr>
                                  <a:latin typeface="Cambria Math" panose="02040503050406030204" pitchFamily="18" charset="0"/>
                                </a:rPr>
                                <m:t>2</m:t>
                              </m:r>
                            </m:sup>
                          </m:sSubSup>
                          <m:d>
                            <m:dPr>
                              <m:ctrlPr>
                                <a:rPr i="1">
                                  <a:latin typeface="Cambria Math" panose="02040503050406030204" pitchFamily="18" charset="0"/>
                                </a:rPr>
                              </m:ctrlPr>
                            </m:dPr>
                            <m:e>
                              <m:r>
                                <a:rPr>
                                  <a:latin typeface="Cambria Math" panose="02040503050406030204" pitchFamily="18" charset="0"/>
                                </a:rPr>
                                <m:t>𝜇</m:t>
                              </m:r>
                            </m:e>
                          </m:d>
                          <m:r>
                            <a:rPr>
                              <a:latin typeface="Cambria Math" panose="02040503050406030204" pitchFamily="18" charset="0"/>
                            </a:rPr>
                            <m:t>/2</m:t>
                          </m:r>
                        </m:e>
                      </m:d>
                    </m:oMath>
                  </m:oMathPara>
                </a14:m>
                <a:endParaRPr/>
              </a:p>
              <a:p>
                <a:pPr marL="0" lvl="0" indent="0">
                  <a:buNone/>
                </a:pPr>
                <a:r>
                  <a:t>where</a:t>
                </a:r>
              </a:p>
              <a:p>
                <a:pPr marL="0" lvl="0" indent="0">
                  <a:buNone/>
                </a:pPr>
                <a14:m>
                  <m:oMathPara xmlns:m="http://schemas.openxmlformats.org/officeDocument/2006/math">
                    <m:oMathParaPr>
                      <m:jc m:val="center"/>
                    </m:oMathParaPr>
                    <m:oMath xmlns:m="http://schemas.openxmlformats.org/officeDocument/2006/math">
                      <m:d>
                        <m:dPr>
                          <m:begChr m:val="{"/>
                          <m:endChr m:val=""/>
                          <m:ctrlPr>
                            <a:rPr>
                              <a:latin typeface="Cambria Math" panose="02040503050406030204" pitchFamily="18" charset="0"/>
                            </a:rPr>
                          </m:ctrlPr>
                        </m:dPr>
                        <m:e>
                          <m:m>
                            <m:mPr>
                              <m:plcHide m:val="on"/>
                              <m:mcs>
                                <m:mc>
                                  <m:mcPr>
                                    <m:count m:val="3"/>
                                    <m:mcJc m:val="center"/>
                                  </m:mcPr>
                                </m:mc>
                              </m:mcs>
                              <m:ctrlPr>
                                <a:rPr>
                                  <a:latin typeface="Cambria Math" panose="02040503050406030204" pitchFamily="18" charset="0"/>
                                </a:rPr>
                              </m:ctrlPr>
                            </m:mPr>
                            <m:mr>
                              <m:e>
                                <m:sSub>
                                  <m:sSubPr>
                                    <m:ctrlPr>
                                      <a:rPr>
                                        <a:latin typeface="Cambria Math" panose="02040503050406030204" pitchFamily="18" charset="0"/>
                                      </a:rPr>
                                    </m:ctrlPr>
                                  </m:sSubPr>
                                  <m:e>
                                    <m:r>
                                      <a:rPr>
                                        <a:latin typeface="Cambria Math" panose="02040503050406030204" pitchFamily="18" charset="0"/>
                                      </a:rPr>
                                      <m:t>𝜈</m:t>
                                    </m:r>
                                  </m:e>
                                  <m:sub>
                                    <m:r>
                                      <a:rPr>
                                        <a:latin typeface="Cambria Math" panose="02040503050406030204" pitchFamily="18" charset="0"/>
                                      </a:rPr>
                                      <m:t>𝑛</m:t>
                                    </m:r>
                                  </m:sub>
                                </m:sSub>
                              </m:e>
                              <m:e>
                                <m:r>
                                  <a:rPr>
                                    <a:latin typeface="Cambria Math" panose="02040503050406030204" pitchFamily="18" charset="0"/>
                                  </a:rPr>
                                  <m:t>=</m:t>
                                </m:r>
                              </m:e>
                              <m:e>
                                <m:sSub>
                                  <m:sSubPr>
                                    <m:ctrlPr>
                                      <a:rPr i="1">
                                        <a:latin typeface="Cambria Math" panose="02040503050406030204" pitchFamily="18" charset="0"/>
                                      </a:rPr>
                                    </m:ctrlPr>
                                  </m:sSubPr>
                                  <m:e>
                                    <m:r>
                                      <a:rPr>
                                        <a:latin typeface="Cambria Math" panose="02040503050406030204" pitchFamily="18" charset="0"/>
                                      </a:rPr>
                                      <m:t>𝜈</m:t>
                                    </m:r>
                                  </m:e>
                                  <m:sub>
                                    <m:r>
                                      <a:rPr>
                                        <a:latin typeface="Cambria Math" panose="02040503050406030204" pitchFamily="18" charset="0"/>
                                      </a:rPr>
                                      <m:t>0</m:t>
                                    </m:r>
                                  </m:sub>
                                </m:sSub>
                                <m:r>
                                  <a:rPr>
                                    <a:latin typeface="Cambria Math" panose="02040503050406030204" pitchFamily="18" charset="0"/>
                                  </a:rPr>
                                  <m:t>+</m:t>
                                </m:r>
                                <m:r>
                                  <a:rPr>
                                    <a:latin typeface="Cambria Math" panose="02040503050406030204" pitchFamily="18" charset="0"/>
                                  </a:rPr>
                                  <m:t>𝑛</m:t>
                                </m:r>
                              </m:e>
                            </m:mr>
                            <m:mr>
                              <m:e>
                                <m:sSubSup>
                                  <m:sSubSupPr>
                                    <m:ctrlPr>
                                      <a:rPr i="1">
                                        <a:latin typeface="Cambria Math" panose="02040503050406030204" pitchFamily="18" charset="0"/>
                                      </a:rPr>
                                    </m:ctrlPr>
                                  </m:sSubSupPr>
                                  <m:e>
                                    <m:r>
                                      <a:rPr>
                                        <a:latin typeface="Cambria Math" panose="02040503050406030204" pitchFamily="18" charset="0"/>
                                      </a:rPr>
                                      <m:t>𝜏</m:t>
                                    </m:r>
                                  </m:e>
                                  <m:sub>
                                    <m:r>
                                      <a:rPr>
                                        <a:latin typeface="Cambria Math" panose="02040503050406030204" pitchFamily="18" charset="0"/>
                                      </a:rPr>
                                      <m:t>𝑛</m:t>
                                    </m:r>
                                  </m:sub>
                                  <m:sup>
                                    <m:r>
                                      <a:rPr>
                                        <a:latin typeface="Cambria Math" panose="02040503050406030204" pitchFamily="18" charset="0"/>
                                      </a:rPr>
                                      <m:t>2</m:t>
                                    </m:r>
                                  </m:sup>
                                </m:sSubSup>
                                <m:d>
                                  <m:dPr>
                                    <m:ctrlPr>
                                      <a:rPr i="1">
                                        <a:latin typeface="Cambria Math" panose="02040503050406030204" pitchFamily="18" charset="0"/>
                                      </a:rPr>
                                    </m:ctrlPr>
                                  </m:dPr>
                                  <m:e>
                                    <m:r>
                                      <a:rPr>
                                        <a:latin typeface="Cambria Math" panose="02040503050406030204" pitchFamily="18" charset="0"/>
                                      </a:rPr>
                                      <m:t>𝜇</m:t>
                                    </m:r>
                                  </m:e>
                                </m:d>
                              </m:e>
                              <m:e>
                                <m:r>
                                  <a:rPr>
                                    <a:latin typeface="Cambria Math" panose="02040503050406030204" pitchFamily="18" charset="0"/>
                                  </a:rPr>
                                  <m:t>=</m:t>
                                </m:r>
                              </m:e>
                              <m:e>
                                <m:d>
                                  <m:dPr>
                                    <m:begChr m:val="["/>
                                    <m:endChr m:val="]"/>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𝜈</m:t>
                                        </m:r>
                                      </m:e>
                                      <m:sub>
                                        <m:r>
                                          <a:rPr>
                                            <a:latin typeface="Cambria Math" panose="02040503050406030204" pitchFamily="18" charset="0"/>
                                          </a:rPr>
                                          <m:t>0</m:t>
                                        </m:r>
                                      </m:sub>
                                    </m:sSub>
                                    <m:sSubSup>
                                      <m:sSubSupPr>
                                        <m:ctrlPr>
                                          <a:rPr i="1">
                                            <a:latin typeface="Cambria Math" panose="02040503050406030204" pitchFamily="18" charset="0"/>
                                          </a:rPr>
                                        </m:ctrlPr>
                                      </m:sSubSupPr>
                                      <m:e>
                                        <m:r>
                                          <a:rPr>
                                            <a:latin typeface="Cambria Math" panose="02040503050406030204" pitchFamily="18" charset="0"/>
                                          </a:rPr>
                                          <m:t>𝜏</m:t>
                                        </m:r>
                                      </m:e>
                                      <m:sub>
                                        <m:r>
                                          <a:rPr>
                                            <a:latin typeface="Cambria Math" panose="02040503050406030204" pitchFamily="18" charset="0"/>
                                          </a:rPr>
                                          <m:t>0</m:t>
                                        </m:r>
                                      </m:sub>
                                      <m:sup>
                                        <m:r>
                                          <a:rPr>
                                            <a:latin typeface="Cambria Math" panose="02040503050406030204" pitchFamily="18" charset="0"/>
                                          </a:rPr>
                                          <m:t>2</m:t>
                                        </m:r>
                                      </m:sup>
                                    </m:sSubSup>
                                    <m:r>
                                      <a:rPr>
                                        <a:latin typeface="Cambria Math" panose="02040503050406030204" pitchFamily="18" charset="0"/>
                                      </a:rPr>
                                      <m:t>+</m:t>
                                    </m:r>
                                    <m:r>
                                      <a:rPr>
                                        <a:latin typeface="Cambria Math" panose="02040503050406030204" pitchFamily="18" charset="0"/>
                                      </a:rPr>
                                      <m:t>𝑛</m:t>
                                    </m:r>
                                    <m:sSubSup>
                                      <m:sSubSupPr>
                                        <m:ctrlPr>
                                          <a:rPr i="1">
                                            <a:latin typeface="Cambria Math" panose="02040503050406030204" pitchFamily="18" charset="0"/>
                                          </a:rPr>
                                        </m:ctrlPr>
                                      </m:sSubSupPr>
                                      <m:e>
                                        <m:r>
                                          <a:rPr>
                                            <a:latin typeface="Cambria Math" panose="02040503050406030204" pitchFamily="18" charset="0"/>
                                          </a:rPr>
                                          <m:t>𝑠</m:t>
                                        </m:r>
                                      </m:e>
                                      <m:sub>
                                        <m:r>
                                          <a:rPr>
                                            <a:latin typeface="Cambria Math" panose="02040503050406030204" pitchFamily="18" charset="0"/>
                                          </a:rPr>
                                          <m:t>𝑛</m:t>
                                        </m:r>
                                      </m:sub>
                                      <m:sup>
                                        <m:r>
                                          <a:rPr>
                                            <a:latin typeface="Cambria Math" panose="02040503050406030204" pitchFamily="18" charset="0"/>
                                          </a:rPr>
                                          <m:t>2</m:t>
                                        </m:r>
                                      </m:sup>
                                    </m:sSubSup>
                                    <m:d>
                                      <m:dPr>
                                        <m:ctrlPr>
                                          <a:rPr i="1">
                                            <a:latin typeface="Cambria Math" panose="02040503050406030204" pitchFamily="18" charset="0"/>
                                          </a:rPr>
                                        </m:ctrlPr>
                                      </m:dPr>
                                      <m:e>
                                        <m:r>
                                          <a:rPr>
                                            <a:latin typeface="Cambria Math" panose="02040503050406030204" pitchFamily="18" charset="0"/>
                                          </a:rPr>
                                          <m:t>𝜇</m:t>
                                        </m:r>
                                      </m:e>
                                    </m:d>
                                  </m:e>
                                </m:d>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𝜈</m:t>
                                    </m:r>
                                  </m:e>
                                  <m:sub>
                                    <m:r>
                                      <a:rPr>
                                        <a:latin typeface="Cambria Math" panose="02040503050406030204" pitchFamily="18" charset="0"/>
                                      </a:rPr>
                                      <m:t>𝑛</m:t>
                                    </m:r>
                                  </m:sub>
                                </m:sSub>
                              </m:e>
                            </m:mr>
                            <m:mr>
                              <m:e>
                                <m:sSubSup>
                                  <m:sSubSupPr>
                                    <m:ctrlPr>
                                      <a:rPr i="1">
                                        <a:latin typeface="Cambria Math" panose="02040503050406030204" pitchFamily="18" charset="0"/>
                                      </a:rPr>
                                    </m:ctrlPr>
                                  </m:sSubSupPr>
                                  <m:e>
                                    <m:r>
                                      <a:rPr>
                                        <a:latin typeface="Cambria Math" panose="02040503050406030204" pitchFamily="18" charset="0"/>
                                      </a:rPr>
                                      <m:t>𝑠</m:t>
                                    </m:r>
                                  </m:e>
                                  <m:sub>
                                    <m:r>
                                      <a:rPr>
                                        <a:latin typeface="Cambria Math" panose="02040503050406030204" pitchFamily="18" charset="0"/>
                                      </a:rPr>
                                      <m:t>𝑛</m:t>
                                    </m:r>
                                  </m:sub>
                                  <m:sup>
                                    <m:r>
                                      <a:rPr>
                                        <a:latin typeface="Cambria Math" panose="02040503050406030204" pitchFamily="18" charset="0"/>
                                      </a:rPr>
                                      <m:t>2</m:t>
                                    </m:r>
                                  </m:sup>
                                </m:sSubSup>
                                <m:d>
                                  <m:dPr>
                                    <m:ctrlPr>
                                      <a:rPr i="1">
                                        <a:latin typeface="Cambria Math" panose="02040503050406030204" pitchFamily="18" charset="0"/>
                                      </a:rPr>
                                    </m:ctrlPr>
                                  </m:dPr>
                                  <m:e>
                                    <m:r>
                                      <a:rPr>
                                        <a:latin typeface="Cambria Math" panose="02040503050406030204" pitchFamily="18" charset="0"/>
                                      </a:rPr>
                                      <m:t>𝜇</m:t>
                                    </m:r>
                                  </m:e>
                                </m:d>
                              </m:e>
                              <m:e>
                                <m:r>
                                  <a:rPr>
                                    <a:latin typeface="Cambria Math" panose="02040503050406030204" pitchFamily="18" charset="0"/>
                                  </a:rPr>
                                  <m:t>=</m:t>
                                </m:r>
                              </m:e>
                              <m:e>
                                <m:nary>
                                  <m:naryPr>
                                    <m:chr m:val="∑"/>
                                    <m:limLoc m:val="undOvr"/>
                                    <m:ctrlPr>
                                      <a:rPr i="1">
                                        <a:latin typeface="Cambria Math" panose="02040503050406030204" pitchFamily="18" charset="0"/>
                                      </a:rPr>
                                    </m:ctrlPr>
                                  </m:naryPr>
                                  <m:sub>
                                    <m:r>
                                      <a:rPr>
                                        <a:latin typeface="Cambria Math" panose="02040503050406030204" pitchFamily="18" charset="0"/>
                                      </a:rPr>
                                      <m:t>𝑖</m:t>
                                    </m:r>
                                  </m:sub>
                                  <m:sup>
                                    <m:r>
                                      <a:rPr>
                                        <a:latin typeface="Cambria Math" panose="02040503050406030204" pitchFamily="18" charset="0"/>
                                      </a:rPr>
                                      <m:t>​</m:t>
                                    </m:r>
                                  </m:sup>
                                  <m:e>
                                    <m:sSup>
                                      <m:sSupPr>
                                        <m:ctrlPr>
                                          <a:rPr i="1">
                                            <a:latin typeface="Cambria Math" panose="02040503050406030204" pitchFamily="18" charset="0"/>
                                          </a:rPr>
                                        </m:ctrlPr>
                                      </m:sSupPr>
                                      <m:e>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r>
                                              <a:rPr>
                                                <a:latin typeface="Cambria Math" panose="02040503050406030204" pitchFamily="18" charset="0"/>
                                              </a:rPr>
                                              <m:t>−</m:t>
                                            </m:r>
                                            <m:r>
                                              <a:rPr>
                                                <a:latin typeface="Cambria Math" panose="02040503050406030204" pitchFamily="18" charset="0"/>
                                              </a:rPr>
                                              <m:t>𝜇</m:t>
                                            </m:r>
                                          </m:e>
                                        </m:d>
                                      </m:e>
                                      <m:sup>
                                        <m:r>
                                          <a:rPr>
                                            <a:latin typeface="Cambria Math" panose="02040503050406030204" pitchFamily="18" charset="0"/>
                                          </a:rPr>
                                          <m:t>2</m:t>
                                        </m:r>
                                      </m:sup>
                                    </m:sSup>
                                  </m:e>
                                </m:nary>
                              </m:e>
                            </m:mr>
                          </m:m>
                        </m:e>
                      </m:d>
                    </m:oMath>
                  </m:oMathPara>
                </a14:m>
                <a:endParaRPr/>
              </a:p>
            </p:txBody>
          </p:sp>
        </mc:Choice>
        <mc:Fallback>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1086" t="-2439" b="-39566"/>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31</a:t>
            </a:fld>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MCMC</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So to summarise, for a </a:t>
            </a:r>
            <a14:m xmlns:a14="http://schemas.microsoft.com/office/drawing/2010/main">
              <m:oMath xmlns:m="http://schemas.openxmlformats.org/officeDocument/2006/math">
                <m:r>
                  <a:rPr>
                    <a:latin typeface="Cambria Math" panose="02040503050406030204" pitchFamily="18" charset="0"/>
                  </a:rPr>
                  <m:t>𝒩</m:t>
                </m:r>
                <m:d>
                  <m:dPr>
                    <m:ctrlPr>
                      <a:rPr i="1">
                        <a:latin typeface="Cambria Math" panose="02040503050406030204" pitchFamily="18" charset="0"/>
                      </a:rPr>
                    </m:ctrlPr>
                  </m:dPr>
                  <m:e>
                    <m:r>
                      <a:rPr>
                        <a:latin typeface="Cambria Math" panose="02040503050406030204" pitchFamily="18" charset="0"/>
                      </a:rPr>
                      <m:t>𝜇</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e>
                </m:d>
              </m:oMath>
            </a14:m>
            <a:r>
              <a:t> sampling model:</a:t>
            </a:r>
          </a:p>
          <a:p>
            <a:pPr lvl="0"/>
            <a:r>
              <a:t>conditionally on </a:t>
            </a:r>
            <a14:m xmlns:a14="http://schemas.microsoft.com/office/drawing/2010/main">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oMath>
            </a14:m>
            <a:r>
              <a:t>, the normal distribution is a conjugate prior for </a:t>
            </a:r>
            <a14:m xmlns:a14="http://schemas.microsoft.com/office/drawing/2010/main">
              <m:oMath xmlns:m="http://schemas.openxmlformats.org/officeDocument/2006/math">
                <m:r>
                  <a:rPr>
                    <a:latin typeface="Cambria Math" panose="02040503050406030204" pitchFamily="18" charset="0"/>
                  </a:rPr>
                  <m:t>𝜇</m:t>
                </m:r>
              </m:oMath>
            </a14:m>
            <a:endParaRPr/>
          </a:p>
          <a:p>
            <a:pPr lvl="0"/>
            <a:r>
              <a:t>conditionally on </a:t>
            </a:r>
            <a14:m xmlns:a14="http://schemas.microsoft.com/office/drawing/2010/main">
              <m:oMath xmlns:m="http://schemas.openxmlformats.org/officeDocument/2006/math">
                <m:r>
                  <a:rPr>
                    <a:latin typeface="Cambria Math" panose="02040503050406030204" pitchFamily="18" charset="0"/>
                  </a:rPr>
                  <m:t>𝜇</m:t>
                </m:r>
              </m:oMath>
            </a14:m>
            <a:r>
              <a:t>, the inverse gamma distribution is a conjugate prior for </a:t>
            </a:r>
            <a14:m xmlns:a14="http://schemas.microsoft.com/office/drawing/2010/main">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oMath>
            </a14:m>
            <a:endParaRPr/>
          </a:p>
          <a:p>
            <a:pPr marL="0" lvl="0" indent="0">
              <a:buNone/>
            </a:pPr>
            <a:r>
              <a:t>This is called a </a:t>
            </a:r>
            <a:r>
              <a:rPr b="1"/>
              <a:t>semi-conjugate</a:t>
            </a:r>
            <a:r>
              <a:t> or </a:t>
            </a:r>
            <a:r>
              <a:rPr b="1"/>
              <a:t>conditionally conjugate</a:t>
            </a:r>
            <a:r>
              <a:t> prior for </a:t>
            </a:r>
            <a14:m xmlns:a14="http://schemas.microsoft.com/office/drawing/2010/main">
              <m:oMath xmlns:m="http://schemas.openxmlformats.org/officeDocument/2006/math">
                <m:d>
                  <m:dPr>
                    <m:ctrlPr>
                      <a:rPr>
                        <a:latin typeface="Cambria Math" panose="02040503050406030204" pitchFamily="18" charset="0"/>
                      </a:rPr>
                    </m:ctrlPr>
                  </m:dPr>
                  <m:e>
                    <m:r>
                      <a:rPr>
                        <a:latin typeface="Cambria Math" panose="02040503050406030204" pitchFamily="18" charset="0"/>
                      </a:rPr>
                      <m:t>𝜇</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e>
                </m:d>
              </m:oMath>
            </a14:m>
            <a:r>
              <a:t>.</a:t>
            </a:r>
          </a:p>
          <a:p>
            <a:pPr marL="0" lvl="0" indent="0">
              <a:buNone/>
            </a:pPr>
            <a:r>
              <a:t>Note this does not guarantee that the resulting joint distribution </a:t>
            </a:r>
            <a14:m xmlns:a14="http://schemas.microsoft.com/office/drawing/2010/main">
              <m:oMath xmlns:m="http://schemas.openxmlformats.org/officeDocument/2006/math">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𝜇</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e>
                </m:d>
              </m:oMath>
            </a14:m>
            <a:r>
              <a:t> is conjugate for </a:t>
            </a:r>
            <a14:m xmlns:a14="http://schemas.microsoft.com/office/drawing/2010/main">
              <m:oMath xmlns:m="http://schemas.openxmlformats.org/officeDocument/2006/math">
                <m:d>
                  <m:dPr>
                    <m:ctrlPr>
                      <a:rPr>
                        <a:latin typeface="Cambria Math" panose="02040503050406030204" pitchFamily="18" charset="0"/>
                      </a:rPr>
                    </m:ctrlPr>
                  </m:dPr>
                  <m:e>
                    <m:r>
                      <a:rPr>
                        <a:latin typeface="Cambria Math" panose="02040503050406030204" pitchFamily="18" charset="0"/>
                      </a:rPr>
                      <m:t>𝜇</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e>
                </m:d>
              </m:oMath>
            </a14:m>
            <a: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32</a:t>
            </a:fld>
            <a:endParaRPr lang="en-GB"/>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MCMC</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Note if we have</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1/</m:t>
                  </m:r>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𝛤</m:t>
                  </m:r>
                  <m:d>
                    <m:dPr>
                      <m:ctrlPr>
                        <a:rPr i="1">
                          <a:latin typeface="Cambria Math" panose="02040503050406030204" pitchFamily="18" charset="0"/>
                        </a:rPr>
                      </m:ctrlPr>
                    </m:dPr>
                    <m:e>
                      <m:r>
                        <a:rPr>
                          <a:latin typeface="Cambria Math" panose="02040503050406030204" pitchFamily="18" charset="0"/>
                        </a:rPr>
                        <m:t>𝑎</m:t>
                      </m:r>
                      <m:r>
                        <a:rPr>
                          <a:latin typeface="Cambria Math" panose="02040503050406030204" pitchFamily="18" charset="0"/>
                        </a:rPr>
                        <m:t>,</m:t>
                      </m:r>
                      <m:r>
                        <a:rPr>
                          <a:latin typeface="Cambria Math" panose="02040503050406030204" pitchFamily="18" charset="0"/>
                        </a:rPr>
                        <m:t>𝑏</m:t>
                      </m:r>
                    </m:e>
                  </m:d>
                </m:oMath>
              </m:oMathPara>
            </a14:m>
            <a:endParaRP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Then X follows an </a:t>
            </a:r>
            <a:r>
              <a:rPr i="1"/>
              <a:t>inverse Gamma</a:t>
            </a:r>
            <a:r>
              <a:t> distribution:</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𝑋</m:t>
                  </m:r>
                  <m:r>
                    <a:rPr>
                      <a:latin typeface="Cambria Math" panose="02040503050406030204" pitchFamily="18" charset="0"/>
                    </a:rPr>
                    <m:t>∼</m:t>
                  </m:r>
                  <m:r>
                    <m:rPr>
                      <m:nor/>
                    </m:rPr>
                    <a:rPr/>
                    <m:t>inv</m:t>
                  </m:r>
                  <m:r>
                    <m:rPr>
                      <m:nor/>
                    </m:rPr>
                    <a:rPr/>
                    <m:t>−</m:t>
                  </m:r>
                  <m:r>
                    <a:rPr>
                      <a:latin typeface="Cambria Math" panose="02040503050406030204" pitchFamily="18" charset="0"/>
                    </a:rPr>
                    <m:t>𝛤</m:t>
                  </m:r>
                  <m:d>
                    <m:dPr>
                      <m:ctrlPr>
                        <a:rPr i="1">
                          <a:latin typeface="Cambria Math" panose="02040503050406030204" pitchFamily="18" charset="0"/>
                        </a:rPr>
                      </m:ctrlPr>
                    </m:dPr>
                    <m:e>
                      <m:r>
                        <a:rPr>
                          <a:latin typeface="Cambria Math" panose="02040503050406030204" pitchFamily="18" charset="0"/>
                        </a:rPr>
                        <m:t>𝑎</m:t>
                      </m:r>
                      <m:r>
                        <a:rPr>
                          <a:latin typeface="Cambria Math" panose="02040503050406030204" pitchFamily="18" charset="0"/>
                        </a:rPr>
                        <m:t>,</m:t>
                      </m:r>
                      <m:r>
                        <a:rPr>
                          <a:latin typeface="Cambria Math" panose="02040503050406030204" pitchFamily="18" charset="0"/>
                        </a:rPr>
                        <m:t>𝑏</m:t>
                      </m:r>
                    </m:e>
                  </m:d>
                </m:oMath>
              </m:oMathPara>
            </a14:m>
            <a:endParaRP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33</a:t>
            </a:fld>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MCMC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10000"/>
              </a:bodyPr>
              <a:lstStyle/>
              <a:p>
                <a:pPr marL="0" lvl="0" indent="0">
                  <a:buNone/>
                </a:pPr>
                <a:r>
                  <a:t>Under this semi-conjugate prior for </a:t>
                </a:r>
                <a14:m>
                  <m:oMath xmlns:m="http://schemas.openxmlformats.org/officeDocument/2006/math">
                    <m:d>
                      <m:dPr>
                        <m:ctrlPr>
                          <a:rPr>
                            <a:latin typeface="Cambria Math" panose="02040503050406030204" pitchFamily="18" charset="0"/>
                          </a:rPr>
                        </m:ctrlPr>
                      </m:dPr>
                      <m:e>
                        <m:r>
                          <a:rPr>
                            <a:latin typeface="Cambria Math" panose="02040503050406030204" pitchFamily="18" charset="0"/>
                          </a:rPr>
                          <m:t>𝜇</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e>
                    </m:d>
                  </m:oMath>
                </a14:m>
                <a:r>
                  <a:t>, given a starting sample </a:t>
                </a:r>
                <a14:m>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2 </m:t>
                        </m:r>
                        <m:d>
                          <m:dPr>
                            <m:ctrlPr>
                              <a:rPr i="1">
                                <a:latin typeface="Cambria Math" panose="02040503050406030204" pitchFamily="18" charset="0"/>
                              </a:rPr>
                            </m:ctrlPr>
                          </m:dPr>
                          <m:e>
                            <m:r>
                              <a:rPr>
                                <a:latin typeface="Cambria Math" panose="02040503050406030204" pitchFamily="18" charset="0"/>
                              </a:rPr>
                              <m:t>0</m:t>
                            </m:r>
                          </m:e>
                        </m:d>
                      </m:sup>
                    </m:sSup>
                  </m:oMath>
                </a14:m>
                <a:r>
                  <a:t>, we can sample a value </a:t>
                </a:r>
                <a14:m>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𝜇</m:t>
                        </m:r>
                      </m:e>
                      <m:sup>
                        <m:d>
                          <m:dPr>
                            <m:ctrlPr>
                              <a:rPr i="1">
                                <a:latin typeface="Cambria Math" panose="02040503050406030204" pitchFamily="18" charset="0"/>
                              </a:rPr>
                            </m:ctrlPr>
                          </m:dPr>
                          <m:e>
                            <m:r>
                              <a:rPr>
                                <a:latin typeface="Cambria Math" panose="02040503050406030204" pitchFamily="18" charset="0"/>
                              </a:rPr>
                              <m:t>1</m:t>
                            </m:r>
                          </m:e>
                        </m:d>
                      </m:sup>
                    </m:sSup>
                  </m:oMath>
                </a14:m>
                <a:r>
                  <a:t> from </a:t>
                </a:r>
                <a14:m>
                  <m:oMath xmlns:m="http://schemas.openxmlformats.org/officeDocument/2006/math">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𝜇</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d>
                              <m:dPr>
                                <m:ctrlPr>
                                  <a:rPr i="1">
                                    <a:latin typeface="Cambria Math" panose="02040503050406030204" pitchFamily="18" charset="0"/>
                                  </a:rPr>
                                </m:ctrlPr>
                              </m:dPr>
                              <m:e>
                                <m:r>
                                  <a:rPr>
                                    <a:latin typeface="Cambria Math" panose="02040503050406030204" pitchFamily="18" charset="0"/>
                                  </a:rPr>
                                  <m:t>0</m:t>
                                </m:r>
                              </m:e>
                            </m:d>
                          </m:sup>
                        </m:sSup>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oMath>
                </a14:m>
                <a:r>
                  <a:t>.</a:t>
                </a:r>
              </a:p>
              <a:p>
                <a:pPr marL="0" lvl="0" indent="0">
                  <a:buNone/>
                </a:pPr>
                <a14:m>
                  <m:oMath xmlns:m="http://schemas.openxmlformats.org/officeDocument/2006/math">
                    <m:d>
                      <m:dPr>
                        <m:ctrlPr>
                          <a:rPr>
                            <a:latin typeface="Cambria Math" panose="02040503050406030204" pitchFamily="18" charset="0"/>
                          </a:rPr>
                        </m:ctrlPr>
                      </m:dPr>
                      <m:e>
                        <m:sSup>
                          <m:sSupPr>
                            <m:ctrlPr>
                              <a:rPr>
                                <a:latin typeface="Cambria Math" panose="02040503050406030204" pitchFamily="18" charset="0"/>
                              </a:rPr>
                            </m:ctrlPr>
                          </m:sSupPr>
                          <m:e>
                            <m:r>
                              <a:rPr>
                                <a:latin typeface="Cambria Math" panose="02040503050406030204" pitchFamily="18" charset="0"/>
                              </a:rPr>
                              <m:t>𝜇</m:t>
                            </m:r>
                          </m:e>
                          <m:sup>
                            <m:d>
                              <m:dPr>
                                <m:ctrlPr>
                                  <a:rPr i="1">
                                    <a:latin typeface="Cambria Math" panose="02040503050406030204" pitchFamily="18" charset="0"/>
                                  </a:rPr>
                                </m:ctrlPr>
                              </m:dPr>
                              <m:e>
                                <m:r>
                                  <a:rPr>
                                    <a:latin typeface="Cambria Math" panose="02040503050406030204" pitchFamily="18" charset="0"/>
                                  </a:rPr>
                                  <m:t>1</m:t>
                                </m:r>
                              </m:e>
                            </m:d>
                          </m:sup>
                        </m:sSup>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d>
                              <m:dPr>
                                <m:ctrlPr>
                                  <a:rPr i="1">
                                    <a:latin typeface="Cambria Math" panose="02040503050406030204" pitchFamily="18" charset="0"/>
                                  </a:rPr>
                                </m:ctrlPr>
                              </m:dPr>
                              <m:e>
                                <m:r>
                                  <a:rPr>
                                    <a:latin typeface="Cambria Math" panose="02040503050406030204" pitchFamily="18" charset="0"/>
                                  </a:rPr>
                                  <m:t>0</m:t>
                                </m:r>
                              </m:e>
                            </m:d>
                          </m:sup>
                        </m:sSup>
                      </m:e>
                    </m:d>
                  </m:oMath>
                </a14:m>
                <a:r>
                  <a:t> will be a sample from </a:t>
                </a:r>
                <a14:m>
                  <m:oMath xmlns:m="http://schemas.openxmlformats.org/officeDocument/2006/math">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𝜇</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oMath>
                </a14:m>
                <a:r>
                  <a:t>.</a:t>
                </a:r>
              </a:p>
              <a:p>
                <a:pPr marL="0" lvl="0" indent="0">
                  <a:buNone/>
                </a:pPr>
                <a:r>
                  <a:t>But now, </a:t>
                </a:r>
                <a14:m>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𝜇</m:t>
                        </m:r>
                      </m:e>
                      <m:sup>
                        <m:d>
                          <m:dPr>
                            <m:ctrlPr>
                              <a:rPr i="1">
                                <a:latin typeface="Cambria Math" panose="02040503050406030204" pitchFamily="18" charset="0"/>
                              </a:rPr>
                            </m:ctrlPr>
                          </m:dPr>
                          <m:e>
                            <m:r>
                              <a:rPr>
                                <a:latin typeface="Cambria Math" panose="02040503050406030204" pitchFamily="18" charset="0"/>
                              </a:rPr>
                              <m:t>1</m:t>
                            </m:r>
                          </m:e>
                        </m:d>
                      </m:sup>
                    </m:sSup>
                  </m:oMath>
                </a14:m>
                <a:r>
                  <a:t> can also be considered a sample from the marginal distribution </a:t>
                </a:r>
                <a14:m>
                  <m:oMath xmlns:m="http://schemas.openxmlformats.org/officeDocument/2006/math">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𝜇</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oMath>
                </a14:m>
                <a:r>
                  <a:t> and we can then use this to sample a value </a:t>
                </a:r>
                <a14:m>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d>
                          <m:dPr>
                            <m:ctrlPr>
                              <a:rPr i="1">
                                <a:latin typeface="Cambria Math" panose="02040503050406030204" pitchFamily="18" charset="0"/>
                              </a:rPr>
                            </m:ctrlPr>
                          </m:dPr>
                          <m:e>
                            <m:r>
                              <a:rPr>
                                <a:latin typeface="Cambria Math" panose="02040503050406030204" pitchFamily="18" charset="0"/>
                              </a:rPr>
                              <m:t>1</m:t>
                            </m:r>
                          </m:e>
                        </m:d>
                      </m:sup>
                    </m:sSup>
                  </m:oMath>
                </a14:m>
                <a:r>
                  <a:t> from </a:t>
                </a:r>
                <a14:m>
                  <m:oMath xmlns:m="http://schemas.openxmlformats.org/officeDocument/2006/math">
                    <m:r>
                      <a:rPr>
                        <a:latin typeface="Cambria Math" panose="02040503050406030204" pitchFamily="18" charset="0"/>
                      </a:rPr>
                      <m:t>𝑝</m:t>
                    </m:r>
                    <m:d>
                      <m:dPr>
                        <m:ctrlPr>
                          <a:rPr i="1">
                            <a:latin typeface="Cambria Math" panose="02040503050406030204" pitchFamily="18" charset="0"/>
                          </a:rPr>
                        </m:ctrlPr>
                      </m:dPr>
                      <m:e>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𝜇</m:t>
                            </m:r>
                          </m:e>
                          <m:sup>
                            <m:d>
                              <m:dPr>
                                <m:ctrlPr>
                                  <a:rPr i="1">
                                    <a:latin typeface="Cambria Math" panose="02040503050406030204" pitchFamily="18" charset="0"/>
                                  </a:rPr>
                                </m:ctrlPr>
                              </m:dPr>
                              <m:e>
                                <m:r>
                                  <a:rPr>
                                    <a:latin typeface="Cambria Math" panose="02040503050406030204" pitchFamily="18" charset="0"/>
                                  </a:rPr>
                                  <m:t>1</m:t>
                                </m:r>
                              </m:e>
                            </m:d>
                          </m:sup>
                        </m:sSup>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oMath>
                </a14:m>
                <a:r>
                  <a:t>.</a:t>
                </a:r>
              </a:p>
              <a:p>
                <a:pPr marL="0" lvl="0" indent="0">
                  <a:buNone/>
                </a:pPr>
                <a:r>
                  <a:t>Now </a:t>
                </a:r>
                <a14:m>
                  <m:oMath xmlns:m="http://schemas.openxmlformats.org/officeDocument/2006/math">
                    <m:d>
                      <m:dPr>
                        <m:ctrlPr>
                          <a:rPr>
                            <a:latin typeface="Cambria Math" panose="02040503050406030204" pitchFamily="18" charset="0"/>
                          </a:rPr>
                        </m:ctrlPr>
                      </m:dPr>
                      <m:e>
                        <m:sSup>
                          <m:sSupPr>
                            <m:ctrlPr>
                              <a:rPr>
                                <a:latin typeface="Cambria Math" panose="02040503050406030204" pitchFamily="18" charset="0"/>
                              </a:rPr>
                            </m:ctrlPr>
                          </m:sSupPr>
                          <m:e>
                            <m:r>
                              <a:rPr>
                                <a:latin typeface="Cambria Math" panose="02040503050406030204" pitchFamily="18" charset="0"/>
                              </a:rPr>
                              <m:t>𝜇</m:t>
                            </m:r>
                          </m:e>
                          <m:sup>
                            <m:d>
                              <m:dPr>
                                <m:ctrlPr>
                                  <a:rPr i="1">
                                    <a:latin typeface="Cambria Math" panose="02040503050406030204" pitchFamily="18" charset="0"/>
                                  </a:rPr>
                                </m:ctrlPr>
                              </m:dPr>
                              <m:e>
                                <m:r>
                                  <a:rPr>
                                    <a:latin typeface="Cambria Math" panose="02040503050406030204" pitchFamily="18" charset="0"/>
                                  </a:rPr>
                                  <m:t>1</m:t>
                                </m:r>
                              </m:e>
                            </m:d>
                          </m:sup>
                        </m:sSup>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d>
                              <m:dPr>
                                <m:ctrlPr>
                                  <a:rPr i="1">
                                    <a:latin typeface="Cambria Math" panose="02040503050406030204" pitchFamily="18" charset="0"/>
                                  </a:rPr>
                                </m:ctrlPr>
                              </m:dPr>
                              <m:e>
                                <m:r>
                                  <a:rPr>
                                    <a:latin typeface="Cambria Math" panose="02040503050406030204" pitchFamily="18" charset="0"/>
                                  </a:rPr>
                                  <m:t>1</m:t>
                                </m:r>
                              </m:e>
                            </m:d>
                          </m:sup>
                        </m:sSup>
                      </m:e>
                    </m:d>
                  </m:oMath>
                </a14:m>
                <a:r>
                  <a:t> can be considered a sample from </a:t>
                </a:r>
                <a14:m>
                  <m:oMath xmlns:m="http://schemas.openxmlformats.org/officeDocument/2006/math">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𝜇</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oMath>
                </a14:m>
                <a:r>
                  <a:t> and so </a:t>
                </a:r>
                <a14:m>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d>
                          <m:dPr>
                            <m:ctrlPr>
                              <a:rPr i="1">
                                <a:latin typeface="Cambria Math" panose="02040503050406030204" pitchFamily="18" charset="0"/>
                              </a:rPr>
                            </m:ctrlPr>
                          </m:dPr>
                          <m:e>
                            <m:r>
                              <a:rPr>
                                <a:latin typeface="Cambria Math" panose="02040503050406030204" pitchFamily="18" charset="0"/>
                              </a:rPr>
                              <m:t>1</m:t>
                            </m:r>
                          </m:e>
                        </m:d>
                      </m:sup>
                    </m:sSup>
                  </m:oMath>
                </a14:m>
                <a:r>
                  <a:t> can be considered a sample from the marginal distribution </a:t>
                </a:r>
                <a14:m>
                  <m:oMath xmlns:m="http://schemas.openxmlformats.org/officeDocument/2006/math">
                    <m:r>
                      <a:rPr>
                        <a:latin typeface="Cambria Math" panose="02040503050406030204" pitchFamily="18" charset="0"/>
                      </a:rPr>
                      <m:t>𝑝</m:t>
                    </m:r>
                    <m:d>
                      <m:dPr>
                        <m:ctrlPr>
                          <a:rPr i="1">
                            <a:latin typeface="Cambria Math" panose="02040503050406030204" pitchFamily="18" charset="0"/>
                          </a:rPr>
                        </m:ctrlPr>
                      </m:dPr>
                      <m:e>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sup>
                        </m:sSup>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oMath>
                </a14:m>
                <a:r>
                  <a:t> and this can be used to generate a new value </a:t>
                </a:r>
                <a14:m>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𝜇</m:t>
                        </m:r>
                      </m:e>
                      <m:sup>
                        <m:d>
                          <m:dPr>
                            <m:ctrlPr>
                              <a:rPr i="1">
                                <a:latin typeface="Cambria Math" panose="02040503050406030204" pitchFamily="18" charset="0"/>
                              </a:rPr>
                            </m:ctrlPr>
                          </m:dPr>
                          <m:e>
                            <m:r>
                              <a:rPr>
                                <a:latin typeface="Cambria Math" panose="02040503050406030204" pitchFamily="18" charset="0"/>
                              </a:rPr>
                              <m:t>2</m:t>
                            </m:r>
                          </m:e>
                        </m:d>
                      </m:sup>
                    </m:sSup>
                  </m:oMath>
                </a14:m>
                <a:r>
                  <a:t> from </a:t>
                </a:r>
                <a14:m>
                  <m:oMath xmlns:m="http://schemas.openxmlformats.org/officeDocument/2006/math">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𝜇</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𝜎</m:t>
                            </m:r>
                          </m:e>
                          <m:sup>
                            <m:r>
                              <a:rPr>
                                <a:latin typeface="Cambria Math" panose="02040503050406030204" pitchFamily="18" charset="0"/>
                              </a:rPr>
                              <m:t>2</m:t>
                            </m:r>
                            <m:d>
                              <m:dPr>
                                <m:ctrlPr>
                                  <a:rPr i="1">
                                    <a:latin typeface="Cambria Math" panose="02040503050406030204" pitchFamily="18" charset="0"/>
                                  </a:rPr>
                                </m:ctrlPr>
                              </m:dPr>
                              <m:e>
                                <m:r>
                                  <a:rPr>
                                    <a:latin typeface="Cambria Math" panose="02040503050406030204" pitchFamily="18" charset="0"/>
                                  </a:rPr>
                                  <m:t>1</m:t>
                                </m:r>
                              </m:e>
                            </m:d>
                          </m:sup>
                        </m:sSup>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oMath>
                </a14:m>
                <a:r>
                  <a:t> and so on.</a:t>
                </a:r>
              </a:p>
              <a:p>
                <a:pPr marL="0" lvl="0" indent="0">
                  <a:buNone/>
                </a:pPr>
                <a:r>
                  <a:t>This is the principle of the </a:t>
                </a:r>
                <a:r>
                  <a:rPr i="1"/>
                  <a:t>Gibbs sampler</a:t>
                </a:r>
                <a:r>
                  <a:t>.</a:t>
                </a:r>
              </a:p>
            </p:txBody>
          </p:sp>
        </mc:Choice>
        <mc:Fallback>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1086" t="-2168" r="-1568"/>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34</a:t>
            </a:fld>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MCMC: Gibbs sampler</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Suppose you have a vector of parameters </a:t>
            </a:r>
            <a14:m xmlns:a14="http://schemas.microsoft.com/office/drawing/2010/main">
              <m:oMath xmlns:m="http://schemas.openxmlformats.org/officeDocument/2006/math">
                <m:r>
                  <a:rPr>
                    <a:latin typeface="Cambria Math" panose="02040503050406030204" pitchFamily="18" charset="0"/>
                  </a:rPr>
                  <m:t>𝛟</m:t>
                </m:r>
                <m:r>
                  <a:rPr>
                    <a:latin typeface="Cambria Math" panose="02040503050406030204" pitchFamily="18" charset="0"/>
                  </a:rPr>
                  <m:t>=</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𝜙</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𝜙</m:t>
                        </m:r>
                      </m:e>
                      <m:sub>
                        <m:r>
                          <a:rPr>
                            <a:latin typeface="Cambria Math" panose="02040503050406030204" pitchFamily="18" charset="0"/>
                          </a:rPr>
                          <m:t>𝑝</m:t>
                        </m:r>
                      </m:sub>
                    </m:sSub>
                  </m:e>
                </m:d>
              </m:oMath>
            </a14:m>
            <a:r>
              <a:t> and a joint distribution </a:t>
            </a:r>
            <a14:m xmlns:a14="http://schemas.microsoft.com/office/drawing/2010/main">
              <m:oMath xmlns:m="http://schemas.openxmlformats.org/officeDocument/2006/math">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𝛟</m:t>
                    </m:r>
                  </m:e>
                </m:d>
              </m:oMath>
            </a14:m>
            <a:r>
              <a:t>. Given a starting value </a:t>
            </a:r>
            <a14:m xmlns:a14="http://schemas.microsoft.com/office/drawing/2010/main">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𝛟</m:t>
                    </m:r>
                  </m:e>
                  <m:sup>
                    <m:d>
                      <m:dPr>
                        <m:ctrlPr>
                          <a:rPr i="1">
                            <a:latin typeface="Cambria Math" panose="02040503050406030204" pitchFamily="18" charset="0"/>
                          </a:rPr>
                        </m:ctrlPr>
                      </m:dPr>
                      <m:e>
                        <m:r>
                          <a:rPr>
                            <a:latin typeface="Cambria Math" panose="02040503050406030204" pitchFamily="18" charset="0"/>
                          </a:rPr>
                          <m:t>0</m:t>
                        </m:r>
                      </m:e>
                    </m:d>
                  </m:sup>
                </m:sSup>
                <m:r>
                  <a:rPr>
                    <a:latin typeface="Cambria Math" panose="02040503050406030204" pitchFamily="18" charset="0"/>
                  </a:rPr>
                  <m:t>=</m:t>
                </m:r>
                <m:d>
                  <m:dPr>
                    <m:ctrlPr>
                      <a:rPr i="1">
                        <a:latin typeface="Cambria Math" panose="02040503050406030204" pitchFamily="18" charset="0"/>
                      </a:rPr>
                    </m:ctrlPr>
                  </m:dPr>
                  <m:e>
                    <m:sSubSup>
                      <m:sSubSupPr>
                        <m:ctrlPr>
                          <a:rPr i="1">
                            <a:latin typeface="Cambria Math" panose="02040503050406030204" pitchFamily="18" charset="0"/>
                          </a:rPr>
                        </m:ctrlPr>
                      </m:sSubSupPr>
                      <m:e>
                        <m:r>
                          <a:rPr>
                            <a:latin typeface="Cambria Math" panose="02040503050406030204" pitchFamily="18" charset="0"/>
                          </a:rPr>
                          <m:t>𝜙</m:t>
                        </m:r>
                      </m:e>
                      <m:sub>
                        <m:r>
                          <a:rPr>
                            <a:latin typeface="Cambria Math" panose="02040503050406030204" pitchFamily="18" charset="0"/>
                          </a:rPr>
                          <m:t>1</m:t>
                        </m:r>
                      </m:sub>
                      <m:sup>
                        <m:d>
                          <m:dPr>
                            <m:ctrlPr>
                              <a:rPr i="1">
                                <a:latin typeface="Cambria Math" panose="02040503050406030204" pitchFamily="18" charset="0"/>
                              </a:rPr>
                            </m:ctrlPr>
                          </m:dPr>
                          <m:e>
                            <m:r>
                              <a:rPr>
                                <a:latin typeface="Cambria Math" panose="02040503050406030204" pitchFamily="18" charset="0"/>
                              </a:rPr>
                              <m:t>0</m:t>
                            </m:r>
                          </m:e>
                        </m:d>
                      </m:sup>
                    </m:sSubSup>
                    <m:r>
                      <a:rPr>
                        <a:latin typeface="Cambria Math" panose="02040503050406030204" pitchFamily="18" charset="0"/>
                      </a:rPr>
                      <m:t>,…,</m:t>
                    </m:r>
                    <m:sSubSup>
                      <m:sSubSupPr>
                        <m:ctrlPr>
                          <a:rPr i="1">
                            <a:latin typeface="Cambria Math" panose="02040503050406030204" pitchFamily="18" charset="0"/>
                          </a:rPr>
                        </m:ctrlPr>
                      </m:sSubSupPr>
                      <m:e>
                        <m:r>
                          <a:rPr>
                            <a:latin typeface="Cambria Math" panose="02040503050406030204" pitchFamily="18" charset="0"/>
                          </a:rPr>
                          <m:t>𝜙</m:t>
                        </m:r>
                      </m:e>
                      <m:sub>
                        <m:r>
                          <a:rPr>
                            <a:latin typeface="Cambria Math" panose="02040503050406030204" pitchFamily="18" charset="0"/>
                          </a:rPr>
                          <m:t>𝑝</m:t>
                        </m:r>
                      </m:sub>
                      <m:sup>
                        <m:d>
                          <m:dPr>
                            <m:ctrlPr>
                              <a:rPr i="1">
                                <a:latin typeface="Cambria Math" panose="02040503050406030204" pitchFamily="18" charset="0"/>
                              </a:rPr>
                            </m:ctrlPr>
                          </m:dPr>
                          <m:e>
                            <m:r>
                              <a:rPr>
                                <a:latin typeface="Cambria Math" panose="02040503050406030204" pitchFamily="18" charset="0"/>
                              </a:rPr>
                              <m:t>0</m:t>
                            </m:r>
                          </m:e>
                        </m:d>
                      </m:sup>
                    </m:sSubSup>
                  </m:e>
                </m:d>
              </m:oMath>
            </a14:m>
            <a:r>
              <a:t>, the </a:t>
            </a:r>
            <a:r>
              <a:rPr b="1"/>
              <a:t>Gibbs sampler</a:t>
            </a:r>
            <a:r>
              <a:t> generates </a:t>
            </a:r>
            <a14:m xmlns:a14="http://schemas.microsoft.com/office/drawing/2010/main">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𝛟</m:t>
                    </m:r>
                  </m:e>
                  <m:sup>
                    <m:d>
                      <m:dPr>
                        <m:ctrlPr>
                          <a:rPr i="1">
                            <a:latin typeface="Cambria Math" panose="02040503050406030204" pitchFamily="18" charset="0"/>
                          </a:rPr>
                        </m:ctrlPr>
                      </m:dPr>
                      <m:e>
                        <m:r>
                          <a:rPr>
                            <a:latin typeface="Cambria Math" panose="02040503050406030204" pitchFamily="18" charset="0"/>
                          </a:rPr>
                          <m:t>𝑠</m:t>
                        </m:r>
                      </m:e>
                    </m:d>
                  </m:sup>
                </m:sSup>
              </m:oMath>
            </a14:m>
            <a:r>
              <a:t> from </a:t>
            </a:r>
            <a14:m xmlns:a14="http://schemas.microsoft.com/office/drawing/2010/main">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𝛟</m:t>
                    </m:r>
                  </m:e>
                  <m:sup>
                    <m:d>
                      <m:dPr>
                        <m:ctrlPr>
                          <a:rPr i="1">
                            <a:latin typeface="Cambria Math" panose="02040503050406030204" pitchFamily="18" charset="0"/>
                          </a:rPr>
                        </m:ctrlPr>
                      </m:dPr>
                      <m:e>
                        <m:r>
                          <a:rPr>
                            <a:latin typeface="Cambria Math" panose="02040503050406030204" pitchFamily="18" charset="0"/>
                          </a:rPr>
                          <m:t>𝑠</m:t>
                        </m:r>
                        <m:r>
                          <a:rPr>
                            <a:latin typeface="Cambria Math" panose="02040503050406030204" pitchFamily="18" charset="0"/>
                          </a:rPr>
                          <m:t>−1</m:t>
                        </m:r>
                      </m:e>
                    </m:d>
                  </m:sup>
                </m:sSup>
              </m:oMath>
            </a14:m>
            <a:r>
              <a:t> as follows: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14:m xmlns:a14="http://schemas.microsoft.com/office/drawing/2010/main">
              <m:oMathPara xmlns:m="http://schemas.openxmlformats.org/officeDocument/2006/math">
                <m:oMathParaPr>
                  <m:jc m:val="center"/>
                </m:oMathParaPr>
                <m:oMath xmlns:m="http://schemas.openxmlformats.org/officeDocument/2006/math">
                  <m:d>
                    <m:dPr>
                      <m:begChr m:val="{"/>
                      <m:endChr m:val=""/>
                      <m:ctrlPr>
                        <a:rPr>
                          <a:latin typeface="Cambria Math" panose="02040503050406030204" pitchFamily="18" charset="0"/>
                        </a:rPr>
                      </m:ctrlPr>
                    </m:dPr>
                    <m:e>
                      <m:m>
                        <m:mPr>
                          <m:plcHide m:val="on"/>
                          <m:mcs>
                            <m:mc>
                              <m:mcPr>
                                <m:count m:val="1"/>
                                <m:mcJc m:val="center"/>
                              </m:mcPr>
                            </m:mc>
                          </m:mcs>
                          <m:ctrlPr>
                            <a:rPr>
                              <a:latin typeface="Cambria Math" panose="02040503050406030204" pitchFamily="18" charset="0"/>
                            </a:rPr>
                          </m:ctrlPr>
                        </m:mPr>
                        <m:mr>
                          <m:e>
                            <m:r>
                              <m:rPr>
                                <m:nor/>
                              </m:rPr>
                              <a:rPr/>
                              <m:t>sample</m:t>
                            </m:r>
                            <m:r>
                              <m:rPr>
                                <m:nor/>
                              </m:rPr>
                              <a:rPr/>
                              <m:t> </m:t>
                            </m:r>
                            <m:r>
                              <a:rPr>
                                <a:latin typeface="Cambria Math" panose="02040503050406030204" pitchFamily="18" charset="0"/>
                              </a:rPr>
                              <m:t> </m:t>
                            </m:r>
                            <m:sSubSup>
                              <m:sSubSupPr>
                                <m:ctrlPr>
                                  <a:rPr i="1">
                                    <a:latin typeface="Cambria Math" panose="02040503050406030204" pitchFamily="18" charset="0"/>
                                  </a:rPr>
                                </m:ctrlPr>
                              </m:sSubSupPr>
                              <m:e>
                                <m:r>
                                  <a:rPr>
                                    <a:latin typeface="Cambria Math" panose="02040503050406030204" pitchFamily="18" charset="0"/>
                                  </a:rPr>
                                  <m:t>𝜙</m:t>
                                </m:r>
                              </m:e>
                              <m:sub>
                                <m:r>
                                  <a:rPr>
                                    <a:latin typeface="Cambria Math" panose="02040503050406030204" pitchFamily="18" charset="0"/>
                                  </a:rPr>
                                  <m:t>1</m:t>
                                </m:r>
                              </m:sub>
                              <m:sup>
                                <m:d>
                                  <m:dPr>
                                    <m:ctrlPr>
                                      <a:rPr i="1">
                                        <a:latin typeface="Cambria Math" panose="02040503050406030204" pitchFamily="18" charset="0"/>
                                      </a:rPr>
                                    </m:ctrlPr>
                                  </m:dPr>
                                  <m:e>
                                    <m:r>
                                      <a:rPr>
                                        <a:latin typeface="Cambria Math" panose="02040503050406030204" pitchFamily="18" charset="0"/>
                                      </a:rPr>
                                      <m:t>𝑠</m:t>
                                    </m:r>
                                  </m:e>
                                </m:d>
                              </m:sup>
                            </m:sSubSup>
                            <m:r>
                              <a:rPr>
                                <a:latin typeface="Cambria Math" panose="02040503050406030204" pitchFamily="18" charset="0"/>
                              </a:rPr>
                              <m:t>∼</m:t>
                            </m:r>
                            <m:r>
                              <a:rPr>
                                <a:latin typeface="Cambria Math" panose="02040503050406030204" pitchFamily="18" charset="0"/>
                              </a:rPr>
                              <m:t>𝑝</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𝜙</m:t>
                                    </m:r>
                                  </m:e>
                                  <m:sub>
                                    <m:r>
                                      <a:rPr>
                                        <a:latin typeface="Cambria Math" panose="02040503050406030204" pitchFamily="18" charset="0"/>
                                      </a:rPr>
                                      <m:t>1</m:t>
                                    </m:r>
                                  </m:sub>
                                </m:sSub>
                                <m:r>
                                  <a:rPr>
                                    <a:latin typeface="Cambria Math" panose="02040503050406030204" pitchFamily="18" charset="0"/>
                                  </a:rPr>
                                  <m:t>|</m:t>
                                </m:r>
                                <m:sSubSup>
                                  <m:sSubSupPr>
                                    <m:ctrlPr>
                                      <a:rPr i="1">
                                        <a:latin typeface="Cambria Math" panose="02040503050406030204" pitchFamily="18" charset="0"/>
                                      </a:rPr>
                                    </m:ctrlPr>
                                  </m:sSubSupPr>
                                  <m:e>
                                    <m:r>
                                      <a:rPr>
                                        <a:latin typeface="Cambria Math" panose="02040503050406030204" pitchFamily="18" charset="0"/>
                                      </a:rPr>
                                      <m:t>𝜙</m:t>
                                    </m:r>
                                  </m:e>
                                  <m:sub>
                                    <m:r>
                                      <a:rPr>
                                        <a:latin typeface="Cambria Math" panose="02040503050406030204" pitchFamily="18" charset="0"/>
                                      </a:rPr>
                                      <m:t>2</m:t>
                                    </m:r>
                                  </m:sub>
                                  <m:sup>
                                    <m:d>
                                      <m:dPr>
                                        <m:ctrlPr>
                                          <a:rPr i="1">
                                            <a:latin typeface="Cambria Math" panose="02040503050406030204" pitchFamily="18" charset="0"/>
                                          </a:rPr>
                                        </m:ctrlPr>
                                      </m:dPr>
                                      <m:e>
                                        <m:r>
                                          <a:rPr>
                                            <a:latin typeface="Cambria Math" panose="02040503050406030204" pitchFamily="18" charset="0"/>
                                          </a:rPr>
                                          <m:t>𝑠</m:t>
                                        </m:r>
                                        <m:r>
                                          <a:rPr>
                                            <a:latin typeface="Cambria Math" panose="02040503050406030204" pitchFamily="18" charset="0"/>
                                          </a:rPr>
                                          <m:t>−1</m:t>
                                        </m:r>
                                      </m:e>
                                    </m:d>
                                  </m:sup>
                                </m:sSubSup>
                                <m:r>
                                  <a:rPr>
                                    <a:latin typeface="Cambria Math" panose="02040503050406030204" pitchFamily="18" charset="0"/>
                                  </a:rPr>
                                  <m:t>,</m:t>
                                </m:r>
                                <m:sSubSup>
                                  <m:sSubSupPr>
                                    <m:ctrlPr>
                                      <a:rPr i="1">
                                        <a:latin typeface="Cambria Math" panose="02040503050406030204" pitchFamily="18" charset="0"/>
                                      </a:rPr>
                                    </m:ctrlPr>
                                  </m:sSubSupPr>
                                  <m:e>
                                    <m:r>
                                      <a:rPr>
                                        <a:latin typeface="Cambria Math" panose="02040503050406030204" pitchFamily="18" charset="0"/>
                                      </a:rPr>
                                      <m:t>𝜙</m:t>
                                    </m:r>
                                  </m:e>
                                  <m:sub>
                                    <m:r>
                                      <a:rPr>
                                        <a:latin typeface="Cambria Math" panose="02040503050406030204" pitchFamily="18" charset="0"/>
                                      </a:rPr>
                                      <m:t>3</m:t>
                                    </m:r>
                                  </m:sub>
                                  <m:sup>
                                    <m:d>
                                      <m:dPr>
                                        <m:ctrlPr>
                                          <a:rPr i="1">
                                            <a:latin typeface="Cambria Math" panose="02040503050406030204" pitchFamily="18" charset="0"/>
                                          </a:rPr>
                                        </m:ctrlPr>
                                      </m:dPr>
                                      <m:e>
                                        <m:r>
                                          <a:rPr>
                                            <a:latin typeface="Cambria Math" panose="02040503050406030204" pitchFamily="18" charset="0"/>
                                          </a:rPr>
                                          <m:t>𝑠</m:t>
                                        </m:r>
                                        <m:r>
                                          <a:rPr>
                                            <a:latin typeface="Cambria Math" panose="02040503050406030204" pitchFamily="18" charset="0"/>
                                          </a:rPr>
                                          <m:t>−1</m:t>
                                        </m:r>
                                      </m:e>
                                    </m:d>
                                  </m:sup>
                                </m:sSubSup>
                                <m:r>
                                  <a:rPr>
                                    <a:latin typeface="Cambria Math" panose="02040503050406030204" pitchFamily="18" charset="0"/>
                                  </a:rPr>
                                  <m:t>,…,</m:t>
                                </m:r>
                                <m:sSubSup>
                                  <m:sSubSupPr>
                                    <m:ctrlPr>
                                      <a:rPr i="1">
                                        <a:latin typeface="Cambria Math" panose="02040503050406030204" pitchFamily="18" charset="0"/>
                                      </a:rPr>
                                    </m:ctrlPr>
                                  </m:sSubSupPr>
                                  <m:e>
                                    <m:r>
                                      <a:rPr>
                                        <a:latin typeface="Cambria Math" panose="02040503050406030204" pitchFamily="18" charset="0"/>
                                      </a:rPr>
                                      <m:t>𝜙</m:t>
                                    </m:r>
                                  </m:e>
                                  <m:sub>
                                    <m:r>
                                      <a:rPr>
                                        <a:latin typeface="Cambria Math" panose="02040503050406030204" pitchFamily="18" charset="0"/>
                                      </a:rPr>
                                      <m:t>𝑝</m:t>
                                    </m:r>
                                  </m:sub>
                                  <m:sup>
                                    <m:d>
                                      <m:dPr>
                                        <m:ctrlPr>
                                          <a:rPr i="1">
                                            <a:latin typeface="Cambria Math" panose="02040503050406030204" pitchFamily="18" charset="0"/>
                                          </a:rPr>
                                        </m:ctrlPr>
                                      </m:dPr>
                                      <m:e>
                                        <m:r>
                                          <a:rPr>
                                            <a:latin typeface="Cambria Math" panose="02040503050406030204" pitchFamily="18" charset="0"/>
                                          </a:rPr>
                                          <m:t>𝑠</m:t>
                                        </m:r>
                                        <m:r>
                                          <a:rPr>
                                            <a:latin typeface="Cambria Math" panose="02040503050406030204" pitchFamily="18" charset="0"/>
                                          </a:rPr>
                                          <m:t>−1</m:t>
                                        </m:r>
                                      </m:e>
                                    </m:d>
                                  </m:sup>
                                </m:sSubSup>
                              </m:e>
                            </m:d>
                          </m:e>
                        </m:mr>
                        <m:mr>
                          <m:e>
                            <m:r>
                              <m:rPr>
                                <m:nor/>
                              </m:rPr>
                              <a:rPr/>
                              <m:t>sample</m:t>
                            </m:r>
                            <m:r>
                              <m:rPr>
                                <m:nor/>
                              </m:rPr>
                              <a:rPr/>
                              <m:t> </m:t>
                            </m:r>
                            <m:r>
                              <a:rPr>
                                <a:latin typeface="Cambria Math" panose="02040503050406030204" pitchFamily="18" charset="0"/>
                              </a:rPr>
                              <m:t> </m:t>
                            </m:r>
                            <m:sSubSup>
                              <m:sSubSupPr>
                                <m:ctrlPr>
                                  <a:rPr i="1">
                                    <a:latin typeface="Cambria Math" panose="02040503050406030204" pitchFamily="18" charset="0"/>
                                  </a:rPr>
                                </m:ctrlPr>
                              </m:sSubSupPr>
                              <m:e>
                                <m:r>
                                  <a:rPr>
                                    <a:latin typeface="Cambria Math" panose="02040503050406030204" pitchFamily="18" charset="0"/>
                                  </a:rPr>
                                  <m:t>𝜙</m:t>
                                </m:r>
                              </m:e>
                              <m:sub>
                                <m:r>
                                  <a:rPr>
                                    <a:latin typeface="Cambria Math" panose="02040503050406030204" pitchFamily="18" charset="0"/>
                                  </a:rPr>
                                  <m:t>2</m:t>
                                </m:r>
                              </m:sub>
                              <m:sup>
                                <m:d>
                                  <m:dPr>
                                    <m:ctrlPr>
                                      <a:rPr i="1">
                                        <a:latin typeface="Cambria Math" panose="02040503050406030204" pitchFamily="18" charset="0"/>
                                      </a:rPr>
                                    </m:ctrlPr>
                                  </m:dPr>
                                  <m:e>
                                    <m:r>
                                      <a:rPr>
                                        <a:latin typeface="Cambria Math" panose="02040503050406030204" pitchFamily="18" charset="0"/>
                                      </a:rPr>
                                      <m:t>𝑠</m:t>
                                    </m:r>
                                  </m:e>
                                </m:d>
                              </m:sup>
                            </m:sSubSup>
                            <m:r>
                              <a:rPr>
                                <a:latin typeface="Cambria Math" panose="02040503050406030204" pitchFamily="18" charset="0"/>
                              </a:rPr>
                              <m:t>∼</m:t>
                            </m:r>
                            <m:r>
                              <a:rPr>
                                <a:latin typeface="Cambria Math" panose="02040503050406030204" pitchFamily="18" charset="0"/>
                              </a:rPr>
                              <m:t>𝑝</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𝜙</m:t>
                                    </m:r>
                                  </m:e>
                                  <m:sub>
                                    <m:r>
                                      <a:rPr>
                                        <a:latin typeface="Cambria Math" panose="02040503050406030204" pitchFamily="18" charset="0"/>
                                      </a:rPr>
                                      <m:t>2</m:t>
                                    </m:r>
                                  </m:sub>
                                </m:sSub>
                                <m:r>
                                  <a:rPr>
                                    <a:latin typeface="Cambria Math" panose="02040503050406030204" pitchFamily="18" charset="0"/>
                                  </a:rPr>
                                  <m:t>|</m:t>
                                </m:r>
                                <m:sSubSup>
                                  <m:sSubSupPr>
                                    <m:ctrlPr>
                                      <a:rPr i="1">
                                        <a:latin typeface="Cambria Math" panose="02040503050406030204" pitchFamily="18" charset="0"/>
                                      </a:rPr>
                                    </m:ctrlPr>
                                  </m:sSubSupPr>
                                  <m:e>
                                    <m:r>
                                      <a:rPr>
                                        <a:latin typeface="Cambria Math" panose="02040503050406030204" pitchFamily="18" charset="0"/>
                                      </a:rPr>
                                      <m:t>𝜙</m:t>
                                    </m:r>
                                  </m:e>
                                  <m:sub>
                                    <m:r>
                                      <a:rPr>
                                        <a:latin typeface="Cambria Math" panose="02040503050406030204" pitchFamily="18" charset="0"/>
                                      </a:rPr>
                                      <m:t>1</m:t>
                                    </m:r>
                                  </m:sub>
                                  <m:sup>
                                    <m:d>
                                      <m:dPr>
                                        <m:ctrlPr>
                                          <a:rPr i="1">
                                            <a:latin typeface="Cambria Math" panose="02040503050406030204" pitchFamily="18" charset="0"/>
                                          </a:rPr>
                                        </m:ctrlPr>
                                      </m:dPr>
                                      <m:e>
                                        <m:r>
                                          <a:rPr>
                                            <a:latin typeface="Cambria Math" panose="02040503050406030204" pitchFamily="18" charset="0"/>
                                          </a:rPr>
                                          <m:t>𝑠</m:t>
                                        </m:r>
                                        <m:r>
                                          <a:rPr>
                                            <a:latin typeface="Cambria Math" panose="02040503050406030204" pitchFamily="18" charset="0"/>
                                          </a:rPr>
                                          <m:t>−1</m:t>
                                        </m:r>
                                      </m:e>
                                    </m:d>
                                  </m:sup>
                                </m:sSubSup>
                                <m:r>
                                  <a:rPr>
                                    <a:latin typeface="Cambria Math" panose="02040503050406030204" pitchFamily="18" charset="0"/>
                                  </a:rPr>
                                  <m:t>,</m:t>
                                </m:r>
                                <m:sSubSup>
                                  <m:sSubSupPr>
                                    <m:ctrlPr>
                                      <a:rPr i="1">
                                        <a:latin typeface="Cambria Math" panose="02040503050406030204" pitchFamily="18" charset="0"/>
                                      </a:rPr>
                                    </m:ctrlPr>
                                  </m:sSubSupPr>
                                  <m:e>
                                    <m:r>
                                      <a:rPr>
                                        <a:latin typeface="Cambria Math" panose="02040503050406030204" pitchFamily="18" charset="0"/>
                                      </a:rPr>
                                      <m:t>𝜙</m:t>
                                    </m:r>
                                  </m:e>
                                  <m:sub>
                                    <m:r>
                                      <a:rPr>
                                        <a:latin typeface="Cambria Math" panose="02040503050406030204" pitchFamily="18" charset="0"/>
                                      </a:rPr>
                                      <m:t>3</m:t>
                                    </m:r>
                                  </m:sub>
                                  <m:sup>
                                    <m:d>
                                      <m:dPr>
                                        <m:ctrlPr>
                                          <a:rPr i="1">
                                            <a:latin typeface="Cambria Math" panose="02040503050406030204" pitchFamily="18" charset="0"/>
                                          </a:rPr>
                                        </m:ctrlPr>
                                      </m:dPr>
                                      <m:e>
                                        <m:r>
                                          <a:rPr>
                                            <a:latin typeface="Cambria Math" panose="02040503050406030204" pitchFamily="18" charset="0"/>
                                          </a:rPr>
                                          <m:t>𝑠</m:t>
                                        </m:r>
                                        <m:r>
                                          <a:rPr>
                                            <a:latin typeface="Cambria Math" panose="02040503050406030204" pitchFamily="18" charset="0"/>
                                          </a:rPr>
                                          <m:t>−1</m:t>
                                        </m:r>
                                      </m:e>
                                    </m:d>
                                  </m:sup>
                                </m:sSubSup>
                                <m:r>
                                  <a:rPr>
                                    <a:latin typeface="Cambria Math" panose="02040503050406030204" pitchFamily="18" charset="0"/>
                                  </a:rPr>
                                  <m:t>,…,</m:t>
                                </m:r>
                                <m:sSubSup>
                                  <m:sSubSupPr>
                                    <m:ctrlPr>
                                      <a:rPr i="1">
                                        <a:latin typeface="Cambria Math" panose="02040503050406030204" pitchFamily="18" charset="0"/>
                                      </a:rPr>
                                    </m:ctrlPr>
                                  </m:sSubSupPr>
                                  <m:e>
                                    <m:r>
                                      <a:rPr>
                                        <a:latin typeface="Cambria Math" panose="02040503050406030204" pitchFamily="18" charset="0"/>
                                      </a:rPr>
                                      <m:t>𝜙</m:t>
                                    </m:r>
                                  </m:e>
                                  <m:sub>
                                    <m:r>
                                      <a:rPr>
                                        <a:latin typeface="Cambria Math" panose="02040503050406030204" pitchFamily="18" charset="0"/>
                                      </a:rPr>
                                      <m:t>𝑝</m:t>
                                    </m:r>
                                  </m:sub>
                                  <m:sup>
                                    <m:d>
                                      <m:dPr>
                                        <m:ctrlPr>
                                          <a:rPr i="1">
                                            <a:latin typeface="Cambria Math" panose="02040503050406030204" pitchFamily="18" charset="0"/>
                                          </a:rPr>
                                        </m:ctrlPr>
                                      </m:dPr>
                                      <m:e>
                                        <m:r>
                                          <a:rPr>
                                            <a:latin typeface="Cambria Math" panose="02040503050406030204" pitchFamily="18" charset="0"/>
                                          </a:rPr>
                                          <m:t>𝑠</m:t>
                                        </m:r>
                                        <m:r>
                                          <a:rPr>
                                            <a:latin typeface="Cambria Math" panose="02040503050406030204" pitchFamily="18" charset="0"/>
                                          </a:rPr>
                                          <m:t>−1</m:t>
                                        </m:r>
                                      </m:e>
                                    </m:d>
                                  </m:sup>
                                </m:sSubSup>
                              </m:e>
                            </m:d>
                          </m:e>
                        </m:mr>
                        <m:mr>
                          <m:e>
                            <m:r>
                              <a:rPr>
                                <a:latin typeface="Cambria Math" panose="02040503050406030204" pitchFamily="18" charset="0"/>
                              </a:rPr>
                              <m:t>…</m:t>
                            </m:r>
                          </m:e>
                        </m:mr>
                        <m:mr>
                          <m:e>
                            <m:r>
                              <m:rPr>
                                <m:nor/>
                              </m:rPr>
                              <a:rPr/>
                              <m:t>sample</m:t>
                            </m:r>
                            <m:r>
                              <m:rPr>
                                <m:nor/>
                              </m:rPr>
                              <a:rPr/>
                              <m:t> </m:t>
                            </m:r>
                            <m:r>
                              <a:rPr>
                                <a:latin typeface="Cambria Math" panose="02040503050406030204" pitchFamily="18" charset="0"/>
                              </a:rPr>
                              <m:t> </m:t>
                            </m:r>
                            <m:sSubSup>
                              <m:sSubSupPr>
                                <m:ctrlPr>
                                  <a:rPr i="1">
                                    <a:latin typeface="Cambria Math" panose="02040503050406030204" pitchFamily="18" charset="0"/>
                                  </a:rPr>
                                </m:ctrlPr>
                              </m:sSubSupPr>
                              <m:e>
                                <m:r>
                                  <a:rPr>
                                    <a:latin typeface="Cambria Math" panose="02040503050406030204" pitchFamily="18" charset="0"/>
                                  </a:rPr>
                                  <m:t>𝜙</m:t>
                                </m:r>
                              </m:e>
                              <m:sub>
                                <m:r>
                                  <a:rPr>
                                    <a:latin typeface="Cambria Math" panose="02040503050406030204" pitchFamily="18" charset="0"/>
                                  </a:rPr>
                                  <m:t>𝑝</m:t>
                                </m:r>
                              </m:sub>
                              <m:sup>
                                <m:d>
                                  <m:dPr>
                                    <m:ctrlPr>
                                      <a:rPr i="1">
                                        <a:latin typeface="Cambria Math" panose="02040503050406030204" pitchFamily="18" charset="0"/>
                                      </a:rPr>
                                    </m:ctrlPr>
                                  </m:dPr>
                                  <m:e>
                                    <m:r>
                                      <a:rPr>
                                        <a:latin typeface="Cambria Math" panose="02040503050406030204" pitchFamily="18" charset="0"/>
                                      </a:rPr>
                                      <m:t>𝑠</m:t>
                                    </m:r>
                                  </m:e>
                                </m:d>
                              </m:sup>
                            </m:sSubSup>
                            <m:r>
                              <a:rPr>
                                <a:latin typeface="Cambria Math" panose="02040503050406030204" pitchFamily="18" charset="0"/>
                              </a:rPr>
                              <m:t>∼</m:t>
                            </m:r>
                            <m:r>
                              <a:rPr>
                                <a:latin typeface="Cambria Math" panose="02040503050406030204" pitchFamily="18" charset="0"/>
                              </a:rPr>
                              <m:t>𝑝</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𝜙</m:t>
                                    </m:r>
                                  </m:e>
                                  <m:sub>
                                    <m:r>
                                      <a:rPr>
                                        <a:latin typeface="Cambria Math" panose="02040503050406030204" pitchFamily="18" charset="0"/>
                                      </a:rPr>
                                      <m:t>𝑝</m:t>
                                    </m:r>
                                  </m:sub>
                                </m:sSub>
                                <m:r>
                                  <a:rPr>
                                    <a:latin typeface="Cambria Math" panose="02040503050406030204" pitchFamily="18" charset="0"/>
                                  </a:rPr>
                                  <m:t>|</m:t>
                                </m:r>
                                <m:sSubSup>
                                  <m:sSubSupPr>
                                    <m:ctrlPr>
                                      <a:rPr i="1">
                                        <a:latin typeface="Cambria Math" panose="02040503050406030204" pitchFamily="18" charset="0"/>
                                      </a:rPr>
                                    </m:ctrlPr>
                                  </m:sSubSupPr>
                                  <m:e>
                                    <m:r>
                                      <a:rPr>
                                        <a:latin typeface="Cambria Math" panose="02040503050406030204" pitchFamily="18" charset="0"/>
                                      </a:rPr>
                                      <m:t>𝜙</m:t>
                                    </m:r>
                                  </m:e>
                                  <m:sub>
                                    <m:r>
                                      <a:rPr>
                                        <a:latin typeface="Cambria Math" panose="02040503050406030204" pitchFamily="18" charset="0"/>
                                      </a:rPr>
                                      <m:t>1</m:t>
                                    </m:r>
                                  </m:sub>
                                  <m:sup>
                                    <m:d>
                                      <m:dPr>
                                        <m:ctrlPr>
                                          <a:rPr i="1">
                                            <a:latin typeface="Cambria Math" panose="02040503050406030204" pitchFamily="18" charset="0"/>
                                          </a:rPr>
                                        </m:ctrlPr>
                                      </m:dPr>
                                      <m:e>
                                        <m:r>
                                          <a:rPr>
                                            <a:latin typeface="Cambria Math" panose="02040503050406030204" pitchFamily="18" charset="0"/>
                                          </a:rPr>
                                          <m:t>𝑠</m:t>
                                        </m:r>
                                        <m:r>
                                          <a:rPr>
                                            <a:latin typeface="Cambria Math" panose="02040503050406030204" pitchFamily="18" charset="0"/>
                                          </a:rPr>
                                          <m:t>−1</m:t>
                                        </m:r>
                                      </m:e>
                                    </m:d>
                                  </m:sup>
                                </m:sSubSup>
                                <m:r>
                                  <a:rPr>
                                    <a:latin typeface="Cambria Math" panose="02040503050406030204" pitchFamily="18" charset="0"/>
                                  </a:rPr>
                                  <m:t>,</m:t>
                                </m:r>
                                <m:sSubSup>
                                  <m:sSubSupPr>
                                    <m:ctrlPr>
                                      <a:rPr i="1">
                                        <a:latin typeface="Cambria Math" panose="02040503050406030204" pitchFamily="18" charset="0"/>
                                      </a:rPr>
                                    </m:ctrlPr>
                                  </m:sSubSupPr>
                                  <m:e>
                                    <m:r>
                                      <a:rPr>
                                        <a:latin typeface="Cambria Math" panose="02040503050406030204" pitchFamily="18" charset="0"/>
                                      </a:rPr>
                                      <m:t>𝜙</m:t>
                                    </m:r>
                                  </m:e>
                                  <m:sub>
                                    <m:r>
                                      <a:rPr>
                                        <a:latin typeface="Cambria Math" panose="02040503050406030204" pitchFamily="18" charset="0"/>
                                      </a:rPr>
                                      <m:t>2</m:t>
                                    </m:r>
                                  </m:sub>
                                  <m:sup>
                                    <m:d>
                                      <m:dPr>
                                        <m:ctrlPr>
                                          <a:rPr i="1">
                                            <a:latin typeface="Cambria Math" panose="02040503050406030204" pitchFamily="18" charset="0"/>
                                          </a:rPr>
                                        </m:ctrlPr>
                                      </m:dPr>
                                      <m:e>
                                        <m:r>
                                          <a:rPr>
                                            <a:latin typeface="Cambria Math" panose="02040503050406030204" pitchFamily="18" charset="0"/>
                                          </a:rPr>
                                          <m:t>𝑠</m:t>
                                        </m:r>
                                        <m:r>
                                          <a:rPr>
                                            <a:latin typeface="Cambria Math" panose="02040503050406030204" pitchFamily="18" charset="0"/>
                                          </a:rPr>
                                          <m:t>−1</m:t>
                                        </m:r>
                                      </m:e>
                                    </m:d>
                                  </m:sup>
                                </m:sSubSup>
                                <m:r>
                                  <a:rPr>
                                    <a:latin typeface="Cambria Math" panose="02040503050406030204" pitchFamily="18" charset="0"/>
                                  </a:rPr>
                                  <m:t>,…,</m:t>
                                </m:r>
                                <m:sSubSup>
                                  <m:sSubSupPr>
                                    <m:ctrlPr>
                                      <a:rPr i="1">
                                        <a:latin typeface="Cambria Math" panose="02040503050406030204" pitchFamily="18" charset="0"/>
                                      </a:rPr>
                                    </m:ctrlPr>
                                  </m:sSubSupPr>
                                  <m:e>
                                    <m:r>
                                      <a:rPr>
                                        <a:latin typeface="Cambria Math" panose="02040503050406030204" pitchFamily="18" charset="0"/>
                                      </a:rPr>
                                      <m:t>𝜙</m:t>
                                    </m:r>
                                  </m:e>
                                  <m:sub>
                                    <m:r>
                                      <a:rPr>
                                        <a:latin typeface="Cambria Math" panose="02040503050406030204" pitchFamily="18" charset="0"/>
                                      </a:rPr>
                                      <m:t>𝑝</m:t>
                                    </m:r>
                                    <m:r>
                                      <a:rPr>
                                        <a:latin typeface="Cambria Math" panose="02040503050406030204" pitchFamily="18" charset="0"/>
                                      </a:rPr>
                                      <m:t>−1</m:t>
                                    </m:r>
                                  </m:sub>
                                  <m:sup>
                                    <m:d>
                                      <m:dPr>
                                        <m:ctrlPr>
                                          <a:rPr i="1">
                                            <a:latin typeface="Cambria Math" panose="02040503050406030204" pitchFamily="18" charset="0"/>
                                          </a:rPr>
                                        </m:ctrlPr>
                                      </m:dPr>
                                      <m:e>
                                        <m:r>
                                          <a:rPr>
                                            <a:latin typeface="Cambria Math" panose="02040503050406030204" pitchFamily="18" charset="0"/>
                                          </a:rPr>
                                          <m:t>𝑠</m:t>
                                        </m:r>
                                        <m:r>
                                          <a:rPr>
                                            <a:latin typeface="Cambria Math" panose="02040503050406030204" pitchFamily="18" charset="0"/>
                                          </a:rPr>
                                          <m:t>−1</m:t>
                                        </m:r>
                                      </m:e>
                                    </m:d>
                                  </m:sup>
                                </m:sSubSup>
                              </m:e>
                            </m:d>
                          </m:e>
                        </m:mr>
                      </m:m>
                    </m:e>
                  </m:d>
                </m:oMath>
              </m:oMathPara>
            </a14:m>
            <a:endParaRP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35</a:t>
            </a:fld>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MCMC: Gibbs sampler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a:bodyPr>
              <a:lstStyle/>
              <a:p>
                <a:pPr marL="0" lvl="0" indent="0">
                  <a:buNone/>
                </a:pPr>
                <a:r>
                  <a:t>This generates a </a:t>
                </a:r>
                <a:r>
                  <a:rPr i="1"/>
                  <a:t>dependent</a:t>
                </a:r>
                <a:r>
                  <a:t> sequence of vectors</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14:m>
                  <m:oMathPara xmlns:m="http://schemas.openxmlformats.org/officeDocument/2006/math">
                    <m:oMathParaPr>
                      <m:jc m:val="center"/>
                    </m:oMathParaPr>
                    <m:oMath xmlns:m="http://schemas.openxmlformats.org/officeDocument/2006/math">
                      <m:m>
                        <m:mPr>
                          <m:plcHide m:val="on"/>
                          <m:mcs>
                            <m:mc>
                              <m:mcPr>
                                <m:count m:val="3"/>
                                <m:mcJc m:val="center"/>
                              </m:mcPr>
                            </m:mc>
                          </m:mcs>
                          <m:ctrlPr>
                            <a:rPr>
                              <a:latin typeface="Cambria Math" panose="02040503050406030204" pitchFamily="18" charset="0"/>
                            </a:rPr>
                          </m:ctrlPr>
                        </m:mPr>
                        <m:mr>
                          <m:e>
                            <m:sSup>
                              <m:sSupPr>
                                <m:ctrlPr>
                                  <a:rPr>
                                    <a:latin typeface="Cambria Math" panose="02040503050406030204" pitchFamily="18" charset="0"/>
                                  </a:rPr>
                                </m:ctrlPr>
                              </m:sSupPr>
                              <m:e>
                                <m:r>
                                  <a:rPr>
                                    <a:latin typeface="Cambria Math" panose="02040503050406030204" pitchFamily="18" charset="0"/>
                                  </a:rPr>
                                  <m:t>𝛟</m:t>
                                </m:r>
                              </m:e>
                              <m:sup>
                                <m:d>
                                  <m:dPr>
                                    <m:ctrlPr>
                                      <a:rPr i="1">
                                        <a:latin typeface="Cambria Math" panose="02040503050406030204" pitchFamily="18" charset="0"/>
                                      </a:rPr>
                                    </m:ctrlPr>
                                  </m:dPr>
                                  <m:e>
                                    <m:r>
                                      <a:rPr>
                                        <a:latin typeface="Cambria Math" panose="02040503050406030204" pitchFamily="18" charset="0"/>
                                      </a:rPr>
                                      <m:t>1</m:t>
                                    </m:r>
                                  </m:e>
                                </m:d>
                              </m:sup>
                            </m:sSup>
                          </m:e>
                          <m:e>
                            <m:r>
                              <a:rPr>
                                <a:latin typeface="Cambria Math" panose="02040503050406030204" pitchFamily="18" charset="0"/>
                              </a:rPr>
                              <m:t>=</m:t>
                            </m:r>
                          </m:e>
                          <m:e>
                            <m:d>
                              <m:dPr>
                                <m:ctrlPr>
                                  <a:rPr i="1">
                                    <a:latin typeface="Cambria Math" panose="02040503050406030204" pitchFamily="18" charset="0"/>
                                  </a:rPr>
                                </m:ctrlPr>
                              </m:dPr>
                              <m:e>
                                <m:sSubSup>
                                  <m:sSubSupPr>
                                    <m:ctrlPr>
                                      <a:rPr i="1">
                                        <a:latin typeface="Cambria Math" panose="02040503050406030204" pitchFamily="18" charset="0"/>
                                      </a:rPr>
                                    </m:ctrlPr>
                                  </m:sSubSupPr>
                                  <m:e>
                                    <m:r>
                                      <a:rPr>
                                        <a:latin typeface="Cambria Math" panose="02040503050406030204" pitchFamily="18" charset="0"/>
                                      </a:rPr>
                                      <m:t>𝜙</m:t>
                                    </m:r>
                                  </m:e>
                                  <m:sub>
                                    <m:r>
                                      <a:rPr>
                                        <a:latin typeface="Cambria Math" panose="02040503050406030204" pitchFamily="18" charset="0"/>
                                      </a:rPr>
                                      <m:t>1</m:t>
                                    </m:r>
                                  </m:sub>
                                  <m:sup>
                                    <m:d>
                                      <m:dPr>
                                        <m:ctrlPr>
                                          <a:rPr i="1">
                                            <a:latin typeface="Cambria Math" panose="02040503050406030204" pitchFamily="18" charset="0"/>
                                          </a:rPr>
                                        </m:ctrlPr>
                                      </m:dPr>
                                      <m:e>
                                        <m:r>
                                          <a:rPr>
                                            <a:latin typeface="Cambria Math" panose="02040503050406030204" pitchFamily="18" charset="0"/>
                                          </a:rPr>
                                          <m:t>1</m:t>
                                        </m:r>
                                      </m:e>
                                    </m:d>
                                  </m:sup>
                                </m:sSubSup>
                                <m:r>
                                  <a:rPr>
                                    <a:latin typeface="Cambria Math" panose="02040503050406030204" pitchFamily="18" charset="0"/>
                                  </a:rPr>
                                  <m:t>,…,</m:t>
                                </m:r>
                                <m:sSubSup>
                                  <m:sSubSupPr>
                                    <m:ctrlPr>
                                      <a:rPr i="1">
                                        <a:latin typeface="Cambria Math" panose="02040503050406030204" pitchFamily="18" charset="0"/>
                                      </a:rPr>
                                    </m:ctrlPr>
                                  </m:sSubSupPr>
                                  <m:e>
                                    <m:r>
                                      <a:rPr>
                                        <a:latin typeface="Cambria Math" panose="02040503050406030204" pitchFamily="18" charset="0"/>
                                      </a:rPr>
                                      <m:t>𝜙</m:t>
                                    </m:r>
                                  </m:e>
                                  <m:sub>
                                    <m:r>
                                      <a:rPr>
                                        <a:latin typeface="Cambria Math" panose="02040503050406030204" pitchFamily="18" charset="0"/>
                                      </a:rPr>
                                      <m:t>𝑝</m:t>
                                    </m:r>
                                  </m:sub>
                                  <m:sup>
                                    <m:d>
                                      <m:dPr>
                                        <m:ctrlPr>
                                          <a:rPr i="1">
                                            <a:latin typeface="Cambria Math" panose="02040503050406030204" pitchFamily="18" charset="0"/>
                                          </a:rPr>
                                        </m:ctrlPr>
                                      </m:dPr>
                                      <m:e>
                                        <m:r>
                                          <a:rPr>
                                            <a:latin typeface="Cambria Math" panose="02040503050406030204" pitchFamily="18" charset="0"/>
                                          </a:rPr>
                                          <m:t>1</m:t>
                                        </m:r>
                                      </m:e>
                                    </m:d>
                                  </m:sup>
                                </m:sSubSup>
                              </m:e>
                            </m:d>
                          </m:e>
                        </m:mr>
                        <m:mr>
                          <m:e>
                            <m:sSup>
                              <m:sSupPr>
                                <m:ctrlPr>
                                  <a:rPr i="1">
                                    <a:latin typeface="Cambria Math" panose="02040503050406030204" pitchFamily="18" charset="0"/>
                                  </a:rPr>
                                </m:ctrlPr>
                              </m:sSupPr>
                              <m:e>
                                <m:r>
                                  <a:rPr>
                                    <a:latin typeface="Cambria Math" panose="02040503050406030204" pitchFamily="18" charset="0"/>
                                  </a:rPr>
                                  <m:t>𝛟</m:t>
                                </m:r>
                              </m:e>
                              <m:sup>
                                <m:d>
                                  <m:dPr>
                                    <m:ctrlPr>
                                      <a:rPr i="1">
                                        <a:latin typeface="Cambria Math" panose="02040503050406030204" pitchFamily="18" charset="0"/>
                                      </a:rPr>
                                    </m:ctrlPr>
                                  </m:dPr>
                                  <m:e>
                                    <m:r>
                                      <a:rPr>
                                        <a:latin typeface="Cambria Math" panose="02040503050406030204" pitchFamily="18" charset="0"/>
                                      </a:rPr>
                                      <m:t>2</m:t>
                                    </m:r>
                                  </m:e>
                                </m:d>
                              </m:sup>
                            </m:sSup>
                          </m:e>
                          <m:e>
                            <m:r>
                              <a:rPr>
                                <a:latin typeface="Cambria Math" panose="02040503050406030204" pitchFamily="18" charset="0"/>
                              </a:rPr>
                              <m:t>=</m:t>
                            </m:r>
                          </m:e>
                          <m:e>
                            <m:d>
                              <m:dPr>
                                <m:ctrlPr>
                                  <a:rPr i="1">
                                    <a:latin typeface="Cambria Math" panose="02040503050406030204" pitchFamily="18" charset="0"/>
                                  </a:rPr>
                                </m:ctrlPr>
                              </m:dPr>
                              <m:e>
                                <m:sSubSup>
                                  <m:sSubSupPr>
                                    <m:ctrlPr>
                                      <a:rPr i="1">
                                        <a:latin typeface="Cambria Math" panose="02040503050406030204" pitchFamily="18" charset="0"/>
                                      </a:rPr>
                                    </m:ctrlPr>
                                  </m:sSubSupPr>
                                  <m:e>
                                    <m:r>
                                      <a:rPr>
                                        <a:latin typeface="Cambria Math" panose="02040503050406030204" pitchFamily="18" charset="0"/>
                                      </a:rPr>
                                      <m:t>𝜙</m:t>
                                    </m:r>
                                  </m:e>
                                  <m:sub>
                                    <m:r>
                                      <a:rPr>
                                        <a:latin typeface="Cambria Math" panose="02040503050406030204" pitchFamily="18" charset="0"/>
                                      </a:rPr>
                                      <m:t>1</m:t>
                                    </m:r>
                                  </m:sub>
                                  <m:sup>
                                    <m:d>
                                      <m:dPr>
                                        <m:ctrlPr>
                                          <a:rPr i="1">
                                            <a:latin typeface="Cambria Math" panose="02040503050406030204" pitchFamily="18" charset="0"/>
                                          </a:rPr>
                                        </m:ctrlPr>
                                      </m:dPr>
                                      <m:e>
                                        <m:r>
                                          <a:rPr>
                                            <a:latin typeface="Cambria Math" panose="02040503050406030204" pitchFamily="18" charset="0"/>
                                          </a:rPr>
                                          <m:t>2</m:t>
                                        </m:r>
                                      </m:e>
                                    </m:d>
                                  </m:sup>
                                </m:sSubSup>
                                <m:r>
                                  <a:rPr>
                                    <a:latin typeface="Cambria Math" panose="02040503050406030204" pitchFamily="18" charset="0"/>
                                  </a:rPr>
                                  <m:t>,…,</m:t>
                                </m:r>
                                <m:sSubSup>
                                  <m:sSubSupPr>
                                    <m:ctrlPr>
                                      <a:rPr i="1">
                                        <a:latin typeface="Cambria Math" panose="02040503050406030204" pitchFamily="18" charset="0"/>
                                      </a:rPr>
                                    </m:ctrlPr>
                                  </m:sSubSupPr>
                                  <m:e>
                                    <m:r>
                                      <a:rPr>
                                        <a:latin typeface="Cambria Math" panose="02040503050406030204" pitchFamily="18" charset="0"/>
                                      </a:rPr>
                                      <m:t>𝜙</m:t>
                                    </m:r>
                                  </m:e>
                                  <m:sub>
                                    <m:r>
                                      <a:rPr>
                                        <a:latin typeface="Cambria Math" panose="02040503050406030204" pitchFamily="18" charset="0"/>
                                      </a:rPr>
                                      <m:t>𝑝</m:t>
                                    </m:r>
                                  </m:sub>
                                  <m:sup>
                                    <m:d>
                                      <m:dPr>
                                        <m:ctrlPr>
                                          <a:rPr i="1">
                                            <a:latin typeface="Cambria Math" panose="02040503050406030204" pitchFamily="18" charset="0"/>
                                          </a:rPr>
                                        </m:ctrlPr>
                                      </m:dPr>
                                      <m:e>
                                        <m:r>
                                          <a:rPr>
                                            <a:latin typeface="Cambria Math" panose="02040503050406030204" pitchFamily="18" charset="0"/>
                                          </a:rPr>
                                          <m:t>2</m:t>
                                        </m:r>
                                      </m:e>
                                    </m:d>
                                  </m:sup>
                                </m:sSubSup>
                              </m:e>
                            </m:d>
                          </m:e>
                        </m:mr>
                        <m:mr>
                          <m:e>
                            <m:r>
                              <a:rPr>
                                <a:latin typeface="Cambria Math" panose="02040503050406030204" pitchFamily="18" charset="0"/>
                              </a:rPr>
                              <m:t>…</m:t>
                            </m:r>
                          </m:e>
                          <m:e/>
                          <m:e/>
                        </m:mr>
                        <m:mr>
                          <m:e>
                            <m:sSup>
                              <m:sSupPr>
                                <m:ctrlPr>
                                  <a:rPr i="1">
                                    <a:latin typeface="Cambria Math" panose="02040503050406030204" pitchFamily="18" charset="0"/>
                                  </a:rPr>
                                </m:ctrlPr>
                              </m:sSupPr>
                              <m:e>
                                <m:r>
                                  <a:rPr>
                                    <a:latin typeface="Cambria Math" panose="02040503050406030204" pitchFamily="18" charset="0"/>
                                  </a:rPr>
                                  <m:t>𝛟</m:t>
                                </m:r>
                              </m:e>
                              <m:sup>
                                <m:d>
                                  <m:dPr>
                                    <m:ctrlPr>
                                      <a:rPr i="1">
                                        <a:latin typeface="Cambria Math" panose="02040503050406030204" pitchFamily="18" charset="0"/>
                                      </a:rPr>
                                    </m:ctrlPr>
                                  </m:dPr>
                                  <m:e>
                                    <m:r>
                                      <a:rPr>
                                        <a:latin typeface="Cambria Math" panose="02040503050406030204" pitchFamily="18" charset="0"/>
                                      </a:rPr>
                                      <m:t>𝑆</m:t>
                                    </m:r>
                                  </m:e>
                                </m:d>
                              </m:sup>
                            </m:sSup>
                          </m:e>
                          <m:e>
                            <m:r>
                              <a:rPr>
                                <a:latin typeface="Cambria Math" panose="02040503050406030204" pitchFamily="18" charset="0"/>
                              </a:rPr>
                              <m:t>=</m:t>
                            </m:r>
                          </m:e>
                          <m:e>
                            <m:d>
                              <m:dPr>
                                <m:ctrlPr>
                                  <a:rPr i="1">
                                    <a:latin typeface="Cambria Math" panose="02040503050406030204" pitchFamily="18" charset="0"/>
                                  </a:rPr>
                                </m:ctrlPr>
                              </m:dPr>
                              <m:e>
                                <m:sSubSup>
                                  <m:sSubSupPr>
                                    <m:ctrlPr>
                                      <a:rPr i="1">
                                        <a:latin typeface="Cambria Math" panose="02040503050406030204" pitchFamily="18" charset="0"/>
                                      </a:rPr>
                                    </m:ctrlPr>
                                  </m:sSubSupPr>
                                  <m:e>
                                    <m:r>
                                      <a:rPr>
                                        <a:latin typeface="Cambria Math" panose="02040503050406030204" pitchFamily="18" charset="0"/>
                                      </a:rPr>
                                      <m:t>𝜙</m:t>
                                    </m:r>
                                  </m:e>
                                  <m:sub>
                                    <m:r>
                                      <a:rPr>
                                        <a:latin typeface="Cambria Math" panose="02040503050406030204" pitchFamily="18" charset="0"/>
                                      </a:rPr>
                                      <m:t>1</m:t>
                                    </m:r>
                                  </m:sub>
                                  <m:sup>
                                    <m:d>
                                      <m:dPr>
                                        <m:ctrlPr>
                                          <a:rPr i="1">
                                            <a:latin typeface="Cambria Math" panose="02040503050406030204" pitchFamily="18" charset="0"/>
                                          </a:rPr>
                                        </m:ctrlPr>
                                      </m:dPr>
                                      <m:e>
                                        <m:r>
                                          <a:rPr>
                                            <a:latin typeface="Cambria Math" panose="02040503050406030204" pitchFamily="18" charset="0"/>
                                          </a:rPr>
                                          <m:t>𝑆</m:t>
                                        </m:r>
                                      </m:e>
                                    </m:d>
                                  </m:sup>
                                </m:sSubSup>
                                <m:r>
                                  <a:rPr>
                                    <a:latin typeface="Cambria Math" panose="02040503050406030204" pitchFamily="18" charset="0"/>
                                  </a:rPr>
                                  <m:t>,…,</m:t>
                                </m:r>
                                <m:sSubSup>
                                  <m:sSubSupPr>
                                    <m:ctrlPr>
                                      <a:rPr i="1">
                                        <a:latin typeface="Cambria Math" panose="02040503050406030204" pitchFamily="18" charset="0"/>
                                      </a:rPr>
                                    </m:ctrlPr>
                                  </m:sSubSupPr>
                                  <m:e>
                                    <m:r>
                                      <a:rPr>
                                        <a:latin typeface="Cambria Math" panose="02040503050406030204" pitchFamily="18" charset="0"/>
                                      </a:rPr>
                                      <m:t>𝜙</m:t>
                                    </m:r>
                                  </m:e>
                                  <m:sub>
                                    <m:r>
                                      <a:rPr>
                                        <a:latin typeface="Cambria Math" panose="02040503050406030204" pitchFamily="18" charset="0"/>
                                      </a:rPr>
                                      <m:t>𝑝</m:t>
                                    </m:r>
                                  </m:sub>
                                  <m:sup>
                                    <m:d>
                                      <m:dPr>
                                        <m:ctrlPr>
                                          <a:rPr i="1">
                                            <a:latin typeface="Cambria Math" panose="02040503050406030204" pitchFamily="18" charset="0"/>
                                          </a:rPr>
                                        </m:ctrlPr>
                                      </m:dPr>
                                      <m:e>
                                        <m:r>
                                          <a:rPr>
                                            <a:latin typeface="Cambria Math" panose="02040503050406030204" pitchFamily="18" charset="0"/>
                                          </a:rPr>
                                          <m:t>𝑆</m:t>
                                        </m:r>
                                      </m:e>
                                    </m:d>
                                  </m:sup>
                                </m:sSubSup>
                              </m:e>
                            </m:d>
                          </m:e>
                        </m:mr>
                        <m:mr>
                          <m:e/>
                          <m:e/>
                          <m:e/>
                        </m:mr>
                      </m:m>
                    </m:oMath>
                  </m:oMathPara>
                </a14:m>
                <a:endParaRP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where each </a:t>
                </a:r>
                <a14:m>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𝛟</m:t>
                        </m:r>
                      </m:e>
                      <m:sup>
                        <m:d>
                          <m:dPr>
                            <m:ctrlPr>
                              <a:rPr i="1">
                                <a:latin typeface="Cambria Math" panose="02040503050406030204" pitchFamily="18" charset="0"/>
                              </a:rPr>
                            </m:ctrlPr>
                          </m:dPr>
                          <m:e>
                            <m:r>
                              <a:rPr>
                                <a:latin typeface="Cambria Math" panose="02040503050406030204" pitchFamily="18" charset="0"/>
                              </a:rPr>
                              <m:t>𝑠</m:t>
                            </m:r>
                          </m:e>
                        </m:d>
                      </m:sup>
                    </m:sSup>
                  </m:oMath>
                </a14:m>
                <a:r>
                  <a:t> depends on </a:t>
                </a:r>
                <a14:m>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𝛟</m:t>
                        </m:r>
                      </m:e>
                      <m:sup>
                        <m:d>
                          <m:dPr>
                            <m:ctrlPr>
                              <a:rPr i="1">
                                <a:latin typeface="Cambria Math" panose="02040503050406030204" pitchFamily="18" charset="0"/>
                              </a:rPr>
                            </m:ctrlPr>
                          </m:dPr>
                          <m:e>
                            <m:r>
                              <a:rPr>
                                <a:latin typeface="Cambria Math" panose="02040503050406030204" pitchFamily="18" charset="0"/>
                              </a:rPr>
                              <m:t>0</m:t>
                            </m:r>
                          </m:e>
                        </m:d>
                      </m:sup>
                    </m:sSup>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𝛟</m:t>
                        </m:r>
                      </m:e>
                      <m:sup>
                        <m:d>
                          <m:dPr>
                            <m:ctrlPr>
                              <a:rPr i="1">
                                <a:latin typeface="Cambria Math" panose="02040503050406030204" pitchFamily="18" charset="0"/>
                              </a:rPr>
                            </m:ctrlPr>
                          </m:dPr>
                          <m:e>
                            <m:r>
                              <a:rPr>
                                <a:latin typeface="Cambria Math" panose="02040503050406030204" pitchFamily="18" charset="0"/>
                              </a:rPr>
                              <m:t>𝑠</m:t>
                            </m:r>
                            <m:r>
                              <a:rPr>
                                <a:latin typeface="Cambria Math" panose="02040503050406030204" pitchFamily="18" charset="0"/>
                              </a:rPr>
                              <m:t>−1</m:t>
                            </m:r>
                          </m:e>
                        </m:d>
                      </m:sup>
                    </m:sSup>
                  </m:oMath>
                </a14:m>
                <a:r>
                  <a:t> only through </a:t>
                </a:r>
                <a14:m>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𝛟</m:t>
                        </m:r>
                      </m:e>
                      <m:sup>
                        <m:d>
                          <m:dPr>
                            <m:ctrlPr>
                              <a:rPr i="1">
                                <a:latin typeface="Cambria Math" panose="02040503050406030204" pitchFamily="18" charset="0"/>
                              </a:rPr>
                            </m:ctrlPr>
                          </m:dPr>
                          <m:e>
                            <m:r>
                              <a:rPr>
                                <a:latin typeface="Cambria Math" panose="02040503050406030204" pitchFamily="18" charset="0"/>
                              </a:rPr>
                              <m:t>𝑠</m:t>
                            </m:r>
                            <m:r>
                              <a:rPr>
                                <a:latin typeface="Cambria Math" panose="02040503050406030204" pitchFamily="18" charset="0"/>
                              </a:rPr>
                              <m:t>−1</m:t>
                            </m:r>
                          </m:e>
                        </m:d>
                      </m:sup>
                    </m:sSup>
                  </m:oMath>
                </a14:m>
                <a:r>
                  <a:t>.</a:t>
                </a:r>
              </a:p>
              <a:p>
                <a:pPr marL="0" lvl="0" indent="0">
                  <a:buNone/>
                </a:pPr>
                <a:r>
                  <a:t>This is called the </a:t>
                </a:r>
                <a:r>
                  <a:rPr b="1"/>
                  <a:t>Markov property</a:t>
                </a:r>
                <a:r>
                  <a:t> and so the sequence is called a </a:t>
                </a:r>
                <a:r>
                  <a:rPr b="1"/>
                  <a:t>Markov chain</a:t>
                </a:r>
                <a:r>
                  <a:t>.</a:t>
                </a:r>
              </a:p>
            </p:txBody>
          </p:sp>
        </mc:Choice>
        <mc:Fallback>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1086" t="-1897" b="-1355"/>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36</a:t>
            </a:fld>
            <a:endParaRPr lang="en-GB"/>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MCMC: Gibbs sampler</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Under conditions met for all models discussed in this course module, for any set </a:t>
            </a:r>
            <a14:m xmlns:a14="http://schemas.microsoft.com/office/drawing/2010/main">
              <m:oMath xmlns:m="http://schemas.openxmlformats.org/officeDocument/2006/math">
                <m:r>
                  <a:rPr>
                    <a:latin typeface="Cambria Math" panose="02040503050406030204" pitchFamily="18" charset="0"/>
                  </a:rPr>
                  <m:t>𝐴</m:t>
                </m:r>
              </m:oMath>
            </a14:m>
            <a:r>
              <a:t>:</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𝑃</m:t>
                  </m:r>
                  <m:d>
                    <m:dPr>
                      <m:ctrlPr>
                        <a:rPr i="1">
                          <a:latin typeface="Cambria Math" panose="02040503050406030204" pitchFamily="18" charset="0"/>
                        </a:rPr>
                      </m:ctrlPr>
                    </m:dPr>
                    <m:e>
                      <m:sSup>
                        <m:sSupPr>
                          <m:ctrlPr>
                            <a:rPr i="1">
                              <a:latin typeface="Cambria Math" panose="02040503050406030204" pitchFamily="18" charset="0"/>
                            </a:rPr>
                          </m:ctrlPr>
                        </m:sSupPr>
                        <m:e>
                          <m:r>
                            <a:rPr>
                              <a:latin typeface="Cambria Math" panose="02040503050406030204" pitchFamily="18" charset="0"/>
                            </a:rPr>
                            <m:t>𝛟</m:t>
                          </m:r>
                        </m:e>
                        <m:sup>
                          <m:d>
                            <m:dPr>
                              <m:ctrlPr>
                                <a:rPr i="1">
                                  <a:latin typeface="Cambria Math" panose="02040503050406030204" pitchFamily="18" charset="0"/>
                                </a:rPr>
                              </m:ctrlPr>
                            </m:dPr>
                            <m:e>
                              <m:r>
                                <a:rPr>
                                  <a:latin typeface="Cambria Math" panose="02040503050406030204" pitchFamily="18" charset="0"/>
                                </a:rPr>
                                <m:t>𝑠</m:t>
                              </m:r>
                            </m:e>
                          </m:d>
                        </m:sup>
                      </m:sSup>
                      <m:r>
                        <a:rPr>
                          <a:latin typeface="Cambria Math" panose="02040503050406030204" pitchFamily="18" charset="0"/>
                        </a:rPr>
                        <m:t>∈</m:t>
                      </m:r>
                      <m:r>
                        <a:rPr>
                          <a:latin typeface="Cambria Math" panose="02040503050406030204" pitchFamily="18" charset="0"/>
                        </a:rPr>
                        <m:t>𝐴</m:t>
                      </m:r>
                    </m:e>
                  </m:d>
                  <m:r>
                    <a:rPr>
                      <a:latin typeface="Cambria Math" panose="02040503050406030204" pitchFamily="18" charset="0"/>
                    </a:rPr>
                    <m:t>→</m:t>
                  </m:r>
                  <m:nary>
                    <m:naryPr>
                      <m:limLoc m:val="subSup"/>
                      <m:ctrlPr>
                        <a:rPr i="1">
                          <a:latin typeface="Cambria Math" panose="02040503050406030204" pitchFamily="18" charset="0"/>
                        </a:rPr>
                      </m:ctrlPr>
                    </m:naryPr>
                    <m:sub>
                      <m:r>
                        <a:rPr>
                          <a:latin typeface="Cambria Math" panose="02040503050406030204" pitchFamily="18" charset="0"/>
                        </a:rPr>
                        <m:t>𝐴</m:t>
                      </m:r>
                    </m:sub>
                    <m:sup>
                      <m:r>
                        <a:rPr>
                          <a:latin typeface="Cambria Math" panose="02040503050406030204" pitchFamily="18" charset="0"/>
                        </a:rPr>
                        <m:t>​</m:t>
                      </m:r>
                    </m:sup>
                    <m:e>
                      <m:r>
                        <a:rPr>
                          <a:latin typeface="Cambria Math" panose="02040503050406030204" pitchFamily="18" charset="0"/>
                        </a:rPr>
                        <m:t>𝑝</m:t>
                      </m:r>
                    </m:e>
                  </m:nary>
                  <m:d>
                    <m:dPr>
                      <m:ctrlPr>
                        <a:rPr i="1">
                          <a:latin typeface="Cambria Math" panose="02040503050406030204" pitchFamily="18" charset="0"/>
                        </a:rPr>
                      </m:ctrlPr>
                    </m:dPr>
                    <m:e>
                      <m:r>
                        <a:rPr>
                          <a:latin typeface="Cambria Math" panose="02040503050406030204" pitchFamily="18" charset="0"/>
                        </a:rPr>
                        <m:t>𝛟</m:t>
                      </m:r>
                    </m:e>
                  </m:d>
                  <m:r>
                    <a:rPr>
                      <a:latin typeface="Cambria Math" panose="02040503050406030204" pitchFamily="18" charset="0"/>
                    </a:rPr>
                    <m:t>𝑑</m:t>
                  </m:r>
                  <m:r>
                    <a:rPr>
                      <a:latin typeface="Cambria Math" panose="02040503050406030204" pitchFamily="18" charset="0"/>
                    </a:rPr>
                    <m:t>𝛟</m:t>
                  </m:r>
                  <m:r>
                    <a:rPr>
                      <a:latin typeface="Cambria Math" panose="02040503050406030204" pitchFamily="18" charset="0"/>
                    </a:rPr>
                    <m:t> </m:t>
                  </m:r>
                  <m:r>
                    <m:rPr>
                      <m:nor/>
                    </m:rPr>
                    <a:rPr/>
                    <m:t> </m:t>
                  </m:r>
                  <m:r>
                    <m:rPr>
                      <m:nor/>
                    </m:rPr>
                    <a:rPr/>
                    <m:t>as</m:t>
                  </m:r>
                  <m:r>
                    <m:rPr>
                      <m:nor/>
                    </m:rPr>
                    <a:rPr/>
                    <m:t> </m:t>
                  </m:r>
                  <m:r>
                    <a:rPr>
                      <a:latin typeface="Cambria Math" panose="02040503050406030204" pitchFamily="18" charset="0"/>
                    </a:rPr>
                    <m:t> </m:t>
                  </m:r>
                  <m:r>
                    <a:rPr>
                      <a:latin typeface="Cambria Math" panose="02040503050406030204" pitchFamily="18" charset="0"/>
                    </a:rPr>
                    <m:t>𝑠</m:t>
                  </m:r>
                  <m:r>
                    <a:rPr>
                      <a:latin typeface="Cambria Math" panose="02040503050406030204" pitchFamily="18" charset="0"/>
                    </a:rPr>
                    <m:t>→∞</m:t>
                  </m:r>
                </m:oMath>
              </m:oMathPara>
            </a14:m>
            <a:endParaRP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In other words, the sample distribution of </a:t>
            </a:r>
            <a14:m xmlns:a14="http://schemas.microsoft.com/office/drawing/2010/main">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𝛟</m:t>
                    </m:r>
                  </m:e>
                  <m:sup>
                    <m:d>
                      <m:dPr>
                        <m:ctrlPr>
                          <a:rPr i="1">
                            <a:latin typeface="Cambria Math" panose="02040503050406030204" pitchFamily="18" charset="0"/>
                          </a:rPr>
                        </m:ctrlPr>
                      </m:dPr>
                      <m:e>
                        <m:r>
                          <a:rPr>
                            <a:latin typeface="Cambria Math" panose="02040503050406030204" pitchFamily="18" charset="0"/>
                          </a:rPr>
                          <m:t>𝑠</m:t>
                        </m:r>
                      </m:e>
                    </m:d>
                  </m:sup>
                </m:sSup>
              </m:oMath>
            </a14:m>
            <a:r>
              <a:t> approaches the target distribution as </a:t>
            </a:r>
            <a14:m xmlns:a14="http://schemas.microsoft.com/office/drawing/2010/main">
              <m:oMath xmlns:m="http://schemas.openxmlformats.org/officeDocument/2006/math">
                <m:r>
                  <a:rPr>
                    <a:latin typeface="Cambria Math" panose="02040503050406030204" pitchFamily="18" charset="0"/>
                  </a:rPr>
                  <m:t>𝑠</m:t>
                </m:r>
                <m:r>
                  <a:rPr>
                    <a:latin typeface="Cambria Math" panose="02040503050406030204" pitchFamily="18" charset="0"/>
                  </a:rPr>
                  <m:t>→∞</m:t>
                </m:r>
              </m:oMath>
            </a14:m>
            <a:r>
              <a:t> regardless of the starting value </a:t>
            </a:r>
            <a14:m xmlns:a14="http://schemas.microsoft.com/office/drawing/2010/main">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𝛟</m:t>
                    </m:r>
                  </m:e>
                  <m:sup>
                    <m:d>
                      <m:dPr>
                        <m:ctrlPr>
                          <a:rPr i="1">
                            <a:latin typeface="Cambria Math" panose="02040503050406030204" pitchFamily="18" charset="0"/>
                          </a:rPr>
                        </m:ctrlPr>
                      </m:dPr>
                      <m:e>
                        <m:r>
                          <a:rPr>
                            <a:latin typeface="Cambria Math" panose="02040503050406030204" pitchFamily="18" charset="0"/>
                          </a:rPr>
                          <m:t>0</m:t>
                        </m:r>
                      </m:e>
                    </m:d>
                  </m:sup>
                </m:sSup>
              </m:oMath>
            </a14:m>
            <a: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37</a:t>
            </a:fld>
            <a:endParaRPr 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MCMC: Gibbs sampler</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More importantly</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14:m xmlns:a14="http://schemas.microsoft.com/office/drawing/2010/main">
              <m:oMathPara xmlns:m="http://schemas.openxmlformats.org/officeDocument/2006/math">
                <m:oMathParaPr>
                  <m:jc m:val="center"/>
                </m:oMathParaPr>
                <m:oMath xmlns:m="http://schemas.openxmlformats.org/officeDocument/2006/math">
                  <m:f>
                    <m:fPr>
                      <m:ctrlPr>
                        <a:rPr>
                          <a:latin typeface="Cambria Math" panose="02040503050406030204" pitchFamily="18" charset="0"/>
                        </a:rPr>
                      </m:ctrlPr>
                    </m:fPr>
                    <m:num>
                      <m:r>
                        <a:rPr>
                          <a:latin typeface="Cambria Math" panose="02040503050406030204" pitchFamily="18" charset="0"/>
                        </a:rPr>
                        <m:t>1</m:t>
                      </m:r>
                    </m:num>
                    <m:den>
                      <m:r>
                        <a:rPr>
                          <a:latin typeface="Cambria Math" panose="02040503050406030204" pitchFamily="18" charset="0"/>
                        </a:rPr>
                        <m:t>𝑆</m:t>
                      </m:r>
                    </m:den>
                  </m:f>
                  <m:nary>
                    <m:naryPr>
                      <m:chr m:val="∑"/>
                      <m:limLoc m:val="undOvr"/>
                      <m:ctrlPr>
                        <a:rPr i="1">
                          <a:latin typeface="Cambria Math" panose="02040503050406030204" pitchFamily="18" charset="0"/>
                        </a:rPr>
                      </m:ctrlPr>
                    </m:naryPr>
                    <m:sub>
                      <m:r>
                        <a:rPr>
                          <a:latin typeface="Cambria Math" panose="02040503050406030204" pitchFamily="18" charset="0"/>
                        </a:rPr>
                        <m:t>𝑠</m:t>
                      </m:r>
                    </m:sub>
                    <m:sup>
                      <m:r>
                        <a:rPr>
                          <a:latin typeface="Cambria Math" panose="02040503050406030204" pitchFamily="18" charset="0"/>
                        </a:rPr>
                        <m:t>​</m:t>
                      </m:r>
                    </m:sup>
                    <m:e>
                      <m:r>
                        <a:rPr>
                          <a:latin typeface="Cambria Math" panose="02040503050406030204" pitchFamily="18" charset="0"/>
                        </a:rPr>
                        <m:t>𝑔</m:t>
                      </m:r>
                    </m:e>
                  </m:nary>
                  <m:d>
                    <m:dPr>
                      <m:ctrlPr>
                        <a:rPr i="1">
                          <a:latin typeface="Cambria Math" panose="02040503050406030204" pitchFamily="18" charset="0"/>
                        </a:rPr>
                      </m:ctrlPr>
                    </m:dPr>
                    <m:e>
                      <m:sSup>
                        <m:sSupPr>
                          <m:ctrlPr>
                            <a:rPr i="1">
                              <a:latin typeface="Cambria Math" panose="02040503050406030204" pitchFamily="18" charset="0"/>
                            </a:rPr>
                          </m:ctrlPr>
                        </m:sSupPr>
                        <m:e>
                          <m:r>
                            <a:rPr>
                              <a:latin typeface="Cambria Math" panose="02040503050406030204" pitchFamily="18" charset="0"/>
                            </a:rPr>
                            <m:t>𝛟</m:t>
                          </m:r>
                        </m:e>
                        <m:sup>
                          <m:d>
                            <m:dPr>
                              <m:ctrlPr>
                                <a:rPr i="1">
                                  <a:latin typeface="Cambria Math" panose="02040503050406030204" pitchFamily="18" charset="0"/>
                                </a:rPr>
                              </m:ctrlPr>
                            </m:dPr>
                            <m:e>
                              <m:r>
                                <a:rPr>
                                  <a:latin typeface="Cambria Math" panose="02040503050406030204" pitchFamily="18" charset="0"/>
                                </a:rPr>
                                <m:t>𝑠</m:t>
                              </m:r>
                            </m:e>
                          </m:d>
                        </m:sup>
                      </m:sSup>
                    </m:e>
                  </m:d>
                  <m:r>
                    <a:rPr>
                      <a:latin typeface="Cambria Math" panose="02040503050406030204" pitchFamily="18" charset="0"/>
                    </a:rPr>
                    <m:t>→</m:t>
                  </m:r>
                  <m:r>
                    <a:rPr>
                      <a:latin typeface="Cambria Math" panose="02040503050406030204" pitchFamily="18" charset="0"/>
                    </a:rPr>
                    <m:t>𝐸</m:t>
                  </m:r>
                  <m:d>
                    <m:dPr>
                      <m:begChr m:val="["/>
                      <m:endChr m:val="]"/>
                      <m:ctrlPr>
                        <a:rPr i="1">
                          <a:latin typeface="Cambria Math" panose="02040503050406030204" pitchFamily="18" charset="0"/>
                        </a:rPr>
                      </m:ctrlPr>
                    </m:dPr>
                    <m:e>
                      <m:r>
                        <a:rPr>
                          <a:latin typeface="Cambria Math" panose="02040503050406030204" pitchFamily="18" charset="0"/>
                        </a:rPr>
                        <m:t>𝑔</m:t>
                      </m:r>
                      <m:d>
                        <m:dPr>
                          <m:ctrlPr>
                            <a:rPr i="1">
                              <a:latin typeface="Cambria Math" panose="02040503050406030204" pitchFamily="18" charset="0"/>
                            </a:rPr>
                          </m:ctrlPr>
                        </m:dPr>
                        <m:e>
                          <m:r>
                            <a:rPr>
                              <a:latin typeface="Cambria Math" panose="02040503050406030204" pitchFamily="18" charset="0"/>
                            </a:rPr>
                            <m:t>𝛟</m:t>
                          </m:r>
                        </m:e>
                      </m:d>
                    </m:e>
                  </m:d>
                  <m:r>
                    <a:rPr>
                      <a:latin typeface="Cambria Math" panose="02040503050406030204" pitchFamily="18" charset="0"/>
                    </a:rPr>
                    <m:t>=∫</m:t>
                  </m:r>
                  <m:r>
                    <a:rPr>
                      <a:latin typeface="Cambria Math" panose="02040503050406030204" pitchFamily="18" charset="0"/>
                    </a:rPr>
                    <m:t>𝑔</m:t>
                  </m:r>
                  <m:d>
                    <m:dPr>
                      <m:ctrlPr>
                        <a:rPr i="1">
                          <a:latin typeface="Cambria Math" panose="02040503050406030204" pitchFamily="18" charset="0"/>
                        </a:rPr>
                      </m:ctrlPr>
                    </m:dPr>
                    <m:e>
                      <m:r>
                        <a:rPr>
                          <a:latin typeface="Cambria Math" panose="02040503050406030204" pitchFamily="18" charset="0"/>
                        </a:rPr>
                        <m:t>𝛟</m:t>
                      </m:r>
                    </m:e>
                  </m:d>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𝛟</m:t>
                      </m:r>
                    </m:e>
                  </m:d>
                  <m:r>
                    <a:rPr>
                      <a:latin typeface="Cambria Math" panose="02040503050406030204" pitchFamily="18" charset="0"/>
                    </a:rPr>
                    <m:t>𝑑</m:t>
                  </m:r>
                  <m:r>
                    <a:rPr>
                      <a:latin typeface="Cambria Math" panose="02040503050406030204" pitchFamily="18" charset="0"/>
                    </a:rPr>
                    <m:t>𝛟</m:t>
                  </m:r>
                  <m:r>
                    <a:rPr>
                      <a:latin typeface="Cambria Math" panose="02040503050406030204" pitchFamily="18" charset="0"/>
                    </a:rPr>
                    <m:t> </m:t>
                  </m:r>
                  <m:r>
                    <m:rPr>
                      <m:nor/>
                    </m:rPr>
                    <a:rPr/>
                    <m:t>as</m:t>
                  </m:r>
                  <m:r>
                    <m:rPr>
                      <m:nor/>
                    </m:rPr>
                    <a:rPr/>
                    <m:t> </m:t>
                  </m:r>
                  <m:r>
                    <a:rPr>
                      <a:latin typeface="Cambria Math" panose="02040503050406030204" pitchFamily="18" charset="0"/>
                    </a:rPr>
                    <m:t> </m:t>
                  </m:r>
                  <m:r>
                    <a:rPr>
                      <a:latin typeface="Cambria Math" panose="02040503050406030204" pitchFamily="18" charset="0"/>
                    </a:rPr>
                    <m:t>𝑆</m:t>
                  </m:r>
                  <m:r>
                    <a:rPr>
                      <a:latin typeface="Cambria Math" panose="02040503050406030204" pitchFamily="18" charset="0"/>
                    </a:rPr>
                    <m:t>→∞</m:t>
                  </m:r>
                </m:oMath>
              </m:oMathPara>
            </a14:m>
            <a:endParaRP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This means we can approximate </a:t>
            </a:r>
            <a14:m xmlns:a14="http://schemas.microsoft.com/office/drawing/2010/main">
              <m:oMath xmlns:m="http://schemas.openxmlformats.org/officeDocument/2006/math">
                <m:r>
                  <a:rPr>
                    <a:latin typeface="Cambria Math" panose="02040503050406030204" pitchFamily="18" charset="0"/>
                  </a:rPr>
                  <m:t>𝐸</m:t>
                </m:r>
                <m:d>
                  <m:dPr>
                    <m:begChr m:val="["/>
                    <m:endChr m:val="]"/>
                    <m:ctrlPr>
                      <a:rPr i="1">
                        <a:latin typeface="Cambria Math" panose="02040503050406030204" pitchFamily="18" charset="0"/>
                      </a:rPr>
                    </m:ctrlPr>
                  </m:dPr>
                  <m:e>
                    <m:r>
                      <a:rPr>
                        <a:latin typeface="Cambria Math" panose="02040503050406030204" pitchFamily="18" charset="0"/>
                      </a:rPr>
                      <m:t>𝑔</m:t>
                    </m:r>
                    <m:d>
                      <m:dPr>
                        <m:ctrlPr>
                          <a:rPr i="1">
                            <a:latin typeface="Cambria Math" panose="02040503050406030204" pitchFamily="18" charset="0"/>
                          </a:rPr>
                        </m:ctrlPr>
                      </m:dPr>
                      <m:e>
                        <m:r>
                          <a:rPr>
                            <a:latin typeface="Cambria Math" panose="02040503050406030204" pitchFamily="18" charset="0"/>
                          </a:rPr>
                          <m:t>𝛟</m:t>
                        </m:r>
                      </m:e>
                    </m:d>
                  </m:e>
                </m:d>
              </m:oMath>
            </a14:m>
            <a:r>
              <a:t> with the sample average of </a:t>
            </a:r>
            <a14:m xmlns:a14="http://schemas.microsoft.com/office/drawing/2010/main">
              <m:oMath xmlns:m="http://schemas.openxmlformats.org/officeDocument/2006/math">
                <m:d>
                  <m:dPr>
                    <m:begChr m:val="{"/>
                    <m:endChr m:val="}"/>
                    <m:ctrlPr>
                      <a:rPr>
                        <a:latin typeface="Cambria Math" panose="02040503050406030204" pitchFamily="18" charset="0"/>
                      </a:rPr>
                    </m:ctrlPr>
                  </m:dPr>
                  <m:e>
                    <m:r>
                      <a:rPr>
                        <a:latin typeface="Cambria Math" panose="02040503050406030204" pitchFamily="18" charset="0"/>
                      </a:rPr>
                      <m:t>𝑔</m:t>
                    </m:r>
                    <m:d>
                      <m:dPr>
                        <m:ctrlPr>
                          <a:rPr i="1">
                            <a:latin typeface="Cambria Math" panose="02040503050406030204" pitchFamily="18" charset="0"/>
                          </a:rPr>
                        </m:ctrlPr>
                      </m:dPr>
                      <m:e>
                        <m:sSup>
                          <m:sSupPr>
                            <m:ctrlPr>
                              <a:rPr i="1">
                                <a:latin typeface="Cambria Math" panose="02040503050406030204" pitchFamily="18" charset="0"/>
                              </a:rPr>
                            </m:ctrlPr>
                          </m:sSupPr>
                          <m:e>
                            <m:r>
                              <a:rPr>
                                <a:latin typeface="Cambria Math" panose="02040503050406030204" pitchFamily="18" charset="0"/>
                              </a:rPr>
                              <m:t>𝛟</m:t>
                            </m:r>
                          </m:e>
                          <m:sup>
                            <m:d>
                              <m:dPr>
                                <m:ctrlPr>
                                  <a:rPr i="1">
                                    <a:latin typeface="Cambria Math" panose="02040503050406030204" pitchFamily="18" charset="0"/>
                                  </a:rPr>
                                </m:ctrlPr>
                              </m:dPr>
                              <m:e>
                                <m:r>
                                  <a:rPr>
                                    <a:latin typeface="Cambria Math" panose="02040503050406030204" pitchFamily="18" charset="0"/>
                                  </a:rPr>
                                  <m:t>1</m:t>
                                </m:r>
                              </m:e>
                            </m:d>
                          </m:sup>
                        </m:sSup>
                      </m:e>
                    </m:d>
                    <m:r>
                      <a:rPr>
                        <a:latin typeface="Cambria Math" panose="02040503050406030204" pitchFamily="18" charset="0"/>
                      </a:rPr>
                      <m:t>,…,</m:t>
                    </m:r>
                    <m:r>
                      <a:rPr>
                        <a:latin typeface="Cambria Math" panose="02040503050406030204" pitchFamily="18" charset="0"/>
                      </a:rPr>
                      <m:t>𝑔</m:t>
                    </m:r>
                    <m:d>
                      <m:dPr>
                        <m:ctrlPr>
                          <a:rPr i="1">
                            <a:latin typeface="Cambria Math" panose="02040503050406030204" pitchFamily="18" charset="0"/>
                          </a:rPr>
                        </m:ctrlPr>
                      </m:dPr>
                      <m:e>
                        <m:sSup>
                          <m:sSupPr>
                            <m:ctrlPr>
                              <a:rPr i="1">
                                <a:latin typeface="Cambria Math" panose="02040503050406030204" pitchFamily="18" charset="0"/>
                              </a:rPr>
                            </m:ctrlPr>
                          </m:sSupPr>
                          <m:e>
                            <m:r>
                              <a:rPr>
                                <a:latin typeface="Cambria Math" panose="02040503050406030204" pitchFamily="18" charset="0"/>
                              </a:rPr>
                              <m:t>𝛟</m:t>
                            </m:r>
                          </m:e>
                          <m:sup>
                            <m:d>
                              <m:dPr>
                                <m:ctrlPr>
                                  <a:rPr i="1">
                                    <a:latin typeface="Cambria Math" panose="02040503050406030204" pitchFamily="18" charset="0"/>
                                  </a:rPr>
                                </m:ctrlPr>
                              </m:dPr>
                              <m:e>
                                <m:r>
                                  <a:rPr>
                                    <a:latin typeface="Cambria Math" panose="02040503050406030204" pitchFamily="18" charset="0"/>
                                  </a:rPr>
                                  <m:t>𝑆</m:t>
                                </m:r>
                              </m:e>
                            </m:d>
                          </m:sup>
                        </m:sSup>
                      </m:e>
                    </m:d>
                  </m:e>
                </m:d>
              </m:oMath>
            </a14:m>
            <a:r>
              <a:t> just as we did in Monte Carlo approximation.</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For this reason, we call such approximations </a:t>
            </a:r>
            <a:r>
              <a:rPr b="1"/>
              <a:t>Markov Chain Monte Carlo (MCMC)</a:t>
            </a:r>
            <a:r>
              <a:t>.</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38</a:t>
            </a:fld>
            <a:endParaRPr lang="en-GB"/>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MCMC: Metropolis-Hastings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10000"/>
          </a:bodyPr>
          <a:lstStyle/>
          <a:p>
            <a:pPr marL="0" lvl="0" indent="0">
              <a:buNone/>
            </a:pPr>
            <a:r>
              <a:t>The Gibbs sample is very powerful, but:</a:t>
            </a:r>
          </a:p>
          <a:p>
            <a:pPr lvl="0"/>
            <a:r>
              <a:t>It assumes we can sample easily from the conditional distributions. This is usually the case for textbook examples, but can be tricky in many real-world examples.</a:t>
            </a:r>
          </a:p>
          <a:p>
            <a:pPr lvl="0"/>
            <a:r>
              <a:t>It assumes conditional independence between variables – if you have very complex dependencies between parameters, the Gibbs sampler can be difficult to implement.</a:t>
            </a:r>
          </a:p>
          <a:p>
            <a:pPr marL="0" lvl="0" indent="0">
              <a:buNone/>
            </a:pPr>
            <a:r>
              <a:t>The Gibbs sampler is a special case of a more general algorithm, the </a:t>
            </a:r>
            <a:r>
              <a:rPr b="1"/>
              <a:t>Metropolis-Hastings</a:t>
            </a:r>
            <a:r>
              <a:t> (MH) algorithm.</a:t>
            </a:r>
          </a:p>
          <a:p>
            <a:pPr marL="0" lvl="0" indent="0">
              <a:buNone/>
            </a:pPr>
            <a:r>
              <a:t>MH directly samples from the full joint distribution and uses an iteration of proposal and acceptance/rejection steps (the Gibbs sampler is a special case in the sense that we always accept a sampled value).</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39</a:t>
            </a:fld>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Notation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20000"/>
              </a:bodyPr>
              <a:lstStyle/>
              <a:p>
                <a:pPr lvl="0"/>
                <a14:m>
                  <m:oMath xmlns:m="http://schemas.openxmlformats.org/officeDocument/2006/math">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𝑌</m:t>
                    </m:r>
                    <m:r>
                      <a:rPr>
                        <a:latin typeface="Cambria Math" panose="02040503050406030204" pitchFamily="18" charset="0"/>
                      </a:rPr>
                      <m:t>,</m:t>
                    </m:r>
                    <m:r>
                      <a:rPr>
                        <a:latin typeface="Cambria Math" panose="02040503050406030204" pitchFamily="18" charset="0"/>
                      </a:rPr>
                      <m:t>𝑍</m:t>
                    </m:r>
                  </m:oMath>
                </a14:m>
                <a:r>
                  <a:rPr dirty="0"/>
                  <a:t> - random variables</a:t>
                </a:r>
              </a:p>
              <a:p>
                <a:pPr lvl="0"/>
                <a14:m>
                  <m:oMath xmlns:m="http://schemas.openxmlformats.org/officeDocument/2006/math">
                    <m:r>
                      <a:rPr>
                        <a:latin typeface="Cambria Math" panose="02040503050406030204" pitchFamily="18" charset="0"/>
                      </a:rPr>
                      <m:t>𝑥</m:t>
                    </m:r>
                    <m:r>
                      <a:rPr>
                        <a:latin typeface="Cambria Math" panose="02040503050406030204" pitchFamily="18" charset="0"/>
                      </a:rPr>
                      <m:t>,</m:t>
                    </m:r>
                    <m:r>
                      <a:rPr>
                        <a:latin typeface="Cambria Math" panose="02040503050406030204" pitchFamily="18" charset="0"/>
                      </a:rPr>
                      <m:t>𝑦</m:t>
                    </m:r>
                    <m:r>
                      <a:rPr>
                        <a:latin typeface="Cambria Math" panose="02040503050406030204" pitchFamily="18" charset="0"/>
                      </a:rPr>
                      <m:t>,</m:t>
                    </m:r>
                    <m:r>
                      <a:rPr>
                        <a:latin typeface="Cambria Math" panose="02040503050406030204" pitchFamily="18" charset="0"/>
                      </a:rPr>
                      <m:t>𝑧</m:t>
                    </m:r>
                  </m:oMath>
                </a14:m>
                <a:r>
                  <a:rPr dirty="0"/>
                  <a:t> - measured / observed values</a:t>
                </a:r>
              </a:p>
              <a:p>
                <a:pPr lvl="0"/>
                <a14:m>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𝑋</m:t>
                        </m:r>
                      </m:e>
                    </m:acc>
                  </m:oMath>
                </a14:m>
                <a:r>
                  <a:rPr dirty="0"/>
                  <a:t>, </a:t>
                </a:r>
                <a14:m>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𝑌</m:t>
                        </m:r>
                      </m:e>
                    </m:acc>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𝑍</m:t>
                        </m:r>
                      </m:e>
                    </m:acc>
                  </m:oMath>
                </a14:m>
                <a:r>
                  <a:rPr dirty="0"/>
                  <a:t> - sample mean estimators for X, Y, Z</a:t>
                </a:r>
              </a:p>
              <a:p>
                <a:pPr lvl="0"/>
                <a14:m>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𝑥</m:t>
                        </m:r>
                      </m:e>
                    </m:acc>
                  </m:oMath>
                </a14:m>
                <a:r>
                  <a:rPr dirty="0"/>
                  <a:t>, </a:t>
                </a:r>
                <a14:m>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𝑦</m:t>
                        </m:r>
                      </m:e>
                    </m:acc>
                    <m:r>
                      <a:rPr>
                        <a:latin typeface="Cambria Math" panose="02040503050406030204" pitchFamily="18" charset="0"/>
                      </a:rPr>
                      <m:t>,</m:t>
                    </m:r>
                    <m:acc>
                      <m:accPr>
                        <m:chr m:val="‾"/>
                        <m:ctrlPr>
                          <a:rPr i="1">
                            <a:latin typeface="Cambria Math" panose="02040503050406030204" pitchFamily="18" charset="0"/>
                          </a:rPr>
                        </m:ctrlPr>
                      </m:accPr>
                      <m:e>
                        <m:r>
                          <a:rPr>
                            <a:latin typeface="Cambria Math" panose="02040503050406030204" pitchFamily="18" charset="0"/>
                          </a:rPr>
                          <m:t>𝑧</m:t>
                        </m:r>
                      </m:e>
                    </m:acc>
                  </m:oMath>
                </a14:m>
                <a:r>
                  <a:rPr dirty="0"/>
                  <a:t> - sample mean estimates of X, Y, Z</a:t>
                </a:r>
                <a:r>
                  <a:rPr lang="en-GB" dirty="0"/>
                  <a:t> </a:t>
                </a:r>
                <a:endParaRPr dirty="0"/>
              </a:p>
              <a:p>
                <a:pPr lvl="0"/>
                <a14:m>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𝑇</m:t>
                        </m:r>
                      </m:e>
                    </m:acc>
                  </m:oMath>
                </a14:m>
                <a:r>
                  <a:rPr dirty="0"/>
                  <a:t>, </a:t>
                </a:r>
                <a14:m>
                  <m:oMath xmlns:m="http://schemas.openxmlformats.org/officeDocument/2006/math">
                    <m:acc>
                      <m:accPr>
                        <m:chr m:val="̂"/>
                        <m:ctrlPr>
                          <a:rPr>
                            <a:latin typeface="Cambria Math" panose="02040503050406030204" pitchFamily="18" charset="0"/>
                          </a:rPr>
                        </m:ctrlPr>
                      </m:accPr>
                      <m:e>
                        <m:r>
                          <a:rPr>
                            <a:latin typeface="Cambria Math" panose="02040503050406030204" pitchFamily="18" charset="0"/>
                          </a:rPr>
                          <m:t>𝑡</m:t>
                        </m:r>
                      </m:e>
                    </m:acc>
                  </m:oMath>
                </a14:m>
                <a:r>
                  <a:rPr dirty="0"/>
                  <a:t> - given a statistic T, estimator and estimate of T</a:t>
                </a:r>
              </a:p>
              <a:p>
                <a:pPr lvl="0"/>
                <a14:m>
                  <m:oMath xmlns:m="http://schemas.openxmlformats.org/officeDocument/2006/math">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𝐴</m:t>
                        </m:r>
                      </m:e>
                    </m:d>
                  </m:oMath>
                </a14:m>
                <a:r>
                  <a:rPr dirty="0"/>
                  <a:t> - probability of an event A occurring</a:t>
                </a:r>
              </a:p>
              <a:p>
                <a:pPr lvl="0"/>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𝑓</m:t>
                        </m:r>
                      </m:e>
                      <m:sub>
                        <m:r>
                          <a:rPr>
                            <a:latin typeface="Cambria Math" panose="02040503050406030204" pitchFamily="18" charset="0"/>
                          </a:rPr>
                          <m:t>𝑋</m:t>
                        </m:r>
                      </m:sub>
                    </m:sSub>
                    <m:d>
                      <m:dPr>
                        <m:ctrlPr>
                          <a:rPr i="1">
                            <a:latin typeface="Cambria Math" panose="02040503050406030204" pitchFamily="18" charset="0"/>
                          </a:rPr>
                        </m:ctrlPr>
                      </m:dPr>
                      <m:e>
                        <m:r>
                          <a:rPr>
                            <a:latin typeface="Cambria Math" panose="02040503050406030204" pitchFamily="18" charset="0"/>
                          </a:rPr>
                          <m:t>.</m:t>
                        </m:r>
                      </m:e>
                    </m:d>
                  </m:oMath>
                </a14:m>
                <a:r>
                  <a:rPr dirty="0"/>
                  <a:t>,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𝑓</m:t>
                        </m:r>
                      </m:e>
                      <m:sub>
                        <m:r>
                          <a:rPr>
                            <a:latin typeface="Cambria Math" panose="02040503050406030204" pitchFamily="18" charset="0"/>
                          </a:rPr>
                          <m:t>𝑌</m:t>
                        </m:r>
                      </m:sub>
                    </m:sSub>
                    <m:d>
                      <m:dPr>
                        <m:ctrlPr>
                          <a:rPr i="1">
                            <a:latin typeface="Cambria Math" panose="02040503050406030204" pitchFamily="18" charset="0"/>
                          </a:rPr>
                        </m:ctrlPr>
                      </m:dPr>
                      <m:e>
                        <m:r>
                          <a:rPr>
                            <a:latin typeface="Cambria Math" panose="02040503050406030204" pitchFamily="18" charset="0"/>
                          </a:rPr>
                          <m:t>.</m:t>
                        </m:r>
                      </m:e>
                    </m:d>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𝑓</m:t>
                        </m:r>
                      </m:e>
                      <m:sub>
                        <m:r>
                          <a:rPr>
                            <a:latin typeface="Cambria Math" panose="02040503050406030204" pitchFamily="18" charset="0"/>
                          </a:rPr>
                          <m:t>𝑍</m:t>
                        </m:r>
                      </m:sub>
                    </m:sSub>
                    <m:d>
                      <m:dPr>
                        <m:ctrlPr>
                          <a:rPr i="1">
                            <a:latin typeface="Cambria Math" panose="02040503050406030204" pitchFamily="18" charset="0"/>
                          </a:rPr>
                        </m:ctrlPr>
                      </m:dPr>
                      <m:e>
                        <m:r>
                          <a:rPr>
                            <a:latin typeface="Cambria Math" panose="02040503050406030204" pitchFamily="18" charset="0"/>
                          </a:rPr>
                          <m:t>.</m:t>
                        </m:r>
                      </m:e>
                    </m:d>
                  </m:oMath>
                </a14:m>
                <a:r>
                  <a:rPr dirty="0"/>
                  <a:t> - probability mass / density functions of X, Y, Z; sometimes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𝑋</m:t>
                        </m:r>
                      </m:sub>
                    </m:sSub>
                    <m:d>
                      <m:dPr>
                        <m:ctrlPr>
                          <a:rPr i="1">
                            <a:latin typeface="Cambria Math" panose="02040503050406030204" pitchFamily="18" charset="0"/>
                          </a:rPr>
                        </m:ctrlPr>
                      </m:dPr>
                      <m:e>
                        <m:r>
                          <a:rPr>
                            <a:latin typeface="Cambria Math" panose="02040503050406030204" pitchFamily="18" charset="0"/>
                          </a:rPr>
                          <m:t>.</m:t>
                        </m:r>
                      </m:e>
                    </m:d>
                  </m:oMath>
                </a14:m>
                <a:r>
                  <a:rPr dirty="0"/>
                  <a:t> etc. rather than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𝑓</m:t>
                        </m:r>
                      </m:e>
                      <m:sub>
                        <m:r>
                          <a:rPr>
                            <a:latin typeface="Cambria Math" panose="02040503050406030204" pitchFamily="18" charset="0"/>
                          </a:rPr>
                          <m:t>𝑋</m:t>
                        </m:r>
                      </m:sub>
                    </m:sSub>
                    <m:d>
                      <m:dPr>
                        <m:ctrlPr>
                          <a:rPr i="1">
                            <a:latin typeface="Cambria Math" panose="02040503050406030204" pitchFamily="18" charset="0"/>
                          </a:rPr>
                        </m:ctrlPr>
                      </m:dPr>
                      <m:e>
                        <m:r>
                          <a:rPr>
                            <a:latin typeface="Cambria Math" panose="02040503050406030204" pitchFamily="18" charset="0"/>
                          </a:rPr>
                          <m:t>.</m:t>
                        </m:r>
                      </m:e>
                    </m:d>
                  </m:oMath>
                </a14:m>
                <a:endParaRPr dirty="0"/>
              </a:p>
              <a:p>
                <a:pPr lvl="0"/>
                <a:r>
                  <a:rPr dirty="0"/>
                  <a:t>p(.) - used as a shorthand notation for </a:t>
                </a:r>
                <a:r>
                  <a:rPr dirty="0" err="1"/>
                  <a:t>pmfs</a:t>
                </a:r>
                <a:r>
                  <a:rPr dirty="0"/>
                  <a:t> / pdfs if the use of this is unambiguous (i.e. it is clear which is the random variable)</a:t>
                </a:r>
              </a:p>
              <a:p>
                <a:pPr lvl="0"/>
                <a14:m>
                  <m:oMath xmlns:m="http://schemas.openxmlformats.org/officeDocument/2006/math">
                    <m:r>
                      <a:rPr>
                        <a:latin typeface="Cambria Math" panose="02040503050406030204" pitchFamily="18" charset="0"/>
                      </a:rPr>
                      <m:t>𝑋</m:t>
                    </m:r>
                    <m:r>
                      <a:rPr>
                        <a:latin typeface="Cambria Math" panose="02040503050406030204" pitchFamily="18" charset="0"/>
                      </a:rPr>
                      <m:t>∼</m:t>
                    </m:r>
                    <m:r>
                      <a:rPr>
                        <a:latin typeface="Cambria Math" panose="02040503050406030204" pitchFamily="18" charset="0"/>
                      </a:rPr>
                      <m:t>𝐹</m:t>
                    </m:r>
                  </m:oMath>
                </a14:m>
                <a:r>
                  <a:rPr dirty="0"/>
                  <a:t> - X distributed according to distribution function F</a:t>
                </a:r>
              </a:p>
              <a:p>
                <a:pPr lvl="0"/>
                <a14:m>
                  <m:oMath xmlns:m="http://schemas.openxmlformats.org/officeDocument/2006/math">
                    <m:r>
                      <a:rPr>
                        <a:latin typeface="Cambria Math" panose="02040503050406030204" pitchFamily="18" charset="0"/>
                      </a:rPr>
                      <m:t>𝐸</m:t>
                    </m:r>
                    <m:d>
                      <m:dPr>
                        <m:begChr m:val="["/>
                        <m:endChr m:val="]"/>
                        <m:ctrlPr>
                          <a:rPr i="1">
                            <a:latin typeface="Cambria Math" panose="02040503050406030204" pitchFamily="18" charset="0"/>
                          </a:rPr>
                        </m:ctrlPr>
                      </m:dPr>
                      <m:e>
                        <m:r>
                          <a:rPr>
                            <a:latin typeface="Cambria Math" panose="02040503050406030204" pitchFamily="18" charset="0"/>
                          </a:rPr>
                          <m:t>𝑋</m:t>
                        </m:r>
                      </m:e>
                    </m:d>
                  </m:oMath>
                </a14:m>
                <a:r>
                  <a:rPr dirty="0"/>
                  <a:t>, </a:t>
                </a:r>
                <a14:m>
                  <m:oMath xmlns:m="http://schemas.openxmlformats.org/officeDocument/2006/math">
                    <m:r>
                      <a:rPr>
                        <a:latin typeface="Cambria Math" panose="02040503050406030204" pitchFamily="18" charset="0"/>
                      </a:rPr>
                      <m:t>𝐸</m:t>
                    </m:r>
                    <m:d>
                      <m:dPr>
                        <m:begChr m:val="["/>
                        <m:endChr m:val="]"/>
                        <m:ctrlPr>
                          <a:rPr i="1">
                            <a:latin typeface="Cambria Math" panose="02040503050406030204" pitchFamily="18" charset="0"/>
                          </a:rPr>
                        </m:ctrlPr>
                      </m:dPr>
                      <m:e>
                        <m:r>
                          <a:rPr>
                            <a:latin typeface="Cambria Math" panose="02040503050406030204" pitchFamily="18" charset="0"/>
                          </a:rPr>
                          <m:t>𝑌</m:t>
                        </m:r>
                      </m:e>
                    </m:d>
                  </m:oMath>
                </a14:m>
                <a:r>
                  <a:rPr dirty="0"/>
                  <a:t>, </a:t>
                </a:r>
                <a14:m>
                  <m:oMath xmlns:m="http://schemas.openxmlformats.org/officeDocument/2006/math">
                    <m:r>
                      <a:rPr>
                        <a:latin typeface="Cambria Math" panose="02040503050406030204" pitchFamily="18" charset="0"/>
                      </a:rPr>
                      <m:t>𝐸</m:t>
                    </m:r>
                    <m:d>
                      <m:dPr>
                        <m:begChr m:val="["/>
                        <m:endChr m:val="]"/>
                        <m:ctrlPr>
                          <a:rPr i="1">
                            <a:latin typeface="Cambria Math" panose="02040503050406030204" pitchFamily="18" charset="0"/>
                          </a:rPr>
                        </m:ctrlPr>
                      </m:dPr>
                      <m:e>
                        <m:r>
                          <a:rPr>
                            <a:latin typeface="Cambria Math" panose="02040503050406030204" pitchFamily="18" charset="0"/>
                          </a:rPr>
                          <m:t>𝑍</m:t>
                        </m:r>
                      </m:e>
                    </m:d>
                  </m:oMath>
                </a14:m>
                <a:r>
                  <a:rPr dirty="0"/>
                  <a:t>, </a:t>
                </a:r>
                <a14:m>
                  <m:oMath xmlns:m="http://schemas.openxmlformats.org/officeDocument/2006/math">
                    <m:r>
                      <a:rPr>
                        <a:latin typeface="Cambria Math" panose="02040503050406030204" pitchFamily="18" charset="0"/>
                      </a:rPr>
                      <m:t>𝐸</m:t>
                    </m:r>
                    <m:d>
                      <m:dPr>
                        <m:begChr m:val="["/>
                        <m:endChr m:val="]"/>
                        <m:ctrlPr>
                          <a:rPr i="1">
                            <a:latin typeface="Cambria Math" panose="02040503050406030204" pitchFamily="18" charset="0"/>
                          </a:rPr>
                        </m:ctrlPr>
                      </m:dPr>
                      <m:e>
                        <m:r>
                          <a:rPr>
                            <a:latin typeface="Cambria Math" panose="02040503050406030204" pitchFamily="18" charset="0"/>
                          </a:rPr>
                          <m:t>𝑇</m:t>
                        </m:r>
                      </m:e>
                    </m:d>
                  </m:oMath>
                </a14:m>
                <a:r>
                  <a:rPr dirty="0"/>
                  <a:t> - the expectation of X, Y, Z, T respectively</a:t>
                </a:r>
              </a:p>
            </p:txBody>
          </p:sp>
        </mc:Choice>
        <mc:Fallback>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965" t="-3252" b="-1355"/>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a:t>
            </a:fld>
            <a:endParaRPr lang="en-GB"/>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MCMC: Metropolis-Hastings</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The Metropolis-Hastings algorithm requires:</a:t>
            </a: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457200" lvl="0" indent="-457200">
              <a:buAutoNum type="arabicPeriod"/>
            </a:pPr>
            <a:r>
              <a:t>A target density </a:t>
            </a:r>
            <a14:m xmlns:a14="http://schemas.microsoft.com/office/drawing/2010/main">
              <m:oMath xmlns:m="http://schemas.openxmlformats.org/officeDocument/2006/math">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𝛟</m:t>
                    </m:r>
                  </m:e>
                </m:d>
              </m:oMath>
            </a14:m>
            <a:r>
              <a:t>.</a:t>
            </a:r>
          </a:p>
          <a:p>
            <a:pPr marL="457200" lvl="0" indent="-457200">
              <a:buAutoNum type="arabicPeriod"/>
            </a:pPr>
            <a:r>
              <a:t>A function </a:t>
            </a:r>
            <a14:m xmlns:a14="http://schemas.microsoft.com/office/drawing/2010/main">
              <m:oMath xmlns:m="http://schemas.openxmlformats.org/officeDocument/2006/math">
                <m:r>
                  <a:rPr>
                    <a:latin typeface="Cambria Math" panose="02040503050406030204" pitchFamily="18" charset="0"/>
                  </a:rPr>
                  <m:t>𝑓</m:t>
                </m:r>
                <m:d>
                  <m:dPr>
                    <m:ctrlPr>
                      <a:rPr i="1">
                        <a:latin typeface="Cambria Math" panose="02040503050406030204" pitchFamily="18" charset="0"/>
                      </a:rPr>
                    </m:ctrlPr>
                  </m:dPr>
                  <m:e>
                    <m:r>
                      <a:rPr>
                        <a:latin typeface="Cambria Math" panose="02040503050406030204" pitchFamily="18" charset="0"/>
                      </a:rPr>
                      <m:t>𝛟</m:t>
                    </m:r>
                  </m:e>
                </m:d>
              </m:oMath>
            </a14:m>
            <a:r>
              <a:t> that is proportional to </a:t>
            </a:r>
            <a14:m xmlns:a14="http://schemas.microsoft.com/office/drawing/2010/main">
              <m:oMath xmlns:m="http://schemas.openxmlformats.org/officeDocument/2006/math">
                <m:r>
                  <a:rPr>
                    <a:latin typeface="Cambria Math" panose="02040503050406030204" pitchFamily="18" charset="0"/>
                  </a:rPr>
                  <m:t>𝑝</m:t>
                </m:r>
                <m:d>
                  <m:dPr>
                    <m:ctrlPr>
                      <a:rPr i="1">
                        <a:latin typeface="Cambria Math" panose="02040503050406030204" pitchFamily="18" charset="0"/>
                      </a:rPr>
                    </m:ctrlPr>
                  </m:dPr>
                  <m:e>
                    <m:r>
                      <a:rPr>
                        <a:latin typeface="Cambria Math" panose="02040503050406030204" pitchFamily="18" charset="0"/>
                      </a:rPr>
                      <m:t>𝛟</m:t>
                    </m:r>
                  </m:e>
                </m:d>
              </m:oMath>
            </a14:m>
            <a:r>
              <a:t>. This is key in making the algorithm feasible: we do not need to compute the normalising constant (which can be very hard for complex, high-dimensional densities).</a:t>
            </a:r>
          </a:p>
          <a:p>
            <a:pPr marL="457200" lvl="0" indent="-457200">
              <a:buAutoNum type="arabicPeriod"/>
            </a:pPr>
            <a:r>
              <a:t>A proposal distribution </a:t>
            </a:r>
            <a14:m xmlns:a14="http://schemas.microsoft.com/office/drawing/2010/main">
              <m:oMath xmlns:m="http://schemas.openxmlformats.org/officeDocument/2006/math">
                <m:r>
                  <a:rPr>
                    <a:latin typeface="Cambria Math" panose="02040503050406030204" pitchFamily="18" charset="0"/>
                  </a:rPr>
                  <m:t>𝑔</m:t>
                </m:r>
                <m:d>
                  <m:dPr>
                    <m:ctrlPr>
                      <a:rPr i="1">
                        <a:latin typeface="Cambria Math" panose="02040503050406030204" pitchFamily="18" charset="0"/>
                      </a:rPr>
                    </m:ctrlPr>
                  </m:dPr>
                  <m:e>
                    <m:sSup>
                      <m:sSupPr>
                        <m:ctrlPr>
                          <a:rPr i="1">
                            <a:latin typeface="Cambria Math" panose="02040503050406030204" pitchFamily="18" charset="0"/>
                          </a:rPr>
                        </m:ctrlPr>
                      </m:sSupPr>
                      <m:e>
                        <m:r>
                          <a:rPr>
                            <a:latin typeface="Cambria Math" panose="02040503050406030204" pitchFamily="18" charset="0"/>
                          </a:rPr>
                          <m:t>𝛟</m:t>
                        </m:r>
                      </m:e>
                      <m:sup>
                        <m:r>
                          <a:rPr>
                            <a:latin typeface="Cambria Math" panose="02040503050406030204" pitchFamily="18" charset="0"/>
                          </a:rPr>
                          <m:t>′</m:t>
                        </m:r>
                      </m:sup>
                    </m:sSup>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𝛟</m:t>
                        </m:r>
                      </m:e>
                      <m:sup>
                        <m:d>
                          <m:dPr>
                            <m:ctrlPr>
                              <a:rPr i="1">
                                <a:latin typeface="Cambria Math" panose="02040503050406030204" pitchFamily="18" charset="0"/>
                              </a:rPr>
                            </m:ctrlPr>
                          </m:dPr>
                          <m:e>
                            <m:r>
                              <a:rPr>
                                <a:latin typeface="Cambria Math" panose="02040503050406030204" pitchFamily="18" charset="0"/>
                              </a:rPr>
                              <m:t>𝑘</m:t>
                            </m:r>
                          </m:e>
                        </m:d>
                      </m:sup>
                    </m:sSup>
                  </m:e>
                </m:d>
              </m:oMath>
            </a14:m>
            <a:r>
              <a:t> which we use to sample a new value for the </a:t>
            </a:r>
            <a14:m xmlns:a14="http://schemas.microsoft.com/office/drawing/2010/main">
              <m:oMath xmlns:m="http://schemas.openxmlformats.org/officeDocument/2006/math">
                <m:r>
                  <a:rPr>
                    <a:latin typeface="Cambria Math" panose="02040503050406030204" pitchFamily="18" charset="0"/>
                  </a:rPr>
                  <m:t>𝑘</m:t>
                </m:r>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1</m:t>
                    </m:r>
                  </m:e>
                  <m:sup>
                    <m:r>
                      <m:rPr>
                        <m:nor/>
                      </m:rPr>
                      <a:rPr/>
                      <m:t>th</m:t>
                    </m:r>
                  </m:sup>
                </m:sSup>
              </m:oMath>
            </a14:m>
            <a:r>
              <a:t> iteration.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40</a:t>
            </a:fld>
            <a:endParaRPr lang="en-GB"/>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MCMC: Metropolis-Hastings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a:bodyPr>
              <a:lstStyle/>
              <a:p>
                <a:pPr marL="0" lvl="0" indent="0">
                  <a:buNone/>
                </a:pPr>
                <a:r>
                  <a:t>Given a target density, a proportional function and a proposal density, MH proceeds as follows:</a:t>
                </a:r>
              </a:p>
              <a:p>
                <a:pPr marL="457200" lvl="0" indent="-457200">
                  <a:buAutoNum type="arabicPeriod"/>
                </a:pPr>
                <a:r>
                  <a:t>Start with an arbitrary starting value </a:t>
                </a:r>
                <a14:m>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𝛟</m:t>
                        </m:r>
                      </m:e>
                      <m:sup>
                        <m:d>
                          <m:dPr>
                            <m:ctrlPr>
                              <a:rPr i="1">
                                <a:latin typeface="Cambria Math" panose="02040503050406030204" pitchFamily="18" charset="0"/>
                              </a:rPr>
                            </m:ctrlPr>
                          </m:dPr>
                          <m:e>
                            <m:r>
                              <a:rPr>
                                <a:latin typeface="Cambria Math" panose="02040503050406030204" pitchFamily="18" charset="0"/>
                              </a:rPr>
                              <m:t>0</m:t>
                            </m:r>
                          </m:e>
                        </m:d>
                      </m:sup>
                    </m:sSup>
                  </m:oMath>
                </a14:m>
                <a:r>
                  <a:t>.</a:t>
                </a:r>
              </a:p>
              <a:p>
                <a:pPr marL="457200" lvl="0" indent="-457200">
                  <a:buAutoNum type="arabicPeriod"/>
                </a:pPr>
                <a:r>
                  <a:t>For each iteration </a:t>
                </a:r>
                <a14:m>
                  <m:oMath xmlns:m="http://schemas.openxmlformats.org/officeDocument/2006/math">
                    <m:r>
                      <a:rPr>
                        <a:latin typeface="Cambria Math" panose="02040503050406030204" pitchFamily="18" charset="0"/>
                      </a:rPr>
                      <m:t>𝑘</m:t>
                    </m:r>
                    <m:r>
                      <a:rPr>
                        <a:latin typeface="Cambria Math" panose="02040503050406030204" pitchFamily="18" charset="0"/>
                      </a:rPr>
                      <m:t>=1,2…,</m:t>
                    </m:r>
                    <m:r>
                      <a:rPr>
                        <a:latin typeface="Cambria Math" panose="02040503050406030204" pitchFamily="18" charset="0"/>
                      </a:rPr>
                      <m:t>𝑁</m:t>
                    </m:r>
                  </m:oMath>
                </a14:m>
                <a:r>
                  <a:t>:</a:t>
                </a:r>
              </a:p>
              <a:p>
                <a:pPr marL="457200" lvl="0" indent="-457200">
                  <a:buAutoNum type="alphaLcPeriod"/>
                </a:pPr>
                <a:r>
                  <a:t>Sample a new proposed value </a:t>
                </a:r>
                <a14:m>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𝛟</m:t>
                        </m:r>
                      </m:e>
                      <m:sup>
                        <m:r>
                          <a:rPr>
                            <a:latin typeface="Cambria Math" panose="02040503050406030204" pitchFamily="18" charset="0"/>
                          </a:rPr>
                          <m:t>′</m:t>
                        </m:r>
                      </m:sup>
                    </m:sSup>
                  </m:oMath>
                </a14:m>
                <a:r>
                  <a:t> from </a:t>
                </a:r>
                <a14:m>
                  <m:oMath xmlns:m="http://schemas.openxmlformats.org/officeDocument/2006/math">
                    <m:r>
                      <a:rPr>
                        <a:latin typeface="Cambria Math" panose="02040503050406030204" pitchFamily="18" charset="0"/>
                      </a:rPr>
                      <m:t>𝑔</m:t>
                    </m:r>
                    <m:d>
                      <m:dPr>
                        <m:ctrlPr>
                          <a:rPr i="1">
                            <a:latin typeface="Cambria Math" panose="02040503050406030204" pitchFamily="18" charset="0"/>
                          </a:rPr>
                        </m:ctrlPr>
                      </m:dPr>
                      <m:e>
                        <m:sSup>
                          <m:sSupPr>
                            <m:ctrlPr>
                              <a:rPr i="1">
                                <a:latin typeface="Cambria Math" panose="02040503050406030204" pitchFamily="18" charset="0"/>
                              </a:rPr>
                            </m:ctrlPr>
                          </m:sSupPr>
                          <m:e>
                            <m:r>
                              <a:rPr>
                                <a:latin typeface="Cambria Math" panose="02040503050406030204" pitchFamily="18" charset="0"/>
                              </a:rPr>
                              <m:t>𝛟</m:t>
                            </m:r>
                          </m:e>
                          <m:sup>
                            <m:r>
                              <a:rPr>
                                <a:latin typeface="Cambria Math" panose="02040503050406030204" pitchFamily="18" charset="0"/>
                              </a:rPr>
                              <m:t>′</m:t>
                            </m:r>
                          </m:sup>
                        </m:sSup>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𝛟</m:t>
                            </m:r>
                          </m:e>
                          <m:sup>
                            <m:d>
                              <m:dPr>
                                <m:ctrlPr>
                                  <a:rPr i="1">
                                    <a:latin typeface="Cambria Math" panose="02040503050406030204" pitchFamily="18" charset="0"/>
                                  </a:rPr>
                                </m:ctrlPr>
                              </m:dPr>
                              <m:e>
                                <m:r>
                                  <a:rPr>
                                    <a:latin typeface="Cambria Math" panose="02040503050406030204" pitchFamily="18" charset="0"/>
                                  </a:rPr>
                                  <m:t>𝑘</m:t>
                                </m:r>
                                <m:r>
                                  <a:rPr>
                                    <a:latin typeface="Cambria Math" panose="02040503050406030204" pitchFamily="18" charset="0"/>
                                  </a:rPr>
                                  <m:t>−1</m:t>
                                </m:r>
                              </m:e>
                            </m:d>
                          </m:sup>
                        </m:sSup>
                      </m:e>
                    </m:d>
                  </m:oMath>
                </a14:m>
                <a:r>
                  <a:t>.</a:t>
                </a:r>
              </a:p>
              <a:p>
                <a:pPr marL="457200" lvl="0" indent="-457200">
                  <a:buAutoNum type="alphaLcPeriod"/>
                </a:pPr>
                <a:r>
                  <a:t>Calculate the acceptance ratio </a:t>
                </a:r>
                <a14:m>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𝑓</m:t>
                    </m:r>
                    <m:d>
                      <m:dPr>
                        <m:ctrlPr>
                          <a:rPr i="1">
                            <a:latin typeface="Cambria Math" panose="02040503050406030204" pitchFamily="18" charset="0"/>
                          </a:rPr>
                        </m:ctrlPr>
                      </m:dPr>
                      <m:e>
                        <m:sSup>
                          <m:sSupPr>
                            <m:ctrlPr>
                              <a:rPr i="1">
                                <a:latin typeface="Cambria Math" panose="02040503050406030204" pitchFamily="18" charset="0"/>
                              </a:rPr>
                            </m:ctrlPr>
                          </m:sSupPr>
                          <m:e>
                            <m:r>
                              <a:rPr>
                                <a:latin typeface="Cambria Math" panose="02040503050406030204" pitchFamily="18" charset="0"/>
                              </a:rPr>
                              <m:t>𝛟</m:t>
                            </m:r>
                          </m:e>
                          <m:sup>
                            <m:r>
                              <a:rPr>
                                <a:latin typeface="Cambria Math" panose="02040503050406030204" pitchFamily="18" charset="0"/>
                              </a:rPr>
                              <m:t>′</m:t>
                            </m:r>
                          </m:sup>
                        </m:sSup>
                      </m:e>
                    </m:d>
                    <m:r>
                      <a:rPr>
                        <a:latin typeface="Cambria Math" panose="02040503050406030204" pitchFamily="18" charset="0"/>
                      </a:rPr>
                      <m:t>/</m:t>
                    </m:r>
                    <m:r>
                      <a:rPr>
                        <a:latin typeface="Cambria Math" panose="02040503050406030204" pitchFamily="18" charset="0"/>
                      </a:rPr>
                      <m:t>𝑓</m:t>
                    </m:r>
                    <m:d>
                      <m:dPr>
                        <m:ctrlPr>
                          <a:rPr i="1">
                            <a:latin typeface="Cambria Math" panose="02040503050406030204" pitchFamily="18" charset="0"/>
                          </a:rPr>
                        </m:ctrlPr>
                      </m:dPr>
                      <m:e>
                        <m:sSup>
                          <m:sSupPr>
                            <m:ctrlPr>
                              <a:rPr i="1">
                                <a:latin typeface="Cambria Math" panose="02040503050406030204" pitchFamily="18" charset="0"/>
                              </a:rPr>
                            </m:ctrlPr>
                          </m:sSupPr>
                          <m:e>
                            <m:r>
                              <a:rPr>
                                <a:latin typeface="Cambria Math" panose="02040503050406030204" pitchFamily="18" charset="0"/>
                              </a:rPr>
                              <m:t>𝛟</m:t>
                            </m:r>
                          </m:e>
                          <m:sup>
                            <m:d>
                              <m:dPr>
                                <m:ctrlPr>
                                  <a:rPr i="1">
                                    <a:latin typeface="Cambria Math" panose="02040503050406030204" pitchFamily="18" charset="0"/>
                                  </a:rPr>
                                </m:ctrlPr>
                              </m:dPr>
                              <m:e>
                                <m:r>
                                  <a:rPr>
                                    <a:latin typeface="Cambria Math" panose="02040503050406030204" pitchFamily="18" charset="0"/>
                                  </a:rPr>
                                  <m:t>𝑘</m:t>
                                </m:r>
                                <m:r>
                                  <a:rPr>
                                    <a:latin typeface="Cambria Math" panose="02040503050406030204" pitchFamily="18" charset="0"/>
                                  </a:rPr>
                                  <m:t>−1</m:t>
                                </m:r>
                              </m:e>
                            </m:d>
                          </m:sup>
                        </m:sSup>
                      </m:e>
                    </m:d>
                  </m:oMath>
                </a14:m>
                <a:r>
                  <a:t>. Since </a:t>
                </a:r>
                <a14:m>
                  <m:oMath xmlns:m="http://schemas.openxmlformats.org/officeDocument/2006/math">
                    <m:r>
                      <a:rPr>
                        <a:latin typeface="Cambria Math" panose="02040503050406030204" pitchFamily="18" charset="0"/>
                      </a:rPr>
                      <m:t>𝑓</m:t>
                    </m:r>
                  </m:oMath>
                </a14:m>
                <a:r>
                  <a:t> is proportional to </a:t>
                </a:r>
                <a14:m>
                  <m:oMath xmlns:m="http://schemas.openxmlformats.org/officeDocument/2006/math">
                    <m:r>
                      <a:rPr>
                        <a:latin typeface="Cambria Math" panose="02040503050406030204" pitchFamily="18" charset="0"/>
                      </a:rPr>
                      <m:t>𝑔</m:t>
                    </m:r>
                  </m:oMath>
                </a14:m>
                <a:r>
                  <a:t>: </a:t>
                </a:r>
                <a14:m>
                  <m:oMath xmlns:m="http://schemas.openxmlformats.org/officeDocument/2006/math">
                    <m:r>
                      <a:rPr>
                        <a:latin typeface="Cambria Math" panose="02040503050406030204" pitchFamily="18" charset="0"/>
                      </a:rPr>
                      <m:t>𝛼</m:t>
                    </m:r>
                    <m:r>
                      <a:rPr>
                        <a:latin typeface="Cambria Math" panose="02040503050406030204" pitchFamily="18" charset="0"/>
                      </a:rPr>
                      <m:t>=</m:t>
                    </m:r>
                    <m:r>
                      <a:rPr>
                        <a:latin typeface="Cambria Math" panose="02040503050406030204" pitchFamily="18" charset="0"/>
                      </a:rPr>
                      <m:t>𝑝</m:t>
                    </m:r>
                    <m:d>
                      <m:dPr>
                        <m:ctrlPr>
                          <a:rPr i="1">
                            <a:latin typeface="Cambria Math" panose="02040503050406030204" pitchFamily="18" charset="0"/>
                          </a:rPr>
                        </m:ctrlPr>
                      </m:dPr>
                      <m:e>
                        <m:sSup>
                          <m:sSupPr>
                            <m:ctrlPr>
                              <a:rPr i="1">
                                <a:latin typeface="Cambria Math" panose="02040503050406030204" pitchFamily="18" charset="0"/>
                              </a:rPr>
                            </m:ctrlPr>
                          </m:sSupPr>
                          <m:e>
                            <m:r>
                              <a:rPr>
                                <a:latin typeface="Cambria Math" panose="02040503050406030204" pitchFamily="18" charset="0"/>
                              </a:rPr>
                              <m:t>𝛟</m:t>
                            </m:r>
                          </m:e>
                          <m:sup>
                            <m:r>
                              <a:rPr>
                                <a:latin typeface="Cambria Math" panose="02040503050406030204" pitchFamily="18" charset="0"/>
                              </a:rPr>
                              <m:t>′</m:t>
                            </m:r>
                          </m:sup>
                        </m:sSup>
                      </m:e>
                    </m:d>
                    <m:r>
                      <a:rPr>
                        <a:latin typeface="Cambria Math" panose="02040503050406030204" pitchFamily="18" charset="0"/>
                      </a:rPr>
                      <m:t>/</m:t>
                    </m:r>
                    <m:r>
                      <a:rPr>
                        <a:latin typeface="Cambria Math" panose="02040503050406030204" pitchFamily="18" charset="0"/>
                      </a:rPr>
                      <m:t>𝑝</m:t>
                    </m:r>
                    <m:d>
                      <m:dPr>
                        <m:ctrlPr>
                          <a:rPr i="1">
                            <a:latin typeface="Cambria Math" panose="02040503050406030204" pitchFamily="18" charset="0"/>
                          </a:rPr>
                        </m:ctrlPr>
                      </m:dPr>
                      <m:e>
                        <m:sSup>
                          <m:sSupPr>
                            <m:ctrlPr>
                              <a:rPr i="1">
                                <a:latin typeface="Cambria Math" panose="02040503050406030204" pitchFamily="18" charset="0"/>
                              </a:rPr>
                            </m:ctrlPr>
                          </m:sSupPr>
                          <m:e>
                            <m:r>
                              <a:rPr>
                                <a:latin typeface="Cambria Math" panose="02040503050406030204" pitchFamily="18" charset="0"/>
                              </a:rPr>
                              <m:t>𝛟</m:t>
                            </m:r>
                          </m:e>
                          <m:sup>
                            <m:d>
                              <m:dPr>
                                <m:ctrlPr>
                                  <a:rPr i="1">
                                    <a:latin typeface="Cambria Math" panose="02040503050406030204" pitchFamily="18" charset="0"/>
                                  </a:rPr>
                                </m:ctrlPr>
                              </m:dPr>
                              <m:e>
                                <m:r>
                                  <a:rPr>
                                    <a:latin typeface="Cambria Math" panose="02040503050406030204" pitchFamily="18" charset="0"/>
                                  </a:rPr>
                                  <m:t>𝑘</m:t>
                                </m:r>
                                <m:r>
                                  <a:rPr>
                                    <a:latin typeface="Cambria Math" panose="02040503050406030204" pitchFamily="18" charset="0"/>
                                  </a:rPr>
                                  <m:t>−1</m:t>
                                </m:r>
                              </m:e>
                            </m:d>
                          </m:sup>
                        </m:sSup>
                      </m:e>
                    </m:d>
                  </m:oMath>
                </a14:m>
                <a:r>
                  <a:t>.</a:t>
                </a:r>
              </a:p>
              <a:p>
                <a:pPr marL="457200" lvl="0" indent="-457200">
                  <a:buAutoNum type="alphaLcPeriod"/>
                </a:pPr>
                <a:r>
                  <a:t>Sample a random value </a:t>
                </a:r>
                <a14:m>
                  <m:oMath xmlns:m="http://schemas.openxmlformats.org/officeDocument/2006/math">
                    <m:r>
                      <a:rPr>
                        <a:latin typeface="Cambria Math" panose="02040503050406030204" pitchFamily="18" charset="0"/>
                      </a:rPr>
                      <m:t>𝑢</m:t>
                    </m:r>
                  </m:oMath>
                </a14:m>
                <a:r>
                  <a:t> between 0 and 1 from a uniform distribution.</a:t>
                </a:r>
              </a:p>
              <a:p>
                <a:pPr lvl="1"/>
                <a:r>
                  <a:t>If </a:t>
                </a:r>
                <a14:m>
                  <m:oMath xmlns:m="http://schemas.openxmlformats.org/officeDocument/2006/math">
                    <m:r>
                      <a:rPr>
                        <a:latin typeface="Cambria Math" panose="02040503050406030204" pitchFamily="18" charset="0"/>
                      </a:rPr>
                      <m:t>𝑢</m:t>
                    </m:r>
                    <m:r>
                      <a:rPr>
                        <a:latin typeface="Cambria Math" panose="02040503050406030204" pitchFamily="18" charset="0"/>
                      </a:rPr>
                      <m:t>≤</m:t>
                    </m:r>
                    <m:r>
                      <a:rPr>
                        <a:latin typeface="Cambria Math" panose="02040503050406030204" pitchFamily="18" charset="0"/>
                      </a:rPr>
                      <m:t>𝛼</m:t>
                    </m:r>
                  </m:oMath>
                </a14:m>
                <a:r>
                  <a:t>, accept the proposed value by setting </a:t>
                </a:r>
                <a14:m>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𝛟</m:t>
                        </m:r>
                      </m:e>
                      <m:sup>
                        <m:d>
                          <m:dPr>
                            <m:ctrlPr>
                              <a:rPr i="1">
                                <a:latin typeface="Cambria Math" panose="02040503050406030204" pitchFamily="18" charset="0"/>
                              </a:rPr>
                            </m:ctrlPr>
                          </m:dPr>
                          <m:e>
                            <m:r>
                              <a:rPr>
                                <a:latin typeface="Cambria Math" panose="02040503050406030204" pitchFamily="18" charset="0"/>
                              </a:rPr>
                              <m:t>𝑘</m:t>
                            </m:r>
                          </m:e>
                        </m:d>
                      </m:sup>
                    </m:sSup>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𝛟</m:t>
                        </m:r>
                      </m:e>
                      <m:sup>
                        <m:r>
                          <a:rPr>
                            <a:latin typeface="Cambria Math" panose="02040503050406030204" pitchFamily="18" charset="0"/>
                          </a:rPr>
                          <m:t>′</m:t>
                        </m:r>
                      </m:sup>
                    </m:sSup>
                  </m:oMath>
                </a14:m>
                <a:r>
                  <a:t>.</a:t>
                </a:r>
              </a:p>
              <a:p>
                <a:pPr lvl="1"/>
                <a:r>
                  <a:t>Else, reject the proposed value and set </a:t>
                </a:r>
                <a14:m>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𝛟</m:t>
                        </m:r>
                      </m:e>
                      <m:sup>
                        <m:d>
                          <m:dPr>
                            <m:ctrlPr>
                              <a:rPr i="1">
                                <a:latin typeface="Cambria Math" panose="02040503050406030204" pitchFamily="18" charset="0"/>
                              </a:rPr>
                            </m:ctrlPr>
                          </m:dPr>
                          <m:e>
                            <m:r>
                              <a:rPr>
                                <a:latin typeface="Cambria Math" panose="02040503050406030204" pitchFamily="18" charset="0"/>
                              </a:rPr>
                              <m:t>𝑘</m:t>
                            </m:r>
                          </m:e>
                        </m:d>
                      </m:sup>
                    </m:sSup>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𝛟</m:t>
                        </m:r>
                      </m:e>
                      <m:sup>
                        <m:d>
                          <m:dPr>
                            <m:ctrlPr>
                              <a:rPr i="1">
                                <a:latin typeface="Cambria Math" panose="02040503050406030204" pitchFamily="18" charset="0"/>
                              </a:rPr>
                            </m:ctrlPr>
                          </m:dPr>
                          <m:e>
                            <m:r>
                              <a:rPr>
                                <a:latin typeface="Cambria Math" panose="02040503050406030204" pitchFamily="18" charset="0"/>
                              </a:rPr>
                              <m:t>𝑘</m:t>
                            </m:r>
                            <m:r>
                              <a:rPr>
                                <a:latin typeface="Cambria Math" panose="02040503050406030204" pitchFamily="18" charset="0"/>
                              </a:rPr>
                              <m:t>−1</m:t>
                            </m:r>
                          </m:e>
                        </m:d>
                      </m:sup>
                    </m:sSup>
                  </m:oMath>
                </a14:m>
                <a:r>
                  <a:t>.</a:t>
                </a:r>
              </a:p>
            </p:txBody>
          </p:sp>
        </mc:Choice>
        <mc:Fallback>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1086" t="-1897"/>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41</a:t>
            </a:fld>
            <a:endParaRPr lang="en-GB"/>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MCMC: Metropolis-Hastings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lnSpcReduction="10000"/>
              </a:bodyPr>
              <a:lstStyle/>
              <a:p>
                <a:pPr marL="0" lvl="0" indent="0">
                  <a:buNone/>
                </a:pPr>
                <a:r>
                  <a:t>Each chain in the resulting MCMC is initialised from an arbitrary starting value </a:t>
                </a:r>
                <a14:m>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𝛟</m:t>
                        </m:r>
                      </m:e>
                      <m:sup>
                        <m:d>
                          <m:dPr>
                            <m:ctrlPr>
                              <a:rPr i="1">
                                <a:latin typeface="Cambria Math" panose="02040503050406030204" pitchFamily="18" charset="0"/>
                              </a:rPr>
                            </m:ctrlPr>
                          </m:dPr>
                          <m:e>
                            <m:r>
                              <a:rPr>
                                <a:latin typeface="Cambria Math" panose="02040503050406030204" pitchFamily="18" charset="0"/>
                              </a:rPr>
                              <m:t>0</m:t>
                            </m:r>
                          </m:e>
                        </m:d>
                      </m:sup>
                    </m:sSup>
                  </m:oMath>
                </a14:m>
                <a:r>
                  <a:t>. Just like the Gibbs sampler, Metropolis-Hastings is guaranteed to converge eventually to the target distribution.</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However, we only run chains of finite lengths, and given the dependent nature of the values in the chain, it is important to run several chains, to avoid getting stuck in some regions of the target probability density.</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Ideally, after some initial iterations, called </a:t>
                </a:r>
                <a:r>
                  <a:rPr b="1"/>
                  <a:t>burn-in</a:t>
                </a:r>
                <a:r>
                  <a:t>, all chains converge to the same area of the sampling space. If this is the case, we say that the chains are </a:t>
                </a:r>
                <a:r>
                  <a:rPr b="1"/>
                  <a:t>mixing</a:t>
                </a:r>
                <a:r>
                  <a:t> well. If not, then this can indicate issues with the model we specified.</a:t>
                </a:r>
              </a:p>
            </p:txBody>
          </p:sp>
        </mc:Choice>
        <mc:Fallback>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1206" t="-2981" r="-1206" b="-1084"/>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42</a:t>
            </a:fld>
            <a:endParaRPr lang="en-GB"/>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MCMC: Metropolis-Hastings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lnSpcReduction="10000"/>
              </a:bodyPr>
              <a:lstStyle/>
              <a:p>
                <a:pPr marL="0" lvl="0" indent="0">
                  <a:buNone/>
                </a:pPr>
                <a:r>
                  <a:t>We have seen that Gibbs is a special case of the Metropolis-Hastings algorithm (sampling from the joint distribution using conditional distributions and always accepting proposed values).</a:t>
                </a:r>
              </a:p>
              <a:p>
                <a:pPr marL="0" lvl="0" indent="0">
                  <a:buNone/>
                </a:pPr>
                <a:r>
                  <a:t>But other algorithms are possible:</a:t>
                </a:r>
              </a:p>
              <a:p>
                <a:pPr lvl="0"/>
                <a:r>
                  <a:t>If we use a symmetric, Gaussian </a:t>
                </a:r>
                <a14:m>
                  <m:oMath xmlns:m="http://schemas.openxmlformats.org/officeDocument/2006/math">
                    <m:r>
                      <a:rPr>
                        <a:latin typeface="Cambria Math" panose="02040503050406030204" pitchFamily="18" charset="0"/>
                      </a:rPr>
                      <m:t>𝑔</m:t>
                    </m:r>
                    <m:d>
                      <m:dPr>
                        <m:ctrlPr>
                          <a:rPr i="1">
                            <a:latin typeface="Cambria Math" panose="02040503050406030204" pitchFamily="18" charset="0"/>
                          </a:rPr>
                        </m:ctrlPr>
                      </m:dPr>
                      <m:e>
                        <m:sSup>
                          <m:sSupPr>
                            <m:ctrlPr>
                              <a:rPr i="1">
                                <a:latin typeface="Cambria Math" panose="02040503050406030204" pitchFamily="18" charset="0"/>
                              </a:rPr>
                            </m:ctrlPr>
                          </m:sSupPr>
                          <m:e>
                            <m:r>
                              <a:rPr>
                                <a:latin typeface="Cambria Math" panose="02040503050406030204" pitchFamily="18" charset="0"/>
                              </a:rPr>
                              <m:t>𝛟</m:t>
                            </m:r>
                          </m:e>
                          <m:sup>
                            <m:r>
                              <a:rPr>
                                <a:latin typeface="Cambria Math" panose="02040503050406030204" pitchFamily="18" charset="0"/>
                              </a:rPr>
                              <m:t>′</m:t>
                            </m:r>
                          </m:sup>
                        </m:sSup>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𝛟</m:t>
                            </m:r>
                          </m:e>
                          <m:sup>
                            <m:d>
                              <m:dPr>
                                <m:ctrlPr>
                                  <a:rPr i="1">
                                    <a:latin typeface="Cambria Math" panose="02040503050406030204" pitchFamily="18" charset="0"/>
                                  </a:rPr>
                                </m:ctrlPr>
                              </m:dPr>
                              <m:e>
                                <m:r>
                                  <a:rPr>
                                    <a:latin typeface="Cambria Math" panose="02040503050406030204" pitchFamily="18" charset="0"/>
                                  </a:rPr>
                                  <m:t>𝑘</m:t>
                                </m:r>
                              </m:e>
                            </m:d>
                          </m:sup>
                        </m:sSup>
                      </m:e>
                    </m:d>
                    <m:r>
                      <a:rPr>
                        <a:latin typeface="Cambria Math" panose="02040503050406030204" pitchFamily="18" charset="0"/>
                      </a:rPr>
                      <m:t>=</m:t>
                    </m:r>
                    <m:r>
                      <a:rPr>
                        <a:latin typeface="Cambria Math" panose="02040503050406030204" pitchFamily="18" charset="0"/>
                      </a:rPr>
                      <m:t>𝑔</m:t>
                    </m:r>
                    <m:d>
                      <m:dPr>
                        <m:ctrlPr>
                          <a:rPr i="1">
                            <a:latin typeface="Cambria Math" panose="02040503050406030204" pitchFamily="18" charset="0"/>
                          </a:rPr>
                        </m:ctrlPr>
                      </m:dPr>
                      <m:e>
                        <m:sSup>
                          <m:sSupPr>
                            <m:ctrlPr>
                              <a:rPr i="1">
                                <a:latin typeface="Cambria Math" panose="02040503050406030204" pitchFamily="18" charset="0"/>
                              </a:rPr>
                            </m:ctrlPr>
                          </m:sSupPr>
                          <m:e>
                            <m:r>
                              <a:rPr>
                                <a:latin typeface="Cambria Math" panose="02040503050406030204" pitchFamily="18" charset="0"/>
                              </a:rPr>
                              <m:t>𝛟</m:t>
                            </m:r>
                          </m:e>
                          <m:sup>
                            <m:d>
                              <m:dPr>
                                <m:ctrlPr>
                                  <a:rPr i="1">
                                    <a:latin typeface="Cambria Math" panose="02040503050406030204" pitchFamily="18" charset="0"/>
                                  </a:rPr>
                                </m:ctrlPr>
                              </m:dPr>
                              <m:e>
                                <m:r>
                                  <a:rPr>
                                    <a:latin typeface="Cambria Math" panose="02040503050406030204" pitchFamily="18" charset="0"/>
                                  </a:rPr>
                                  <m:t>𝑘</m:t>
                                </m:r>
                              </m:e>
                            </m:d>
                          </m:sup>
                        </m:sSup>
                        <m:r>
                          <a:rPr>
                            <a:latin typeface="Cambria Math" panose="02040503050406030204" pitchFamily="18" charset="0"/>
                          </a:rPr>
                          <m:t>|</m:t>
                        </m:r>
                        <m:sSup>
                          <m:sSupPr>
                            <m:ctrlPr>
                              <a:rPr i="1">
                                <a:latin typeface="Cambria Math" panose="02040503050406030204" pitchFamily="18" charset="0"/>
                              </a:rPr>
                            </m:ctrlPr>
                          </m:sSupPr>
                          <m:e>
                            <m:r>
                              <a:rPr>
                                <a:latin typeface="Cambria Math" panose="02040503050406030204" pitchFamily="18" charset="0"/>
                              </a:rPr>
                              <m:t>𝛟</m:t>
                            </m:r>
                          </m:e>
                          <m:sup>
                            <m:r>
                              <a:rPr>
                                <a:latin typeface="Cambria Math" panose="02040503050406030204" pitchFamily="18" charset="0"/>
                              </a:rPr>
                              <m:t>′</m:t>
                            </m:r>
                          </m:sup>
                        </m:sSup>
                      </m:e>
                    </m:d>
                  </m:oMath>
                </a14:m>
                <a:r>
                  <a:t>, i.e. a Gaussian random walk, then MH reduces to the simpler Metropolis algorithm.</a:t>
                </a:r>
              </a:p>
              <a:p>
                <a:pPr lvl="0"/>
                <a:r>
                  <a:t>If we use Hamiltonian dynamics evoluation for the proposal desnity, we obtain </a:t>
                </a:r>
                <a:r>
                  <a:rPr b="1"/>
                  <a:t>Hamiltonian Monte Carlo</a:t>
                </a:r>
                <a:r>
                  <a:t>. An extension of this, is the </a:t>
                </a:r>
                <a:r>
                  <a:rPr b="1"/>
                  <a:t>No U-Turns Sampler</a:t>
                </a:r>
                <a:r>
                  <a:t> (NUTS).</a:t>
                </a:r>
              </a:p>
              <a:p>
                <a:pPr marL="0" lvl="0" indent="0">
                  <a:buNone/>
                </a:pPr>
                <a:r>
                  <a:t>These are just some of the possible samplers implemented in modern MCMC software - consult the documentation of your software to find out what is implemented. </a:t>
                </a:r>
                <a:r>
                  <a:rPr>
                    <a:latin typeface="Courier"/>
                  </a:rPr>
                  <a:t>NIMBLE</a:t>
                </a:r>
                <a:r>
                  <a:t> even allows you to code up your own sampler!</a:t>
                </a:r>
              </a:p>
            </p:txBody>
          </p:sp>
        </mc:Choice>
        <mc:Fallback>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1086" t="-2439" r="-1448"/>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43</a:t>
            </a:fld>
            <a:endParaRPr lang="en-GB"/>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[end of STA623 Bayesian Data analysis Session 4]</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44</a:t>
            </a:fld>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rPr b="1"/>
              <a:t>MONTE CARLO APPROXIMATION</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5</a:t>
            </a:fld>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Monte Carlo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lnSpcReduction="10000"/>
              </a:bodyPr>
              <a:lstStyle/>
              <a:p>
                <a:pPr marL="0" lvl="0" indent="0">
                  <a:buNone/>
                </a:pPr>
                <a:r>
                  <a:t>In the examples we have seen so far, particularly when we used conjugate priors, we ended up with a posterior distribution for an unknown parameter </a:t>
                </a:r>
                <a14:m>
                  <m:oMath xmlns:m="http://schemas.openxmlformats.org/officeDocument/2006/math">
                    <m:r>
                      <a:rPr>
                        <a:latin typeface="Cambria Math" panose="02040503050406030204" pitchFamily="18" charset="0"/>
                      </a:rPr>
                      <m:t>𝜃</m:t>
                    </m:r>
                  </m:oMath>
                </a14:m>
                <a:r>
                  <a:t> for which there existed simple formulae for posterior means and variances.</a:t>
                </a:r>
              </a:p>
              <a:p>
                <a:pPr marL="0" lvl="0" indent="0">
                  <a:buNone/>
                </a:pPr>
                <a:r>
                  <a:t>Often however we are interested in other aspects of the posterior distribution, e.g.</a:t>
                </a:r>
              </a:p>
              <a:p>
                <a:pPr lvl="0"/>
                <a14:m>
                  <m:oMath xmlns:m="http://schemas.openxmlformats.org/officeDocument/2006/math">
                    <m:r>
                      <a:rPr>
                        <a:latin typeface="Cambria Math" panose="02040503050406030204" pitchFamily="18" charset="0"/>
                      </a:rPr>
                      <m:t>𝑃</m:t>
                    </m:r>
                    <m:d>
                      <m:dPr>
                        <m:ctrlPr>
                          <a:rPr i="1">
                            <a:latin typeface="Cambria Math" panose="02040503050406030204" pitchFamily="18" charset="0"/>
                          </a:rPr>
                        </m:ctrlPr>
                      </m:dPr>
                      <m:e>
                        <m:r>
                          <a:rPr>
                            <a:latin typeface="Cambria Math" panose="02040503050406030204" pitchFamily="18" charset="0"/>
                          </a:rPr>
                          <m:t>𝜃</m:t>
                        </m:r>
                        <m:r>
                          <a:rPr>
                            <a:latin typeface="Cambria Math" panose="02040503050406030204" pitchFamily="18" charset="0"/>
                          </a:rPr>
                          <m:t>∈</m:t>
                        </m:r>
                        <m:r>
                          <a:rPr>
                            <a:latin typeface="Cambria Math" panose="02040503050406030204" pitchFamily="18" charset="0"/>
                          </a:rPr>
                          <m:t>𝐴</m:t>
                        </m:r>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𝑛</m:t>
                            </m:r>
                          </m:sub>
                        </m:sSub>
                      </m:e>
                    </m:d>
                  </m:oMath>
                </a14:m>
                <a:r>
                  <a:t> for arbitrary sets A.</a:t>
                </a:r>
              </a:p>
              <a:p>
                <a:pPr lvl="0"/>
                <a:r>
                  <a:t>posterior means and variances for functions of </a:t>
                </a:r>
                <a14:m>
                  <m:oMath xmlns:m="http://schemas.openxmlformats.org/officeDocument/2006/math">
                    <m:r>
                      <a:rPr>
                        <a:latin typeface="Cambria Math" panose="02040503050406030204" pitchFamily="18" charset="0"/>
                      </a:rPr>
                      <m:t>𝜃</m:t>
                    </m:r>
                  </m:oMath>
                </a14:m>
                <a:endParaRPr/>
              </a:p>
              <a:p>
                <a:pPr lvl="0"/>
                <a:r>
                  <a:t>predictive distributions for missing or unobserved data</a:t>
                </a:r>
              </a:p>
              <a:p>
                <a:pPr lvl="0"/>
                <a:r>
                  <a:t>comparing two or more populations, so that we are interested in the posterior distribution for </a:t>
                </a:r>
                <a14:m>
                  <m:oMath xmlns:m="http://schemas.openxmlformats.org/officeDocument/2006/math">
                    <m:d>
                      <m:dPr>
                        <m:begChr m:val="|"/>
                        <m:endChr m:val="|"/>
                        <m:ctrlPr>
                          <a:rPr>
                            <a:latin typeface="Cambria Math" panose="02040503050406030204" pitchFamily="18" charset="0"/>
                          </a:rPr>
                        </m:ctrlPr>
                      </m:dPr>
                      <m:e>
                        <m:sSub>
                          <m:sSubPr>
                            <m:ctrlPr>
                              <a:rPr>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2</m:t>
                            </m:r>
                          </m:sub>
                        </m:sSub>
                      </m:e>
                    </m:d>
                  </m:oMath>
                </a14:m>
                <a:r>
                  <a:t>, </a:t>
                </a:r>
                <a14:m>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2</m:t>
                        </m:r>
                      </m:sub>
                    </m:sSub>
                  </m:oMath>
                </a14:m>
                <a:r>
                  <a:t> or </a:t>
                </a:r>
                <a14:m>
                  <m:oMath xmlns:m="http://schemas.openxmlformats.org/officeDocument/2006/math">
                    <m:r>
                      <m:rPr>
                        <m:sty m:val="p"/>
                      </m:rPr>
                      <a:rPr>
                        <a:latin typeface="Cambria Math" panose="02040503050406030204" pitchFamily="18" charset="0"/>
                      </a:rPr>
                      <m:t>max</m:t>
                    </m:r>
                    <m:sSub>
                      <m:sSubPr>
                        <m:ctrlPr>
                          <a:rPr i="1">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𝑛</m:t>
                        </m:r>
                      </m:sub>
                    </m:sSub>
                  </m:oMath>
                </a14:m>
                <a:endParaRPr/>
              </a:p>
            </p:txBody>
          </p:sp>
        </mc:Choice>
        <mc:Fallback>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1206" t="-2981"/>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6</a:t>
            </a:fld>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Monte Carlo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a:bodyPr>
              <a:lstStyle/>
              <a:p>
                <a:pPr marL="0" lvl="0" indent="0">
                  <a:buNone/>
                </a:pPr>
                <a:r>
                  <a:t>Obtaining exact values for these quantities can be difficult or impossible.</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Trick:</a:t>
                </a:r>
              </a:p>
              <a:p>
                <a:pPr lvl="0"/>
                <a:r>
                  <a:t>Generate random samples for the parameters from their posterior distributions.</a:t>
                </a:r>
              </a:p>
              <a:p>
                <a:pPr lvl="0"/>
                <a:r>
                  <a:t>Use these samples to compute arbitrary quantities of interest to an arbitrary degree of precision.</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r>
                  <a:t>Generating random samples </a:t>
                </a:r>
                <a14:m>
                  <m:oMath xmlns:m="http://schemas.openxmlformats.org/officeDocument/2006/math">
                    <m:r>
                      <a:rPr>
                        <a:latin typeface="Cambria Math" panose="02040503050406030204" pitchFamily="18" charset="0"/>
                      </a:rPr>
                      <m:t>≈</m:t>
                    </m:r>
                  </m:oMath>
                </a14:m>
                <a:r>
                  <a:t> playing a game of chance. Since Monte Carlo is the most famous casino in the world, this approach was named the </a:t>
                </a:r>
                <a:r>
                  <a:rPr b="1"/>
                  <a:t>Monte Carlo approximation</a:t>
                </a:r>
                <a:r>
                  <a:t>.</a:t>
                </a:r>
              </a:p>
            </p:txBody>
          </p:sp>
        </mc:Choice>
        <mc:Fallback>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1086" t="-1897" r="-965" b="-271"/>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7</a:t>
            </a:fld>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Monte Carlo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normAutofit fontScale="92500"/>
              </a:bodyPr>
              <a:lstStyle/>
              <a:p>
                <a:pPr marL="0" lvl="0" indent="0">
                  <a:buNone/>
                </a:pPr>
                <a:r>
                  <a:t>Recall the integral from Exercise 5, Practical 1&amp;2:</a:t>
                </a:r>
              </a:p>
              <a:p>
                <a:pPr marL="0" lvl="0" indent="0">
                  <a:buNone/>
                </a:pPr>
                <a14:m>
                  <m:oMathPara xmlns:m="http://schemas.openxmlformats.org/officeDocument/2006/math">
                    <m:oMathParaPr>
                      <m:jc m:val="center"/>
                    </m:oMathParaPr>
                    <m:oMath xmlns:m="http://schemas.openxmlformats.org/officeDocument/2006/math">
                      <m:r>
                        <a:rPr>
                          <a:latin typeface="Cambria Math" panose="02040503050406030204" pitchFamily="18" charset="0"/>
                        </a:rPr>
                        <m:t> </m:t>
                      </m:r>
                    </m:oMath>
                  </m:oMathPara>
                </a14:m>
                <a:endParaRPr/>
              </a:p>
              <a:p>
                <a:pPr marL="0" lvl="0" indent="0">
                  <a:buNone/>
                </a:pPr>
                <a14:m>
                  <m:oMathPara xmlns:m="http://schemas.openxmlformats.org/officeDocument/2006/math">
                    <m:oMathParaPr>
                      <m:jc m:val="center"/>
                    </m:oMathParaPr>
                    <m:oMath xmlns:m="http://schemas.openxmlformats.org/officeDocument/2006/math">
                      <m:m>
                        <m:mPr>
                          <m:plcHide m:val="on"/>
                          <m:mcs>
                            <m:mc>
                              <m:mcPr>
                                <m:count m:val="3"/>
                                <m:mcJc m:val="center"/>
                              </m:mcPr>
                            </m:mc>
                          </m:mcs>
                          <m:ctrlPr>
                            <a:rPr>
                              <a:latin typeface="Cambria Math" panose="02040503050406030204" pitchFamily="18" charset="0"/>
                            </a:rPr>
                          </m:ctrlPr>
                        </m:mPr>
                        <m:mr>
                          <m:e>
                            <m:r>
                              <a:rPr>
                                <a:latin typeface="Cambria Math" panose="02040503050406030204" pitchFamily="18" charset="0"/>
                              </a:rPr>
                              <m:t>𝑃</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1</m:t>
                                    </m:r>
                                  </m:sub>
                                </m:sSub>
                                <m:r>
                                  <a:rPr>
                                    <a:latin typeface="Cambria Math" panose="02040503050406030204" pitchFamily="18" charset="0"/>
                                  </a:rPr>
                                  <m:t>&gt;</m:t>
                                </m:r>
                                <m:sSub>
                                  <m:sSubPr>
                                    <m:ctrlPr>
                                      <a:rPr i="1">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2</m:t>
                                    </m:r>
                                  </m:sub>
                                </m:sSub>
                                <m:r>
                                  <a:rPr>
                                    <a:latin typeface="Cambria Math" panose="02040503050406030204" pitchFamily="18" charset="0"/>
                                  </a:rPr>
                                  <m:t>|...</m:t>
                                </m:r>
                              </m:e>
                            </m:d>
                          </m:e>
                          <m:e>
                            <m:r>
                              <a:rPr>
                                <a:latin typeface="Cambria Math" panose="02040503050406030204" pitchFamily="18" charset="0"/>
                              </a:rPr>
                              <m:t>=</m:t>
                            </m:r>
                          </m:e>
                          <m:e>
                            <m:nary>
                              <m:naryPr>
                                <m:limLoc m:val="subSup"/>
                                <m:ctrlPr>
                                  <a:rPr i="1">
                                    <a:latin typeface="Cambria Math" panose="02040503050406030204" pitchFamily="18" charset="0"/>
                                  </a:rPr>
                                </m:ctrlPr>
                              </m:naryPr>
                              <m:sub>
                                <m:r>
                                  <a:rPr>
                                    <a:latin typeface="Cambria Math" panose="02040503050406030204" pitchFamily="18" charset="0"/>
                                  </a:rPr>
                                  <m:t>0</m:t>
                                </m:r>
                              </m:sub>
                              <m:sup>
                                <m:r>
                                  <a:rPr>
                                    <a:latin typeface="Cambria Math" panose="02040503050406030204" pitchFamily="18" charset="0"/>
                                  </a:rPr>
                                  <m:t>∞</m:t>
                                </m:r>
                              </m:sup>
                              <m:e>
                                <m:r>
                                  <a:rPr>
                                    <a:latin typeface="Cambria Math" panose="02040503050406030204" pitchFamily="18" charset="0"/>
                                  </a:rPr>
                                  <m:t>𝛾</m:t>
                                </m:r>
                              </m:e>
                            </m:nary>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2</m:t>
                                    </m:r>
                                  </m:sub>
                                </m:sSub>
                                <m:r>
                                  <a:rPr>
                                    <a:latin typeface="Cambria Math" panose="02040503050406030204" pitchFamily="18" charset="0"/>
                                  </a:rPr>
                                  <m:t>;68,45</m:t>
                                </m:r>
                              </m:e>
                            </m:d>
                            <m:nary>
                              <m:naryPr>
                                <m:limLoc m:val="subSup"/>
                                <m:ctrlPr>
                                  <a:rPr i="1">
                                    <a:latin typeface="Cambria Math" panose="02040503050406030204" pitchFamily="18" charset="0"/>
                                  </a:rPr>
                                </m:ctrlPr>
                              </m:naryPr>
                              <m:sub>
                                <m:sSub>
                                  <m:sSubPr>
                                    <m:ctrlPr>
                                      <a:rPr i="1">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2</m:t>
                                    </m:r>
                                  </m:sub>
                                </m:sSub>
                              </m:sub>
                              <m:sup>
                                <m:r>
                                  <a:rPr>
                                    <a:latin typeface="Cambria Math" panose="02040503050406030204" pitchFamily="18" charset="0"/>
                                  </a:rPr>
                                  <m:t>∞</m:t>
                                </m:r>
                              </m:sup>
                              <m:e>
                                <m:r>
                                  <a:rPr>
                                    <a:latin typeface="Cambria Math" panose="02040503050406030204" pitchFamily="18" charset="0"/>
                                  </a:rPr>
                                  <m:t>𝛾</m:t>
                                </m:r>
                              </m:e>
                            </m:nary>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1</m:t>
                                    </m:r>
                                  </m:sub>
                                </m:sSub>
                                <m:r>
                                  <a:rPr>
                                    <a:latin typeface="Cambria Math" panose="02040503050406030204" pitchFamily="18" charset="0"/>
                                  </a:rPr>
                                  <m:t>;219,112</m:t>
                                </m:r>
                              </m:e>
                            </m:d>
                            <m:r>
                              <a:rPr>
                                <a:latin typeface="Cambria Math" panose="02040503050406030204" pitchFamily="18" charset="0"/>
                              </a:rPr>
                              <m:t>𝑑</m:t>
                            </m:r>
                            <m:sSub>
                              <m:sSubPr>
                                <m:ctrlPr>
                                  <a:rPr i="1">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1</m:t>
                                </m:r>
                              </m:sub>
                            </m:sSub>
                            <m:r>
                              <a:rPr>
                                <a:latin typeface="Cambria Math" panose="02040503050406030204" pitchFamily="18" charset="0"/>
                              </a:rPr>
                              <m:t>𝑑</m:t>
                            </m:r>
                            <m:sSub>
                              <m:sSubPr>
                                <m:ctrlPr>
                                  <a:rPr i="1">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2</m:t>
                                </m:r>
                              </m:sub>
                            </m:sSub>
                          </m:e>
                        </m:mr>
                        <m:mr>
                          <m:e/>
                          <m:e>
                            <m:r>
                              <a:rPr>
                                <a:latin typeface="Cambria Math" panose="02040503050406030204" pitchFamily="18" charset="0"/>
                              </a:rPr>
                              <m:t>=</m:t>
                            </m:r>
                          </m:e>
                          <m:e>
                            <m:f>
                              <m:fPr>
                                <m:ctrlPr>
                                  <a:rPr i="1">
                                    <a:latin typeface="Cambria Math" panose="02040503050406030204" pitchFamily="18" charset="0"/>
                                  </a:rPr>
                                </m:ctrlPr>
                              </m:fPr>
                              <m:num>
                                <m:sSup>
                                  <m:sSupPr>
                                    <m:ctrlPr>
                                      <a:rPr i="1">
                                        <a:latin typeface="Cambria Math" panose="02040503050406030204" pitchFamily="18" charset="0"/>
                                      </a:rPr>
                                    </m:ctrlPr>
                                  </m:sSupPr>
                                  <m:e>
                                    <m:r>
                                      <a:rPr>
                                        <a:latin typeface="Cambria Math" panose="02040503050406030204" pitchFamily="18" charset="0"/>
                                      </a:rPr>
                                      <m:t>112</m:t>
                                    </m:r>
                                  </m:e>
                                  <m:sup>
                                    <m:r>
                                      <a:rPr>
                                        <a:latin typeface="Cambria Math" panose="02040503050406030204" pitchFamily="18" charset="0"/>
                                      </a:rPr>
                                      <m:t>219</m:t>
                                    </m:r>
                                  </m:sup>
                                </m:sSup>
                                <m:sSup>
                                  <m:sSupPr>
                                    <m:ctrlPr>
                                      <a:rPr i="1">
                                        <a:latin typeface="Cambria Math" panose="02040503050406030204" pitchFamily="18" charset="0"/>
                                      </a:rPr>
                                    </m:ctrlPr>
                                  </m:sSupPr>
                                  <m:e>
                                    <m:r>
                                      <a:rPr>
                                        <a:latin typeface="Cambria Math" panose="02040503050406030204" pitchFamily="18" charset="0"/>
                                      </a:rPr>
                                      <m:t>45</m:t>
                                    </m:r>
                                  </m:e>
                                  <m:sup>
                                    <m:r>
                                      <a:rPr>
                                        <a:latin typeface="Cambria Math" panose="02040503050406030204" pitchFamily="18" charset="0"/>
                                      </a:rPr>
                                      <m:t>68</m:t>
                                    </m:r>
                                  </m:sup>
                                </m:sSup>
                              </m:num>
                              <m:den>
                                <m:r>
                                  <a:rPr>
                                    <a:latin typeface="Cambria Math" panose="02040503050406030204" pitchFamily="18" charset="0"/>
                                  </a:rPr>
                                  <m:t>𝛤</m:t>
                                </m:r>
                                <m:d>
                                  <m:dPr>
                                    <m:ctrlPr>
                                      <a:rPr i="1">
                                        <a:latin typeface="Cambria Math" panose="02040503050406030204" pitchFamily="18" charset="0"/>
                                      </a:rPr>
                                    </m:ctrlPr>
                                  </m:dPr>
                                  <m:e>
                                    <m:r>
                                      <a:rPr>
                                        <a:latin typeface="Cambria Math" panose="02040503050406030204" pitchFamily="18" charset="0"/>
                                      </a:rPr>
                                      <m:t>219</m:t>
                                    </m:r>
                                  </m:e>
                                </m:d>
                                <m:r>
                                  <a:rPr>
                                    <a:latin typeface="Cambria Math" panose="02040503050406030204" pitchFamily="18" charset="0"/>
                                  </a:rPr>
                                  <m:t>𝛤</m:t>
                                </m:r>
                                <m:d>
                                  <m:dPr>
                                    <m:ctrlPr>
                                      <a:rPr i="1">
                                        <a:latin typeface="Cambria Math" panose="02040503050406030204" pitchFamily="18" charset="0"/>
                                      </a:rPr>
                                    </m:ctrlPr>
                                  </m:dPr>
                                  <m:e>
                                    <m:r>
                                      <a:rPr>
                                        <a:latin typeface="Cambria Math" panose="02040503050406030204" pitchFamily="18" charset="0"/>
                                      </a:rPr>
                                      <m:t>68</m:t>
                                    </m:r>
                                  </m:e>
                                </m:d>
                              </m:den>
                            </m:f>
                            <m:nary>
                              <m:naryPr>
                                <m:limLoc m:val="subSup"/>
                                <m:ctrlPr>
                                  <a:rPr i="1">
                                    <a:latin typeface="Cambria Math" panose="02040503050406030204" pitchFamily="18" charset="0"/>
                                  </a:rPr>
                                </m:ctrlPr>
                              </m:naryPr>
                              <m:sub>
                                <m:r>
                                  <a:rPr>
                                    <a:latin typeface="Cambria Math" panose="02040503050406030204" pitchFamily="18" charset="0"/>
                                  </a:rPr>
                                  <m:t>0</m:t>
                                </m:r>
                              </m:sub>
                              <m:sup>
                                <m:r>
                                  <a:rPr>
                                    <a:latin typeface="Cambria Math" panose="02040503050406030204" pitchFamily="18" charset="0"/>
                                  </a:rPr>
                                  <m:t>∞</m:t>
                                </m:r>
                              </m:sup>
                              <m:e>
                                <m:nary>
                                  <m:naryPr>
                                    <m:limLoc m:val="subSup"/>
                                    <m:ctrlPr>
                                      <a:rPr i="1">
                                        <a:latin typeface="Cambria Math" panose="02040503050406030204" pitchFamily="18" charset="0"/>
                                      </a:rPr>
                                    </m:ctrlPr>
                                  </m:naryPr>
                                  <m:sub>
                                    <m:r>
                                      <a:rPr>
                                        <a:latin typeface="Cambria Math" panose="02040503050406030204" pitchFamily="18" charset="0"/>
                                      </a:rPr>
                                      <m:t>0</m:t>
                                    </m:r>
                                  </m:sub>
                                  <m:sup>
                                    <m:sSub>
                                      <m:sSubPr>
                                        <m:ctrlPr>
                                          <a:rPr i="1">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1</m:t>
                                        </m:r>
                                      </m:sub>
                                    </m:sSub>
                                  </m:sup>
                                  <m:e>
                                    <m:sSubSup>
                                      <m:sSubSupPr>
                                        <m:ctrlPr>
                                          <a:rPr i="1">
                                            <a:latin typeface="Cambria Math" panose="02040503050406030204" pitchFamily="18" charset="0"/>
                                          </a:rPr>
                                        </m:ctrlPr>
                                      </m:sSubSupPr>
                                      <m:e>
                                        <m:r>
                                          <a:rPr>
                                            <a:latin typeface="Cambria Math" panose="02040503050406030204" pitchFamily="18" charset="0"/>
                                          </a:rPr>
                                          <m:t>𝜃</m:t>
                                        </m:r>
                                      </m:e>
                                      <m:sub>
                                        <m:r>
                                          <a:rPr>
                                            <a:latin typeface="Cambria Math" panose="02040503050406030204" pitchFamily="18" charset="0"/>
                                          </a:rPr>
                                          <m:t>1</m:t>
                                        </m:r>
                                      </m:sub>
                                      <m:sup>
                                        <m:r>
                                          <a:rPr>
                                            <a:latin typeface="Cambria Math" panose="02040503050406030204" pitchFamily="18" charset="0"/>
                                          </a:rPr>
                                          <m:t>218</m:t>
                                        </m:r>
                                      </m:sup>
                                    </m:sSubSup>
                                  </m:e>
                                </m:nary>
                              </m:e>
                            </m:nary>
                            <m:sSubSup>
                              <m:sSubSupPr>
                                <m:ctrlPr>
                                  <a:rPr i="1">
                                    <a:latin typeface="Cambria Math" panose="02040503050406030204" pitchFamily="18" charset="0"/>
                                  </a:rPr>
                                </m:ctrlPr>
                              </m:sSubSupPr>
                              <m:e>
                                <m:r>
                                  <a:rPr>
                                    <a:latin typeface="Cambria Math" panose="02040503050406030204" pitchFamily="18" charset="0"/>
                                  </a:rPr>
                                  <m:t>𝜃</m:t>
                                </m:r>
                              </m:e>
                              <m:sub>
                                <m:r>
                                  <a:rPr>
                                    <a:latin typeface="Cambria Math" panose="02040503050406030204" pitchFamily="18" charset="0"/>
                                  </a:rPr>
                                  <m:t>2</m:t>
                                </m:r>
                              </m:sub>
                              <m:sup>
                                <m:r>
                                  <a:rPr>
                                    <a:latin typeface="Cambria Math" panose="02040503050406030204" pitchFamily="18" charset="0"/>
                                  </a:rPr>
                                  <m:t>67</m:t>
                                </m:r>
                              </m:sup>
                            </m:sSubSup>
                            <m:sSup>
                              <m:sSupPr>
                                <m:ctrlPr>
                                  <a:rPr i="1">
                                    <a:latin typeface="Cambria Math" panose="02040503050406030204" pitchFamily="18" charset="0"/>
                                  </a:rPr>
                                </m:ctrlPr>
                              </m:sSupPr>
                              <m:e>
                                <m:r>
                                  <a:rPr>
                                    <a:latin typeface="Cambria Math" panose="02040503050406030204" pitchFamily="18" charset="0"/>
                                  </a:rPr>
                                  <m:t>𝑒</m:t>
                                </m:r>
                              </m:e>
                              <m:sup>
                                <m:r>
                                  <a:rPr>
                                    <a:latin typeface="Cambria Math" panose="02040503050406030204" pitchFamily="18" charset="0"/>
                                  </a:rPr>
                                  <m:t>−112</m:t>
                                </m:r>
                                <m:sSub>
                                  <m:sSubPr>
                                    <m:ctrlPr>
                                      <a:rPr i="1">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1</m:t>
                                    </m:r>
                                  </m:sub>
                                </m:sSub>
                                <m:r>
                                  <a:rPr>
                                    <a:latin typeface="Cambria Math" panose="02040503050406030204" pitchFamily="18" charset="0"/>
                                  </a:rPr>
                                  <m:t>−45</m:t>
                                </m:r>
                                <m:sSub>
                                  <m:sSubPr>
                                    <m:ctrlPr>
                                      <a:rPr i="1">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2</m:t>
                                    </m:r>
                                  </m:sub>
                                </m:sSub>
                              </m:sup>
                            </m:sSup>
                            <m:r>
                              <a:rPr>
                                <a:latin typeface="Cambria Math" panose="02040503050406030204" pitchFamily="18" charset="0"/>
                              </a:rPr>
                              <m:t>𝑑</m:t>
                            </m:r>
                            <m:sSub>
                              <m:sSubPr>
                                <m:ctrlPr>
                                  <a:rPr i="1">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2</m:t>
                                </m:r>
                              </m:sub>
                            </m:sSub>
                            <m:r>
                              <a:rPr>
                                <a:latin typeface="Cambria Math" panose="02040503050406030204" pitchFamily="18" charset="0"/>
                              </a:rPr>
                              <m:t>𝑑</m:t>
                            </m:r>
                            <m:sSub>
                              <m:sSubPr>
                                <m:ctrlPr>
                                  <a:rPr i="1">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1</m:t>
                                </m:r>
                              </m:sub>
                            </m:sSub>
                          </m:e>
                        </m:mr>
                      </m:m>
                    </m:oMath>
                  </m:oMathPara>
                </a14:m>
                <a:endParaRPr/>
              </a:p>
              <a:p>
                <a:pPr marL="0" lvl="0" indent="0">
                  <a:buNone/>
                </a:pPr>
                <a:r>
                  <a:t>This integral can be solved in several ways, but one way involves generating random samples from both gamma distributions and then approximating the integrals by summing over the random samples.</a:t>
                </a:r>
              </a:p>
            </p:txBody>
          </p:sp>
        </mc:Choice>
        <mc:Fallback>
          <p:sp>
            <p:nvSpPr>
              <p:cNvPr id="3" name="Content Placeholder 2">
                <a:extLst>
                  <a:ext uri="{FF2B5EF4-FFF2-40B4-BE49-F238E27FC236}">
                    <a16:creationId xmlns:a16="http://schemas.microsoft.com/office/drawing/2014/main" id="{288BC91F-1C76-43AE-8B2A-956D48B768BE}"/>
                  </a:ext>
                </a:extLst>
              </p:cNvPr>
              <p:cNvSpPr>
                <a:spLocks noGrp="1" noRot="1" noChangeAspect="1" noMove="1" noResize="1" noEditPoints="1" noAdjustHandles="1" noChangeArrowheads="1" noChangeShapeType="1" noTextEdit="1"/>
              </p:cNvSpPr>
              <p:nvPr>
                <p:ph idx="1"/>
              </p:nvPr>
            </p:nvSpPr>
            <p:spPr>
              <a:blipFill>
                <a:blip r:embed="rId2"/>
                <a:stretch>
                  <a:fillRect l="-1086" t="-22493" r="-1206" b="-5420"/>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8</a:t>
            </a:fld>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A89D5-560C-4369-A313-7C24EDF028A0}"/>
              </a:ext>
            </a:extLst>
          </p:cNvPr>
          <p:cNvSpPr>
            <a:spLocks noGrp="1"/>
          </p:cNvSpPr>
          <p:nvPr>
            <p:ph type="title"/>
          </p:nvPr>
        </p:nvSpPr>
        <p:spPr/>
        <p:txBody>
          <a:bodyPr/>
          <a:lstStyle/>
          <a:p>
            <a:pPr marL="0" lvl="0" indent="0">
              <a:buNone/>
            </a:pPr>
            <a:r>
              <a:t>Monte Carlo</a:t>
            </a:r>
          </a:p>
        </p:txBody>
      </p:sp>
      <p:sp>
        <p:nvSpPr>
          <p:cNvPr id="3" name="Content Placeholder 2">
            <a:extLst>
              <a:ext uri="{FF2B5EF4-FFF2-40B4-BE49-F238E27FC236}">
                <a16:creationId xmlns:a16="http://schemas.microsoft.com/office/drawing/2014/main" id="{288BC91F-1C76-43AE-8B2A-956D48B768BE}"/>
              </a:ext>
            </a:extLst>
          </p:cNvPr>
          <p:cNvSpPr>
            <a:spLocks noGrp="1"/>
          </p:cNvSpPr>
          <p:nvPr>
            <p:ph idx="1"/>
          </p:nvPr>
        </p:nvSpPr>
        <p:spPr/>
        <p:txBody>
          <a:bodyPr/>
          <a:lstStyle/>
          <a:p>
            <a:pPr marL="0" lvl="0" indent="0">
              <a:buNone/>
            </a:pPr>
            <a:r>
              <a:t>In Exercise 5, Practical 1&amp;2, we solved the integral analytically by doing the integral (albeit by using a computer programme to help with this) and found </a:t>
            </a:r>
            <a14:m xmlns:a14="http://schemas.microsoft.com/office/drawing/2010/main">
              <m:oMath xmlns:m="http://schemas.openxmlformats.org/officeDocument/2006/math">
                <m:r>
                  <a:rPr>
                    <a:latin typeface="Cambria Math" panose="02040503050406030204" pitchFamily="18" charset="0"/>
                  </a:rPr>
                  <m:t>𝑃</m:t>
                </m:r>
                <m:d>
                  <m:dPr>
                    <m:ctrlPr>
                      <a:rPr i="1">
                        <a:latin typeface="Cambria Math" panose="02040503050406030204" pitchFamily="18" charset="0"/>
                      </a:rPr>
                    </m:ctrlPr>
                  </m:dPr>
                  <m:e>
                    <m:sSub>
                      <m:sSubPr>
                        <m:ctrlPr>
                          <a:rPr i="1">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1</m:t>
                        </m:r>
                      </m:sub>
                    </m:sSub>
                    <m:r>
                      <a:rPr>
                        <a:latin typeface="Cambria Math" panose="02040503050406030204" pitchFamily="18" charset="0"/>
                      </a:rPr>
                      <m:t>&gt;</m:t>
                    </m:r>
                    <m:sSub>
                      <m:sSubPr>
                        <m:ctrlPr>
                          <a:rPr i="1">
                            <a:latin typeface="Cambria Math" panose="02040503050406030204" pitchFamily="18" charset="0"/>
                          </a:rPr>
                        </m:ctrlPr>
                      </m:sSubPr>
                      <m:e>
                        <m:r>
                          <a:rPr>
                            <a:latin typeface="Cambria Math" panose="02040503050406030204" pitchFamily="18" charset="0"/>
                          </a:rPr>
                          <m:t>𝜃</m:t>
                        </m:r>
                      </m:e>
                      <m:sub>
                        <m:r>
                          <a:rPr>
                            <a:latin typeface="Cambria Math" panose="02040503050406030204" pitchFamily="18" charset="0"/>
                          </a:rPr>
                          <m:t>2</m:t>
                        </m:r>
                      </m:sub>
                    </m:sSub>
                    <m:r>
                      <a:rPr>
                        <a:latin typeface="Cambria Math" panose="02040503050406030204" pitchFamily="18" charset="0"/>
                      </a:rPr>
                      <m:t>|...</m:t>
                    </m:r>
                  </m:e>
                </m:d>
                <m:r>
                  <a:rPr>
                    <a:latin typeface="Cambria Math" panose="02040503050406030204" pitchFamily="18" charset="0"/>
                  </a:rPr>
                  <m:t>=0.9726</m:t>
                </m:r>
              </m:oMath>
            </a14:m>
            <a:r>
              <a:t>.</a:t>
            </a:r>
          </a:p>
          <a:p>
            <a:pPr marL="0" lvl="0" indent="0">
              <a:buNone/>
            </a:pPr>
            <a:r>
              <a:t>Now let’s do it by sampling and approximating:</a:t>
            </a:r>
          </a:p>
          <a:p>
            <a:pPr lvl="0" indent="0">
              <a:buNone/>
            </a:pPr>
            <a:r>
              <a:rPr>
                <a:solidFill>
                  <a:srgbClr val="003B4F"/>
                </a:solidFill>
                <a:latin typeface="Courier"/>
              </a:rPr>
              <a:t>N&lt;-</a:t>
            </a:r>
            <a:r>
              <a:rPr>
                <a:solidFill>
                  <a:srgbClr val="AD0000"/>
                </a:solidFill>
                <a:latin typeface="Courier"/>
              </a:rPr>
              <a:t>1e5</a:t>
            </a:r>
            <a:br/>
            <a:r>
              <a:rPr>
                <a:solidFill>
                  <a:srgbClr val="003B4F"/>
                </a:solidFill>
                <a:latin typeface="Courier"/>
              </a:rPr>
              <a:t>theta1&lt;-</a:t>
            </a:r>
            <a:r>
              <a:rPr>
                <a:solidFill>
                  <a:srgbClr val="4758AB"/>
                </a:solidFill>
                <a:latin typeface="Courier"/>
              </a:rPr>
              <a:t>rgamma</a:t>
            </a:r>
            <a:r>
              <a:rPr>
                <a:solidFill>
                  <a:srgbClr val="003B4F"/>
                </a:solidFill>
                <a:latin typeface="Courier"/>
              </a:rPr>
              <a:t>(</a:t>
            </a:r>
            <a:r>
              <a:rPr>
                <a:solidFill>
                  <a:srgbClr val="657422"/>
                </a:solidFill>
                <a:latin typeface="Courier"/>
              </a:rPr>
              <a:t>n=</a:t>
            </a:r>
            <a:r>
              <a:rPr>
                <a:solidFill>
                  <a:srgbClr val="003B4F"/>
                </a:solidFill>
                <a:latin typeface="Courier"/>
              </a:rPr>
              <a:t>N,</a:t>
            </a:r>
            <a:r>
              <a:rPr>
                <a:solidFill>
                  <a:srgbClr val="657422"/>
                </a:solidFill>
                <a:latin typeface="Courier"/>
              </a:rPr>
              <a:t>shape=</a:t>
            </a:r>
            <a:r>
              <a:rPr>
                <a:solidFill>
                  <a:srgbClr val="AD0000"/>
                </a:solidFill>
                <a:latin typeface="Courier"/>
              </a:rPr>
              <a:t>219</a:t>
            </a:r>
            <a:r>
              <a:rPr>
                <a:solidFill>
                  <a:srgbClr val="003B4F"/>
                </a:solidFill>
                <a:latin typeface="Courier"/>
              </a:rPr>
              <a:t>,</a:t>
            </a:r>
            <a:r>
              <a:rPr>
                <a:solidFill>
                  <a:srgbClr val="657422"/>
                </a:solidFill>
                <a:latin typeface="Courier"/>
              </a:rPr>
              <a:t>rate=</a:t>
            </a:r>
            <a:r>
              <a:rPr>
                <a:solidFill>
                  <a:srgbClr val="AD0000"/>
                </a:solidFill>
                <a:latin typeface="Courier"/>
              </a:rPr>
              <a:t>112</a:t>
            </a:r>
            <a:r>
              <a:rPr>
                <a:solidFill>
                  <a:srgbClr val="003B4F"/>
                </a:solidFill>
                <a:latin typeface="Courier"/>
              </a:rPr>
              <a:t>)</a:t>
            </a:r>
            <a:br/>
            <a:r>
              <a:rPr>
                <a:solidFill>
                  <a:srgbClr val="003B4F"/>
                </a:solidFill>
                <a:latin typeface="Courier"/>
              </a:rPr>
              <a:t>theta2&lt;-</a:t>
            </a:r>
            <a:r>
              <a:rPr>
                <a:solidFill>
                  <a:srgbClr val="4758AB"/>
                </a:solidFill>
                <a:latin typeface="Courier"/>
              </a:rPr>
              <a:t>rgamma</a:t>
            </a:r>
            <a:r>
              <a:rPr>
                <a:solidFill>
                  <a:srgbClr val="003B4F"/>
                </a:solidFill>
                <a:latin typeface="Courier"/>
              </a:rPr>
              <a:t>(</a:t>
            </a:r>
            <a:r>
              <a:rPr>
                <a:solidFill>
                  <a:srgbClr val="657422"/>
                </a:solidFill>
                <a:latin typeface="Courier"/>
              </a:rPr>
              <a:t>n=</a:t>
            </a:r>
            <a:r>
              <a:rPr>
                <a:solidFill>
                  <a:srgbClr val="003B4F"/>
                </a:solidFill>
                <a:latin typeface="Courier"/>
              </a:rPr>
              <a:t>N,</a:t>
            </a:r>
            <a:r>
              <a:rPr>
                <a:solidFill>
                  <a:srgbClr val="657422"/>
                </a:solidFill>
                <a:latin typeface="Courier"/>
              </a:rPr>
              <a:t>shape=</a:t>
            </a:r>
            <a:r>
              <a:rPr>
                <a:solidFill>
                  <a:srgbClr val="AD0000"/>
                </a:solidFill>
                <a:latin typeface="Courier"/>
              </a:rPr>
              <a:t>68</a:t>
            </a:r>
            <a:r>
              <a:rPr>
                <a:solidFill>
                  <a:srgbClr val="003B4F"/>
                </a:solidFill>
                <a:latin typeface="Courier"/>
              </a:rPr>
              <a:t>,</a:t>
            </a:r>
            <a:r>
              <a:rPr>
                <a:solidFill>
                  <a:srgbClr val="657422"/>
                </a:solidFill>
                <a:latin typeface="Courier"/>
              </a:rPr>
              <a:t>rate=</a:t>
            </a:r>
            <a:r>
              <a:rPr>
                <a:solidFill>
                  <a:srgbClr val="AD0000"/>
                </a:solidFill>
                <a:latin typeface="Courier"/>
              </a:rPr>
              <a:t>45</a:t>
            </a:r>
            <a:r>
              <a:rPr>
                <a:solidFill>
                  <a:srgbClr val="003B4F"/>
                </a:solidFill>
                <a:latin typeface="Courier"/>
              </a:rPr>
              <a:t>)</a:t>
            </a:r>
            <a:br/>
            <a:br/>
            <a:r>
              <a:rPr>
                <a:solidFill>
                  <a:srgbClr val="4758AB"/>
                </a:solidFill>
                <a:latin typeface="Courier"/>
              </a:rPr>
              <a:t>sum</a:t>
            </a:r>
            <a:r>
              <a:rPr>
                <a:solidFill>
                  <a:srgbClr val="003B4F"/>
                </a:solidFill>
                <a:latin typeface="Courier"/>
              </a:rPr>
              <a:t>(theta1</a:t>
            </a:r>
            <a:r>
              <a:rPr>
                <a:solidFill>
                  <a:srgbClr val="5E5E5E"/>
                </a:solidFill>
                <a:latin typeface="Courier"/>
              </a:rPr>
              <a:t>&gt;</a:t>
            </a:r>
            <a:r>
              <a:rPr>
                <a:solidFill>
                  <a:srgbClr val="003B4F"/>
                </a:solidFill>
                <a:latin typeface="Courier"/>
              </a:rPr>
              <a:t>theta2)</a:t>
            </a:r>
            <a:r>
              <a:rPr>
                <a:solidFill>
                  <a:srgbClr val="5E5E5E"/>
                </a:solidFill>
                <a:latin typeface="Courier"/>
              </a:rPr>
              <a:t>/</a:t>
            </a:r>
            <a:r>
              <a:rPr>
                <a:solidFill>
                  <a:srgbClr val="003B4F"/>
                </a:solidFill>
                <a:latin typeface="Courier"/>
              </a:rPr>
              <a:t>N</a:t>
            </a:r>
          </a:p>
          <a:p>
            <a:pPr lvl="0" indent="0">
              <a:buNone/>
            </a:pPr>
            <a:r>
              <a:rPr>
                <a:latin typeface="Courier"/>
              </a:rPr>
              <a:t>[1] 0.97345</a:t>
            </a:r>
          </a:p>
        </p:txBody>
      </p:sp>
      <p:sp>
        <p:nvSpPr>
          <p:cNvPr id="6" name="Slide Number Placeholder 5">
            <a:extLst>
              <a:ext uri="{FF2B5EF4-FFF2-40B4-BE49-F238E27FC236}">
                <a16:creationId xmlns:a16="http://schemas.microsoft.com/office/drawing/2014/main" id="{C03F998A-2A5E-471F-9FEB-2559B0A7F93D}"/>
              </a:ext>
            </a:extLst>
          </p:cNvPr>
          <p:cNvSpPr>
            <a:spLocks noGrp="1"/>
          </p:cNvSpPr>
          <p:nvPr>
            <p:ph type="sldNum" sz="quarter" idx="12"/>
          </p:nvPr>
        </p:nvSpPr>
        <p:spPr/>
        <p:txBody>
          <a:bodyPr/>
          <a:lstStyle/>
          <a:p>
            <a:fld id="{E1C5CB42-CF14-4293-8971-6DCD1AAE8BE7}" type="slidenum">
              <a:rPr lang="en-GB" smtClean="0"/>
              <a:t>9</a:t>
            </a:fld>
            <a:endParaRPr lang="en-GB"/>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3367</Words>
  <Application>Microsoft Macintosh PowerPoint</Application>
  <PresentationFormat>Widescreen</PresentationFormat>
  <Paragraphs>304</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Calibri Light</vt:lpstr>
      <vt:lpstr>Cambria Math</vt:lpstr>
      <vt:lpstr>Courier</vt:lpstr>
      <vt:lpstr>Office Theme</vt:lpstr>
      <vt:lpstr>STA623 Bayesian Data Analysis</vt:lpstr>
      <vt:lpstr>Preliminaries</vt:lpstr>
      <vt:lpstr>Preliminaries</vt:lpstr>
      <vt:lpstr>Notation</vt:lpstr>
      <vt:lpstr>PowerPoint Presentation</vt:lpstr>
      <vt:lpstr>Monte Carlo</vt:lpstr>
      <vt:lpstr>Monte Carlo</vt:lpstr>
      <vt:lpstr>Monte Carlo</vt:lpstr>
      <vt:lpstr>Monte Carlo</vt:lpstr>
      <vt:lpstr>Monte Carlo</vt:lpstr>
      <vt:lpstr>Monte Carlo</vt:lpstr>
      <vt:lpstr>Monte Carlo</vt:lpstr>
      <vt:lpstr>Monte Carlo - Example</vt:lpstr>
      <vt:lpstr>Monte Carlo - Example</vt:lpstr>
      <vt:lpstr>Monte Carlo - Example</vt:lpstr>
      <vt:lpstr>Monte Carlo - Example</vt:lpstr>
      <vt:lpstr>Monte Carlo - Example</vt:lpstr>
      <vt:lpstr>Monte Carlo - Example</vt:lpstr>
      <vt:lpstr>Monte Carlo - Example</vt:lpstr>
      <vt:lpstr>Monte Carlo - Example</vt:lpstr>
      <vt:lpstr>Monte Carlo - posterior inference for arbitrary functions</vt:lpstr>
      <vt:lpstr>Monte Carlo - posterior inference for arbitrary functions</vt:lpstr>
      <vt:lpstr>Monte Carlo - sampling from predictive distributions</vt:lpstr>
      <vt:lpstr>Monte Carlo - sampling from predictive distributions</vt:lpstr>
      <vt:lpstr>Monte Carlo - sampling from predictive distributions</vt:lpstr>
      <vt:lpstr>Monte Carlo - sampling from predictive distributions</vt:lpstr>
      <vt:lpstr>PowerPoint Presentation</vt:lpstr>
      <vt:lpstr>Bayesian inference: multi-parameter models</vt:lpstr>
      <vt:lpstr>PowerPoint Presentation</vt:lpstr>
      <vt:lpstr>MCMC</vt:lpstr>
      <vt:lpstr>MCMC</vt:lpstr>
      <vt:lpstr>MCMC</vt:lpstr>
      <vt:lpstr>MCMC</vt:lpstr>
      <vt:lpstr>MCMC</vt:lpstr>
      <vt:lpstr>MCMC: Gibbs sampler</vt:lpstr>
      <vt:lpstr>MCMC: Gibbs sampler</vt:lpstr>
      <vt:lpstr>MCMC: Gibbs sampler</vt:lpstr>
      <vt:lpstr>MCMC: Gibbs sampler</vt:lpstr>
      <vt:lpstr>MCMC: Metropolis-Hastings</vt:lpstr>
      <vt:lpstr>MCMC: Metropolis-Hastings</vt:lpstr>
      <vt:lpstr>MCMC: Metropolis-Hastings</vt:lpstr>
      <vt:lpstr>MCMC: Metropolis-Hastings</vt:lpstr>
      <vt:lpstr>MCMC: Metropolis-Hastings</vt:lpstr>
      <vt:lpstr>PowerPoint Presentation</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10</TotalTime>
  <Words>2</Words>
  <Application>Microsoft Office PowerPoint</Application>
  <PresentationFormat>Widescreen</PresentationFormat>
  <Paragraphs>2</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STA623 Bayesian Data Analysis</dc:title>
  <dc:creator>Marc Henrion</dc:creator>
  <cp:keywords/>
  <cp:lastModifiedBy>Marc Henrion</cp:lastModifiedBy>
  <cp:revision>1</cp:revision>
  <dcterms:created xsi:type="dcterms:W3CDTF">2025-09-24T17:20:55Z</dcterms:created>
  <dcterms:modified xsi:type="dcterms:W3CDTF">2025-09-24T17:21:18Z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2025-09-25</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Session 4: Markov Chain Monte Carlo</vt:lpwstr>
  </property>
  <property fmtid="{D5CDD505-2E9C-101B-9397-08002B2CF9AE}" pid="12" name="toc-title">
    <vt:lpwstr>Table of contents</vt:lpwstr>
  </property>
</Properties>
</file>