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gif" ContentType="image/gif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6"/>
    <p:restoredTop sz="94660"/>
  </p:normalViewPr>
  <p:slideViewPr>
    <p:cSldViewPr snapToGrid="0">
      <p:cViewPr varScale="1">
        <p:scale>
          <a:sx d="100" n="102"/>
          <a:sy d="100" n="102"/>
        </p:scale>
        <p:origin x="126" y="38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87"/>
          <a:sy d="100" n="87"/>
        </p:scale>
        <p:origin x="3840" y="90"/>
      </p:cViewPr>
      <p:guideLst/>
    </p:cSldViewPr>
  </p:notes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9" Type="http://schemas.openxmlformats.org/officeDocument/2006/relationships/tableStyles" Target="tableStyles.xml" /><Relationship Id="rId5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7" Type="http://schemas.openxmlformats.org/officeDocument/2006/relationships/viewProps" Target="viewProps.xml" /><Relationship Id="rId5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500"/>
            <a:ext cx="9144000" cy="12313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C2113EE3-8373-4C14-933F-C1E589D5B246}" type="datetime1">
              <a:rPr lang="en-GB" smtClean="0"/>
              <a:t>02/07/2019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010A-D0D2-45E6-B04B-900AFC280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A6CE9-1503-44AE-9C80-F0F8D874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A2AA1-1B6B-4E88-A09D-356FC685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26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E5E3CF-3D05-44C8-88C8-D98ADD5B8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504C6-15EF-447C-AD59-74FEC0CCC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7EC9-ADE0-4807-A12B-A966A05B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Clr>
                <a:srgbClr val="C00000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Tx/>
              <a:buFont typeface="Arial" panose="020B0604020202020204" pitchFamily="34" charset="0"/>
              <a:buChar char="•"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03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1042-BDFA-4708-84AB-F848A1D5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FC57D-47CF-4AB3-8F41-D74240EA1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AAC92-EEED-4232-ACDE-84003A64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9358A-6410-47DE-B7D5-0F708CD13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B0D16-5BFA-42AC-ADC2-646F18F1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2pPr>
              <a:buClr>
                <a:srgbClr val="C00000"/>
              </a:buClr>
              <a:defRPr/>
            </a:lvl2pPr>
            <a:lvl3pPr>
              <a:buClrTx/>
              <a:defRPr/>
            </a:lvl3pPr>
            <a:lvl4pPr>
              <a:buClr>
                <a:srgbClr val="C00000"/>
              </a:buClr>
              <a:defRPr/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0E6CF-0013-49C7-AEB8-8E9137471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B4A6D-F116-4484-8C9C-A4639CC18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1EE16-2CAA-4269-9363-D2817EE0D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35FF5-1094-4B0C-B250-AD8B448C6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47F8F-0A27-4035-ACD4-A78ECFE4A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F0084-C4B2-4571-BB9F-0F21077EB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71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37DD-A251-437C-AEDD-CB5B4426A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F1F1D-CD28-4160-A015-F8A9E022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8FEFF-33E8-4DF3-9F82-C8924C6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11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8A54E-07B9-4B62-B101-F97969B0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22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06B-9951-41F8-8355-56988956D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2C372-A8E3-48FB-BC6D-03E9BE45A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AF29B-6E7F-438B-A4F0-E7B08FC24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B0398-38BC-4D55-98B4-91433EB4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1021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e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E1190-2136-48F0-AC05-CF8B7090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720" y="365125"/>
            <a:ext cx="10333113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345448-651E-4B5A-868C-102A5658F70B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4"/>
            <a:ext cx="10515600" cy="466725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0DB5-9A54-43D6-A1BD-EE919D586D51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9448799" y="6542081"/>
            <a:ext cx="2743200" cy="315919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768418-2B2A-4DD4-AF20-A6EC6C03C4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78603"/>
            <a:ext cx="12192001" cy="2280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bIns="38963" lIns="77925" rIns="77925" tIns="38963" wrap="none"/>
          <a:lstStyle/>
          <a:p>
            <a:endParaRPr lang="en-US">
              <a:latin charset="0" pitchFamily="34" typeface="Calibri"/>
            </a:endParaRPr>
          </a:p>
        </p:txBody>
      </p:sp>
      <p:pic>
        <p:nvPicPr>
          <p:cNvPr descr="CoM new.jpg" id="8" name="Picture 7">
            <a:extLst>
              <a:ext uri="{FF2B5EF4-FFF2-40B4-BE49-F238E27FC236}">
                <a16:creationId xmlns:a16="http://schemas.microsoft.com/office/drawing/2014/main" id="{CA1A8323-4ADE-4BE5-B7CC-3ABBBDEC976A}"/>
              </a:ext>
            </a:extLst>
          </p:cNvPr>
          <p:cNvPicPr>
            <a:picLocks noChangeAspect="1"/>
          </p:cNvPicPr>
          <p:nvPr userDrawn="1"/>
        </p:nvPicPr>
        <p:blipFill>
          <a:blip cstate="email"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8" y="365126"/>
            <a:ext cx="750719" cy="8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758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jpg" /><Relationship Id="rId2" Type="http://schemas.openxmlformats.org/officeDocument/2006/relationships/image" Target="../media/image3.jp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gif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E552-82FF-41CD-AE9B-C5B295BA4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STA623 Bayesian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C47A7-1C60-48ED-9106-1A4E50CD85F0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4026500"/>
            <a:ext cx="9144000" cy="12313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Session 1: Inference paradigms, probability theory, Bayes’ theorem</a:t>
            </a:r>
            <a:br/>
            <a:br/>
            <a:r>
              <a:rPr/>
              <a:t>Marc Henrion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CD99309-7B5F-490B-9BDE-AAF9B5F8DCFE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4724400" y="5580025"/>
            <a:ext cx="2743200" cy="311224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2025-09-22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256D4-A46F-42D5-9B93-520AF7ED281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Frequentist paradigm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Parameters are fixed but unknown.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Probabilities are always interpreted as long run relative frequency.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Procedure is judged by how well they perform in the long run over an infinite number of hypothetical repetitions of the experiment.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Bayesian paradigm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Parameters are considered to be random variables.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Probability statements about parameters must be interpreted as “degrees of belief”.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We revise our beliefs about parameters after getting the data by using Bayes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Yields posterior parameter distribution - for this particular dataset.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PROBABILITY THEORY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section is largely based on and in places quoted verbatim from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Feelders, Ad J. (2007), ‘Statistical Concepts’, in Berthold, M., Hand, D.J. (eds.) </a:t>
                </a:r>
                <a:r>
                  <a:rPr i="1"/>
                  <a:t>Intelligent Data Analysis</a:t>
                </a:r>
                <a:r>
                  <a:rPr/>
                  <a:t>, 2</a:t>
                </a:r>
                <a:r>
                  <a:rPr baseline="30000"/>
                  <a:t>nd</a:t>
                </a:r>
                <a:r>
                  <a:rPr/>
                  <a:t> ed., Springer, pp.17-68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random experiment</a:t>
                </a:r>
                <a:r>
                  <a:rPr/>
                  <a:t> is an experiment that satisfies the following conditions: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 All possible outcomes are known in advance.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 In any particular trial, the outcome is not known in advance.</a:t>
                </a:r>
              </a:p>
              <a:p>
                <a:pPr lvl="0" indent="-457200" marL="457200">
                  <a:buAutoNum type="arabicPeriod"/>
                </a:pPr>
                <a:r>
                  <a:rPr/>
                  <a:t> The experiment can be repeated under identical conditions.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outcome space</a:t>
                </a:r>
                <a:r>
                  <a:rPr/>
                  <a:t> or </a:t>
                </a:r>
                <a:r>
                  <a:rPr b="1"/>
                  <a:t>universe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of an experiment is the set of all possible outcomes of the experiment.</a:t>
                </a:r>
              </a:p>
              <a:p>
                <a:pPr lvl="0" indent="0" marL="0">
                  <a:buNone/>
                </a:pPr>
                <a:r>
                  <a:rPr/>
                  <a:t>Examples</a:t>
                </a:r>
              </a:p>
              <a:p>
                <a:pPr lvl="0"/>
                <a:r>
                  <a:rPr/>
                  <a:t>In the coin tossing experiment earlier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rPr>
                        <m:sty m:val="p"/>
                      </m:rPr>
                      <m:t>,</m:t>
                    </m:r>
                    <m:r>
                      <m:t>T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When you roll a die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4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6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An </a:t>
                </a:r>
                <a:r>
                  <a:rPr b="1"/>
                  <a:t>event</a:t>
                </a:r>
                <a:r>
                  <a:rPr/>
                  <a:t> is a subset of the outcome space.</a:t>
                </a:r>
              </a:p>
              <a:p>
                <a:pPr lvl="0" indent="0" marL="0">
                  <a:buNone/>
                </a:pPr>
                <a:r>
                  <a:rPr/>
                  <a:t>Examples</a:t>
                </a:r>
              </a:p>
              <a:p>
                <a:pPr lvl="0"/>
                <a:r>
                  <a:rPr/>
                  <a:t>“Coin lands head”: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∈</m:t>
                    </m:r>
                    <m:r>
                      <m:t>Ω</m:t>
                    </m:r>
                    <m:r>
                      <m:rPr>
                        <m:sty m:val="p"/>
                      </m:rPr>
                      <m:t>|</m:t>
                    </m:r>
                    <m:r>
                      <m:t> </m:t>
                    </m:r>
                    <m:r>
                      <m:t>x</m:t>
                    </m:r>
                    <m:r>
                      <m:rPr>
                        <m:nor/>
                        <m:sty m:val="p"/>
                      </m:rPr>
                      <m:t> is heads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“Die shows even number”: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x</m:t>
                    </m:r>
                    <m:r>
                      <m:rPr>
                        <m:sty m:val="p"/>
                      </m:rPr>
                      <m:t>∈</m:t>
                    </m:r>
                    <m:r>
                      <m:t>Ω</m:t>
                    </m:r>
                    <m:r>
                      <m:rPr>
                        <m:sty m:val="p"/>
                      </m:rPr>
                      <m:t>|</m:t>
                    </m:r>
                    <m:r>
                      <m:t> </m:t>
                    </m:r>
                    <m:r>
                      <m:t>x</m:t>
                    </m:r>
                    <m:r>
                      <m:rPr>
                        <m:nor/>
                        <m:sty m:val="p"/>
                      </m:rPr>
                      <m:t> is even</m:t>
                    </m:r>
                    <m:r>
                      <m:rPr>
                        <m:sty m:val="p"/>
                      </m:rPr>
                      <m:t>}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4</m:t>
                    </m:r>
                    <m:r>
                      <m:rPr>
                        <m:sty m:val="p"/>
                      </m:rPr>
                      <m:t>,</m:t>
                    </m:r>
                    <m:r>
                      <m:t>6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Special events</a:t>
                </a:r>
              </a:p>
              <a:p>
                <a:pPr lvl="0"/>
                <a:r>
                  <a:rPr/>
                  <a:t>Impossible / empty event: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∅</m:t>
                    </m:r>
                  </m:oMath>
                </a14:m>
              </a:p>
              <a:p>
                <a:pPr lvl="0"/>
                <a:r>
                  <a:rPr/>
                  <a:t>Sure event / outcome space: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</m:oMath>
                </a14:m>
              </a:p>
              <a:p>
                <a:pPr lvl="0"/>
                <a:r>
                  <a:rPr/>
                  <a:t>Singleton events: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H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t>3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:r>
                  <a:rPr/>
                  <a:t>The complementary event: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A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  <m:r>
                      <m:rPr>
                        <m:sty m:val="p"/>
                      </m:rPr>
                      <m:t>\</m:t>
                    </m:r>
                    <m:r>
                      <m:t>A</m:t>
                    </m:r>
                  </m:oMath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Classical definition</a:t>
                </a:r>
                <a:r>
                  <a:rPr/>
                  <a:t> of probability:</a:t>
                </a:r>
              </a:p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denote the operator measuring the size of an event. The </a:t>
                </a:r>
                <a:r>
                  <a:rPr b="1"/>
                  <a:t>probability</a:t>
                </a:r>
                <a:r>
                  <a:rPr/>
                  <a:t> of an event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Ω</m:t>
                    </m:r>
                  </m:oMath>
                </a14:m>
                <a:r>
                  <a:rPr/>
                  <a:t> is defined as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d>
                            <m:dPr>
                              <m:begChr m:val="|"/>
                              <m:endChr m:val="|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If all outcomes in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are equally likely, then this means the probability of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is the ratio of the number of outcomes in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the number of outcomes in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If your outcome space is not discrete,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is a function mapping outcome sets to the positive real line.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Frequency definition</a:t>
                </a:r>
                <a:r>
                  <a:rPr/>
                  <a:t> of probability:</a:t>
                </a:r>
              </a:p>
              <a:p>
                <a:pPr lvl="0" indent="0" marL="0">
                  <a:buNone/>
                </a:pPr>
                <a:r>
                  <a:rPr/>
                  <a:t>It is supposed an experiment is repeated </a:t>
                </a:r>
                <a14:m>
                  <m:oMath xmlns:m="http://schemas.openxmlformats.org/officeDocument/2006/math">
                    <m:r>
                      <m:t>k</m:t>
                    </m:r>
                  </m:oMath>
                </a14:m>
                <a:r>
                  <a:rPr/>
                  <a:t> times, producing an outcome </a:t>
                </a:r>
                <a14:m>
                  <m:oMath xmlns:m="http://schemas.openxmlformats.org/officeDocument/2006/math">
                    <m:sSub>
                      <m:e>
                        <m:r>
                          <m:t>o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during the i</a:t>
                </a:r>
                <a:r>
                  <a:rPr baseline="30000"/>
                  <a:t>th</a:t>
                </a:r>
                <a:r>
                  <a:rPr/>
                  <a:t> run. Probability is the defined as the long-run relative frequency: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rPr>
                              <m:nor/>
                              <m:sty m:val="p"/>
                            </m:rPr>
                            <m:t>lim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</m:sSub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I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o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e>
                          </m:d>
                        </m:num>
                        <m:den>
                          <m:r>
                            <m:t>k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r>
                      <m:t>I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is the indicator function (1 if its argument is true, 0 otherwise).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Subjective definition</a:t>
                </a:r>
                <a:r>
                  <a:rPr/>
                  <a:t> of probability:</a:t>
                </a:r>
              </a:p>
              <a:p>
                <a:pPr lvl="0" indent="0" marL="0">
                  <a:buNone/>
                </a:pPr>
                <a:r>
                  <a:rPr/>
                  <a:t>According to this definition, probability is a measure of the degree of belief that an event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will occur.</a:t>
                </a:r>
              </a:p>
              <a:p>
                <a:pPr lvl="0" indent="0" marL="0">
                  <a:buNone/>
                </a:pPr>
                <a:r>
                  <a:rPr/>
                  <a:t>Degree of belief depends on the person who has the belief, so with this definition the probability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can be different for different people.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subjective definition of probability allows expressing all uncertainty through probability - this is important for Bayesian statistics.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Probability as a mathematical concept was formally introduced in the 17</a:t>
                </a:r>
                <a:r>
                  <a:rPr baseline="30000"/>
                  <a:t>th</a:t>
                </a:r>
                <a:r>
                  <a:rPr/>
                  <a:t> century by French mathematicians </a:t>
                </a:r>
                <a:r>
                  <a:rPr b="1"/>
                  <a:t>Blaise Pascal</a:t>
                </a:r>
                <a:r>
                  <a:rPr/>
                  <a:t> and </a:t>
                </a:r>
                <a:r>
                  <a:rPr b="1"/>
                  <a:t>Pierre de Fermat</a:t>
                </a:r>
                <a:r>
                  <a:rPr/>
                  <a:t> when they were discussing games of chance.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formal, mathematical derivation of probability theory follows from set theory and measure theory.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C315F-F711-43BA-8C23-8D50769E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278EB-CD3C-4569-8B41-D3DDD3B4004E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These notes were written in </a:t>
            </a:r>
            <a:r>
              <a:rPr>
                <a:latin typeface="Courier"/>
              </a:rPr>
              <a:t>quarto</a:t>
            </a:r>
            <a:r>
              <a:rPr/>
              <a:t>.</a:t>
            </a:r>
          </a:p>
          <a:p>
            <a:pPr lvl="0"/>
            <a:r>
              <a:rPr/>
              <a:t>All examples / code in these notes is </a:t>
            </a:r>
            <a:r>
              <a:rPr>
                <a:latin typeface="Courier"/>
              </a:rPr>
              <a:t>R</a:t>
            </a:r>
            <a:r>
              <a:rPr/>
              <a:t> and </a:t>
            </a:r>
            <a:r>
              <a:rPr>
                <a:latin typeface="Courier"/>
              </a:rPr>
              <a:t>NIMBLE</a:t>
            </a:r>
            <a:r>
              <a:rPr/>
              <a:t> / </a:t>
            </a:r>
            <a:r>
              <a:rPr>
                <a:latin typeface="Courier"/>
              </a:rPr>
              <a:t>BUGS</a:t>
            </a:r>
            <a:r>
              <a:rPr/>
              <a:t> for Bayesian model specification.</a:t>
            </a:r>
          </a:p>
          <a:p>
            <a:pPr lvl="0"/>
            <a:r>
              <a:rPr/>
              <a:t>GitHub repository - will contain all course materials by the end of the week.</a:t>
            </a:r>
          </a:p>
        </p:txBody>
      </p:sp>
      <p:pic>
        <p:nvPicPr>
          <p:cNvPr descr="images/qrCodeGithubRep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096000" y="977900"/>
            <a:ext cx="4356100" cy="435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https://github.com/gitMarcH/UNIMA_STA623_2025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D33D4-F2B4-4E27-98BD-BC92728343C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5BE-B3D8-4FF3-B29D-02E829750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Probability</a:t>
            </a:r>
          </a:p>
        </p:txBody>
      </p:sp>
      <p:pic>
        <p:nvPicPr>
          <p:cNvPr descr="images/pascal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16100" y="1816100"/>
            <a:ext cx="32258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Blaise Pascal (public domain / Wikipedia)</a:t>
            </a:r>
          </a:p>
        </p:txBody>
      </p:sp>
      <p:pic>
        <p:nvPicPr>
          <p:cNvPr descr="images/ferma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27900" y="1816100"/>
            <a:ext cx="28702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Pierre de Fermat (public domain / Wikipedia)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B6E7-0296-4DDC-8A37-ADBF0331273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Probability axioms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Probability (whether according to the classical, frequency or subjective definition) is a function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from subsets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to the real line satisfying the following axioms: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-457200" marL="457200">
                  <a:buAutoNum type="arabicPeriod"/>
                </a:pPr>
                <a:r>
                  <a:rPr/>
                  <a:t> 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∀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Ω</m:t>
                    </m:r>
                  </m:oMath>
                </a14:m>
              </a:p>
              <a:p>
                <a:pPr lvl="0" indent="-457200" marL="457200">
                  <a:buAutoNum type="arabicPeriod"/>
                </a:pPr>
                <a:r>
                  <a:rPr/>
                  <a:t> if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∩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∅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∪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∀</m:t>
                    </m:r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Ω</m:t>
                    </m:r>
                  </m:oMath>
                </a14:m>
              </a:p>
              <a:p>
                <a:pPr lvl="0" indent="-457200" marL="457200">
                  <a:buAutoNum type="arabicPeriod"/>
                </a:pPr>
                <a:r>
                  <a:rPr/>
                  <a:t> 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Everything else in probability theory is derived from these 3 axioms.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Conditional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probability of an event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can be influenced by information about the occurrence of an event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. The </a:t>
                </a:r>
                <a:r>
                  <a:rPr b="1"/>
                  <a:t>conditional probability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given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, denoted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, is defined as the probability of event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given that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has occurred. For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∩</m:t>
                              </m:r>
                              <m:r>
                                <m:t>B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Intuitively: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is the new, </a:t>
                </a:r>
                <a:r>
                  <a:rPr b="1"/>
                  <a:t>reduced</a:t>
                </a:r>
                <a:r>
                  <a:rPr/>
                  <a:t> universe / outcome space </a:t>
                </a:r>
                <a14:m>
                  <m:oMath xmlns:m="http://schemas.openxmlformats.org/officeDocument/2006/math">
                    <m:sSub>
                      <m:e>
                        <m:r>
                          <m:t>Ω</m:t>
                        </m:r>
                      </m:e>
                      <m:sub>
                        <m:r>
                          <m:t>r</m:t>
                        </m:r>
                      </m:sub>
                    </m:sSub>
                  </m:oMath>
                </a14:m>
                <a:r>
                  <a:rPr/>
                  <a:t>. The division by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guarantees that the conditional distribution sums / integrates to 1, i.e. is a valid probability distribution.</a:t>
                </a:r>
              </a:p>
              <a:p>
                <a:pPr lvl="0" indent="0" marL="0">
                  <a:buNone/>
                </a:pPr>
                <a:r>
                  <a:rPr/>
                  <a:t>From the conditional probability, we can derive the </a:t>
                </a:r>
                <a:r>
                  <a:rPr b="1"/>
                  <a:t>multiplication rule</a:t>
                </a:r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∩</m:t>
                          </m:r>
                          <m: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Conditional probability</a:t>
            </a:r>
          </a:p>
        </p:txBody>
      </p:sp>
      <p:pic>
        <p:nvPicPr>
          <p:cNvPr descr="Chanco_STA623_BDA_2025_Henrion_Session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Events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are said to be </a:t>
                </a:r>
                <a:r>
                  <a:rPr b="1"/>
                  <a:t>independent</a:t>
                </a:r>
                <a:r>
                  <a:rPr/>
                  <a:t> if the occurrence of one event does not influence the probability of occurrence of the other event.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can more concisely be expressed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∩</m:t>
                          </m:r>
                          <m: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Law of Total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define events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⊆</m:t>
                    </m:r>
                    <m:r>
                      <m:t>Ω</m:t>
                    </m:r>
                  </m:oMath>
                </a14:m>
                <a:r>
                  <a:rPr/>
                  <a:t> to form a </a:t>
                </a:r>
                <a:r>
                  <a:rPr b="1"/>
                  <a:t>partition</a:t>
                </a:r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if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∩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∅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∀</m:t>
                    </m:r>
                    <m:r>
                      <m:t>i</m:t>
                    </m:r>
                    <m:r>
                      <m:rPr>
                        <m:sty m:val="p"/>
                      </m:rPr>
                      <m:t>≠</m:t>
                    </m:r>
                    <m:r>
                      <m:t>j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rPr>
                            <m:sty m:val="p"/>
                          </m:rPr>
                          <m:t>⋃</m:t>
                        </m:r>
                      </m:e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</m:sSubSup>
                    <m:sSub>
                      <m:e>
                        <m:r>
                          <m:t>B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Ω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From the probability axioms it follows that, for any event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⊆</m:t>
                    </m:r>
                    <m:r>
                      <m:t>Ω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t> 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∩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known as the </a:t>
                </a:r>
                <a:r>
                  <a:rPr b="1"/>
                  <a:t>Theorem of Total Probability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Law of Total Probability</a:t>
            </a:r>
          </a:p>
        </p:txBody>
      </p:sp>
      <p:pic>
        <p:nvPicPr>
          <p:cNvPr descr="Chanco_STA623_BDA_2025_Henrion_Session1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Law of Total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</a:t>
            </a:r>
          </a:p>
          <a:p>
            <a:pPr lvl="0" indent="0" marL="0">
              <a:buNone/>
            </a:pPr>
            <a:r>
              <a:rPr/>
              <a:t>A box contains 4 balls: 3 white, 1 red.</a:t>
            </a:r>
          </a:p>
          <a:p>
            <a:pPr lvl="0" indent="0" marL="0">
              <a:buNone/>
            </a:pPr>
            <a:r>
              <a:rPr/>
              <a:t>First draw one ball at random. Then, without replacing the first ball, draw a second ball from the box.</a:t>
            </a:r>
          </a:p>
          <a:p>
            <a:pPr lvl="0" indent="0" marL="0">
              <a:buNone/>
            </a:pPr>
            <a:r>
              <a:rPr/>
              <a:t>What is the probability that the second ball is a red ball?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Law of Total Probability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This is most easily calculated using the TTP.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R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be the event of drawing a red ball on the first / second draw, and similarly for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R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and hence </a:t>
                </a:r>
                <a14:m>
                  <m:oMath xmlns:m="http://schemas.openxmlformats.org/officeDocument/2006/math">
                    <m:sSub>
                      <m:e>
                        <m:r>
                          <m:t>R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W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form a parition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R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3</m:t>
                          </m:r>
                        </m:den>
                      </m:f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3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Bayes’ Theorem shows how probabilities change in light of evidence: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B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B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And for a partition </a:t>
                </a:r>
                <a14:m>
                  <m:oMath xmlns:m="http://schemas.openxmlformats.org/officeDocument/2006/math">
                    <m:sSub>
                      <m:e>
                        <m:r>
                          <m:t>B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B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m:t>|</m:t>
                                  </m:r>
                                  <m:sSub>
                                    <m:e>
                                      <m:r>
                                        <m:t>B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t>P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B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Bayes’ Rule really just rewrites the conditional probability using the multiplication rule (numerator) and the Theorem of Total Probability (denominator).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references for Bayesian statistics / data analysis are:</a:t>
            </a:r>
          </a:p>
          <a:p>
            <a:pPr lvl="0" indent="-457200" marL="457200">
              <a:buAutoNum type="arabicPeriod"/>
            </a:pPr>
            <a:r>
              <a:rPr/>
              <a:t>Hoff, P.D. (2009). “</a:t>
            </a:r>
            <a:r>
              <a:rPr i="1"/>
              <a:t>A First Course in Bayesian Statistical Methods</a:t>
            </a:r>
            <a:r>
              <a:rPr/>
              <a:t>.” Springer.</a:t>
            </a:r>
          </a:p>
          <a:p>
            <a:pPr lvl="0" indent="-457200" marL="457200">
              <a:buAutoNum type="arabicPeriod"/>
            </a:pPr>
            <a:r>
              <a:rPr/>
              <a:t>Gelman, A., Carlin, J.B., Stern, H.S., Dunson, D.B., Vehtari, A., Rubin, D.B. (2014). “</a:t>
            </a:r>
            <a:r>
              <a:rPr i="1"/>
              <a:t>Bayesian Data Analysis</a:t>
            </a:r>
            <a:r>
              <a:rPr/>
              <a:t>”. 3</a:t>
            </a:r>
            <a:r>
              <a:rPr baseline="30000"/>
              <a:t>rd</a:t>
            </a:r>
            <a:r>
              <a:rPr/>
              <a:t> ed. CRC Press.</a:t>
            </a:r>
          </a:p>
          <a:p>
            <a:pPr lvl="0" indent="-457200" marL="457200">
              <a:buAutoNum type="arabicPeriod"/>
            </a:pPr>
            <a:r>
              <a:rPr/>
              <a:t>Ramoni, M., Sebastiani, P. (2007), ‘Bayesian Methods’, in Berthold, M., Hand, D.J. (eds.). “</a:t>
            </a:r>
            <a:r>
              <a:rPr i="1"/>
              <a:t>Intelligent Data Analysis</a:t>
            </a:r>
            <a:r>
              <a:rPr/>
              <a:t>”, 2</a:t>
            </a:r>
            <a:r>
              <a:rPr baseline="30000"/>
              <a:t>nd</a:t>
            </a:r>
            <a:r>
              <a:rPr/>
              <a:t> ed., Springer, pp.131-168</a:t>
            </a:r>
          </a:p>
          <a:p>
            <a:pPr lvl="0" indent="-457200" marL="457200">
              <a:buAutoNum type="arabicPeriod"/>
            </a:pPr>
            <a:r>
              <a:rPr/>
              <a:t>Stone, J.V. (2013). “</a:t>
            </a:r>
            <a:r>
              <a:rPr i="1"/>
              <a:t>Bayes’ Rule: A Tutorial Introduction to Bayesian Analysis</a:t>
            </a:r>
            <a:r>
              <a:rPr/>
              <a:t>”. Sebtel Press.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Bayes’ Rule was first formulated by an 18</a:t>
                </a:r>
                <a:r>
                  <a:rPr baseline="30000"/>
                  <a:t>th</a:t>
                </a:r>
                <a:r>
                  <a:rPr/>
                  <a:t> century English clergyman, Thomas Bayes, it was only published after his death.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While Bayes’ Rule is important for Bayesian statistics, it is a result from probability theory and useful win both Bayesian and frequentist statistics.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Bayes’ Rule</a:t>
            </a:r>
          </a:p>
        </p:txBody>
      </p:sp>
      <p:pic>
        <p:nvPicPr>
          <p:cNvPr descr="images/bayes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65600" y="1816100"/>
            <a:ext cx="38735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838200" y="5969000"/>
            <a:ext cx="10515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(probably not) Thomas Bayes (public domain / Wikipedia)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Example: diagnostic test</a:t>
                </a:r>
              </a:p>
              <a:p>
                <a:pPr lvl="0" indent="0" marL="0">
                  <a:buNone/>
                </a:pPr>
                <a:r>
                  <a:rPr/>
                  <a:t>Disease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, with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D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0.001</m:t>
                    </m:r>
                  </m:oMath>
                </a14:m>
                <a:r>
                  <a:rPr/>
                  <a:t>, i.e. occurs only in </a:t>
                </a:r>
                <a14:m>
                  <m:oMath xmlns:m="http://schemas.openxmlformats.org/officeDocument/2006/math">
                    <m:r>
                      <m:t>0.1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of the population.</a:t>
                </a:r>
              </a:p>
              <a:p>
                <a:pPr lvl="0" indent="0" marL="0">
                  <a:buNone/>
                </a:pPr>
                <a:r>
                  <a:rPr/>
                  <a:t>There is a diagnostic test, which can give a positive (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) or negative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) result. The diagnostic test has </a:t>
                </a:r>
                <a14:m>
                  <m:oMath xmlns:m="http://schemas.openxmlformats.org/officeDocument/2006/math">
                    <m:r>
                      <m:t>95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sensitivity (i.e. 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D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0.95</m:t>
                    </m:r>
                  </m:oMath>
                </a14:m>
                <a:r>
                  <a:rPr/>
                  <a:t>) and </a:t>
                </a:r>
                <a14:m>
                  <m:oMath xmlns:m="http://schemas.openxmlformats.org/officeDocument/2006/math">
                    <m:r>
                      <m:t>98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specificity (i.e. 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T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|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D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0.98</m:t>
                    </m:r>
                  </m:oMath>
                </a14:m>
                <a:r>
                  <a:rPr/>
                  <a:t>).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What is the probability that a patient has the disease if the test result is positive?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Note that </a:t>
                </a:r>
                <a14:m>
                  <m:oMath xmlns:m="http://schemas.openxmlformats.org/officeDocument/2006/math">
                    <m:r>
                      <m:t>D</m:t>
                    </m:r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D</m:t>
                        </m:r>
                      </m:e>
                    </m:acc>
                  </m:oMath>
                </a14:m>
                <a:r>
                  <a:rPr/>
                  <a:t> is a partition of the outcome space.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Apply Bayes’s Rule: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T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D</m:t>
                                    </m:r>
                                  </m:e>
                                </m:d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D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D</m:t>
                                    </m:r>
                                  </m:e>
                                </m:d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D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T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D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D</m:t>
                                        </m:r>
                                      </m:e>
                                    </m:acc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0.95</m:t>
                                </m:r>
                                <m:r>
                                  <m:rPr>
                                    <m:sty m:val="p"/>
                                  </m:rPr>
                                  <m:t>⋅</m:t>
                                </m:r>
                                <m:r>
                                  <m:t>0.001</m:t>
                                </m:r>
                              </m:num>
                              <m:den>
                                <m:r>
                                  <m:t>0.95</m:t>
                                </m:r>
                                <m:r>
                                  <m:rPr>
                                    <m:sty m:val="p"/>
                                  </m:rPr>
                                  <m:t>⋅</m:t>
                                </m:r>
                                <m:r>
                                  <m:t>0.001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0.98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⋅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1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0.001</m:t>
                                    </m:r>
                                  </m:e>
                                </m:d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0.0454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Note that: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∝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⋅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D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is the </a:t>
                </a:r>
                <a:r>
                  <a:rPr b="1"/>
                  <a:t>posterior</a:t>
                </a:r>
                <a:r>
                  <a:rPr/>
                  <a:t> probability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 is the </a:t>
                </a:r>
                <a:r>
                  <a:rPr b="1"/>
                  <a:t>likelihood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D</m:t>
                        </m:r>
                      </m:e>
                    </m:d>
                  </m:oMath>
                </a14:m>
                <a:r>
                  <a:rPr/>
                  <a:t> is the </a:t>
                </a:r>
                <a:r>
                  <a:rPr b="1"/>
                  <a:t>prior</a:t>
                </a:r>
                <a:r>
                  <a:rPr/>
                  <a:t> probability</a:t>
                </a:r>
              </a:p>
              <a:p>
                <a:pPr lvl="0" indent="0" marL="0">
                  <a:buNone/>
                </a:pPr>
                <a:r>
                  <a:rPr/>
                  <a:t>We can consider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(the denominator) to be just a constant to schale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D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so that it is a valid distribution.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variables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random variable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is a function from the outcome space </a:t>
                </a:r>
                <a14:m>
                  <m:oMath xmlns:m="http://schemas.openxmlformats.org/officeDocument/2006/math">
                    <m:r>
                      <m:t>Ω</m:t>
                    </m:r>
                  </m:oMath>
                </a14:m>
                <a:r>
                  <a:rPr/>
                  <a:t> to the real line: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r>
                        <m:rPr>
                          <m:sty m:val="p"/>
                        </m:rPr>
                        <m:t>:</m:t>
                      </m:r>
                      <m:r>
                        <m:t>Ω</m:t>
                      </m:r>
                      <m:r>
                        <m:rPr>
                          <m:sty m:val="p"/>
                        </m:rPr>
                        <m:t>→</m:t>
                      </m:r>
                      <m:r>
                        <m:rPr>
                          <m:sty m:val="p"/>
                          <m:scr m:val="double-struck"/>
                        </m:rPr>
                        <m:t>R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Example: Consider the experiment of tossing a coin 2 times: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Ω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{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H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H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H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H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T</m:t>
                          </m:r>
                        </m:e>
                      </m:d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number of heads turning up is a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H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2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T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H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X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T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variables -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probability mass function</a:t>
                </a:r>
                <a:r>
                  <a:rPr/>
                  <a:t> (pmf) </a:t>
                </a:r>
                <a14:m>
                  <m:oMath xmlns:m="http://schemas.openxmlformats.org/officeDocument/2006/math">
                    <m:r>
                      <m:t>p</m:t>
                    </m:r>
                  </m:oMath>
                </a14:m>
                <a:r>
                  <a:rPr/>
                  <a:t> assigns to each realisation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of a </a:t>
                </a:r>
                <a:r>
                  <a:rPr i="1"/>
                  <a:t>discrete</a:t>
                </a:r>
                <a:r>
                  <a:rPr/>
                  <a:t> random variable X the probability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It follows from the axioms of probability that: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x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variables - probability distributions</a:t>
            </a:r>
          </a:p>
        </p:txBody>
      </p:sp>
      <p:pic>
        <p:nvPicPr>
          <p:cNvPr descr="Chanco_STA623_BDA_2025_Henrion_Session1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variables -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 about continuous random variables?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For a continuous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 for all values of x (the probability of </a:t>
                </a:r>
                <a:r>
                  <a:rPr i="1"/>
                  <a:t>exactly</a:t>
                </a:r>
                <a:r>
                  <a:rPr/>
                  <a:t> realising one value among an infinity of possible values is 0). Hence it makes little sense to define a pmf.</a:t>
                </a:r>
              </a:p>
              <a:p>
                <a:pPr lvl="0" indent="0" marL="0">
                  <a:buNone/>
                </a:pPr>
                <a:r>
                  <a:rPr/>
                  <a:t>Instead, we will define probabilities as areas under a curve. A </a:t>
                </a:r>
                <a:r>
                  <a:rPr b="1"/>
                  <a:t>probability density function</a:t>
                </a:r>
                <a:r>
                  <a:rPr/>
                  <a:t> (pdf) is a function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: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  <m:r>
                      <m:rPr>
                        <m:sty m:val="p"/>
                      </m:rPr>
                      <m:t>→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m:t>+</m:t>
                        </m:r>
                      </m:sup>
                    </m:sSup>
                  </m:oMath>
                </a14:m>
                <a:r>
                  <a:rPr/>
                  <a:t> so that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b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ff"/>
                        </m:naryPr>
                        <m:sub>
                          <m:r>
                            <m:t>a</m:t>
                          </m:r>
                        </m:sub>
                        <m:sup>
                          <m:r>
                            <m:t>b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t>d</m:t>
                      </m:r>
                      <m:r>
                        <m:t>x</m:t>
                      </m:r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variables -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It follows from the axioms of probability that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off"/>
                        <m:supHide m:val="off"/>
                      </m:naryPr>
                      <m: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  <m:sup>
                        <m:r>
                          <m:rPr>
                            <m:sty m:val="p"/>
                          </m:rPr>
                          <m:t>∞</m:t>
                        </m:r>
                      </m:sup>
                      <m:e>
                        <m:r>
                          <m:t>p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  <m:r>
                          <m:t>d</m:t>
                        </m:r>
                        <m:r>
                          <m:t>x</m:t>
                        </m:r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Note that while the axioms of probability imply that in the discrete case, a pmf satisfies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≤</m:t>
                    </m:r>
                    <m:r>
                      <m:t>1</m:t>
                    </m:r>
                  </m:oMath>
                </a14:m>
                <a:r>
                  <a:rPr/>
                  <a:t>, in the continuous case, a pdf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does not have to be bounded above by 1.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random variables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r>
                      <m:rPr>
                        <m:sty m:val="p"/>
                      </m:rPr>
                      <m:t>,</m:t>
                    </m:r>
                    <m:r>
                      <m:t>z</m:t>
                    </m:r>
                  </m:oMath>
                </a14:m>
                <a:r>
                  <a:rPr/>
                  <a:t> - measured / observed values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estimators for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,</m:t>
                    </m:r>
                    <m:acc>
                      <m:accPr>
                        <m:chr m:val="‾"/>
                      </m:accPr>
                      <m:e>
                        <m:r>
                          <m:t>z</m:t>
                        </m:r>
                      </m:e>
                    </m:acc>
                  </m:oMath>
                </a14:m>
                <a:r>
                  <a:rPr/>
                  <a:t> - sample mean estimates of X, Y, Z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t</m:t>
                        </m:r>
                      </m:e>
                    </m:acc>
                  </m:oMath>
                </a14:m>
                <a:r>
                  <a:rPr/>
                  <a:t> - given a statistic T, estimator and estimate of T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</m:e>
                    </m:d>
                  </m:oMath>
                </a14:m>
                <a:r>
                  <a:rPr/>
                  <a:t> - probability of an event A occuring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Z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- probability mass / density functions of X, Y, Z;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  <a:r>
                  <a:rPr/>
                  <a:t> etc. rather than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X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</m:rPr>
                          <m:t>.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p(.) - used as a shorthand notation for pmfs / pdfs if the use of this is unambiguous (i.e. it is clear which is the random variable)</a:t>
                </a:r>
              </a:p>
              <a:p>
                <a:pPr lvl="0"/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F</m:t>
                    </m:r>
                  </m:oMath>
                </a14:m>
                <a:r>
                  <a:rPr/>
                  <a:t> - X distributed according to distribution function F</a:t>
                </a:r>
              </a:p>
              <a:p>
                <a:pPr lvl="0"/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Z</m:t>
                        </m:r>
                      </m:e>
                    </m:d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E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T</m:t>
                        </m:r>
                      </m:e>
                    </m:d>
                  </m:oMath>
                </a14:m>
                <a:r>
                  <a:rPr/>
                  <a:t> - the expectation of X, Y, Z, T respectively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variables - probability distributions</a:t>
            </a:r>
          </a:p>
        </p:txBody>
      </p:sp>
      <p:pic>
        <p:nvPicPr>
          <p:cNvPr descr="Chanco_STA623_BDA_2025_Henrion_Session1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variables -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Example:</a:t>
                </a:r>
              </a:p>
              <a:p>
                <a:pPr lvl="0" indent="0" marL="0">
                  <a:buNone/>
                </a:pPr>
                <a:r>
                  <a:rPr/>
                  <a:t>If we have the pdf given by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for </m:t>
                                </m:r>
                                <m:r>
                                  <m:t>0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Then it follows that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0.1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0.3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ff"/>
                        </m:naryPr>
                        <m:sub>
                          <m:r>
                            <m:t>0.1</m:t>
                          </m:r>
                        </m:sub>
                        <m:sup>
                          <m:r>
                            <m:t>0.3</m:t>
                          </m:r>
                        </m:sup>
                        <m:e>
                          <m:r>
                            <m:t>2</m:t>
                          </m:r>
                        </m:e>
                      </m:nary>
                      <m:r>
                        <m:t>d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=</m:t>
                      </m:r>
                      <m:sSubSup>
                        <m:e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r>
                                <m:t>2</m:t>
                              </m:r>
                              <m:r>
                                <m:t>x</m:t>
                              </m:r>
                            </m:e>
                          </m:d>
                        </m:e>
                        <m:sub>
                          <m:r>
                            <m:t>0.1</m:t>
                          </m:r>
                        </m:sub>
                        <m:sup>
                          <m:r>
                            <m:t>0.3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r>
                        <m:t>0.6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0.2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0.4</m:t>
                      </m:r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variables - probability distributions</a:t>
            </a:r>
          </a:p>
        </p:txBody>
      </p:sp>
      <p:pic>
        <p:nvPicPr>
          <p:cNvPr descr="Chanco_STA623_BDA_2025_Henrion_Session1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55800" y="1816100"/>
            <a:ext cx="8280400" cy="466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variables - expectation &amp;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What is the expected or average / mean value for a given distribution? Let us define the </a:t>
                </a:r>
                <a:r>
                  <a:rPr b="1"/>
                  <a:t>expectation</a:t>
                </a:r>
                <a:r>
                  <a:rPr/>
                  <a:t> or the </a:t>
                </a:r>
                <a:r>
                  <a:rPr b="1"/>
                  <a:t>mean</a:t>
                </a:r>
                <a:r>
                  <a:rPr/>
                  <a:t> of a random value.</a:t>
                </a:r>
              </a:p>
              <a:p>
                <a:pPr lvl="0" indent="0" marL="0">
                  <a:buNone/>
                </a:pPr>
                <a:r>
                  <a:rPr/>
                  <a:t>Discrete random variables: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x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x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</m:e>
                          </m:d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Continuous random variables: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ff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x</m:t>
                          </m:r>
                          <m:r>
                            <m:t> </m:t>
                          </m:r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x</m:t>
                          </m:r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Notation: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μ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variables - expectation &amp;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also compute expectations for arbitrary functions </a:t>
                </a:r>
                <a14:m>
                  <m:oMath xmlns:m="http://schemas.openxmlformats.org/officeDocument/2006/math">
                    <m:r>
                      <m:t>h</m:t>
                    </m:r>
                    <m:r>
                      <m:rPr>
                        <m:sty m:val="p"/>
                      </m:rPr>
                      <m:t>: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double-struck"/>
                      </m:rPr>
                      <m:t>R</m:t>
                    </m:r>
                  </m:oMath>
                </a14:m>
                <a:r>
                  <a:rPr/>
                  <a:t> of a random variable: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h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t>x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d>
                                    <m:r>
                                      <m:t> 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is discrete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ff"/>
                                  </m:naryPr>
                                  <m: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∞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∞</m:t>
                                    </m:r>
                                  </m:sup>
                                  <m:e>
                                    <m:r>
                                      <m:t>h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d>
                                    <m:r>
                                      <m:t> </m:t>
                                    </m:r>
                                    <m:r>
                                      <m:t>p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d>
                                    <m:r>
                                      <m:t> </m:t>
                                    </m:r>
                                    <m:r>
                                      <m:t>d</m:t>
                                    </m:r>
                                    <m:r>
                                      <m:t>x</m:t>
                                    </m:r>
                                  </m:e>
                                </m:nary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if 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is continuous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variables - expectation &amp;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One special case of such a function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is </a:t>
                </a:r>
                <a14:m>
                  <m:oMath xmlns:m="http://schemas.openxmlformats.org/officeDocument/2006/math">
                    <m:r>
                      <m:t>h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μ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and is used to define the variance of a random variable.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variance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V</m:t>
                    </m:r>
                    <m:r>
                      <m:t>a</m:t>
                    </m:r>
                    <m:r>
                      <m:t>r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σ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of a random variable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is defined as spread around the mean and obtained by averaging the squared differences </a:t>
                </a:r>
                <a14:m>
                  <m:oMath xmlns:m="http://schemas.openxmlformats.org/officeDocument/2006/math"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μ</m:t>
                            </m:r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μ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</m:e>
                          <m:e>
                            <m: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X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E</m:t>
                                        </m:r>
                                        <m:d>
                                          <m:dPr>
                                            <m:begChr m:val="("/>
                                            <m:endChr m:val=")"/>
                                            <m:sepChr m:val=""/>
                                            <m:grow/>
                                          </m:dPr>
                                          <m:e>
                                            <m:r>
                                              <m:t>X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deviation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/>
                  <a:t> has the advantage of being on the same scale as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variables - conditional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Discrete case: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C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C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rPr>
                                  <m:sty m:val="p"/>
                                </m:rPr>
                                <m:t>{</m:t>
                              </m:r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}</m:t>
                              </m:r>
                              <m:r>
                                <m:rPr>
                                  <m:sty m:val="p"/>
                                </m:rPr>
                                <m:t>∩</m:t>
                              </m:r>
                              <m:r>
                                <m:t>C</m:t>
                              </m:r>
                            </m:e>
                          </m:d>
                        </m:num>
                        <m:den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C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Continuous case: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C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C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for 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∈</m:t>
                                </m:r>
                                <m:r>
                                  <m:t>C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 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variables - joint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pair of random variables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will have a joint distribution and this is uniquely determined by their </a:t>
                </a:r>
                <a:r>
                  <a:rPr b="1"/>
                  <a:t>joint probability function</a:t>
                </a:r>
                <a:r>
                  <a:rPr/>
                  <a:t>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: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m:t>+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Discrete case (in this case: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:</m:t>
                    </m:r>
                    <m:sSup>
                      <m:e>
                        <m:r>
                          <m:rPr>
                            <m:sty m:val="p"/>
                            <m:scr m:val="double-struck"/>
                          </m:rP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→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From the axioms of probability: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x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n"/>
                          </m:naryPr>
                          <m:sub>
                            <m:r>
                              <m:t>y</m:t>
                            </m:r>
                          </m:sub>
                          <m:sup>
                            <m:r>
                              <m:t>​</m:t>
                            </m:r>
                          </m:sup>
                          <m:e>
                            <m:r>
                              <m:t>p</m:t>
                            </m:r>
                          </m:e>
                        </m:nary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Continuous case: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&lt;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ff"/>
                        </m:naryPr>
                        <m:sub>
                          <m:r>
                            <m:t>a</m:t>
                          </m:r>
                        </m:sub>
                        <m:sup>
                          <m:r>
                            <m:t>b</m:t>
                          </m:r>
                        </m:sup>
                        <m:e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ff"/>
                            </m:naryPr>
                            <m:sub>
                              <m:r>
                                <m:t>c</m:t>
                              </m:r>
                            </m:sub>
                            <m:sup>
                              <m:r>
                                <m:t>d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t>d</m:t>
                      </m:r>
                      <m:r>
                        <m:t>x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From the axioms of probability: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≥</m:t>
                    </m:r>
                    <m:r>
                      <m:t>0</m:t>
                    </m:r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∫"/>
                        <m:limLoc m:val="subSup"/>
                        <m:subHide m:val="off"/>
                        <m:supHide m:val="off"/>
                      </m:naryPr>
                      <m: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rPr>
                            <m:sty m:val="p"/>
                          </m:rPr>
                          <m:t>∞</m:t>
                        </m:r>
                      </m:sub>
                      <m:sup>
                        <m:r>
                          <m:rPr>
                            <m:sty m:val="p"/>
                          </m:rPr>
                          <m:t>∞</m:t>
                        </m:r>
                      </m:sup>
                      <m:e>
                        <m:nary>
                          <m:naryPr>
                            <m:chr m:val="∫"/>
                            <m:limLoc m:val="subSup"/>
                            <m:subHide m:val="off"/>
                            <m:supHide m:val="off"/>
                          </m:naryPr>
                          <m:sub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m:t>∞</m:t>
                            </m:r>
                          </m:sup>
                          <m:e>
                            <m:r>
                              <m:t>p</m:t>
                            </m:r>
                          </m:e>
                        </m:nary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y</m:t>
                        </m:r>
                      </m:e>
                    </m:d>
                    <m:r>
                      <m:t> </m:t>
                    </m:r>
                    <m:r>
                      <m:t>d</m:t>
                    </m:r>
                    <m:r>
                      <m:t>x</m:t>
                    </m:r>
                    <m:r>
                      <m:t>d</m:t>
                    </m:r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variables - marginal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marginal distribution function</a:t>
                </a:r>
                <a:r>
                  <a:rPr/>
                  <a:t> of X can be obtained from the joint distribution function by summing (discrete case) or integrating (continuous case) over Y.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Discrete case: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y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Continuous case: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ff"/>
                        </m:naryPr>
                        <m: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∞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y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variables - conditional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We can define the </a:t>
                </a:r>
                <a:r>
                  <a:rPr b="1"/>
                  <a:t>conditional</a:t>
                </a:r>
                <a:r>
                  <a:rPr/>
                  <a:t> distribution function of X given Y.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As before for events, we define random variables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to be </a:t>
                </a:r>
                <a:r>
                  <a:rPr b="1"/>
                  <a:t>independent</a:t>
                </a:r>
                <a:r>
                  <a:rPr/>
                  <a:t> if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X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sSub>
                        <m:e>
                          <m:r>
                            <m:t>p</m:t>
                          </m:r>
                        </m:e>
                        <m:sub>
                          <m:r>
                            <m:t>Y</m:t>
                          </m:r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</m:e>
                      </m:d>
                      <m:r>
                        <m:rPr>
                          <m:nor/>
                          <m:sty m:val="p"/>
                        </m:rPr>
                        <m:t> for all 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y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MORNING QUIZ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All the previous definitions and theorems also apply to probability mass and density functions.</a:t>
            </a:r>
          </a:p>
          <a:p>
            <a:pPr lvl="0" indent="0" marL="0">
              <a:buNone/>
            </a:pPr>
            <a:r>
              <a:rPr/>
              <a:t>For discrete random variables, this is obvious as the probability mass function simply specifies probabilities.</a:t>
            </a:r>
          </a:p>
          <a:p>
            <a:pPr lvl="0" indent="0" marL="0">
              <a:buNone/>
            </a:pPr>
            <a:r>
              <a:rPr/>
              <a:t>For continuous random variables, these follow from the definitions of joint, conditional and marginal distribution functions.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Bayes’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</m:oMath>
                </a14:m>
                <a:r>
                  <a:rPr/>
                  <a:t> be 2 random variables. Then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y</m:t>
                        </m:r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X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x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  <m:r>
                              <m:rPr>
                                <m:sty m:val="p"/>
                              </m:rPr>
                              <m:t>|</m:t>
                            </m:r>
                            <m:r>
                              <m:t>x</m:t>
                            </m:r>
                          </m:e>
                        </m:d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X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x</m:t>
                            </m:r>
                          </m:e>
                        </m:d>
                      </m:num>
                      <m:den>
                        <m:sSub>
                          <m:e>
                            <m:r>
                              <m:t>f</m:t>
                            </m:r>
                          </m:e>
                          <m:sub>
                            <m:r>
                              <m:t>Y</m:t>
                            </m:r>
                          </m:sub>
                        </m:sSub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r>
                              <m:t>y</m:t>
                            </m:r>
                          </m:e>
                        </m:d>
                      </m:den>
                    </m:f>
                  </m:oMath>
                </a14:m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exchangability &amp;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Given a dataset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{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, let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be the joint probability density or mass function of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n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sSub>
                              <m:e>
                                <m:r>
                                  <m:t>π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x</m:t>
                            </m:r>
                          </m:e>
                          <m:sub>
                            <m:sSub>
                              <m:e>
                                <m:r>
                                  <m:t>π</m:t>
                                </m:r>
                              </m:e>
                              <m:sub>
                                <m:r>
                                  <m:t>n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/>
                  <a:t> for all permutations </a:t>
                </a:r>
                <a14:m>
                  <m:oMath xmlns:m="http://schemas.openxmlformats.org/officeDocument/2006/math">
                    <m:r>
                      <m:t>π</m:t>
                    </m:r>
                  </m:oMath>
                </a14:m>
                <a:r>
                  <a:rPr/>
                  <a:t> of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r>
                      <m:t>n</m:t>
                    </m:r>
                  </m:oMath>
                </a14:m>
                <a:r>
                  <a:rPr/>
                  <a:t>, then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…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 are </a:t>
                </a:r>
                <a:r>
                  <a:rPr b="1"/>
                  <a:t>exchangeable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subscript contains no information about the outcomes.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Probability theory: exchangability &amp; 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An important result is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,</m:t>
                      </m:r>
                      <m:r>
                        <m:rPr>
                          <m:sty m:val="p"/>
                        </m:rPr>
                        <m:t>…</m:t>
                      </m:r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n</m:t>
                          </m:r>
                        </m:sub>
                      </m:sSub>
                      <m:r>
                        <m:rPr>
                          <m:nor/>
                          <m:sty m:val="p"/>
                        </m:rPr>
                        <m:t> are exchangeable for all 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⇔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/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m:t>…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n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are i.i.d.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∼</m:t>
                                </m:r>
                                <m:r>
                                  <m:t>p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Unless specified otherwise we will always assume exchangeability.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BC91F-1C76-43AE-8B2A-956D48B7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[end of STA623 Bayesian Data analysis Session 1]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INTRODUCTION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Probabilities can be used informally to express information and our beliefs about unknown quanities.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can be made formal.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Probabilities can be used to express rational beliefs and there is a relationship between probability and information.</a:t>
                </a:r>
              </a:p>
              <a:p>
                <a:pPr lvl="0" indent="0" marL="0">
                  <a:buNone/>
                </a:pPr>
                <a:r>
                  <a:rPr/>
                  <a:t>Bayes’ rule provides a rational way of updating beliefs in the light of new information.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process of </a:t>
                </a:r>
                <a:r>
                  <a:rPr b="1"/>
                  <a:t>inductive learning</a:t>
                </a:r>
                <a:r>
                  <a:rPr/>
                  <a:t> is referred to as </a:t>
                </a:r>
                <a:r>
                  <a:rPr b="1"/>
                  <a:t>Bayesian inference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Bayesian methods provide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Statistical estimators with desirable properties.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Parsimonious descriptions of data.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A computational framework for model estimation, selection and validation.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89D5-560C-4369-A313-7C24EDF0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8BC91F-1C76-43AE-8B2A-956D48B768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There are 3 main paradigms for statistical inference: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Frequentist paradigm</a:t>
                </a:r>
              </a:p>
              <a:p>
                <a:pPr lvl="1" indent="0" marL="457200">
                  <a:buNone/>
                </a:pPr>
                <a:r>
                  <a:rPr/>
                  <a:t>The fundamental theorem underlying this is the Law of Large Numbers. Inference results from the asymptotic case where an experiment would be repeated infinitely many times.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Bayesian paradigm</a:t>
                </a:r>
              </a:p>
              <a:p>
                <a:pPr lvl="1" indent="0" marL="457200">
                  <a:buNone/>
                </a:pPr>
                <a:r>
                  <a:rPr/>
                  <a:t>The fundamental theorem underlying this is Bayes’ Theorem. Probabilities encode subjective beliefs that get updated (objectively) by observed data.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 </m:t>
                      </m:r>
                    </m:oMath>
                  </m:oMathPara>
                </a14:m>
              </a:p>
              <a:p>
                <a:pPr lvl="0"/>
                <a:r>
                  <a:rPr/>
                  <a:t>Fisherian / fiducial paradigm</a:t>
                </a:r>
              </a:p>
              <a:p>
                <a:pPr lvl="1" indent="0" marL="457200">
                  <a:buNone/>
                </a:pPr>
                <a:r>
                  <a:rPr/>
                  <a:t>Based on rules which allow to draw conclusions from samples of data. In the present day, this inference paradigm is very rarely used. We will not focus on this.</a:t>
                </a:r>
              </a:p>
            </p:txBody>
          </p:sp>
        </mc:Choice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F998A-2A5E-471F-9FEB-2559B0A7F93D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E1C5CB42-CF14-4293-8971-6DCD1AAE8BE7}" type="slidenum">
              <a:rPr lang="en-GB" smtClean="0"/>
              <a:t>‹#›</a:t>
            </a:fld>
            <a:endParaRPr lang="en-GB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STA623 Bayesian Data Analysis</dc:title>
  <dc:creator>Marc Henrion</dc:creator>
  <cp:keywords/>
  <dcterms:created xsi:type="dcterms:W3CDTF">2025-09-20T16:31:42Z</dcterms:created>
  <dcterms:modified xsi:type="dcterms:W3CDTF">2025-09-20T16:31:42Z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2025-09-22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Session 1: Inference paradigms, probability theory, Bayes’ theorem</vt:lpwstr>
  </property>
  <property fmtid="{D5CDD505-2E9C-101B-9397-08002B2CF9AE}" pid="12" name="toc-title">
    <vt:lpwstr>Table of contents</vt:lpwstr>
  </property>
</Properties>
</file>