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7006"/>
    <p:restoredTop sz="94660"/>
  </p:normalViewPr>
  <p:slideViewPr>
    <p:cSldViewPr snapToGrid="0">
      <p:cViewPr varScale="1">
        <p:scale>
          <a:sx d="100" n="102"/>
          <a:sy d="100" n="102"/>
        </p:scale>
        <p:origin x="126" y="384"/>
      </p:cViewPr>
      <p:guideLst/>
    </p:cSldViewPr>
  </p:slideViewPr>
  <p:notesTextViewPr>
    <p:cViewPr>
      <p:scale>
        <a:sx d="1" n="1"/>
        <a:sy d="1" n="1"/>
      </p:scale>
      <p:origin x="0" y="0"/>
    </p:cViewPr>
  </p:notesTextViewPr>
  <p:notesViewPr>
    <p:cSldViewPr snapToGrid="0">
      <p:cViewPr varScale="1">
        <p:scale>
          <a:sx d="100" n="87"/>
          <a:sy d="100" n="87"/>
        </p:scale>
        <p:origin x="3840" y="90"/>
      </p:cViewPr>
      <p:guideLst/>
    </p:cSldViewPr>
  </p:notes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4" Type="http://schemas.openxmlformats.org/officeDocument/2006/relationships/tableStyles" Target="tableStyles.xml" /><Relationship Id="rId83" Type="http://schemas.openxmlformats.org/officeDocument/2006/relationships/theme" Target="theme/theme1.xml" /><Relationship Id="rId1" Type="http://schemas.openxmlformats.org/officeDocument/2006/relationships/slideMaster" Target="slideMasters/slideMaster1.xml" /><Relationship Id="rId82" Type="http://schemas.openxmlformats.org/officeDocument/2006/relationships/viewProps" Target="viewProps.xml" /><Relationship Id="rId8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02/07/2019</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jpe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anchor="ctr" bIns="45720" lIns="91440" rIns="91440" rtlCol="0" tIns="45720" vert="horz">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idx="1" type="body"/>
          </p:nvPr>
        </p:nvSpPr>
        <p:spPr>
          <a:xfrm>
            <a:off x="838200" y="1825624"/>
            <a:ext cx="10515600" cy="4667250"/>
          </a:xfrm>
          <a:prstGeom prst="rect">
            <a:avLst/>
          </a:prstGeom>
        </p:spPr>
        <p:txBody>
          <a:bodyPr bIns="45720" lIns="91440" rIns="91440" rtlCol="0" tIns="45720" vert="horz">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idx="4" sz="quarter" type="sldNum"/>
          </p:nvPr>
        </p:nvSpPr>
        <p:spPr>
          <a:xfrm>
            <a:off x="9448799" y="6542081"/>
            <a:ext cx="2743200" cy="315919"/>
          </a:xfrm>
          <a:prstGeom prst="rect">
            <a:avLst/>
          </a:prstGeom>
        </p:spPr>
        <p:txBody>
          <a:bodyPr anchor="ctr" bIns="45720" lIns="91440" rIns="91440" rtlCol="0" tIns="45720" vert="horz"/>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 xmlns:a14="http://schemas.microsoft.com/office/drawing/2010/main" w="0">
                <a:solidFill>
                  <a:srgbClr val="000000"/>
                </a:solidFill>
                <a:miter lim="800000"/>
                <a:headEnd/>
                <a:tailEnd/>
              </a14:hiddenLine>
            </a:ext>
          </a:extLst>
        </p:spPr>
        <p:txBody>
          <a:bodyPr anchor="ctr" bIns="38963" lIns="77925" rIns="77925" tIns="38963" wrap="none"/>
          <a:lstStyle/>
          <a:p>
            <a:endParaRPr lang="en-US">
              <a:latin charset="0" pitchFamily="34" typeface="Calibri"/>
            </a:endParaRPr>
          </a:p>
        </p:txBody>
      </p:sp>
      <p:pic>
        <p:nvPicPr>
          <p:cNvPr descr="CoM new.jpg" id="8" name="Picture 7">
            <a:extLst>
              <a:ext uri="{FF2B5EF4-FFF2-40B4-BE49-F238E27FC236}">
                <a16:creationId xmlns:a16="http://schemas.microsoft.com/office/drawing/2014/main" id="{CA1A8323-4ADE-4BE5-B7CC-3ABBBDEC976A}"/>
              </a:ext>
            </a:extLst>
          </p:cNvPr>
          <p:cNvPicPr>
            <a:picLocks noChangeAspect="1"/>
          </p:cNvPicPr>
          <p:nvPr userDrawn="1"/>
        </p:nvPicPr>
        <p:blipFill>
          <a:blip cstate="email" r:embed="rId13">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lvl="0" indent="0" marL="0">
              <a:buNone/>
            </a:pPr>
            <a:r>
              <a:rPr/>
              <a:t>STA623 Bayesian Data Analysis</a:t>
            </a:r>
          </a:p>
        </p:txBody>
      </p:sp>
      <p:sp>
        <p:nvSpPr>
          <p:cNvPr id="3" name="Subtitle 2">
            <a:extLst>
              <a:ext uri="{FF2B5EF4-FFF2-40B4-BE49-F238E27FC236}">
                <a16:creationId xmlns:a16="http://schemas.microsoft.com/office/drawing/2014/main" id="{4E8C47A7-1C60-48ED-9106-1A4E50CD85F0}"/>
              </a:ext>
            </a:extLst>
          </p:cNvPr>
          <p:cNvSpPr>
            <a:spLocks noGrp="1"/>
          </p:cNvSpPr>
          <p:nvPr>
            <p:ph idx="1" type="subTitle"/>
          </p:nvPr>
        </p:nvSpPr>
        <p:spPr>
          <a:xfrm>
            <a:off x="1524000" y="4026500"/>
            <a:ext cx="9144000" cy="1231300"/>
          </a:xfrm>
        </p:spPr>
        <p:txBody>
          <a:bodyPr/>
          <a:lstStyle/>
          <a:p>
            <a:pPr lvl="0" indent="0" marL="0">
              <a:buNone/>
            </a:pPr>
            <a:r>
              <a:rPr/>
              <a:t>Session 2: Bayesian inference, prior distributions</a:t>
            </a:r>
            <a:br/>
            <a:br/>
            <a:r>
              <a:rPr/>
              <a:t>Marc 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idx="2" sz="half" type="dt"/>
          </p:nvPr>
        </p:nvSpPr>
        <p:spPr>
          <a:xfrm>
            <a:off x="4724400" y="5580025"/>
            <a:ext cx="2743200" cy="311224"/>
          </a:xfrm>
          <a:prstGeom prst="rect">
            <a:avLst/>
          </a:prstGeom>
        </p:spPr>
        <p:txBody>
          <a:bodyPr/>
          <a:lstStyle/>
          <a:p>
            <a:pPr lvl="0" indent="0" marL="0">
              <a:buNone/>
            </a:pPr>
            <a:r>
              <a:rPr/>
              <a:t>2025-09-23</a:t>
            </a:r>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Bayesian inference</a:t>
            </a:r>
          </a:p>
        </p:txBody>
      </p:sp>
      <p:pic>
        <p:nvPicPr>
          <p:cNvPr descr="images/bayesSmallpox_stone2013.PNG" id="0" name="Picture 1"/>
          <p:cNvPicPr>
            <a:picLocks noGrp="1" noChangeAspect="1"/>
          </p:cNvPicPr>
          <p:nvPr/>
        </p:nvPicPr>
        <p:blipFill>
          <a:blip r:embed="rId2"/>
          <a:stretch>
            <a:fillRect/>
          </a:stretch>
        </p:blipFill>
        <p:spPr bwMode="auto">
          <a:xfrm>
            <a:off x="2857500" y="1816100"/>
            <a:ext cx="6489700" cy="4152900"/>
          </a:xfrm>
          <a:prstGeom prst="rect">
            <a:avLst/>
          </a:prstGeom>
          <a:noFill/>
          <a:ln w="9525">
            <a:noFill/>
            <a:headEnd/>
            <a:tailEnd/>
          </a:ln>
        </p:spPr>
      </p:pic>
      <p:sp>
        <p:nvSpPr>
          <p:cNvPr id="1" name="TextBox 3"/>
          <p:cNvSpPr txBox="1"/>
          <p:nvPr/>
        </p:nvSpPr>
        <p:spPr>
          <a:xfrm>
            <a:off x="838200" y="5969000"/>
            <a:ext cx="10515600" cy="508000"/>
          </a:xfrm>
          <a:prstGeom prst="rect">
            <a:avLst/>
          </a:prstGeom>
          <a:noFill/>
        </p:spPr>
        <p:txBody>
          <a:bodyPr/>
          <a:lstStyle/>
          <a:p>
            <a:pPr lvl="0" indent="0" marL="0" algn="ctr">
              <a:buNone/>
            </a:pPr>
            <a:r>
              <a:rPr/>
              <a:t>Reproduced from Stone, J.V. (2013). “Bayes’ Rule: A Tutorial Introduction to Bayesian Analysis”. Sebtel Press.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Bayesian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What we have done here, is we have updated a prior belief after observing some data.</a:t>
                </a:r>
              </a:p>
              <a:p>
                <a:pPr lvl="0" indent="0" marL="0">
                  <a:buNone/>
                </a:pPr>
                <a:r>
                  <a:rPr/>
                  <a:t>Specifically:</a:t>
                </a:r>
              </a:p>
              <a:p>
                <a:pPr lvl="0" indent="0" marL="0">
                  <a:buNone/>
                </a:pPr>
                <a14:m>
                  <m:oMathPara xmlns:m="http://schemas.openxmlformats.org/officeDocument/2006/math">
                    <m:oMathParaPr>
                      <m:jc m:val="center"/>
                    </m:oMathParaPr>
                    <m:oMath>
                      <m:r>
                        <m:rPr>
                          <m:nor/>
                          <m:sty m:val="p"/>
                        </m:rPr>
                        <m:t>hypothesis = disease is smallpox / chickenpox</m:t>
                      </m:r>
                    </m:oMath>
                  </m:oMathPara>
                </a14:m>
              </a:p>
              <a:p>
                <a:pPr lvl="0" indent="0" marL="0">
                  <a:buNone/>
                </a:pPr>
                <a14:m>
                  <m:oMathPara xmlns:m="http://schemas.openxmlformats.org/officeDocument/2006/math">
                    <m:oMathParaPr>
                      <m:jc m:val="center"/>
                    </m:oMathParaPr>
                    <m:oMath>
                      <m:r>
                        <m:rPr>
                          <m:nor/>
                          <m:sty m:val="p"/>
                        </m:rPr>
                        <m:t>data = symptoms of spots on face</m:t>
                      </m:r>
                    </m:oMath>
                  </m:oMathPara>
                </a14:m>
              </a:p>
              <a:p>
                <a:pPr lvl="0" indent="0" marL="0">
                  <a:buNone/>
                </a:pPr>
                <a:r>
                  <a:rPr/>
                  <a:t>Bayesian inference:</a:t>
                </a:r>
              </a:p>
              <a:p>
                <a:pPr lvl="0" indent="0" marL="0">
                  <a:buNone/>
                </a:pPr>
                <a14:m>
                  <m:oMathPara xmlns:m="http://schemas.openxmlformats.org/officeDocument/2006/math">
                    <m:oMathParaPr>
                      <m:jc m:val="center"/>
                    </m:oMathParaPr>
                    <m:oMath>
                      <m:r>
                        <m:t>p</m:t>
                      </m:r>
                      <m:d>
                        <m:dPr>
                          <m:begChr m:val="("/>
                          <m:endChr m:val=")"/>
                          <m:sepChr m:val=""/>
                          <m:grow/>
                        </m:dPr>
                        <m:e>
                          <m:r>
                            <m:rPr>
                              <m:nor/>
                              <m:sty m:val="p"/>
                            </m:rPr>
                            <m:t>hypothesis | data</m:t>
                          </m:r>
                        </m:e>
                      </m:d>
                      <m:r>
                        <m:rPr>
                          <m:sty m:val="p"/>
                        </m:rPr>
                        <m:t>=</m:t>
                      </m:r>
                      <m:f>
                        <m:fPr>
                          <m:type m:val="bar"/>
                        </m:fPr>
                        <m:num>
                          <m:r>
                            <m:t>p</m:t>
                          </m:r>
                          <m:d>
                            <m:dPr>
                              <m:begChr m:val="("/>
                              <m:endChr m:val=")"/>
                              <m:sepChr m:val=""/>
                              <m:grow/>
                            </m:dPr>
                            <m:e>
                              <m:r>
                                <m:rPr>
                                  <m:nor/>
                                  <m:sty m:val="p"/>
                                </m:rPr>
                                <m:t>data|hypothesis</m:t>
                              </m:r>
                            </m:e>
                          </m:d>
                          <m:r>
                            <m:t> </m:t>
                          </m:r>
                          <m:r>
                            <m:t>p</m:t>
                          </m:r>
                          <m:d>
                            <m:dPr>
                              <m:begChr m:val="("/>
                              <m:endChr m:val=")"/>
                              <m:sepChr m:val=""/>
                              <m:grow/>
                            </m:dPr>
                            <m:e>
                              <m:r>
                                <m:rPr>
                                  <m:nor/>
                                  <m:sty m:val="p"/>
                                </m:rPr>
                                <m:t>hypothesis</m:t>
                              </m:r>
                            </m:e>
                          </m:d>
                        </m:num>
                        <m:den>
                          <m:r>
                            <m:t>p</m:t>
                          </m:r>
                          <m:d>
                            <m:dPr>
                              <m:begChr m:val="("/>
                              <m:endChr m:val=")"/>
                              <m:sepChr m:val=""/>
                              <m:grow/>
                            </m:dPr>
                            <m:e>
                              <m:r>
                                <m:rPr>
                                  <m:nor/>
                                  <m:sty m:val="p"/>
                                </m:rPr>
                                <m:t>data</m:t>
                              </m:r>
                            </m:e>
                          </m:d>
                        </m:den>
                      </m:f>
                    </m:oMath>
                  </m:oMathPara>
                </a14:m>
              </a:p>
              <a:p>
                <a:pPr lvl="0" indent="0" marL="0">
                  <a:buNone/>
                </a:pPr>
                <a:r>
                  <a:rPr/>
                  <a:t>or:</a:t>
                </a:r>
              </a:p>
              <a:p>
                <a:pPr lvl="0" indent="0" marL="0">
                  <a:buNone/>
                </a:pPr>
                <a14:m>
                  <m:oMathPara xmlns:m="http://schemas.openxmlformats.org/officeDocument/2006/math">
                    <m:oMathParaPr>
                      <m:jc m:val="center"/>
                    </m:oMathParaPr>
                    <m:oMath>
                      <m:r>
                        <m:rPr>
                          <m:nor/>
                          <m:sty m:val="p"/>
                        </m:rPr>
                        <m:t>posterior</m:t>
                      </m:r>
                      <m:r>
                        <m:rPr>
                          <m:sty m:val="p"/>
                        </m:rPr>
                        <m:t>=</m:t>
                      </m:r>
                      <m:f>
                        <m:fPr>
                          <m:type m:val="bar"/>
                        </m:fPr>
                        <m:num>
                          <m:r>
                            <m:rPr>
                              <m:nor/>
                              <m:sty m:val="p"/>
                            </m:rPr>
                            <m:t>likelihood</m:t>
                          </m:r>
                          <m:r>
                            <m:rPr>
                              <m:sty m:val="p"/>
                            </m:rPr>
                            <m:t>×</m:t>
                          </m:r>
                          <m:r>
                            <m:rPr>
                              <m:nor/>
                              <m:sty m:val="p"/>
                            </m:rPr>
                            <m:t>prior</m:t>
                          </m:r>
                        </m:num>
                        <m:den>
                          <m:r>
                            <m:rPr>
                              <m:nor/>
                              <m:sty m:val="p"/>
                            </m:rPr>
                            <m:t>evidence</m:t>
                          </m:r>
                        </m:den>
                      </m:f>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Bayesian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Often, the hypothesis can be framed as a statement about a parameter of interest </a:t>
                </a:r>
                <a14:m>
                  <m:oMath xmlns:m="http://schemas.openxmlformats.org/officeDocument/2006/math">
                    <m:r>
                      <m:t>θ</m:t>
                    </m:r>
                  </m:oMath>
                </a14:m>
                <a:r>
                  <a:rPr/>
                  <a:t>. Writing </a:t>
                </a:r>
                <a14:m>
                  <m:oMath xmlns:m="http://schemas.openxmlformats.org/officeDocument/2006/math">
                    <m:r>
                      <m:t>y</m:t>
                    </m:r>
                  </m:oMath>
                </a14:m>
                <a:r>
                  <a:rPr/>
                  <a:t> for the data, we can write quite generally:</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θ</m:t>
                          </m:r>
                          <m:r>
                            <m:rPr>
                              <m:sty m:val="p"/>
                            </m:rPr>
                            <m:t>|</m:t>
                          </m:r>
                          <m:r>
                            <m:t>y</m:t>
                          </m:r>
                        </m:e>
                      </m:d>
                      <m:r>
                        <m:rPr>
                          <m:sty m:val="p"/>
                        </m:rPr>
                        <m:t>=</m:t>
                      </m:r>
                      <m:f>
                        <m:fPr>
                          <m:type m:val="bar"/>
                        </m:fPr>
                        <m:num>
                          <m:r>
                            <m:t>p</m:t>
                          </m:r>
                          <m:d>
                            <m:dPr>
                              <m:begChr m:val="("/>
                              <m:endChr m:val=")"/>
                              <m:sepChr m:val=""/>
                              <m:grow/>
                            </m:dPr>
                            <m:e>
                              <m:r>
                                <m:t>y</m:t>
                              </m:r>
                              <m:r>
                                <m:rPr>
                                  <m:sty m:val="p"/>
                                </m:rPr>
                                <m:t>|</m:t>
                              </m:r>
                              <m:r>
                                <m:t>θ</m:t>
                              </m:r>
                            </m:e>
                          </m:d>
                          <m:r>
                            <m:t> </m:t>
                          </m:r>
                          <m:r>
                            <m:t>p</m:t>
                          </m:r>
                          <m:d>
                            <m:dPr>
                              <m:begChr m:val="("/>
                              <m:endChr m:val=")"/>
                              <m:sepChr m:val=""/>
                              <m:grow/>
                            </m:dPr>
                            <m:e>
                              <m:r>
                                <m:t>θ</m:t>
                              </m:r>
                            </m:e>
                          </m:d>
                        </m:num>
                        <m:den>
                          <m:r>
                            <m:t>p</m:t>
                          </m:r>
                          <m:d>
                            <m:dPr>
                              <m:begChr m:val="("/>
                              <m:endChr m:val=")"/>
                              <m:sepChr m:val=""/>
                              <m:grow/>
                            </m:dPr>
                            <m:e>
                              <m:r>
                                <m:t>y</m:t>
                              </m:r>
                            </m:e>
                          </m:d>
                        </m:den>
                      </m:f>
                    </m:oMath>
                  </m:oMathPara>
                </a14:m>
              </a:p>
              <a:p>
                <a:pPr lvl="0" indent="0" marL="0">
                  <a:buNone/>
                </a:pPr>
                <a:r>
                  <a:rPr/>
                  <a:t>This leads to the probability density version of Bayes’ Rule, which underlies all of Bayesian statistics:</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sSub>
                        <m:e>
                          <m:r>
                            <m:t>f</m:t>
                          </m:r>
                        </m:e>
                        <m:sub>
                          <m:r>
                            <m:t>Θ</m:t>
                          </m:r>
                          <m:r>
                            <m:rPr>
                              <m:sty m:val="p"/>
                            </m:rPr>
                            <m:t>|</m:t>
                          </m:r>
                          <m:r>
                            <m:rPr>
                              <m:sty m:val="b"/>
                            </m:rPr>
                            <m:t>Y</m:t>
                          </m:r>
                          <m:r>
                            <m:rPr>
                              <m:sty m:val="p"/>
                            </m:rPr>
                            <m:t>=</m:t>
                          </m:r>
                          <m:r>
                            <m:rPr>
                              <m:sty m:val="b"/>
                            </m:rPr>
                            <m:t>y</m:t>
                          </m:r>
                        </m:sub>
                      </m:sSub>
                      <m:d>
                        <m:dPr>
                          <m:begChr m:val="("/>
                          <m:endChr m:val=")"/>
                          <m:sepChr m:val=""/>
                          <m:grow/>
                        </m:dPr>
                        <m:e>
                          <m:r>
                            <m:t>θ</m:t>
                          </m:r>
                          <m:r>
                            <m:rPr>
                              <m:sty m:val="p"/>
                            </m:rPr>
                            <m:t>|</m:t>
                          </m:r>
                          <m:r>
                            <m:rPr>
                              <m:sty m:val="b"/>
                            </m:rPr>
                            <m:t>y</m:t>
                          </m:r>
                        </m:e>
                      </m:d>
                      <m:r>
                        <m:rPr>
                          <m:sty m:val="p"/>
                        </m:rPr>
                        <m:t>=</m:t>
                      </m:r>
                      <m:f>
                        <m:fPr>
                          <m:type m:val="bar"/>
                        </m:fPr>
                        <m:num>
                          <m:sSub>
                            <m:e>
                              <m:r>
                                <m:t>f</m:t>
                              </m:r>
                            </m:e>
                            <m:sub>
                              <m:r>
                                <m:rPr>
                                  <m:sty m:val="b"/>
                                </m:rPr>
                                <m:t>Y</m:t>
                              </m:r>
                            </m:sub>
                          </m:sSub>
                          <m:d>
                            <m:dPr>
                              <m:begChr m:val="("/>
                              <m:endChr m:val=")"/>
                              <m:sepChr m:val=""/>
                              <m:grow/>
                            </m:dPr>
                            <m:e>
                              <m:r>
                                <m:rPr>
                                  <m:sty m:val="b"/>
                                </m:rPr>
                                <m:t>y</m:t>
                              </m:r>
                              <m:r>
                                <m:rPr>
                                  <m:sty m:val="p"/>
                                </m:rPr>
                                <m:t>|</m:t>
                              </m:r>
                              <m:r>
                                <m:t>θ</m:t>
                              </m:r>
                            </m:e>
                          </m:d>
                          <m:r>
                            <m:t> </m:t>
                          </m:r>
                          <m:sSub>
                            <m:e>
                              <m:r>
                                <m:t>f</m:t>
                              </m:r>
                            </m:e>
                            <m:sub>
                              <m:r>
                                <m:t>Θ</m:t>
                              </m:r>
                            </m:sub>
                          </m:sSub>
                          <m:d>
                            <m:dPr>
                              <m:begChr m:val="("/>
                              <m:endChr m:val=")"/>
                              <m:sepChr m:val=""/>
                              <m:grow/>
                            </m:dPr>
                            <m:e>
                              <m:r>
                                <m:t>θ</m:t>
                              </m:r>
                            </m:e>
                          </m:d>
                        </m:num>
                        <m:den>
                          <m:sSub>
                            <m:e>
                              <m:r>
                                <m:t>f</m:t>
                              </m:r>
                            </m:e>
                            <m:sub>
                              <m:r>
                                <m:rPr>
                                  <m:sty m:val="b"/>
                                </m:rPr>
                                <m:t>Y</m:t>
                              </m:r>
                            </m:sub>
                          </m:sSub>
                          <m:d>
                            <m:dPr>
                              <m:begChr m:val="("/>
                              <m:endChr m:val=")"/>
                              <m:sepChr m:val=""/>
                              <m:grow/>
                            </m:dPr>
                            <m:e>
                              <m:r>
                                <m:rPr>
                                  <m:sty m:val="b"/>
                                </m:rPr>
                                <m:t>y</m:t>
                              </m:r>
                            </m:e>
                          </m:d>
                        </m:den>
                      </m:f>
                      <m:r>
                        <m:rPr>
                          <m:sty m:val="p"/>
                        </m:rPr>
                        <m:t>=</m:t>
                      </m:r>
                      <m:f>
                        <m:fPr>
                          <m:type m:val="bar"/>
                        </m:fPr>
                        <m:num>
                          <m:sSub>
                            <m:e>
                              <m:r>
                                <m:t>f</m:t>
                              </m:r>
                            </m:e>
                            <m:sub>
                              <m:r>
                                <m:rPr>
                                  <m:sty m:val="b"/>
                                </m:rPr>
                                <m:t>Y</m:t>
                              </m:r>
                            </m:sub>
                          </m:sSub>
                          <m:d>
                            <m:dPr>
                              <m:begChr m:val="("/>
                              <m:endChr m:val=")"/>
                              <m:sepChr m:val=""/>
                              <m:grow/>
                            </m:dPr>
                            <m:e>
                              <m:r>
                                <m:rPr>
                                  <m:sty m:val="b"/>
                                </m:rPr>
                                <m:t>y</m:t>
                              </m:r>
                              <m:r>
                                <m:rPr>
                                  <m:sty m:val="p"/>
                                </m:rPr>
                                <m:t>|</m:t>
                              </m:r>
                              <m:r>
                                <m:t>θ</m:t>
                              </m:r>
                            </m:e>
                          </m:d>
                          <m:r>
                            <m:t> </m:t>
                          </m:r>
                          <m:sSub>
                            <m:e>
                              <m:r>
                                <m:t>f</m:t>
                              </m:r>
                            </m:e>
                            <m:sub>
                              <m:r>
                                <m:t>Θ</m:t>
                              </m:r>
                            </m:sub>
                          </m:sSub>
                          <m:d>
                            <m:dPr>
                              <m:begChr m:val="("/>
                              <m:endChr m:val=")"/>
                              <m:sepChr m:val=""/>
                              <m:grow/>
                            </m:dPr>
                            <m:e>
                              <m:r>
                                <m:t>θ</m:t>
                              </m:r>
                            </m:e>
                          </m:d>
                        </m:num>
                        <m:den>
                          <m:nary>
                            <m:naryPr>
                              <m:chr m:val="∫"/>
                              <m:limLoc m:val="subSup"/>
                              <m:subHide m:val="off"/>
                              <m:supHide m:val="on"/>
                            </m:naryPr>
                            <m:sub>
                              <m:sSub>
                                <m:e>
                                  <m:r>
                                    <m:t>Ω</m:t>
                                  </m:r>
                                </m:e>
                                <m:sub>
                                  <m:r>
                                    <m:t>θ</m:t>
                                  </m:r>
                                </m:sub>
                              </m:sSub>
                            </m:sub>
                            <m:sup>
                              <m:r>
                                <m:t>​</m:t>
                              </m:r>
                            </m:sup>
                            <m:e>
                              <m:sSub>
                                <m:e>
                                  <m:r>
                                    <m:t>f</m:t>
                                  </m:r>
                                </m:e>
                                <m:sub>
                                  <m:r>
                                    <m:rPr>
                                      <m:sty m:val="b"/>
                                    </m:rPr>
                                    <m:t>Y</m:t>
                                  </m:r>
                                  <m:r>
                                    <m:rPr>
                                      <m:sty m:val="p"/>
                                    </m:rPr>
                                    <m:t>|</m:t>
                                  </m:r>
                                  <m:r>
                                    <m:t>Θ</m:t>
                                  </m:r>
                                  <m:r>
                                    <m:rPr>
                                      <m:sty m:val="p"/>
                                    </m:rPr>
                                    <m:t>=</m:t>
                                  </m:r>
                                  <m:r>
                                    <m:t>θ</m:t>
                                  </m:r>
                                </m:sub>
                              </m:sSub>
                            </m:e>
                          </m:nary>
                          <m:d>
                            <m:dPr>
                              <m:begChr m:val="("/>
                              <m:endChr m:val=")"/>
                              <m:sepChr m:val=""/>
                              <m:grow/>
                            </m:dPr>
                            <m:e>
                              <m:r>
                                <m:rPr>
                                  <m:sty m:val="b"/>
                                </m:rPr>
                                <m:t>y</m:t>
                              </m:r>
                              <m:r>
                                <m:rPr>
                                  <m:sty m:val="p"/>
                                </m:rPr>
                                <m:t>|</m:t>
                              </m:r>
                              <m:r>
                                <m:t>θ</m:t>
                              </m:r>
                            </m:e>
                          </m:d>
                          <m:r>
                            <m:t> </m:t>
                          </m:r>
                          <m:sSub>
                            <m:e>
                              <m:r>
                                <m:t>f</m:t>
                              </m:r>
                            </m:e>
                            <m:sub>
                              <m:r>
                                <m:t>Θ</m:t>
                              </m:r>
                            </m:sub>
                          </m:sSub>
                          <m:d>
                            <m:dPr>
                              <m:begChr m:val="("/>
                              <m:endChr m:val=")"/>
                              <m:sepChr m:val=""/>
                              <m:grow/>
                            </m:dPr>
                            <m:e>
                              <m:r>
                                <m:t>θ</m:t>
                              </m:r>
                            </m:e>
                          </m:d>
                          <m:r>
                            <m:t>d</m:t>
                          </m:r>
                          <m:r>
                            <m:t>θ</m:t>
                          </m:r>
                        </m:den>
                      </m:f>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Bayesian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It is important to note that the denominator (the evidence) is fixed for a given dataset, i.e. it is constant. It normalises the posterior distribution so that it sums (pmf), resp. integrates (pdf), to 1 – this is a requirement for the posterior to be a valid probability distribution.</a:t>
                </a:r>
              </a:p>
              <a:p>
                <a:pPr lvl="0" indent="0" marL="0">
                  <a:buNone/>
                </a:pPr>
                <a14:m>
                  <m:oMathPara xmlns:m="http://schemas.openxmlformats.org/officeDocument/2006/math">
                    <m:oMathParaPr>
                      <m:jc m:val="center"/>
                    </m:oMathParaPr>
                    <m:oMath>
                      <m:r>
                        <m:t> </m:t>
                      </m:r>
                    </m:oMath>
                  </m:oMathPara>
                </a14:m>
              </a:p>
              <a:p>
                <a:pPr lvl="0" indent="0" marL="0">
                  <a:buNone/>
                </a:pPr>
                <a:r>
                  <a:rPr/>
                  <a:t>This means that</a:t>
                </a:r>
              </a:p>
              <a:p>
                <a:pPr lvl="0" indent="0" marL="0">
                  <a:buNone/>
                </a:pPr>
                <a14:m>
                  <m:oMathPara xmlns:m="http://schemas.openxmlformats.org/officeDocument/2006/math">
                    <m:oMathParaPr>
                      <m:jc m:val="center"/>
                    </m:oMathParaPr>
                    <m:oMath>
                      <m:r>
                        <m:t>p</m:t>
                      </m:r>
                      <m:d>
                        <m:dPr>
                          <m:begChr m:val="("/>
                          <m:endChr m:val=")"/>
                          <m:sepChr m:val=""/>
                          <m:grow/>
                        </m:dPr>
                        <m:e>
                          <m:r>
                            <m:t>θ</m:t>
                          </m:r>
                          <m:r>
                            <m:rPr>
                              <m:sty m:val="p"/>
                            </m:rPr>
                            <m:t>|</m:t>
                          </m:r>
                          <m:r>
                            <m:t>y</m:t>
                          </m:r>
                        </m:e>
                      </m:d>
                      <m:r>
                        <m:rPr>
                          <m:sty m:val="p"/>
                        </m:rPr>
                        <m:t>∝</m:t>
                      </m:r>
                      <m:r>
                        <m:t>p</m:t>
                      </m:r>
                      <m:d>
                        <m:dPr>
                          <m:begChr m:val="("/>
                          <m:endChr m:val=")"/>
                          <m:sepChr m:val=""/>
                          <m:grow/>
                        </m:dPr>
                        <m:e>
                          <m:r>
                            <m:t>y</m:t>
                          </m:r>
                          <m:r>
                            <m:rPr>
                              <m:sty m:val="p"/>
                            </m:rPr>
                            <m:t>|</m:t>
                          </m:r>
                          <m:r>
                            <m:t>θ</m:t>
                          </m:r>
                        </m:e>
                      </m:d>
                      <m:r>
                        <m:t> </m:t>
                      </m:r>
                      <m:r>
                        <m:t>p</m:t>
                      </m:r>
                      <m:d>
                        <m:dPr>
                          <m:begChr m:val="("/>
                          <m:endChr m:val=")"/>
                          <m:sepChr m:val=""/>
                          <m:grow/>
                        </m:dPr>
                        <m:e>
                          <m:r>
                            <m:t>θ</m:t>
                          </m:r>
                        </m:e>
                      </m:d>
                    </m:oMath>
                  </m:oMathPara>
                </a14:m>
              </a:p>
              <a:p>
                <a:pPr lvl="0" indent="0" marL="0">
                  <a:buNone/>
                </a:pPr>
                <a:r>
                  <a:rPr/>
                  <a:t>or put differenty</a:t>
                </a:r>
              </a:p>
              <a:p>
                <a:pPr lvl="0" indent="0" marL="0">
                  <a:buNone/>
                </a:pPr>
                <a14:m>
                  <m:oMathPara xmlns:m="http://schemas.openxmlformats.org/officeDocument/2006/math">
                    <m:oMathParaPr>
                      <m:jc m:val="center"/>
                    </m:oMathParaPr>
                    <m:oMath>
                      <m:r>
                        <m:rPr>
                          <m:nor/>
                          <m:sty m:val="p"/>
                        </m:rPr>
                        <m:t>posterior</m:t>
                      </m:r>
                      <m:r>
                        <m:rPr>
                          <m:sty m:val="p"/>
                        </m:rPr>
                        <m:t>∝</m:t>
                      </m:r>
                      <m:r>
                        <m:rPr>
                          <m:nor/>
                          <m:sty m:val="p"/>
                        </m:rPr>
                        <m:t>likelihood</m:t>
                      </m:r>
                      <m:r>
                        <m:rPr>
                          <m:sty m:val="p"/>
                        </m:rPr>
                        <m:t>×</m:t>
                      </m:r>
                      <m:r>
                        <m:rPr>
                          <m:nor/>
                          <m:sty m:val="p"/>
                        </m:rPr>
                        <m:t>prior</m:t>
                      </m:r>
                    </m:oMath>
                  </m:oMathPara>
                </a14:m>
              </a:p>
              <a:p>
                <a:pPr lvl="0" indent="0" marL="0">
                  <a:buNone/>
                </a:pPr>
                <a14:m>
                  <m:oMathPara xmlns:m="http://schemas.openxmlformats.org/officeDocument/2006/math">
                    <m:oMathParaPr>
                      <m:jc m:val="center"/>
                    </m:oMathParaPr>
                    <m:oMath>
                      <m:r>
                        <m:t> </m:t>
                      </m:r>
                    </m:oMath>
                  </m:oMathPara>
                </a14:m>
              </a:p>
              <a:p>
                <a:pPr lvl="0" indent="0" marL="0">
                  <a:buNone/>
                </a:pPr>
                <a:r>
                  <a:rPr/>
                  <a:t>In Bayesian statistics, both data variables and distribution parameters are considered to be random.</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b="1"/>
                  <a:t>Beta prior, binomial sampling model</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Suppose we interested in estimating the probability </a:t>
                </a:r>
                <a14:m>
                  <m:oMath xmlns:m="http://schemas.openxmlformats.org/officeDocument/2006/math">
                    <m:r>
                      <m:t>π</m:t>
                    </m:r>
                  </m:oMath>
                </a14:m>
                <a:r>
                  <a:rPr/>
                  <a:t> of heads of a particular coin.</a:t>
                </a:r>
              </a:p>
              <a:p>
                <a:pPr lvl="0" indent="0" marL="0">
                  <a:buNone/>
                </a:pPr>
                <a14:m>
                  <m:oMathPara xmlns:m="http://schemas.openxmlformats.org/officeDocument/2006/math">
                    <m:oMathParaPr>
                      <m:jc m:val="center"/>
                    </m:oMathParaPr>
                    <m:oMath>
                      <m:r>
                        <m:t> </m:t>
                      </m:r>
                    </m:oMath>
                  </m:oMathPara>
                </a14:m>
              </a:p>
              <a:p>
                <a:pPr lvl="0" indent="0" marL="0">
                  <a:buNone/>
                </a:pPr>
                <a:r>
                  <a:rPr/>
                  <a:t>As we have no reason to belief that the coin is biased, we may assume a prior distribution for </a:t>
                </a:r>
                <a14:m>
                  <m:oMath xmlns:m="http://schemas.openxmlformats.org/officeDocument/2006/math">
                    <m:r>
                      <m:t>π</m:t>
                    </m:r>
                  </m:oMath>
                </a14:m>
                <a:r>
                  <a:rPr/>
                  <a:t> which has maximum density at </a:t>
                </a:r>
                <a14:m>
                  <m:oMath xmlns:m="http://schemas.openxmlformats.org/officeDocument/2006/math">
                    <m:r>
                      <m:t>π</m:t>
                    </m:r>
                    <m:r>
                      <m:rPr>
                        <m:sty m:val="p"/>
                      </m:rPr>
                      <m:t>=</m:t>
                    </m:r>
                    <m:r>
                      <m:t>0.5</m:t>
                    </m:r>
                  </m:oMath>
                </a14:m>
                <a:r>
                  <a:rPr/>
                  <a:t>.</a:t>
                </a:r>
              </a:p>
              <a:p>
                <a:pPr lvl="0" indent="0" marL="0">
                  <a:buNone/>
                </a:pPr>
                <a14:m>
                  <m:oMathPara xmlns:m="http://schemas.openxmlformats.org/officeDocument/2006/math">
                    <m:oMathParaPr>
                      <m:jc m:val="center"/>
                    </m:oMathParaPr>
                    <m:oMath>
                      <m:r>
                        <m:t> </m:t>
                      </m:r>
                    </m:oMath>
                  </m:oMathPara>
                </a14:m>
              </a:p>
              <a:p>
                <a:pPr lvl="0" indent="0" marL="0">
                  <a:buNone/>
                </a:pPr>
                <a:r>
                  <a:rPr/>
                  <a:t>One such distribution is the Beta(a=4,b=4) distribution.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Recall that </a:t>
                </a:r>
                <a14:m>
                  <m:oMath xmlns:m="http://schemas.openxmlformats.org/officeDocument/2006/math">
                    <m:r>
                      <m:t>Π</m:t>
                    </m:r>
                    <m:r>
                      <m:rPr>
                        <m:sty m:val="p"/>
                      </m:rPr>
                      <m:t>∼</m:t>
                    </m:r>
                    <m:r>
                      <m:rPr>
                        <m:nor/>
                        <m:sty m:val="p"/>
                      </m:rPr>
                      <m:t>Beta</m:t>
                    </m:r>
                    <m:d>
                      <m:dPr>
                        <m:begChr m:val="("/>
                        <m:endChr m:val=")"/>
                        <m:sepChr m:val=""/>
                        <m:grow/>
                      </m:dPr>
                      <m:e>
                        <m:r>
                          <m:t>a</m:t>
                        </m:r>
                        <m:r>
                          <m:rPr>
                            <m:sty m:val="p"/>
                          </m:rPr>
                          <m:t>,</m:t>
                        </m:r>
                        <m:r>
                          <m:t>b</m:t>
                        </m:r>
                      </m:e>
                    </m:d>
                  </m:oMath>
                </a14:m>
                <a:r>
                  <a:rPr/>
                  <a:t> for parameters </a:t>
                </a:r>
                <a14:m>
                  <m:oMath xmlns:m="http://schemas.openxmlformats.org/officeDocument/2006/math">
                    <m:r>
                      <m:t>a</m:t>
                    </m:r>
                    <m:r>
                      <m:rPr>
                        <m:sty m:val="p"/>
                      </m:rPr>
                      <m:t>&gt;</m:t>
                    </m:r>
                    <m:r>
                      <m:t>0</m:t>
                    </m:r>
                    <m:r>
                      <m:rPr>
                        <m:sty m:val="p"/>
                      </m:rPr>
                      <m:t>,</m:t>
                    </m:r>
                    <m:r>
                      <m:t>b</m:t>
                    </m:r>
                    <m:r>
                      <m:rPr>
                        <m:sty m:val="p"/>
                      </m:rPr>
                      <m:t>&gt;</m:t>
                    </m:r>
                    <m:r>
                      <m:t>0</m:t>
                    </m:r>
                  </m:oMath>
                </a14:m>
                <a:r>
                  <a:rPr/>
                  <a:t> if</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π</m:t>
                          </m:r>
                        </m:e>
                      </m:d>
                      <m:r>
                        <m:rPr>
                          <m:sty m:val="p"/>
                        </m:rPr>
                        <m:t>=</m:t>
                      </m:r>
                      <m:d>
                        <m:dPr>
                          <m:begChr m:val="{"/>
                          <m:endChr m:val=""/>
                          <m:sepChr m:val=""/>
                          <m:grow/>
                        </m:dPr>
                        <m:e>
                          <m:m>
                            <m:mPr>
                              <m:baseJc m:val="center"/>
                              <m:plcHide m:val="on"/>
                              <m:mcs>
                                <m:mc>
                                  <m:mcPr>
                                    <m:mcJc m:val="left"/>
                                    <m:count m:val="1"/>
                                  </m:mcPr>
                                </m:mc>
                                <m:mc>
                                  <m:mcPr>
                                    <m:mcJc m:val="left"/>
                                    <m:count m:val="1"/>
                                  </m:mcPr>
                                </m:mc>
                              </m:mcs>
                            </m:mPr>
                            <m:mr>
                              <m:e>
                                <m:f>
                                  <m:fPr>
                                    <m:type m:val="bar"/>
                                  </m:fPr>
                                  <m:num>
                                    <m:r>
                                      <m:t>Γ</m:t>
                                    </m:r>
                                    <m:d>
                                      <m:dPr>
                                        <m:begChr m:val="("/>
                                        <m:endChr m:val=")"/>
                                        <m:sepChr m:val=""/>
                                        <m:grow/>
                                      </m:dPr>
                                      <m:e>
                                        <m:r>
                                          <m:t>a</m:t>
                                        </m:r>
                                        <m:r>
                                          <m:rPr>
                                            <m:sty m:val="p"/>
                                          </m:rPr>
                                          <m:t>+</m:t>
                                        </m:r>
                                        <m:r>
                                          <m:t>b</m:t>
                                        </m:r>
                                      </m:e>
                                    </m:d>
                                  </m:num>
                                  <m:den>
                                    <m:r>
                                      <m:t>Γ</m:t>
                                    </m:r>
                                    <m:d>
                                      <m:dPr>
                                        <m:begChr m:val="("/>
                                        <m:endChr m:val=")"/>
                                        <m:sepChr m:val=""/>
                                        <m:grow/>
                                      </m:dPr>
                                      <m:e>
                                        <m:r>
                                          <m:t>a</m:t>
                                        </m:r>
                                      </m:e>
                                    </m:d>
                                    <m:r>
                                      <m:t>Γ</m:t>
                                    </m:r>
                                    <m:d>
                                      <m:dPr>
                                        <m:begChr m:val="("/>
                                        <m:endChr m:val=")"/>
                                        <m:sepChr m:val=""/>
                                        <m:grow/>
                                      </m:dPr>
                                      <m:e>
                                        <m:r>
                                          <m:t>b</m:t>
                                        </m:r>
                                      </m:e>
                                    </m:d>
                                  </m:den>
                                </m:f>
                                <m:sSup>
                                  <m:e>
                                    <m:r>
                                      <m:t>π</m:t>
                                    </m:r>
                                  </m:e>
                                  <m:sup>
                                    <m:r>
                                      <m:t>a</m:t>
                                    </m:r>
                                    <m:r>
                                      <m:rPr>
                                        <m:sty m:val="p"/>
                                      </m:rPr>
                                      <m:t>−</m:t>
                                    </m:r>
                                    <m:r>
                                      <m:t>1</m:t>
                                    </m:r>
                                  </m:sup>
                                </m:sSup>
                                <m:sSup>
                                  <m:e>
                                    <m:d>
                                      <m:dPr>
                                        <m:begChr m:val="("/>
                                        <m:endChr m:val=")"/>
                                        <m:sepChr m:val=""/>
                                        <m:grow/>
                                      </m:dPr>
                                      <m:e>
                                        <m:r>
                                          <m:t>1</m:t>
                                        </m:r>
                                        <m:r>
                                          <m:rPr>
                                            <m:sty m:val="p"/>
                                          </m:rPr>
                                          <m:t>−</m:t>
                                        </m:r>
                                        <m:r>
                                          <m:t>π</m:t>
                                        </m:r>
                                      </m:e>
                                    </m:d>
                                  </m:e>
                                  <m:sup>
                                    <m:r>
                                      <m:t>b</m:t>
                                    </m:r>
                                    <m:r>
                                      <m:rPr>
                                        <m:sty m:val="p"/>
                                      </m:rPr>
                                      <m:t>−</m:t>
                                    </m:r>
                                    <m:r>
                                      <m:t>1</m:t>
                                    </m:r>
                                  </m:sup>
                                </m:sSup>
                                <m:r>
                                  <m:t> </m:t>
                                </m:r>
                              </m:e>
                              <m:e>
                                <m:r>
                                  <m:rPr>
                                    <m:nor/>
                                    <m:sty m:val="p"/>
                                  </m:rPr>
                                  <m:t>if </m:t>
                                </m:r>
                                <m:r>
                                  <m:t>π</m:t>
                                </m:r>
                                <m:r>
                                  <m:rPr>
                                    <m:sty m:val="p"/>
                                  </m:rPr>
                                  <m:t>∈</m:t>
                                </m:r>
                                <m:d>
                                  <m:dPr>
                                    <m:begChr m:val="["/>
                                    <m:endChr m:val="]"/>
                                    <m:sepChr m:val=""/>
                                    <m:grow/>
                                  </m:dPr>
                                  <m:e>
                                    <m:r>
                                      <m:t>0</m:t>
                                    </m:r>
                                    <m:r>
                                      <m:rPr>
                                        <m:sty m:val="p"/>
                                      </m:rPr>
                                      <m:t>,</m:t>
                                    </m:r>
                                    <m:r>
                                      <m:t>1</m:t>
                                    </m:r>
                                  </m:e>
                                </m:d>
                              </m:e>
                            </m:mr>
                            <m:mr>
                              <m:e>
                                <m:r>
                                  <m:t>0</m:t>
                                </m:r>
                              </m:e>
                              <m:e>
                                <m:r>
                                  <m:rPr>
                                    <m:nor/>
                                    <m:sty m:val="p"/>
                                  </m:rPr>
                                  <m:t>otherwise</m:t>
                                </m:r>
                              </m:e>
                            </m:mr>
                          </m:m>
                        </m:e>
                      </m:d>
                    </m:oMath>
                  </m:oMathPara>
                </a14:m>
              </a:p>
              <a:p>
                <a:pPr lvl="0" indent="0" marL="0">
                  <a:buNone/>
                </a:pPr>
                <a14:m>
                  <m:oMathPara xmlns:m="http://schemas.openxmlformats.org/officeDocument/2006/math">
                    <m:oMathParaPr>
                      <m:jc m:val="center"/>
                    </m:oMathParaPr>
                    <m:oMath>
                      <m:r>
                        <m:t> </m:t>
                      </m:r>
                    </m:oMath>
                  </m:oMathPara>
                </a14:m>
              </a:p>
              <a:p>
                <a:pPr lvl="0" indent="0" marL="0">
                  <a:buNone/>
                </a:pPr>
                <a:r>
                  <a:rPr/>
                  <a:t>where </a:t>
                </a:r>
                <a14:m>
                  <m:oMath xmlns:m="http://schemas.openxmlformats.org/officeDocument/2006/math">
                    <m:r>
                      <m:t>Γ</m:t>
                    </m:r>
                    <m:d>
                      <m:dPr>
                        <m:begChr m:val="("/>
                        <m:endChr m:val=")"/>
                        <m:sepChr m:val=""/>
                        <m:grow/>
                      </m:dPr>
                      <m:e>
                        <m:r>
                          <m:t>α</m:t>
                        </m:r>
                      </m:e>
                    </m:d>
                    <m:r>
                      <m:rPr>
                        <m:sty m:val="p"/>
                      </m:rPr>
                      <m:t>=</m:t>
                    </m:r>
                    <m:nary>
                      <m:naryPr>
                        <m:chr m:val="∫"/>
                        <m:limLoc m:val="subSup"/>
                        <m:subHide m:val="off"/>
                        <m:supHide m:val="off"/>
                      </m:naryPr>
                      <m:sub>
                        <m:r>
                          <m:t>0</m:t>
                        </m:r>
                      </m:sub>
                      <m:sup>
                        <m:r>
                          <m:rPr>
                            <m:sty m:val="p"/>
                          </m:rPr>
                          <m:t>∞</m:t>
                        </m:r>
                      </m:sup>
                      <m:e>
                        <m:sSup>
                          <m:e>
                            <m:r>
                              <m:t>z</m:t>
                            </m:r>
                          </m:e>
                          <m:sup>
                            <m:r>
                              <m:t>α</m:t>
                            </m:r>
                            <m:r>
                              <m:rPr>
                                <m:sty m:val="p"/>
                              </m:rPr>
                              <m:t>−</m:t>
                            </m:r>
                            <m:r>
                              <m:t>1</m:t>
                            </m:r>
                          </m:sup>
                        </m:sSup>
                      </m:e>
                    </m:nary>
                    <m:sSup>
                      <m:e>
                        <m:r>
                          <m:t>e</m:t>
                        </m:r>
                      </m:e>
                      <m:sup>
                        <m:r>
                          <m:rPr>
                            <m:sty m:val="p"/>
                          </m:rPr>
                          <m:t>−</m:t>
                        </m:r>
                        <m:r>
                          <m:t>z</m:t>
                        </m:r>
                      </m:sup>
                    </m:sSup>
                    <m:r>
                      <m:t>d</m:t>
                    </m:r>
                    <m:r>
                      <m:t>z</m:t>
                    </m:r>
                  </m:oMath>
                </a14:m>
                <a:r>
                  <a:rPr/>
                  <a:t> is the gamma function.</a:t>
                </a:r>
              </a:p>
              <a:p>
                <a:pPr lvl="0" indent="0" marL="0">
                  <a:buNone/>
                </a:pPr>
                <a14:m>
                  <m:oMathPara xmlns:m="http://schemas.openxmlformats.org/officeDocument/2006/math">
                    <m:oMathParaPr>
                      <m:jc m:val="center"/>
                    </m:oMathParaPr>
                    <m:oMath>
                      <m:r>
                        <m:t> </m:t>
                      </m:r>
                    </m:oMath>
                  </m:oMathPara>
                </a14:m>
              </a:p>
              <a:p>
                <a:pPr lvl="0" indent="0" marL="0">
                  <a:buNone/>
                </a:pPr>
                <a:r>
                  <a:rPr/>
                  <a:t>For simplicity, we will write </a:t>
                </a:r>
                <a14:m>
                  <m:oMath xmlns:m="http://schemas.openxmlformats.org/officeDocument/2006/math">
                    <m:r>
                      <m:t>γ</m:t>
                    </m:r>
                    <m:d>
                      <m:dPr>
                        <m:begChr m:val="("/>
                        <m:endChr m:val=")"/>
                        <m:sepChr m:val=""/>
                        <m:grow/>
                      </m:dPr>
                      <m:e>
                        <m:r>
                          <m:t>a</m:t>
                        </m:r>
                        <m:r>
                          <m:rPr>
                            <m:sty m:val="p"/>
                          </m:rPr>
                          <m:t>,</m:t>
                        </m:r>
                        <m:r>
                          <m:t>b</m:t>
                        </m:r>
                      </m:e>
                    </m:d>
                    <m:r>
                      <m:rPr>
                        <m:sty m:val="p"/>
                      </m:rPr>
                      <m:t>=</m:t>
                    </m:r>
                    <m:f>
                      <m:fPr>
                        <m:type m:val="bar"/>
                      </m:fPr>
                      <m:num>
                        <m:r>
                          <m:t>Γ</m:t>
                        </m:r>
                        <m:d>
                          <m:dPr>
                            <m:begChr m:val="("/>
                            <m:endChr m:val=")"/>
                            <m:sepChr m:val=""/>
                            <m:grow/>
                          </m:dPr>
                          <m:e>
                            <m:r>
                              <m:t>a</m:t>
                            </m:r>
                            <m:r>
                              <m:rPr>
                                <m:sty m:val="p"/>
                              </m:rPr>
                              <m:t>,</m:t>
                            </m:r>
                            <m:r>
                              <m:t>b</m:t>
                            </m:r>
                          </m:e>
                        </m:d>
                      </m:num>
                      <m:den>
                        <m:r>
                          <m:t>Γ</m:t>
                        </m:r>
                        <m:d>
                          <m:dPr>
                            <m:begChr m:val="("/>
                            <m:endChr m:val=")"/>
                            <m:sepChr m:val=""/>
                            <m:grow/>
                          </m:dPr>
                          <m:e>
                            <m:r>
                              <m:t>a</m:t>
                            </m:r>
                          </m:e>
                        </m:d>
                        <m:r>
                          <m:t>Γ</m:t>
                        </m:r>
                        <m:d>
                          <m:dPr>
                            <m:begChr m:val="("/>
                            <m:endChr m:val=")"/>
                            <m:sepChr m:val=""/>
                            <m:grow/>
                          </m:dPr>
                          <m:e>
                            <m:r>
                              <m:t>b</m:t>
                            </m:r>
                          </m:e>
                        </m:d>
                      </m:den>
                    </m:f>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Further, if </a:t>
                </a:r>
                <a14:m>
                  <m:oMath xmlns:m="http://schemas.openxmlformats.org/officeDocument/2006/math">
                    <m:r>
                      <m:t>Π</m:t>
                    </m:r>
                    <m:r>
                      <m:rPr>
                        <m:sty m:val="p"/>
                      </m:rPr>
                      <m:t>∼</m:t>
                    </m:r>
                    <m:r>
                      <m:rPr>
                        <m:nor/>
                        <m:sty m:val="p"/>
                      </m:rPr>
                      <m:t>Beta</m:t>
                    </m:r>
                    <m:d>
                      <m:dPr>
                        <m:begChr m:val="("/>
                        <m:endChr m:val=")"/>
                        <m:sepChr m:val=""/>
                        <m:grow/>
                      </m:dPr>
                      <m:e>
                        <m:r>
                          <m:t>a</m:t>
                        </m:r>
                        <m:r>
                          <m:rPr>
                            <m:sty m:val="p"/>
                          </m:rPr>
                          <m:t>,</m:t>
                        </m:r>
                        <m:r>
                          <m:t>b</m:t>
                        </m:r>
                      </m:e>
                    </m:d>
                  </m:oMath>
                </a14:m>
                <a:r>
                  <a:rPr/>
                  <a:t>:</a:t>
                </a:r>
              </a:p>
              <a:p>
                <a:pPr lvl="0" indent="0" marL="0">
                  <a:buNone/>
                </a:pPr>
                <a14:m>
                  <m:oMathPara xmlns:m="http://schemas.openxmlformats.org/officeDocument/2006/math">
                    <m:oMathParaPr>
                      <m:jc m:val="center"/>
                    </m:oMathParaPr>
                    <m:oMath>
                      <m:r>
                        <m:t>E</m:t>
                      </m:r>
                      <m:d>
                        <m:dPr>
                          <m:begChr m:val="("/>
                          <m:endChr m:val=")"/>
                          <m:sepChr m:val=""/>
                          <m:grow/>
                        </m:dPr>
                        <m:e>
                          <m:r>
                            <m:t>Π</m:t>
                          </m:r>
                        </m:e>
                      </m:d>
                      <m:r>
                        <m:rPr>
                          <m:sty m:val="p"/>
                        </m:rPr>
                        <m:t>=</m:t>
                      </m:r>
                      <m:f>
                        <m:fPr>
                          <m:type m:val="bar"/>
                        </m:fPr>
                        <m:num>
                          <m:r>
                            <m:t>a</m:t>
                          </m:r>
                        </m:num>
                        <m:den>
                          <m:r>
                            <m:t>a</m:t>
                          </m:r>
                          <m:r>
                            <m:rPr>
                              <m:sty m:val="p"/>
                            </m:rPr>
                            <m:t>+</m:t>
                          </m:r>
                          <m:r>
                            <m:t>b</m:t>
                          </m:r>
                        </m:den>
                      </m:f>
                      <m:r>
                        <m:rPr>
                          <m:sty m:val="p"/>
                        </m:rPr>
                        <m:t>,</m:t>
                      </m:r>
                      <m:r>
                        <m:t> </m:t>
                      </m:r>
                      <m:r>
                        <m:t>V</m:t>
                      </m:r>
                      <m:r>
                        <m:t>a</m:t>
                      </m:r>
                      <m:r>
                        <m:t>r</m:t>
                      </m:r>
                      <m:d>
                        <m:dPr>
                          <m:begChr m:val="("/>
                          <m:endChr m:val=")"/>
                          <m:sepChr m:val=""/>
                          <m:grow/>
                        </m:dPr>
                        <m:e>
                          <m:r>
                            <m:t>Π</m:t>
                          </m:r>
                        </m:e>
                      </m:d>
                      <m:r>
                        <m:rPr>
                          <m:sty m:val="p"/>
                        </m:rPr>
                        <m:t>=</m:t>
                      </m:r>
                      <m:f>
                        <m:fPr>
                          <m:type m:val="bar"/>
                        </m:fPr>
                        <m:num>
                          <m:r>
                            <m:t>a</m:t>
                          </m:r>
                          <m:r>
                            <m:t>b</m:t>
                          </m:r>
                        </m:num>
                        <m:den>
                          <m:sSup>
                            <m:e>
                              <m:d>
                                <m:dPr>
                                  <m:begChr m:val="("/>
                                  <m:endChr m:val=")"/>
                                  <m:sepChr m:val=""/>
                                  <m:grow/>
                                </m:dPr>
                                <m:e>
                                  <m:r>
                                    <m:t>a</m:t>
                                  </m:r>
                                  <m:r>
                                    <m:rPr>
                                      <m:sty m:val="p"/>
                                    </m:rPr>
                                    <m:t>+</m:t>
                                  </m:r>
                                  <m:r>
                                    <m:t>b</m:t>
                                  </m:r>
                                </m:e>
                              </m:d>
                            </m:e>
                            <m:sup>
                              <m:r>
                                <m:t>2</m:t>
                              </m:r>
                            </m:sup>
                          </m:sSup>
                          <m:d>
                            <m:dPr>
                              <m:begChr m:val="("/>
                              <m:endChr m:val=")"/>
                              <m:sepChr m:val=""/>
                              <m:grow/>
                            </m:dPr>
                            <m:e>
                              <m:r>
                                <m:t>a</m:t>
                              </m:r>
                              <m:r>
                                <m:rPr>
                                  <m:sty m:val="p"/>
                                </m:rPr>
                                <m:t>+</m:t>
                              </m:r>
                              <m:r>
                                <m:t>b</m:t>
                              </m:r>
                              <m:r>
                                <m:rPr>
                                  <m:sty m:val="p"/>
                                </m:rPr>
                                <m:t>+</m:t>
                              </m:r>
                              <m:r>
                                <m:t>1</m:t>
                              </m:r>
                            </m:e>
                          </m:d>
                        </m:den>
                      </m:f>
                    </m:oMath>
                  </m:oMathPara>
                </a14:m>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rPr>
                          <m:nor/>
                          <m:sty m:val="p"/>
                        </m:rPr>
                        <m:t>mode</m:t>
                      </m:r>
                      <m:d>
                        <m:dPr>
                          <m:begChr m:val="("/>
                          <m:endChr m:val=")"/>
                          <m:sepChr m:val=""/>
                          <m:grow/>
                        </m:dPr>
                        <m:e>
                          <m:r>
                            <m:t>Π</m:t>
                          </m:r>
                        </m:e>
                      </m:d>
                      <m:r>
                        <m:rPr>
                          <m:sty m:val="p"/>
                        </m:rPr>
                        <m:t>=</m:t>
                      </m:r>
                      <m:d>
                        <m:dPr>
                          <m:begChr m:val="{"/>
                          <m:endChr m:val=""/>
                          <m:sepChr m:val=""/>
                          <m:grow/>
                        </m:dPr>
                        <m:e>
                          <m:m>
                            <m:mPr>
                              <m:baseJc m:val="center"/>
                              <m:plcHide m:val="on"/>
                              <m:mcs>
                                <m:mc>
                                  <m:mcPr>
                                    <m:mcJc m:val="left"/>
                                    <m:count m:val="1"/>
                                  </m:mcPr>
                                </m:mc>
                                <m:mc>
                                  <m:mcPr>
                                    <m:mcJc m:val="left"/>
                                    <m:count m:val="1"/>
                                  </m:mcPr>
                                </m:mc>
                              </m:mcs>
                            </m:mPr>
                            <m:mr>
                              <m:e>
                                <m:f>
                                  <m:fPr>
                                    <m:type m:val="bar"/>
                                  </m:fPr>
                                  <m:num>
                                    <m:r>
                                      <m:t>a</m:t>
                                    </m:r>
                                    <m:r>
                                      <m:rPr>
                                        <m:sty m:val="p"/>
                                      </m:rPr>
                                      <m:t>−</m:t>
                                    </m:r>
                                    <m:r>
                                      <m:t>1</m:t>
                                    </m:r>
                                  </m:num>
                                  <m:den>
                                    <m:r>
                                      <m:t>a</m:t>
                                    </m:r>
                                    <m:r>
                                      <m:rPr>
                                        <m:sty m:val="p"/>
                                      </m:rPr>
                                      <m:t>+</m:t>
                                    </m:r>
                                    <m:r>
                                      <m:t>b</m:t>
                                    </m:r>
                                    <m:r>
                                      <m:rPr>
                                        <m:sty m:val="p"/>
                                      </m:rPr>
                                      <m:t>−</m:t>
                                    </m:r>
                                    <m:r>
                                      <m:t>2</m:t>
                                    </m:r>
                                  </m:den>
                                </m:f>
                                <m:r>
                                  <m:t> </m:t>
                                </m:r>
                              </m:e>
                              <m:e>
                                <m:r>
                                  <m:rPr>
                                    <m:nor/>
                                    <m:sty m:val="p"/>
                                  </m:rPr>
                                  <m:t> if </m:t>
                                </m:r>
                                <m:r>
                                  <m:t>a</m:t>
                                </m:r>
                                <m:r>
                                  <m:rPr>
                                    <m:sty m:val="p"/>
                                  </m:rPr>
                                  <m:t>&gt;</m:t>
                                </m:r>
                                <m:r>
                                  <m:t>1</m:t>
                                </m:r>
                                <m:r>
                                  <m:rPr>
                                    <m:sty m:val="p"/>
                                  </m:rPr>
                                  <m:t>,</m:t>
                                </m:r>
                                <m:r>
                                  <m:t>b</m:t>
                                </m:r>
                                <m:r>
                                  <m:rPr>
                                    <m:sty m:val="p"/>
                                  </m:rPr>
                                  <m:t>&gt;</m:t>
                                </m:r>
                                <m:r>
                                  <m:t>1</m:t>
                                </m:r>
                              </m:e>
                            </m:mr>
                            <m:mr>
                              <m:e>
                                <m:d>
                                  <m:dPr>
                                    <m:begChr m:val="["/>
                                    <m:endChr m:val="]"/>
                                    <m:sepChr m:val=""/>
                                    <m:grow/>
                                  </m:dPr>
                                  <m:e>
                                    <m:r>
                                      <m:t>0</m:t>
                                    </m:r>
                                    <m:r>
                                      <m:rPr>
                                        <m:sty m:val="p"/>
                                      </m:rPr>
                                      <m:t>,</m:t>
                                    </m:r>
                                    <m:r>
                                      <m:t>1</m:t>
                                    </m:r>
                                  </m:e>
                                </m:d>
                                <m:r>
                                  <m:rPr>
                                    <m:nor/>
                                    <m:sty m:val="p"/>
                                  </m:rPr>
                                  <m:t> (any value)</m:t>
                                </m:r>
                              </m:e>
                              <m:e>
                                <m:r>
                                  <m:rPr>
                                    <m:nor/>
                                    <m:sty m:val="p"/>
                                  </m:rPr>
                                  <m:t>if </m:t>
                                </m:r>
                                <m:r>
                                  <m:t>a</m:t>
                                </m:r>
                                <m:r>
                                  <m:rPr>
                                    <m:sty m:val="p"/>
                                  </m:rPr>
                                  <m:t>=</m:t>
                                </m:r>
                                <m:r>
                                  <m:t>b</m:t>
                                </m:r>
                                <m:r>
                                  <m:rPr>
                                    <m:sty m:val="p"/>
                                  </m:rPr>
                                  <m:t>=</m:t>
                                </m:r>
                                <m:r>
                                  <m:t>1</m:t>
                                </m:r>
                              </m:e>
                            </m:mr>
                            <m:mr>
                              <m:e>
                                <m:r>
                                  <m:rPr>
                                    <m:sty m:val="p"/>
                                  </m:rPr>
                                  <m:t>{</m:t>
                                </m:r>
                                <m:r>
                                  <m:t>0</m:t>
                                </m:r>
                                <m:r>
                                  <m:rPr>
                                    <m:sty m:val="p"/>
                                  </m:rPr>
                                  <m:t>,</m:t>
                                </m:r>
                                <m:r>
                                  <m:t>1</m:t>
                                </m:r>
                                <m:r>
                                  <m:rPr>
                                    <m:sty m:val="p"/>
                                  </m:rPr>
                                  <m:t>}</m:t>
                                </m:r>
                                <m:r>
                                  <m:rPr>
                                    <m:nor/>
                                    <m:sty m:val="p"/>
                                  </m:rPr>
                                  <m:t> (bimodal)</m:t>
                                </m:r>
                              </m:e>
                              <m:e>
                                <m:r>
                                  <m:rPr>
                                    <m:nor/>
                                    <m:sty m:val="p"/>
                                  </m:rPr>
                                  <m:t>if </m:t>
                                </m:r>
                                <m:r>
                                  <m:t>a</m:t>
                                </m:r>
                                <m:r>
                                  <m:rPr>
                                    <m:sty m:val="p"/>
                                  </m:rPr>
                                  <m:t>&lt;</m:t>
                                </m:r>
                                <m:r>
                                  <m:t>1</m:t>
                                </m:r>
                                <m:r>
                                  <m:rPr>
                                    <m:sty m:val="p"/>
                                  </m:rPr>
                                  <m:t>,</m:t>
                                </m:r>
                                <m:r>
                                  <m:t>b</m:t>
                                </m:r>
                                <m:r>
                                  <m:rPr>
                                    <m:sty m:val="p"/>
                                  </m:rPr>
                                  <m:t>&lt;</m:t>
                                </m:r>
                                <m:r>
                                  <m:t>1</m:t>
                                </m:r>
                              </m:e>
                            </m:mr>
                            <m:mr>
                              <m:e>
                                <m:r>
                                  <m:t>0</m:t>
                                </m:r>
                              </m:e>
                              <m:e>
                                <m:r>
                                  <m:rPr>
                                    <m:nor/>
                                    <m:sty m:val="p"/>
                                  </m:rPr>
                                  <m:t>if </m:t>
                                </m:r>
                                <m:r>
                                  <m:t>a</m:t>
                                </m:r>
                                <m:r>
                                  <m:rPr>
                                    <m:sty m:val="p"/>
                                  </m:rPr>
                                  <m:t>≤</m:t>
                                </m:r>
                                <m:r>
                                  <m:t>1</m:t>
                                </m:r>
                                <m:r>
                                  <m:rPr>
                                    <m:sty m:val="p"/>
                                  </m:rPr>
                                  <m:t>,</m:t>
                                </m:r>
                                <m:r>
                                  <m:t>b</m:t>
                                </m:r>
                                <m:r>
                                  <m:rPr>
                                    <m:sty m:val="p"/>
                                  </m:rPr>
                                  <m:t>&gt;</m:t>
                                </m:r>
                                <m:r>
                                  <m:t>1</m:t>
                                </m:r>
                              </m:e>
                            </m:mr>
                            <m:mr>
                              <m:e>
                                <m:r>
                                  <m:t>1</m:t>
                                </m:r>
                              </m:e>
                              <m:e>
                                <m:r>
                                  <m:rPr>
                                    <m:nor/>
                                    <m:sty m:val="p"/>
                                  </m:rPr>
                                  <m:t>if </m:t>
                                </m:r>
                                <m:r>
                                  <m:t>a</m:t>
                                </m:r>
                                <m:r>
                                  <m:rPr>
                                    <m:sty m:val="p"/>
                                  </m:rPr>
                                  <m:t>&gt;</m:t>
                                </m:r>
                                <m:r>
                                  <m:t>1</m:t>
                                </m:r>
                                <m:r>
                                  <m:rPr>
                                    <m:sty m:val="p"/>
                                  </m:rPr>
                                  <m:t>,</m:t>
                                </m:r>
                                <m:r>
                                  <m:t>b</m:t>
                                </m:r>
                                <m:r>
                                  <m:rPr>
                                    <m:sty m:val="p"/>
                                  </m:rPr>
                                  <m:t>≤</m:t>
                                </m:r>
                                <m:r>
                                  <m:t>1</m:t>
                                </m:r>
                              </m:e>
                            </m:mr>
                          </m:m>
                        </m:e>
                      </m:d>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p:pic>
        <p:nvPicPr>
          <p:cNvPr descr="Chanco_STA623_BDA_2025_Henrion_Session2_files/figure-pptx/unnamed-chunk-1-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a:t>With </a:t>
                </a:r>
                <a14:m>
                  <m:oMath xmlns:m="http://schemas.openxmlformats.org/officeDocument/2006/math">
                    <m:r>
                      <m:t>a</m:t>
                    </m:r>
                    <m:r>
                      <m:rPr>
                        <m:sty m:val="p"/>
                      </m:rPr>
                      <m:t>=</m:t>
                    </m:r>
                    <m:r>
                      <m:t>4</m:t>
                    </m:r>
                  </m:oMath>
                </a14:m>
                <a:r>
                  <a:rPr/>
                  <a:t> and </a:t>
                </a:r>
                <a14:m>
                  <m:oMath xmlns:m="http://schemas.openxmlformats.org/officeDocument/2006/math">
                    <m:r>
                      <m:t>b</m:t>
                    </m:r>
                    <m:r>
                      <m:rPr>
                        <m:sty m:val="p"/>
                      </m:rPr>
                      <m:t>=</m:t>
                    </m:r>
                    <m:r>
                      <m:t>4</m:t>
                    </m:r>
                  </m:oMath>
                </a14:m>
                <a:r>
                  <a:rPr/>
                  <a:t>, in our case the prior distribution becomes</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π</m:t>
                          </m:r>
                        </m:e>
                      </m:d>
                      <m:r>
                        <m:rPr>
                          <m:sty m:val="p"/>
                        </m:rPr>
                        <m:t>=</m:t>
                      </m:r>
                      <m:r>
                        <m:t>140</m:t>
                      </m:r>
                      <m:r>
                        <m:rPr>
                          <m:sty m:val="p"/>
                        </m:rPr>
                        <m:t>⋅</m:t>
                      </m:r>
                      <m:sSup>
                        <m:e>
                          <m:r>
                            <m:t>π</m:t>
                          </m:r>
                        </m:e>
                        <m:sup>
                          <m:r>
                            <m:t>3</m:t>
                          </m:r>
                        </m:sup>
                      </m:sSup>
                      <m:r>
                        <m:rPr>
                          <m:sty m:val="p"/>
                        </m:rPr>
                        <m:t>⋅</m:t>
                      </m:r>
                      <m:sSup>
                        <m:e>
                          <m:d>
                            <m:dPr>
                              <m:begChr m:val="("/>
                              <m:endChr m:val=")"/>
                              <m:sepChr m:val=""/>
                              <m:grow/>
                            </m:dPr>
                            <m:e>
                              <m:r>
                                <m:t>1</m:t>
                              </m:r>
                              <m:r>
                                <m:rPr>
                                  <m:sty m:val="p"/>
                                </m:rPr>
                                <m:t>−</m:t>
                              </m:r>
                              <m:r>
                                <m:t>π</m:t>
                              </m:r>
                            </m:e>
                          </m:d>
                        </m:e>
                        <m:sup>
                          <m:r>
                            <m:t>3</m:t>
                          </m:r>
                        </m:sup>
                      </m:sSup>
                    </m:oMath>
                  </m:oMathPara>
                </a14:m>
              </a:p>
              <a:p>
                <a:pPr lvl="0" indent="0" marL="0">
                  <a:buNone/>
                </a:pPr>
                <a14:m>
                  <m:oMathPara xmlns:m="http://schemas.openxmlformats.org/officeDocument/2006/math">
                    <m:oMathParaPr>
                      <m:jc m:val="center"/>
                    </m:oMathParaPr>
                    <m:oMath>
                      <m:r>
                        <m:t> </m:t>
                      </m:r>
                    </m:oMath>
                  </m:oMathPara>
                </a14:m>
              </a:p>
              <a:p>
                <a:pPr lvl="0" indent="0" marL="0">
                  <a:buNone/>
                </a:pPr>
                <a:r>
                  <a:rPr/>
                  <a:t>if </a:t>
                </a:r>
                <a14:m>
                  <m:oMath xmlns:m="http://schemas.openxmlformats.org/officeDocument/2006/math">
                    <m:r>
                      <m:t>π</m:t>
                    </m:r>
                    <m:r>
                      <m:rPr>
                        <m:sty m:val="p"/>
                      </m:rPr>
                      <m:t>∈</m:t>
                    </m:r>
                    <m:d>
                      <m:dPr>
                        <m:begChr m:val="["/>
                        <m:endChr m:val="]"/>
                        <m:sepChr m:val=""/>
                        <m:grow/>
                      </m:dPr>
                      <m:e>
                        <m:r>
                          <m:t>0</m:t>
                        </m:r>
                        <m:r>
                          <m:rPr>
                            <m:sty m:val="p"/>
                          </m:rPr>
                          <m:t>,</m:t>
                        </m:r>
                        <m:r>
                          <m:t>1</m:t>
                        </m:r>
                      </m:e>
                    </m:d>
                  </m:oMath>
                </a14:m>
                <a:r>
                  <a:rPr/>
                  <a:t> and </a:t>
                </a:r>
                <a14:m>
                  <m:oMath xmlns:m="http://schemas.openxmlformats.org/officeDocument/2006/math">
                    <m:r>
                      <m:t>p</m:t>
                    </m:r>
                    <m:d>
                      <m:dPr>
                        <m:begChr m:val="("/>
                        <m:endChr m:val=")"/>
                        <m:sepChr m:val=""/>
                        <m:grow/>
                      </m:dPr>
                      <m:e>
                        <m:r>
                          <m:t>π</m:t>
                        </m:r>
                      </m:e>
                    </m:d>
                    <m:r>
                      <m:rPr>
                        <m:sty m:val="p"/>
                      </m:rPr>
                      <m:t>=</m:t>
                    </m:r>
                    <m:r>
                      <m:t>0</m:t>
                    </m:r>
                  </m:oMath>
                </a14:m>
                <a:r>
                  <a:rPr/>
                  <a:t> otherwise.</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lvl="0" indent="0" marL="0">
              <a:buNone/>
            </a:pPr>
            <a:r>
              <a:rPr/>
              <a:t>Preliminaries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idx="2" sz="half" type="body"/>
          </p:nvPr>
        </p:nvSpPr>
        <p:spPr/>
        <p:txBody>
          <a:bodyPr/>
          <a:lstStyle/>
          <a:p>
            <a:pPr lvl="0"/>
            <a:r>
              <a:rPr/>
              <a:t>These notes were written in </a:t>
            </a:r>
            <a:r>
              <a:rPr>
                <a:latin typeface="Courier"/>
              </a:rPr>
              <a:t>quarto</a:t>
            </a:r>
            <a:r>
              <a:rPr/>
              <a:t>.</a:t>
            </a:r>
          </a:p>
          <a:p>
            <a:pPr lvl="0"/>
            <a:r>
              <a:rPr/>
              <a:t>All examples / code in these notes is </a:t>
            </a:r>
            <a:r>
              <a:rPr>
                <a:latin typeface="Courier"/>
              </a:rPr>
              <a:t>R</a:t>
            </a:r>
            <a:r>
              <a:rPr/>
              <a:t> and </a:t>
            </a:r>
            <a:r>
              <a:rPr>
                <a:latin typeface="Courier"/>
              </a:rPr>
              <a:t>NIMBLE</a:t>
            </a:r>
            <a:r>
              <a:rPr/>
              <a:t> / </a:t>
            </a:r>
            <a:r>
              <a:rPr>
                <a:latin typeface="Courier"/>
              </a:rPr>
              <a:t>BUGS</a:t>
            </a:r>
            <a:r>
              <a:rPr/>
              <a:t> for Bayesian model specification.</a:t>
            </a:r>
          </a:p>
          <a:p>
            <a:pPr lvl="0"/>
            <a:r>
              <a:rPr/>
              <a:t>GitHub repository - will contain all course materials by the end of the week.</a:t>
            </a:r>
          </a:p>
        </p:txBody>
      </p:sp>
      <p:pic>
        <p:nvPicPr>
          <p:cNvPr descr="images/qrCodeGithubRepo.png" id="0" name="Picture 1"/>
          <p:cNvPicPr>
            <a:picLocks noGrp="1" noChangeAspect="1"/>
          </p:cNvPicPr>
          <p:nvPr/>
        </p:nvPicPr>
        <p:blipFill>
          <a:blip r:embed="rId2"/>
          <a:stretch>
            <a:fillRect/>
          </a:stretch>
        </p:blipFill>
        <p:spPr bwMode="auto">
          <a:xfrm>
            <a:off x="6096000" y="977900"/>
            <a:ext cx="4356100" cy="4356100"/>
          </a:xfrm>
          <a:prstGeom prst="rect">
            <a:avLst/>
          </a:prstGeom>
          <a:noFill/>
          <a:ln w="9525">
            <a:noFill/>
            <a:headEnd/>
            <a:tailEnd/>
          </a:ln>
        </p:spPr>
      </p:pic>
      <p:sp>
        <p:nvSpPr>
          <p:cNvPr id="1" name="TextBox 3"/>
          <p:cNvSpPr txBox="1"/>
          <p:nvPr/>
        </p:nvSpPr>
        <p:spPr>
          <a:xfrm>
            <a:off x="5181600" y="5334000"/>
            <a:ext cx="6172200" cy="508000"/>
          </a:xfrm>
          <a:prstGeom prst="rect">
            <a:avLst/>
          </a:prstGeom>
          <a:noFill/>
        </p:spPr>
        <p:txBody>
          <a:bodyPr/>
          <a:lstStyle/>
          <a:p>
            <a:pPr lvl="0" indent="0" marL="0" algn="ctr">
              <a:buNone/>
            </a:pPr>
            <a:r>
              <a:rPr/>
              <a:t>https://github.com/gitMarcH/UNIMA_STA623_2025</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Suppose the coin is flipped </a:t>
                </a:r>
                <a14:m>
                  <m:oMath xmlns:m="http://schemas.openxmlformats.org/officeDocument/2006/math">
                    <m:r>
                      <m:t>n</m:t>
                    </m:r>
                  </m:oMath>
                </a14:m>
                <a:r>
                  <a:rPr/>
                  <a:t> times and we observe </a:t>
                </a:r>
                <a14:m>
                  <m:oMath xmlns:m="http://schemas.openxmlformats.org/officeDocument/2006/math">
                    <m:r>
                      <m:t>k</m:t>
                    </m:r>
                  </m:oMath>
                </a14:m>
                <a:r>
                  <a:rPr/>
                  <a:t> heads.</a:t>
                </a:r>
              </a:p>
              <a:p>
                <a:pPr lvl="0" indent="0" marL="0">
                  <a:buNone/>
                </a:pPr>
                <a:r>
                  <a:rPr/>
                  <a:t>The likelihood of observing these data, given </a:t>
                </a:r>
                <a14:m>
                  <m:oMath xmlns:m="http://schemas.openxmlformats.org/officeDocument/2006/math">
                    <m:r>
                      <m:t>π</m:t>
                    </m:r>
                  </m:oMath>
                </a14:m>
                <a:r>
                  <a:rPr/>
                  <a:t>, is is obtained from the binomial distribution</a:t>
                </a:r>
              </a:p>
              <a:p>
                <a:pPr lvl="0" indent="0" marL="0">
                  <a:buNone/>
                </a:pPr>
                <a14:m>
                  <m:oMathPara xmlns:m="http://schemas.openxmlformats.org/officeDocument/2006/math">
                    <m:oMathParaPr>
                      <m:jc m:val="center"/>
                    </m:oMathParaPr>
                    <m:oMath>
                      <m:r>
                        <m:t> </m:t>
                      </m:r>
                    </m:oMath>
                  </m:oMathPara>
                </a14:m>
              </a:p>
              <a:p>
                <a:pPr lvl="0" indent="0" marL="0">
                  <a:buNone/>
                </a:pPr>
                <a:r>
                  <a:rPr/>
                  <a:t>Recall </a:t>
                </a:r>
                <a14:m>
                  <m:oMath xmlns:m="http://schemas.openxmlformats.org/officeDocument/2006/math">
                    <m:r>
                      <m:t>Y</m:t>
                    </m:r>
                    <m:r>
                      <m:rPr>
                        <m:sty m:val="p"/>
                      </m:rPr>
                      <m:t>∼</m:t>
                    </m:r>
                    <m:r>
                      <m:rPr>
                        <m:nor/>
                        <m:sty m:val="p"/>
                      </m:rPr>
                      <m:t>Bin</m:t>
                    </m:r>
                    <m:d>
                      <m:dPr>
                        <m:begChr m:val="("/>
                        <m:endChr m:val=")"/>
                        <m:sepChr m:val=""/>
                        <m:grow/>
                      </m:dPr>
                      <m:e>
                        <m:r>
                          <m:t>n</m:t>
                        </m:r>
                        <m:r>
                          <m:rPr>
                            <m:sty m:val="p"/>
                          </m:rPr>
                          <m:t>,</m:t>
                        </m:r>
                        <m:r>
                          <m:t>π</m:t>
                        </m:r>
                      </m:e>
                    </m:d>
                  </m:oMath>
                </a14:m>
                <a:r>
                  <a:rPr/>
                  <a:t> for parameters </a:t>
                </a:r>
                <a14:m>
                  <m:oMath xmlns:m="http://schemas.openxmlformats.org/officeDocument/2006/math">
                    <m:r>
                      <m:t>n</m:t>
                    </m:r>
                    <m:r>
                      <m:rPr>
                        <m:sty m:val="p"/>
                      </m:rPr>
                      <m:t>∈</m:t>
                    </m:r>
                    <m:r>
                      <m:rPr>
                        <m:sty m:val="p"/>
                      </m:rPr>
                      <m:t>{</m:t>
                    </m:r>
                    <m:r>
                      <m:t>0</m:t>
                    </m:r>
                    <m:r>
                      <m:rPr>
                        <m:sty m:val="p"/>
                      </m:rPr>
                      <m:t>,</m:t>
                    </m:r>
                    <m:r>
                      <m:t>1</m:t>
                    </m:r>
                    <m:r>
                      <m:rPr>
                        <m:sty m:val="p"/>
                      </m:rPr>
                      <m:t>,</m:t>
                    </m:r>
                    <m:r>
                      <m:t>2</m:t>
                    </m:r>
                    <m:r>
                      <m:rPr>
                        <m:sty m:val="p"/>
                      </m:rPr>
                      <m:t>,</m:t>
                    </m:r>
                    <m:r>
                      <m:rPr>
                        <m:sty m:val="p"/>
                      </m:rPr>
                      <m:t>…</m:t>
                    </m:r>
                    <m:r>
                      <m:rPr>
                        <m:sty m:val="p"/>
                      </m:rPr>
                      <m:t>}</m:t>
                    </m:r>
                  </m:oMath>
                </a14:m>
                <a:r>
                  <a:rPr/>
                  <a:t> and </a:t>
                </a:r>
                <a14:m>
                  <m:oMath xmlns:m="http://schemas.openxmlformats.org/officeDocument/2006/math">
                    <m:r>
                      <m:t>π</m:t>
                    </m:r>
                    <m:r>
                      <m:rPr>
                        <m:sty m:val="p"/>
                      </m:rPr>
                      <m:t>∈</m:t>
                    </m:r>
                    <m:d>
                      <m:dPr>
                        <m:begChr m:val="["/>
                        <m:endChr m:val="]"/>
                        <m:sepChr m:val=""/>
                        <m:grow/>
                      </m:dPr>
                      <m:e>
                        <m:r>
                          <m:t>0</m:t>
                        </m:r>
                        <m:r>
                          <m:rPr>
                            <m:sty m:val="p"/>
                          </m:rPr>
                          <m:t>,</m:t>
                        </m:r>
                        <m:r>
                          <m:t>1</m:t>
                        </m:r>
                      </m:e>
                    </m:d>
                  </m:oMath>
                </a14:m>
                <a:r>
                  <a:rPr/>
                  <a:t> if</a:t>
                </a:r>
              </a:p>
              <a:p>
                <a:pPr lvl="0" indent="0" marL="0">
                  <a:buNone/>
                </a:pPr>
                <a14:m>
                  <m:oMathPara xmlns:m="http://schemas.openxmlformats.org/officeDocument/2006/math">
                    <m:oMathParaPr>
                      <m:jc m:val="center"/>
                    </m:oMathParaPr>
                    <m:oMath>
                      <m:r>
                        <m:t>p</m:t>
                      </m:r>
                      <m:d>
                        <m:dPr>
                          <m:begChr m:val="("/>
                          <m:endChr m:val=")"/>
                          <m:sepChr m:val=""/>
                          <m:grow/>
                        </m:dPr>
                        <m:e>
                          <m:r>
                            <m:t>Y</m:t>
                          </m:r>
                          <m:r>
                            <m:rPr>
                              <m:sty m:val="p"/>
                            </m:rPr>
                            <m:t>=</m:t>
                          </m:r>
                          <m:r>
                            <m:t>k</m:t>
                          </m:r>
                          <m:r>
                            <m:rPr>
                              <m:sty m:val="p"/>
                            </m:rPr>
                            <m:t>|</m:t>
                          </m:r>
                          <m:r>
                            <m:t>π</m:t>
                          </m:r>
                        </m:e>
                      </m:d>
                      <m:r>
                        <m:rPr>
                          <m:sty m:val="p"/>
                        </m:rPr>
                        <m:t>=</m:t>
                      </m:r>
                      <m:d>
                        <m:dPr>
                          <m:begChr m:val="{"/>
                          <m:endChr m:val=""/>
                          <m:sepChr m:val=""/>
                          <m:grow/>
                        </m:dPr>
                        <m:e>
                          <m:m>
                            <m:mPr>
                              <m:baseJc m:val="center"/>
                              <m:plcHide m:val="on"/>
                              <m:mcs>
                                <m:mc>
                                  <m:mcPr>
                                    <m:mcJc m:val="left"/>
                                    <m:count m:val="1"/>
                                  </m:mcPr>
                                </m:mc>
                                <m:mc>
                                  <m:mcPr>
                                    <m:mcJc m:val="left"/>
                                    <m:count m:val="1"/>
                                  </m:mcPr>
                                </m:mc>
                              </m:mcs>
                            </m:mPr>
                            <m:mr>
                              <m:e>
                                <m:d>
                                  <m:dPr>
                                    <m:begChr m:val="("/>
                                    <m:endChr m:val=")"/>
                                    <m:sepChr m:val=""/>
                                    <m:grow/>
                                  </m:dPr>
                                  <m:e>
                                    <m:f>
                                      <m:fPr>
                                        <m:type m:val="noBar"/>
                                      </m:fPr>
                                      <m:num>
                                        <m:r>
                                          <m:t>n</m:t>
                                        </m:r>
                                      </m:num>
                                      <m:den>
                                        <m:r>
                                          <m:t>k</m:t>
                                        </m:r>
                                      </m:den>
                                    </m:f>
                                  </m:e>
                                </m:d>
                                <m:sSup>
                                  <m:e>
                                    <m:r>
                                      <m:t>π</m:t>
                                    </m:r>
                                  </m:e>
                                  <m:sup>
                                    <m:r>
                                      <m:t>k</m:t>
                                    </m:r>
                                  </m:sup>
                                </m:sSup>
                                <m:sSup>
                                  <m:e>
                                    <m:d>
                                      <m:dPr>
                                        <m:begChr m:val="("/>
                                        <m:endChr m:val=")"/>
                                        <m:sepChr m:val=""/>
                                        <m:grow/>
                                      </m:dPr>
                                      <m:e>
                                        <m:r>
                                          <m:t>1</m:t>
                                        </m:r>
                                        <m:r>
                                          <m:rPr>
                                            <m:sty m:val="p"/>
                                          </m:rPr>
                                          <m:t>−</m:t>
                                        </m:r>
                                        <m:r>
                                          <m:t>π</m:t>
                                        </m:r>
                                      </m:e>
                                    </m:d>
                                  </m:e>
                                  <m:sup>
                                    <m:r>
                                      <m:t>n</m:t>
                                    </m:r>
                                    <m:r>
                                      <m:rPr>
                                        <m:sty m:val="p"/>
                                      </m:rPr>
                                      <m:t>−</m:t>
                                    </m:r>
                                    <m:r>
                                      <m:t>k</m:t>
                                    </m:r>
                                  </m:sup>
                                </m:sSup>
                                <m:r>
                                  <m:t> </m:t>
                                </m:r>
                              </m:e>
                              <m:e>
                                <m:r>
                                  <m:rPr>
                                    <m:nor/>
                                    <m:sty m:val="p"/>
                                  </m:rPr>
                                  <m:t>if </m:t>
                                </m:r>
                                <m:r>
                                  <m:t>k</m:t>
                                </m:r>
                                <m:r>
                                  <m:rPr>
                                    <m:sty m:val="p"/>
                                  </m:rPr>
                                  <m:t>∈</m:t>
                                </m:r>
                                <m:r>
                                  <m:rPr>
                                    <m:sty m:val="p"/>
                                  </m:rPr>
                                  <m:t>{</m:t>
                                </m:r>
                                <m:r>
                                  <m:t>0</m:t>
                                </m:r>
                                <m:r>
                                  <m:rPr>
                                    <m:sty m:val="p"/>
                                  </m:rPr>
                                  <m:t>,</m:t>
                                </m:r>
                                <m:r>
                                  <m:t>1</m:t>
                                </m:r>
                                <m:r>
                                  <m:rPr>
                                    <m:sty m:val="p"/>
                                  </m:rPr>
                                  <m:t>…</m:t>
                                </m:r>
                                <m:r>
                                  <m:rPr>
                                    <m:sty m:val="p"/>
                                  </m:rPr>
                                  <m:t>,</m:t>
                                </m:r>
                                <m:r>
                                  <m:t>n</m:t>
                                </m:r>
                                <m:r>
                                  <m:rPr>
                                    <m:sty m:val="p"/>
                                  </m:rPr>
                                  <m:t>}</m:t>
                                </m:r>
                              </m:e>
                            </m:mr>
                            <m:mr>
                              <m:e>
                                <m:r>
                                  <m:t>0</m:t>
                                </m:r>
                              </m:e>
                              <m:e>
                                <m:r>
                                  <m:rPr>
                                    <m:nor/>
                                    <m:sty m:val="p"/>
                                  </m:rPr>
                                  <m:t>otherwise</m:t>
                                </m:r>
                              </m:e>
                            </m:mr>
                          </m:m>
                        </m:e>
                      </m:d>
                    </m:oMath>
                  </m:oMathPara>
                </a14:m>
              </a:p>
              <a:p>
                <a:pPr lvl="0" indent="0" marL="0">
                  <a:buNone/>
                </a:pPr>
                <a:r>
                  <a:rPr/>
                  <a:t>And</a:t>
                </a:r>
              </a:p>
              <a:p>
                <a:pPr lvl="0" indent="0" marL="0">
                  <a:buNone/>
                </a:pPr>
                <a14:m>
                  <m:oMathPara xmlns:m="http://schemas.openxmlformats.org/officeDocument/2006/math">
                    <m:oMathParaPr>
                      <m:jc m:val="center"/>
                    </m:oMathParaPr>
                    <m:oMath>
                      <m:r>
                        <m:t>E</m:t>
                      </m:r>
                      <m:d>
                        <m:dPr>
                          <m:begChr m:val="["/>
                          <m:endChr m:val="]"/>
                          <m:sepChr m:val=""/>
                          <m:grow/>
                        </m:dPr>
                        <m:e>
                          <m:r>
                            <m:t>Y</m:t>
                          </m:r>
                          <m:r>
                            <m:rPr>
                              <m:sty m:val="p"/>
                            </m:rPr>
                            <m:t>|</m:t>
                          </m:r>
                          <m:r>
                            <m:t>π</m:t>
                          </m:r>
                        </m:e>
                      </m:d>
                      <m:r>
                        <m:rPr>
                          <m:sty m:val="p"/>
                        </m:rPr>
                        <m:t>=</m:t>
                      </m:r>
                      <m:r>
                        <m:t>n</m:t>
                      </m:r>
                      <m:r>
                        <m:t>π</m:t>
                      </m:r>
                      <m:r>
                        <m:rPr>
                          <m:sty m:val="p"/>
                        </m:rPr>
                        <m:t>,</m:t>
                      </m:r>
                      <m:r>
                        <m:t> </m:t>
                      </m:r>
                      <m:r>
                        <m:t>V</m:t>
                      </m:r>
                      <m:r>
                        <m:t>a</m:t>
                      </m:r>
                      <m:r>
                        <m:t>r</m:t>
                      </m:r>
                      <m:d>
                        <m:dPr>
                          <m:begChr m:val="("/>
                          <m:endChr m:val=")"/>
                          <m:sepChr m:val=""/>
                          <m:grow/>
                        </m:dPr>
                        <m:e>
                          <m:r>
                            <m:t>Y</m:t>
                          </m:r>
                          <m:r>
                            <m:rPr>
                              <m:sty m:val="p"/>
                            </m:rPr>
                            <m:t>|</m:t>
                          </m:r>
                          <m:r>
                            <m:t>π</m:t>
                          </m:r>
                        </m:e>
                      </m:d>
                      <m:r>
                        <m:rPr>
                          <m:sty m:val="p"/>
                        </m:rPr>
                        <m:t>=</m:t>
                      </m:r>
                      <m:r>
                        <m:t>n</m:t>
                      </m:r>
                      <m:r>
                        <m:t>π</m:t>
                      </m:r>
                      <m:d>
                        <m:dPr>
                          <m:begChr m:val="("/>
                          <m:endChr m:val=")"/>
                          <m:sepChr m:val=""/>
                          <m:grow/>
                        </m:dPr>
                        <m:e>
                          <m:r>
                            <m:t>1</m:t>
                          </m:r>
                          <m:r>
                            <m:rPr>
                              <m:sty m:val="p"/>
                            </m:rPr>
                            <m:t>−</m:t>
                          </m:r>
                          <m:r>
                            <m:t>π</m:t>
                          </m:r>
                        </m:e>
                      </m:d>
                      <m:r>
                        <m:rPr>
                          <m:sty m:val="p"/>
                        </m:rPr>
                        <m:t>,</m:t>
                      </m:r>
                      <m:r>
                        <m:t> </m:t>
                      </m:r>
                      <m:r>
                        <m:rPr>
                          <m:nor/>
                          <m:sty m:val="p"/>
                        </m:rPr>
                        <m:t>mode</m:t>
                      </m:r>
                      <m:d>
                        <m:dPr>
                          <m:begChr m:val="("/>
                          <m:endChr m:val=")"/>
                          <m:sepChr m:val=""/>
                          <m:grow/>
                        </m:dPr>
                        <m:e>
                          <m:r>
                            <m:t>Y</m:t>
                          </m:r>
                          <m:r>
                            <m:rPr>
                              <m:sty m:val="p"/>
                            </m:rPr>
                            <m:t>|</m:t>
                          </m:r>
                          <m:r>
                            <m:t>π</m:t>
                          </m:r>
                        </m:e>
                      </m:d>
                      <m:r>
                        <m:rPr>
                          <m:sty m:val="p"/>
                        </m:rPr>
                        <m:t>=</m:t>
                      </m:r>
                      <m:r>
                        <m:rPr>
                          <m:sty m:val="p"/>
                        </m:rPr>
                        <m:t>⌊</m:t>
                      </m:r>
                      <m:d>
                        <m:dPr>
                          <m:begChr m:val="("/>
                          <m:endChr m:val=")"/>
                          <m:sepChr m:val=""/>
                          <m:grow/>
                        </m:dPr>
                        <m:e>
                          <m:r>
                            <m:t>n</m:t>
                          </m:r>
                          <m:r>
                            <m:rPr>
                              <m:sty m:val="p"/>
                            </m:rPr>
                            <m:t>+</m:t>
                          </m:r>
                          <m:r>
                            <m:t>1</m:t>
                          </m:r>
                        </m:e>
                      </m:d>
                      <m:r>
                        <m:t>p</m:t>
                      </m:r>
                      <m:r>
                        <m:rPr>
                          <m:sty m:val="p"/>
                        </m:rPr>
                        <m:t>⌋</m:t>
                      </m:r>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p:pic>
        <p:nvPicPr>
          <p:cNvPr descr="Chanco_STA623_BDA_2025_Henrion_Session2_files/figure-pptx/unnamed-chunk-2-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a:t>Suppose </a:t>
                </a:r>
                <a14:m>
                  <m:oMath xmlns:m="http://schemas.openxmlformats.org/officeDocument/2006/math">
                    <m:r>
                      <m:t>n</m:t>
                    </m:r>
                    <m:r>
                      <m:rPr>
                        <m:sty m:val="p"/>
                      </m:rPr>
                      <m:t>=</m:t>
                    </m:r>
                    <m:r>
                      <m:t>6</m:t>
                    </m:r>
                  </m:oMath>
                </a14:m>
                <a:r>
                  <a:rPr/>
                  <a:t>, </a:t>
                </a:r>
                <a14:m>
                  <m:oMath xmlns:m="http://schemas.openxmlformats.org/officeDocument/2006/math">
                    <m:r>
                      <m:t>k</m:t>
                    </m:r>
                    <m:r>
                      <m:rPr>
                        <m:sty m:val="p"/>
                      </m:rPr>
                      <m:t>=</m:t>
                    </m:r>
                    <m:r>
                      <m:t>2</m:t>
                    </m:r>
                  </m:oMath>
                </a14:m>
                <a:r>
                  <a:rPr/>
                  <a:t>, then the likelihood becomes</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k</m:t>
                          </m:r>
                          <m:r>
                            <m:rPr>
                              <m:sty m:val="p"/>
                            </m:rPr>
                            <m:t>=</m:t>
                          </m:r>
                          <m:r>
                            <m:t>2</m:t>
                          </m:r>
                          <m:r>
                            <m:rPr>
                              <m:sty m:val="p"/>
                            </m:rPr>
                            <m:t>|</m:t>
                          </m:r>
                          <m:r>
                            <m:t>π</m:t>
                          </m:r>
                        </m:e>
                      </m:d>
                      <m:r>
                        <m:rPr>
                          <m:sty m:val="p"/>
                        </m:rPr>
                        <m:t>=</m:t>
                      </m:r>
                      <m:d>
                        <m:dPr>
                          <m:begChr m:val="("/>
                          <m:endChr m:val=")"/>
                          <m:sepChr m:val=""/>
                          <m:grow/>
                        </m:dPr>
                        <m:e>
                          <m:f>
                            <m:fPr>
                              <m:type m:val="noBar"/>
                            </m:fPr>
                            <m:num>
                              <m:r>
                                <m:t>6</m:t>
                              </m:r>
                            </m:num>
                            <m:den>
                              <m:r>
                                <m:t>2</m:t>
                              </m:r>
                            </m:den>
                          </m:f>
                        </m:e>
                      </m:d>
                      <m:sSup>
                        <m:e>
                          <m:r>
                            <m:t>π</m:t>
                          </m:r>
                        </m:e>
                        <m:sup>
                          <m:r>
                            <m:t>2</m:t>
                          </m:r>
                        </m:sup>
                      </m:sSup>
                      <m:sSup>
                        <m:e>
                          <m:d>
                            <m:dPr>
                              <m:begChr m:val="("/>
                              <m:endChr m:val=")"/>
                              <m:sepChr m:val=""/>
                              <m:grow/>
                            </m:dPr>
                            <m:e>
                              <m:r>
                                <m:t>1</m:t>
                              </m:r>
                              <m:r>
                                <m:rPr>
                                  <m:sty m:val="p"/>
                                </m:rPr>
                                <m:t>−</m:t>
                              </m:r>
                              <m:r>
                                <m:t>π</m:t>
                              </m:r>
                            </m:e>
                          </m:d>
                        </m:e>
                        <m:sup>
                          <m:r>
                            <m:t>4</m:t>
                          </m:r>
                        </m:sup>
                      </m:sSup>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Given the prior distribution</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π</m:t>
                          </m:r>
                        </m:e>
                      </m:d>
                      <m:r>
                        <m:rPr>
                          <m:sty m:val="p"/>
                        </m:rPr>
                        <m:t>=</m:t>
                      </m:r>
                      <m:r>
                        <m:t>140</m:t>
                      </m:r>
                      <m:r>
                        <m:rPr>
                          <m:sty m:val="p"/>
                        </m:rPr>
                        <m:t>⋅</m:t>
                      </m:r>
                      <m:sSup>
                        <m:e>
                          <m:r>
                            <m:t>π</m:t>
                          </m:r>
                        </m:e>
                        <m:sup>
                          <m:r>
                            <m:t>3</m:t>
                          </m:r>
                        </m:sup>
                      </m:sSup>
                      <m:r>
                        <m:rPr>
                          <m:sty m:val="p"/>
                        </m:rPr>
                        <m:t>⋅</m:t>
                      </m:r>
                      <m:sSup>
                        <m:e>
                          <m:d>
                            <m:dPr>
                              <m:begChr m:val="("/>
                              <m:endChr m:val=")"/>
                              <m:sepChr m:val=""/>
                              <m:grow/>
                            </m:dPr>
                            <m:e>
                              <m:r>
                                <m:t>1</m:t>
                              </m:r>
                              <m:r>
                                <m:rPr>
                                  <m:sty m:val="p"/>
                                </m:rPr>
                                <m:t>−</m:t>
                              </m:r>
                              <m:r>
                                <m:t>π</m:t>
                              </m:r>
                            </m:e>
                          </m:d>
                        </m:e>
                        <m:sup>
                          <m:r>
                            <m:t>3</m:t>
                          </m:r>
                        </m:sup>
                      </m:sSup>
                    </m:oMath>
                  </m:oMathPara>
                </a14:m>
              </a:p>
              <a:p>
                <a:pPr lvl="0" indent="0" marL="0">
                  <a:buNone/>
                </a:pPr>
                <a14:m>
                  <m:oMathPara xmlns:m="http://schemas.openxmlformats.org/officeDocument/2006/math">
                    <m:oMathParaPr>
                      <m:jc m:val="center"/>
                    </m:oMathParaPr>
                    <m:oMath>
                      <m:r>
                        <m:t> </m:t>
                      </m:r>
                    </m:oMath>
                  </m:oMathPara>
                </a14:m>
              </a:p>
              <a:p>
                <a:pPr lvl="0" indent="0" marL="0">
                  <a:buNone/>
                </a:pPr>
                <a:r>
                  <a:rPr/>
                  <a:t>and the likelihood</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k</m:t>
                          </m:r>
                          <m:r>
                            <m:rPr>
                              <m:sty m:val="p"/>
                            </m:rPr>
                            <m:t>=</m:t>
                          </m:r>
                          <m:r>
                            <m:t>2</m:t>
                          </m:r>
                          <m:r>
                            <m:rPr>
                              <m:sty m:val="p"/>
                            </m:rPr>
                            <m:t>|</m:t>
                          </m:r>
                          <m:r>
                            <m:t>π</m:t>
                          </m:r>
                        </m:e>
                      </m:d>
                      <m:r>
                        <m:rPr>
                          <m:sty m:val="p"/>
                        </m:rPr>
                        <m:t>=</m:t>
                      </m:r>
                      <m:d>
                        <m:dPr>
                          <m:begChr m:val="("/>
                          <m:endChr m:val=")"/>
                          <m:sepChr m:val=""/>
                          <m:grow/>
                        </m:dPr>
                        <m:e>
                          <m:f>
                            <m:fPr>
                              <m:type m:val="noBar"/>
                            </m:fPr>
                            <m:num>
                              <m:r>
                                <m:t>6</m:t>
                              </m:r>
                            </m:num>
                            <m:den>
                              <m:r>
                                <m:t>2</m:t>
                              </m:r>
                            </m:den>
                          </m:f>
                        </m:e>
                      </m:d>
                      <m:r>
                        <m:rPr>
                          <m:sty m:val="p"/>
                        </m:rPr>
                        <m:t>⋅</m:t>
                      </m:r>
                      <m:sSup>
                        <m:e>
                          <m:r>
                            <m:t>π</m:t>
                          </m:r>
                        </m:e>
                        <m:sup>
                          <m:r>
                            <m:t>2</m:t>
                          </m:r>
                        </m:sup>
                      </m:sSup>
                      <m:r>
                        <m:rPr>
                          <m:sty m:val="p"/>
                        </m:rPr>
                        <m:t>⋅</m:t>
                      </m:r>
                      <m:sSup>
                        <m:e>
                          <m:d>
                            <m:dPr>
                              <m:begChr m:val="("/>
                              <m:endChr m:val=")"/>
                              <m:sepChr m:val=""/>
                              <m:grow/>
                            </m:dPr>
                            <m:e>
                              <m:r>
                                <m:t>1</m:t>
                              </m:r>
                              <m:r>
                                <m:rPr>
                                  <m:sty m:val="p"/>
                                </m:rPr>
                                <m:t>−</m:t>
                              </m:r>
                              <m:r>
                                <m:t>π</m:t>
                              </m:r>
                            </m:e>
                          </m:d>
                        </m:e>
                        <m:sup>
                          <m:r>
                            <m:t>4</m:t>
                          </m:r>
                        </m:sup>
                      </m:sSup>
                    </m:oMath>
                  </m:oMathPara>
                </a14:m>
              </a:p>
              <a:p>
                <a:pPr lvl="0" indent="0" marL="0">
                  <a:buNone/>
                </a:pPr>
                <a14:m>
                  <m:oMathPara xmlns:m="http://schemas.openxmlformats.org/officeDocument/2006/math">
                    <m:oMathParaPr>
                      <m:jc m:val="center"/>
                    </m:oMathParaPr>
                    <m:oMath>
                      <m:r>
                        <m:t> </m:t>
                      </m:r>
                    </m:oMath>
                  </m:oMathPara>
                </a14:m>
              </a:p>
              <a:p>
                <a:pPr lvl="0" indent="0" marL="0">
                  <a:buNone/>
                </a:pPr>
                <a:r>
                  <a:rPr/>
                  <a:t>find the posterior distribution </a:t>
                </a:r>
                <a14:m>
                  <m:oMath xmlns:m="http://schemas.openxmlformats.org/officeDocument/2006/math">
                    <m:r>
                      <m:t>p</m:t>
                    </m:r>
                    <m:d>
                      <m:dPr>
                        <m:begChr m:val="("/>
                        <m:endChr m:val=")"/>
                        <m:sepChr m:val=""/>
                        <m:grow/>
                      </m:dPr>
                      <m:e>
                        <m:r>
                          <m:t>π</m:t>
                        </m:r>
                        <m:r>
                          <m:rPr>
                            <m:sty m:val="p"/>
                          </m:rPr>
                          <m:t>|</m:t>
                        </m:r>
                        <m:r>
                          <m:t>k</m:t>
                        </m:r>
                        <m:r>
                          <m:rPr>
                            <m:sty m:val="p"/>
                          </m:rPr>
                          <m:t>=</m:t>
                        </m:r>
                        <m:r>
                          <m:t>2</m:t>
                        </m:r>
                      </m:e>
                    </m:d>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Quite generally, the posterior is given by</a:t>
                </a:r>
              </a:p>
              <a:p>
                <a:pPr lvl="0" indent="0" marL="0">
                  <a:buNone/>
                </a:pPr>
                <a14:m>
                  <m:oMathPara xmlns:m="http://schemas.openxmlformats.org/officeDocument/2006/math">
                    <m:oMathParaPr>
                      <m:jc m:val="center"/>
                    </m:oMathParaPr>
                    <m:oMath>
                      <m:r>
                        <m:t>p</m:t>
                      </m:r>
                      <m:d>
                        <m:dPr>
                          <m:begChr m:val="("/>
                          <m:endChr m:val=")"/>
                          <m:sepChr m:val=""/>
                          <m:grow/>
                        </m:dPr>
                        <m:e>
                          <m:r>
                            <m:t>π</m:t>
                          </m:r>
                          <m:r>
                            <m:rPr>
                              <m:sty m:val="p"/>
                            </m:rPr>
                            <m:t>|</m:t>
                          </m:r>
                          <m:r>
                            <m:t>k</m:t>
                          </m:r>
                        </m:e>
                      </m:d>
                      <m:r>
                        <m:rPr>
                          <m:sty m:val="p"/>
                        </m:rPr>
                        <m:t>=</m:t>
                      </m:r>
                      <m:f>
                        <m:fPr>
                          <m:type m:val="bar"/>
                        </m:fPr>
                        <m:num>
                          <m:r>
                            <m:t>p</m:t>
                          </m:r>
                          <m:d>
                            <m:dPr>
                              <m:begChr m:val="("/>
                              <m:endChr m:val=")"/>
                              <m:sepChr m:val=""/>
                              <m:grow/>
                            </m:dPr>
                            <m:e>
                              <m:r>
                                <m:t>k</m:t>
                              </m:r>
                              <m:r>
                                <m:rPr>
                                  <m:sty m:val="p"/>
                                </m:rPr>
                                <m:t>|</m:t>
                              </m:r>
                              <m:r>
                                <m:t>π</m:t>
                              </m:r>
                            </m:e>
                          </m:d>
                          <m:r>
                            <m:t> </m:t>
                          </m:r>
                          <m:r>
                            <m:t>p</m:t>
                          </m:r>
                          <m:d>
                            <m:dPr>
                              <m:begChr m:val="("/>
                              <m:endChr m:val=")"/>
                              <m:sepChr m:val=""/>
                              <m:grow/>
                            </m:dPr>
                            <m:e>
                              <m:r>
                                <m:t>π</m:t>
                              </m:r>
                            </m:e>
                          </m:d>
                        </m:num>
                        <m:den>
                          <m:nary>
                            <m:naryPr>
                              <m:chr m:val="∫"/>
                              <m:limLoc m:val="subSup"/>
                              <m:subHide m:val="off"/>
                              <m:supHide m:val="off"/>
                            </m:naryPr>
                            <m:sub>
                              <m:r>
                                <m:t>0</m:t>
                              </m:r>
                            </m:sub>
                            <m:sup>
                              <m:r>
                                <m:t>1</m:t>
                              </m:r>
                            </m:sup>
                            <m:e>
                              <m:r>
                                <m:t>p</m:t>
                              </m:r>
                            </m:e>
                          </m:nary>
                          <m:d>
                            <m:dPr>
                              <m:begChr m:val="("/>
                              <m:endChr m:val=")"/>
                              <m:sepChr m:val=""/>
                              <m:grow/>
                            </m:dPr>
                            <m:e>
                              <m:r>
                                <m:t>k</m:t>
                              </m:r>
                              <m:r>
                                <m:rPr>
                                  <m:sty m:val="p"/>
                                </m:rPr>
                                <m:t>|</m:t>
                              </m:r>
                              <m:r>
                                <m:t>θ</m:t>
                              </m:r>
                            </m:e>
                          </m:d>
                          <m:r>
                            <m:t> </m:t>
                          </m:r>
                          <m:r>
                            <m:t>p</m:t>
                          </m:r>
                          <m:d>
                            <m:dPr>
                              <m:begChr m:val="("/>
                              <m:endChr m:val=")"/>
                              <m:sepChr m:val=""/>
                              <m:grow/>
                            </m:dPr>
                            <m:e>
                              <m:r>
                                <m:t>θ</m:t>
                              </m:r>
                            </m:e>
                          </m:d>
                          <m:r>
                            <m:t>d</m:t>
                          </m:r>
                          <m:r>
                            <m:t>θ</m:t>
                          </m:r>
                        </m:den>
                      </m:f>
                    </m:oMath>
                  </m:oMathPara>
                </a14:m>
              </a:p>
              <a:p>
                <a:pPr lvl="0" indent="0" marL="0">
                  <a:buNone/>
                </a:pPr>
                <a:r>
                  <a:rPr/>
                  <a:t>The numerator is given by:</a:t>
                </a:r>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s>
                        </m:mPr>
                        <m:mr>
                          <m:e>
                            <m:r>
                              <m:t>p</m:t>
                            </m:r>
                            <m:d>
                              <m:dPr>
                                <m:begChr m:val="("/>
                                <m:endChr m:val=")"/>
                                <m:sepChr m:val=""/>
                                <m:grow/>
                              </m:dPr>
                              <m:e>
                                <m:r>
                                  <m:t>k</m:t>
                                </m:r>
                                <m:r>
                                  <m:rPr>
                                    <m:sty m:val="p"/>
                                  </m:rPr>
                                  <m:t>|</m:t>
                                </m:r>
                                <m:r>
                                  <m:t>π</m:t>
                                </m:r>
                              </m:e>
                            </m:d>
                            <m:r>
                              <m:t> </m:t>
                            </m:r>
                            <m:r>
                              <m:t>p</m:t>
                            </m:r>
                            <m:d>
                              <m:dPr>
                                <m:begChr m:val="("/>
                                <m:endChr m:val=")"/>
                                <m:sepChr m:val=""/>
                                <m:grow/>
                              </m:dPr>
                              <m:e>
                                <m:r>
                                  <m:t>π</m:t>
                                </m:r>
                              </m:e>
                            </m:d>
                          </m:e>
                          <m:e>
                            <m:r>
                              <m:rPr>
                                <m:sty m:val="p"/>
                              </m:rPr>
                              <m:t>=</m:t>
                            </m:r>
                          </m:e>
                          <m:e>
                            <m:d>
                              <m:dPr>
                                <m:begChr m:val="("/>
                                <m:endChr m:val=")"/>
                                <m:sepChr m:val=""/>
                                <m:grow/>
                              </m:dPr>
                              <m:e>
                                <m:f>
                                  <m:fPr>
                                    <m:type m:val="noBar"/>
                                  </m:fPr>
                                  <m:num>
                                    <m:r>
                                      <m:t>n</m:t>
                                    </m:r>
                                  </m:num>
                                  <m:den>
                                    <m:r>
                                      <m:t>k</m:t>
                                    </m:r>
                                  </m:den>
                                </m:f>
                              </m:e>
                            </m:d>
                            <m:sSup>
                              <m:e>
                                <m:r>
                                  <m:t>π</m:t>
                                </m:r>
                              </m:e>
                              <m:sup>
                                <m:r>
                                  <m:t>k</m:t>
                                </m:r>
                              </m:sup>
                            </m:sSup>
                            <m:sSup>
                              <m:e>
                                <m:d>
                                  <m:dPr>
                                    <m:begChr m:val="("/>
                                    <m:endChr m:val=")"/>
                                    <m:sepChr m:val=""/>
                                    <m:grow/>
                                  </m:dPr>
                                  <m:e>
                                    <m:r>
                                      <m:t>1</m:t>
                                    </m:r>
                                    <m:r>
                                      <m:rPr>
                                        <m:sty m:val="p"/>
                                      </m:rPr>
                                      <m:t>−</m:t>
                                    </m:r>
                                    <m:r>
                                      <m:t>π</m:t>
                                    </m:r>
                                  </m:e>
                                </m:d>
                              </m:e>
                              <m:sup>
                                <m:r>
                                  <m:t>n</m:t>
                                </m:r>
                                <m:r>
                                  <m:rPr>
                                    <m:sty m:val="p"/>
                                  </m:rPr>
                                  <m:t>−</m:t>
                                </m:r>
                                <m:r>
                                  <m:t>k</m:t>
                                </m:r>
                              </m:sup>
                            </m:sSup>
                            <m:r>
                              <m:t>γ</m:t>
                            </m:r>
                            <m:d>
                              <m:dPr>
                                <m:begChr m:val="("/>
                                <m:endChr m:val=")"/>
                                <m:sepChr m:val=""/>
                                <m:grow/>
                              </m:dPr>
                              <m:e>
                                <m:r>
                                  <m:t>a</m:t>
                                </m:r>
                                <m:r>
                                  <m:rPr>
                                    <m:sty m:val="p"/>
                                  </m:rPr>
                                  <m:t>,</m:t>
                                </m:r>
                                <m:r>
                                  <m:t>b</m:t>
                                </m:r>
                              </m:e>
                            </m:d>
                            <m:sSup>
                              <m:e>
                                <m:r>
                                  <m:t>π</m:t>
                                </m:r>
                              </m:e>
                              <m:sup>
                                <m:r>
                                  <m:t>a</m:t>
                                </m:r>
                                <m:r>
                                  <m:rPr>
                                    <m:sty m:val="p"/>
                                  </m:rPr>
                                  <m:t>−</m:t>
                                </m:r>
                                <m:r>
                                  <m:t>1</m:t>
                                </m:r>
                              </m:sup>
                            </m:sSup>
                            <m:sSup>
                              <m:e>
                                <m:d>
                                  <m:dPr>
                                    <m:begChr m:val="("/>
                                    <m:endChr m:val=")"/>
                                    <m:sepChr m:val=""/>
                                    <m:grow/>
                                  </m:dPr>
                                  <m:e>
                                    <m:r>
                                      <m:t>1</m:t>
                                    </m:r>
                                    <m:r>
                                      <m:rPr>
                                        <m:sty m:val="p"/>
                                      </m:rPr>
                                      <m:t>−</m:t>
                                    </m:r>
                                    <m:r>
                                      <m:t>π</m:t>
                                    </m:r>
                                  </m:e>
                                </m:d>
                              </m:e>
                              <m:sup>
                                <m:r>
                                  <m:t>b</m:t>
                                </m:r>
                                <m:r>
                                  <m:rPr>
                                    <m:sty m:val="p"/>
                                  </m:rPr>
                                  <m:t>−</m:t>
                                </m:r>
                                <m:r>
                                  <m:t>1</m:t>
                                </m:r>
                              </m:sup>
                            </m:sSup>
                          </m:e>
                        </m:mr>
                        <m:mr>
                          <m:e/>
                          <m:e>
                            <m:r>
                              <m:rPr>
                                <m:sty m:val="p"/>
                              </m:rPr>
                              <m:t>=</m:t>
                            </m:r>
                          </m:e>
                          <m:e>
                            <m:r>
                              <m:t>γ</m:t>
                            </m:r>
                            <m:d>
                              <m:dPr>
                                <m:begChr m:val="("/>
                                <m:endChr m:val=")"/>
                                <m:sepChr m:val=""/>
                                <m:grow/>
                              </m:dPr>
                              <m:e>
                                <m:r>
                                  <m:t>a</m:t>
                                </m:r>
                                <m:r>
                                  <m:rPr>
                                    <m:sty m:val="p"/>
                                  </m:rPr>
                                  <m:t>,</m:t>
                                </m:r>
                                <m:r>
                                  <m:t>b</m:t>
                                </m:r>
                              </m:e>
                            </m:d>
                            <m:d>
                              <m:dPr>
                                <m:begChr m:val="("/>
                                <m:endChr m:val=")"/>
                                <m:sepChr m:val=""/>
                                <m:grow/>
                              </m:dPr>
                              <m:e>
                                <m:f>
                                  <m:fPr>
                                    <m:type m:val="noBar"/>
                                  </m:fPr>
                                  <m:num>
                                    <m:r>
                                      <m:t>n</m:t>
                                    </m:r>
                                  </m:num>
                                  <m:den>
                                    <m:r>
                                      <m:t>k</m:t>
                                    </m:r>
                                  </m:den>
                                </m:f>
                              </m:e>
                            </m:d>
                            <m:sSup>
                              <m:e>
                                <m:r>
                                  <m:t>π</m:t>
                                </m:r>
                              </m:e>
                              <m:sup>
                                <m:r>
                                  <m:t>a</m:t>
                                </m:r>
                                <m:r>
                                  <m:rPr>
                                    <m:sty m:val="p"/>
                                  </m:rPr>
                                  <m:t>+</m:t>
                                </m:r>
                                <m:r>
                                  <m:t>k</m:t>
                                </m:r>
                                <m:r>
                                  <m:rPr>
                                    <m:sty m:val="p"/>
                                  </m:rPr>
                                  <m:t>−</m:t>
                                </m:r>
                                <m:r>
                                  <m:t>1</m:t>
                                </m:r>
                              </m:sup>
                            </m:sSup>
                            <m:sSup>
                              <m:e>
                                <m:d>
                                  <m:dPr>
                                    <m:begChr m:val="("/>
                                    <m:endChr m:val=")"/>
                                    <m:sepChr m:val=""/>
                                    <m:grow/>
                                  </m:dPr>
                                  <m:e>
                                    <m:r>
                                      <m:t>1</m:t>
                                    </m:r>
                                    <m:r>
                                      <m:rPr>
                                        <m:sty m:val="p"/>
                                      </m:rPr>
                                      <m:t>−</m:t>
                                    </m:r>
                                    <m:r>
                                      <m:t>π</m:t>
                                    </m:r>
                                  </m:e>
                                </m:d>
                              </m:e>
                              <m:sup>
                                <m:r>
                                  <m:t>b</m:t>
                                </m:r>
                                <m:r>
                                  <m:rPr>
                                    <m:sty m:val="p"/>
                                  </m:rPr>
                                  <m:t>+</m:t>
                                </m:r>
                                <m:r>
                                  <m:t>n</m:t>
                                </m:r>
                                <m:r>
                                  <m:rPr>
                                    <m:sty m:val="p"/>
                                  </m:rPr>
                                  <m:t>−</m:t>
                                </m:r>
                                <m:r>
                                  <m:t>k</m:t>
                                </m:r>
                                <m:r>
                                  <m:rPr>
                                    <m:sty m:val="p"/>
                                  </m:rPr>
                                  <m:t>−</m:t>
                                </m:r>
                                <m:r>
                                  <m:t>1</m:t>
                                </m:r>
                              </m:sup>
                            </m:sSup>
                          </m:e>
                        </m:mr>
                      </m:m>
                    </m:oMath>
                  </m:oMathPara>
                </a14:m>
              </a:p>
              <a:p>
                <a:pPr lvl="0" indent="0" marL="0">
                  <a:buNone/>
                </a:pPr>
                <a:r>
                  <a:rPr/>
                  <a:t>And the denominator is given by</a:t>
                </a:r>
              </a:p>
              <a:p>
                <a:pPr lvl="0" indent="0" marL="0">
                  <a:buNone/>
                </a:pPr>
                <a14:m>
                  <m:oMathPara xmlns:m="http://schemas.openxmlformats.org/officeDocument/2006/math">
                    <m:oMathParaPr>
                      <m:jc m:val="center"/>
                    </m:oMathParaPr>
                    <m:oMath>
                      <m:nary>
                        <m:naryPr>
                          <m:chr m:val="∫"/>
                          <m:limLoc m:val="subSup"/>
                          <m:subHide m:val="off"/>
                          <m:supHide m:val="off"/>
                        </m:naryPr>
                        <m:sub>
                          <m:r>
                            <m:t>0</m:t>
                          </m:r>
                        </m:sub>
                        <m:sup>
                          <m:r>
                            <m:t>1</m:t>
                          </m:r>
                        </m:sup>
                        <m:e>
                          <m:r>
                            <m:t>p</m:t>
                          </m:r>
                        </m:e>
                      </m:nary>
                      <m:d>
                        <m:dPr>
                          <m:begChr m:val="("/>
                          <m:endChr m:val=")"/>
                          <m:sepChr m:val=""/>
                          <m:grow/>
                        </m:dPr>
                        <m:e>
                          <m:r>
                            <m:t>k</m:t>
                          </m:r>
                          <m:r>
                            <m:rPr>
                              <m:sty m:val="p"/>
                            </m:rPr>
                            <m:t>|</m:t>
                          </m:r>
                          <m:r>
                            <m:t>θ</m:t>
                          </m:r>
                        </m:e>
                      </m:d>
                      <m:r>
                        <m:t> </m:t>
                      </m:r>
                      <m:r>
                        <m:t>p</m:t>
                      </m:r>
                      <m:d>
                        <m:dPr>
                          <m:begChr m:val="("/>
                          <m:endChr m:val=")"/>
                          <m:sepChr m:val=""/>
                          <m:grow/>
                        </m:dPr>
                        <m:e>
                          <m:r>
                            <m:t>θ</m:t>
                          </m:r>
                        </m:e>
                      </m:d>
                      <m:r>
                        <m:t>d</m:t>
                      </m:r>
                      <m:r>
                        <m:t>θ</m:t>
                      </m:r>
                      <m:r>
                        <m:rPr>
                          <m:sty m:val="p"/>
                        </m:rPr>
                        <m:t>=</m:t>
                      </m:r>
                      <m:r>
                        <m:t>γ</m:t>
                      </m:r>
                      <m:d>
                        <m:dPr>
                          <m:begChr m:val="("/>
                          <m:endChr m:val=")"/>
                          <m:sepChr m:val=""/>
                          <m:grow/>
                        </m:dPr>
                        <m:e>
                          <m:r>
                            <m:t>a</m:t>
                          </m:r>
                          <m:r>
                            <m:rPr>
                              <m:sty m:val="p"/>
                            </m:rPr>
                            <m:t>,</m:t>
                          </m:r>
                          <m:r>
                            <m:t>b</m:t>
                          </m:r>
                        </m:e>
                      </m:d>
                      <m:d>
                        <m:dPr>
                          <m:begChr m:val="("/>
                          <m:endChr m:val=")"/>
                          <m:sepChr m:val=""/>
                          <m:grow/>
                        </m:dPr>
                        <m:e>
                          <m:f>
                            <m:fPr>
                              <m:type m:val="noBar"/>
                            </m:fPr>
                            <m:num>
                              <m:r>
                                <m:t>n</m:t>
                              </m:r>
                            </m:num>
                            <m:den>
                              <m:r>
                                <m:t>k</m:t>
                              </m:r>
                            </m:den>
                          </m:f>
                        </m:e>
                      </m:d>
                      <m:nary>
                        <m:naryPr>
                          <m:chr m:val="∫"/>
                          <m:limLoc m:val="subSup"/>
                          <m:subHide m:val="off"/>
                          <m:supHide m:val="off"/>
                        </m:naryPr>
                        <m:sub>
                          <m:r>
                            <m:t>0</m:t>
                          </m:r>
                        </m:sub>
                        <m:sup>
                          <m:r>
                            <m:t>1</m:t>
                          </m:r>
                        </m:sup>
                        <m:e>
                          <m:sSup>
                            <m:e>
                              <m:r>
                                <m:t>θ</m:t>
                              </m:r>
                            </m:e>
                            <m:sup>
                              <m:r>
                                <m:t>a</m:t>
                              </m:r>
                              <m:r>
                                <m:rPr>
                                  <m:sty m:val="p"/>
                                </m:rPr>
                                <m:t>+</m:t>
                              </m:r>
                              <m:r>
                                <m:t>k</m:t>
                              </m:r>
                              <m:r>
                                <m:rPr>
                                  <m:sty m:val="p"/>
                                </m:rPr>
                                <m:t>−</m:t>
                              </m:r>
                              <m:r>
                                <m:t>1</m:t>
                              </m:r>
                            </m:sup>
                          </m:sSup>
                        </m:e>
                      </m:nary>
                      <m:sSup>
                        <m:e>
                          <m:d>
                            <m:dPr>
                              <m:begChr m:val="("/>
                              <m:endChr m:val=")"/>
                              <m:sepChr m:val=""/>
                              <m:grow/>
                            </m:dPr>
                            <m:e>
                              <m:r>
                                <m:t>1</m:t>
                              </m:r>
                              <m:r>
                                <m:rPr>
                                  <m:sty m:val="p"/>
                                </m:rPr>
                                <m:t>−</m:t>
                              </m:r>
                              <m:r>
                                <m:t>θ</m:t>
                              </m:r>
                            </m:e>
                          </m:d>
                        </m:e>
                        <m:sup>
                          <m:r>
                            <m:t>b</m:t>
                          </m:r>
                          <m:r>
                            <m:rPr>
                              <m:sty m:val="p"/>
                            </m:rPr>
                            <m:t>+</m:t>
                          </m:r>
                          <m:r>
                            <m:t>n</m:t>
                          </m:r>
                          <m:r>
                            <m:rPr>
                              <m:sty m:val="p"/>
                            </m:rPr>
                            <m:t>−</m:t>
                          </m:r>
                          <m:r>
                            <m:t>k</m:t>
                          </m:r>
                          <m:r>
                            <m:rPr>
                              <m:sty m:val="p"/>
                            </m:rPr>
                            <m:t>−</m:t>
                          </m:r>
                          <m:r>
                            <m:t>1</m:t>
                          </m:r>
                        </m:sup>
                      </m:sSup>
                      <m:r>
                        <m:t>d</m:t>
                      </m:r>
                      <m:r>
                        <m:t>θ</m:t>
                      </m:r>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To solve this integral, make use of the fact that the Beta(</a:t>
                </a:r>
                <a14:m>
                  <m:oMath xmlns:m="http://schemas.openxmlformats.org/officeDocument/2006/math">
                    <m:r>
                      <m:t>α</m:t>
                    </m:r>
                  </m:oMath>
                </a14:m>
                <a:r>
                  <a:rPr/>
                  <a:t>,</a:t>
                </a:r>
                <a14:m>
                  <m:oMath xmlns:m="http://schemas.openxmlformats.org/officeDocument/2006/math">
                    <m:r>
                      <m:t>β</m:t>
                    </m:r>
                  </m:oMath>
                </a14:m>
                <a:r>
                  <a:rPr/>
                  <a:t>) distribution needs to integrate to 1 for it to be a valid probability distribution:</a:t>
                </a:r>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
                              <m:mcPr>
                                <m:mcJc m:val="left"/>
                                <m:count m:val="1"/>
                              </m:mcPr>
                            </m:mc>
                          </m:mcs>
                        </m:mPr>
                        <m:mr>
                          <m:e/>
                          <m:e>
                            <m:nary>
                              <m:naryPr>
                                <m:chr m:val="∫"/>
                                <m:limLoc m:val="subSup"/>
                                <m:subHide m:val="off"/>
                                <m:supHide m:val="off"/>
                              </m:naryPr>
                              <m:sub>
                                <m:r>
                                  <m:t>0</m:t>
                                </m:r>
                              </m:sub>
                              <m:sup>
                                <m:r>
                                  <m:t>1</m:t>
                                </m:r>
                              </m:sup>
                              <m:e>
                                <m:f>
                                  <m:fPr>
                                    <m:type m:val="bar"/>
                                  </m:fPr>
                                  <m:num>
                                    <m:r>
                                      <m:t>Γ</m:t>
                                    </m:r>
                                    <m:d>
                                      <m:dPr>
                                        <m:begChr m:val="("/>
                                        <m:endChr m:val=")"/>
                                        <m:sepChr m:val=""/>
                                        <m:grow/>
                                      </m:dPr>
                                      <m:e>
                                        <m:r>
                                          <m:t>α</m:t>
                                        </m:r>
                                        <m:r>
                                          <m:rPr>
                                            <m:sty m:val="p"/>
                                          </m:rPr>
                                          <m:t>+</m:t>
                                        </m:r>
                                        <m:r>
                                          <m:t>β</m:t>
                                        </m:r>
                                      </m:e>
                                    </m:d>
                                  </m:num>
                                  <m:den>
                                    <m:r>
                                      <m:t>Γ</m:t>
                                    </m:r>
                                    <m:d>
                                      <m:dPr>
                                        <m:begChr m:val="("/>
                                        <m:endChr m:val=")"/>
                                        <m:sepChr m:val=""/>
                                        <m:grow/>
                                      </m:dPr>
                                      <m:e>
                                        <m:r>
                                          <m:t>α</m:t>
                                        </m:r>
                                      </m:e>
                                    </m:d>
                                    <m:r>
                                      <m:t>Γ</m:t>
                                    </m:r>
                                    <m:d>
                                      <m:dPr>
                                        <m:begChr m:val="("/>
                                        <m:endChr m:val=")"/>
                                        <m:sepChr m:val=""/>
                                        <m:grow/>
                                      </m:dPr>
                                      <m:e>
                                        <m:r>
                                          <m:t>β</m:t>
                                        </m:r>
                                      </m:e>
                                    </m:d>
                                  </m:den>
                                </m:f>
                              </m:e>
                            </m:nary>
                            <m:sSup>
                              <m:e>
                                <m:r>
                                  <m:t>θ</m:t>
                                </m:r>
                              </m:e>
                              <m:sup>
                                <m:r>
                                  <m:t>α</m:t>
                                </m:r>
                                <m:r>
                                  <m:rPr>
                                    <m:sty m:val="p"/>
                                  </m:rPr>
                                  <m:t>−</m:t>
                                </m:r>
                                <m:r>
                                  <m:t>1</m:t>
                                </m:r>
                              </m:sup>
                            </m:sSup>
                            <m:sSup>
                              <m:e>
                                <m:d>
                                  <m:dPr>
                                    <m:begChr m:val="("/>
                                    <m:endChr m:val=")"/>
                                    <m:sepChr m:val=""/>
                                    <m:grow/>
                                  </m:dPr>
                                  <m:e>
                                    <m:r>
                                      <m:t>1</m:t>
                                    </m:r>
                                    <m:r>
                                      <m:rPr>
                                        <m:sty m:val="p"/>
                                      </m:rPr>
                                      <m:t>−</m:t>
                                    </m:r>
                                    <m:r>
                                      <m:t>θ</m:t>
                                    </m:r>
                                  </m:e>
                                </m:d>
                              </m:e>
                              <m:sup>
                                <m:r>
                                  <m:t>β</m:t>
                                </m:r>
                                <m:r>
                                  <m:rPr>
                                    <m:sty m:val="p"/>
                                  </m:rPr>
                                  <m:t>−</m:t>
                                </m:r>
                                <m:r>
                                  <m:t>1</m:t>
                                </m:r>
                              </m:sup>
                            </m:sSup>
                            <m:r>
                              <m:t>d</m:t>
                            </m:r>
                            <m:r>
                              <m:t>θ</m:t>
                            </m:r>
                          </m:e>
                          <m:e>
                            <m:r>
                              <m:rPr>
                                <m:sty m:val="p"/>
                              </m:rPr>
                              <m:t>=</m:t>
                            </m:r>
                          </m:e>
                          <m:e>
                            <m:r>
                              <m:t>1</m:t>
                            </m:r>
                          </m:e>
                        </m:mr>
                        <m:mr>
                          <m:e>
                            <m:r>
                              <m:rPr>
                                <m:sty m:val="p"/>
                              </m:rPr>
                              <m:t>⇒</m:t>
                            </m:r>
                          </m:e>
                          <m:e>
                            <m:nary>
                              <m:naryPr>
                                <m:chr m:val="∫"/>
                                <m:limLoc m:val="subSup"/>
                                <m:subHide m:val="off"/>
                                <m:supHide m:val="off"/>
                              </m:naryPr>
                              <m:sub>
                                <m:r>
                                  <m:t>0</m:t>
                                </m:r>
                              </m:sub>
                              <m:sup>
                                <m:r>
                                  <m:t>1</m:t>
                                </m:r>
                              </m:sup>
                              <m:e>
                                <m:sSup>
                                  <m:e>
                                    <m:r>
                                      <m:t>θ</m:t>
                                    </m:r>
                                  </m:e>
                                  <m:sup>
                                    <m:r>
                                      <m:t>α</m:t>
                                    </m:r>
                                    <m:r>
                                      <m:rPr>
                                        <m:sty m:val="p"/>
                                      </m:rPr>
                                      <m:t>−</m:t>
                                    </m:r>
                                    <m:r>
                                      <m:t>1</m:t>
                                    </m:r>
                                  </m:sup>
                                </m:sSup>
                              </m:e>
                            </m:nary>
                            <m:sSup>
                              <m:e>
                                <m:d>
                                  <m:dPr>
                                    <m:begChr m:val="("/>
                                    <m:endChr m:val=")"/>
                                    <m:sepChr m:val=""/>
                                    <m:grow/>
                                  </m:dPr>
                                  <m:e>
                                    <m:r>
                                      <m:t>1</m:t>
                                    </m:r>
                                    <m:r>
                                      <m:rPr>
                                        <m:sty m:val="p"/>
                                      </m:rPr>
                                      <m:t>−</m:t>
                                    </m:r>
                                    <m:r>
                                      <m:t>θ</m:t>
                                    </m:r>
                                  </m:e>
                                </m:d>
                              </m:e>
                              <m:sup>
                                <m:r>
                                  <m:t>β</m:t>
                                </m:r>
                                <m:r>
                                  <m:rPr>
                                    <m:sty m:val="p"/>
                                  </m:rPr>
                                  <m:t>−</m:t>
                                </m:r>
                                <m:r>
                                  <m:t>1</m:t>
                                </m:r>
                              </m:sup>
                            </m:sSup>
                            <m:r>
                              <m:t>d</m:t>
                            </m:r>
                            <m:r>
                              <m:t>θ</m:t>
                            </m:r>
                          </m:e>
                          <m:e>
                            <m:r>
                              <m:rPr>
                                <m:sty m:val="p"/>
                              </m:rPr>
                              <m:t>=</m:t>
                            </m:r>
                          </m:e>
                          <m:e>
                            <m:f>
                              <m:fPr>
                                <m:type m:val="bar"/>
                              </m:fPr>
                              <m:num>
                                <m:r>
                                  <m:t>Γ</m:t>
                                </m:r>
                                <m:d>
                                  <m:dPr>
                                    <m:begChr m:val="("/>
                                    <m:endChr m:val=")"/>
                                    <m:sepChr m:val=""/>
                                    <m:grow/>
                                  </m:dPr>
                                  <m:e>
                                    <m:r>
                                      <m:t>α</m:t>
                                    </m:r>
                                  </m:e>
                                </m:d>
                                <m:r>
                                  <m:t>Γ</m:t>
                                </m:r>
                                <m:d>
                                  <m:dPr>
                                    <m:begChr m:val="("/>
                                    <m:endChr m:val=")"/>
                                    <m:sepChr m:val=""/>
                                    <m:grow/>
                                  </m:dPr>
                                  <m:e>
                                    <m:r>
                                      <m:t>β</m:t>
                                    </m:r>
                                  </m:e>
                                </m:d>
                              </m:num>
                              <m:den>
                                <m:r>
                                  <m:t>Γ</m:t>
                                </m:r>
                                <m:d>
                                  <m:dPr>
                                    <m:begChr m:val="("/>
                                    <m:endChr m:val=")"/>
                                    <m:sepChr m:val=""/>
                                    <m:grow/>
                                  </m:dPr>
                                  <m:e>
                                    <m:r>
                                      <m:t>α</m:t>
                                    </m:r>
                                    <m:r>
                                      <m:rPr>
                                        <m:sty m:val="p"/>
                                      </m:rPr>
                                      <m:t>+</m:t>
                                    </m:r>
                                    <m:r>
                                      <m:t>β</m:t>
                                    </m:r>
                                  </m:e>
                                </m:d>
                              </m:den>
                            </m:f>
                          </m:e>
                        </m:mr>
                      </m:m>
                    </m:oMath>
                  </m:oMathPara>
                </a14:m>
              </a:p>
              <a:p>
                <a:pPr lvl="0" indent="0" marL="0">
                  <a:buNone/>
                </a:pPr>
                <a:r>
                  <a:rPr/>
                  <a:t>Writing </a:t>
                </a:r>
                <a14:m>
                  <m:oMath xmlns:m="http://schemas.openxmlformats.org/officeDocument/2006/math">
                    <m:r>
                      <m:t>α</m:t>
                    </m:r>
                    <m:r>
                      <m:rPr>
                        <m:sty m:val="p"/>
                      </m:rPr>
                      <m:t>=</m:t>
                    </m:r>
                    <m:r>
                      <m:t>a</m:t>
                    </m:r>
                    <m:r>
                      <m:rPr>
                        <m:sty m:val="p"/>
                      </m:rPr>
                      <m:t>+</m:t>
                    </m:r>
                    <m:r>
                      <m:t>k</m:t>
                    </m:r>
                  </m:oMath>
                </a14:m>
                <a:r>
                  <a:rPr/>
                  <a:t> and </a:t>
                </a:r>
                <a14:m>
                  <m:oMath xmlns:m="http://schemas.openxmlformats.org/officeDocument/2006/math">
                    <m:r>
                      <m:t>β</m:t>
                    </m:r>
                    <m:r>
                      <m:rPr>
                        <m:sty m:val="p"/>
                      </m:rPr>
                      <m:t>=</m:t>
                    </m:r>
                    <m:r>
                      <m:t>b</m:t>
                    </m:r>
                    <m:r>
                      <m:rPr>
                        <m:sty m:val="p"/>
                      </m:rPr>
                      <m:t>+</m:t>
                    </m:r>
                    <m:r>
                      <m:t>n</m:t>
                    </m:r>
                    <m:r>
                      <m:rPr>
                        <m:sty m:val="p"/>
                      </m:rPr>
                      <m:t>−</m:t>
                    </m:r>
                    <m:r>
                      <m:t>k</m:t>
                    </m:r>
                  </m:oMath>
                </a14:m>
                <a:r>
                  <a:rPr/>
                  <a:t>, we see that</a:t>
                </a:r>
              </a:p>
              <a:p>
                <a:pPr lvl="0" indent="0" marL="0">
                  <a:buNone/>
                </a:pPr>
                <a14:m>
                  <m:oMathPara xmlns:m="http://schemas.openxmlformats.org/officeDocument/2006/math">
                    <m:oMathParaPr>
                      <m:jc m:val="center"/>
                    </m:oMathParaPr>
                    <m:oMath>
                      <m:nary>
                        <m:naryPr>
                          <m:chr m:val="∫"/>
                          <m:limLoc m:val="subSup"/>
                          <m:subHide m:val="off"/>
                          <m:supHide m:val="off"/>
                        </m:naryPr>
                        <m:sub>
                          <m:r>
                            <m:t>0</m:t>
                          </m:r>
                        </m:sub>
                        <m:sup>
                          <m:r>
                            <m:t>1</m:t>
                          </m:r>
                        </m:sup>
                        <m:e>
                          <m:sSup>
                            <m:e>
                              <m:r>
                                <m:t>θ</m:t>
                              </m:r>
                            </m:e>
                            <m:sup>
                              <m:r>
                                <m:t>a</m:t>
                              </m:r>
                              <m:r>
                                <m:rPr>
                                  <m:sty m:val="p"/>
                                </m:rPr>
                                <m:t>+</m:t>
                              </m:r>
                              <m:r>
                                <m:t>k</m:t>
                              </m:r>
                              <m:r>
                                <m:rPr>
                                  <m:sty m:val="p"/>
                                </m:rPr>
                                <m:t>−</m:t>
                              </m:r>
                              <m:r>
                                <m:t>1</m:t>
                              </m:r>
                            </m:sup>
                          </m:sSup>
                        </m:e>
                      </m:nary>
                      <m:sSup>
                        <m:e>
                          <m:d>
                            <m:dPr>
                              <m:begChr m:val="("/>
                              <m:endChr m:val=")"/>
                              <m:sepChr m:val=""/>
                              <m:grow/>
                            </m:dPr>
                            <m:e>
                              <m:r>
                                <m:t>1</m:t>
                              </m:r>
                              <m:r>
                                <m:rPr>
                                  <m:sty m:val="p"/>
                                </m:rPr>
                                <m:t>−</m:t>
                              </m:r>
                              <m:r>
                                <m:t>θ</m:t>
                              </m:r>
                            </m:e>
                          </m:d>
                        </m:e>
                        <m:sup>
                          <m:r>
                            <m:t>b</m:t>
                          </m:r>
                          <m:r>
                            <m:rPr>
                              <m:sty m:val="p"/>
                            </m:rPr>
                            <m:t>+</m:t>
                          </m:r>
                          <m:r>
                            <m:t>n</m:t>
                          </m:r>
                          <m:r>
                            <m:rPr>
                              <m:sty m:val="p"/>
                            </m:rPr>
                            <m:t>−</m:t>
                          </m:r>
                          <m:r>
                            <m:t>k</m:t>
                          </m:r>
                          <m:r>
                            <m:rPr>
                              <m:sty m:val="p"/>
                            </m:rPr>
                            <m:t>−</m:t>
                          </m:r>
                          <m:r>
                            <m:t>1</m:t>
                          </m:r>
                        </m:sup>
                      </m:sSup>
                      <m:r>
                        <m:t>d</m:t>
                      </m:r>
                      <m:r>
                        <m:t>θ</m:t>
                      </m:r>
                      <m:r>
                        <m:rPr>
                          <m:sty m:val="p"/>
                        </m:rPr>
                        <m:t>=</m:t>
                      </m:r>
                      <m:f>
                        <m:fPr>
                          <m:type m:val="bar"/>
                        </m:fPr>
                        <m:num>
                          <m:r>
                            <m:t>Γ</m:t>
                          </m:r>
                          <m:d>
                            <m:dPr>
                              <m:begChr m:val="("/>
                              <m:endChr m:val=")"/>
                              <m:sepChr m:val=""/>
                              <m:grow/>
                            </m:dPr>
                            <m:e>
                              <m:r>
                                <m:t>a</m:t>
                              </m:r>
                              <m:r>
                                <m:rPr>
                                  <m:sty m:val="p"/>
                                </m:rPr>
                                <m:t>+</m:t>
                              </m:r>
                              <m:r>
                                <m:t>k</m:t>
                              </m:r>
                            </m:e>
                          </m:d>
                          <m:r>
                            <m:t>Γ</m:t>
                          </m:r>
                          <m:d>
                            <m:dPr>
                              <m:begChr m:val="("/>
                              <m:endChr m:val=")"/>
                              <m:sepChr m:val=""/>
                              <m:grow/>
                            </m:dPr>
                            <m:e>
                              <m:r>
                                <m:t>b</m:t>
                              </m:r>
                              <m:r>
                                <m:rPr>
                                  <m:sty m:val="p"/>
                                </m:rPr>
                                <m:t>+</m:t>
                              </m:r>
                              <m:r>
                                <m:t>n</m:t>
                              </m:r>
                              <m:r>
                                <m:rPr>
                                  <m:sty m:val="p"/>
                                </m:rPr>
                                <m:t>−</m:t>
                              </m:r>
                              <m:r>
                                <m:t>k</m:t>
                              </m:r>
                            </m:e>
                          </m:d>
                        </m:num>
                        <m:den>
                          <m:r>
                            <m:t>Γ</m:t>
                          </m:r>
                          <m:d>
                            <m:dPr>
                              <m:begChr m:val="("/>
                              <m:endChr m:val=")"/>
                              <m:sepChr m:val=""/>
                              <m:grow/>
                            </m:dPr>
                            <m:e>
                              <m:r>
                                <m:t>a</m:t>
                              </m:r>
                              <m:r>
                                <m:rPr>
                                  <m:sty m:val="p"/>
                                </m:rPr>
                                <m:t>+</m:t>
                              </m:r>
                              <m:r>
                                <m:t>b</m:t>
                              </m:r>
                              <m:r>
                                <m:rPr>
                                  <m:sty m:val="p"/>
                                </m:rPr>
                                <m:t>+</m:t>
                              </m:r>
                              <m:r>
                                <m:t>n</m:t>
                              </m:r>
                            </m:e>
                          </m:d>
                        </m:den>
                      </m:f>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Therefore, the posterior density for </a:t>
                </a:r>
                <a14:m>
                  <m:oMath xmlns:m="http://schemas.openxmlformats.org/officeDocument/2006/math">
                    <m:r>
                      <m:t>π</m:t>
                    </m:r>
                  </m:oMath>
                </a14:m>
                <a:r>
                  <a:rPr/>
                  <a:t> is given by</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s>
                        </m:mPr>
                        <m:mr>
                          <m:e>
                            <m:r>
                              <m:t>p</m:t>
                            </m:r>
                            <m:d>
                              <m:dPr>
                                <m:begChr m:val="("/>
                                <m:endChr m:val=")"/>
                                <m:sepChr m:val=""/>
                                <m:grow/>
                              </m:dPr>
                              <m:e>
                                <m:r>
                                  <m:t>π</m:t>
                                </m:r>
                                <m:r>
                                  <m:rPr>
                                    <m:sty m:val="p"/>
                                  </m:rPr>
                                  <m:t>|</m:t>
                                </m:r>
                                <m:r>
                                  <m:t>k</m:t>
                                </m:r>
                              </m:e>
                            </m:d>
                          </m:e>
                          <m:e>
                            <m:r>
                              <m:rPr>
                                <m:sty m:val="p"/>
                              </m:rPr>
                              <m:t>=</m:t>
                            </m:r>
                          </m:e>
                          <m:e>
                            <m:f>
                              <m:fPr>
                                <m:type m:val="bar"/>
                              </m:fPr>
                              <m:num>
                                <m:r>
                                  <m:t>γ</m:t>
                                </m:r>
                                <m:d>
                                  <m:dPr>
                                    <m:begChr m:val="("/>
                                    <m:endChr m:val=")"/>
                                    <m:sepChr m:val=""/>
                                    <m:grow/>
                                  </m:dPr>
                                  <m:e>
                                    <m:r>
                                      <m:t>a</m:t>
                                    </m:r>
                                    <m:r>
                                      <m:rPr>
                                        <m:sty m:val="p"/>
                                      </m:rPr>
                                      <m:t>,</m:t>
                                    </m:r>
                                    <m:r>
                                      <m:t>b</m:t>
                                    </m:r>
                                  </m:e>
                                </m:d>
                                <m:d>
                                  <m:dPr>
                                    <m:begChr m:val="("/>
                                    <m:endChr m:val=")"/>
                                    <m:sepChr m:val=""/>
                                    <m:grow/>
                                  </m:dPr>
                                  <m:e>
                                    <m:f>
                                      <m:fPr>
                                        <m:type m:val="noBar"/>
                                      </m:fPr>
                                      <m:num>
                                        <m:r>
                                          <m:t>n</m:t>
                                        </m:r>
                                      </m:num>
                                      <m:den>
                                        <m:r>
                                          <m:t>k</m:t>
                                        </m:r>
                                      </m:den>
                                    </m:f>
                                  </m:e>
                                </m:d>
                                <m:sSup>
                                  <m:e>
                                    <m:r>
                                      <m:t>π</m:t>
                                    </m:r>
                                  </m:e>
                                  <m:sup>
                                    <m:r>
                                      <m:t>a</m:t>
                                    </m:r>
                                    <m:r>
                                      <m:rPr>
                                        <m:sty m:val="p"/>
                                      </m:rPr>
                                      <m:t>+</m:t>
                                    </m:r>
                                    <m:r>
                                      <m:t>k</m:t>
                                    </m:r>
                                    <m:r>
                                      <m:rPr>
                                        <m:sty m:val="p"/>
                                      </m:rPr>
                                      <m:t>−</m:t>
                                    </m:r>
                                    <m:r>
                                      <m:t>1</m:t>
                                    </m:r>
                                  </m:sup>
                                </m:sSup>
                                <m:sSup>
                                  <m:e>
                                    <m:d>
                                      <m:dPr>
                                        <m:begChr m:val="("/>
                                        <m:endChr m:val=")"/>
                                        <m:sepChr m:val=""/>
                                        <m:grow/>
                                      </m:dPr>
                                      <m:e>
                                        <m:r>
                                          <m:t>1</m:t>
                                        </m:r>
                                        <m:r>
                                          <m:rPr>
                                            <m:sty m:val="p"/>
                                          </m:rPr>
                                          <m:t>−</m:t>
                                        </m:r>
                                        <m:r>
                                          <m:t>π</m:t>
                                        </m:r>
                                      </m:e>
                                    </m:d>
                                  </m:e>
                                  <m:sup>
                                    <m:r>
                                      <m:t>b</m:t>
                                    </m:r>
                                    <m:r>
                                      <m:rPr>
                                        <m:sty m:val="p"/>
                                      </m:rPr>
                                      <m:t>+</m:t>
                                    </m:r>
                                    <m:r>
                                      <m:t>n</m:t>
                                    </m:r>
                                    <m:r>
                                      <m:rPr>
                                        <m:sty m:val="p"/>
                                      </m:rPr>
                                      <m:t>−</m:t>
                                    </m:r>
                                    <m:r>
                                      <m:t>k</m:t>
                                    </m:r>
                                    <m:r>
                                      <m:rPr>
                                        <m:sty m:val="p"/>
                                      </m:rPr>
                                      <m:t>−</m:t>
                                    </m:r>
                                    <m:r>
                                      <m:t>1</m:t>
                                    </m:r>
                                  </m:sup>
                                </m:sSup>
                              </m:num>
                              <m:den>
                                <m:r>
                                  <m:t>γ</m:t>
                                </m:r>
                                <m:d>
                                  <m:dPr>
                                    <m:begChr m:val="("/>
                                    <m:endChr m:val=")"/>
                                    <m:sepChr m:val=""/>
                                    <m:grow/>
                                  </m:dPr>
                                  <m:e>
                                    <m:r>
                                      <m:t>a</m:t>
                                    </m:r>
                                    <m:r>
                                      <m:rPr>
                                        <m:sty m:val="p"/>
                                      </m:rPr>
                                      <m:t>,</m:t>
                                    </m:r>
                                    <m:r>
                                      <m:t>b</m:t>
                                    </m:r>
                                  </m:e>
                                </m:d>
                                <m:d>
                                  <m:dPr>
                                    <m:begChr m:val="("/>
                                    <m:endChr m:val=")"/>
                                    <m:sepChr m:val=""/>
                                    <m:grow/>
                                  </m:dPr>
                                  <m:e>
                                    <m:f>
                                      <m:fPr>
                                        <m:type m:val="noBar"/>
                                      </m:fPr>
                                      <m:num>
                                        <m:r>
                                          <m:t>n</m:t>
                                        </m:r>
                                      </m:num>
                                      <m:den>
                                        <m:r>
                                          <m:t>k</m:t>
                                        </m:r>
                                      </m:den>
                                    </m:f>
                                  </m:e>
                                </m:d>
                                <m:f>
                                  <m:fPr>
                                    <m:type m:val="bar"/>
                                  </m:fPr>
                                  <m:num>
                                    <m:r>
                                      <m:t>Γ</m:t>
                                    </m:r>
                                    <m:d>
                                      <m:dPr>
                                        <m:begChr m:val="("/>
                                        <m:endChr m:val=")"/>
                                        <m:sepChr m:val=""/>
                                        <m:grow/>
                                      </m:dPr>
                                      <m:e>
                                        <m:r>
                                          <m:t>a</m:t>
                                        </m:r>
                                        <m:r>
                                          <m:rPr>
                                            <m:sty m:val="p"/>
                                          </m:rPr>
                                          <m:t>+</m:t>
                                        </m:r>
                                        <m:r>
                                          <m:t>k</m:t>
                                        </m:r>
                                      </m:e>
                                    </m:d>
                                    <m:r>
                                      <m:t>Γ</m:t>
                                    </m:r>
                                    <m:d>
                                      <m:dPr>
                                        <m:begChr m:val="("/>
                                        <m:endChr m:val=")"/>
                                        <m:sepChr m:val=""/>
                                        <m:grow/>
                                      </m:dPr>
                                      <m:e>
                                        <m:r>
                                          <m:t>b</m:t>
                                        </m:r>
                                        <m:r>
                                          <m:rPr>
                                            <m:sty m:val="p"/>
                                          </m:rPr>
                                          <m:t>+</m:t>
                                        </m:r>
                                        <m:r>
                                          <m:t>n</m:t>
                                        </m:r>
                                        <m:r>
                                          <m:rPr>
                                            <m:sty m:val="p"/>
                                          </m:rPr>
                                          <m:t>−</m:t>
                                        </m:r>
                                        <m:r>
                                          <m:t>k</m:t>
                                        </m:r>
                                      </m:e>
                                    </m:d>
                                  </m:num>
                                  <m:den>
                                    <m:r>
                                      <m:t>Γ</m:t>
                                    </m:r>
                                    <m:d>
                                      <m:dPr>
                                        <m:begChr m:val="("/>
                                        <m:endChr m:val=")"/>
                                        <m:sepChr m:val=""/>
                                        <m:grow/>
                                      </m:dPr>
                                      <m:e>
                                        <m:r>
                                          <m:t>a</m:t>
                                        </m:r>
                                        <m:r>
                                          <m:rPr>
                                            <m:sty m:val="p"/>
                                          </m:rPr>
                                          <m:t>+</m:t>
                                        </m:r>
                                        <m:r>
                                          <m:t>b</m:t>
                                        </m:r>
                                        <m:r>
                                          <m:rPr>
                                            <m:sty m:val="p"/>
                                          </m:rPr>
                                          <m:t>+</m:t>
                                        </m:r>
                                        <m:r>
                                          <m:t>n</m:t>
                                        </m:r>
                                      </m:e>
                                    </m:d>
                                  </m:den>
                                </m:f>
                              </m:den>
                            </m:f>
                          </m:e>
                        </m:mr>
                        <m:mr>
                          <m:e/>
                          <m:e/>
                          <m:e/>
                        </m:mr>
                        <m:mr>
                          <m:e/>
                          <m:e>
                            <m:r>
                              <m:rPr>
                                <m:sty m:val="p"/>
                              </m:rPr>
                              <m:t>=</m:t>
                            </m:r>
                          </m:e>
                          <m:e>
                            <m:f>
                              <m:fPr>
                                <m:type m:val="bar"/>
                              </m:fPr>
                              <m:num>
                                <m:r>
                                  <m:t>Γ</m:t>
                                </m:r>
                                <m:d>
                                  <m:dPr>
                                    <m:begChr m:val="("/>
                                    <m:endChr m:val=")"/>
                                    <m:sepChr m:val=""/>
                                    <m:grow/>
                                  </m:dPr>
                                  <m:e>
                                    <m:r>
                                      <m:t>a</m:t>
                                    </m:r>
                                    <m:r>
                                      <m:rPr>
                                        <m:sty m:val="p"/>
                                      </m:rPr>
                                      <m:t>+</m:t>
                                    </m:r>
                                    <m:r>
                                      <m:t>b</m:t>
                                    </m:r>
                                    <m:r>
                                      <m:rPr>
                                        <m:sty m:val="p"/>
                                      </m:rPr>
                                      <m:t>+</m:t>
                                    </m:r>
                                    <m:r>
                                      <m:t>n</m:t>
                                    </m:r>
                                  </m:e>
                                </m:d>
                              </m:num>
                              <m:den>
                                <m:r>
                                  <m:t>Γ</m:t>
                                </m:r>
                                <m:d>
                                  <m:dPr>
                                    <m:begChr m:val="("/>
                                    <m:endChr m:val=")"/>
                                    <m:sepChr m:val=""/>
                                    <m:grow/>
                                  </m:dPr>
                                  <m:e>
                                    <m:r>
                                      <m:t>a</m:t>
                                    </m:r>
                                    <m:r>
                                      <m:rPr>
                                        <m:sty m:val="p"/>
                                      </m:rPr>
                                      <m:t>+</m:t>
                                    </m:r>
                                    <m:r>
                                      <m:t>k</m:t>
                                    </m:r>
                                  </m:e>
                                </m:d>
                                <m:r>
                                  <m:t>Γ</m:t>
                                </m:r>
                                <m:d>
                                  <m:dPr>
                                    <m:begChr m:val="("/>
                                    <m:endChr m:val=")"/>
                                    <m:sepChr m:val=""/>
                                    <m:grow/>
                                  </m:dPr>
                                  <m:e>
                                    <m:r>
                                      <m:t>n</m:t>
                                    </m:r>
                                    <m:r>
                                      <m:rPr>
                                        <m:sty m:val="p"/>
                                      </m:rPr>
                                      <m:t>−</m:t>
                                    </m:r>
                                    <m:r>
                                      <m:t>k</m:t>
                                    </m:r>
                                    <m:r>
                                      <m:rPr>
                                        <m:sty m:val="p"/>
                                      </m:rPr>
                                      <m:t>+</m:t>
                                    </m:r>
                                    <m:r>
                                      <m:t>b</m:t>
                                    </m:r>
                                  </m:e>
                                </m:d>
                              </m:den>
                            </m:f>
                            <m:sSup>
                              <m:e>
                                <m:r>
                                  <m:t>π</m:t>
                                </m:r>
                              </m:e>
                              <m:sup>
                                <m:r>
                                  <m:t>a</m:t>
                                </m:r>
                                <m:r>
                                  <m:rPr>
                                    <m:sty m:val="p"/>
                                  </m:rPr>
                                  <m:t>+</m:t>
                                </m:r>
                                <m:r>
                                  <m:t>k</m:t>
                                </m:r>
                                <m:r>
                                  <m:rPr>
                                    <m:sty m:val="p"/>
                                  </m:rPr>
                                  <m:t>−</m:t>
                                </m:r>
                                <m:r>
                                  <m:t>1</m:t>
                                </m:r>
                              </m:sup>
                            </m:sSup>
                            <m:sSup>
                              <m:e>
                                <m:d>
                                  <m:dPr>
                                    <m:begChr m:val="("/>
                                    <m:endChr m:val=")"/>
                                    <m:sepChr m:val=""/>
                                    <m:grow/>
                                  </m:dPr>
                                  <m:e>
                                    <m:r>
                                      <m:t>1</m:t>
                                    </m:r>
                                    <m:r>
                                      <m:rPr>
                                        <m:sty m:val="p"/>
                                      </m:rPr>
                                      <m:t>−</m:t>
                                    </m:r>
                                    <m:r>
                                      <m:t>π</m:t>
                                    </m:r>
                                  </m:e>
                                </m:d>
                              </m:e>
                              <m:sup>
                                <m:r>
                                  <m:t>b</m:t>
                                </m:r>
                                <m:r>
                                  <m:rPr>
                                    <m:sty m:val="p"/>
                                  </m:rPr>
                                  <m:t>+</m:t>
                                </m:r>
                                <m:r>
                                  <m:t>n</m:t>
                                </m:r>
                                <m:r>
                                  <m:rPr>
                                    <m:sty m:val="p"/>
                                  </m:rPr>
                                  <m:t>−</m:t>
                                </m:r>
                                <m:r>
                                  <m:t>k</m:t>
                                </m:r>
                                <m:r>
                                  <m:rPr>
                                    <m:sty m:val="p"/>
                                  </m:rPr>
                                  <m:t>−</m:t>
                                </m:r>
                                <m:r>
                                  <m:t>1</m:t>
                                </m:r>
                              </m:sup>
                            </m:sSup>
                          </m:e>
                        </m:mr>
                      </m:m>
                    </m:oMath>
                  </m:oMathPara>
                </a14:m>
              </a:p>
              <a:p>
                <a:pPr lvl="0" indent="0" marL="0">
                  <a:buNone/>
                </a:pPr>
                <a14:m>
                  <m:oMathPara xmlns:m="http://schemas.openxmlformats.org/officeDocument/2006/math">
                    <m:oMathParaPr>
                      <m:jc m:val="center"/>
                    </m:oMathParaPr>
                    <m:oMath>
                      <m:r>
                        <m:t> </m:t>
                      </m:r>
                    </m:oMath>
                  </m:oMathPara>
                </a14:m>
              </a:p>
              <a:p>
                <a:pPr lvl="0" indent="0" marL="0">
                  <a:buNone/>
                </a:pPr>
                <a:r>
                  <a:rPr/>
                  <a:t>which is a Beta(</a:t>
                </a:r>
                <a14:m>
                  <m:oMath xmlns:m="http://schemas.openxmlformats.org/officeDocument/2006/math">
                    <m:r>
                      <m:t>a</m:t>
                    </m:r>
                    <m:r>
                      <m:rPr>
                        <m:sty m:val="p"/>
                      </m:rPr>
                      <m:t>+</m:t>
                    </m:r>
                    <m:r>
                      <m:t>k</m:t>
                    </m:r>
                  </m:oMath>
                </a14:m>
                <a:r>
                  <a:rPr/>
                  <a:t>,</a:t>
                </a:r>
                <a14:m>
                  <m:oMath xmlns:m="http://schemas.openxmlformats.org/officeDocument/2006/math">
                    <m:r>
                      <m:t>b</m:t>
                    </m:r>
                    <m:r>
                      <m:rPr>
                        <m:sty m:val="p"/>
                      </m:rPr>
                      <m:t>+</m:t>
                    </m:r>
                    <m:r>
                      <m:t>n</m:t>
                    </m:r>
                    <m:r>
                      <m:rPr>
                        <m:sty m:val="p"/>
                      </m:rPr>
                      <m:t>−</m:t>
                    </m:r>
                    <m:r>
                      <m:t>k</m:t>
                    </m:r>
                  </m:oMath>
                </a14:m>
                <a:r>
                  <a:rPr/>
                  <a:t>) distribution.</a:t>
                </a:r>
              </a:p>
              <a:p>
                <a:pPr lvl="0" indent="0" marL="0">
                  <a:buNone/>
                </a:pPr>
                <a14:m>
                  <m:oMathPara xmlns:m="http://schemas.openxmlformats.org/officeDocument/2006/math">
                    <m:oMathParaPr>
                      <m:jc m:val="center"/>
                    </m:oMathParaPr>
                    <m:oMath>
                      <m:r>
                        <m:t> </m:t>
                      </m:r>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Filling in </a:t>
                </a:r>
                <a14:m>
                  <m:oMath xmlns:m="http://schemas.openxmlformats.org/officeDocument/2006/math">
                    <m:r>
                      <m:t>k</m:t>
                    </m:r>
                    <m:r>
                      <m:rPr>
                        <m:sty m:val="p"/>
                      </m:rPr>
                      <m:t>=</m:t>
                    </m:r>
                    <m:r>
                      <m:t>2</m:t>
                    </m:r>
                  </m:oMath>
                </a14:m>
                <a:r>
                  <a:rPr/>
                  <a:t>, </a:t>
                </a:r>
                <a14:m>
                  <m:oMath xmlns:m="http://schemas.openxmlformats.org/officeDocument/2006/math">
                    <m:r>
                      <m:t>n</m:t>
                    </m:r>
                    <m:r>
                      <m:rPr>
                        <m:sty m:val="p"/>
                      </m:rPr>
                      <m:t>=</m:t>
                    </m:r>
                    <m:r>
                      <m:t>6</m:t>
                    </m:r>
                  </m:oMath>
                </a14:m>
                <a:r>
                  <a:rPr/>
                  <a:t>, </a:t>
                </a:r>
                <a14:m>
                  <m:oMath xmlns:m="http://schemas.openxmlformats.org/officeDocument/2006/math">
                    <m:r>
                      <m:t>a</m:t>
                    </m:r>
                    <m:r>
                      <m:rPr>
                        <m:sty m:val="p"/>
                      </m:rPr>
                      <m:t>=</m:t>
                    </m:r>
                    <m:r>
                      <m:t>4</m:t>
                    </m:r>
                  </m:oMath>
                </a14:m>
                <a:r>
                  <a:rPr/>
                  <a:t>, </a:t>
                </a:r>
                <a14:m>
                  <m:oMath xmlns:m="http://schemas.openxmlformats.org/officeDocument/2006/math">
                    <m:r>
                      <m:t>b</m:t>
                    </m:r>
                    <m:r>
                      <m:rPr>
                        <m:sty m:val="p"/>
                      </m:rPr>
                      <m:t>=</m:t>
                    </m:r>
                    <m:r>
                      <m:t>4</m:t>
                    </m:r>
                  </m:oMath>
                </a14:m>
                <a:r>
                  <a:rPr/>
                  <a:t>, we get a Beta(6,8) distribution:</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π</m:t>
                          </m:r>
                          <m:r>
                            <m:rPr>
                              <m:sty m:val="p"/>
                            </m:rPr>
                            <m:t>|</m:t>
                          </m:r>
                          <m:r>
                            <m:t>k</m:t>
                          </m:r>
                          <m:r>
                            <m:rPr>
                              <m:sty m:val="p"/>
                            </m:rPr>
                            <m:t>=</m:t>
                          </m:r>
                          <m:r>
                            <m:t>2</m:t>
                          </m:r>
                        </m:e>
                      </m:d>
                      <m:r>
                        <m:rPr>
                          <m:sty m:val="p"/>
                        </m:rPr>
                        <m:t>=</m:t>
                      </m:r>
                      <m:r>
                        <m:t>10296</m:t>
                      </m:r>
                      <m:r>
                        <m:rPr>
                          <m:sty m:val="p"/>
                        </m:rPr>
                        <m:t>⋅</m:t>
                      </m:r>
                      <m:sSup>
                        <m:e>
                          <m:r>
                            <m:t>π</m:t>
                          </m:r>
                        </m:e>
                        <m:sup>
                          <m:r>
                            <m:t>5</m:t>
                          </m:r>
                        </m:sup>
                      </m:sSup>
                      <m:r>
                        <m:rPr>
                          <m:sty m:val="p"/>
                        </m:rPr>
                        <m:t>⋅</m:t>
                      </m:r>
                      <m:sSup>
                        <m:e>
                          <m:d>
                            <m:dPr>
                              <m:begChr m:val="("/>
                              <m:endChr m:val=")"/>
                              <m:sepChr m:val=""/>
                              <m:grow/>
                            </m:dPr>
                            <m:e>
                              <m:r>
                                <m:t>1</m:t>
                              </m:r>
                              <m:r>
                                <m:rPr>
                                  <m:sty m:val="p"/>
                                </m:rPr>
                                <m:t>−</m:t>
                              </m:r>
                              <m:r>
                                <m:t>π</m:t>
                              </m:r>
                            </m:e>
                          </m:d>
                        </m:e>
                        <m:sup>
                          <m:r>
                            <m:t>7</m:t>
                          </m:r>
                        </m:sup>
                      </m:sSup>
                    </m:oMath>
                  </m:oMathPara>
                </a14:m>
              </a:p>
              <a:p>
                <a:pPr lvl="0" indent="0" marL="0">
                  <a:buNone/>
                </a:pPr>
                <a:r>
                  <a:rPr/>
                  <a:t>for </a:t>
                </a:r>
                <a14:m>
                  <m:oMath xmlns:m="http://schemas.openxmlformats.org/officeDocument/2006/math">
                    <m:r>
                      <m:t>π</m:t>
                    </m:r>
                    <m:r>
                      <m:rPr>
                        <m:sty m:val="p"/>
                      </m:rPr>
                      <m:t>∈</m:t>
                    </m:r>
                    <m:d>
                      <m:dPr>
                        <m:begChr m:val="["/>
                        <m:endChr m:val="]"/>
                        <m:sepChr m:val=""/>
                        <m:grow/>
                      </m:dPr>
                      <m:e>
                        <m:r>
                          <m:t>0</m:t>
                        </m:r>
                        <m:r>
                          <m:rPr>
                            <m:sty m:val="p"/>
                          </m:rPr>
                          <m:t>,</m:t>
                        </m:r>
                        <m:r>
                          <m:t>1</m:t>
                        </m:r>
                      </m:e>
                    </m:d>
                  </m:oMath>
                </a14:m>
                <a:r>
                  <a:rPr/>
                  <a:t>.</a:t>
                </a:r>
              </a:p>
              <a:p>
                <a:pPr lvl="0" indent="0" marL="0">
                  <a:buNone/>
                </a:pPr>
                <a14:m>
                  <m:oMathPara xmlns:m="http://schemas.openxmlformats.org/officeDocument/2006/math">
                    <m:oMathParaPr>
                      <m:jc m:val="center"/>
                    </m:oMathParaPr>
                    <m:oMath>
                      <m:r>
                        <m:t> </m:t>
                      </m:r>
                    </m:oMath>
                  </m:oMathPara>
                </a14:m>
              </a:p>
              <a:p>
                <a:pPr lvl="0" indent="0" marL="0">
                  <a:buNone/>
                </a:pPr>
                <a:r>
                  <a:rPr/>
                  <a:t>Note: Remember that </a:t>
                </a:r>
                <a14:m>
                  <m:oMath xmlns:m="http://schemas.openxmlformats.org/officeDocument/2006/math">
                    <m:r>
                      <m:t>Γ</m:t>
                    </m:r>
                    <m:d>
                      <m:dPr>
                        <m:begChr m:val="("/>
                        <m:endChr m:val=")"/>
                        <m:sepChr m:val=""/>
                        <m:grow/>
                      </m:dPr>
                      <m:e>
                        <m:r>
                          <m:t>m</m:t>
                        </m:r>
                      </m:e>
                    </m:d>
                    <m:r>
                      <m:rPr>
                        <m:sty m:val="p"/>
                      </m:rPr>
                      <m:t>=</m:t>
                    </m:r>
                    <m:d>
                      <m:dPr>
                        <m:begChr m:val="("/>
                        <m:endChr m:val=")"/>
                        <m:sepChr m:val=""/>
                        <m:grow/>
                      </m:dPr>
                      <m:e>
                        <m:r>
                          <m:t>m</m:t>
                        </m:r>
                        <m:r>
                          <m:rPr>
                            <m:sty m:val="p"/>
                          </m:rPr>
                          <m:t>−</m:t>
                        </m:r>
                        <m:r>
                          <m:t>1</m:t>
                        </m:r>
                      </m:e>
                    </m:d>
                    <m:r>
                      <m:rPr>
                        <m:sty m:val="p"/>
                      </m:rPr>
                      <m:t>!</m:t>
                    </m:r>
                  </m:oMath>
                </a14:m>
                <a:r>
                  <a:rPr/>
                  <a:t> for </a:t>
                </a:r>
                <a14:m>
                  <m:oMath xmlns:m="http://schemas.openxmlformats.org/officeDocument/2006/math">
                    <m:r>
                      <m:t>m</m:t>
                    </m:r>
                    <m:r>
                      <m:rPr>
                        <m:sty m:val="p"/>
                      </m:rPr>
                      <m:t>=</m:t>
                    </m:r>
                    <m:r>
                      <m:t>0</m:t>
                    </m:r>
                    <m:r>
                      <m:rPr>
                        <m:sty m:val="p"/>
                      </m:rPr>
                      <m:t>,</m:t>
                    </m:r>
                    <m:r>
                      <m:t>1</m:t>
                    </m:r>
                    <m:r>
                      <m:rPr>
                        <m:sty m:val="p"/>
                      </m:rPr>
                      <m:t>,</m:t>
                    </m:r>
                    <m:r>
                      <m:t>2</m:t>
                    </m:r>
                    <m:r>
                      <m:rPr>
                        <m:sty m:val="p"/>
                      </m:rPr>
                      <m:t>,</m:t>
                    </m:r>
                    <m:r>
                      <m:rPr>
                        <m:sty m:val="p"/>
                      </m:rPr>
                      <m:t>…</m:t>
                    </m:r>
                  </m:oMath>
                </a14:m>
                <a:r>
                  <a:rPr/>
                  <a:t> .</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So we see that</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d>
                        <m:dPr>
                          <m:begChr m:val="{"/>
                          <m:endChr m:val=""/>
                          <m:sepChr m:val=""/>
                          <m:grow/>
                        </m:dPr>
                        <m:e>
                          <m:m>
                            <m:mPr>
                              <m:baseJc m:val="center"/>
                              <m:plcHide m:val="on"/>
                              <m:mcs>
                                <m:mc>
                                  <m:mcPr>
                                    <m:mcJc m:val="left"/>
                                    <m:count m:val="1"/>
                                  </m:mcPr>
                                </m:mc>
                                <m:mc>
                                  <m:mcPr>
                                    <m:mcJc m:val="left"/>
                                    <m:count m:val="1"/>
                                  </m:mcPr>
                                </m:mc>
                              </m:mcs>
                            </m:mPr>
                            <m:mr>
                              <m:e>
                                <m:r>
                                  <m:rPr>
                                    <m:nor/>
                                    <m:sty m:val="p"/>
                                  </m:rPr>
                                  <m:t>prior </m:t>
                                </m:r>
                                <m:r>
                                  <m:t> </m:t>
                                </m:r>
                                <m:r>
                                  <m:t>p</m:t>
                                </m:r>
                                <m:d>
                                  <m:dPr>
                                    <m:begChr m:val="("/>
                                    <m:endChr m:val=")"/>
                                    <m:sepChr m:val=""/>
                                    <m:grow/>
                                  </m:dPr>
                                  <m:e>
                                    <m:r>
                                      <m:t>π</m:t>
                                    </m:r>
                                  </m:e>
                                </m:d>
                              </m:e>
                              <m:e>
                                <m:r>
                                  <m:rPr>
                                    <m:sty m:val="p"/>
                                  </m:rPr>
                                  <m:t>=</m:t>
                                </m:r>
                                <m:r>
                                  <m:rPr>
                                    <m:nor/>
                                    <m:sty m:val="p"/>
                                  </m:rPr>
                                  <m:t>Beta</m:t>
                                </m:r>
                                <m:d>
                                  <m:dPr>
                                    <m:begChr m:val="("/>
                                    <m:endChr m:val=")"/>
                                    <m:sepChr m:val=""/>
                                    <m:grow/>
                                  </m:dPr>
                                  <m:e>
                                    <m:r>
                                      <m:t>a</m:t>
                                    </m:r>
                                    <m:r>
                                      <m:rPr>
                                        <m:sty m:val="p"/>
                                      </m:rPr>
                                      <m:t>,</m:t>
                                    </m:r>
                                    <m:r>
                                      <m:t>b</m:t>
                                    </m:r>
                                  </m:e>
                                </m:d>
                              </m:e>
                            </m:mr>
                            <m:mr>
                              <m:e/>
                            </m:mr>
                            <m:mr>
                              <m:e>
                                <m:r>
                                  <m:rPr>
                                    <m:nor/>
                                    <m:sty m:val="p"/>
                                  </m:rPr>
                                  <m:t>likelihood </m:t>
                                </m:r>
                                <m:r>
                                  <m:t> </m:t>
                                </m:r>
                                <m:r>
                                  <m:t>p</m:t>
                                </m:r>
                                <m:d>
                                  <m:dPr>
                                    <m:begChr m:val="("/>
                                    <m:endChr m:val=")"/>
                                    <m:sepChr m:val=""/>
                                    <m:grow/>
                                  </m:dPr>
                                  <m:e>
                                    <m:r>
                                      <m:t>k</m:t>
                                    </m:r>
                                    <m:r>
                                      <m:rPr>
                                        <m:sty m:val="p"/>
                                      </m:rPr>
                                      <m:t>|</m:t>
                                    </m:r>
                                    <m:r>
                                      <m:t>π</m:t>
                                    </m:r>
                                  </m:e>
                                </m:d>
                              </m:e>
                              <m:e>
                                <m:r>
                                  <m:rPr>
                                    <m:sty m:val="p"/>
                                  </m:rPr>
                                  <m:t>=</m:t>
                                </m:r>
                                <m:r>
                                  <m:rPr>
                                    <m:nor/>
                                    <m:sty m:val="p"/>
                                  </m:rPr>
                                  <m:t>Bin</m:t>
                                </m:r>
                                <m:d>
                                  <m:dPr>
                                    <m:begChr m:val="("/>
                                    <m:endChr m:val=")"/>
                                    <m:sepChr m:val=""/>
                                    <m:grow/>
                                  </m:dPr>
                                  <m:e>
                                    <m:r>
                                      <m:t>n</m:t>
                                    </m:r>
                                    <m:r>
                                      <m:rPr>
                                        <m:sty m:val="p"/>
                                      </m:rPr>
                                      <m:t>,</m:t>
                                    </m:r>
                                    <m:r>
                                      <m:t>π</m:t>
                                    </m:r>
                                  </m:e>
                                </m:d>
                              </m:e>
                            </m:mr>
                          </m:m>
                        </m:e>
                      </m:d>
                    </m:oMath>
                  </m:oMathPara>
                </a14:m>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rPr>
                          <m:sty m:val="p"/>
                        </m:rPr>
                        <m:t>⇒</m:t>
                      </m:r>
                      <m:r>
                        <m:rPr>
                          <m:nor/>
                          <m:sty m:val="p"/>
                        </m:rPr>
                        <m:t>posterior </m:t>
                      </m:r>
                      <m:r>
                        <m:t> </m:t>
                      </m:r>
                      <m:r>
                        <m:t>p</m:t>
                      </m:r>
                      <m:d>
                        <m:dPr>
                          <m:begChr m:val="("/>
                          <m:endChr m:val=")"/>
                          <m:sepChr m:val=""/>
                          <m:grow/>
                        </m:dPr>
                        <m:e>
                          <m:r>
                            <m:t>π</m:t>
                          </m:r>
                          <m:r>
                            <m:rPr>
                              <m:sty m:val="p"/>
                            </m:rPr>
                            <m:t>|</m:t>
                          </m:r>
                          <m:r>
                            <m:t>k</m:t>
                          </m:r>
                        </m:e>
                      </m:d>
                      <m:r>
                        <m:rPr>
                          <m:sty m:val="p"/>
                        </m:rPr>
                        <m:t>=</m:t>
                      </m:r>
                      <m:r>
                        <m:rPr>
                          <m:nor/>
                          <m:sty m:val="p"/>
                        </m:rPr>
                        <m:t>Beta</m:t>
                      </m:r>
                      <m:d>
                        <m:dPr>
                          <m:begChr m:val="("/>
                          <m:endChr m:val=")"/>
                          <m:sepChr m:val=""/>
                          <m:grow/>
                        </m:dPr>
                        <m:e>
                          <m:r>
                            <m:t>a</m:t>
                          </m:r>
                          <m:r>
                            <m:rPr>
                              <m:sty m:val="p"/>
                            </m:rPr>
                            <m:t>+</m:t>
                          </m:r>
                          <m:r>
                            <m:t>k</m:t>
                          </m:r>
                          <m:r>
                            <m:rPr>
                              <m:sty m:val="p"/>
                            </m:rPr>
                            <m:t>,</m:t>
                          </m:r>
                          <m:r>
                            <m:t>b</m:t>
                          </m:r>
                          <m:r>
                            <m:rPr>
                              <m:sty m:val="p"/>
                            </m:rPr>
                            <m:t>+</m:t>
                          </m:r>
                          <m:r>
                            <m:t>n</m:t>
                          </m:r>
                          <m:r>
                            <m:rPr>
                              <m:sty m:val="p"/>
                            </m:rPr>
                            <m:t>−</m:t>
                          </m:r>
                          <m:r>
                            <m:t>k</m:t>
                          </m:r>
                        </m:e>
                      </m:d>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p:pic>
        <p:nvPicPr>
          <p:cNvPr descr="Chanco_STA623_BDA_2025_Henrion_Session2_files/figure-pptx/unnamed-chunk-3-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Preliminaries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Some references for Bayesian statistics / data analysis are:</a:t>
            </a:r>
          </a:p>
          <a:p>
            <a:pPr lvl="0" indent="-457200" marL="457200">
              <a:buAutoNum type="arabicPeriod"/>
            </a:pPr>
            <a:r>
              <a:rPr/>
              <a:t>Hoff, P.D. (2009). “</a:t>
            </a:r>
            <a:r>
              <a:rPr i="1"/>
              <a:t>A First Course in Bayesian Statistical Methods</a:t>
            </a:r>
            <a:r>
              <a:rPr/>
              <a:t>.” Springer.</a:t>
            </a:r>
          </a:p>
          <a:p>
            <a:pPr lvl="0" indent="-457200" marL="457200">
              <a:buAutoNum type="arabicPeriod"/>
            </a:pPr>
            <a:r>
              <a:rPr/>
              <a:t>Gelman, A., Carlin, J.B., Stern, H.S., Dunson, D.B., Vehtari, A., Rubin, D.B. (2014). “</a:t>
            </a:r>
            <a:r>
              <a:rPr i="1"/>
              <a:t>Bayesian Data Analysis</a:t>
            </a:r>
            <a:r>
              <a:rPr/>
              <a:t>”. 3</a:t>
            </a:r>
            <a:r>
              <a:rPr baseline="30000"/>
              <a:t>rd</a:t>
            </a:r>
            <a:r>
              <a:rPr/>
              <a:t> ed. CRC Press.</a:t>
            </a:r>
          </a:p>
          <a:p>
            <a:pPr lvl="0" indent="-457200" marL="457200">
              <a:buAutoNum type="arabicPeriod"/>
            </a:pPr>
            <a:r>
              <a:rPr/>
              <a:t>Ramoni, M., Sebastiani, P. (2007), ‘Bayesian Methods’, in Berthold, M., Hand, D.J. (eds.). “</a:t>
            </a:r>
            <a:r>
              <a:rPr i="1"/>
              <a:t>Intelligent Data Analysis</a:t>
            </a:r>
            <a:r>
              <a:rPr/>
              <a:t>”, 2</a:t>
            </a:r>
            <a:r>
              <a:rPr baseline="30000"/>
              <a:t>nd</a:t>
            </a:r>
            <a:r>
              <a:rPr/>
              <a:t> ed., Springer, pp.131-168</a:t>
            </a:r>
          </a:p>
          <a:p>
            <a:pPr lvl="0" indent="-457200" marL="457200">
              <a:buAutoNum type="arabicPeriod"/>
            </a:pPr>
            <a:r>
              <a:rPr/>
              <a:t>Stone, J.V. (2013). “</a:t>
            </a:r>
            <a:r>
              <a:rPr i="1"/>
              <a:t>Bayes’ Rule: A Tutorial Introduction to Bayesian Analysis</a:t>
            </a:r>
            <a:r>
              <a:rPr/>
              <a:t>”. Sebtel Press.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Unlike frequentist statistics, where we would have obtained a point estimate </a:t>
                </a:r>
                <a14:m>
                  <m:oMath xmlns:m="http://schemas.openxmlformats.org/officeDocument/2006/math">
                    <m:acc>
                      <m:accPr>
                        <m:chr m:val="̂"/>
                      </m:accPr>
                      <m:e>
                        <m:r>
                          <m:t>π</m:t>
                        </m:r>
                      </m:e>
                    </m:acc>
                  </m:oMath>
                </a14:m>
                <a:r>
                  <a:rPr/>
                  <a:t>, Bayesian statistics yield a posterior </a:t>
                </a:r>
                <a:r>
                  <a:rPr i="1"/>
                  <a:t>distribution</a:t>
                </a:r>
                <a:r>
                  <a:rPr/>
                  <a:t> for </a:t>
                </a:r>
                <a14:m>
                  <m:oMath xmlns:m="http://schemas.openxmlformats.org/officeDocument/2006/math">
                    <m:r>
                      <m:t>π</m:t>
                    </m:r>
                  </m:oMath>
                </a14:m>
                <a:r>
                  <a:rPr/>
                  <a:t>.</a:t>
                </a:r>
              </a:p>
              <a:p>
                <a:pPr lvl="0" indent="0" marL="0">
                  <a:buNone/>
                </a:pPr>
                <a14:m>
                  <m:oMathPara xmlns:m="http://schemas.openxmlformats.org/officeDocument/2006/math">
                    <m:oMathParaPr>
                      <m:jc m:val="center"/>
                    </m:oMathParaPr>
                    <m:oMath>
                      <m:r>
                        <m:t> </m:t>
                      </m:r>
                    </m:oMath>
                  </m:oMathPara>
                </a14:m>
              </a:p>
              <a:p>
                <a:pPr lvl="0" indent="0" marL="0">
                  <a:buNone/>
                </a:pPr>
                <a:r>
                  <a:rPr/>
                  <a:t>We can still come up with a point estimate by, e.g., finding the value of </a:t>
                </a:r>
                <a14:m>
                  <m:oMath xmlns:m="http://schemas.openxmlformats.org/officeDocument/2006/math">
                    <m:r>
                      <m:t>π</m:t>
                    </m:r>
                  </m:oMath>
                </a14:m>
                <a:r>
                  <a:rPr/>
                  <a:t> for which the posterior distribution achieves its maximum (assuming this exists and is unique). This is called </a:t>
                </a:r>
                <a:r>
                  <a:rPr b="1"/>
                  <a:t>maximum a posteriori</a:t>
                </a:r>
                <a:r>
                  <a:rPr/>
                  <a:t> (MAP) estimation.</a:t>
                </a:r>
              </a:p>
              <a:p>
                <a:pPr lvl="0" indent="0" marL="0">
                  <a:buNone/>
                </a:pPr>
                <a:r>
                  <a:rPr/>
                  <a:t>There are other point estimators we could use: e.g. the expectation of the posterior distribution </a:t>
                </a:r>
                <a14:m>
                  <m:oMath xmlns:m="http://schemas.openxmlformats.org/officeDocument/2006/math">
                    <m:r>
                      <m:t>E</m:t>
                    </m:r>
                    <m:d>
                      <m:dPr>
                        <m:begChr m:val="["/>
                        <m:endChr m:val="]"/>
                        <m:sepChr m:val=""/>
                        <m:grow/>
                      </m:dPr>
                      <m:e>
                        <m:r>
                          <m:t>p</m:t>
                        </m:r>
                        <m:d>
                          <m:dPr>
                            <m:begChr m:val="("/>
                            <m:endChr m:val=")"/>
                            <m:sepChr m:val=""/>
                            <m:grow/>
                          </m:dPr>
                          <m:e>
                            <m:r>
                              <m:t>π</m:t>
                            </m:r>
                            <m:r>
                              <m:rPr>
                                <m:sty m:val="p"/>
                              </m:rPr>
                              <m:t>|</m:t>
                            </m:r>
                            <m:r>
                              <m:t>k</m:t>
                            </m:r>
                          </m:e>
                        </m:d>
                      </m:e>
                    </m:d>
                  </m:oMath>
                </a14:m>
                <a:r>
                  <a:rPr/>
                  <a:t>.</a:t>
                </a:r>
              </a:p>
              <a:p>
                <a:pPr lvl="0" indent="0" marL="0">
                  <a:buNone/>
                </a:pPr>
                <a:r>
                  <a:rPr/>
                  <a:t>We will get back to this later.</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For our example the MAP is achieved for </a:t>
                </a:r>
                <a14:m>
                  <m:oMath xmlns:m="http://schemas.openxmlformats.org/officeDocument/2006/math">
                    <m:r>
                      <m:t>π</m:t>
                    </m:r>
                    <m:r>
                      <m:rPr>
                        <m:sty m:val="p"/>
                      </m:rPr>
                      <m:t>=</m:t>
                    </m:r>
                    <m:sSub>
                      <m:e>
                        <m:acc>
                          <m:accPr>
                            <m:chr m:val="̂"/>
                          </m:accPr>
                          <m:e>
                            <m:r>
                              <m:t>π</m:t>
                            </m:r>
                          </m:e>
                        </m:acc>
                      </m:e>
                      <m:sub>
                        <m:r>
                          <m:t>M</m:t>
                        </m:r>
                        <m:r>
                          <m:t>A</m:t>
                        </m:r>
                        <m:r>
                          <m:t>P</m:t>
                        </m:r>
                      </m:sub>
                    </m:sSub>
                  </m:oMath>
                </a14:m>
                <a:r>
                  <a:rPr/>
                  <a:t> so that </a:t>
                </a:r>
                <a14:m>
                  <m:oMath xmlns:m="http://schemas.openxmlformats.org/officeDocument/2006/math">
                    <m:f>
                      <m:fPr>
                        <m:type m:val="bar"/>
                      </m:fPr>
                      <m:num>
                        <m:r>
                          <m:t>d</m:t>
                        </m:r>
                      </m:num>
                      <m:den>
                        <m:r>
                          <m:t>d</m:t>
                        </m:r>
                        <m:r>
                          <m:t>π</m:t>
                        </m:r>
                      </m:den>
                    </m:f>
                    <m:r>
                      <m:t>p</m:t>
                    </m:r>
                    <m:d>
                      <m:dPr>
                        <m:begChr m:val="("/>
                        <m:endChr m:val=")"/>
                        <m:sepChr m:val=""/>
                        <m:grow/>
                      </m:dPr>
                      <m:e>
                        <m:r>
                          <m:t>π</m:t>
                        </m:r>
                        <m:r>
                          <m:rPr>
                            <m:sty m:val="p"/>
                          </m:rPr>
                          <m:t>|</m:t>
                        </m:r>
                        <m:r>
                          <m:t>k</m:t>
                        </m:r>
                      </m:e>
                    </m:d>
                    <m:r>
                      <m:rPr>
                        <m:sty m:val="p"/>
                      </m:rPr>
                      <m:t>=</m:t>
                    </m:r>
                    <m:r>
                      <m:t>0</m:t>
                    </m:r>
                  </m:oMath>
                </a14:m>
                <a:r>
                  <a:rPr/>
                  <a:t>.</a:t>
                </a:r>
              </a:p>
              <a:p>
                <a:pPr lvl="0" indent="0" marL="0">
                  <a:buNone/>
                </a:pPr>
                <a14:m>
                  <m:oMathPara xmlns:m="http://schemas.openxmlformats.org/officeDocument/2006/math">
                    <m:oMathParaPr>
                      <m:jc m:val="center"/>
                    </m:oMathParaPr>
                    <m:oMath>
                      <m:f>
                        <m:fPr>
                          <m:type m:val="bar"/>
                        </m:fPr>
                        <m:num>
                          <m:r>
                            <m:t>d</m:t>
                          </m:r>
                        </m:num>
                        <m:den>
                          <m:r>
                            <m:t>d</m:t>
                          </m:r>
                          <m:r>
                            <m:t>π</m:t>
                          </m:r>
                        </m:den>
                      </m:f>
                      <m:r>
                        <m:t>p</m:t>
                      </m:r>
                      <m:d>
                        <m:dPr>
                          <m:begChr m:val="("/>
                          <m:endChr m:val=")"/>
                          <m:sepChr m:val=""/>
                          <m:grow/>
                        </m:dPr>
                        <m:e>
                          <m:r>
                            <m:t>π</m:t>
                          </m:r>
                          <m:r>
                            <m:rPr>
                              <m:sty m:val="p"/>
                            </m:rPr>
                            <m:t>|</m:t>
                          </m:r>
                          <m:r>
                            <m:t>k</m:t>
                          </m:r>
                        </m:e>
                      </m:d>
                      <m:r>
                        <m:rPr>
                          <m:sty m:val="p"/>
                        </m:rPr>
                        <m:t>=</m:t>
                      </m:r>
                      <m:r>
                        <m:t>0</m:t>
                      </m:r>
                      <m:r>
                        <m:rPr>
                          <m:sty m:val="p"/>
                        </m:rPr>
                        <m:t>⇔</m:t>
                      </m:r>
                      <m:r>
                        <m:t>π</m:t>
                      </m:r>
                      <m:r>
                        <m:rPr>
                          <m:sty m:val="p"/>
                        </m:rPr>
                        <m:t>=</m:t>
                      </m:r>
                      <m:sSub>
                        <m:e>
                          <m:r>
                            <m:t>π</m:t>
                          </m:r>
                        </m:e>
                        <m:sub>
                          <m:r>
                            <m:t>M</m:t>
                          </m:r>
                          <m:r>
                            <m:t>A</m:t>
                          </m:r>
                          <m:r>
                            <m:t>P</m:t>
                          </m:r>
                        </m:sub>
                      </m:sSub>
                      <m:r>
                        <m:rPr>
                          <m:sty m:val="p"/>
                        </m:rPr>
                        <m:t>=</m:t>
                      </m:r>
                      <m:f>
                        <m:fPr>
                          <m:type m:val="bar"/>
                        </m:fPr>
                        <m:num>
                          <m:r>
                            <m:t>a</m:t>
                          </m:r>
                          <m:r>
                            <m:rPr>
                              <m:sty m:val="p"/>
                            </m:rPr>
                            <m:t>+</m:t>
                          </m:r>
                          <m:r>
                            <m:t>k</m:t>
                          </m:r>
                          <m:r>
                            <m:rPr>
                              <m:sty m:val="p"/>
                            </m:rPr>
                            <m:t>−</m:t>
                          </m:r>
                          <m:r>
                            <m:t>1</m:t>
                          </m:r>
                        </m:num>
                        <m:den>
                          <m:r>
                            <m:t>a</m:t>
                          </m:r>
                          <m:r>
                            <m:rPr>
                              <m:sty m:val="p"/>
                            </m:rPr>
                            <m:t>+</m:t>
                          </m:r>
                          <m:r>
                            <m:t>b</m:t>
                          </m:r>
                          <m:r>
                            <m:rPr>
                              <m:sty m:val="p"/>
                            </m:rPr>
                            <m:t>+</m:t>
                          </m:r>
                          <m:r>
                            <m:t>n</m:t>
                          </m:r>
                          <m:r>
                            <m:rPr>
                              <m:sty m:val="p"/>
                            </m:rPr>
                            <m:t>−</m:t>
                          </m:r>
                          <m:r>
                            <m:t>2</m:t>
                          </m:r>
                        </m:den>
                      </m:f>
                    </m:oMath>
                  </m:oMathPara>
                </a14:m>
              </a:p>
              <a:p>
                <a:pPr lvl="0" indent="0" marL="0">
                  <a:buNone/>
                </a:pPr>
                <a:r>
                  <a:rPr/>
                  <a:t>For </a:t>
                </a:r>
                <a14:m>
                  <m:oMath xmlns:m="http://schemas.openxmlformats.org/officeDocument/2006/math">
                    <m:r>
                      <m:t>n</m:t>
                    </m:r>
                    <m:r>
                      <m:rPr>
                        <m:sty m:val="p"/>
                      </m:rPr>
                      <m:t>=</m:t>
                    </m:r>
                    <m:r>
                      <m:t>6</m:t>
                    </m:r>
                  </m:oMath>
                </a14:m>
                <a:r>
                  <a:rPr/>
                  <a:t>, </a:t>
                </a:r>
                <a14:m>
                  <m:oMath xmlns:m="http://schemas.openxmlformats.org/officeDocument/2006/math">
                    <m:r>
                      <m:t>k</m:t>
                    </m:r>
                    <m:r>
                      <m:rPr>
                        <m:sty m:val="p"/>
                      </m:rPr>
                      <m:t>=</m:t>
                    </m:r>
                    <m:r>
                      <m:t>2</m:t>
                    </m:r>
                  </m:oMath>
                </a14:m>
                <a:r>
                  <a:rPr/>
                  <a:t>, </a:t>
                </a:r>
                <a14:m>
                  <m:oMath xmlns:m="http://schemas.openxmlformats.org/officeDocument/2006/math">
                    <m:r>
                      <m:t>a</m:t>
                    </m:r>
                    <m:r>
                      <m:rPr>
                        <m:sty m:val="p"/>
                      </m:rPr>
                      <m:t>=</m:t>
                    </m:r>
                    <m:r>
                      <m:t>4</m:t>
                    </m:r>
                  </m:oMath>
                </a14:m>
                <a:r>
                  <a:rPr/>
                  <a:t>, </a:t>
                </a:r>
                <a14:m>
                  <m:oMath xmlns:m="http://schemas.openxmlformats.org/officeDocument/2006/math">
                    <m:r>
                      <m:t>b</m:t>
                    </m:r>
                    <m:r>
                      <m:rPr>
                        <m:sty m:val="p"/>
                      </m:rPr>
                      <m:t>=</m:t>
                    </m:r>
                    <m:r>
                      <m:t>4</m:t>
                    </m:r>
                  </m:oMath>
                </a14:m>
                <a:r>
                  <a:rPr/>
                  <a:t> this yields </a:t>
                </a:r>
                <a14:m>
                  <m:oMath xmlns:m="http://schemas.openxmlformats.org/officeDocument/2006/math">
                    <m:sSub>
                      <m:e>
                        <m:acc>
                          <m:accPr>
                            <m:chr m:val="̂"/>
                          </m:accPr>
                          <m:e>
                            <m:r>
                              <m:t>π</m:t>
                            </m:r>
                          </m:e>
                        </m:acc>
                      </m:e>
                      <m:sub>
                        <m:r>
                          <m:t>M</m:t>
                        </m:r>
                        <m:r>
                          <m:t>A</m:t>
                        </m:r>
                        <m:r>
                          <m:t>P</m:t>
                        </m:r>
                      </m:sub>
                    </m:sSub>
                    <m:r>
                      <m:rPr>
                        <m:sty m:val="p"/>
                      </m:rPr>
                      <m:t>=</m:t>
                    </m:r>
                    <m:r>
                      <m:t>5</m:t>
                    </m:r>
                    <m:r>
                      <m:rPr>
                        <m:sty m:val="p"/>
                      </m:rPr>
                      <m:t>/</m:t>
                    </m:r>
                    <m:r>
                      <m:t>12</m:t>
                    </m:r>
                    <m:r>
                      <m:rPr>
                        <m:sty m:val="p"/>
                      </m:rPr>
                      <m:t>=</m:t>
                    </m:r>
                    <m:r>
                      <m:t>0.41</m:t>
                    </m:r>
                    <m:acc>
                      <m:accPr>
                        <m:chr m:val="‾"/>
                      </m:accPr>
                      <m:e>
                        <m:r>
                          <m:t>66</m:t>
                        </m:r>
                      </m:e>
                    </m:acc>
                  </m:oMath>
                </a14:m>
                <a:r>
                  <a:rPr/>
                  <a:t>.</a:t>
                </a:r>
              </a:p>
              <a:p>
                <a:pPr lvl="0" indent="0" marL="0">
                  <a:buNone/>
                </a:pPr>
                <a:r>
                  <a:rPr/>
                  <a:t>The likelihood is maximised at the (frequentist) maximum likelihood estimate </a:t>
                </a:r>
                <a14:m>
                  <m:oMath xmlns:m="http://schemas.openxmlformats.org/officeDocument/2006/math">
                    <m:sSub>
                      <m:e>
                        <m:acc>
                          <m:accPr>
                            <m:chr m:val="̂"/>
                          </m:accPr>
                          <m:e>
                            <m:r>
                              <m:t>π</m:t>
                            </m:r>
                          </m:e>
                        </m:acc>
                      </m:e>
                      <m:sub>
                        <m:r>
                          <m:t>M</m:t>
                        </m:r>
                        <m:r>
                          <m:t>L</m:t>
                        </m:r>
                        <m:r>
                          <m:t>E</m:t>
                        </m:r>
                      </m:sub>
                    </m:sSub>
                    <m:r>
                      <m:rPr>
                        <m:sty m:val="p"/>
                      </m:rPr>
                      <m:t>=</m:t>
                    </m:r>
                    <m:f>
                      <m:fPr>
                        <m:type m:val="bar"/>
                      </m:fPr>
                      <m:num>
                        <m:r>
                          <m:t>k</m:t>
                        </m:r>
                      </m:num>
                      <m:den>
                        <m:r>
                          <m:t>n</m:t>
                        </m:r>
                      </m:den>
                    </m:f>
                  </m:oMath>
                </a14:m>
                <a:r>
                  <a:rPr/>
                  <a:t> which for </a:t>
                </a:r>
                <a14:m>
                  <m:oMath xmlns:m="http://schemas.openxmlformats.org/officeDocument/2006/math">
                    <m:r>
                      <m:t>n</m:t>
                    </m:r>
                    <m:r>
                      <m:rPr>
                        <m:sty m:val="p"/>
                      </m:rPr>
                      <m:t>=</m:t>
                    </m:r>
                    <m:r>
                      <m:t>6</m:t>
                    </m:r>
                  </m:oMath>
                </a14:m>
                <a:r>
                  <a:rPr/>
                  <a:t>, </a:t>
                </a:r>
                <a14:m>
                  <m:oMath xmlns:m="http://schemas.openxmlformats.org/officeDocument/2006/math">
                    <m:r>
                      <m:t>k</m:t>
                    </m:r>
                    <m:r>
                      <m:rPr>
                        <m:sty m:val="p"/>
                      </m:rPr>
                      <m:t>=</m:t>
                    </m:r>
                    <m:r>
                      <m:t>2</m:t>
                    </m:r>
                  </m:oMath>
                </a14:m>
                <a:r>
                  <a:rPr/>
                  <a:t> is </a:t>
                </a:r>
                <a14:m>
                  <m:oMath xmlns:m="http://schemas.openxmlformats.org/officeDocument/2006/math">
                    <m:sSub>
                      <m:e>
                        <m:acc>
                          <m:accPr>
                            <m:chr m:val="̂"/>
                          </m:accPr>
                          <m:e>
                            <m:r>
                              <m:t>π</m:t>
                            </m:r>
                          </m:e>
                        </m:acc>
                      </m:e>
                      <m:sub>
                        <m:r>
                          <m:t>M</m:t>
                        </m:r>
                        <m:r>
                          <m:t>L</m:t>
                        </m:r>
                        <m:r>
                          <m:t>E</m:t>
                        </m:r>
                      </m:sub>
                    </m:sSub>
                    <m:r>
                      <m:rPr>
                        <m:sty m:val="p"/>
                      </m:rPr>
                      <m:t>=</m:t>
                    </m:r>
                    <m:r>
                      <m:t>2</m:t>
                    </m:r>
                    <m:r>
                      <m:rPr>
                        <m:sty m:val="p"/>
                      </m:rPr>
                      <m:t>/</m:t>
                    </m:r>
                    <m:r>
                      <m:t>6</m:t>
                    </m:r>
                    <m:r>
                      <m:rPr>
                        <m:sty m:val="p"/>
                      </m:rPr>
                      <m:t>=</m:t>
                    </m:r>
                    <m:r>
                      <m:t>0</m:t>
                    </m:r>
                    <m:r>
                      <m:rPr>
                        <m:sty m:val="p"/>
                      </m:rPr>
                      <m:t>.</m:t>
                    </m:r>
                    <m:acc>
                      <m:accPr>
                        <m:chr m:val="‾"/>
                      </m:accPr>
                      <m:e>
                        <m:r>
                          <m:t>33</m:t>
                        </m:r>
                      </m:e>
                    </m:acc>
                  </m:oMath>
                </a14:m>
                <a:r>
                  <a:rPr/>
                  <a:t>.</a:t>
                </a:r>
              </a:p>
              <a:p>
                <a:pPr lvl="0" indent="0" marL="0">
                  <a:buNone/>
                </a:pPr>
                <a:r>
                  <a:rPr/>
                  <a:t>The prior distribution for this example is maximised at </a:t>
                </a:r>
                <a14:m>
                  <m:oMath xmlns:m="http://schemas.openxmlformats.org/officeDocument/2006/math">
                    <m:acc>
                      <m:accPr>
                        <m:chr m:val="̂"/>
                      </m:accPr>
                      <m:e>
                        <m:r>
                          <m:t>π</m:t>
                        </m:r>
                      </m:e>
                    </m:acc>
                    <m:r>
                      <m:rPr>
                        <m:sty m:val="p"/>
                      </m:rPr>
                      <m:t>=</m:t>
                    </m:r>
                    <m:r>
                      <m:t>0.5</m:t>
                    </m:r>
                  </m:oMath>
                </a14:m>
                <a:r>
                  <a:rPr/>
                  <a:t>.</a:t>
                </a:r>
              </a:p>
              <a:p>
                <a:pPr lvl="0" indent="0" marL="0">
                  <a:buNone/>
                </a:pPr>
                <a:r>
                  <a:rPr/>
                  <a:t>The data “pushes” the prior distribution towards the likelihood function.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Now, see what happens if we increase the amount of data, i.e. the number of repeated experiments, assuming the proportion of heads remains the same and keeping the same Beta(4,4) prior.</a:t>
                </a:r>
              </a:p>
              <a:p>
                <a:pPr lvl="0" indent="0" marL="0">
                  <a:buNone/>
                </a:pPr>
                <a14:m>
                  <m:oMathPara xmlns:m="http://schemas.openxmlformats.org/officeDocument/2006/math">
                    <m:oMathParaPr>
                      <m:jc m:val="center"/>
                    </m:oMathParaPr>
                    <m:oMath>
                      <m:r>
                        <m:t> </m:t>
                      </m:r>
                    </m:oMath>
                  </m:oMathPara>
                </a14:m>
              </a:p>
              <a:p>
                <a:pPr lvl="0"/>
                <a:r>
                  <a:rPr/>
                  <a:t>For </a:t>
                </a:r>
                <a14:m>
                  <m:oMath xmlns:m="http://schemas.openxmlformats.org/officeDocument/2006/math">
                    <m:r>
                      <m:t>n</m:t>
                    </m:r>
                    <m:r>
                      <m:rPr>
                        <m:sty m:val="p"/>
                      </m:rPr>
                      <m:t>=</m:t>
                    </m:r>
                    <m:r>
                      <m:t>6</m:t>
                    </m:r>
                  </m:oMath>
                </a14:m>
                <a:r>
                  <a:rPr/>
                  <a:t>, </a:t>
                </a:r>
                <a14:m>
                  <m:oMath xmlns:m="http://schemas.openxmlformats.org/officeDocument/2006/math">
                    <m:r>
                      <m:t>k</m:t>
                    </m:r>
                    <m:r>
                      <m:rPr>
                        <m:sty m:val="p"/>
                      </m:rPr>
                      <m:t>=</m:t>
                    </m:r>
                    <m:r>
                      <m:t>2</m:t>
                    </m:r>
                  </m:oMath>
                </a14:m>
                <a:r>
                  <a:rPr/>
                  <a:t>, the posterior is a Beta(6,8) distribution.</a:t>
                </a:r>
              </a:p>
              <a:p>
                <a:pPr lvl="0"/>
                <a:r>
                  <a:rPr/>
                  <a:t>For </a:t>
                </a:r>
                <a14:m>
                  <m:oMath xmlns:m="http://schemas.openxmlformats.org/officeDocument/2006/math">
                    <m:r>
                      <m:t>n</m:t>
                    </m:r>
                    <m:r>
                      <m:rPr>
                        <m:sty m:val="p"/>
                      </m:rPr>
                      <m:t>=</m:t>
                    </m:r>
                    <m:r>
                      <m:t>12</m:t>
                    </m:r>
                  </m:oMath>
                </a14:m>
                <a:r>
                  <a:rPr/>
                  <a:t>, </a:t>
                </a:r>
                <a14:m>
                  <m:oMath xmlns:m="http://schemas.openxmlformats.org/officeDocument/2006/math">
                    <m:r>
                      <m:t>k</m:t>
                    </m:r>
                    <m:r>
                      <m:rPr>
                        <m:sty m:val="p"/>
                      </m:rPr>
                      <m:t>=</m:t>
                    </m:r>
                    <m:r>
                      <m:t>4</m:t>
                    </m:r>
                  </m:oMath>
                </a14:m>
                <a:r>
                  <a:rPr/>
                  <a:t>, the posterior is a Beta(8,12) distribution.</a:t>
                </a:r>
              </a:p>
              <a:p>
                <a:pPr lvl="0"/>
                <a:r>
                  <a:rPr/>
                  <a:t>For </a:t>
                </a:r>
                <a14:m>
                  <m:oMath xmlns:m="http://schemas.openxmlformats.org/officeDocument/2006/math">
                    <m:r>
                      <m:t>n</m:t>
                    </m:r>
                    <m:r>
                      <m:rPr>
                        <m:sty m:val="p"/>
                      </m:rPr>
                      <m:t>=</m:t>
                    </m:r>
                    <m:r>
                      <m:t>60</m:t>
                    </m:r>
                  </m:oMath>
                </a14:m>
                <a:r>
                  <a:rPr/>
                  <a:t>, </a:t>
                </a:r>
                <a14:m>
                  <m:oMath xmlns:m="http://schemas.openxmlformats.org/officeDocument/2006/math">
                    <m:r>
                      <m:t>k</m:t>
                    </m:r>
                    <m:r>
                      <m:rPr>
                        <m:sty m:val="p"/>
                      </m:rPr>
                      <m:t>=</m:t>
                    </m:r>
                    <m:r>
                      <m:t>20</m:t>
                    </m:r>
                  </m:oMath>
                </a14:m>
                <a:r>
                  <a:rPr/>
                  <a:t>, the posterior is a Beta(24,44) distribution.</a:t>
                </a:r>
              </a:p>
              <a:p>
                <a:pPr lvl="0" indent="0" marL="0">
                  <a:buNone/>
                </a:pPr>
                <a14:m>
                  <m:oMathPara xmlns:m="http://schemas.openxmlformats.org/officeDocument/2006/math">
                    <m:oMathParaPr>
                      <m:jc m:val="center"/>
                    </m:oMathParaPr>
                    <m:oMath>
                      <m:r>
                        <m:t> </m:t>
                      </m:r>
                    </m:oMath>
                  </m:oMathPara>
                </a14:m>
              </a:p>
              <a:p>
                <a:pPr lvl="0" indent="0" marL="0">
                  <a:buNone/>
                </a:pPr>
                <a:r>
                  <a:rPr/>
                  <a:t>The posterior becomes more and more indistinguishable from the likelihood: the more data there is, the less important the prior becomes – the likelihood dominates.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p:pic>
        <p:nvPicPr>
          <p:cNvPr descr="Chanco_STA623_BDA_2025_Henrion_Session2_files/figure-pptx/unnamed-chunk-4-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 posteriors for 4 different prior &amp; sample size combinations</a:t>
            </a:r>
          </a:p>
        </p:txBody>
      </p:sp>
      <p:pic>
        <p:nvPicPr>
          <p:cNvPr descr="Chanco_STA623_BDA_2025_Henrion_Session2_files/figure-pptx/unnamed-chunk-5-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b="1"/>
                  <a:t>Discrete prior, binomial sampling model</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That the likelihood dominates the prior for large datasets is not fully true: where the prior distribution (whether it’s a pdf or a pmf) is zero, the posterior distribution is also zero – no matter how much data. This follows from</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θ</m:t>
                          </m:r>
                          <m:r>
                            <m:rPr>
                              <m:sty m:val="p"/>
                            </m:rPr>
                            <m:t>|</m:t>
                          </m:r>
                          <m:r>
                            <m:t>y</m:t>
                          </m:r>
                        </m:e>
                      </m:d>
                      <m:r>
                        <m:rPr>
                          <m:sty m:val="p"/>
                        </m:rPr>
                        <m:t>∝</m:t>
                      </m:r>
                      <m:r>
                        <m:t>p</m:t>
                      </m:r>
                      <m:d>
                        <m:dPr>
                          <m:begChr m:val="("/>
                          <m:endChr m:val=")"/>
                          <m:sepChr m:val=""/>
                          <m:grow/>
                        </m:dPr>
                        <m:e>
                          <m:r>
                            <m:t>y</m:t>
                          </m:r>
                          <m:r>
                            <m:rPr>
                              <m:sty m:val="p"/>
                            </m:rPr>
                            <m:t>|</m:t>
                          </m:r>
                          <m:r>
                            <m:t>θ</m:t>
                          </m:r>
                        </m:e>
                      </m:d>
                      <m:r>
                        <m:t> </m:t>
                      </m:r>
                      <m:r>
                        <m:t>p</m:t>
                      </m:r>
                      <m:d>
                        <m:dPr>
                          <m:begChr m:val="("/>
                          <m:endChr m:val=")"/>
                          <m:sepChr m:val=""/>
                          <m:grow/>
                        </m:dPr>
                        <m:e>
                          <m:r>
                            <m:t>θ</m:t>
                          </m:r>
                        </m:e>
                      </m:d>
                    </m:oMath>
                  </m:oMathPara>
                </a14:m>
              </a:p>
              <a:p>
                <a:pPr lvl="0" indent="0" marL="0">
                  <a:buNone/>
                </a:pPr>
                <a14:m>
                  <m:oMathPara xmlns:m="http://schemas.openxmlformats.org/officeDocument/2006/math">
                    <m:oMathParaPr>
                      <m:jc m:val="center"/>
                    </m:oMathParaPr>
                    <m:oMath>
                      <m:r>
                        <m:t> </m:t>
                      </m:r>
                    </m:oMath>
                  </m:oMathPara>
                </a14:m>
              </a:p>
              <a:p>
                <a:pPr lvl="0" indent="0" marL="0">
                  <a:buNone/>
                </a:pPr>
                <a:r>
                  <a:rPr/>
                  <a:t>Among others, this means that a discrete prior leads to a discrete posterior distribution.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Let’s return to the same coin throwing experiment. Suppose that rather than a Beta(a,b) prior, we know that the coin used for the experiment can only be one of 6 coins: 3 are biased towards heads with </a:t>
                </a:r>
                <a14:m>
                  <m:oMath xmlns:m="http://schemas.openxmlformats.org/officeDocument/2006/math">
                    <m:r>
                      <m:t>π</m:t>
                    </m:r>
                    <m:r>
                      <m:rPr>
                        <m:sty m:val="p"/>
                      </m:rPr>
                      <m:t>=</m:t>
                    </m:r>
                    <m:r>
                      <m:t>P</m:t>
                    </m:r>
                    <m:d>
                      <m:dPr>
                        <m:begChr m:val="("/>
                        <m:endChr m:val=")"/>
                        <m:sepChr m:val=""/>
                        <m:grow/>
                      </m:dPr>
                      <m:e>
                        <m:r>
                          <m:rPr>
                            <m:nor/>
                            <m:sty m:val="p"/>
                          </m:rPr>
                          <m:t>heads</m:t>
                        </m:r>
                      </m:e>
                    </m:d>
                    <m:r>
                      <m:rPr>
                        <m:sty m:val="p"/>
                      </m:rPr>
                      <m:t>=</m:t>
                    </m:r>
                    <m:r>
                      <m:t>0.8</m:t>
                    </m:r>
                  </m:oMath>
                </a14:m>
                <a:r>
                  <a:rPr/>
                  <a:t>, 2 are biased towards tails with </a:t>
                </a:r>
                <a14:m>
                  <m:oMath xmlns:m="http://schemas.openxmlformats.org/officeDocument/2006/math">
                    <m:r>
                      <m:t>π</m:t>
                    </m:r>
                    <m:r>
                      <m:rPr>
                        <m:sty m:val="p"/>
                      </m:rPr>
                      <m:t>=</m:t>
                    </m:r>
                    <m:r>
                      <m:t>0.3</m:t>
                    </m:r>
                  </m:oMath>
                </a14:m>
                <a:r>
                  <a:rPr/>
                  <a:t> and 1 coin is fair with </a:t>
                </a:r>
                <a14:m>
                  <m:oMath xmlns:m="http://schemas.openxmlformats.org/officeDocument/2006/math">
                    <m:r>
                      <m:t>π</m:t>
                    </m:r>
                    <m:r>
                      <m:rPr>
                        <m:sty m:val="p"/>
                      </m:rPr>
                      <m:t>=</m:t>
                    </m:r>
                    <m:r>
                      <m:t>0.5</m:t>
                    </m:r>
                  </m:oMath>
                </a14:m>
                <a:r>
                  <a:rPr/>
                  <a:t>. Assuming each coin to be equally likely to be picked, this gives the following prior distribution for </a:t>
                </a:r>
                <a14:m>
                  <m:oMath xmlns:m="http://schemas.openxmlformats.org/officeDocument/2006/math">
                    <m:r>
                      <m:t>π</m:t>
                    </m:r>
                  </m:oMath>
                </a14:m>
                <a:r>
                  <a:rPr/>
                  <a:t>:</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π</m:t>
                          </m:r>
                        </m:e>
                      </m:d>
                      <m:r>
                        <m:rPr>
                          <m:sty m:val="p"/>
                        </m:rPr>
                        <m:t>=</m:t>
                      </m:r>
                      <m:d>
                        <m:dPr>
                          <m:begChr m:val="{"/>
                          <m:endChr m:val=""/>
                          <m:sepChr m:val=""/>
                          <m:grow/>
                        </m:dPr>
                        <m:e>
                          <m:m>
                            <m:mPr>
                              <m:baseJc m:val="center"/>
                              <m:plcHide m:val="on"/>
                              <m:mcs>
                                <m:mc>
                                  <m:mcPr>
                                    <m:mcJc m:val="left"/>
                                    <m:count m:val="1"/>
                                  </m:mcPr>
                                </m:mc>
                                <m:mc>
                                  <m:mcPr>
                                    <m:mcJc m:val="left"/>
                                    <m:count m:val="1"/>
                                  </m:mcPr>
                                </m:mc>
                              </m:mcs>
                            </m:mPr>
                            <m:mr>
                              <m:e>
                                <m:r>
                                  <m:t>1</m:t>
                                </m:r>
                                <m:r>
                                  <m:rPr>
                                    <m:sty m:val="p"/>
                                  </m:rPr>
                                  <m:t>/</m:t>
                                </m:r>
                                <m:r>
                                  <m:t>3</m:t>
                                </m:r>
                                <m:r>
                                  <m:rPr>
                                    <m:sty m:val="p"/>
                                  </m:rPr>
                                  <m:t>=</m:t>
                                </m:r>
                                <m:r>
                                  <m:t>0</m:t>
                                </m:r>
                                <m:r>
                                  <m:rPr>
                                    <m:sty m:val="p"/>
                                  </m:rPr>
                                  <m:t>.</m:t>
                                </m:r>
                                <m:acc>
                                  <m:accPr>
                                    <m:chr m:val="‾"/>
                                  </m:accPr>
                                  <m:e>
                                    <m:r>
                                      <m:t>33</m:t>
                                    </m:r>
                                  </m:e>
                                </m:acc>
                              </m:e>
                              <m:e>
                                <m:r>
                                  <m:rPr>
                                    <m:nor/>
                                    <m:sty m:val="p"/>
                                  </m:rPr>
                                  <m:t>if </m:t>
                                </m:r>
                                <m:r>
                                  <m:t>π</m:t>
                                </m:r>
                                <m:r>
                                  <m:rPr>
                                    <m:sty m:val="p"/>
                                  </m:rPr>
                                  <m:t>=</m:t>
                                </m:r>
                                <m:r>
                                  <m:t>0.3</m:t>
                                </m:r>
                              </m:e>
                            </m:mr>
                            <m:mr>
                              <m:e>
                                <m:r>
                                  <m:t>1</m:t>
                                </m:r>
                                <m:r>
                                  <m:rPr>
                                    <m:sty m:val="p"/>
                                  </m:rPr>
                                  <m:t>/</m:t>
                                </m:r>
                                <m:r>
                                  <m:t>6</m:t>
                                </m:r>
                                <m:r>
                                  <m:rPr>
                                    <m:sty m:val="p"/>
                                  </m:rPr>
                                  <m:t>=</m:t>
                                </m:r>
                                <m:r>
                                  <m:t>0.1</m:t>
                                </m:r>
                                <m:acc>
                                  <m:accPr>
                                    <m:chr m:val="‾"/>
                                  </m:accPr>
                                  <m:e>
                                    <m:r>
                                      <m:t>66</m:t>
                                    </m:r>
                                  </m:e>
                                </m:acc>
                              </m:e>
                              <m:e>
                                <m:r>
                                  <m:rPr>
                                    <m:nor/>
                                    <m:sty m:val="p"/>
                                  </m:rPr>
                                  <m:t>if </m:t>
                                </m:r>
                                <m:r>
                                  <m:t>π</m:t>
                                </m:r>
                                <m:r>
                                  <m:rPr>
                                    <m:sty m:val="p"/>
                                  </m:rPr>
                                  <m:t>=</m:t>
                                </m:r>
                                <m:r>
                                  <m:t>0.5</m:t>
                                </m:r>
                              </m:e>
                            </m:mr>
                            <m:mr>
                              <m:e>
                                <m:r>
                                  <m:t>1</m:t>
                                </m:r>
                                <m:r>
                                  <m:rPr>
                                    <m:sty m:val="p"/>
                                  </m:rPr>
                                  <m:t>/</m:t>
                                </m:r>
                                <m:r>
                                  <m:t>2</m:t>
                                </m:r>
                                <m:r>
                                  <m:rPr>
                                    <m:sty m:val="p"/>
                                  </m:rPr>
                                  <m:t>=</m:t>
                                </m:r>
                                <m:r>
                                  <m:t>0.5</m:t>
                                </m:r>
                              </m:e>
                              <m:e>
                                <m:r>
                                  <m:rPr>
                                    <m:nor/>
                                    <m:sty m:val="p"/>
                                  </m:rPr>
                                  <m:t>if </m:t>
                                </m:r>
                                <m:r>
                                  <m:t>π</m:t>
                                </m:r>
                                <m:r>
                                  <m:rPr>
                                    <m:sty m:val="p"/>
                                  </m:rPr>
                                  <m:t>=</m:t>
                                </m:r>
                                <m:r>
                                  <m:t>0.8</m:t>
                                </m:r>
                              </m:e>
                            </m:mr>
                          </m:m>
                        </m:e>
                      </m:d>
                    </m:oMath>
                  </m:oMathPara>
                </a14:m>
              </a:p>
              <a:p>
                <a:pPr lvl="0" indent="0" marL="0">
                  <a:buNone/>
                </a:pPr>
                <a14:m>
                  <m:oMathPara xmlns:m="http://schemas.openxmlformats.org/officeDocument/2006/math">
                    <m:oMathParaPr>
                      <m:jc m:val="center"/>
                    </m:oMathParaPr>
                    <m:oMath>
                      <m:r>
                        <m:t> </m:t>
                      </m:r>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The likelihood is still given by the binomial distribution:</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k</m:t>
                          </m:r>
                          <m:r>
                            <m:rPr>
                              <m:sty m:val="p"/>
                            </m:rPr>
                            <m:t>|</m:t>
                          </m:r>
                          <m:r>
                            <m:t>π</m:t>
                          </m:r>
                        </m:e>
                      </m:d>
                      <m:r>
                        <m:rPr>
                          <m:sty m:val="p"/>
                        </m:rPr>
                        <m:t>=</m:t>
                      </m:r>
                      <m:d>
                        <m:dPr>
                          <m:begChr m:val="("/>
                          <m:endChr m:val=")"/>
                          <m:sepChr m:val=""/>
                          <m:grow/>
                        </m:dPr>
                        <m:e>
                          <m:f>
                            <m:fPr>
                              <m:type m:val="noBar"/>
                            </m:fPr>
                            <m:num>
                              <m:r>
                                <m:t>n</m:t>
                              </m:r>
                            </m:num>
                            <m:den>
                              <m:r>
                                <m:t>k</m:t>
                              </m:r>
                            </m:den>
                          </m:f>
                        </m:e>
                      </m:d>
                      <m:sSup>
                        <m:e>
                          <m:r>
                            <m:t>π</m:t>
                          </m:r>
                        </m:e>
                        <m:sup>
                          <m:r>
                            <m:t>k</m:t>
                          </m:r>
                        </m:sup>
                      </m:sSup>
                      <m:sSup>
                        <m:e>
                          <m:d>
                            <m:dPr>
                              <m:begChr m:val="("/>
                              <m:endChr m:val=")"/>
                              <m:sepChr m:val=""/>
                              <m:grow/>
                            </m:dPr>
                            <m:e>
                              <m:r>
                                <m:t>1</m:t>
                              </m:r>
                              <m:r>
                                <m:rPr>
                                  <m:sty m:val="p"/>
                                </m:rPr>
                                <m:t>−</m:t>
                              </m:r>
                              <m:r>
                                <m:t>π</m:t>
                              </m:r>
                            </m:e>
                          </m:d>
                        </m:e>
                        <m:sup>
                          <m:r>
                            <m:t>n</m:t>
                          </m:r>
                          <m:r>
                            <m:rPr>
                              <m:sty m:val="p"/>
                            </m:rPr>
                            <m:t>−</m:t>
                          </m:r>
                          <m:r>
                            <m:t>k</m:t>
                          </m:r>
                        </m:sup>
                      </m:sSup>
                    </m:oMath>
                  </m:oMathPara>
                </a14:m>
              </a:p>
              <a:p>
                <a:pPr lvl="0" indent="0" marL="0">
                  <a:buNone/>
                </a:pPr>
                <a14:m>
                  <m:oMathPara xmlns:m="http://schemas.openxmlformats.org/officeDocument/2006/math">
                    <m:oMathParaPr>
                      <m:jc m:val="center"/>
                    </m:oMathParaPr>
                    <m:oMath>
                      <m:r>
                        <m:t> </m:t>
                      </m:r>
                    </m:oMath>
                  </m:oMathPara>
                </a14:m>
              </a:p>
              <a:p>
                <a:pPr lvl="0" indent="0" marL="0">
                  <a:buNone/>
                </a:pPr>
                <a:r>
                  <a:rPr/>
                  <a:t>Here we have </a:t>
                </a:r>
                <a14:m>
                  <m:oMath xmlns:m="http://schemas.openxmlformats.org/officeDocument/2006/math">
                    <m:r>
                      <m:t>n</m:t>
                    </m:r>
                    <m:r>
                      <m:rPr>
                        <m:sty m:val="p"/>
                      </m:rPr>
                      <m:t>=</m:t>
                    </m:r>
                    <m:r>
                      <m:t>6</m:t>
                    </m:r>
                  </m:oMath>
                </a14:m>
                <a:r>
                  <a:rPr/>
                  <a:t> and </a:t>
                </a:r>
                <a14:m>
                  <m:oMath xmlns:m="http://schemas.openxmlformats.org/officeDocument/2006/math">
                    <m:r>
                      <m:t>k</m:t>
                    </m:r>
                    <m:r>
                      <m:rPr>
                        <m:sty m:val="p"/>
                      </m:rPr>
                      <m:t>=</m:t>
                    </m:r>
                    <m:r>
                      <m:t>2</m:t>
                    </m:r>
                  </m:oMath>
                </a14:m>
                <a:r>
                  <a:rPr/>
                  <a:t>.</a:t>
                </a:r>
              </a:p>
              <a:p>
                <a:pPr lvl="0" indent="0" marL="0">
                  <a:buNone/>
                </a:pPr>
                <a:r>
                  <a:rPr/>
                  <a:t>This can be written down / computed using tables.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p:pic>
        <p:nvPicPr>
          <p:cNvPr descr="images/Example_DiscretePriorBinomialLikelihood_likelihood.png" id="0" name="Picture 1"/>
          <p:cNvPicPr>
            <a:picLocks noGrp="1" noChangeAspect="1"/>
          </p:cNvPicPr>
          <p:nvPr/>
        </p:nvPicPr>
        <p:blipFill>
          <a:blip r:embed="rId2"/>
          <a:stretch>
            <a:fillRect/>
          </a:stretch>
        </p:blipFill>
        <p:spPr bwMode="auto">
          <a:xfrm>
            <a:off x="838200" y="2514600"/>
            <a:ext cx="10515600" cy="3263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14:m>
                  <m:oMath xmlns:m="http://schemas.openxmlformats.org/officeDocument/2006/math">
                    <m:r>
                      <m:t>X</m:t>
                    </m:r>
                    <m:r>
                      <m:rPr>
                        <m:sty m:val="p"/>
                      </m:rPr>
                      <m:t>,</m:t>
                    </m:r>
                    <m:r>
                      <m:t>Y</m:t>
                    </m:r>
                    <m:r>
                      <m:rPr>
                        <m:sty m:val="p"/>
                      </m:rPr>
                      <m:t>,</m:t>
                    </m:r>
                    <m:r>
                      <m:t>Z</m:t>
                    </m:r>
                  </m:oMath>
                </a14:m>
                <a:r>
                  <a:rPr/>
                  <a:t> - random variables</a:t>
                </a:r>
              </a:p>
              <a:p>
                <a:pPr lvl="0"/>
                <a14:m>
                  <m:oMath xmlns:m="http://schemas.openxmlformats.org/officeDocument/2006/math">
                    <m:r>
                      <m:t>x</m:t>
                    </m:r>
                    <m:r>
                      <m:rPr>
                        <m:sty m:val="p"/>
                      </m:rPr>
                      <m:t>,</m:t>
                    </m:r>
                    <m:r>
                      <m:t>y</m:t>
                    </m:r>
                    <m:r>
                      <m:rPr>
                        <m:sty m:val="p"/>
                      </m:rPr>
                      <m:t>,</m:t>
                    </m:r>
                    <m:r>
                      <m:t>z</m:t>
                    </m:r>
                  </m:oMath>
                </a14:m>
                <a:r>
                  <a:rPr/>
                  <a:t> - measured / observed values</a:t>
                </a:r>
              </a:p>
              <a:p>
                <a:pPr lvl="0"/>
                <a14:m>
                  <m:oMath xmlns:m="http://schemas.openxmlformats.org/officeDocument/2006/math">
                    <m:acc>
                      <m:accPr>
                        <m:chr m:val="‾"/>
                      </m:accPr>
                      <m:e>
                        <m:r>
                          <m:t>X</m:t>
                        </m:r>
                      </m:e>
                    </m:acc>
                  </m:oMath>
                </a14:m>
                <a:r>
                  <a:rPr/>
                  <a:t>, </a:t>
                </a:r>
                <a14:m>
                  <m:oMath xmlns:m="http://schemas.openxmlformats.org/officeDocument/2006/math">
                    <m:acc>
                      <m:accPr>
                        <m:chr m:val="‾"/>
                      </m:accPr>
                      <m:e>
                        <m:r>
                          <m:t>Y</m:t>
                        </m:r>
                      </m:e>
                    </m:acc>
                    <m:r>
                      <m:rPr>
                        <m:sty m:val="p"/>
                      </m:rPr>
                      <m:t>,</m:t>
                    </m:r>
                    <m:acc>
                      <m:accPr>
                        <m:chr m:val="‾"/>
                      </m:accPr>
                      <m:e>
                        <m:r>
                          <m:t>Z</m:t>
                        </m:r>
                      </m:e>
                    </m:acc>
                  </m:oMath>
                </a14:m>
                <a:r>
                  <a:rPr/>
                  <a:t> - sample mean estimators for X, Y, Z</a:t>
                </a:r>
              </a:p>
              <a:p>
                <a:pPr lvl="0"/>
                <a14:m>
                  <m:oMath xmlns:m="http://schemas.openxmlformats.org/officeDocument/2006/math">
                    <m:acc>
                      <m:accPr>
                        <m:chr m:val="‾"/>
                      </m:accPr>
                      <m:e>
                        <m:r>
                          <m:t>x</m:t>
                        </m:r>
                      </m:e>
                    </m:acc>
                  </m:oMath>
                </a14:m>
                <a:r>
                  <a:rPr/>
                  <a:t>, </a:t>
                </a:r>
                <a14:m>
                  <m:oMath xmlns:m="http://schemas.openxmlformats.org/officeDocument/2006/math">
                    <m:acc>
                      <m:accPr>
                        <m:chr m:val="‾"/>
                      </m:accPr>
                      <m:e>
                        <m:r>
                          <m:t>y</m:t>
                        </m:r>
                      </m:e>
                    </m:acc>
                    <m:r>
                      <m:rPr>
                        <m:sty m:val="p"/>
                      </m:rPr>
                      <m:t>,</m:t>
                    </m:r>
                    <m:acc>
                      <m:accPr>
                        <m:chr m:val="‾"/>
                      </m:accPr>
                      <m:e>
                        <m:r>
                          <m:t>z</m:t>
                        </m:r>
                      </m:e>
                    </m:acc>
                  </m:oMath>
                </a14:m>
                <a:r>
                  <a:rPr/>
                  <a:t> - sample mean estimates of X, Y, Z</a:t>
                </a:r>
              </a:p>
              <a:p>
                <a:pPr lvl="0"/>
                <a14:m>
                  <m:oMath xmlns:m="http://schemas.openxmlformats.org/officeDocument/2006/math">
                    <m:acc>
                      <m:accPr>
                        <m:chr m:val="̂"/>
                      </m:accPr>
                      <m:e>
                        <m:r>
                          <m:t>T</m:t>
                        </m:r>
                      </m:e>
                    </m:acc>
                  </m:oMath>
                </a14:m>
                <a:r>
                  <a:rPr/>
                  <a:t>, </a:t>
                </a:r>
                <a14:m>
                  <m:oMath xmlns:m="http://schemas.openxmlformats.org/officeDocument/2006/math">
                    <m:acc>
                      <m:accPr>
                        <m:chr m:val="̂"/>
                      </m:accPr>
                      <m:e>
                        <m:r>
                          <m:t>t</m:t>
                        </m:r>
                      </m:e>
                    </m:acc>
                  </m:oMath>
                </a14:m>
                <a:r>
                  <a:rPr/>
                  <a:t> - given a statistic T, estimator and estimate of T</a:t>
                </a:r>
              </a:p>
              <a:p>
                <a:pPr lvl="0"/>
                <a14:m>
                  <m:oMath xmlns:m="http://schemas.openxmlformats.org/officeDocument/2006/math">
                    <m:r>
                      <m:t>P</m:t>
                    </m:r>
                    <m:d>
                      <m:dPr>
                        <m:begChr m:val="("/>
                        <m:endChr m:val=")"/>
                        <m:sepChr m:val=""/>
                        <m:grow/>
                      </m:dPr>
                      <m:e>
                        <m:r>
                          <m:t>A</m:t>
                        </m:r>
                      </m:e>
                    </m:d>
                  </m:oMath>
                </a14:m>
                <a:r>
                  <a:rPr/>
                  <a:t> - probability of an event A occuring</a:t>
                </a:r>
              </a:p>
              <a:p>
                <a:pPr lvl="0"/>
                <a14:m>
                  <m:oMath xmlns:m="http://schemas.openxmlformats.org/officeDocument/2006/math">
                    <m:sSub>
                      <m:e>
                        <m:r>
                          <m:t>f</m:t>
                        </m:r>
                      </m:e>
                      <m:sub>
                        <m:r>
                          <m:t>X</m:t>
                        </m:r>
                      </m:sub>
                    </m:sSub>
                    <m:d>
                      <m:dPr>
                        <m:begChr m:val="("/>
                        <m:endChr m:val=")"/>
                        <m:sepChr m:val=""/>
                        <m:grow/>
                      </m:dPr>
                      <m:e>
                        <m:r>
                          <m:rPr>
                            <m:sty m:val="p"/>
                          </m:rPr>
                          <m:t>.</m:t>
                        </m:r>
                      </m:e>
                    </m:d>
                  </m:oMath>
                </a14:m>
                <a:r>
                  <a:rPr/>
                  <a:t>, </a:t>
                </a:r>
                <a14:m>
                  <m:oMath xmlns:m="http://schemas.openxmlformats.org/officeDocument/2006/math">
                    <m:sSub>
                      <m:e>
                        <m:r>
                          <m:t>f</m:t>
                        </m:r>
                      </m:e>
                      <m:sub>
                        <m:r>
                          <m:t>Y</m:t>
                        </m:r>
                      </m:sub>
                    </m:sSub>
                    <m:d>
                      <m:dPr>
                        <m:begChr m:val="("/>
                        <m:endChr m:val=")"/>
                        <m:sepChr m:val=""/>
                        <m:grow/>
                      </m:dPr>
                      <m:e>
                        <m:r>
                          <m:rPr>
                            <m:sty m:val="p"/>
                          </m:rPr>
                          <m:t>.</m:t>
                        </m:r>
                      </m:e>
                    </m:d>
                    <m:r>
                      <m:rPr>
                        <m:sty m:val="p"/>
                      </m:rPr>
                      <m:t>,</m:t>
                    </m:r>
                    <m:sSub>
                      <m:e>
                        <m:r>
                          <m:t>f</m:t>
                        </m:r>
                      </m:e>
                      <m:sub>
                        <m:r>
                          <m:t>Z</m:t>
                        </m:r>
                      </m:sub>
                    </m:sSub>
                    <m:d>
                      <m:dPr>
                        <m:begChr m:val="("/>
                        <m:endChr m:val=")"/>
                        <m:sepChr m:val=""/>
                        <m:grow/>
                      </m:dPr>
                      <m:e>
                        <m:r>
                          <m:rPr>
                            <m:sty m:val="p"/>
                          </m:rPr>
                          <m:t>.</m:t>
                        </m:r>
                      </m:e>
                    </m:d>
                  </m:oMath>
                </a14:m>
                <a:r>
                  <a:rPr/>
                  <a:t> - probability mass / density functions of X, Y, Z; sometimes </a:t>
                </a:r>
                <a14:m>
                  <m:oMath xmlns:m="http://schemas.openxmlformats.org/officeDocument/2006/math">
                    <m:sSub>
                      <m:e>
                        <m:r>
                          <m:t>p</m:t>
                        </m:r>
                      </m:e>
                      <m:sub>
                        <m:r>
                          <m:t>X</m:t>
                        </m:r>
                      </m:sub>
                    </m:sSub>
                    <m:d>
                      <m:dPr>
                        <m:begChr m:val="("/>
                        <m:endChr m:val=")"/>
                        <m:sepChr m:val=""/>
                        <m:grow/>
                      </m:dPr>
                      <m:e>
                        <m:r>
                          <m:rPr>
                            <m:sty m:val="p"/>
                          </m:rPr>
                          <m:t>.</m:t>
                        </m:r>
                      </m:e>
                    </m:d>
                  </m:oMath>
                </a14:m>
                <a:r>
                  <a:rPr/>
                  <a:t> etc. rather than </a:t>
                </a:r>
                <a14:m>
                  <m:oMath xmlns:m="http://schemas.openxmlformats.org/officeDocument/2006/math">
                    <m:sSub>
                      <m:e>
                        <m:r>
                          <m:t>f</m:t>
                        </m:r>
                      </m:e>
                      <m:sub>
                        <m:r>
                          <m:t>X</m:t>
                        </m:r>
                      </m:sub>
                    </m:sSub>
                    <m:d>
                      <m:dPr>
                        <m:begChr m:val="("/>
                        <m:endChr m:val=")"/>
                        <m:sepChr m:val=""/>
                        <m:grow/>
                      </m:dPr>
                      <m:e>
                        <m:r>
                          <m:rPr>
                            <m:sty m:val="p"/>
                          </m:rPr>
                          <m:t>.</m:t>
                        </m:r>
                      </m:e>
                    </m:d>
                  </m:oMath>
                </a14:m>
              </a:p>
              <a:p>
                <a:pPr lvl="0"/>
                <a:r>
                  <a:rPr/>
                  <a:t>p(.) - used as a shorthand notation for pmfs / pdfs if the use of this is unambiguous (i.e. it is clear which is the random variable)</a:t>
                </a:r>
              </a:p>
              <a:p>
                <a:pPr lvl="0"/>
                <a14:m>
                  <m:oMath xmlns:m="http://schemas.openxmlformats.org/officeDocument/2006/math">
                    <m:r>
                      <m:t>X</m:t>
                    </m:r>
                    <m:r>
                      <m:rPr>
                        <m:sty m:val="p"/>
                      </m:rPr>
                      <m:t>∼</m:t>
                    </m:r>
                    <m:r>
                      <m:t>F</m:t>
                    </m:r>
                  </m:oMath>
                </a14:m>
                <a:r>
                  <a:rPr/>
                  <a:t> - X distributed according to distribution function F</a:t>
                </a:r>
              </a:p>
              <a:p>
                <a:pPr lvl="0"/>
                <a14:m>
                  <m:oMath xmlns:m="http://schemas.openxmlformats.org/officeDocument/2006/math">
                    <m:r>
                      <m:t>E</m:t>
                    </m:r>
                    <m:d>
                      <m:dPr>
                        <m:begChr m:val="["/>
                        <m:endChr m:val="]"/>
                        <m:sepChr m:val=""/>
                        <m:grow/>
                      </m:dPr>
                      <m:e>
                        <m:r>
                          <m:t>X</m:t>
                        </m:r>
                      </m:e>
                    </m:d>
                  </m:oMath>
                </a14:m>
                <a:r>
                  <a:rPr/>
                  <a:t>, </a:t>
                </a:r>
                <a14:m>
                  <m:oMath xmlns:m="http://schemas.openxmlformats.org/officeDocument/2006/math">
                    <m:r>
                      <m:t>E</m:t>
                    </m:r>
                    <m:d>
                      <m:dPr>
                        <m:begChr m:val="["/>
                        <m:endChr m:val="]"/>
                        <m:sepChr m:val=""/>
                        <m:grow/>
                      </m:dPr>
                      <m:e>
                        <m:r>
                          <m:t>Y</m:t>
                        </m:r>
                      </m:e>
                    </m:d>
                  </m:oMath>
                </a14:m>
                <a:r>
                  <a:rPr/>
                  <a:t>, </a:t>
                </a:r>
                <a14:m>
                  <m:oMath xmlns:m="http://schemas.openxmlformats.org/officeDocument/2006/math">
                    <m:r>
                      <m:t>E</m:t>
                    </m:r>
                    <m:d>
                      <m:dPr>
                        <m:begChr m:val="["/>
                        <m:endChr m:val="]"/>
                        <m:sepChr m:val=""/>
                        <m:grow/>
                      </m:dPr>
                      <m:e>
                        <m:r>
                          <m:t>Z</m:t>
                        </m:r>
                      </m:e>
                    </m:d>
                  </m:oMath>
                </a14:m>
                <a:r>
                  <a:rPr/>
                  <a:t>, </a:t>
                </a:r>
                <a14:m>
                  <m:oMath xmlns:m="http://schemas.openxmlformats.org/officeDocument/2006/math">
                    <m:r>
                      <m:t>E</m:t>
                    </m:r>
                    <m:d>
                      <m:dPr>
                        <m:begChr m:val="["/>
                        <m:endChr m:val="]"/>
                        <m:sepChr m:val=""/>
                        <m:grow/>
                      </m:dPr>
                      <m:e>
                        <m:r>
                          <m:t>T</m:t>
                        </m:r>
                      </m:e>
                    </m:d>
                  </m:oMath>
                </a14:m>
                <a:r>
                  <a:rPr/>
                  <a:t> - the expectation of X, Y, Z, T respectively</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p:pic>
        <p:nvPicPr>
          <p:cNvPr descr="images/Example_DiscretePriorBinomialLikelihood_posterior.png" id="0" name="Picture 1"/>
          <p:cNvPicPr>
            <a:picLocks noGrp="1" noChangeAspect="1"/>
          </p:cNvPicPr>
          <p:nvPr/>
        </p:nvPicPr>
        <p:blipFill>
          <a:blip r:embed="rId2"/>
          <a:stretch>
            <a:fillRect/>
          </a:stretch>
        </p:blipFill>
        <p:spPr bwMode="auto">
          <a:xfrm>
            <a:off x="838200" y="2501900"/>
            <a:ext cx="10515600" cy="32893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p:pic>
        <p:nvPicPr>
          <p:cNvPr descr="Chanco_STA623_BDA_2025_Henrion_Session2_files/figure-pptx/unnamed-chunk-6-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Binomial = sum of n iid Bernoulli experiments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Recall that the binomial distribution results from </a:t>
                </a:r>
                <a14:m>
                  <m:oMath xmlns:m="http://schemas.openxmlformats.org/officeDocument/2006/math">
                    <m:r>
                      <m:t>n</m:t>
                    </m:r>
                  </m:oMath>
                </a14:m>
                <a:r>
                  <a:rPr/>
                  <a:t> independent trials of binary experiments with probability parameter </a:t>
                </a:r>
                <a14:m>
                  <m:oMath xmlns:m="http://schemas.openxmlformats.org/officeDocument/2006/math">
                    <m:r>
                      <m:t>π</m:t>
                    </m:r>
                  </m:oMath>
                </a14:m>
                <a:r>
                  <a:rPr/>
                  <a:t>.</a:t>
                </a:r>
              </a:p>
              <a:p>
                <a:pPr lvl="0" indent="0" marL="0">
                  <a:buNone/>
                </a:pPr>
                <a:r>
                  <a:rPr/>
                  <a:t>The coin toss example was in fact based on repeated binary / Bernoulli experiments.</a:t>
                </a:r>
              </a:p>
              <a:p>
                <a:pPr lvl="0" indent="0" marL="0">
                  <a:buNone/>
                </a:pPr>
                <a:r>
                  <a:rPr/>
                  <a:t>We used the binomial distribution, because the sum of successes is a </a:t>
                </a:r>
                <a:r>
                  <a:rPr b="1"/>
                  <a:t>sufficient</a:t>
                </a:r>
                <a:r>
                  <a:rPr/>
                  <a:t> statistic for </a:t>
                </a:r>
                <a14:m>
                  <m:oMath xmlns:m="http://schemas.openxmlformats.org/officeDocument/2006/math">
                    <m:r>
                      <m:t>π</m:t>
                    </m:r>
                  </m:oMath>
                </a14:m>
                <a:r>
                  <a:rPr/>
                  <a:t>, i.e. it contains all the information we need to make inference about </a:t>
                </a:r>
                <a14:m>
                  <m:oMath xmlns:m="http://schemas.openxmlformats.org/officeDocument/2006/math">
                    <m:r>
                      <m:t>π</m:t>
                    </m:r>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Binomial = sum of n iid Bernoulli experiments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This can be seen by writing down the likelihood for </a:t>
                </a:r>
                <a14:m>
                  <m:oMath xmlns:m="http://schemas.openxmlformats.org/officeDocument/2006/math">
                    <m:sSub>
                      <m:e>
                        <m:r>
                          <m:t>Y</m:t>
                        </m:r>
                      </m:e>
                      <m:sub>
                        <m:r>
                          <m:t>1</m:t>
                        </m:r>
                      </m:sub>
                    </m:sSub>
                    <m:r>
                      <m:rPr>
                        <m:sty m:val="p"/>
                      </m:rPr>
                      <m:t>,</m:t>
                    </m:r>
                    <m:r>
                      <m:rPr>
                        <m:sty m:val="p"/>
                      </m:rPr>
                      <m:t>…</m:t>
                    </m:r>
                    <m:r>
                      <m:rPr>
                        <m:sty m:val="p"/>
                      </m:rPr>
                      <m:t>,</m:t>
                    </m:r>
                    <m:sSub>
                      <m:e>
                        <m:r>
                          <m:t>Y</m:t>
                        </m:r>
                      </m:e>
                      <m:sub>
                        <m:r>
                          <m:t>n</m:t>
                        </m:r>
                      </m:sub>
                    </m:sSub>
                  </m:oMath>
                </a14:m>
                <a:r>
                  <a:rPr/>
                  <a:t> independent, identically Bernoulli(</a:t>
                </a:r>
                <a14:m>
                  <m:oMath xmlns:m="http://schemas.openxmlformats.org/officeDocument/2006/math">
                    <m:r>
                      <m:t>π</m:t>
                    </m:r>
                  </m:oMath>
                </a14:m>
                <a:r>
                  <a:rPr/>
                  <a:t>) distributed random variables:</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sSub>
                            <m:e>
                              <m:r>
                                <m:t>y</m:t>
                              </m:r>
                            </m:e>
                            <m:sub>
                              <m:r>
                                <m:t>1</m:t>
                              </m:r>
                            </m:sub>
                          </m:sSub>
                          <m:r>
                            <m:rPr>
                              <m:sty m:val="p"/>
                            </m:rPr>
                            <m:t>,</m:t>
                          </m:r>
                          <m:r>
                            <m:rPr>
                              <m:sty m:val="p"/>
                            </m:rPr>
                            <m:t>…</m:t>
                          </m:r>
                          <m:r>
                            <m:rPr>
                              <m:sty m:val="p"/>
                            </m:rPr>
                            <m:t>,</m:t>
                          </m:r>
                          <m:sSub>
                            <m:e>
                              <m:r>
                                <m:t>y</m:t>
                              </m:r>
                            </m:e>
                            <m:sub>
                              <m:r>
                                <m:t>n</m:t>
                              </m:r>
                            </m:sub>
                          </m:sSub>
                          <m:r>
                            <m:rPr>
                              <m:sty m:val="p"/>
                            </m:rPr>
                            <m:t>|</m:t>
                          </m:r>
                          <m:r>
                            <m:t>π</m:t>
                          </m:r>
                        </m:e>
                      </m:d>
                      <m:r>
                        <m:rPr>
                          <m:sty m:val="p"/>
                        </m:rPr>
                        <m:t>=</m:t>
                      </m:r>
                      <m:nary>
                        <m:naryPr>
                          <m:chr m:val="∏"/>
                          <m:limLoc m:val="undOvr"/>
                          <m:subHide m:val="off"/>
                          <m:supHide m:val="on"/>
                        </m:naryPr>
                        <m:sub>
                          <m:r>
                            <m:t>i</m:t>
                          </m:r>
                        </m:sub>
                        <m:sup>
                          <m:r>
                            <m:t>​</m:t>
                          </m:r>
                        </m:sup>
                        <m:e>
                          <m:r>
                            <m:t>p</m:t>
                          </m:r>
                        </m:e>
                      </m:nary>
                      <m:d>
                        <m:dPr>
                          <m:begChr m:val="("/>
                          <m:endChr m:val=")"/>
                          <m:sepChr m:val=""/>
                          <m:grow/>
                        </m:dPr>
                        <m:e>
                          <m:sSub>
                            <m:e>
                              <m:r>
                                <m:t>y</m:t>
                              </m:r>
                            </m:e>
                            <m:sub>
                              <m:r>
                                <m:t>i</m:t>
                              </m:r>
                            </m:sub>
                          </m:sSub>
                          <m:r>
                            <m:rPr>
                              <m:sty m:val="p"/>
                            </m:rPr>
                            <m:t>|</m:t>
                          </m:r>
                          <m:r>
                            <m:t>π</m:t>
                          </m:r>
                        </m:e>
                      </m:d>
                      <m:r>
                        <m:rPr>
                          <m:sty m:val="p"/>
                        </m:rPr>
                        <m:t>=</m:t>
                      </m:r>
                      <m:nary>
                        <m:naryPr>
                          <m:chr m:val="∏"/>
                          <m:limLoc m:val="undOvr"/>
                          <m:subHide m:val="off"/>
                          <m:supHide m:val="on"/>
                        </m:naryPr>
                        <m:sub>
                          <m:r>
                            <m:t>i</m:t>
                          </m:r>
                        </m:sub>
                        <m:sup>
                          <m:r>
                            <m:t>​</m:t>
                          </m:r>
                        </m:sup>
                        <m:e>
                          <m:sSup>
                            <m:e>
                              <m:r>
                                <m:t>π</m:t>
                              </m:r>
                            </m:e>
                            <m:sup>
                              <m:sSub>
                                <m:e>
                                  <m:r>
                                    <m:t>y</m:t>
                                  </m:r>
                                </m:e>
                                <m:sub>
                                  <m:r>
                                    <m:t>i</m:t>
                                  </m:r>
                                </m:sub>
                              </m:sSub>
                            </m:sup>
                          </m:sSup>
                        </m:e>
                      </m:nary>
                      <m:sSup>
                        <m:e>
                          <m:d>
                            <m:dPr>
                              <m:begChr m:val="("/>
                              <m:endChr m:val=")"/>
                              <m:sepChr m:val=""/>
                              <m:grow/>
                            </m:dPr>
                            <m:e>
                              <m:r>
                                <m:t>1</m:t>
                              </m:r>
                              <m:r>
                                <m:rPr>
                                  <m:sty m:val="p"/>
                                </m:rPr>
                                <m:t>−</m:t>
                              </m:r>
                              <m:r>
                                <m:t>π</m:t>
                              </m:r>
                            </m:e>
                          </m:d>
                        </m:e>
                        <m:sup>
                          <m:r>
                            <m:t>1</m:t>
                          </m:r>
                          <m:r>
                            <m:rPr>
                              <m:sty m:val="p"/>
                            </m:rPr>
                            <m:t>−</m:t>
                          </m:r>
                          <m:sSub>
                            <m:e>
                              <m:r>
                                <m:t>y</m:t>
                              </m:r>
                            </m:e>
                            <m:sub>
                              <m:r>
                                <m:t>i</m:t>
                              </m:r>
                            </m:sub>
                          </m:sSub>
                        </m:sup>
                      </m:sSup>
                      <m:r>
                        <m:rPr>
                          <m:sty m:val="p"/>
                        </m:rPr>
                        <m:t>=</m:t>
                      </m:r>
                      <m:sSup>
                        <m:e>
                          <m:r>
                            <m:t>π</m:t>
                          </m:r>
                        </m:e>
                        <m:sup>
                          <m:nary>
                            <m:naryPr>
                              <m:chr m:val="∑"/>
                              <m:limLoc m:val="undOvr"/>
                              <m:subHide m:val="off"/>
                              <m:supHide m:val="on"/>
                            </m:naryPr>
                            <m:sub>
                              <m:r>
                                <m:t>i</m:t>
                              </m:r>
                            </m:sub>
                            <m:sup>
                              <m:r>
                                <m:t>​</m:t>
                              </m:r>
                            </m:sup>
                            <m:e>
                              <m:sSub>
                                <m:e>
                                  <m:r>
                                    <m:t>y</m:t>
                                  </m:r>
                                </m:e>
                                <m:sub>
                                  <m:r>
                                    <m:t>i</m:t>
                                  </m:r>
                                </m:sub>
                              </m:sSub>
                            </m:e>
                          </m:nary>
                        </m:sup>
                      </m:sSup>
                      <m:sSup>
                        <m:e>
                          <m:d>
                            <m:dPr>
                              <m:begChr m:val="("/>
                              <m:endChr m:val=")"/>
                              <m:sepChr m:val=""/>
                              <m:grow/>
                            </m:dPr>
                            <m:e>
                              <m:r>
                                <m:t>1</m:t>
                              </m:r>
                              <m:r>
                                <m:rPr>
                                  <m:sty m:val="p"/>
                                </m:rPr>
                                <m:t>−</m:t>
                              </m:r>
                              <m:r>
                                <m:t>π</m:t>
                              </m:r>
                            </m:e>
                          </m:d>
                        </m:e>
                        <m:sup>
                          <m:r>
                            <m:t>n</m:t>
                          </m:r>
                          <m:r>
                            <m:rPr>
                              <m:sty m:val="p"/>
                            </m:rPr>
                            <m:t>−</m:t>
                          </m:r>
                          <m:nary>
                            <m:naryPr>
                              <m:chr m:val="∑"/>
                              <m:limLoc m:val="undOvr"/>
                              <m:subHide m:val="off"/>
                              <m:supHide m:val="on"/>
                            </m:naryPr>
                            <m:sub>
                              <m:r>
                                <m:t>i</m:t>
                              </m:r>
                            </m:sub>
                            <m:sup>
                              <m:r>
                                <m:t>​</m:t>
                              </m:r>
                            </m:sup>
                            <m:e>
                              <m:sSub>
                                <m:e>
                                  <m:r>
                                    <m:t>y</m:t>
                                  </m:r>
                                </m:e>
                                <m:sub>
                                  <m:r>
                                    <m:t>i</m:t>
                                  </m:r>
                                </m:sub>
                              </m:sSub>
                            </m:e>
                          </m:nary>
                        </m:sup>
                      </m:sSup>
                      <m:r>
                        <m:rPr>
                          <m:sty m:val="p"/>
                        </m:rPr>
                        <m:t>=</m:t>
                      </m:r>
                      <m:sSup>
                        <m:e>
                          <m:r>
                            <m:t>π</m:t>
                          </m:r>
                        </m:e>
                        <m:sup>
                          <m:r>
                            <m:t>k</m:t>
                          </m:r>
                        </m:sup>
                      </m:sSup>
                      <m:sSup>
                        <m:e>
                          <m:d>
                            <m:dPr>
                              <m:begChr m:val="("/>
                              <m:endChr m:val=")"/>
                              <m:sepChr m:val=""/>
                              <m:grow/>
                            </m:dPr>
                            <m:e>
                              <m:r>
                                <m:t>1</m:t>
                              </m:r>
                              <m:r>
                                <m:rPr>
                                  <m:sty m:val="p"/>
                                </m:rPr>
                                <m:t>−</m:t>
                              </m:r>
                              <m:r>
                                <m:t>π</m:t>
                              </m:r>
                            </m:e>
                          </m:d>
                        </m:e>
                        <m:sup>
                          <m:r>
                            <m:t>n</m:t>
                          </m:r>
                          <m:r>
                            <m:rPr>
                              <m:sty m:val="p"/>
                            </m:rPr>
                            <m:t>−</m:t>
                          </m:r>
                          <m:r>
                            <m:t>k</m:t>
                          </m:r>
                        </m:sup>
                      </m:sSup>
                    </m:oMath>
                  </m:oMathPara>
                </a14:m>
              </a:p>
              <a:p>
                <a:pPr lvl="0" indent="0" marL="0">
                  <a:buNone/>
                </a:pPr>
                <a14:m>
                  <m:oMathPara xmlns:m="http://schemas.openxmlformats.org/officeDocument/2006/math">
                    <m:oMathParaPr>
                      <m:jc m:val="center"/>
                    </m:oMathParaPr>
                    <m:oMath>
                      <m:r>
                        <m:t> </m:t>
                      </m:r>
                    </m:oMath>
                  </m:oMathPara>
                </a14:m>
              </a:p>
              <a:p>
                <a:pPr lvl="0" indent="0" marL="0">
                  <a:buNone/>
                </a:pPr>
                <a:r>
                  <a:rPr/>
                  <a:t>When we consider </a:t>
                </a:r>
                <a14:m>
                  <m:oMath xmlns:m="http://schemas.openxmlformats.org/officeDocument/2006/math">
                    <m:r>
                      <m:t>Y</m:t>
                    </m:r>
                    <m:r>
                      <m:rPr>
                        <m:sty m:val="p"/>
                      </m:rPr>
                      <m:t>=</m:t>
                    </m:r>
                    <m:nary>
                      <m:naryPr>
                        <m:chr m:val="∑"/>
                        <m:limLoc m:val="undOvr"/>
                        <m:subHide m:val="off"/>
                        <m:supHide m:val="on"/>
                      </m:naryPr>
                      <m:sub>
                        <m:r>
                          <m:t>i</m:t>
                        </m:r>
                      </m:sub>
                      <m:sup>
                        <m:r>
                          <m:t>​</m:t>
                        </m:r>
                      </m:sup>
                      <m:e>
                        <m:sSub>
                          <m:e>
                            <m:r>
                              <m:t>Y</m:t>
                            </m:r>
                          </m:e>
                          <m:sub>
                            <m:r>
                              <m:t>i</m:t>
                            </m:r>
                          </m:sub>
                        </m:sSub>
                      </m:e>
                    </m:nary>
                  </m:oMath>
                </a14:m>
                <a:r>
                  <a:rPr/>
                  <a:t>, and want to make statements about </a:t>
                </a:r>
                <a14:m>
                  <m:oMath xmlns:m="http://schemas.openxmlformats.org/officeDocument/2006/math">
                    <m:r>
                      <m:t>P</m:t>
                    </m:r>
                    <m:d>
                      <m:dPr>
                        <m:begChr m:val="("/>
                        <m:endChr m:val=")"/>
                        <m:sepChr m:val=""/>
                        <m:grow/>
                      </m:dPr>
                      <m:e>
                        <m:r>
                          <m:t>Y</m:t>
                        </m:r>
                        <m:r>
                          <m:rPr>
                            <m:sty m:val="p"/>
                          </m:rPr>
                          <m:t>=</m:t>
                        </m:r>
                        <m:r>
                          <m:t>k</m:t>
                        </m:r>
                      </m:e>
                    </m:d>
                  </m:oMath>
                </a14:m>
                <a:r>
                  <a:rPr/>
                  <a:t> we need to also consider how many different ways there are to obtain the same sum – this is where the binomial coefficient </a:t>
                </a:r>
                <a14:m>
                  <m:oMath xmlns:m="http://schemas.openxmlformats.org/officeDocument/2006/math">
                    <m:d>
                      <m:dPr>
                        <m:begChr m:val="("/>
                        <m:endChr m:val=")"/>
                        <m:sepChr m:val=""/>
                        <m:grow/>
                      </m:dPr>
                      <m:e>
                        <m:f>
                          <m:fPr>
                            <m:type m:val="noBar"/>
                          </m:fPr>
                          <m:num>
                            <m:r>
                              <m:t>n</m:t>
                            </m:r>
                          </m:num>
                          <m:den>
                            <m:r>
                              <m:t>k</m:t>
                            </m:r>
                          </m:den>
                        </m:f>
                      </m:e>
                    </m:d>
                  </m:oMath>
                </a14:m>
                <a:r>
                  <a:rPr/>
                  <a:t> comes from.</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(beta prior, binomial sampling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Let’s return the the example where </a:t>
                </a:r>
                <a14:m>
                  <m:oMath xmlns:m="http://schemas.openxmlformats.org/officeDocument/2006/math">
                    <m:r>
                      <m:t>π</m:t>
                    </m:r>
                    <m:r>
                      <m:rPr>
                        <m:sty m:val="p"/>
                      </m:rPr>
                      <m:t>∼</m:t>
                    </m:r>
                    <m:r>
                      <m:rPr>
                        <m:nor/>
                        <m:sty m:val="p"/>
                      </m:rPr>
                      <m:t>Beta</m:t>
                    </m:r>
                    <m:d>
                      <m:dPr>
                        <m:begChr m:val="("/>
                        <m:endChr m:val=")"/>
                        <m:sepChr m:val=""/>
                        <m:grow/>
                      </m:dPr>
                      <m:e>
                        <m:r>
                          <m:t>a</m:t>
                        </m:r>
                        <m:r>
                          <m:rPr>
                            <m:sty m:val="p"/>
                          </m:rPr>
                          <m:t>,</m:t>
                        </m:r>
                        <m:r>
                          <m:t>b</m:t>
                        </m:r>
                      </m:e>
                    </m:d>
                  </m:oMath>
                </a14:m>
                <a:r>
                  <a:rPr/>
                  <a:t> and </a:t>
                </a:r>
                <a14:m>
                  <m:oMath xmlns:m="http://schemas.openxmlformats.org/officeDocument/2006/math">
                    <m:r>
                      <m:t>k</m:t>
                    </m:r>
                    <m:r>
                      <m:rPr>
                        <m:sty m:val="p"/>
                      </m:rPr>
                      <m:t>|</m:t>
                    </m:r>
                    <m:r>
                      <m:t>π</m:t>
                    </m:r>
                    <m:r>
                      <m:rPr>
                        <m:sty m:val="p"/>
                      </m:rPr>
                      <m:t>∼</m:t>
                    </m:r>
                    <m:r>
                      <m:rPr>
                        <m:nor/>
                        <m:sty m:val="p"/>
                      </m:rPr>
                      <m:t>Bin</m:t>
                    </m:r>
                    <m:d>
                      <m:dPr>
                        <m:begChr m:val="("/>
                        <m:endChr m:val=")"/>
                        <m:sepChr m:val=""/>
                        <m:grow/>
                      </m:dPr>
                      <m:e>
                        <m:r>
                          <m:t>n</m:t>
                        </m:r>
                        <m:r>
                          <m:rPr>
                            <m:sty m:val="p"/>
                          </m:rPr>
                          <m:t>,</m:t>
                        </m:r>
                        <m:r>
                          <m:t>π</m:t>
                        </m:r>
                      </m:e>
                    </m:d>
                  </m:oMath>
                </a14:m>
                <a:r>
                  <a:rPr/>
                  <a:t>.</a:t>
                </a:r>
              </a:p>
              <a:p>
                <a:pPr lvl="0" indent="0" marL="0">
                  <a:buNone/>
                </a:pPr>
                <a:r>
                  <a:rPr/>
                  <a:t>The posterior distribution </a:t>
                </a:r>
                <a14:m>
                  <m:oMath xmlns:m="http://schemas.openxmlformats.org/officeDocument/2006/math">
                    <m:r>
                      <m:t>p</m:t>
                    </m:r>
                    <m:d>
                      <m:dPr>
                        <m:begChr m:val="("/>
                        <m:endChr m:val=")"/>
                        <m:sepChr m:val=""/>
                        <m:grow/>
                      </m:dPr>
                      <m:e>
                        <m:r>
                          <m:t>π</m:t>
                        </m:r>
                        <m:r>
                          <m:rPr>
                            <m:sty m:val="p"/>
                          </m:rPr>
                          <m:t>|</m:t>
                        </m:r>
                        <m:r>
                          <m:t>k</m:t>
                        </m:r>
                      </m:e>
                    </m:d>
                  </m:oMath>
                </a14:m>
                <a:r>
                  <a:rPr/>
                  <a:t> allows us to make inference about </a:t>
                </a:r>
                <a14:m>
                  <m:oMath xmlns:m="http://schemas.openxmlformats.org/officeDocument/2006/math">
                    <m:r>
                      <m:t>π</m:t>
                    </m:r>
                  </m:oMath>
                </a14:m>
                <a:r>
                  <a:rPr/>
                  <a:t> after observing the data </a:t>
                </a:r>
                <a14:m>
                  <m:oMath xmlns:m="http://schemas.openxmlformats.org/officeDocument/2006/math">
                    <m:r>
                      <m:t>Y</m:t>
                    </m:r>
                    <m:r>
                      <m:rPr>
                        <m:sty m:val="p"/>
                      </m:rPr>
                      <m:t>=</m:t>
                    </m:r>
                    <m:nary>
                      <m:naryPr>
                        <m:chr m:val="∑"/>
                        <m:limLoc m:val="undOvr"/>
                        <m:subHide m:val="off"/>
                        <m:supHide m:val="on"/>
                      </m:naryPr>
                      <m:sub>
                        <m:r>
                          <m:t>i</m:t>
                        </m:r>
                      </m:sub>
                      <m:sup>
                        <m:r>
                          <m:t>​</m:t>
                        </m:r>
                      </m:sup>
                      <m:e>
                        <m:sSub>
                          <m:e>
                            <m:r>
                              <m:t>Y</m:t>
                            </m:r>
                          </m:e>
                          <m:sub>
                            <m:r>
                              <m:t>i</m:t>
                            </m:r>
                          </m:sub>
                        </m:sSub>
                      </m:e>
                    </m:nary>
                    <m:r>
                      <m:rPr>
                        <m:sty m:val="p"/>
                      </m:rPr>
                      <m:t>=</m:t>
                    </m:r>
                    <m:r>
                      <m:t>k</m:t>
                    </m:r>
                  </m:oMath>
                </a14:m>
                <a:r>
                  <a:rPr/>
                  <a:t>.</a:t>
                </a:r>
              </a:p>
              <a:p>
                <a:pPr lvl="0" indent="0" marL="0">
                  <a:buNone/>
                </a:pPr>
                <a:r>
                  <a:rPr/>
                  <a:t>However we can also make inference about future data </a:t>
                </a:r>
                <a14:m>
                  <m:oMath xmlns:m="http://schemas.openxmlformats.org/officeDocument/2006/math">
                    <m:sSub>
                      <m:e>
                        <m:acc>
                          <m:accPr>
                            <m:chr m:val="̃"/>
                          </m:accPr>
                          <m:e>
                            <m:r>
                              <m:t>Y</m:t>
                            </m:r>
                          </m:e>
                        </m:acc>
                      </m:e>
                      <m:sub>
                        <m:r>
                          <m:t>n</m:t>
                        </m:r>
                        <m:r>
                          <m:rPr>
                            <m:sty m:val="p"/>
                          </m:rPr>
                          <m:t>+</m:t>
                        </m:r>
                        <m:r>
                          <m:t>1</m:t>
                        </m:r>
                      </m:sub>
                    </m:sSub>
                  </m:oMath>
                </a14:m>
                <a:r>
                  <a:rPr/>
                  <a:t>.</a:t>
                </a:r>
              </a:p>
              <a:p>
                <a:pPr lvl="0" indent="0" marL="0">
                  <a:buNone/>
                </a:pPr>
                <a14:m>
                  <m:oMathPara xmlns:m="http://schemas.openxmlformats.org/officeDocument/2006/math">
                    <m:oMathParaPr>
                      <m:jc m:val="center"/>
                    </m:oMathParaPr>
                    <m:oMath>
                      <m:r>
                        <m:t> </m:t>
                      </m:r>
                    </m:oMath>
                  </m:oMathPara>
                </a14:m>
              </a:p>
              <a:p>
                <a:pPr lvl="0" indent="0" marL="0">
                  <a:buNone/>
                </a:pPr>
                <a:r>
                  <a:rPr/>
                  <a:t>For this we need to derive the </a:t>
                </a:r>
                <a:r>
                  <a:rPr b="1"/>
                  <a:t>posterior predictive distribution</a:t>
                </a:r>
                <a:r>
                  <a:rPr/>
                  <a:t> </a:t>
                </a:r>
                <a14:m>
                  <m:oMath xmlns:m="http://schemas.openxmlformats.org/officeDocument/2006/math">
                    <m:r>
                      <m:t>p</m:t>
                    </m:r>
                    <m:d>
                      <m:dPr>
                        <m:begChr m:val="("/>
                        <m:endChr m:val=")"/>
                        <m:sepChr m:val=""/>
                        <m:grow/>
                      </m:dPr>
                      <m:e>
                        <m:sSub>
                          <m:e>
                            <m:acc>
                              <m:accPr>
                                <m:chr m:val="̃"/>
                              </m:accPr>
                              <m:e>
                                <m:r>
                                  <m:t>Y</m:t>
                                </m:r>
                              </m:e>
                            </m:acc>
                          </m:e>
                          <m:sub>
                            <m:r>
                              <m:t>n</m:t>
                            </m:r>
                            <m:r>
                              <m:rPr>
                                <m:sty m:val="p"/>
                              </m:rPr>
                              <m:t>+</m:t>
                            </m:r>
                            <m:r>
                              <m:t>1</m:t>
                            </m:r>
                          </m:sub>
                        </m:sSub>
                        <m:r>
                          <m:rPr>
                            <m:sty m:val="p"/>
                          </m:rPr>
                          <m:t>|</m:t>
                        </m:r>
                        <m:r>
                          <m:t>k</m:t>
                        </m:r>
                      </m:e>
                    </m:d>
                    <m:r>
                      <m:rPr>
                        <m:sty m:val="p"/>
                      </m:rPr>
                      <m:t>=</m:t>
                    </m:r>
                    <m:r>
                      <m:t>p</m:t>
                    </m:r>
                    <m:d>
                      <m:dPr>
                        <m:begChr m:val="("/>
                        <m:endChr m:val=")"/>
                        <m:sepChr m:val=""/>
                        <m:grow/>
                      </m:dPr>
                      <m:e>
                        <m:sSub>
                          <m:e>
                            <m:acc>
                              <m:accPr>
                                <m:chr m:val="̃"/>
                              </m:accPr>
                              <m:e>
                                <m:r>
                                  <m:t>Y</m:t>
                                </m:r>
                              </m:e>
                            </m:acc>
                          </m:e>
                          <m:sub>
                            <m:r>
                              <m:t>n</m:t>
                            </m:r>
                            <m:r>
                              <m:rPr>
                                <m:sty m:val="p"/>
                              </m:rPr>
                              <m:t>+</m:t>
                            </m:r>
                            <m:r>
                              <m:t>1</m:t>
                            </m:r>
                          </m:sub>
                        </m:sSub>
                        <m:r>
                          <m:rPr>
                            <m:sty m:val="p"/>
                          </m:rPr>
                          <m:t>|</m:t>
                        </m:r>
                        <m:sSub>
                          <m:e>
                            <m:r>
                              <m:t>y</m:t>
                            </m:r>
                          </m:e>
                          <m:sub>
                            <m:r>
                              <m:t>1</m:t>
                            </m:r>
                          </m:sub>
                        </m:sSub>
                        <m:r>
                          <m:rPr>
                            <m:sty m:val="p"/>
                          </m:rPr>
                          <m:t>,</m:t>
                        </m:r>
                        <m:r>
                          <m:rPr>
                            <m:sty m:val="p"/>
                          </m:rPr>
                          <m:t>…</m:t>
                        </m:r>
                        <m:r>
                          <m:rPr>
                            <m:sty m:val="p"/>
                          </m:rPr>
                          <m:t>,</m:t>
                        </m:r>
                        <m:sSub>
                          <m:e>
                            <m:r>
                              <m:t>y</m:t>
                            </m:r>
                          </m:e>
                          <m:sub>
                            <m:r>
                              <m:t>n</m:t>
                            </m:r>
                          </m:sub>
                        </m:sSub>
                      </m:e>
                    </m:d>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s>
                        </m:mPr>
                        <m:mr>
                          <m:e>
                            <m:r>
                              <m:t>p</m:t>
                            </m:r>
                            <m:d>
                              <m:dPr>
                                <m:begChr m:val="("/>
                                <m:endChr m:val=")"/>
                                <m:sepChr m:val=""/>
                                <m:grow/>
                              </m:dPr>
                              <m:e>
                                <m:sSub>
                                  <m:e>
                                    <m:acc>
                                      <m:accPr>
                                        <m:chr m:val="̃"/>
                                      </m:accPr>
                                      <m:e>
                                        <m:r>
                                          <m:t>Y</m:t>
                                        </m:r>
                                      </m:e>
                                    </m:acc>
                                  </m:e>
                                  <m:sub>
                                    <m:r>
                                      <m:t>n</m:t>
                                    </m:r>
                                    <m:r>
                                      <m:rPr>
                                        <m:sty m:val="p"/>
                                      </m:rPr>
                                      <m:t>+</m:t>
                                    </m:r>
                                    <m:r>
                                      <m:t>1</m:t>
                                    </m:r>
                                  </m:sub>
                                </m:sSub>
                                <m:r>
                                  <m:rPr>
                                    <m:sty m:val="p"/>
                                  </m:rPr>
                                  <m:t>=</m:t>
                                </m:r>
                                <m:r>
                                  <m:t>1</m:t>
                                </m:r>
                                <m:r>
                                  <m:rPr>
                                    <m:sty m:val="p"/>
                                  </m:rPr>
                                  <m:t>|</m:t>
                                </m:r>
                                <m:sSub>
                                  <m:e>
                                    <m:r>
                                      <m:t>y</m:t>
                                    </m:r>
                                  </m:e>
                                  <m:sub>
                                    <m:r>
                                      <m:t>1</m:t>
                                    </m:r>
                                  </m:sub>
                                </m:sSub>
                                <m:r>
                                  <m:rPr>
                                    <m:sty m:val="p"/>
                                  </m:rPr>
                                  <m:t>,</m:t>
                                </m:r>
                                <m:r>
                                  <m:rPr>
                                    <m:sty m:val="p"/>
                                  </m:rPr>
                                  <m:t>…</m:t>
                                </m:r>
                                <m:r>
                                  <m:rPr>
                                    <m:sty m:val="p"/>
                                  </m:rPr>
                                  <m:t>,</m:t>
                                </m:r>
                                <m:sSub>
                                  <m:e>
                                    <m:r>
                                      <m:t>y</m:t>
                                    </m:r>
                                  </m:e>
                                  <m:sub>
                                    <m:r>
                                      <m:t>n</m:t>
                                    </m:r>
                                  </m:sub>
                                </m:sSub>
                              </m:e>
                            </m:d>
                          </m:e>
                          <m:e>
                            <m:r>
                              <m:rPr>
                                <m:sty m:val="p"/>
                              </m:rPr>
                              <m:t>=</m:t>
                            </m:r>
                          </m:e>
                          <m:e>
                            <m:nary>
                              <m:naryPr>
                                <m:chr m:val="∫"/>
                                <m:limLoc m:val="subSup"/>
                                <m:subHide m:val="off"/>
                                <m:supHide m:val="off"/>
                              </m:naryPr>
                              <m:sub>
                                <m:r>
                                  <m:t>0</m:t>
                                </m:r>
                              </m:sub>
                              <m:sup>
                                <m:r>
                                  <m:t>1</m:t>
                                </m:r>
                              </m:sup>
                              <m:e>
                                <m:r>
                                  <m:t>p</m:t>
                                </m:r>
                              </m:e>
                            </m:nary>
                            <m:d>
                              <m:dPr>
                                <m:begChr m:val="("/>
                                <m:endChr m:val=")"/>
                                <m:sepChr m:val=""/>
                                <m:grow/>
                              </m:dPr>
                              <m:e>
                                <m:sSub>
                                  <m:e>
                                    <m:acc>
                                      <m:accPr>
                                        <m:chr m:val="̃"/>
                                      </m:accPr>
                                      <m:e>
                                        <m:r>
                                          <m:t>Y</m:t>
                                        </m:r>
                                      </m:e>
                                    </m:acc>
                                  </m:e>
                                  <m:sub>
                                    <m:r>
                                      <m:t>n</m:t>
                                    </m:r>
                                    <m:r>
                                      <m:rPr>
                                        <m:sty m:val="p"/>
                                      </m:rPr>
                                      <m:t>+</m:t>
                                    </m:r>
                                    <m:r>
                                      <m:t>1</m:t>
                                    </m:r>
                                  </m:sub>
                                </m:sSub>
                                <m:r>
                                  <m:rPr>
                                    <m:sty m:val="p"/>
                                  </m:rPr>
                                  <m:t>=</m:t>
                                </m:r>
                                <m:r>
                                  <m:t>1</m:t>
                                </m:r>
                                <m:r>
                                  <m:rPr>
                                    <m:sty m:val="p"/>
                                  </m:rPr>
                                  <m:t>,</m:t>
                                </m:r>
                                <m:r>
                                  <m:t>π</m:t>
                                </m:r>
                                <m:r>
                                  <m:rPr>
                                    <m:sty m:val="p"/>
                                  </m:rPr>
                                  <m:t>|</m:t>
                                </m:r>
                                <m:sSub>
                                  <m:e>
                                    <m:r>
                                      <m:t>y</m:t>
                                    </m:r>
                                  </m:e>
                                  <m:sub>
                                    <m:r>
                                      <m:t>1</m:t>
                                    </m:r>
                                  </m:sub>
                                </m:sSub>
                                <m:r>
                                  <m:rPr>
                                    <m:sty m:val="p"/>
                                  </m:rPr>
                                  <m:t>,</m:t>
                                </m:r>
                                <m:r>
                                  <m:rPr>
                                    <m:sty m:val="p"/>
                                  </m:rPr>
                                  <m:t>…</m:t>
                                </m:r>
                                <m:r>
                                  <m:rPr>
                                    <m:sty m:val="p"/>
                                  </m:rPr>
                                  <m:t>,</m:t>
                                </m:r>
                                <m:sSub>
                                  <m:e>
                                    <m:r>
                                      <m:t>y</m:t>
                                    </m:r>
                                  </m:e>
                                  <m:sub>
                                    <m:r>
                                      <m:t>n</m:t>
                                    </m:r>
                                  </m:sub>
                                </m:sSub>
                              </m:e>
                            </m:d>
                            <m:r>
                              <m:t>d</m:t>
                            </m:r>
                            <m:r>
                              <m:t>π</m:t>
                            </m:r>
                          </m:e>
                        </m:mr>
                        <m:mr>
                          <m:e/>
                          <m:e>
                            <m:r>
                              <m:rPr>
                                <m:sty m:val="p"/>
                              </m:rPr>
                              <m:t>=</m:t>
                            </m:r>
                          </m:e>
                          <m:e>
                            <m:nary>
                              <m:naryPr>
                                <m:chr m:val="∫"/>
                                <m:limLoc m:val="subSup"/>
                                <m:subHide m:val="off"/>
                                <m:supHide m:val="off"/>
                              </m:naryPr>
                              <m:sub>
                                <m:r>
                                  <m:t>0</m:t>
                                </m:r>
                              </m:sub>
                              <m:sup>
                                <m:r>
                                  <m:t>1</m:t>
                                </m:r>
                              </m:sup>
                              <m:e>
                                <m:r>
                                  <m:t>p</m:t>
                                </m:r>
                              </m:e>
                            </m:nary>
                            <m:d>
                              <m:dPr>
                                <m:begChr m:val="("/>
                                <m:endChr m:val=")"/>
                                <m:sepChr m:val=""/>
                                <m:grow/>
                              </m:dPr>
                              <m:e>
                                <m:sSub>
                                  <m:e>
                                    <m:acc>
                                      <m:accPr>
                                        <m:chr m:val="̃"/>
                                      </m:accPr>
                                      <m:e>
                                        <m:r>
                                          <m:t>Y</m:t>
                                        </m:r>
                                      </m:e>
                                    </m:acc>
                                  </m:e>
                                  <m:sub>
                                    <m:r>
                                      <m:t>n</m:t>
                                    </m:r>
                                    <m:r>
                                      <m:rPr>
                                        <m:sty m:val="p"/>
                                      </m:rPr>
                                      <m:t>+</m:t>
                                    </m:r>
                                    <m:r>
                                      <m:t>1</m:t>
                                    </m:r>
                                  </m:sub>
                                </m:sSub>
                                <m:r>
                                  <m:rPr>
                                    <m:sty m:val="p"/>
                                  </m:rPr>
                                  <m:t>=</m:t>
                                </m:r>
                                <m:r>
                                  <m:t>1</m:t>
                                </m:r>
                                <m:r>
                                  <m:rPr>
                                    <m:sty m:val="p"/>
                                  </m:rPr>
                                  <m:t>|</m:t>
                                </m:r>
                                <m:r>
                                  <m:t>π</m:t>
                                </m:r>
                                <m:r>
                                  <m:rPr>
                                    <m:sty m:val="p"/>
                                  </m:rPr>
                                  <m:t>,</m:t>
                                </m:r>
                                <m:sSub>
                                  <m:e>
                                    <m:r>
                                      <m:t>y</m:t>
                                    </m:r>
                                  </m:e>
                                  <m:sub>
                                    <m:r>
                                      <m:t>1</m:t>
                                    </m:r>
                                  </m:sub>
                                </m:sSub>
                                <m:r>
                                  <m:rPr>
                                    <m:sty m:val="p"/>
                                  </m:rPr>
                                  <m:t>,</m:t>
                                </m:r>
                                <m:r>
                                  <m:rPr>
                                    <m:sty m:val="p"/>
                                  </m:rPr>
                                  <m:t>…</m:t>
                                </m:r>
                                <m:r>
                                  <m:rPr>
                                    <m:sty m:val="p"/>
                                  </m:rPr>
                                  <m:t>,</m:t>
                                </m:r>
                                <m:sSub>
                                  <m:e>
                                    <m:r>
                                      <m:t>y</m:t>
                                    </m:r>
                                  </m:e>
                                  <m:sub>
                                    <m:r>
                                      <m:t>n</m:t>
                                    </m:r>
                                  </m:sub>
                                </m:sSub>
                              </m:e>
                            </m:d>
                            <m:r>
                              <m:t> </m:t>
                            </m:r>
                            <m:r>
                              <m:t>p</m:t>
                            </m:r>
                            <m:d>
                              <m:dPr>
                                <m:begChr m:val="("/>
                                <m:endChr m:val=")"/>
                                <m:sepChr m:val=""/>
                                <m:grow/>
                              </m:dPr>
                              <m:e>
                                <m:r>
                                  <m:t>π</m:t>
                                </m:r>
                                <m:r>
                                  <m:rPr>
                                    <m:sty m:val="p"/>
                                  </m:rPr>
                                  <m:t>|</m:t>
                                </m:r>
                                <m:sSub>
                                  <m:e>
                                    <m:r>
                                      <m:t>y</m:t>
                                    </m:r>
                                  </m:e>
                                  <m:sub>
                                    <m:r>
                                      <m:t>1</m:t>
                                    </m:r>
                                  </m:sub>
                                </m:sSub>
                                <m:r>
                                  <m:rPr>
                                    <m:sty m:val="p"/>
                                  </m:rPr>
                                  <m:t>,</m:t>
                                </m:r>
                                <m:r>
                                  <m:rPr>
                                    <m:sty m:val="p"/>
                                  </m:rPr>
                                  <m:t>…</m:t>
                                </m:r>
                                <m:r>
                                  <m:rPr>
                                    <m:sty m:val="p"/>
                                  </m:rPr>
                                  <m:t>,</m:t>
                                </m:r>
                                <m:sSub>
                                  <m:e>
                                    <m:r>
                                      <m:t>y</m:t>
                                    </m:r>
                                  </m:e>
                                  <m:sub>
                                    <m:r>
                                      <m:t>n</m:t>
                                    </m:r>
                                  </m:sub>
                                </m:sSub>
                              </m:e>
                            </m:d>
                            <m:r>
                              <m:t>d</m:t>
                            </m:r>
                            <m:r>
                              <m:t>π</m:t>
                            </m:r>
                          </m:e>
                        </m:mr>
                        <m:mr>
                          <m:e/>
                          <m:e>
                            <m:r>
                              <m:rPr>
                                <m:sty m:val="p"/>
                              </m:rPr>
                              <m:t>=</m:t>
                            </m:r>
                          </m:e>
                          <m:e>
                            <m:nary>
                              <m:naryPr>
                                <m:chr m:val="∫"/>
                                <m:limLoc m:val="subSup"/>
                                <m:subHide m:val="off"/>
                                <m:supHide m:val="off"/>
                              </m:naryPr>
                              <m:sub>
                                <m:r>
                                  <m:t>0</m:t>
                                </m:r>
                              </m:sub>
                              <m:sup>
                                <m:r>
                                  <m:t>1</m:t>
                                </m:r>
                              </m:sup>
                              <m:e>
                                <m:r>
                                  <m:t>π</m:t>
                                </m:r>
                              </m:e>
                            </m:nary>
                            <m:r>
                              <m:t> </m:t>
                            </m:r>
                            <m:r>
                              <m:t>p</m:t>
                            </m:r>
                            <m:d>
                              <m:dPr>
                                <m:begChr m:val="("/>
                                <m:endChr m:val=")"/>
                                <m:sepChr m:val=""/>
                                <m:grow/>
                              </m:dPr>
                              <m:e>
                                <m:r>
                                  <m:t>π</m:t>
                                </m:r>
                                <m:r>
                                  <m:rPr>
                                    <m:sty m:val="p"/>
                                  </m:rPr>
                                  <m:t>|</m:t>
                                </m:r>
                                <m:sSub>
                                  <m:e>
                                    <m:r>
                                      <m:t>y</m:t>
                                    </m:r>
                                  </m:e>
                                  <m:sub>
                                    <m:r>
                                      <m:t>1</m:t>
                                    </m:r>
                                  </m:sub>
                                </m:sSub>
                                <m:r>
                                  <m:rPr>
                                    <m:sty m:val="p"/>
                                  </m:rPr>
                                  <m:t>,</m:t>
                                </m:r>
                                <m:r>
                                  <m:rPr>
                                    <m:sty m:val="p"/>
                                  </m:rPr>
                                  <m:t>…</m:t>
                                </m:r>
                                <m:r>
                                  <m:rPr>
                                    <m:sty m:val="p"/>
                                  </m:rPr>
                                  <m:t>,</m:t>
                                </m:r>
                                <m:sSub>
                                  <m:e>
                                    <m:r>
                                      <m:t>y</m:t>
                                    </m:r>
                                  </m:e>
                                  <m:sub>
                                    <m:r>
                                      <m:t>n</m:t>
                                    </m:r>
                                  </m:sub>
                                </m:sSub>
                              </m:e>
                            </m:d>
                            <m:r>
                              <m:t>d</m:t>
                            </m:r>
                            <m:r>
                              <m:t>π</m:t>
                            </m:r>
                          </m:e>
                        </m:mr>
                        <m:mr>
                          <m:e/>
                          <m:e>
                            <m:r>
                              <m:rPr>
                                <m:sty m:val="p"/>
                              </m:rPr>
                              <m:t>=</m:t>
                            </m:r>
                          </m:e>
                          <m:e>
                            <m:r>
                              <m:t>E</m:t>
                            </m:r>
                            <m:d>
                              <m:dPr>
                                <m:begChr m:val="["/>
                                <m:endChr m:val="]"/>
                                <m:sepChr m:val=""/>
                                <m:grow/>
                              </m:dPr>
                              <m:e>
                                <m:r>
                                  <m:t>π</m:t>
                                </m:r>
                                <m:r>
                                  <m:rPr>
                                    <m:sty m:val="p"/>
                                  </m:rPr>
                                  <m:t>|</m:t>
                                </m:r>
                                <m:sSub>
                                  <m:e>
                                    <m:r>
                                      <m:t>y</m:t>
                                    </m:r>
                                  </m:e>
                                  <m:sub>
                                    <m:r>
                                      <m:t>1</m:t>
                                    </m:r>
                                  </m:sub>
                                </m:sSub>
                                <m:r>
                                  <m:rPr>
                                    <m:sty m:val="p"/>
                                  </m:rPr>
                                  <m:t>,</m:t>
                                </m:r>
                                <m:r>
                                  <m:rPr>
                                    <m:sty m:val="p"/>
                                  </m:rPr>
                                  <m:t>…</m:t>
                                </m:r>
                                <m:r>
                                  <m:rPr>
                                    <m:sty m:val="p"/>
                                  </m:rPr>
                                  <m:t>,</m:t>
                                </m:r>
                                <m:sSub>
                                  <m:e>
                                    <m:r>
                                      <m:t>y</m:t>
                                    </m:r>
                                  </m:e>
                                  <m:sub>
                                    <m:r>
                                      <m:t>n</m:t>
                                    </m:r>
                                  </m:sub>
                                </m:sSub>
                              </m:e>
                            </m:d>
                            <m:r>
                              <m:rPr>
                                <m:sty m:val="p"/>
                              </m:rPr>
                              <m:t>=</m:t>
                            </m:r>
                            <m:r>
                              <m:t>E</m:t>
                            </m:r>
                            <m:d>
                              <m:dPr>
                                <m:begChr m:val="["/>
                                <m:endChr m:val="]"/>
                                <m:sepChr m:val=""/>
                                <m:grow/>
                              </m:dPr>
                              <m:e>
                                <m:r>
                                  <m:t>π</m:t>
                                </m:r>
                                <m:r>
                                  <m:rPr>
                                    <m:sty m:val="p"/>
                                  </m:rPr>
                                  <m:t>|</m:t>
                                </m:r>
                                <m:r>
                                  <m:t>k</m:t>
                                </m:r>
                              </m:e>
                            </m:d>
                          </m:e>
                        </m:mr>
                        <m:mr>
                          <m:e/>
                          <m:e>
                            <m:r>
                              <m:rPr>
                                <m:sty m:val="p"/>
                              </m:rPr>
                              <m:t>=</m:t>
                            </m:r>
                          </m:e>
                          <m:e>
                            <m:f>
                              <m:fPr>
                                <m:type m:val="bar"/>
                              </m:fPr>
                              <m:num>
                                <m:r>
                                  <m:t>a</m:t>
                                </m:r>
                                <m:r>
                                  <m:rPr>
                                    <m:sty m:val="p"/>
                                  </m:rPr>
                                  <m:t>+</m:t>
                                </m:r>
                                <m:r>
                                  <m:t>k</m:t>
                                </m:r>
                              </m:num>
                              <m:den>
                                <m:r>
                                  <m:t>a</m:t>
                                </m:r>
                                <m:r>
                                  <m:rPr>
                                    <m:sty m:val="p"/>
                                  </m:rPr>
                                  <m:t>+</m:t>
                                </m:r>
                                <m:r>
                                  <m:t>b</m:t>
                                </m:r>
                                <m:r>
                                  <m:rPr>
                                    <m:sty m:val="p"/>
                                  </m:rPr>
                                  <m:t>+</m:t>
                                </m:r>
                                <m:r>
                                  <m:t>n</m:t>
                                </m:r>
                              </m:den>
                            </m:f>
                          </m:e>
                        </m:mr>
                      </m:m>
                    </m:oMath>
                  </m:oMathPara>
                </a14:m>
              </a:p>
              <a:p>
                <a:pPr lvl="0" indent="0" marL="0">
                  <a:buNone/>
                </a:pPr>
                <a:r>
                  <a:rPr/>
                  <a:t>where the last line follows from the fact that the posterior distribution for </a:t>
                </a:r>
                <a14:m>
                  <m:oMath xmlns:m="http://schemas.openxmlformats.org/officeDocument/2006/math">
                    <m:r>
                      <m:t>π</m:t>
                    </m:r>
                    <m:r>
                      <m:rPr>
                        <m:sty m:val="p"/>
                      </m:rPr>
                      <m:t>|</m:t>
                    </m:r>
                    <m:r>
                      <m:t>k</m:t>
                    </m:r>
                  </m:oMath>
                </a14:m>
                <a:r>
                  <a:rPr/>
                  <a:t> is a Beta(a+k,b+n-k) distribution.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It follows that</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s>
                        </m:mPr>
                        <m:mr>
                          <m:e>
                            <m:r>
                              <m:t>p</m:t>
                            </m:r>
                            <m:d>
                              <m:dPr>
                                <m:begChr m:val="("/>
                                <m:endChr m:val=")"/>
                                <m:sepChr m:val=""/>
                                <m:grow/>
                              </m:dPr>
                              <m:e>
                                <m:sSub>
                                  <m:e>
                                    <m:acc>
                                      <m:accPr>
                                        <m:chr m:val="̃"/>
                                      </m:accPr>
                                      <m:e>
                                        <m:r>
                                          <m:t>Y</m:t>
                                        </m:r>
                                      </m:e>
                                    </m:acc>
                                  </m:e>
                                  <m:sub>
                                    <m:r>
                                      <m:t>n</m:t>
                                    </m:r>
                                    <m:r>
                                      <m:rPr>
                                        <m:sty m:val="p"/>
                                      </m:rPr>
                                      <m:t>+</m:t>
                                    </m:r>
                                    <m:r>
                                      <m:t>1</m:t>
                                    </m:r>
                                  </m:sub>
                                </m:sSub>
                                <m:r>
                                  <m:rPr>
                                    <m:sty m:val="p"/>
                                  </m:rPr>
                                  <m:t>=</m:t>
                                </m:r>
                                <m:r>
                                  <m:t>0</m:t>
                                </m:r>
                                <m:r>
                                  <m:rPr>
                                    <m:sty m:val="p"/>
                                  </m:rPr>
                                  <m:t>|</m:t>
                                </m:r>
                                <m:sSub>
                                  <m:e>
                                    <m:r>
                                      <m:t>y</m:t>
                                    </m:r>
                                  </m:e>
                                  <m:sub>
                                    <m:r>
                                      <m:t>1</m:t>
                                    </m:r>
                                  </m:sub>
                                </m:sSub>
                                <m:r>
                                  <m:rPr>
                                    <m:sty m:val="p"/>
                                  </m:rPr>
                                  <m:t>,</m:t>
                                </m:r>
                                <m:r>
                                  <m:rPr>
                                    <m:sty m:val="p"/>
                                  </m:rPr>
                                  <m:t>…</m:t>
                                </m:r>
                                <m:r>
                                  <m:rPr>
                                    <m:sty m:val="p"/>
                                  </m:rPr>
                                  <m:t>,</m:t>
                                </m:r>
                                <m:sSub>
                                  <m:e>
                                    <m:r>
                                      <m:t>y</m:t>
                                    </m:r>
                                  </m:e>
                                  <m:sub>
                                    <m:r>
                                      <m:t>n</m:t>
                                    </m:r>
                                  </m:sub>
                                </m:sSub>
                              </m:e>
                            </m:d>
                          </m:e>
                          <m:e>
                            <m:r>
                              <m:rPr>
                                <m:sty m:val="p"/>
                              </m:rPr>
                              <m:t>=</m:t>
                            </m:r>
                          </m:e>
                          <m:e>
                            <m:r>
                              <m:t>1</m:t>
                            </m:r>
                            <m:r>
                              <m:rPr>
                                <m:sty m:val="p"/>
                              </m:rPr>
                              <m:t>−</m:t>
                            </m:r>
                            <m:r>
                              <m:t>p</m:t>
                            </m:r>
                            <m:d>
                              <m:dPr>
                                <m:begChr m:val="("/>
                                <m:endChr m:val=")"/>
                                <m:sepChr m:val=""/>
                                <m:grow/>
                              </m:dPr>
                              <m:e>
                                <m:sSub>
                                  <m:e>
                                    <m:acc>
                                      <m:accPr>
                                        <m:chr m:val="̃"/>
                                      </m:accPr>
                                      <m:e>
                                        <m:r>
                                          <m:t>Y</m:t>
                                        </m:r>
                                      </m:e>
                                    </m:acc>
                                  </m:e>
                                  <m:sub>
                                    <m:r>
                                      <m:t>n</m:t>
                                    </m:r>
                                    <m:r>
                                      <m:rPr>
                                        <m:sty m:val="p"/>
                                      </m:rPr>
                                      <m:t>+</m:t>
                                    </m:r>
                                    <m:r>
                                      <m:t>1</m:t>
                                    </m:r>
                                  </m:sub>
                                </m:sSub>
                                <m:r>
                                  <m:rPr>
                                    <m:sty m:val="p"/>
                                  </m:rPr>
                                  <m:t>=</m:t>
                                </m:r>
                                <m:r>
                                  <m:t>1</m:t>
                                </m:r>
                                <m:r>
                                  <m:rPr>
                                    <m:sty m:val="p"/>
                                  </m:rPr>
                                  <m:t>|</m:t>
                                </m:r>
                                <m:sSub>
                                  <m:e>
                                    <m:r>
                                      <m:t>y</m:t>
                                    </m:r>
                                  </m:e>
                                  <m:sub>
                                    <m:r>
                                      <m:t>1</m:t>
                                    </m:r>
                                  </m:sub>
                                </m:sSub>
                                <m:r>
                                  <m:rPr>
                                    <m:sty m:val="p"/>
                                  </m:rPr>
                                  <m:t>,</m:t>
                                </m:r>
                                <m:r>
                                  <m:rPr>
                                    <m:sty m:val="p"/>
                                  </m:rPr>
                                  <m:t>…</m:t>
                                </m:r>
                                <m:r>
                                  <m:rPr>
                                    <m:sty m:val="p"/>
                                  </m:rPr>
                                  <m:t>,</m:t>
                                </m:r>
                                <m:sSub>
                                  <m:e>
                                    <m:r>
                                      <m:t>y</m:t>
                                    </m:r>
                                  </m:e>
                                  <m:sub>
                                    <m:r>
                                      <m:t>n</m:t>
                                    </m:r>
                                  </m:sub>
                                </m:sSub>
                              </m:e>
                            </m:d>
                          </m:e>
                        </m:mr>
                        <m:mr>
                          <m:e/>
                          <m:e/>
                          <m:e/>
                        </m:mr>
                        <m:mr>
                          <m:e/>
                          <m:e>
                            <m:r>
                              <m:rPr>
                                <m:sty m:val="p"/>
                              </m:rPr>
                              <m:t>=</m:t>
                            </m:r>
                          </m:e>
                          <m:e>
                            <m:f>
                              <m:fPr>
                                <m:type m:val="bar"/>
                              </m:fPr>
                              <m:num>
                                <m:r>
                                  <m:t>b</m:t>
                                </m:r>
                                <m:r>
                                  <m:rPr>
                                    <m:sty m:val="p"/>
                                  </m:rPr>
                                  <m:t>+</m:t>
                                </m:r>
                                <m:r>
                                  <m:t>n</m:t>
                                </m:r>
                                <m:r>
                                  <m:rPr>
                                    <m:sty m:val="p"/>
                                  </m:rPr>
                                  <m:t>−</m:t>
                                </m:r>
                                <m:r>
                                  <m:t>k</m:t>
                                </m:r>
                              </m:num>
                              <m:den>
                                <m:r>
                                  <m:t>a</m:t>
                                </m:r>
                                <m:r>
                                  <m:rPr>
                                    <m:sty m:val="p"/>
                                  </m:rPr>
                                  <m:t>+</m:t>
                                </m:r>
                                <m:r>
                                  <m:t>b</m:t>
                                </m:r>
                                <m:r>
                                  <m:rPr>
                                    <m:sty m:val="p"/>
                                  </m:rPr>
                                  <m:t>+</m:t>
                                </m:r>
                                <m:r>
                                  <m:t>n</m:t>
                                </m:r>
                              </m:den>
                            </m:f>
                          </m:e>
                        </m:mr>
                      </m:m>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Note that</a:t>
                </a:r>
              </a:p>
              <a:p>
                <a:pPr lvl="0" indent="0" marL="0">
                  <a:buNone/>
                </a:pPr>
                <a14:m>
                  <m:oMathPara xmlns:m="http://schemas.openxmlformats.org/officeDocument/2006/math">
                    <m:oMathParaPr>
                      <m:jc m:val="center"/>
                    </m:oMathParaPr>
                    <m:oMath>
                      <m:r>
                        <m:t> </m:t>
                      </m:r>
                    </m:oMath>
                  </m:oMathPara>
                </a14:m>
              </a:p>
              <a:p>
                <a:pPr lvl="0" indent="-457200" marL="457200">
                  <a:buAutoNum type="arabicPeriod"/>
                </a:pPr>
                <a:r>
                  <a:rPr/>
                  <a:t>The posterior predictive distribution does not depend on any unknown quantities (otherwise we would not be able to use it to make predictions).</a:t>
                </a:r>
              </a:p>
              <a:p>
                <a:pPr lvl="0" indent="-457200" marL="457200">
                  <a:buAutoNum type="arabicPeriod"/>
                </a:pPr>
                <a:r>
                  <a:rPr/>
                  <a:t>The posterior predictive distribution depends on observed data. This may seem to violate the exchangeability condition. But this is for future data. The past data </a:t>
                </a:r>
                <a14:m>
                  <m:oMath xmlns:m="http://schemas.openxmlformats.org/officeDocument/2006/math">
                    <m:sSub>
                      <m:e>
                        <m:r>
                          <m:t>y</m:t>
                        </m:r>
                      </m:e>
                      <m:sub>
                        <m:r>
                          <m:t>1</m:t>
                        </m:r>
                      </m:sub>
                    </m:sSub>
                    <m:r>
                      <m:rPr>
                        <m:sty m:val="p"/>
                      </m:rPr>
                      <m:t>,</m:t>
                    </m:r>
                    <m:r>
                      <m:rPr>
                        <m:sty m:val="p"/>
                      </m:rPr>
                      <m:t>…</m:t>
                    </m:r>
                    <m:r>
                      <m:rPr>
                        <m:sty m:val="p"/>
                      </m:rPr>
                      <m:t>,</m:t>
                    </m:r>
                    <m:sSub>
                      <m:e>
                        <m:r>
                          <m:t>y</m:t>
                        </m:r>
                      </m:e>
                      <m:sub>
                        <m:r>
                          <m:t>n</m:t>
                        </m:r>
                      </m:sub>
                    </m:sSub>
                  </m:oMath>
                </a14:m>
                <a:r>
                  <a:rPr/>
                  <a:t> provide information about </a:t>
                </a:r>
                <a14:m>
                  <m:oMath xmlns:m="http://schemas.openxmlformats.org/officeDocument/2006/math">
                    <m:r>
                      <m:t>π</m:t>
                    </m:r>
                  </m:oMath>
                </a14:m>
                <a:r>
                  <a:rPr/>
                  <a:t> and this in turn provides information about </a:t>
                </a:r>
                <a14:m>
                  <m:oMath xmlns:m="http://schemas.openxmlformats.org/officeDocument/2006/math">
                    <m:sSub>
                      <m:e>
                        <m:acc>
                          <m:accPr>
                            <m:chr m:val="̃"/>
                          </m:accPr>
                          <m:e>
                            <m:r>
                              <m:t>Y</m:t>
                            </m:r>
                          </m:e>
                        </m:acc>
                      </m:e>
                      <m:sub>
                        <m:r>
                          <m:t>n</m:t>
                        </m:r>
                        <m:r>
                          <m:rPr>
                            <m:sty m:val="p"/>
                          </m:rPr>
                          <m:t>+</m:t>
                        </m:r>
                        <m:r>
                          <m:t>1</m:t>
                        </m:r>
                      </m:sub>
                    </m:sSub>
                  </m:oMath>
                </a14:m>
                <a:r>
                  <a:rPr/>
                  <a:t>. If this was not the case, we would not be able to infer anything about the unsampled population given the sampled cases.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 </m:t>
                      </m:r>
                    </m:oMath>
                  </m:oMathPara>
                </a14:m>
              </a:p>
              <a:p>
                <a:pPr lvl="0" indent="0" marL="0">
                  <a:buNone/>
                </a:pPr>
                <a:r>
                  <a:rPr b="1"/>
                  <a:t>PRIOR DISTRIBUTIONS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a:t>The likelihood factor in Bayesian models appears familiar: you are familiar with this from other modules (e.g. GLM module).</a:t>
                </a:r>
              </a:p>
              <a:p>
                <a:pPr lvl="0" indent="0" marL="0">
                  <a:buNone/>
                </a:pPr>
                <a14:m>
                  <m:oMathPara xmlns:m="http://schemas.openxmlformats.org/officeDocument/2006/math">
                    <m:oMathParaPr>
                      <m:jc m:val="center"/>
                    </m:oMathParaPr>
                    <m:oMath>
                      <m:r>
                        <m:t> </m:t>
                      </m:r>
                    </m:oMath>
                  </m:oMathPara>
                </a14:m>
              </a:p>
              <a:p>
                <a:pPr lvl="0" indent="0" marL="0">
                  <a:buNone/>
                </a:pPr>
                <a:r>
                  <a:rPr/>
                  <a:t>You may struggle with the prior distribution: how do you decide what is a good prior distribution?</a:t>
                </a:r>
              </a:p>
              <a:p>
                <a:pPr lvl="0" indent="0" marL="0">
                  <a:buNone/>
                </a:pPr>
                <a:r>
                  <a:rPr/>
                  <a:t>A good solution is to ask experts in the field you are working in. You can even combine priors from several experts through a mixture distribution of priors and this also allows you to specify different weights for different expert.</a:t>
                </a:r>
              </a:p>
              <a:p>
                <a:pPr lvl="0" indent="0" marL="0">
                  <a:buNone/>
                </a:pPr>
                <a:r>
                  <a:rPr/>
                  <a:t>However, experts are not always available…</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 </m:t>
                      </m:r>
                    </m:oMath>
                  </m:oMathPara>
                </a14:m>
              </a:p>
              <a:p>
                <a:pPr lvl="0" indent="0" marL="0">
                  <a:buNone/>
                </a:pPr>
                <a:r>
                  <a:rPr b="1"/>
                  <a:t>BAYESIAN INFERENCE: one-parameter models</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informative &amp; weakly informative 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In the first coin toss experiment we used a Beta(4,4) distribution. We argued this was appropriate since it had highest density at </a:t>
                </a:r>
                <a14:m>
                  <m:oMath xmlns:m="http://schemas.openxmlformats.org/officeDocument/2006/math">
                    <m:r>
                      <m:t>π</m:t>
                    </m:r>
                    <m:r>
                      <m:rPr>
                        <m:sty m:val="p"/>
                      </m:rPr>
                      <m:t>=</m:t>
                    </m:r>
                    <m:r>
                      <m:t>0.5</m:t>
                    </m:r>
                  </m:oMath>
                </a14:m>
                <a:r>
                  <a:rPr/>
                  <a:t> which reflected our prior belief that there is little reason to assume the coin is not well balanced.</a:t>
                </a:r>
              </a:p>
              <a:p>
                <a:pPr lvl="0" indent="0" marL="0">
                  <a:buNone/>
                </a:pPr>
                <a:r>
                  <a:rPr/>
                  <a:t>Clearly this was </a:t>
                </a:r>
                <a:r>
                  <a:rPr b="1"/>
                  <a:t>informative</a:t>
                </a:r>
                <a:r>
                  <a:rPr/>
                  <a:t>: the prior distribution the prior expressed specific, definite information about </a:t>
                </a:r>
                <a14:m>
                  <m:oMath xmlns:m="http://schemas.openxmlformats.org/officeDocument/2006/math">
                    <m:r>
                      <m:t>π</m:t>
                    </m:r>
                  </m:oMath>
                </a14:m>
                <a:r>
                  <a:rPr/>
                  <a:t> and favoured </a:t>
                </a:r>
                <a14:m>
                  <m:oMath xmlns:m="http://schemas.openxmlformats.org/officeDocument/2006/math">
                    <m:r>
                      <m:t>π</m:t>
                    </m:r>
                    <m:r>
                      <m:rPr>
                        <m:sty m:val="p"/>
                      </m:rPr>
                      <m:t>=</m:t>
                    </m:r>
                    <m:r>
                      <m:t>0.5</m:t>
                    </m:r>
                  </m:oMath>
                </a14:m>
                <a:r>
                  <a:rPr/>
                  <a:t>.</a:t>
                </a:r>
              </a:p>
              <a:p>
                <a:pPr lvl="0" indent="0" marL="0">
                  <a:buNone/>
                </a:pPr>
                <a:r>
                  <a:rPr/>
                  <a:t>But a Beta(2,2) and a Beta(8,8) would also have had highest density at </a:t>
                </a:r>
                <a14:m>
                  <m:oMath xmlns:m="http://schemas.openxmlformats.org/officeDocument/2006/math">
                    <m:r>
                      <m:t>π</m:t>
                    </m:r>
                    <m:r>
                      <m:rPr>
                        <m:sty m:val="p"/>
                      </m:rPr>
                      <m:t>=</m:t>
                    </m:r>
                    <m:r>
                      <m:t>0.5</m:t>
                    </m:r>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informative &amp; weakly informative priors</a:t>
            </a:r>
          </a:p>
        </p:txBody>
      </p:sp>
      <p:pic>
        <p:nvPicPr>
          <p:cNvPr descr="Chanco_STA623_BDA_2025_Henrion_Session2_files/figure-pptx/unnamed-chunk-7-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informative &amp; vague 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Depending on how sure we are, we can go for a more peaked distribution.</a:t>
                </a:r>
              </a:p>
              <a:p>
                <a:pPr lvl="0" indent="0" marL="0">
                  <a:buNone/>
                </a:pPr>
                <a:r>
                  <a:rPr/>
                  <a:t>If we have no prior knowledge at all, you could also argue that all values of </a:t>
                </a:r>
                <a14:m>
                  <m:oMath xmlns:m="http://schemas.openxmlformats.org/officeDocument/2006/math">
                    <m:r>
                      <m:t>π</m:t>
                    </m:r>
                  </m:oMath>
                </a14:m>
                <a:r>
                  <a:rPr/>
                  <a:t> are equally likely. This would justify a uniform(0,1) distribution.</a:t>
                </a:r>
              </a:p>
              <a:p>
                <a:pPr lvl="0" indent="0" marL="0">
                  <a:buNone/>
                </a:pPr>
                <a:r>
                  <a:rPr/>
                  <a:t>A prior distribution which expresses only general or vague information about a parameter is called </a:t>
                </a:r>
                <a:r>
                  <a:rPr b="1"/>
                  <a:t>weakly informative</a:t>
                </a:r>
                <a:r>
                  <a:rPr/>
                  <a:t>, </a:t>
                </a:r>
                <a:r>
                  <a:rPr b="1"/>
                  <a:t>vague</a:t>
                </a:r>
                <a:r>
                  <a:rPr/>
                  <a:t> or </a:t>
                </a:r>
                <a:r>
                  <a:rPr b="1"/>
                  <a:t>diffuse prior</a:t>
                </a:r>
                <a:r>
                  <a:rPr/>
                  <a:t>.</a:t>
                </a:r>
              </a:p>
              <a:p>
                <a:pPr lvl="0" indent="0" marL="0">
                  <a:buNone/>
                </a:pPr>
                <a:r>
                  <a:rPr/>
                  <a:t>Note that assuming all possible values for a parameter to be equally likely is not, strictly speaking, equivalent to being completely ignorant.</a:t>
                </a:r>
              </a:p>
              <a:p>
                <a:pPr lvl="0" indent="0" marL="0">
                  <a:buNone/>
                </a:pPr>
                <a:r>
                  <a:rPr/>
                  <a:t>Note: Beta(1,1) = Uniform(0,1).</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informative &amp; vague 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How do you come up with a vague prior?</a:t>
                </a:r>
              </a:p>
              <a:p>
                <a:pPr lvl="0" indent="0" marL="0">
                  <a:buNone/>
                </a:pPr>
                <a:r>
                  <a:rPr/>
                  <a:t>Easy in the case of the discrete or continuous uniform distribution, but this does not work for discrete distributions with an infinity of possible values or a continuous distributions over an open-ended interval.</a:t>
                </a:r>
              </a:p>
              <a:p>
                <a:pPr lvl="0" indent="0" marL="0">
                  <a:buNone/>
                </a:pPr>
                <a:r>
                  <a:rPr/>
                  <a:t>Solution: choose priors with an objective mean / median and large variance, e.g. </a:t>
                </a:r>
                <a14:m>
                  <m:oMath xmlns:m="http://schemas.openxmlformats.org/officeDocument/2006/math">
                    <m:r>
                      <m:rPr>
                        <m:sty m:val="p"/>
                        <m:scr m:val="script"/>
                      </m:rPr>
                      <m:t>N</m:t>
                    </m:r>
                    <m:d>
                      <m:dPr>
                        <m:begChr m:val="("/>
                        <m:endChr m:val=")"/>
                        <m:sepChr m:val=""/>
                        <m:grow/>
                      </m:dPr>
                      <m:e>
                        <m:r>
                          <m:t>0</m:t>
                        </m:r>
                        <m:r>
                          <m:rPr>
                            <m:sty m:val="p"/>
                          </m:rPr>
                          <m:t>,</m:t>
                        </m:r>
                        <m:r>
                          <m:t>10</m:t>
                        </m:r>
                      </m:e>
                    </m:d>
                  </m:oMath>
                </a14:m>
                <a:r>
                  <a:rPr/>
                  <a:t>.</a:t>
                </a:r>
              </a:p>
              <a:p>
                <a:pPr lvl="0" indent="0" marL="0">
                  <a:buNone/>
                </a:pPr>
                <a:r>
                  <a:rPr/>
                  <a:t>Such priors are called </a:t>
                </a:r>
                <a:r>
                  <a:rPr b="1"/>
                  <a:t>weakly informative</a:t>
                </a:r>
                <a:r>
                  <a:rPr/>
                  <a:t> and are very useful for regularisation, i.e. to keep inferences in a reasonable range.</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Jeffreys 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Sir Harold Jeffreys devised a general rule for generating an objective or vague priors for a sampling model </a:t>
                </a:r>
                <a14:m>
                  <m:oMath xmlns:m="http://schemas.openxmlformats.org/officeDocument/2006/math">
                    <m:r>
                      <m:t>p</m:t>
                    </m:r>
                    <m:d>
                      <m:dPr>
                        <m:begChr m:val="("/>
                        <m:endChr m:val=")"/>
                        <m:sepChr m:val=""/>
                        <m:grow/>
                      </m:dPr>
                      <m:e>
                        <m:r>
                          <m:t>y</m:t>
                        </m:r>
                        <m:r>
                          <m:rPr>
                            <m:sty m:val="p"/>
                          </m:rPr>
                          <m:t>|</m:t>
                        </m:r>
                        <m:r>
                          <m:t>θ</m:t>
                        </m:r>
                      </m:e>
                    </m:d>
                  </m:oMath>
                </a14:m>
                <a:r>
                  <a:rPr/>
                  <a:t>. The </a:t>
                </a:r>
                <a:r>
                  <a:rPr b="1"/>
                  <a:t>Jeffreys prior</a:t>
                </a:r>
                <a:r>
                  <a:rPr/>
                  <a:t> is given by</a:t>
                </a:r>
              </a:p>
              <a:p>
                <a:pPr lvl="0" indent="0" marL="0">
                  <a:buNone/>
                </a:pPr>
                <a14:m>
                  <m:oMathPara xmlns:m="http://schemas.openxmlformats.org/officeDocument/2006/math">
                    <m:oMathParaPr>
                      <m:jc m:val="center"/>
                    </m:oMathParaPr>
                    <m:oMath>
                      <m:sSub>
                        <m:e>
                          <m:r>
                            <m:t>p</m:t>
                          </m:r>
                        </m:e>
                        <m:sub>
                          <m:r>
                            <m:t>J</m:t>
                          </m:r>
                        </m:sub>
                      </m:sSub>
                      <m:d>
                        <m:dPr>
                          <m:begChr m:val="("/>
                          <m:endChr m:val=")"/>
                          <m:sepChr m:val=""/>
                          <m:grow/>
                        </m:dPr>
                        <m:e>
                          <m:r>
                            <m:t>θ</m:t>
                          </m:r>
                        </m:e>
                      </m:d>
                      <m:r>
                        <m:rPr>
                          <m:sty m:val="p"/>
                        </m:rPr>
                        <m:t>∝</m:t>
                      </m:r>
                      <m:rad>
                        <m:radPr>
                          <m:degHide m:val="on"/>
                        </m:radPr>
                        <m:deg/>
                        <m:e>
                          <m:r>
                            <m:t>I</m:t>
                          </m:r>
                          <m:d>
                            <m:dPr>
                              <m:begChr m:val="("/>
                              <m:endChr m:val=")"/>
                              <m:sepChr m:val=""/>
                              <m:grow/>
                            </m:dPr>
                            <m:e>
                              <m:r>
                                <m:t>θ</m:t>
                              </m:r>
                            </m:e>
                          </m:d>
                        </m:e>
                      </m:rad>
                    </m:oMath>
                  </m:oMathPara>
                </a14:m>
              </a:p>
              <a:p>
                <a:pPr lvl="0" indent="0" marL="0">
                  <a:buNone/>
                </a:pPr>
                <a:r>
                  <a:rPr/>
                  <a:t>where </a:t>
                </a:r>
                <a14:m>
                  <m:oMath xmlns:m="http://schemas.openxmlformats.org/officeDocument/2006/math">
                    <m:r>
                      <m:t>I</m:t>
                    </m:r>
                    <m:d>
                      <m:dPr>
                        <m:begChr m:val="("/>
                        <m:endChr m:val=")"/>
                        <m:sepChr m:val=""/>
                        <m:grow/>
                      </m:dPr>
                      <m:e>
                        <m:r>
                          <m:t>θ</m:t>
                        </m:r>
                      </m:e>
                    </m:d>
                    <m:r>
                      <m:rPr>
                        <m:sty m:val="p"/>
                      </m:rPr>
                      <m:t>=</m:t>
                    </m:r>
                    <m:r>
                      <m:rPr>
                        <m:sty m:val="p"/>
                      </m:rPr>
                      <m:t>−</m:t>
                    </m:r>
                    <m:r>
                      <m:t>E</m:t>
                    </m:r>
                    <m:d>
                      <m:dPr>
                        <m:begChr m:val="["/>
                        <m:endChr m:val="]"/>
                        <m:sepChr m:val=""/>
                        <m:grow/>
                      </m:dPr>
                      <m:e>
                        <m:d>
                          <m:dPr>
                            <m:begChr m:val=""/>
                            <m:endChr m:val="|"/>
                            <m:sepChr m:val=""/>
                            <m:grow/>
                          </m:dPr>
                          <m:e>
                            <m:f>
                              <m:fPr>
                                <m:type m:val="bar"/>
                              </m:fPr>
                              <m:num>
                                <m:sSup>
                                  <m:e>
                                    <m:r>
                                      <m:t>δ</m:t>
                                    </m:r>
                                  </m:e>
                                  <m:sup>
                                    <m:r>
                                      <m:t>2</m:t>
                                    </m:r>
                                  </m:sup>
                                </m:sSup>
                              </m:num>
                              <m:den>
                                <m:r>
                                  <m:t>δ</m:t>
                                </m:r>
                                <m:sSup>
                                  <m:e>
                                    <m:r>
                                      <m:t>θ</m:t>
                                    </m:r>
                                  </m:e>
                                  <m:sup>
                                    <m:r>
                                      <m:t>2</m:t>
                                    </m:r>
                                  </m:sup>
                                </m:sSup>
                              </m:den>
                            </m:f>
                            <m:r>
                              <m:rPr>
                                <m:sty m:val="p"/>
                              </m:rPr>
                              <m:t>log</m:t>
                            </m:r>
                            <m:r>
                              <m:t> </m:t>
                            </m:r>
                            <m:r>
                              <m:t>p</m:t>
                            </m:r>
                            <m:d>
                              <m:dPr>
                                <m:begChr m:val="("/>
                                <m:endChr m:val=")"/>
                                <m:sepChr m:val=""/>
                                <m:grow/>
                              </m:dPr>
                              <m:e>
                                <m:r>
                                  <m:t>X</m:t>
                                </m:r>
                                <m:r>
                                  <m:rPr>
                                    <m:sty m:val="p"/>
                                  </m:rPr>
                                  <m:t>|</m:t>
                                </m:r>
                                <m:r>
                                  <m:t>θ</m:t>
                                </m:r>
                              </m:e>
                            </m:d>
                          </m:e>
                        </m:d>
                        <m:r>
                          <m:t>θ</m:t>
                        </m:r>
                      </m:e>
                    </m:d>
                  </m:oMath>
                </a14:m>
                <a:r>
                  <a:rPr/>
                  <a:t> is the </a:t>
                </a:r>
                <a:r>
                  <a:rPr i="1"/>
                  <a:t>Fisher information</a:t>
                </a:r>
                <a:r>
                  <a:rPr/>
                  <a:t>.</a:t>
                </a:r>
              </a:p>
              <a:p>
                <a:pPr lvl="0" indent="0" marL="0">
                  <a:buNone/>
                </a:pPr>
                <a14:m>
                  <m:oMathPara xmlns:m="http://schemas.openxmlformats.org/officeDocument/2006/math">
                    <m:oMathParaPr>
                      <m:jc m:val="center"/>
                    </m:oMathParaPr>
                    <m:oMath>
                      <m:r>
                        <m:t> </m:t>
                      </m:r>
                    </m:oMath>
                  </m:oMathPara>
                </a14:m>
              </a:p>
              <a:p>
                <a:pPr lvl="0" indent="0" marL="0">
                  <a:buNone/>
                </a:pPr>
                <a:r>
                  <a:rPr/>
                  <a:t>This can lead to prior distributions which are not actually probability distributions. These are called </a:t>
                </a:r>
                <a:r>
                  <a:rPr b="1"/>
                  <a:t>improper priors</a:t>
                </a:r>
                <a:r>
                  <a:rPr/>
                  <a:t> (see practical).</a:t>
                </a:r>
              </a:p>
              <a:p>
                <a:pPr lvl="0" indent="0" marL="0">
                  <a:buNone/>
                </a:pPr>
                <a:r>
                  <a:rPr/>
                  <a:t>An important property of Jeffreys priors is that they are invariant under transformation.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Jeffreys 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Example</a:t>
                </a:r>
              </a:p>
              <a:p>
                <a:pPr lvl="0" indent="0" marL="0">
                  <a:buNone/>
                </a:pPr>
                <a14:m>
                  <m:oMathPara xmlns:m="http://schemas.openxmlformats.org/officeDocument/2006/math">
                    <m:oMathParaPr>
                      <m:jc m:val="center"/>
                    </m:oMathParaPr>
                    <m:oMath>
                      <m:r>
                        <m:t> </m:t>
                      </m:r>
                    </m:oMath>
                  </m:oMathPara>
                </a14:m>
              </a:p>
              <a:p>
                <a:pPr lvl="0" indent="0" marL="0">
                  <a:buNone/>
                </a:pPr>
                <a:r>
                  <a:rPr/>
                  <a:t>Let </a:t>
                </a:r>
                <a14:m>
                  <m:oMath xmlns:m="http://schemas.openxmlformats.org/officeDocument/2006/math">
                    <m:r>
                      <m:t>Y</m:t>
                    </m:r>
                    <m:r>
                      <m:rPr>
                        <m:sty m:val="p"/>
                      </m:rPr>
                      <m:t>∼</m:t>
                    </m:r>
                    <m:r>
                      <m:t>B</m:t>
                    </m:r>
                    <m:r>
                      <m:t>i</m:t>
                    </m:r>
                    <m:r>
                      <m:t>n</m:t>
                    </m:r>
                    <m:d>
                      <m:dPr>
                        <m:begChr m:val="("/>
                        <m:endChr m:val=")"/>
                        <m:sepChr m:val=""/>
                        <m:grow/>
                      </m:dPr>
                      <m:e>
                        <m:r>
                          <m:t>n</m:t>
                        </m:r>
                        <m:r>
                          <m:rPr>
                            <m:sty m:val="p"/>
                          </m:rPr>
                          <m:t>,</m:t>
                        </m:r>
                        <m:r>
                          <m:t>θ</m:t>
                        </m:r>
                      </m:e>
                    </m:d>
                  </m:oMath>
                </a14:m>
                <a:r>
                  <a:rPr/>
                  <a:t>. Derive </a:t>
                </a:r>
                <a14:m>
                  <m:oMath xmlns:m="http://schemas.openxmlformats.org/officeDocument/2006/math">
                    <m:sSub>
                      <m:e>
                        <m:r>
                          <m:t>p</m:t>
                        </m:r>
                      </m:e>
                      <m:sub>
                        <m:r>
                          <m:t>J</m:t>
                        </m:r>
                      </m:sub>
                    </m:sSub>
                    <m:d>
                      <m:dPr>
                        <m:begChr m:val="("/>
                        <m:endChr m:val=")"/>
                        <m:sepChr m:val=""/>
                        <m:grow/>
                      </m:dPr>
                      <m:e>
                        <m:r>
                          <m:t>θ</m:t>
                        </m:r>
                      </m:e>
                    </m:d>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Jeffreys 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We have:</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s>
                        </m:mPr>
                        <m:mr>
                          <m:e>
                            <m:f>
                              <m:fPr>
                                <m:type m:val="bar"/>
                              </m:fPr>
                              <m:num>
                                <m:r>
                                  <m:t>δ</m:t>
                                </m:r>
                              </m:num>
                              <m:den>
                                <m:r>
                                  <m:t>δ</m:t>
                                </m:r>
                                <m:r>
                                  <m:t>θ</m:t>
                                </m:r>
                              </m:den>
                            </m:f>
                            <m:r>
                              <m:rPr>
                                <m:sty m:val="p"/>
                              </m:rPr>
                              <m:t>log</m:t>
                            </m:r>
                            <m:r>
                              <m:t> </m:t>
                            </m:r>
                            <m:r>
                              <m:t>p</m:t>
                            </m:r>
                            <m:d>
                              <m:dPr>
                                <m:begChr m:val="("/>
                                <m:endChr m:val=")"/>
                                <m:sepChr m:val=""/>
                                <m:grow/>
                              </m:dPr>
                              <m:e>
                                <m:r>
                                  <m:t>Y</m:t>
                                </m:r>
                                <m:r>
                                  <m:rPr>
                                    <m:sty m:val="p"/>
                                  </m:rPr>
                                  <m:t>=</m:t>
                                </m:r>
                                <m:r>
                                  <m:t>y</m:t>
                                </m:r>
                                <m:r>
                                  <m:rPr>
                                    <m:sty m:val="p"/>
                                  </m:rPr>
                                  <m:t>|</m:t>
                                </m:r>
                                <m:r>
                                  <m:t>θ</m:t>
                                </m:r>
                              </m:e>
                            </m:d>
                          </m:e>
                          <m:e>
                            <m:r>
                              <m:rPr>
                                <m:sty m:val="p"/>
                              </m:rPr>
                              <m:t>=</m:t>
                            </m:r>
                          </m:e>
                          <m:e>
                            <m:f>
                              <m:fPr>
                                <m:type m:val="bar"/>
                              </m:fPr>
                              <m:num>
                                <m:r>
                                  <m:t>δ</m:t>
                                </m:r>
                              </m:num>
                              <m:den>
                                <m:r>
                                  <m:t>δ</m:t>
                                </m:r>
                                <m:r>
                                  <m:t>θ</m:t>
                                </m:r>
                              </m:den>
                            </m:f>
                            <m:r>
                              <m:rPr>
                                <m:sty m:val="p"/>
                              </m:rPr>
                              <m:t>log</m:t>
                            </m:r>
                            <m:d>
                              <m:dPr>
                                <m:begChr m:val="("/>
                                <m:endChr m:val=")"/>
                                <m:sepChr m:val=""/>
                                <m:grow/>
                              </m:dPr>
                              <m:e>
                                <m:d>
                                  <m:dPr>
                                    <m:begChr m:val="("/>
                                    <m:endChr m:val=")"/>
                                    <m:sepChr m:val=""/>
                                    <m:grow/>
                                  </m:dPr>
                                  <m:e>
                                    <m:f>
                                      <m:fPr>
                                        <m:type m:val="noBar"/>
                                      </m:fPr>
                                      <m:num>
                                        <m:r>
                                          <m:t>n</m:t>
                                        </m:r>
                                      </m:num>
                                      <m:den>
                                        <m:r>
                                          <m:t>y</m:t>
                                        </m:r>
                                      </m:den>
                                    </m:f>
                                  </m:e>
                                </m:d>
                                <m:sSup>
                                  <m:e>
                                    <m:r>
                                      <m:t>θ</m:t>
                                    </m:r>
                                  </m:e>
                                  <m:sup>
                                    <m:r>
                                      <m:t>y</m:t>
                                    </m:r>
                                  </m:sup>
                                </m:sSup>
                                <m:sSup>
                                  <m:e>
                                    <m:d>
                                      <m:dPr>
                                        <m:begChr m:val="("/>
                                        <m:endChr m:val=")"/>
                                        <m:sepChr m:val=""/>
                                        <m:grow/>
                                      </m:dPr>
                                      <m:e>
                                        <m:r>
                                          <m:t>1</m:t>
                                        </m:r>
                                        <m:r>
                                          <m:rPr>
                                            <m:sty m:val="p"/>
                                          </m:rPr>
                                          <m:t>−</m:t>
                                        </m:r>
                                        <m:r>
                                          <m:t>θ</m:t>
                                        </m:r>
                                      </m:e>
                                    </m:d>
                                  </m:e>
                                  <m:sup>
                                    <m:r>
                                      <m:t>n</m:t>
                                    </m:r>
                                    <m:r>
                                      <m:rPr>
                                        <m:sty m:val="p"/>
                                      </m:rPr>
                                      <m:t>−</m:t>
                                    </m:r>
                                    <m:r>
                                      <m:t>y</m:t>
                                    </m:r>
                                  </m:sup>
                                </m:sSup>
                              </m:e>
                            </m:d>
                          </m:e>
                        </m:mr>
                        <m:mr>
                          <m:e/>
                          <m:e>
                            <m:r>
                              <m:rPr>
                                <m:sty m:val="p"/>
                              </m:rPr>
                              <m:t>=</m:t>
                            </m:r>
                          </m:e>
                          <m:e>
                            <m:f>
                              <m:fPr>
                                <m:type m:val="bar"/>
                              </m:fPr>
                              <m:num>
                                <m:r>
                                  <m:t>δ</m:t>
                                </m:r>
                              </m:num>
                              <m:den>
                                <m:r>
                                  <m:t>δ</m:t>
                                </m:r>
                                <m:r>
                                  <m:t>θ</m:t>
                                </m:r>
                              </m:den>
                            </m:f>
                            <m:d>
                              <m:dPr>
                                <m:begChr m:val="["/>
                                <m:endChr m:val="]"/>
                                <m:sepChr m:val=""/>
                                <m:grow/>
                              </m:dPr>
                              <m:e>
                                <m:r>
                                  <m:rPr>
                                    <m:sty m:val="p"/>
                                  </m:rPr>
                                  <m:t>log</m:t>
                                </m:r>
                                <m:d>
                                  <m:dPr>
                                    <m:begChr m:val="("/>
                                    <m:endChr m:val=")"/>
                                    <m:sepChr m:val=""/>
                                    <m:grow/>
                                  </m:dPr>
                                  <m:e>
                                    <m:f>
                                      <m:fPr>
                                        <m:type m:val="noBar"/>
                                      </m:fPr>
                                      <m:num>
                                        <m:r>
                                          <m:t>n</m:t>
                                        </m:r>
                                      </m:num>
                                      <m:den>
                                        <m:r>
                                          <m:t>y</m:t>
                                        </m:r>
                                      </m:den>
                                    </m:f>
                                  </m:e>
                                </m:d>
                                <m:r>
                                  <m:rPr>
                                    <m:sty m:val="p"/>
                                  </m:rPr>
                                  <m:t>+</m:t>
                                </m:r>
                                <m:r>
                                  <m:t>y</m:t>
                                </m:r>
                                <m:r>
                                  <m:rPr>
                                    <m:sty m:val="p"/>
                                  </m:rPr>
                                  <m:t>log</m:t>
                                </m:r>
                                <m:r>
                                  <m:t>θ</m:t>
                                </m:r>
                                <m:r>
                                  <m:rPr>
                                    <m:sty m:val="p"/>
                                  </m:rPr>
                                  <m:t>+</m:t>
                                </m:r>
                                <m:d>
                                  <m:dPr>
                                    <m:begChr m:val="("/>
                                    <m:endChr m:val=")"/>
                                    <m:sepChr m:val=""/>
                                    <m:grow/>
                                  </m:dPr>
                                  <m:e>
                                    <m:r>
                                      <m:t>n</m:t>
                                    </m:r>
                                    <m:r>
                                      <m:rPr>
                                        <m:sty m:val="p"/>
                                      </m:rPr>
                                      <m:t>−</m:t>
                                    </m:r>
                                    <m:r>
                                      <m:t>y</m:t>
                                    </m:r>
                                  </m:e>
                                </m:d>
                                <m:r>
                                  <m:rPr>
                                    <m:sty m:val="p"/>
                                  </m:rPr>
                                  <m:t>log</m:t>
                                </m:r>
                                <m:d>
                                  <m:dPr>
                                    <m:begChr m:val="("/>
                                    <m:endChr m:val=")"/>
                                    <m:sepChr m:val=""/>
                                    <m:grow/>
                                  </m:dPr>
                                  <m:e>
                                    <m:r>
                                      <m:t>1</m:t>
                                    </m:r>
                                    <m:r>
                                      <m:rPr>
                                        <m:sty m:val="p"/>
                                      </m:rPr>
                                      <m:t>−</m:t>
                                    </m:r>
                                    <m:r>
                                      <m:t>θ</m:t>
                                    </m:r>
                                  </m:e>
                                </m:d>
                              </m:e>
                            </m:d>
                          </m:e>
                        </m:mr>
                        <m:mr>
                          <m:e/>
                          <m:e>
                            <m:r>
                              <m:rPr>
                                <m:sty m:val="p"/>
                              </m:rPr>
                              <m:t>=</m:t>
                            </m:r>
                          </m:e>
                          <m:e>
                            <m:f>
                              <m:fPr>
                                <m:type m:val="bar"/>
                              </m:fPr>
                              <m:num>
                                <m:r>
                                  <m:t>y</m:t>
                                </m:r>
                              </m:num>
                              <m:den>
                                <m:r>
                                  <m:t>θ</m:t>
                                </m:r>
                              </m:den>
                            </m:f>
                            <m:r>
                              <m:rPr>
                                <m:sty m:val="p"/>
                              </m:rPr>
                              <m:t>−</m:t>
                            </m:r>
                            <m:f>
                              <m:fPr>
                                <m:type m:val="bar"/>
                              </m:fPr>
                              <m:num>
                                <m:r>
                                  <m:t>n</m:t>
                                </m:r>
                                <m:r>
                                  <m:rPr>
                                    <m:sty m:val="p"/>
                                  </m:rPr>
                                  <m:t>−</m:t>
                                </m:r>
                                <m:r>
                                  <m:t>y</m:t>
                                </m:r>
                              </m:num>
                              <m:den>
                                <m:r>
                                  <m:t>1</m:t>
                                </m:r>
                                <m:r>
                                  <m:rPr>
                                    <m:sty m:val="p"/>
                                  </m:rPr>
                                  <m:t>−</m:t>
                                </m:r>
                                <m:r>
                                  <m:t>θ</m:t>
                                </m:r>
                              </m:den>
                            </m:f>
                          </m:e>
                        </m:mr>
                      </m:m>
                    </m:oMath>
                  </m:oMathPara>
                </a14:m>
              </a:p>
              <a:p>
                <a:pPr lvl="0" indent="0" marL="0">
                  <a:buNone/>
                </a:pPr>
                <a:r>
                  <a:rPr/>
                  <a:t>and so</a:t>
                </a:r>
              </a:p>
              <a:p>
                <a:pPr lvl="0" indent="0" marL="0">
                  <a:buNone/>
                </a:pPr>
                <a14:m>
                  <m:oMathPara xmlns:m="http://schemas.openxmlformats.org/officeDocument/2006/math">
                    <m:oMathParaPr>
                      <m:jc m:val="center"/>
                    </m:oMathParaPr>
                    <m:oMath>
                      <m:f>
                        <m:fPr>
                          <m:type m:val="bar"/>
                        </m:fPr>
                        <m:num>
                          <m:sSup>
                            <m:e>
                              <m:r>
                                <m:t>δ</m:t>
                              </m:r>
                            </m:e>
                            <m:sup>
                              <m:r>
                                <m:t>2</m:t>
                              </m:r>
                            </m:sup>
                          </m:sSup>
                        </m:num>
                        <m:den>
                          <m:r>
                            <m:t>δ</m:t>
                          </m:r>
                          <m:sSup>
                            <m:e>
                              <m:r>
                                <m:t>θ</m:t>
                              </m:r>
                            </m:e>
                            <m:sup>
                              <m:r>
                                <m:t>2</m:t>
                              </m:r>
                            </m:sup>
                          </m:sSup>
                        </m:den>
                      </m:f>
                      <m:r>
                        <m:rPr>
                          <m:sty m:val="p"/>
                        </m:rPr>
                        <m:t>log</m:t>
                      </m:r>
                      <m:r>
                        <m:t> </m:t>
                      </m:r>
                      <m:r>
                        <m:t>p</m:t>
                      </m:r>
                      <m:d>
                        <m:dPr>
                          <m:begChr m:val="("/>
                          <m:endChr m:val=")"/>
                          <m:sepChr m:val=""/>
                          <m:grow/>
                        </m:dPr>
                        <m:e>
                          <m:r>
                            <m:t>y</m:t>
                          </m:r>
                          <m:r>
                            <m:rPr>
                              <m:sty m:val="p"/>
                            </m:rPr>
                            <m:t>|</m:t>
                          </m:r>
                          <m:r>
                            <m:t>θ</m:t>
                          </m:r>
                        </m:e>
                      </m:d>
                      <m:r>
                        <m:rPr>
                          <m:sty m:val="p"/>
                        </m:rPr>
                        <m:t>=</m:t>
                      </m:r>
                      <m:r>
                        <m:rPr>
                          <m:sty m:val="p"/>
                        </m:rPr>
                        <m:t>−</m:t>
                      </m:r>
                      <m:f>
                        <m:fPr>
                          <m:type m:val="bar"/>
                        </m:fPr>
                        <m:num>
                          <m:r>
                            <m:t>y</m:t>
                          </m:r>
                        </m:num>
                        <m:den>
                          <m:sSup>
                            <m:e>
                              <m:r>
                                <m:t>θ</m:t>
                              </m:r>
                            </m:e>
                            <m:sup>
                              <m:r>
                                <m:t>2</m:t>
                              </m:r>
                            </m:sup>
                          </m:sSup>
                        </m:den>
                      </m:f>
                      <m:r>
                        <m:rPr>
                          <m:sty m:val="p"/>
                        </m:rPr>
                        <m:t>−</m:t>
                      </m:r>
                      <m:f>
                        <m:fPr>
                          <m:type m:val="bar"/>
                        </m:fPr>
                        <m:num>
                          <m:r>
                            <m:t>n</m:t>
                          </m:r>
                          <m:r>
                            <m:rPr>
                              <m:sty m:val="p"/>
                            </m:rPr>
                            <m:t>−</m:t>
                          </m:r>
                          <m:r>
                            <m:t>y</m:t>
                          </m:r>
                        </m:num>
                        <m:den>
                          <m:sSup>
                            <m:e>
                              <m:d>
                                <m:dPr>
                                  <m:begChr m:val="("/>
                                  <m:endChr m:val=")"/>
                                  <m:sepChr m:val=""/>
                                  <m:grow/>
                                </m:dPr>
                                <m:e>
                                  <m:r>
                                    <m:t>1</m:t>
                                  </m:r>
                                  <m:r>
                                    <m:rPr>
                                      <m:sty m:val="p"/>
                                    </m:rPr>
                                    <m:t>−</m:t>
                                  </m:r>
                                  <m:r>
                                    <m:t>θ</m:t>
                                  </m:r>
                                </m:e>
                              </m:d>
                            </m:e>
                            <m:sup>
                              <m:r>
                                <m:t>2</m:t>
                              </m:r>
                            </m:sup>
                          </m:sSup>
                        </m:den>
                      </m:f>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Jeffreys 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Hence:</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J</m:t>
                      </m:r>
                      <m:d>
                        <m:dPr>
                          <m:begChr m:val="("/>
                          <m:endChr m:val=")"/>
                          <m:sepChr m:val=""/>
                          <m:grow/>
                        </m:dPr>
                        <m:e>
                          <m:r>
                            <m:t>θ</m:t>
                          </m:r>
                        </m:e>
                      </m:d>
                      <m:r>
                        <m:rPr>
                          <m:sty m:val="p"/>
                        </m:rPr>
                        <m:t>=</m:t>
                      </m:r>
                      <m:r>
                        <m:rPr>
                          <m:sty m:val="p"/>
                        </m:rPr>
                        <m:t>−</m:t>
                      </m:r>
                      <m:r>
                        <m:t>E</m:t>
                      </m:r>
                      <m:d>
                        <m:dPr>
                          <m:begChr m:val="["/>
                          <m:endChr m:val="]"/>
                          <m:sepChr m:val=""/>
                          <m:grow/>
                        </m:dPr>
                        <m:e>
                          <m:r>
                            <m:rPr>
                              <m:sty m:val="p"/>
                            </m:rPr>
                            <m:t>−</m:t>
                          </m:r>
                          <m:f>
                            <m:fPr>
                              <m:type m:val="bar"/>
                            </m:fPr>
                            <m:num>
                              <m:r>
                                <m:t>y</m:t>
                              </m:r>
                            </m:num>
                            <m:den>
                              <m:sSup>
                                <m:e>
                                  <m:r>
                                    <m:t>θ</m:t>
                                  </m:r>
                                </m:e>
                                <m:sup>
                                  <m:r>
                                    <m:t>2</m:t>
                                  </m:r>
                                </m:sup>
                              </m:sSup>
                            </m:den>
                          </m:f>
                          <m:r>
                            <m:rPr>
                              <m:sty m:val="p"/>
                            </m:rPr>
                            <m:t>−</m:t>
                          </m:r>
                          <m:f>
                            <m:fPr>
                              <m:type m:val="bar"/>
                            </m:fPr>
                            <m:num>
                              <m:r>
                                <m:t>n</m:t>
                              </m:r>
                              <m:r>
                                <m:rPr>
                                  <m:sty m:val="p"/>
                                </m:rPr>
                                <m:t>−</m:t>
                              </m:r>
                              <m:r>
                                <m:t>y</m:t>
                              </m:r>
                            </m:num>
                            <m:den>
                              <m:r>
                                <m:t>1</m:t>
                              </m:r>
                              <m:r>
                                <m:rPr>
                                  <m:sty m:val="p"/>
                                </m:rPr>
                                <m:t>−</m:t>
                              </m:r>
                              <m:r>
                                <m:t>θ</m:t>
                              </m:r>
                            </m:den>
                          </m:f>
                        </m:e>
                      </m:d>
                      <m:r>
                        <m:rPr>
                          <m:sty m:val="p"/>
                        </m:rPr>
                        <m:t>=</m:t>
                      </m:r>
                      <m:f>
                        <m:fPr>
                          <m:type m:val="bar"/>
                        </m:fPr>
                        <m:num>
                          <m:r>
                            <m:t>E</m:t>
                          </m:r>
                          <m:d>
                            <m:dPr>
                              <m:begChr m:val="["/>
                              <m:endChr m:val="]"/>
                              <m:sepChr m:val=""/>
                              <m:grow/>
                            </m:dPr>
                            <m:e>
                              <m:r>
                                <m:t>Y</m:t>
                              </m:r>
                              <m:r>
                                <m:rPr>
                                  <m:sty m:val="p"/>
                                </m:rPr>
                                <m:t>|</m:t>
                              </m:r>
                              <m:r>
                                <m:t>θ</m:t>
                              </m:r>
                            </m:e>
                          </m:d>
                        </m:num>
                        <m:den>
                          <m:sSup>
                            <m:e>
                              <m:r>
                                <m:t>θ</m:t>
                              </m:r>
                            </m:e>
                            <m:sup>
                              <m:r>
                                <m:t>2</m:t>
                              </m:r>
                            </m:sup>
                          </m:sSup>
                        </m:den>
                      </m:f>
                      <m:r>
                        <m:rPr>
                          <m:sty m:val="p"/>
                        </m:rPr>
                        <m:t>+</m:t>
                      </m:r>
                      <m:f>
                        <m:fPr>
                          <m:type m:val="bar"/>
                        </m:fPr>
                        <m:num>
                          <m:r>
                            <m:t>n</m:t>
                          </m:r>
                          <m:r>
                            <m:rPr>
                              <m:sty m:val="p"/>
                            </m:rPr>
                            <m:t>−</m:t>
                          </m:r>
                          <m:r>
                            <m:t>E</m:t>
                          </m:r>
                          <m:d>
                            <m:dPr>
                              <m:begChr m:val="["/>
                              <m:endChr m:val="]"/>
                              <m:sepChr m:val=""/>
                              <m:grow/>
                            </m:dPr>
                            <m:e>
                              <m:r>
                                <m:t>Y</m:t>
                              </m:r>
                              <m:r>
                                <m:rPr>
                                  <m:sty m:val="p"/>
                                </m:rPr>
                                <m:t>|</m:t>
                              </m:r>
                              <m:r>
                                <m:t>θ</m:t>
                              </m:r>
                            </m:e>
                          </m:d>
                        </m:num>
                        <m:den>
                          <m:sSup>
                            <m:e>
                              <m:d>
                                <m:dPr>
                                  <m:begChr m:val="("/>
                                  <m:endChr m:val=")"/>
                                  <m:sepChr m:val=""/>
                                  <m:grow/>
                                </m:dPr>
                                <m:e>
                                  <m:r>
                                    <m:t>1</m:t>
                                  </m:r>
                                  <m:r>
                                    <m:rPr>
                                      <m:sty m:val="p"/>
                                    </m:rPr>
                                    <m:t>−</m:t>
                                  </m:r>
                                  <m:r>
                                    <m:t>θ</m:t>
                                  </m:r>
                                </m:e>
                              </m:d>
                            </m:e>
                            <m:sup>
                              <m:r>
                                <m:t>2</m:t>
                              </m:r>
                            </m:sup>
                          </m:sSup>
                        </m:den>
                      </m:f>
                    </m:oMath>
                  </m:oMathPara>
                </a14:m>
              </a:p>
              <a:p>
                <a:pPr lvl="0" indent="0" marL="0">
                  <a:buNone/>
                </a:pPr>
                <a14:m>
                  <m:oMathPara xmlns:m="http://schemas.openxmlformats.org/officeDocument/2006/math">
                    <m:oMathParaPr>
                      <m:jc m:val="center"/>
                    </m:oMathParaPr>
                    <m:oMath>
                      <m:r>
                        <m:t> </m:t>
                      </m:r>
                    </m:oMath>
                  </m:oMathPara>
                </a14:m>
              </a:p>
              <a:p>
                <a:pPr lvl="0" indent="0" marL="0">
                  <a:buNone/>
                </a:pPr>
                <a:r>
                  <a:rPr/>
                  <a:t>Note that </a:t>
                </a:r>
                <a14:m>
                  <m:oMath xmlns:m="http://schemas.openxmlformats.org/officeDocument/2006/math">
                    <m:r>
                      <m:t>Y</m:t>
                    </m:r>
                    <m:r>
                      <m:rPr>
                        <m:sty m:val="p"/>
                      </m:rPr>
                      <m:t>∼</m:t>
                    </m:r>
                    <m:r>
                      <m:t>B</m:t>
                    </m:r>
                    <m:r>
                      <m:t>i</m:t>
                    </m:r>
                    <m:r>
                      <m:t>n</m:t>
                    </m:r>
                    <m:d>
                      <m:dPr>
                        <m:begChr m:val="("/>
                        <m:endChr m:val=")"/>
                        <m:sepChr m:val=""/>
                        <m:grow/>
                      </m:dPr>
                      <m:e>
                        <m:r>
                          <m:t>n</m:t>
                        </m:r>
                        <m:r>
                          <m:rPr>
                            <m:sty m:val="p"/>
                          </m:rPr>
                          <m:t>,</m:t>
                        </m:r>
                        <m:r>
                          <m:t>θ</m:t>
                        </m:r>
                      </m:e>
                    </m:d>
                    <m:r>
                      <m:rPr>
                        <m:sty m:val="p"/>
                      </m:rPr>
                      <m:t>⇒</m:t>
                    </m:r>
                    <m:r>
                      <m:t>E</m:t>
                    </m:r>
                    <m:d>
                      <m:dPr>
                        <m:begChr m:val="["/>
                        <m:endChr m:val="]"/>
                        <m:sepChr m:val=""/>
                        <m:grow/>
                      </m:dPr>
                      <m:e>
                        <m:r>
                          <m:t>Y</m:t>
                        </m:r>
                        <m:r>
                          <m:rPr>
                            <m:sty m:val="p"/>
                          </m:rPr>
                          <m:t>|</m:t>
                        </m:r>
                        <m:r>
                          <m:t>θ</m:t>
                        </m:r>
                      </m:e>
                    </m:d>
                    <m:r>
                      <m:rPr>
                        <m:sty m:val="p"/>
                      </m:rPr>
                      <m:t>=</m:t>
                    </m:r>
                    <m:r>
                      <m:t>n</m:t>
                    </m:r>
                    <m:r>
                      <m:t>θ</m:t>
                    </m:r>
                  </m:oMath>
                </a14:m>
                <a:r>
                  <a:rPr/>
                  <a:t>:</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J</m:t>
                      </m:r>
                      <m:d>
                        <m:dPr>
                          <m:begChr m:val="("/>
                          <m:endChr m:val=")"/>
                          <m:sepChr m:val=""/>
                          <m:grow/>
                        </m:dPr>
                        <m:e>
                          <m:r>
                            <m:t>θ</m:t>
                          </m:r>
                        </m:e>
                      </m:d>
                      <m:r>
                        <m:rPr>
                          <m:sty m:val="p"/>
                        </m:rPr>
                        <m:t>=</m:t>
                      </m:r>
                      <m:f>
                        <m:fPr>
                          <m:type m:val="bar"/>
                        </m:fPr>
                        <m:num>
                          <m:r>
                            <m:t>n</m:t>
                          </m:r>
                          <m:r>
                            <m:t>θ</m:t>
                          </m:r>
                        </m:num>
                        <m:den>
                          <m:sSup>
                            <m:e>
                              <m:r>
                                <m:t>θ</m:t>
                              </m:r>
                            </m:e>
                            <m:sup>
                              <m:r>
                                <m:t>2</m:t>
                              </m:r>
                            </m:sup>
                          </m:sSup>
                        </m:den>
                      </m:f>
                      <m:r>
                        <m:rPr>
                          <m:sty m:val="p"/>
                        </m:rPr>
                        <m:t>+</m:t>
                      </m:r>
                      <m:f>
                        <m:fPr>
                          <m:type m:val="bar"/>
                        </m:fPr>
                        <m:num>
                          <m:r>
                            <m:t>n</m:t>
                          </m:r>
                          <m:r>
                            <m:rPr>
                              <m:sty m:val="p"/>
                            </m:rPr>
                            <m:t>−</m:t>
                          </m:r>
                          <m:r>
                            <m:t>n</m:t>
                          </m:r>
                          <m:r>
                            <m:t>θ</m:t>
                          </m:r>
                        </m:num>
                        <m:den>
                          <m:sSup>
                            <m:e>
                              <m:d>
                                <m:dPr>
                                  <m:begChr m:val="("/>
                                  <m:endChr m:val=")"/>
                                  <m:sepChr m:val=""/>
                                  <m:grow/>
                                </m:dPr>
                                <m:e>
                                  <m:r>
                                    <m:t>1</m:t>
                                  </m:r>
                                  <m:r>
                                    <m:rPr>
                                      <m:sty m:val="p"/>
                                    </m:rPr>
                                    <m:t>−</m:t>
                                  </m:r>
                                  <m:r>
                                    <m:t>θ</m:t>
                                  </m:r>
                                </m:e>
                              </m:d>
                            </m:e>
                            <m:sup>
                              <m:r>
                                <m:t>2</m:t>
                              </m:r>
                            </m:sup>
                          </m:sSup>
                        </m:den>
                      </m:f>
                      <m:r>
                        <m:rPr>
                          <m:sty m:val="p"/>
                        </m:rPr>
                        <m:t>=</m:t>
                      </m:r>
                      <m:f>
                        <m:fPr>
                          <m:type m:val="bar"/>
                        </m:fPr>
                        <m:num>
                          <m:r>
                            <m:t>n</m:t>
                          </m:r>
                        </m:num>
                        <m:den>
                          <m:r>
                            <m:t>θ</m:t>
                          </m:r>
                        </m:den>
                      </m:f>
                      <m:r>
                        <m:rPr>
                          <m:sty m:val="p"/>
                        </m:rPr>
                        <m:t>+</m:t>
                      </m:r>
                      <m:f>
                        <m:fPr>
                          <m:type m:val="bar"/>
                        </m:fPr>
                        <m:num>
                          <m:r>
                            <m:t>n</m:t>
                          </m:r>
                        </m:num>
                        <m:den>
                          <m:r>
                            <m:t>1</m:t>
                          </m:r>
                          <m:r>
                            <m:rPr>
                              <m:sty m:val="p"/>
                            </m:rPr>
                            <m:t>−</m:t>
                          </m:r>
                          <m:r>
                            <m:t>θ</m:t>
                          </m:r>
                        </m:den>
                      </m:f>
                      <m:r>
                        <m:rPr>
                          <m:sty m:val="p"/>
                        </m:rPr>
                        <m:t>=</m:t>
                      </m:r>
                      <m:f>
                        <m:fPr>
                          <m:type m:val="bar"/>
                        </m:fPr>
                        <m:num>
                          <m:r>
                            <m:t>n</m:t>
                          </m:r>
                        </m:num>
                        <m:den>
                          <m:r>
                            <m:t>θ</m:t>
                          </m:r>
                          <m:d>
                            <m:dPr>
                              <m:begChr m:val="("/>
                              <m:endChr m:val=")"/>
                              <m:sepChr m:val=""/>
                              <m:grow/>
                            </m:dPr>
                            <m:e>
                              <m:r>
                                <m:t>1</m:t>
                              </m:r>
                              <m:r>
                                <m:rPr>
                                  <m:sty m:val="p"/>
                                </m:rPr>
                                <m:t>−</m:t>
                              </m:r>
                              <m:r>
                                <m:t>θ</m:t>
                              </m:r>
                            </m:e>
                          </m:d>
                        </m:den>
                      </m:f>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Jeffreys prior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Therefore:</a:t>
                </a:r>
              </a:p>
              <a:p>
                <a:pPr lvl="0" indent="0" marL="0">
                  <a:buNone/>
                </a:pPr>
                <a14:m>
                  <m:oMathPara xmlns:m="http://schemas.openxmlformats.org/officeDocument/2006/math">
                    <m:oMathParaPr>
                      <m:jc m:val="center"/>
                    </m:oMathParaPr>
                    <m:oMath>
                      <m:sSub>
                        <m:e>
                          <m:r>
                            <m:t>p</m:t>
                          </m:r>
                        </m:e>
                        <m:sub>
                          <m:r>
                            <m:t>J</m:t>
                          </m:r>
                        </m:sub>
                      </m:sSub>
                      <m:d>
                        <m:dPr>
                          <m:begChr m:val="("/>
                          <m:endChr m:val=")"/>
                          <m:sepChr m:val=""/>
                          <m:grow/>
                        </m:dPr>
                        <m:e>
                          <m:r>
                            <m:t>θ</m:t>
                          </m:r>
                        </m:e>
                      </m:d>
                      <m:r>
                        <m:rPr>
                          <m:sty m:val="p"/>
                        </m:rPr>
                        <m:t>∝</m:t>
                      </m:r>
                      <m:rad>
                        <m:radPr>
                          <m:degHide m:val="on"/>
                        </m:radPr>
                        <m:deg/>
                        <m:e>
                          <m:f>
                            <m:fPr>
                              <m:type m:val="bar"/>
                            </m:fPr>
                            <m:num>
                              <m:r>
                                <m:t>n</m:t>
                              </m:r>
                            </m:num>
                            <m:den>
                              <m:r>
                                <m:t>θ</m:t>
                              </m:r>
                              <m:d>
                                <m:dPr>
                                  <m:begChr m:val="("/>
                                  <m:endChr m:val=")"/>
                                  <m:sepChr m:val=""/>
                                  <m:grow/>
                                </m:dPr>
                                <m:e>
                                  <m:r>
                                    <m:t>1</m:t>
                                  </m:r>
                                  <m:r>
                                    <m:rPr>
                                      <m:sty m:val="p"/>
                                    </m:rPr>
                                    <m:t>−</m:t>
                                  </m:r>
                                  <m:r>
                                    <m:t>θ</m:t>
                                  </m:r>
                                </m:e>
                              </m:d>
                            </m:den>
                          </m:f>
                        </m:e>
                      </m:rad>
                    </m:oMath>
                  </m:oMathPara>
                </a14:m>
              </a:p>
              <a:p>
                <a:pPr lvl="0" indent="0" marL="0">
                  <a:buNone/>
                </a:pPr>
                <a:r>
                  <a:rPr/>
                  <a:t>In other words:</a:t>
                </a:r>
              </a:p>
              <a:p>
                <a:pPr lvl="0" indent="0" marL="0">
                  <a:buNone/>
                </a:pPr>
                <a14:m>
                  <m:oMathPara xmlns:m="http://schemas.openxmlformats.org/officeDocument/2006/math">
                    <m:oMathParaPr>
                      <m:jc m:val="center"/>
                    </m:oMathParaPr>
                    <m:oMath>
                      <m:sSub>
                        <m:e>
                          <m:r>
                            <m:t>p</m:t>
                          </m:r>
                        </m:e>
                        <m:sub>
                          <m:r>
                            <m:t>J</m:t>
                          </m:r>
                        </m:sub>
                      </m:sSub>
                      <m:d>
                        <m:dPr>
                          <m:begChr m:val="("/>
                          <m:endChr m:val=")"/>
                          <m:sepChr m:val=""/>
                          <m:grow/>
                        </m:dPr>
                        <m:e>
                          <m:r>
                            <m:t>θ</m:t>
                          </m:r>
                        </m:e>
                      </m:d>
                      <m:r>
                        <m:rPr>
                          <m:sty m:val="p"/>
                        </m:rPr>
                        <m:t>∝</m:t>
                      </m:r>
                      <m:sSup>
                        <m:e>
                          <m:r>
                            <m:t>θ</m:t>
                          </m:r>
                        </m:e>
                        <m:sup>
                          <m:r>
                            <m:rPr>
                              <m:sty m:val="p"/>
                            </m:rPr>
                            <m:t>−</m:t>
                          </m:r>
                          <m:r>
                            <m:t>1</m:t>
                          </m:r>
                          <m:r>
                            <m:rPr>
                              <m:sty m:val="p"/>
                            </m:rPr>
                            <m:t>/</m:t>
                          </m:r>
                          <m:r>
                            <m:t>2</m:t>
                          </m:r>
                        </m:sup>
                      </m:sSup>
                      <m:sSup>
                        <m:e>
                          <m:d>
                            <m:dPr>
                              <m:begChr m:val="("/>
                              <m:endChr m:val=")"/>
                              <m:sepChr m:val=""/>
                              <m:grow/>
                            </m:dPr>
                            <m:e>
                              <m:r>
                                <m:t>1</m:t>
                              </m:r>
                              <m:r>
                                <m:rPr>
                                  <m:sty m:val="p"/>
                                </m:rPr>
                                <m:t>−</m:t>
                              </m:r>
                              <m:r>
                                <m:t>θ</m:t>
                              </m:r>
                            </m:e>
                          </m:d>
                        </m:e>
                        <m:sup>
                          <m:r>
                            <m:rPr>
                              <m:sty m:val="p"/>
                            </m:rPr>
                            <m:t>−</m:t>
                          </m:r>
                          <m:r>
                            <m:t>1</m:t>
                          </m:r>
                          <m:r>
                            <m:rPr>
                              <m:sty m:val="p"/>
                            </m:rPr>
                            <m:t>/</m:t>
                          </m:r>
                          <m:r>
                            <m:t>2</m:t>
                          </m:r>
                        </m:sup>
                      </m:sSup>
                    </m:oMath>
                  </m:oMathPara>
                </a14:m>
              </a:p>
              <a:p>
                <a:pPr lvl="0" indent="0" marL="0">
                  <a:buNone/>
                </a:pPr>
                <a:r>
                  <a:rPr/>
                  <a:t>If </a:t>
                </a:r>
                <a14:m>
                  <m:oMath xmlns:m="http://schemas.openxmlformats.org/officeDocument/2006/math">
                    <m:r>
                      <m:t>θ</m:t>
                    </m:r>
                    <m:r>
                      <m:rPr>
                        <m:sty m:val="p"/>
                      </m:rPr>
                      <m:t>∼</m:t>
                    </m:r>
                    <m:r>
                      <m:rPr>
                        <m:nor/>
                        <m:sty m:val="p"/>
                      </m:rPr>
                      <m:t>Beta</m:t>
                    </m:r>
                    <m:d>
                      <m:dPr>
                        <m:begChr m:val="("/>
                        <m:endChr m:val=")"/>
                        <m:sepChr m:val=""/>
                        <m:grow/>
                      </m:dPr>
                      <m:e>
                        <m:f>
                          <m:fPr>
                            <m:type m:val="bar"/>
                          </m:fPr>
                          <m:num>
                            <m:r>
                              <m:t>1</m:t>
                            </m:r>
                          </m:num>
                          <m:den>
                            <m:r>
                              <m:t>2</m:t>
                            </m:r>
                          </m:den>
                        </m:f>
                        <m:r>
                          <m:rPr>
                            <m:sty m:val="p"/>
                          </m:rPr>
                          <m:t>,</m:t>
                        </m:r>
                        <m:f>
                          <m:fPr>
                            <m:type m:val="bar"/>
                          </m:fPr>
                          <m:num>
                            <m:r>
                              <m:t>1</m:t>
                            </m:r>
                          </m:num>
                          <m:den>
                            <m:r>
                              <m:t>2</m:t>
                            </m:r>
                          </m:den>
                        </m:f>
                      </m:e>
                    </m:d>
                  </m:oMath>
                </a14:m>
                <a:r>
                  <a:rPr/>
                  <a:t>, then </a:t>
                </a:r>
                <a14:m>
                  <m:oMath xmlns:m="http://schemas.openxmlformats.org/officeDocument/2006/math">
                    <m:r>
                      <m:t>p</m:t>
                    </m:r>
                    <m:d>
                      <m:dPr>
                        <m:begChr m:val="("/>
                        <m:endChr m:val=")"/>
                        <m:sepChr m:val=""/>
                        <m:grow/>
                      </m:dPr>
                      <m:e>
                        <m:r>
                          <m:t>θ</m:t>
                        </m:r>
                      </m:e>
                    </m:d>
                    <m:r>
                      <m:rPr>
                        <m:sty m:val="p"/>
                      </m:rPr>
                      <m:t>=</m:t>
                    </m:r>
                    <m:f>
                      <m:fPr>
                        <m:type m:val="bar"/>
                      </m:fPr>
                      <m:num>
                        <m:r>
                          <m:t>Γ</m:t>
                        </m:r>
                        <m:d>
                          <m:dPr>
                            <m:begChr m:val="("/>
                            <m:endChr m:val=")"/>
                            <m:sepChr m:val=""/>
                            <m:grow/>
                          </m:dPr>
                          <m:e>
                            <m:r>
                              <m:t>1</m:t>
                            </m:r>
                          </m:e>
                        </m:d>
                      </m:num>
                      <m:den>
                        <m:r>
                          <m:t>Γ</m:t>
                        </m:r>
                        <m:d>
                          <m:dPr>
                            <m:begChr m:val="("/>
                            <m:endChr m:val=")"/>
                            <m:sepChr m:val=""/>
                            <m:grow/>
                          </m:dPr>
                          <m:e>
                            <m:f>
                              <m:fPr>
                                <m:type m:val="bar"/>
                              </m:fPr>
                              <m:num>
                                <m:r>
                                  <m:t>1</m:t>
                                </m:r>
                              </m:num>
                              <m:den>
                                <m:r>
                                  <m:t>2</m:t>
                                </m:r>
                              </m:den>
                            </m:f>
                          </m:e>
                        </m:d>
                        <m:r>
                          <m:t>Γ</m:t>
                        </m:r>
                        <m:d>
                          <m:dPr>
                            <m:begChr m:val="("/>
                            <m:endChr m:val=")"/>
                            <m:sepChr m:val=""/>
                            <m:grow/>
                          </m:dPr>
                          <m:e>
                            <m:f>
                              <m:fPr>
                                <m:type m:val="bar"/>
                              </m:fPr>
                              <m:num>
                                <m:r>
                                  <m:t>1</m:t>
                                </m:r>
                              </m:num>
                              <m:den>
                                <m:r>
                                  <m:t>2</m:t>
                                </m:r>
                              </m:den>
                            </m:f>
                          </m:e>
                        </m:d>
                      </m:den>
                    </m:f>
                    <m:sSup>
                      <m:e>
                        <m:r>
                          <m:t>θ</m:t>
                        </m:r>
                      </m:e>
                      <m:sup>
                        <m:r>
                          <m:rPr>
                            <m:sty m:val="p"/>
                          </m:rPr>
                          <m:t>−</m:t>
                        </m:r>
                        <m:r>
                          <m:t>1</m:t>
                        </m:r>
                        <m:r>
                          <m:rPr>
                            <m:sty m:val="p"/>
                          </m:rPr>
                          <m:t>/</m:t>
                        </m:r>
                        <m:r>
                          <m:t>2</m:t>
                        </m:r>
                      </m:sup>
                    </m:sSup>
                    <m:sSup>
                      <m:e>
                        <m:d>
                          <m:dPr>
                            <m:begChr m:val="("/>
                            <m:endChr m:val=")"/>
                            <m:sepChr m:val=""/>
                            <m:grow/>
                          </m:dPr>
                          <m:e>
                            <m:r>
                              <m:t>1</m:t>
                            </m:r>
                            <m:r>
                              <m:rPr>
                                <m:sty m:val="p"/>
                              </m:rPr>
                              <m:t>−</m:t>
                            </m:r>
                            <m:r>
                              <m:t>θ</m:t>
                            </m:r>
                          </m:e>
                        </m:d>
                      </m:e>
                      <m:sup>
                        <m:r>
                          <m:rPr>
                            <m:sty m:val="p"/>
                          </m:rPr>
                          <m:t>−</m:t>
                        </m:r>
                        <m:r>
                          <m:t>1</m:t>
                        </m:r>
                        <m:r>
                          <m:rPr>
                            <m:sty m:val="p"/>
                          </m:rPr>
                          <m:t>/</m:t>
                        </m:r>
                        <m:r>
                          <m:t>2</m:t>
                        </m:r>
                      </m:sup>
                    </m:sSup>
                  </m:oMath>
                </a14:m>
                <a:r>
                  <a:rPr/>
                  <a:t>.</a:t>
                </a:r>
              </a:p>
              <a:p>
                <a:pPr lvl="0" indent="0" marL="0">
                  <a:buNone/>
                </a:pPr>
                <a:r>
                  <a:rPr/>
                  <a:t>Therefore, if </a:t>
                </a:r>
                <a14:m>
                  <m:oMath xmlns:m="http://schemas.openxmlformats.org/officeDocument/2006/math">
                    <m:r>
                      <m:t>X</m:t>
                    </m:r>
                    <m:r>
                      <m:rPr>
                        <m:sty m:val="p"/>
                      </m:rPr>
                      <m:t>∼</m:t>
                    </m:r>
                    <m:r>
                      <m:t>B</m:t>
                    </m:r>
                    <m:r>
                      <m:t>i</m:t>
                    </m:r>
                    <m:r>
                      <m:t>n</m:t>
                    </m:r>
                    <m:d>
                      <m:dPr>
                        <m:begChr m:val="("/>
                        <m:endChr m:val=")"/>
                        <m:sepChr m:val=""/>
                        <m:grow/>
                      </m:dPr>
                      <m:e>
                        <m:r>
                          <m:t>n</m:t>
                        </m:r>
                        <m:r>
                          <m:rPr>
                            <m:sty m:val="p"/>
                          </m:rPr>
                          <m:t>,</m:t>
                        </m:r>
                        <m:r>
                          <m:t>θ</m:t>
                        </m:r>
                      </m:e>
                    </m:d>
                  </m:oMath>
                </a14:m>
                <a:r>
                  <a:rPr/>
                  <a:t>, then the Jeffreys prior distribution for </a:t>
                </a:r>
                <a14:m>
                  <m:oMath xmlns:m="http://schemas.openxmlformats.org/officeDocument/2006/math">
                    <m:r>
                      <m:t>θ</m:t>
                    </m:r>
                  </m:oMath>
                </a14:m>
                <a:r>
                  <a:rPr/>
                  <a:t> is a Beta</a:t>
                </a:r>
                <a14:m>
                  <m:oMath xmlns:m="http://schemas.openxmlformats.org/officeDocument/2006/math">
                    <m:d>
                      <m:dPr>
                        <m:begChr m:val="("/>
                        <m:endChr m:val=")"/>
                        <m:sepChr m:val=""/>
                        <m:grow/>
                      </m:dPr>
                      <m:e>
                        <m:f>
                          <m:fPr>
                            <m:type m:val="bar"/>
                          </m:fPr>
                          <m:num>
                            <m:r>
                              <m:t>1</m:t>
                            </m:r>
                          </m:num>
                          <m:den>
                            <m:r>
                              <m:t>2</m:t>
                            </m:r>
                          </m:den>
                        </m:f>
                        <m:r>
                          <m:rPr>
                            <m:sty m:val="p"/>
                          </m:rPr>
                          <m:t>,</m:t>
                        </m:r>
                        <m:f>
                          <m:fPr>
                            <m:type m:val="bar"/>
                          </m:fPr>
                          <m:num>
                            <m:r>
                              <m:t>1</m:t>
                            </m:r>
                          </m:num>
                          <m:den>
                            <m:r>
                              <m:t>2</m:t>
                            </m:r>
                          </m:den>
                        </m:f>
                      </m:e>
                    </m:d>
                  </m:oMath>
                </a14:m>
                <a:r>
                  <a:rPr/>
                  <a:t> distribution. This prior is proper.</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Jeffreys prior</a:t>
            </a:r>
          </a:p>
        </p:txBody>
      </p:sp>
      <p:pic>
        <p:nvPicPr>
          <p:cNvPr descr="Chanco_STA623_BDA_2025_Henrion_Session2_files/figure-pptx/unnamed-chunk-8-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Bayesian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Let’s start with an example (taken from Stone, J.V. (2013). “Bayes’ Rule: A Tutorial Introduction to Bayesian Analysis.”, Sebtel Press.).</a:t>
                </a:r>
              </a:p>
              <a:p>
                <a:pPr lvl="0" indent="0" marL="0">
                  <a:buNone/>
                </a:pPr>
                <a14:m>
                  <m:oMathPara xmlns:m="http://schemas.openxmlformats.org/officeDocument/2006/math">
                    <m:oMathParaPr>
                      <m:jc m:val="center"/>
                    </m:oMathParaPr>
                    <m:oMath>
                      <m:r>
                        <m:t> </m:t>
                      </m:r>
                    </m:oMath>
                  </m:oMathPara>
                </a14:m>
              </a:p>
              <a:p>
                <a:pPr lvl="0" indent="0" marL="0">
                  <a:buNone/>
                </a:pPr>
                <a:r>
                  <a:rPr/>
                  <a:t>You wake up one morning with spots all over your face. You are worried and go to the doctor. The doctor tells you that </a:t>
                </a:r>
                <a14:m>
                  <m:oMath xmlns:m="http://schemas.openxmlformats.org/officeDocument/2006/math">
                    <m:r>
                      <m:t>90</m:t>
                    </m:r>
                    <m:r>
                      <m:rPr>
                        <m:sty m:val="p"/>
                      </m:rPr>
                      <m:t>%</m:t>
                    </m:r>
                  </m:oMath>
                </a14:m>
                <a:r>
                  <a:rPr/>
                  <a:t> of people with smallpox present with spots on their face.</a:t>
                </a:r>
              </a:p>
              <a:p>
                <a:pPr lvl="0" indent="0" marL="0">
                  <a:buNone/>
                </a:pPr>
                <a:r>
                  <a:rPr/>
                  <a:t>You are (naturally) very worried now as smallpox is a very serious disease (also: it has been eradicated since the 1980s).</a:t>
                </a:r>
              </a:p>
              <a:p>
                <a:pPr lvl="0" indent="0" marL="0">
                  <a:buNone/>
                </a:pPr>
                <a:r>
                  <a:rPr/>
                  <a:t>However, more useful to know would be the probability of having smallpox.</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Conjugate 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We can also choose a family of prior distribution for mathematical simplicity.</a:t>
                </a:r>
              </a:p>
              <a:p>
                <a:pPr lvl="0" indent="0" marL="0">
                  <a:buNone/>
                </a:pPr>
                <a:r>
                  <a:rPr/>
                  <a:t>We saw earlier that</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rPr>
                          <m:nor/>
                          <m:sty m:val="p"/>
                        </m:rPr>
                        <m:t>beta prior</m:t>
                      </m:r>
                      <m:r>
                        <m:t> </m:t>
                      </m:r>
                      <m:r>
                        <m:rPr>
                          <m:sty m:val="p"/>
                        </m:rPr>
                        <m:t>+</m:t>
                      </m:r>
                      <m:r>
                        <m:t> </m:t>
                      </m:r>
                      <m:r>
                        <m:rPr>
                          <m:nor/>
                          <m:sty m:val="p"/>
                        </m:rPr>
                        <m:t>binomial sampling model</m:t>
                      </m:r>
                      <m:r>
                        <m:t> </m:t>
                      </m:r>
                      <m:r>
                        <m:rPr>
                          <m:sty m:val="p"/>
                        </m:rPr>
                        <m:t>⇒</m:t>
                      </m:r>
                      <m:r>
                        <m:t> </m:t>
                      </m:r>
                      <m:r>
                        <m:rPr>
                          <m:nor/>
                          <m:sty m:val="p"/>
                        </m:rPr>
                        <m:t>beta posterior</m:t>
                      </m:r>
                    </m:oMath>
                  </m:oMathPara>
                </a14:m>
              </a:p>
              <a:p>
                <a:pPr lvl="0" indent="0" marL="0">
                  <a:buNone/>
                </a:pPr>
                <a14:m>
                  <m:oMathPara xmlns:m="http://schemas.openxmlformats.org/officeDocument/2006/math">
                    <m:oMathParaPr>
                      <m:jc m:val="center"/>
                    </m:oMathParaPr>
                    <m:oMath>
                      <m:r>
                        <m:t> </m:t>
                      </m:r>
                    </m:oMath>
                  </m:oMathPara>
                </a14:m>
              </a:p>
              <a:p>
                <a:pPr lvl="0" indent="0" marL="0">
                  <a:buNone/>
                </a:pPr>
                <a:r>
                  <a:rPr/>
                  <a:t>This is called </a:t>
                </a:r>
                <a:r>
                  <a:rPr i="1"/>
                  <a:t>conjugacy</a:t>
                </a:r>
                <a:r>
                  <a:rPr/>
                  <a:t>: the beta distribution is the </a:t>
                </a:r>
                <a:r>
                  <a:rPr i="1"/>
                  <a:t>conjugate distribution</a:t>
                </a:r>
                <a:r>
                  <a:rPr/>
                  <a:t> for a binomial sample model.</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 distributions: Conjugate priors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Formally we can define:</a:t>
                </a:r>
              </a:p>
              <a:p>
                <a:pPr lvl="0" indent="0" marL="0">
                  <a:buNone/>
                </a:pPr>
                <a14:m>
                  <m:oMathPara xmlns:m="http://schemas.openxmlformats.org/officeDocument/2006/math">
                    <m:oMathParaPr>
                      <m:jc m:val="center"/>
                    </m:oMathParaPr>
                    <m:oMath>
                      <m:r>
                        <m:t> </m:t>
                      </m:r>
                    </m:oMath>
                  </m:oMathPara>
                </a14:m>
              </a:p>
              <a:p>
                <a:pPr lvl="0" indent="0" marL="0">
                  <a:buNone/>
                </a:pPr>
                <a:r>
                  <a:rPr/>
                  <a:t>A class </a:t>
                </a:r>
                <a14:m>
                  <m:oMath xmlns:m="http://schemas.openxmlformats.org/officeDocument/2006/math">
                    <m:r>
                      <m:rPr>
                        <m:sty m:val="p"/>
                        <m:scr m:val="script"/>
                      </m:rPr>
                      <m:t>P</m:t>
                    </m:r>
                  </m:oMath>
                </a14:m>
                <a:r>
                  <a:rPr/>
                  <a:t> of prior probability distributions is called </a:t>
                </a:r>
                <a:r>
                  <a:rPr b="1"/>
                  <a:t>conjugate</a:t>
                </a:r>
                <a:r>
                  <a:rPr/>
                  <a:t> for a sampling model </a:t>
                </a:r>
                <a14:m>
                  <m:oMath xmlns:m="http://schemas.openxmlformats.org/officeDocument/2006/math">
                    <m:r>
                      <m:t>p</m:t>
                    </m:r>
                    <m:d>
                      <m:dPr>
                        <m:begChr m:val="("/>
                        <m:endChr m:val=")"/>
                        <m:sepChr m:val=""/>
                        <m:grow/>
                      </m:dPr>
                      <m:e>
                        <m:r>
                          <m:t>y</m:t>
                        </m:r>
                        <m:r>
                          <m:rPr>
                            <m:sty m:val="p"/>
                          </m:rPr>
                          <m:t>|</m:t>
                        </m:r>
                        <m:r>
                          <m:t>θ</m:t>
                        </m:r>
                      </m:e>
                    </m:d>
                  </m:oMath>
                </a14:m>
                <a:r>
                  <a:rPr/>
                  <a:t> if</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θ</m:t>
                          </m:r>
                        </m:e>
                      </m:d>
                      <m:r>
                        <m:rPr>
                          <m:sty m:val="p"/>
                        </m:rPr>
                        <m:t>∈</m:t>
                      </m:r>
                      <m:r>
                        <m:rPr>
                          <m:sty m:val="p"/>
                          <m:scr m:val="script"/>
                        </m:rPr>
                        <m:t>P</m:t>
                      </m:r>
                      <m:r>
                        <m:t> </m:t>
                      </m:r>
                      <m:r>
                        <m:rPr>
                          <m:sty m:val="p"/>
                        </m:rPr>
                        <m:t>⇒</m:t>
                      </m:r>
                      <m:r>
                        <m:t> </m:t>
                      </m:r>
                      <m:r>
                        <m:t>p</m:t>
                      </m:r>
                      <m:d>
                        <m:dPr>
                          <m:begChr m:val="("/>
                          <m:endChr m:val=")"/>
                          <m:sepChr m:val=""/>
                          <m:grow/>
                        </m:dPr>
                        <m:e>
                          <m:r>
                            <m:t>θ</m:t>
                          </m:r>
                          <m:r>
                            <m:rPr>
                              <m:sty m:val="p"/>
                            </m:rPr>
                            <m:t>|</m:t>
                          </m:r>
                          <m:r>
                            <m:t>x</m:t>
                          </m:r>
                        </m:e>
                      </m:d>
                      <m:r>
                        <m:rPr>
                          <m:sty m:val="p"/>
                        </m:rPr>
                        <m:t>∈</m:t>
                      </m:r>
                      <m:r>
                        <m:rPr>
                          <m:sty m:val="p"/>
                          <m:scr m:val="script"/>
                        </m:rPr>
                        <m:t>P</m:t>
                      </m:r>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b="1"/>
                  <a:t>Gamma prior, Poisson sampling model</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Recall that if </a:t>
                </a:r>
                <a14:m>
                  <m:oMath xmlns:m="http://schemas.openxmlformats.org/officeDocument/2006/math">
                    <m:r>
                      <m:t>Y</m:t>
                    </m:r>
                    <m:r>
                      <m:rPr>
                        <m:sty m:val="p"/>
                      </m:rPr>
                      <m:t>∼</m:t>
                    </m:r>
                    <m:r>
                      <m:rPr>
                        <m:nor/>
                        <m:sty m:val="p"/>
                      </m:rPr>
                      <m:t>Pois</m:t>
                    </m:r>
                    <m:d>
                      <m:dPr>
                        <m:begChr m:val="("/>
                        <m:endChr m:val=")"/>
                        <m:sepChr m:val=""/>
                        <m:grow/>
                      </m:dPr>
                      <m:e>
                        <m:r>
                          <m:t>λ</m:t>
                        </m:r>
                      </m:e>
                    </m:d>
                  </m:oMath>
                </a14:m>
                <a:r>
                  <a:rPr/>
                  <a:t>, then</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d>
                        <m:dPr>
                          <m:begChr m:val="{"/>
                          <m:endChr m:val=""/>
                          <m:sepChr m:val=""/>
                          <m:grow/>
                        </m:dPr>
                        <m:e>
                          <m:m>
                            <m:mPr>
                              <m:baseJc m:val="center"/>
                              <m:plcHide m:val="on"/>
                              <m:mcs>
                                <m:mc>
                                  <m:mcPr>
                                    <m:mcJc m:val="left"/>
                                    <m:count m:val="1"/>
                                  </m:mcPr>
                                </m:mc>
                                <m:mc>
                                  <m:mcPr>
                                    <m:mcJc m:val="left"/>
                                    <m:count m:val="1"/>
                                  </m:mcPr>
                                </m:mc>
                                <m:mc>
                                  <m:mcPr>
                                    <m:mcJc m:val="left"/>
                                    <m:count m:val="1"/>
                                  </m:mcPr>
                                </m:mc>
                              </m:mcs>
                            </m:mPr>
                            <m:mr>
                              <m:e>
                                <m:r>
                                  <m:t>P</m:t>
                                </m:r>
                                <m:d>
                                  <m:dPr>
                                    <m:begChr m:val="("/>
                                    <m:endChr m:val=")"/>
                                    <m:sepChr m:val=""/>
                                    <m:grow/>
                                  </m:dPr>
                                  <m:e>
                                    <m:r>
                                      <m:t>Y</m:t>
                                    </m:r>
                                    <m:r>
                                      <m:rPr>
                                        <m:sty m:val="p"/>
                                      </m:rPr>
                                      <m:t>=</m:t>
                                    </m:r>
                                    <m:r>
                                      <m:t>k</m:t>
                                    </m:r>
                                    <m:r>
                                      <m:rPr>
                                        <m:sty m:val="p"/>
                                      </m:rPr>
                                      <m:t>|</m:t>
                                    </m:r>
                                    <m:r>
                                      <m:t>λ</m:t>
                                    </m:r>
                                  </m:e>
                                </m:d>
                              </m:e>
                              <m:e>
                                <m:r>
                                  <m:rPr>
                                    <m:sty m:val="p"/>
                                  </m:rPr>
                                  <m:t>=</m:t>
                                </m:r>
                                <m:f>
                                  <m:fPr>
                                    <m:type m:val="bar"/>
                                  </m:fPr>
                                  <m:num>
                                    <m:sSup>
                                      <m:e>
                                        <m:r>
                                          <m:t>λ</m:t>
                                        </m:r>
                                      </m:e>
                                      <m:sup>
                                        <m:r>
                                          <m:t>k</m:t>
                                        </m:r>
                                      </m:sup>
                                    </m:sSup>
                                    <m:sSup>
                                      <m:e>
                                        <m:r>
                                          <m:t>e</m:t>
                                        </m:r>
                                      </m:e>
                                      <m:sup>
                                        <m:r>
                                          <m:rPr>
                                            <m:sty m:val="p"/>
                                          </m:rPr>
                                          <m:t>−</m:t>
                                        </m:r>
                                        <m:r>
                                          <m:t>λ</m:t>
                                        </m:r>
                                      </m:sup>
                                    </m:sSup>
                                  </m:num>
                                  <m:den>
                                    <m:r>
                                      <m:t>k</m:t>
                                    </m:r>
                                    <m:r>
                                      <m:rPr>
                                        <m:sty m:val="p"/>
                                      </m:rPr>
                                      <m:t>!</m:t>
                                    </m:r>
                                  </m:den>
                                </m:f>
                              </m:e>
                              <m:e>
                                <m:r>
                                  <m:t> </m:t>
                                </m:r>
                                <m:r>
                                  <m:rPr>
                                    <m:nor/>
                                    <m:sty m:val="p"/>
                                  </m:rPr>
                                  <m:t>if </m:t>
                                </m:r>
                                <m:r>
                                  <m:t>k</m:t>
                                </m:r>
                                <m:r>
                                  <m:rPr>
                                    <m:sty m:val="p"/>
                                  </m:rPr>
                                  <m:t>=</m:t>
                                </m:r>
                                <m:r>
                                  <m:t>0</m:t>
                                </m:r>
                                <m:r>
                                  <m:rPr>
                                    <m:sty m:val="p"/>
                                  </m:rPr>
                                  <m:t>,</m:t>
                                </m:r>
                                <m:r>
                                  <m:t>1</m:t>
                                </m:r>
                                <m:r>
                                  <m:rPr>
                                    <m:sty m:val="p"/>
                                  </m:rPr>
                                  <m:t>,</m:t>
                                </m:r>
                                <m:r>
                                  <m:t>2</m:t>
                                </m:r>
                                <m:r>
                                  <m:rPr>
                                    <m:sty m:val="p"/>
                                  </m:rPr>
                                  <m:t>…</m:t>
                                </m:r>
                                <m:r>
                                  <m:rPr>
                                    <m:nor/>
                                    <m:sty m:val="p"/>
                                  </m:rPr>
                                  <m:t> and 0 otherwise</m:t>
                                </m:r>
                              </m:e>
                            </m:mr>
                            <m:mr>
                              <m:e>
                                <m:r>
                                  <m:t>E</m:t>
                                </m:r>
                                <m:d>
                                  <m:dPr>
                                    <m:begChr m:val="["/>
                                    <m:endChr m:val="]"/>
                                    <m:sepChr m:val=""/>
                                    <m:grow/>
                                  </m:dPr>
                                  <m:e>
                                    <m:r>
                                      <m:t>Y</m:t>
                                    </m:r>
                                    <m:r>
                                      <m:rPr>
                                        <m:sty m:val="p"/>
                                      </m:rPr>
                                      <m:t>|</m:t>
                                    </m:r>
                                    <m:r>
                                      <m:t>λ</m:t>
                                    </m:r>
                                  </m:e>
                                </m:d>
                              </m:e>
                              <m:e>
                                <m:r>
                                  <m:rPr>
                                    <m:sty m:val="p"/>
                                  </m:rPr>
                                  <m:t>=</m:t>
                                </m:r>
                                <m:r>
                                  <m:t>λ</m:t>
                                </m:r>
                              </m:e>
                              <m:e/>
                            </m:mr>
                            <m:mr>
                              <m:e>
                                <m:r>
                                  <m:t>V</m:t>
                                </m:r>
                                <m:r>
                                  <m:t>a</m:t>
                                </m:r>
                                <m:r>
                                  <m:t>r</m:t>
                                </m:r>
                                <m:d>
                                  <m:dPr>
                                    <m:begChr m:val="("/>
                                    <m:endChr m:val=")"/>
                                    <m:sepChr m:val=""/>
                                    <m:grow/>
                                  </m:dPr>
                                  <m:e>
                                    <m:r>
                                      <m:t>Y</m:t>
                                    </m:r>
                                    <m:r>
                                      <m:rPr>
                                        <m:sty m:val="p"/>
                                      </m:rPr>
                                      <m:t>|</m:t>
                                    </m:r>
                                    <m:r>
                                      <m:t>λ</m:t>
                                    </m:r>
                                  </m:e>
                                </m:d>
                              </m:e>
                              <m:e>
                                <m:r>
                                  <m:rPr>
                                    <m:sty m:val="p"/>
                                  </m:rPr>
                                  <m:t>=</m:t>
                                </m:r>
                                <m:r>
                                  <m:t>λ</m:t>
                                </m:r>
                              </m:e>
                              <m:e/>
                            </m:mr>
                          </m:m>
                        </m:e>
                      </m:d>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p:pic>
        <p:nvPicPr>
          <p:cNvPr descr="Chanco_STA623_BDA_2025_Henrion_Session2_files/figure-pptx/unnamed-chunk-9-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Suppose </a:t>
                </a:r>
                <a14:m>
                  <m:oMath xmlns:m="http://schemas.openxmlformats.org/officeDocument/2006/math">
                    <m:sSub>
                      <m:e>
                        <m:r>
                          <m:t>Y</m:t>
                        </m:r>
                      </m:e>
                      <m:sub>
                        <m:r>
                          <m:t>i</m:t>
                        </m:r>
                      </m:sub>
                    </m:sSub>
                    <m:sSub>
                      <m:e>
                        <m:r>
                          <m:rPr>
                            <m:sty m:val="p"/>
                          </m:rPr>
                          <m:t>∼</m:t>
                        </m:r>
                      </m:e>
                      <m:sub>
                        <m:r>
                          <m:rPr>
                            <m:nor/>
                            <m:sty m:val="p"/>
                          </m:rPr>
                          <m:t>iid</m:t>
                        </m:r>
                      </m:sub>
                    </m:sSub>
                    <m:r>
                      <m:rPr>
                        <m:nor/>
                        <m:sty m:val="p"/>
                      </m:rPr>
                      <m:t>Pois</m:t>
                    </m:r>
                    <m:d>
                      <m:dPr>
                        <m:begChr m:val="("/>
                        <m:endChr m:val=")"/>
                        <m:sepChr m:val=""/>
                        <m:grow/>
                      </m:dPr>
                      <m:e>
                        <m:r>
                          <m:t>λ</m:t>
                        </m:r>
                      </m:e>
                    </m:d>
                  </m:oMath>
                </a14:m>
                <a:r>
                  <a:rPr/>
                  <a:t>, </a:t>
                </a:r>
                <a14:m>
                  <m:oMath xmlns:m="http://schemas.openxmlformats.org/officeDocument/2006/math">
                    <m:r>
                      <m:t>i</m:t>
                    </m:r>
                    <m:r>
                      <m:rPr>
                        <m:sty m:val="p"/>
                      </m:rPr>
                      <m:t>=</m:t>
                    </m:r>
                    <m:r>
                      <m:t>1</m:t>
                    </m:r>
                    <m:r>
                      <m:rPr>
                        <m:sty m:val="p"/>
                      </m:rPr>
                      <m:t>,</m:t>
                    </m:r>
                    <m:r>
                      <m:rPr>
                        <m:sty m:val="p"/>
                      </m:rPr>
                      <m:t>…</m:t>
                    </m:r>
                    <m:r>
                      <m:rPr>
                        <m:sty m:val="p"/>
                      </m:rPr>
                      <m:t>,</m:t>
                    </m:r>
                    <m:r>
                      <m:t>n</m:t>
                    </m:r>
                  </m:oMath>
                </a14:m>
                <a:r>
                  <a:rPr/>
                  <a:t> and we observe data </a:t>
                </a:r>
                <a14:m>
                  <m:oMath xmlns:m="http://schemas.openxmlformats.org/officeDocument/2006/math">
                    <m:sSub>
                      <m:e>
                        <m:r>
                          <m:t>y</m:t>
                        </m:r>
                      </m:e>
                      <m:sub>
                        <m:r>
                          <m:t>1</m:t>
                        </m:r>
                      </m:sub>
                    </m:sSub>
                    <m:r>
                      <m:rPr>
                        <m:sty m:val="p"/>
                      </m:rPr>
                      <m:t>,</m:t>
                    </m:r>
                    <m:r>
                      <m:rPr>
                        <m:sty m:val="p"/>
                      </m:rPr>
                      <m:t>…</m:t>
                    </m:r>
                    <m:r>
                      <m:rPr>
                        <m:sty m:val="p"/>
                      </m:rPr>
                      <m:t>,</m:t>
                    </m:r>
                    <m:sSub>
                      <m:e>
                        <m:r>
                          <m:t>y</m:t>
                        </m:r>
                      </m:e>
                      <m:sub>
                        <m:r>
                          <m:t>n</m:t>
                        </m:r>
                      </m:sub>
                    </m:sSub>
                  </m:oMath>
                </a14:m>
                <a:r>
                  <a:rPr/>
                  <a:t>.</a:t>
                </a:r>
              </a:p>
              <a:p>
                <a:pPr lvl="0" indent="0" marL="0">
                  <a:buNone/>
                </a:pPr>
                <a:r>
                  <a:rPr/>
                  <a:t>The joint pdf of the data is given by</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s>
                        </m:mPr>
                        <m:mr>
                          <m:e>
                            <m:r>
                              <m:t>p</m:t>
                            </m:r>
                            <m:d>
                              <m:dPr>
                                <m:begChr m:val="("/>
                                <m:endChr m:val=")"/>
                                <m:sepChr m:val=""/>
                                <m:grow/>
                              </m:dPr>
                              <m:e>
                                <m:sSub>
                                  <m:e>
                                    <m:r>
                                      <m:t>y</m:t>
                                    </m:r>
                                  </m:e>
                                  <m:sub>
                                    <m:r>
                                      <m:t>1</m:t>
                                    </m:r>
                                  </m:sub>
                                </m:sSub>
                                <m:r>
                                  <m:rPr>
                                    <m:sty m:val="p"/>
                                  </m:rPr>
                                  <m:t>,</m:t>
                                </m:r>
                                <m:r>
                                  <m:rPr>
                                    <m:sty m:val="p"/>
                                  </m:rPr>
                                  <m:t>…</m:t>
                                </m:r>
                                <m:r>
                                  <m:rPr>
                                    <m:sty m:val="p"/>
                                  </m:rPr>
                                  <m:t>,</m:t>
                                </m:r>
                                <m:sSub>
                                  <m:e>
                                    <m:r>
                                      <m:t>y</m:t>
                                    </m:r>
                                  </m:e>
                                  <m:sub>
                                    <m:r>
                                      <m:t>n</m:t>
                                    </m:r>
                                  </m:sub>
                                </m:sSub>
                                <m:r>
                                  <m:rPr>
                                    <m:sty m:val="p"/>
                                  </m:rPr>
                                  <m:t>|</m:t>
                                </m:r>
                                <m:r>
                                  <m:t>λ</m:t>
                                </m:r>
                              </m:e>
                            </m:d>
                          </m:e>
                          <m:e>
                            <m:r>
                              <m:rPr>
                                <m:sty m:val="p"/>
                              </m:rPr>
                              <m:t>=</m:t>
                            </m:r>
                          </m:e>
                          <m:e>
                            <m:nary>
                              <m:naryPr>
                                <m:chr m:val="∏"/>
                                <m:limLoc m:val="undOvr"/>
                                <m:subHide m:val="off"/>
                                <m:supHide m:val="off"/>
                              </m:naryPr>
                              <m:sub>
                                <m:r>
                                  <m:t>i</m:t>
                                </m:r>
                                <m:r>
                                  <m:rPr>
                                    <m:sty m:val="p"/>
                                  </m:rPr>
                                  <m:t>=</m:t>
                                </m:r>
                                <m:r>
                                  <m:t>1</m:t>
                                </m:r>
                              </m:sub>
                              <m:sup>
                                <m:r>
                                  <m:t>n</m:t>
                                </m:r>
                              </m:sup>
                              <m:e>
                                <m:r>
                                  <m:t>p</m:t>
                                </m:r>
                              </m:e>
                            </m:nary>
                            <m:d>
                              <m:dPr>
                                <m:begChr m:val="("/>
                                <m:endChr m:val=")"/>
                                <m:sepChr m:val=""/>
                                <m:grow/>
                              </m:dPr>
                              <m:e>
                                <m:sSub>
                                  <m:e>
                                    <m:r>
                                      <m:t>y</m:t>
                                    </m:r>
                                  </m:e>
                                  <m:sub>
                                    <m:r>
                                      <m:t>i</m:t>
                                    </m:r>
                                  </m:sub>
                                </m:sSub>
                                <m:r>
                                  <m:rPr>
                                    <m:sty m:val="p"/>
                                  </m:rPr>
                                  <m:t>|</m:t>
                                </m:r>
                                <m:r>
                                  <m:t>λ</m:t>
                                </m:r>
                              </m:e>
                            </m:d>
                          </m:e>
                        </m:mr>
                        <m:mr>
                          <m:e/>
                          <m:e>
                            <m:r>
                              <m:rPr>
                                <m:sty m:val="p"/>
                              </m:rPr>
                              <m:t>=</m:t>
                            </m:r>
                          </m:e>
                          <m:e>
                            <m:nary>
                              <m:naryPr>
                                <m:chr m:val="∏"/>
                                <m:limLoc m:val="undOvr"/>
                                <m:subHide m:val="off"/>
                                <m:supHide m:val="off"/>
                              </m:naryPr>
                              <m:sub>
                                <m:r>
                                  <m:t>i</m:t>
                                </m:r>
                                <m:r>
                                  <m:rPr>
                                    <m:sty m:val="p"/>
                                  </m:rPr>
                                  <m:t>=</m:t>
                                </m:r>
                                <m:r>
                                  <m:t>1</m:t>
                                </m:r>
                              </m:sub>
                              <m:sup>
                                <m:r>
                                  <m:t>n</m:t>
                                </m:r>
                              </m:sup>
                              <m:e>
                                <m:f>
                                  <m:fPr>
                                    <m:type m:val="bar"/>
                                  </m:fPr>
                                  <m:num>
                                    <m:r>
                                      <m:t>1</m:t>
                                    </m:r>
                                  </m:num>
                                  <m:den>
                                    <m:sSub>
                                      <m:e>
                                        <m:r>
                                          <m:t>y</m:t>
                                        </m:r>
                                      </m:e>
                                      <m:sub>
                                        <m:r>
                                          <m:t>i</m:t>
                                        </m:r>
                                      </m:sub>
                                    </m:sSub>
                                    <m:r>
                                      <m:rPr>
                                        <m:sty m:val="p"/>
                                      </m:rPr>
                                      <m:t>!</m:t>
                                    </m:r>
                                  </m:den>
                                </m:f>
                              </m:e>
                            </m:nary>
                            <m:sSup>
                              <m:e>
                                <m:r>
                                  <m:t>λ</m:t>
                                </m:r>
                              </m:e>
                              <m:sup>
                                <m:sSub>
                                  <m:e>
                                    <m:r>
                                      <m:t>y</m:t>
                                    </m:r>
                                  </m:e>
                                  <m:sub>
                                    <m:r>
                                      <m:t>i</m:t>
                                    </m:r>
                                  </m:sub>
                                </m:sSub>
                              </m:sup>
                            </m:sSup>
                            <m:sSup>
                              <m:e>
                                <m:r>
                                  <m:t>e</m:t>
                                </m:r>
                              </m:e>
                              <m:sup>
                                <m:r>
                                  <m:rPr>
                                    <m:sty m:val="p"/>
                                  </m:rPr>
                                  <m:t>−</m:t>
                                </m:r>
                                <m:r>
                                  <m:t>λ</m:t>
                                </m:r>
                              </m:sup>
                            </m:sSup>
                          </m:e>
                        </m:mr>
                        <m:mr>
                          <m:e/>
                          <m:e>
                            <m:r>
                              <m:rPr>
                                <m:sty m:val="p"/>
                              </m:rPr>
                              <m:t>=</m:t>
                            </m:r>
                          </m:e>
                          <m:e>
                            <m:f>
                              <m:fPr>
                                <m:type m:val="bar"/>
                              </m:fPr>
                              <m:num>
                                <m:r>
                                  <m:t>1</m:t>
                                </m:r>
                              </m:num>
                              <m:den>
                                <m:nary>
                                  <m:naryPr>
                                    <m:chr m:val="∏"/>
                                    <m:limLoc m:val="undOvr"/>
                                    <m:subHide m:val="off"/>
                                    <m:supHide m:val="on"/>
                                  </m:naryPr>
                                  <m:sub>
                                    <m:r>
                                      <m:t>i</m:t>
                                    </m:r>
                                  </m:sub>
                                  <m:sup>
                                    <m:r>
                                      <m:t>​</m:t>
                                    </m:r>
                                  </m:sup>
                                  <m:e>
                                    <m:sSub>
                                      <m:e>
                                        <m:r>
                                          <m:t>y</m:t>
                                        </m:r>
                                      </m:e>
                                      <m:sub>
                                        <m:r>
                                          <m:t>i</m:t>
                                        </m:r>
                                      </m:sub>
                                    </m:sSub>
                                  </m:e>
                                </m:nary>
                                <m:r>
                                  <m:rPr>
                                    <m:sty m:val="p"/>
                                  </m:rPr>
                                  <m:t>!</m:t>
                                </m:r>
                              </m:den>
                            </m:f>
                            <m:sSup>
                              <m:e>
                                <m:r>
                                  <m:t>λ</m:t>
                                </m:r>
                              </m:e>
                              <m:sup>
                                <m:nary>
                                  <m:naryPr>
                                    <m:chr m:val="∑"/>
                                    <m:limLoc m:val="undOvr"/>
                                    <m:subHide m:val="off"/>
                                    <m:supHide m:val="on"/>
                                  </m:naryPr>
                                  <m:sub>
                                    <m:r>
                                      <m:t>i</m:t>
                                    </m:r>
                                  </m:sub>
                                  <m:sup>
                                    <m:r>
                                      <m:t>​</m:t>
                                    </m:r>
                                  </m:sup>
                                  <m:e>
                                    <m:sSub>
                                      <m:e>
                                        <m:r>
                                          <m:t>y</m:t>
                                        </m:r>
                                      </m:e>
                                      <m:sub>
                                        <m:r>
                                          <m:t>i</m:t>
                                        </m:r>
                                      </m:sub>
                                    </m:sSub>
                                  </m:e>
                                </m:nary>
                              </m:sup>
                            </m:sSup>
                            <m:sSup>
                              <m:e>
                                <m:r>
                                  <m:t>e</m:t>
                                </m:r>
                              </m:e>
                              <m:sup>
                                <m:r>
                                  <m:rPr>
                                    <m:sty m:val="p"/>
                                  </m:rPr>
                                  <m:t>−</m:t>
                                </m:r>
                                <m:r>
                                  <m:t>n</m:t>
                                </m:r>
                                <m:r>
                                  <m:t>λ</m:t>
                                </m:r>
                              </m:sup>
                            </m:sSup>
                          </m:e>
                        </m:mr>
                      </m:m>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The factor </a:t>
                </a:r>
                <a14:m>
                  <m:oMath xmlns:m="http://schemas.openxmlformats.org/officeDocument/2006/math">
                    <m:f>
                      <m:fPr>
                        <m:type m:val="bar"/>
                      </m:fPr>
                      <m:num>
                        <m:r>
                          <m:t>1</m:t>
                        </m:r>
                      </m:num>
                      <m:den>
                        <m:nary>
                          <m:naryPr>
                            <m:chr m:val="∏"/>
                            <m:limLoc m:val="undOvr"/>
                            <m:subHide m:val="off"/>
                            <m:supHide m:val="on"/>
                          </m:naryPr>
                          <m:sub>
                            <m:r>
                              <m:t>i</m:t>
                            </m:r>
                          </m:sub>
                          <m:sup>
                            <m:r>
                              <m:t>​</m:t>
                            </m:r>
                          </m:sup>
                          <m:e>
                            <m:sSub>
                              <m:e>
                                <m:r>
                                  <m:t>y</m:t>
                                </m:r>
                              </m:e>
                              <m:sub>
                                <m:r>
                                  <m:t>i</m:t>
                                </m:r>
                              </m:sub>
                            </m:sSub>
                          </m:e>
                        </m:nary>
                        <m:r>
                          <m:rPr>
                            <m:sty m:val="p"/>
                          </m:rPr>
                          <m:t>!</m:t>
                        </m:r>
                      </m:den>
                    </m:f>
                  </m:oMath>
                </a14:m>
                <a:r>
                  <a:rPr/>
                  <a:t> is constant for each dataset. So if we compare densities for different values of </a:t>
                </a:r>
                <a14:m>
                  <m:oMath xmlns:m="http://schemas.openxmlformats.org/officeDocument/2006/math">
                    <m:r>
                      <m:t>λ</m:t>
                    </m:r>
                  </m:oMath>
                </a14:m>
                <a:r>
                  <a:rPr/>
                  <a:t>, this factor will cancel out. All information about </a:t>
                </a:r>
                <a14:m>
                  <m:oMath xmlns:m="http://schemas.openxmlformats.org/officeDocument/2006/math">
                    <m:r>
                      <m:t>λ</m:t>
                    </m:r>
                  </m:oMath>
                </a14:m>
                <a:r>
                  <a:rPr/>
                  <a:t> is therefore contained in </a:t>
                </a:r>
                <a14:m>
                  <m:oMath xmlns:m="http://schemas.openxmlformats.org/officeDocument/2006/math">
                    <m:nary>
                      <m:naryPr>
                        <m:chr m:val="∑"/>
                        <m:limLoc m:val="undOvr"/>
                        <m:subHide m:val="off"/>
                        <m:supHide m:val="on"/>
                      </m:naryPr>
                      <m:sub>
                        <m:r>
                          <m:t>i</m:t>
                        </m:r>
                      </m:sub>
                      <m:sup>
                        <m:r>
                          <m:t>​</m:t>
                        </m:r>
                      </m:sup>
                      <m:e>
                        <m:sSub>
                          <m:e>
                            <m:r>
                              <m:t>y</m:t>
                            </m:r>
                          </m:e>
                          <m:sub>
                            <m:r>
                              <m:t>i</m:t>
                            </m:r>
                          </m:sub>
                        </m:sSub>
                      </m:e>
                    </m:nary>
                  </m:oMath>
                </a14:m>
                <a:r>
                  <a:rPr/>
                  <a:t> (as was the case for the i.i.d. binary data).</a:t>
                </a:r>
              </a:p>
              <a:p>
                <a:pPr lvl="0" indent="0" marL="0">
                  <a:buNone/>
                </a:pPr>
                <a14:m>
                  <m:oMathPara xmlns:m="http://schemas.openxmlformats.org/officeDocument/2006/math">
                    <m:oMathParaPr>
                      <m:jc m:val="center"/>
                    </m:oMathParaPr>
                    <m:oMath>
                      <m:r>
                        <m:t> </m:t>
                      </m:r>
                    </m:oMath>
                  </m:oMathPara>
                </a14:m>
              </a:p>
              <a:p>
                <a:pPr lvl="0" indent="0" marL="0">
                  <a:buNone/>
                </a:pPr>
                <a14:m>
                  <m:oMath xmlns:m="http://schemas.openxmlformats.org/officeDocument/2006/math">
                    <m:nary>
                      <m:naryPr>
                        <m:chr m:val="∑"/>
                        <m:limLoc m:val="undOvr"/>
                        <m:subHide m:val="off"/>
                        <m:supHide m:val="on"/>
                      </m:naryPr>
                      <m:sub>
                        <m:r>
                          <m:t>i</m:t>
                        </m:r>
                      </m:sub>
                      <m:sup>
                        <m:r>
                          <m:t>​</m:t>
                        </m:r>
                      </m:sup>
                      <m:e>
                        <m:sSub>
                          <m:e>
                            <m:r>
                              <m:t>y</m:t>
                            </m:r>
                          </m:e>
                          <m:sub>
                            <m:r>
                              <m:t>i</m:t>
                            </m:r>
                          </m:sub>
                        </m:sSub>
                      </m:e>
                    </m:nary>
                  </m:oMath>
                </a14:m>
                <a:r>
                  <a:rPr/>
                  <a:t> is a sufficient statistic for the parameter </a:t>
                </a:r>
                <a14:m>
                  <m:oMath xmlns:m="http://schemas.openxmlformats.org/officeDocument/2006/math">
                    <m:r>
                      <m:t>λ</m:t>
                    </m:r>
                  </m:oMath>
                </a14:m>
                <a:r>
                  <a:rPr/>
                  <a:t> in the Poisson sampling model.</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Posterior density</a:t>
                </a:r>
              </a:p>
              <a:p>
                <a:pPr lvl="0" indent="0" marL="0">
                  <a:buNone/>
                </a:pPr>
                <a14:m>
                  <m:oMathPara xmlns:m="http://schemas.openxmlformats.org/officeDocument/2006/math">
                    <m:oMathParaPr>
                      <m:jc m:val="center"/>
                    </m:oMathParaPr>
                    <m:oMath>
                      <m:r>
                        <m:t> </m:t>
                      </m:r>
                    </m:oMath>
                  </m:oMathPara>
                </a14:m>
              </a:p>
              <a:p>
                <a:pPr lvl="0" indent="0" marL="0">
                  <a:buNone/>
                </a:pPr>
                <a:r>
                  <a:rPr/>
                  <a:t>If we assume a prior distribution </a:t>
                </a:r>
                <a14:m>
                  <m:oMath xmlns:m="http://schemas.openxmlformats.org/officeDocument/2006/math">
                    <m:r>
                      <m:t>p</m:t>
                    </m:r>
                    <m:d>
                      <m:dPr>
                        <m:begChr m:val="("/>
                        <m:endChr m:val=")"/>
                        <m:sepChr m:val=""/>
                        <m:grow/>
                      </m:dPr>
                      <m:e>
                        <m:r>
                          <m:t>λ</m:t>
                        </m:r>
                      </m:e>
                    </m:d>
                  </m:oMath>
                </a14:m>
                <a:r>
                  <a:rPr/>
                  <a:t>, then the posterior density for </a:t>
                </a:r>
                <a14:m>
                  <m:oMath xmlns:m="http://schemas.openxmlformats.org/officeDocument/2006/math">
                    <m:r>
                      <m:t>λ</m:t>
                    </m:r>
                  </m:oMath>
                </a14:m>
                <a:r>
                  <a:rPr/>
                  <a:t> given the data is given by</a:t>
                </a:r>
              </a:p>
              <a:p>
                <a:pPr lvl="0" indent="0" marL="0">
                  <a:buNone/>
                </a:pPr>
                <a14:m>
                  <m:oMathPara xmlns:m="http://schemas.openxmlformats.org/officeDocument/2006/math">
                    <m:oMathParaPr>
                      <m:jc m:val="center"/>
                    </m:oMathParaPr>
                    <m:oMath>
                      <m:d>
                        <m:dPr>
                          <m:begChr m:val="{"/>
                          <m:endChr m:val=""/>
                          <m:sepChr m:val=""/>
                          <m:grow/>
                        </m:dPr>
                        <m:e>
                          <m:m>
                            <m:mPr>
                              <m:baseJc m:val="center"/>
                              <m:plcHide m:val="on"/>
                              <m:mcs>
                                <m:mc>
                                  <m:mcPr>
                                    <m:mcJc m:val="left"/>
                                    <m:count m:val="1"/>
                                  </m:mcPr>
                                </m:mc>
                                <m:mc>
                                  <m:mcPr>
                                    <m:mcJc m:val="left"/>
                                    <m:count m:val="1"/>
                                  </m:mcPr>
                                </m:mc>
                                <m:mc>
                                  <m:mcPr>
                                    <m:mcJc m:val="left"/>
                                    <m:count m:val="1"/>
                                  </m:mcPr>
                                </m:mc>
                              </m:mcs>
                            </m:mPr>
                            <m:mr>
                              <m:e>
                                <m:r>
                                  <m:t>p</m:t>
                                </m:r>
                                <m:d>
                                  <m:dPr>
                                    <m:begChr m:val="("/>
                                    <m:endChr m:val=")"/>
                                    <m:sepChr m:val=""/>
                                    <m:grow/>
                                  </m:dPr>
                                  <m:e>
                                    <m:r>
                                      <m:t>λ</m:t>
                                    </m:r>
                                    <m:r>
                                      <m:rPr>
                                        <m:sty m:val="p"/>
                                      </m:rPr>
                                      <m:t>|</m:t>
                                    </m:r>
                                    <m:sSub>
                                      <m:e>
                                        <m:r>
                                          <m:t>y</m:t>
                                        </m:r>
                                      </m:e>
                                      <m:sub>
                                        <m:r>
                                          <m:t>i</m:t>
                                        </m:r>
                                      </m:sub>
                                    </m:sSub>
                                    <m:r>
                                      <m:rPr>
                                        <m:sty m:val="p"/>
                                      </m:rPr>
                                      <m:t>,</m:t>
                                    </m:r>
                                    <m:r>
                                      <m:rPr>
                                        <m:sty m:val="p"/>
                                      </m:rPr>
                                      <m:t>…</m:t>
                                    </m:r>
                                    <m:r>
                                      <m:rPr>
                                        <m:sty m:val="p"/>
                                      </m:rPr>
                                      <m:t>,</m:t>
                                    </m:r>
                                    <m:sSub>
                                      <m:e>
                                        <m:r>
                                          <m:t>y</m:t>
                                        </m:r>
                                      </m:e>
                                      <m:sub>
                                        <m:r>
                                          <m:t>n</m:t>
                                        </m:r>
                                      </m:sub>
                                    </m:sSub>
                                  </m:e>
                                </m:d>
                              </m:e>
                              <m:e>
                                <m:r>
                                  <m:rPr>
                                    <m:sty m:val="p"/>
                                  </m:rPr>
                                  <m:t>∝</m:t>
                                </m:r>
                              </m:e>
                              <m:e>
                                <m:r>
                                  <m:t>p</m:t>
                                </m:r>
                                <m:d>
                                  <m:dPr>
                                    <m:begChr m:val="("/>
                                    <m:endChr m:val=")"/>
                                    <m:sepChr m:val=""/>
                                    <m:grow/>
                                  </m:dPr>
                                  <m:e>
                                    <m:r>
                                      <m:t>λ</m:t>
                                    </m:r>
                                  </m:e>
                                </m:d>
                                <m:r>
                                  <m:t> </m:t>
                                </m:r>
                                <m:r>
                                  <m:t>p</m:t>
                                </m:r>
                                <m:d>
                                  <m:dPr>
                                    <m:begChr m:val="("/>
                                    <m:endChr m:val=")"/>
                                    <m:sepChr m:val=""/>
                                    <m:grow/>
                                  </m:dPr>
                                  <m:e>
                                    <m:sSub>
                                      <m:e>
                                        <m:r>
                                          <m:t>y</m:t>
                                        </m:r>
                                      </m:e>
                                      <m:sub>
                                        <m:r>
                                          <m:t>1</m:t>
                                        </m:r>
                                      </m:sub>
                                    </m:sSub>
                                    <m:r>
                                      <m:rPr>
                                        <m:sty m:val="p"/>
                                      </m:rPr>
                                      <m:t>,</m:t>
                                    </m:r>
                                    <m:r>
                                      <m:rPr>
                                        <m:sty m:val="p"/>
                                      </m:rPr>
                                      <m:t>…</m:t>
                                    </m:r>
                                    <m:r>
                                      <m:rPr>
                                        <m:sty m:val="p"/>
                                      </m:rPr>
                                      <m:t>,</m:t>
                                    </m:r>
                                    <m:sSub>
                                      <m:e>
                                        <m:r>
                                          <m:t>y</m:t>
                                        </m:r>
                                      </m:e>
                                      <m:sub>
                                        <m:r>
                                          <m:t>n</m:t>
                                        </m:r>
                                      </m:sub>
                                    </m:sSub>
                                    <m:r>
                                      <m:rPr>
                                        <m:sty m:val="p"/>
                                      </m:rPr>
                                      <m:t>|</m:t>
                                    </m:r>
                                    <m:r>
                                      <m:t>λ</m:t>
                                    </m:r>
                                  </m:e>
                                </m:d>
                              </m:e>
                            </m:mr>
                            <m:mr>
                              <m:e/>
                              <m:e>
                                <m:r>
                                  <m:rPr>
                                    <m:sty m:val="p"/>
                                  </m:rPr>
                                  <m:t>∝</m:t>
                                </m:r>
                              </m:e>
                              <m:e>
                                <m:r>
                                  <m:t>p</m:t>
                                </m:r>
                                <m:d>
                                  <m:dPr>
                                    <m:begChr m:val="("/>
                                    <m:endChr m:val=")"/>
                                    <m:sepChr m:val=""/>
                                    <m:grow/>
                                  </m:dPr>
                                  <m:e>
                                    <m:r>
                                      <m:t>λ</m:t>
                                    </m:r>
                                  </m:e>
                                </m:d>
                                <m:r>
                                  <m:t> </m:t>
                                </m:r>
                                <m:sSup>
                                  <m:e>
                                    <m:r>
                                      <m:t>λ</m:t>
                                    </m:r>
                                  </m:e>
                                  <m:sup>
                                    <m:r>
                                      <m:rPr>
                                        <m:sty m:val="p"/>
                                      </m:rPr>
                                      <m:t>∑</m:t>
                                    </m:r>
                                    <m:sSub>
                                      <m:e>
                                        <m:r>
                                          <m:t>y</m:t>
                                        </m:r>
                                      </m:e>
                                      <m:sub>
                                        <m:r>
                                          <m:t>i</m:t>
                                        </m:r>
                                      </m:sub>
                                    </m:sSub>
                                  </m:sup>
                                </m:sSup>
                                <m:sSup>
                                  <m:e>
                                    <m:r>
                                      <m:t>e</m:t>
                                    </m:r>
                                  </m:e>
                                  <m:sup>
                                    <m:r>
                                      <m:rPr>
                                        <m:sty m:val="p"/>
                                      </m:rPr>
                                      <m:t>−</m:t>
                                    </m:r>
                                    <m:r>
                                      <m:t>n</m:t>
                                    </m:r>
                                    <m:r>
                                      <m:t>λ</m:t>
                                    </m:r>
                                  </m:sup>
                                </m:sSup>
                              </m:e>
                            </m:mr>
                          </m:m>
                        </m:e>
                      </m:d>
                    </m:oMath>
                  </m:oMathPara>
                </a14:m>
              </a:p>
              <a:p>
                <a:pPr lvl="0" indent="0" marL="0">
                  <a:buNone/>
                </a:pPr>
                <a:r>
                  <a:rPr/>
                  <a:t>If we want </a:t>
                </a:r>
                <a14:m>
                  <m:oMath xmlns:m="http://schemas.openxmlformats.org/officeDocument/2006/math">
                    <m:r>
                      <m:t>p</m:t>
                    </m:r>
                    <m:d>
                      <m:dPr>
                        <m:begChr m:val="("/>
                        <m:endChr m:val=")"/>
                        <m:sepChr m:val=""/>
                        <m:grow/>
                      </m:dPr>
                      <m:e>
                        <m:r>
                          <m:t>λ</m:t>
                        </m:r>
                      </m:e>
                    </m:d>
                  </m:oMath>
                </a14:m>
                <a:r>
                  <a:rPr/>
                  <a:t> to be conjugate for the Poisson sampling model, i.e. we want </a:t>
                </a:r>
                <a14:m>
                  <m:oMath xmlns:m="http://schemas.openxmlformats.org/officeDocument/2006/math">
                    <m:r>
                      <m:t>p</m:t>
                    </m:r>
                    <m:d>
                      <m:dPr>
                        <m:begChr m:val="("/>
                        <m:endChr m:val=")"/>
                        <m:sepChr m:val=""/>
                        <m:grow/>
                      </m:dPr>
                      <m:e>
                        <m:r>
                          <m:t>λ</m:t>
                        </m:r>
                        <m:r>
                          <m:rPr>
                            <m:sty m:val="p"/>
                          </m:rPr>
                          <m:t>|</m:t>
                        </m:r>
                        <m:sSub>
                          <m:e>
                            <m:r>
                              <m:t>y</m:t>
                            </m:r>
                          </m:e>
                          <m:sub>
                            <m:r>
                              <m:t>1</m:t>
                            </m:r>
                          </m:sub>
                        </m:sSub>
                        <m:r>
                          <m:rPr>
                            <m:sty m:val="p"/>
                          </m:rPr>
                          <m:t>,</m:t>
                        </m:r>
                        <m:r>
                          <m:rPr>
                            <m:sty m:val="p"/>
                          </m:rPr>
                          <m:t>…</m:t>
                        </m:r>
                        <m:r>
                          <m:rPr>
                            <m:sty m:val="p"/>
                          </m:rPr>
                          <m:t>,</m:t>
                        </m:r>
                        <m:sSub>
                          <m:e>
                            <m:r>
                              <m:t>y</m:t>
                            </m:r>
                          </m:e>
                          <m:sub>
                            <m:r>
                              <m:t>n</m:t>
                            </m:r>
                          </m:sub>
                        </m:sSub>
                      </m:e>
                    </m:d>
                  </m:oMath>
                </a14:m>
                <a:r>
                  <a:rPr/>
                  <a:t> to be in the same family of distributions as </a:t>
                </a:r>
                <a14:m>
                  <m:oMath xmlns:m="http://schemas.openxmlformats.org/officeDocument/2006/math">
                    <m:r>
                      <m:t>p</m:t>
                    </m:r>
                    <m:d>
                      <m:dPr>
                        <m:begChr m:val="("/>
                        <m:endChr m:val=")"/>
                        <m:sepChr m:val=""/>
                        <m:grow/>
                      </m:dPr>
                      <m:e>
                        <m:r>
                          <m:t>λ</m:t>
                        </m:r>
                      </m:e>
                    </m:d>
                  </m:oMath>
                </a14:m>
                <a:r>
                  <a:rPr/>
                  <a:t>, then the above implies that </a:t>
                </a:r>
                <a14:m>
                  <m:oMath xmlns:m="http://schemas.openxmlformats.org/officeDocument/2006/math">
                    <m:r>
                      <m:t>p</m:t>
                    </m:r>
                    <m:d>
                      <m:dPr>
                        <m:begChr m:val="("/>
                        <m:endChr m:val=")"/>
                        <m:sepChr m:val=""/>
                        <m:grow/>
                      </m:dPr>
                      <m:e>
                        <m:r>
                          <m:t>λ</m:t>
                        </m:r>
                      </m:e>
                    </m:d>
                  </m:oMath>
                </a14:m>
                <a:r>
                  <a:rPr/>
                  <a:t> needs to include terms of the form </a:t>
                </a:r>
                <a14:m>
                  <m:oMath xmlns:m="http://schemas.openxmlformats.org/officeDocument/2006/math">
                    <m:sSup>
                      <m:e>
                        <m:r>
                          <m:t>λ</m:t>
                        </m:r>
                      </m:e>
                      <m:sup>
                        <m:sSub>
                          <m:e>
                            <m:r>
                              <m:t>c</m:t>
                            </m:r>
                          </m:e>
                          <m:sub>
                            <m:r>
                              <m:t>1</m:t>
                            </m:r>
                          </m:sub>
                        </m:sSub>
                      </m:sup>
                    </m:sSup>
                    <m:sSup>
                      <m:e>
                        <m:r>
                          <m:t>e</m:t>
                        </m:r>
                      </m:e>
                      <m:sup>
                        <m:r>
                          <m:rPr>
                            <m:sty m:val="p"/>
                          </m:rPr>
                          <m:t>−</m:t>
                        </m:r>
                        <m:sSub>
                          <m:e>
                            <m:r>
                              <m:t>c</m:t>
                            </m:r>
                          </m:e>
                          <m:sub>
                            <m:r>
                              <m:t>2</m:t>
                            </m:r>
                          </m:sub>
                        </m:sSub>
                        <m:r>
                          <m:t>λ</m:t>
                        </m:r>
                      </m:sup>
                    </m:sSup>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The simplest class of such distributions is the family of gamma distributions (these include only such terms).</a:t>
                </a:r>
              </a:p>
              <a:p>
                <a:pPr lvl="0" indent="0" marL="0">
                  <a:buNone/>
                </a:pPr>
                <a:r>
                  <a:rPr/>
                  <a:t>Recall </a:t>
                </a:r>
                <a14:m>
                  <m:oMath xmlns:m="http://schemas.openxmlformats.org/officeDocument/2006/math">
                    <m:r>
                      <m:t>Λ</m:t>
                    </m:r>
                    <m:r>
                      <m:rPr>
                        <m:sty m:val="p"/>
                      </m:rPr>
                      <m:t>∼</m:t>
                    </m:r>
                    <m:r>
                      <m:t>Γ</m:t>
                    </m:r>
                    <m:d>
                      <m:dPr>
                        <m:begChr m:val="("/>
                        <m:endChr m:val=")"/>
                        <m:sepChr m:val=""/>
                        <m:grow/>
                      </m:dPr>
                      <m:e>
                        <m:r>
                          <m:t>a</m:t>
                        </m:r>
                        <m:r>
                          <m:rPr>
                            <m:sty m:val="p"/>
                          </m:rPr>
                          <m:t>,</m:t>
                        </m:r>
                        <m:r>
                          <m:t>b</m:t>
                        </m:r>
                      </m:e>
                    </m:d>
                  </m:oMath>
                </a14:m>
                <a:r>
                  <a:rPr/>
                  <a:t> with parameters </a:t>
                </a:r>
                <a14:m>
                  <m:oMath xmlns:m="http://schemas.openxmlformats.org/officeDocument/2006/math">
                    <m:r>
                      <m:t>a</m:t>
                    </m:r>
                    <m:r>
                      <m:rPr>
                        <m:sty m:val="p"/>
                      </m:rPr>
                      <m:t>&gt;</m:t>
                    </m:r>
                    <m:r>
                      <m:t>0</m:t>
                    </m:r>
                    <m:r>
                      <m:rPr>
                        <m:sty m:val="p"/>
                      </m:rPr>
                      <m:t>,</m:t>
                    </m:r>
                    <m:r>
                      <m:t>b</m:t>
                    </m:r>
                    <m:r>
                      <m:rPr>
                        <m:sty m:val="p"/>
                      </m:rPr>
                      <m:t>&gt;</m:t>
                    </m:r>
                    <m:r>
                      <m:t>0</m:t>
                    </m:r>
                  </m:oMath>
                </a14:m>
                <a:r>
                  <a:rPr/>
                  <a:t> if</a:t>
                </a:r>
              </a:p>
              <a:p>
                <a:pPr lvl="0" indent="0" marL="0">
                  <a:buNone/>
                </a:pPr>
                <a14:m>
                  <m:oMathPara xmlns:m="http://schemas.openxmlformats.org/officeDocument/2006/math">
                    <m:oMathParaPr>
                      <m:jc m:val="center"/>
                    </m:oMathParaPr>
                    <m:oMath>
                      <m:r>
                        <m:t>p</m:t>
                      </m:r>
                      <m:d>
                        <m:dPr>
                          <m:begChr m:val="("/>
                          <m:endChr m:val=")"/>
                          <m:sepChr m:val=""/>
                          <m:grow/>
                        </m:dPr>
                        <m:e>
                          <m:r>
                            <m:t>λ</m:t>
                          </m:r>
                          <m:r>
                            <m:rPr>
                              <m:sty m:val="p"/>
                            </m:rPr>
                            <m:t>|</m:t>
                          </m:r>
                          <m:r>
                            <m:t>a</m:t>
                          </m:r>
                          <m:r>
                            <m:rPr>
                              <m:sty m:val="p"/>
                            </m:rPr>
                            <m:t>,</m:t>
                          </m:r>
                          <m:r>
                            <m:t>b</m:t>
                          </m:r>
                        </m:e>
                      </m:d>
                      <m:r>
                        <m:rPr>
                          <m:sty m:val="p"/>
                        </m:rPr>
                        <m:t>=</m:t>
                      </m:r>
                      <m:d>
                        <m:dPr>
                          <m:begChr m:val="{"/>
                          <m:endChr m:val=""/>
                          <m:sepChr m:val=""/>
                          <m:grow/>
                        </m:dPr>
                        <m:e>
                          <m:m>
                            <m:mPr>
                              <m:baseJc m:val="center"/>
                              <m:plcHide m:val="on"/>
                              <m:mcs>
                                <m:mc>
                                  <m:mcPr>
                                    <m:mcJc m:val="left"/>
                                    <m:count m:val="1"/>
                                  </m:mcPr>
                                </m:mc>
                                <m:mc>
                                  <m:mcPr>
                                    <m:mcJc m:val="left"/>
                                    <m:count m:val="1"/>
                                  </m:mcPr>
                                </m:mc>
                              </m:mcs>
                            </m:mPr>
                            <m:mr>
                              <m:e>
                                <m:f>
                                  <m:fPr>
                                    <m:type m:val="bar"/>
                                  </m:fPr>
                                  <m:num>
                                    <m:sSup>
                                      <m:e>
                                        <m:r>
                                          <m:t>b</m:t>
                                        </m:r>
                                      </m:e>
                                      <m:sup>
                                        <m:r>
                                          <m:t>a</m:t>
                                        </m:r>
                                      </m:sup>
                                    </m:sSup>
                                  </m:num>
                                  <m:den>
                                    <m:r>
                                      <m:t>Γ</m:t>
                                    </m:r>
                                    <m:d>
                                      <m:dPr>
                                        <m:begChr m:val="("/>
                                        <m:endChr m:val=")"/>
                                        <m:sepChr m:val=""/>
                                        <m:grow/>
                                      </m:dPr>
                                      <m:e>
                                        <m:r>
                                          <m:t>a</m:t>
                                        </m:r>
                                      </m:e>
                                    </m:d>
                                  </m:den>
                                </m:f>
                                <m:sSup>
                                  <m:e>
                                    <m:r>
                                      <m:t>λ</m:t>
                                    </m:r>
                                  </m:e>
                                  <m:sup>
                                    <m:r>
                                      <m:t>a</m:t>
                                    </m:r>
                                    <m:r>
                                      <m:rPr>
                                        <m:sty m:val="p"/>
                                      </m:rPr>
                                      <m:t>−</m:t>
                                    </m:r>
                                    <m:r>
                                      <m:t>1</m:t>
                                    </m:r>
                                  </m:sup>
                                </m:sSup>
                                <m:sSup>
                                  <m:e>
                                    <m:r>
                                      <m:t>e</m:t>
                                    </m:r>
                                  </m:e>
                                  <m:sup>
                                    <m:r>
                                      <m:rPr>
                                        <m:sty m:val="p"/>
                                      </m:rPr>
                                      <m:t>−</m:t>
                                    </m:r>
                                    <m:r>
                                      <m:t>b</m:t>
                                    </m:r>
                                    <m:r>
                                      <m:t>λ</m:t>
                                    </m:r>
                                  </m:sup>
                                </m:sSup>
                              </m:e>
                              <m:e>
                                <m:r>
                                  <m:rPr>
                                    <m:nor/>
                                    <m:sty m:val="p"/>
                                  </m:rPr>
                                  <m:t> if </m:t>
                                </m:r>
                                <m:r>
                                  <m:t>λ</m:t>
                                </m:r>
                                <m:r>
                                  <m:rPr>
                                    <m:sty m:val="p"/>
                                  </m:rPr>
                                  <m:t>&gt;</m:t>
                                </m:r>
                                <m:r>
                                  <m:t>0</m:t>
                                </m:r>
                              </m:e>
                            </m:mr>
                            <m:mr>
                              <m:e>
                                <m:r>
                                  <m:t>0</m:t>
                                </m:r>
                              </m:e>
                              <m:e>
                                <m:r>
                                  <m:rPr>
                                    <m:nor/>
                                    <m:sty m:val="p"/>
                                  </m:rPr>
                                  <m:t> otherwise</m:t>
                                </m:r>
                              </m:e>
                            </m:mr>
                          </m:m>
                        </m:e>
                      </m:d>
                    </m:oMath>
                  </m:oMathPara>
                </a14:m>
              </a:p>
              <a:p>
                <a:pPr lvl="0" indent="0" marL="0">
                  <a:buNone/>
                </a:pPr>
                <a:r>
                  <a:rPr/>
                  <a:t>where </a:t>
                </a:r>
                <a14:m>
                  <m:oMath xmlns:m="http://schemas.openxmlformats.org/officeDocument/2006/math">
                    <m:r>
                      <m:t>Γ</m:t>
                    </m:r>
                    <m:d>
                      <m:dPr>
                        <m:begChr m:val="("/>
                        <m:endChr m:val=")"/>
                        <m:sepChr m:val=""/>
                        <m:grow/>
                      </m:dPr>
                      <m:e>
                        <m:r>
                          <m:t>α</m:t>
                        </m:r>
                      </m:e>
                    </m:d>
                    <m:r>
                      <m:rPr>
                        <m:sty m:val="p"/>
                      </m:rPr>
                      <m:t>=</m:t>
                    </m:r>
                    <m:nary>
                      <m:naryPr>
                        <m:chr m:val="∫"/>
                        <m:limLoc m:val="subSup"/>
                        <m:subHide m:val="off"/>
                        <m:supHide m:val="off"/>
                      </m:naryPr>
                      <m:sub>
                        <m:r>
                          <m:t>0</m:t>
                        </m:r>
                      </m:sub>
                      <m:sup>
                        <m:r>
                          <m:rPr>
                            <m:sty m:val="p"/>
                          </m:rPr>
                          <m:t>∞</m:t>
                        </m:r>
                      </m:sup>
                      <m:e>
                        <m:sSup>
                          <m:e>
                            <m:r>
                              <m:t>z</m:t>
                            </m:r>
                          </m:e>
                          <m:sup>
                            <m:r>
                              <m:t>α</m:t>
                            </m:r>
                            <m:r>
                              <m:rPr>
                                <m:sty m:val="p"/>
                              </m:rPr>
                              <m:t>−</m:t>
                            </m:r>
                            <m:r>
                              <m:t>1</m:t>
                            </m:r>
                          </m:sup>
                        </m:sSup>
                      </m:e>
                    </m:nary>
                    <m:sSup>
                      <m:e>
                        <m:r>
                          <m:t>e</m:t>
                        </m:r>
                      </m:e>
                      <m:sup>
                        <m:r>
                          <m:rPr>
                            <m:sty m:val="p"/>
                          </m:rPr>
                          <m:t>−</m:t>
                        </m:r>
                        <m:r>
                          <m:t>z</m:t>
                        </m:r>
                      </m:sup>
                    </m:sSup>
                    <m:r>
                      <m:t>d</m:t>
                    </m:r>
                    <m:r>
                      <m:t>z</m:t>
                    </m:r>
                  </m:oMath>
                </a14:m>
                <a:r>
                  <a:rPr/>
                  <a:t> is the gamma function.</a:t>
                </a:r>
              </a:p>
              <a:p>
                <a:pPr lvl="0" indent="0" marL="0">
                  <a:buNone/>
                </a:pPr>
                <a14:m>
                  <m:oMathPara xmlns:m="http://schemas.openxmlformats.org/officeDocument/2006/math">
                    <m:oMathParaPr>
                      <m:jc m:val="center"/>
                    </m:oMathParaPr>
                    <m:oMath>
                      <m:r>
                        <m:t> </m:t>
                      </m:r>
                    </m:oMath>
                  </m:oMathPara>
                </a14:m>
              </a:p>
              <a:p>
                <a:pPr lvl="0" indent="0" marL="0">
                  <a:buNone/>
                </a:pPr>
                <a:r>
                  <a:rPr/>
                  <a:t>And</a:t>
                </a:r>
              </a:p>
              <a:p>
                <a:pPr lvl="0" indent="0" marL="0">
                  <a:buNone/>
                </a:pPr>
                <a14:m>
                  <m:oMathPara xmlns:m="http://schemas.openxmlformats.org/officeDocument/2006/math">
                    <m:oMathParaPr>
                      <m:jc m:val="center"/>
                    </m:oMathParaPr>
                    <m:oMath>
                      <m:r>
                        <m:t>E</m:t>
                      </m:r>
                      <m:d>
                        <m:dPr>
                          <m:begChr m:val="("/>
                          <m:endChr m:val=")"/>
                          <m:sepChr m:val=""/>
                          <m:grow/>
                        </m:dPr>
                        <m:e>
                          <m:r>
                            <m:t>Λ</m:t>
                          </m:r>
                        </m:e>
                      </m:d>
                      <m:r>
                        <m:rPr>
                          <m:sty m:val="p"/>
                        </m:rPr>
                        <m:t>=</m:t>
                      </m:r>
                      <m:f>
                        <m:fPr>
                          <m:type m:val="bar"/>
                        </m:fPr>
                        <m:num>
                          <m:r>
                            <m:t>a</m:t>
                          </m:r>
                        </m:num>
                        <m:den>
                          <m:r>
                            <m:t>b</m:t>
                          </m:r>
                        </m:den>
                      </m:f>
                      <m:r>
                        <m:rPr>
                          <m:sty m:val="p"/>
                        </m:rPr>
                        <m:t>,</m:t>
                      </m:r>
                      <m:r>
                        <m:t> </m:t>
                      </m:r>
                      <m:r>
                        <m:t>V</m:t>
                      </m:r>
                      <m:r>
                        <m:t>a</m:t>
                      </m:r>
                      <m:r>
                        <m:t>r</m:t>
                      </m:r>
                      <m:d>
                        <m:dPr>
                          <m:begChr m:val="("/>
                          <m:endChr m:val=")"/>
                          <m:sepChr m:val=""/>
                          <m:grow/>
                        </m:dPr>
                        <m:e>
                          <m:r>
                            <m:t>Λ</m:t>
                          </m:r>
                        </m:e>
                      </m:d>
                      <m:r>
                        <m:rPr>
                          <m:sty m:val="p"/>
                        </m:rPr>
                        <m:t>=</m:t>
                      </m:r>
                      <m:f>
                        <m:fPr>
                          <m:type m:val="bar"/>
                        </m:fPr>
                        <m:num>
                          <m:r>
                            <m:t>a</m:t>
                          </m:r>
                        </m:num>
                        <m:den>
                          <m:sSup>
                            <m:e>
                              <m:r>
                                <m:t>b</m:t>
                              </m:r>
                            </m:e>
                            <m:sup>
                              <m:r>
                                <m:t>2</m:t>
                              </m:r>
                            </m:sup>
                          </m:sSup>
                        </m:den>
                      </m:f>
                      <m:r>
                        <m:rPr>
                          <m:sty m:val="p"/>
                        </m:rPr>
                        <m:t>,</m:t>
                      </m:r>
                      <m:r>
                        <m:t> </m:t>
                      </m:r>
                      <m:r>
                        <m:rPr>
                          <m:nor/>
                          <m:sty m:val="p"/>
                        </m:rPr>
                        <m:t>mode</m:t>
                      </m:r>
                      <m:d>
                        <m:dPr>
                          <m:begChr m:val="("/>
                          <m:endChr m:val=")"/>
                          <m:sepChr m:val=""/>
                          <m:grow/>
                        </m:dPr>
                        <m:e>
                          <m:r>
                            <m:t>Λ</m:t>
                          </m:r>
                        </m:e>
                      </m:d>
                      <m:r>
                        <m:rPr>
                          <m:sty m:val="p"/>
                        </m:rPr>
                        <m:t>=</m:t>
                      </m:r>
                      <m:f>
                        <m:fPr>
                          <m:type m:val="bar"/>
                        </m:fPr>
                        <m:num>
                          <m:r>
                            <m:t>a</m:t>
                          </m:r>
                          <m:r>
                            <m:rPr>
                              <m:sty m:val="p"/>
                            </m:rPr>
                            <m:t>−</m:t>
                          </m:r>
                          <m:r>
                            <m:t>1</m:t>
                          </m:r>
                        </m:num>
                        <m:den>
                          <m:r>
                            <m:t>b</m:t>
                          </m:r>
                        </m:den>
                      </m:f>
                      <m:r>
                        <m:t> </m:t>
                      </m:r>
                      <m:r>
                        <m:rPr>
                          <m:nor/>
                          <m:sty m:val="p"/>
                        </m:rPr>
                        <m:t> if </m:t>
                      </m:r>
                      <m:r>
                        <m:t>a</m:t>
                      </m:r>
                      <m:r>
                        <m:rPr>
                          <m:sty m:val="p"/>
                        </m:rPr>
                        <m:t>&gt;</m:t>
                      </m:r>
                      <m:r>
                        <m:t>1</m:t>
                      </m:r>
                      <m:r>
                        <m:rPr>
                          <m:sty m:val="p"/>
                        </m:rPr>
                        <m:t>,</m:t>
                      </m:r>
                      <m:r>
                        <m:t> </m:t>
                      </m:r>
                      <m:r>
                        <m:t>0</m:t>
                      </m:r>
                      <m:r>
                        <m:rPr>
                          <m:nor/>
                          <m:sty m:val="p"/>
                        </m:rPr>
                        <m:t> otherwise</m:t>
                      </m:r>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p:pic>
        <p:nvPicPr>
          <p:cNvPr descr="Chanco_STA623_BDA_2025_Henrion_Session2_files/figure-pptx/unnamed-chunk-10-1.png" id="0" name="Picture 1"/>
          <p:cNvPicPr>
            <a:picLocks noGrp="1" noChangeAspect="1"/>
          </p:cNvPicPr>
          <p:nvPr/>
        </p:nvPicPr>
        <p:blipFill>
          <a:blip r:embed="rId2"/>
          <a:stretch>
            <a:fillRect/>
          </a:stretch>
        </p:blipFill>
        <p:spPr bwMode="auto">
          <a:xfrm>
            <a:off x="1955800" y="1816100"/>
            <a:ext cx="8280400" cy="4660900"/>
          </a:xfrm>
          <a:prstGeom prst="rect">
            <a:avLst/>
          </a:prstGeom>
          <a:noFill/>
          <a:ln w="9525">
            <a:noFill/>
            <a:headEnd/>
            <a:tailEnd/>
          </a:ln>
        </p:spPr>
      </p:pic>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Bayesian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Suppose doctors collect data on people presenting with smallpox and chickenpox and the symptoms they present.</a:t>
                </a:r>
              </a:p>
              <a:p>
                <a:pPr lvl="0" indent="0" marL="0">
                  <a:buNone/>
                </a:pPr>
                <a:r>
                  <a:rPr/>
                  <a:t>Based on this, the doctor will calculate</a:t>
                </a:r>
              </a:p>
              <a:p>
                <a:pPr lvl="0" indent="0" marL="0">
                  <a:buNone/>
                </a:pPr>
                <a14:m>
                  <m:oMathPara xmlns:m="http://schemas.openxmlformats.org/officeDocument/2006/math">
                    <m:oMathParaPr>
                      <m:jc m:val="center"/>
                    </m:oMathParaPr>
                    <m:oMath>
                      <m:r>
                        <m:t>p</m:t>
                      </m:r>
                      <m:d>
                        <m:dPr>
                          <m:begChr m:val="("/>
                          <m:endChr m:val=")"/>
                          <m:sepChr m:val=""/>
                          <m:grow/>
                        </m:dPr>
                        <m:e>
                          <m:r>
                            <m:rPr>
                              <m:nor/>
                              <m:sty m:val="p"/>
                            </m:rPr>
                            <m:t>spots </m:t>
                          </m:r>
                          <m:r>
                            <m:rPr>
                              <m:sty m:val="p"/>
                            </m:rPr>
                            <m:t>|</m:t>
                          </m:r>
                          <m:r>
                            <m:rPr>
                              <m:nor/>
                              <m:sty m:val="p"/>
                            </m:rPr>
                            <m:t> smallpox</m:t>
                          </m:r>
                        </m:e>
                      </m:d>
                      <m:r>
                        <m:rPr>
                          <m:sty m:val="p"/>
                        </m:rPr>
                        <m:t>=</m:t>
                      </m:r>
                      <m:r>
                        <m:t>0.9</m:t>
                      </m:r>
                    </m:oMath>
                  </m:oMathPara>
                </a14:m>
              </a:p>
              <a:p>
                <a:pPr lvl="0" indent="0" marL="0">
                  <a:buNone/>
                </a:pPr>
                <a:r>
                  <a:rPr/>
                  <a:t>and</a:t>
                </a:r>
              </a:p>
              <a:p>
                <a:pPr lvl="0" indent="0" marL="0">
                  <a:buNone/>
                </a:pPr>
                <a14:m>
                  <m:oMathPara xmlns:m="http://schemas.openxmlformats.org/officeDocument/2006/math">
                    <m:oMathParaPr>
                      <m:jc m:val="center"/>
                    </m:oMathParaPr>
                    <m:oMath>
                      <m:r>
                        <m:t>p</m:t>
                      </m:r>
                      <m:d>
                        <m:dPr>
                          <m:begChr m:val="("/>
                          <m:endChr m:val=")"/>
                          <m:sepChr m:val=""/>
                          <m:grow/>
                        </m:dPr>
                        <m:e>
                          <m:r>
                            <m:rPr>
                              <m:nor/>
                              <m:sty m:val="p"/>
                            </m:rPr>
                            <m:t>spots </m:t>
                          </m:r>
                          <m:r>
                            <m:rPr>
                              <m:sty m:val="p"/>
                            </m:rPr>
                            <m:t>|</m:t>
                          </m:r>
                          <m:r>
                            <m:rPr>
                              <m:nor/>
                              <m:sty m:val="p"/>
                            </m:rPr>
                            <m:t> chickenpox</m:t>
                          </m:r>
                        </m:e>
                      </m:d>
                      <m:r>
                        <m:rPr>
                          <m:sty m:val="p"/>
                        </m:rPr>
                        <m:t>=</m:t>
                      </m:r>
                      <m:r>
                        <m:t>0.8</m:t>
                      </m:r>
                    </m:oMath>
                  </m:oMathPara>
                </a14:m>
              </a:p>
              <a:p>
                <a:pPr lvl="0" indent="0" marL="0">
                  <a:buNone/>
                </a:pPr>
                <a:r>
                  <a:rPr/>
                  <a:t>These two expression are called the </a:t>
                </a:r>
                <a:r>
                  <a:rPr i="1"/>
                  <a:t>likelihood</a:t>
                </a:r>
                <a:r>
                  <a:rPr/>
                  <a:t> of smallpox / chickenpox and are obtained from the </a:t>
                </a:r>
                <a:r>
                  <a:rPr i="1"/>
                  <a:t>sampling model</a:t>
                </a:r>
                <a:r>
                  <a:rPr/>
                  <a:t> that we assume for the data.</a:t>
                </a:r>
              </a:p>
              <a:p>
                <a:pPr lvl="0" indent="0" marL="0">
                  <a:buNone/>
                </a:pPr>
                <a:r>
                  <a:rPr/>
                  <a:t>The maximum likelihood estimate for the disease based on these two is smallpox.</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Suppose</a:t>
                </a:r>
              </a:p>
              <a:p>
                <a:pPr lvl="0" indent="0" marL="0">
                  <a:buNone/>
                </a:pPr>
                <a14:m>
                  <m:oMathPara xmlns:m="http://schemas.openxmlformats.org/officeDocument/2006/math">
                    <m:oMathParaPr>
                      <m:jc m:val="center"/>
                    </m:oMathParaPr>
                    <m:oMath>
                      <m:d>
                        <m:dPr>
                          <m:begChr m:val="{"/>
                          <m:endChr m:val=""/>
                          <m:sepChr m:val=""/>
                          <m:grow/>
                        </m:dPr>
                        <m:e>
                          <m:m>
                            <m:mPr>
                              <m:baseJc m:val="center"/>
                              <m:plcHide m:val="on"/>
                              <m:mcs>
                                <m:mc>
                                  <m:mcPr>
                                    <m:mcJc m:val="left"/>
                                    <m:count m:val="1"/>
                                  </m:mcPr>
                                </m:mc>
                                <m:mc>
                                  <m:mcPr>
                                    <m:mcJc m:val="left"/>
                                    <m:count m:val="1"/>
                                  </m:mcPr>
                                </m:mc>
                              </m:mcs>
                            </m:mPr>
                            <m:mr>
                              <m:e>
                                <m:sSub>
                                  <m:e>
                                    <m:r>
                                      <m:t>Y</m:t>
                                    </m:r>
                                  </m:e>
                                  <m:sub>
                                    <m:r>
                                      <m:t>1</m:t>
                                    </m:r>
                                  </m:sub>
                                </m:sSub>
                                <m:r>
                                  <m:rPr>
                                    <m:sty m:val="p"/>
                                  </m:rPr>
                                  <m:t>,</m:t>
                                </m:r>
                                <m:r>
                                  <m:rPr>
                                    <m:sty m:val="p"/>
                                  </m:rPr>
                                  <m:t>…</m:t>
                                </m:r>
                                <m:r>
                                  <m:rPr>
                                    <m:sty m:val="p"/>
                                  </m:rPr>
                                  <m:t>,</m:t>
                                </m:r>
                                <m:sSub>
                                  <m:e>
                                    <m:r>
                                      <m:t>Y</m:t>
                                    </m:r>
                                  </m:e>
                                  <m:sub>
                                    <m:r>
                                      <m:t>n</m:t>
                                    </m:r>
                                  </m:sub>
                                </m:sSub>
                                <m:sSub>
                                  <m:e>
                                    <m:r>
                                      <m:rPr>
                                        <m:sty m:val="p"/>
                                      </m:rPr>
                                      <m:t>∼</m:t>
                                    </m:r>
                                  </m:e>
                                  <m:sub>
                                    <m:r>
                                      <m:rPr>
                                        <m:nor/>
                                        <m:sty m:val="p"/>
                                      </m:rPr>
                                      <m:t>iid</m:t>
                                    </m:r>
                                  </m:sub>
                                </m:sSub>
                                <m:r>
                                  <m:rPr>
                                    <m:nor/>
                                    <m:sty m:val="p"/>
                                  </m:rPr>
                                  <m:t>Pois</m:t>
                                </m:r>
                                <m:d>
                                  <m:dPr>
                                    <m:begChr m:val="("/>
                                    <m:endChr m:val=")"/>
                                    <m:sepChr m:val=""/>
                                    <m:grow/>
                                  </m:dPr>
                                  <m:e>
                                    <m:r>
                                      <m:t>λ</m:t>
                                    </m:r>
                                  </m:e>
                                </m:d>
                                <m:r>
                                  <m:t> </m:t>
                                </m:r>
                              </m:e>
                              <m:e>
                                <m:r>
                                  <m:rPr>
                                    <m:nor/>
                                    <m:sty m:val="p"/>
                                  </m:rPr>
                                  <m:t>(sampling model)</m:t>
                                </m:r>
                              </m:e>
                            </m:mr>
                            <m:mr>
                              <m:e/>
                              <m:e/>
                            </m:mr>
                            <m:mr>
                              <m:e>
                                <m:r>
                                  <m:t>λ</m:t>
                                </m:r>
                                <m:r>
                                  <m:rPr>
                                    <m:sty m:val="p"/>
                                  </m:rPr>
                                  <m:t>∼</m:t>
                                </m:r>
                                <m:r>
                                  <m:t>Γ</m:t>
                                </m:r>
                                <m:d>
                                  <m:dPr>
                                    <m:begChr m:val="("/>
                                    <m:endChr m:val=")"/>
                                    <m:sepChr m:val=""/>
                                    <m:grow/>
                                  </m:dPr>
                                  <m:e>
                                    <m:r>
                                      <m:t>a</m:t>
                                    </m:r>
                                    <m:r>
                                      <m:rPr>
                                        <m:sty m:val="p"/>
                                      </m:rPr>
                                      <m:t>,</m:t>
                                    </m:r>
                                    <m:r>
                                      <m:t>b</m:t>
                                    </m:r>
                                  </m:e>
                                </m:d>
                              </m:e>
                              <m:e>
                                <m:r>
                                  <m:rPr>
                                    <m:nor/>
                                    <m:sty m:val="p"/>
                                  </m:rPr>
                                  <m:t>(prior distribution)</m:t>
                                </m:r>
                              </m:e>
                            </m:mr>
                          </m:m>
                        </m:e>
                      </m:d>
                    </m:oMath>
                  </m:oMathPara>
                </a14:m>
              </a:p>
              <a:p>
                <a:pPr lvl="0" indent="0" marL="0">
                  <a:buNone/>
                </a:pPr>
                <a:r>
                  <a:rPr/>
                  <a:t>Then</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s>
                        </m:mPr>
                        <m:mr>
                          <m:e>
                            <m:r>
                              <m:t>p</m:t>
                            </m:r>
                            <m:d>
                              <m:dPr>
                                <m:begChr m:val="("/>
                                <m:endChr m:val=")"/>
                                <m:sepChr m:val=""/>
                                <m:grow/>
                              </m:dPr>
                              <m:e>
                                <m:r>
                                  <m:t>λ</m:t>
                                </m:r>
                                <m:r>
                                  <m:rPr>
                                    <m:sty m:val="p"/>
                                  </m:rPr>
                                  <m:t>|</m:t>
                                </m:r>
                                <m:sSub>
                                  <m:e>
                                    <m:r>
                                      <m:t>y</m:t>
                                    </m:r>
                                  </m:e>
                                  <m:sub>
                                    <m:r>
                                      <m:t>1</m:t>
                                    </m:r>
                                  </m:sub>
                                </m:sSub>
                                <m:r>
                                  <m:rPr>
                                    <m:sty m:val="p"/>
                                  </m:rPr>
                                  <m:t>,</m:t>
                                </m:r>
                                <m:r>
                                  <m:rPr>
                                    <m:sty m:val="p"/>
                                  </m:rPr>
                                  <m:t>…</m:t>
                                </m:r>
                                <m:r>
                                  <m:rPr>
                                    <m:sty m:val="p"/>
                                  </m:rPr>
                                  <m:t>,</m:t>
                                </m:r>
                                <m:sSub>
                                  <m:e>
                                    <m:r>
                                      <m:t>y</m:t>
                                    </m:r>
                                  </m:e>
                                  <m:sub>
                                    <m:r>
                                      <m:t>n</m:t>
                                    </m:r>
                                  </m:sub>
                                </m:sSub>
                              </m:e>
                            </m:d>
                          </m:e>
                          <m:e>
                            <m:r>
                              <m:rPr>
                                <m:sty m:val="p"/>
                              </m:rPr>
                              <m:t>∝</m:t>
                            </m:r>
                          </m:e>
                          <m:e>
                            <m:r>
                              <m:t>p</m:t>
                            </m:r>
                            <m:d>
                              <m:dPr>
                                <m:begChr m:val="("/>
                                <m:endChr m:val=")"/>
                                <m:sepChr m:val=""/>
                                <m:grow/>
                              </m:dPr>
                              <m:e>
                                <m:r>
                                  <m:t>λ</m:t>
                                </m:r>
                              </m:e>
                            </m:d>
                            <m:r>
                              <m:t> </m:t>
                            </m:r>
                            <m:r>
                              <m:t>p</m:t>
                            </m:r>
                            <m:d>
                              <m:dPr>
                                <m:begChr m:val="("/>
                                <m:endChr m:val=")"/>
                                <m:sepChr m:val=""/>
                                <m:grow/>
                              </m:dPr>
                              <m:e>
                                <m:sSub>
                                  <m:e>
                                    <m:r>
                                      <m:t>y</m:t>
                                    </m:r>
                                  </m:e>
                                  <m:sub>
                                    <m:r>
                                      <m:t>1</m:t>
                                    </m:r>
                                  </m:sub>
                                </m:sSub>
                                <m:r>
                                  <m:rPr>
                                    <m:sty m:val="p"/>
                                  </m:rPr>
                                  <m:t>,</m:t>
                                </m:r>
                                <m:r>
                                  <m:rPr>
                                    <m:sty m:val="p"/>
                                  </m:rPr>
                                  <m:t>…</m:t>
                                </m:r>
                                <m:r>
                                  <m:rPr>
                                    <m:sty m:val="p"/>
                                  </m:rPr>
                                  <m:t>,</m:t>
                                </m:r>
                                <m:sSub>
                                  <m:e>
                                    <m:r>
                                      <m:t>y</m:t>
                                    </m:r>
                                  </m:e>
                                  <m:sub>
                                    <m:r>
                                      <m:t>n</m:t>
                                    </m:r>
                                  </m:sub>
                                </m:sSub>
                              </m:e>
                            </m:d>
                          </m:e>
                        </m:mr>
                        <m:mr>
                          <m:e/>
                          <m:e>
                            <m:r>
                              <m:rPr>
                                <m:sty m:val="p"/>
                              </m:rPr>
                              <m:t>∝</m:t>
                            </m:r>
                          </m:e>
                          <m:e>
                            <m:d>
                              <m:dPr>
                                <m:begChr m:val="("/>
                                <m:endChr m:val=")"/>
                                <m:sepChr m:val=""/>
                                <m:grow/>
                              </m:dPr>
                              <m:e>
                                <m:sSup>
                                  <m:e>
                                    <m:r>
                                      <m:t>λ</m:t>
                                    </m:r>
                                  </m:e>
                                  <m:sup>
                                    <m:r>
                                      <m:t>a</m:t>
                                    </m:r>
                                    <m:r>
                                      <m:rPr>
                                        <m:sty m:val="p"/>
                                      </m:rPr>
                                      <m:t>−</m:t>
                                    </m:r>
                                    <m:r>
                                      <m:t>1</m:t>
                                    </m:r>
                                  </m:sup>
                                </m:sSup>
                                <m:sSup>
                                  <m:e>
                                    <m:r>
                                      <m:t>e</m:t>
                                    </m:r>
                                  </m:e>
                                  <m:sup>
                                    <m:r>
                                      <m:rPr>
                                        <m:sty m:val="p"/>
                                      </m:rPr>
                                      <m:t>−</m:t>
                                    </m:r>
                                    <m:r>
                                      <m:t>b</m:t>
                                    </m:r>
                                    <m:r>
                                      <m:t>λ</m:t>
                                    </m:r>
                                  </m:sup>
                                </m:sSup>
                              </m:e>
                            </m:d>
                            <m:d>
                              <m:dPr>
                                <m:begChr m:val="("/>
                                <m:endChr m:val=")"/>
                                <m:sepChr m:val=""/>
                                <m:grow/>
                              </m:dPr>
                              <m:e>
                                <m:sSup>
                                  <m:e>
                                    <m:r>
                                      <m:t>λ</m:t>
                                    </m:r>
                                  </m:e>
                                  <m:sup>
                                    <m:r>
                                      <m:rPr>
                                        <m:sty m:val="p"/>
                                      </m:rPr>
                                      <m:t>∑</m:t>
                                    </m:r>
                                    <m:sSub>
                                      <m:e>
                                        <m:r>
                                          <m:t>y</m:t>
                                        </m:r>
                                      </m:e>
                                      <m:sub>
                                        <m:r>
                                          <m:t>i</m:t>
                                        </m:r>
                                      </m:sub>
                                    </m:sSub>
                                  </m:sup>
                                </m:sSup>
                                <m:sSup>
                                  <m:e>
                                    <m:r>
                                      <m:t>e</m:t>
                                    </m:r>
                                  </m:e>
                                  <m:sup>
                                    <m:r>
                                      <m:rPr>
                                        <m:sty m:val="p"/>
                                      </m:rPr>
                                      <m:t>−</m:t>
                                    </m:r>
                                    <m:r>
                                      <m:t>n</m:t>
                                    </m:r>
                                    <m:r>
                                      <m:t>λ</m:t>
                                    </m:r>
                                  </m:sup>
                                </m:sSup>
                              </m:e>
                            </m:d>
                          </m:e>
                        </m:mr>
                        <m:mr>
                          <m:e/>
                          <m:e>
                            <m:r>
                              <m:rPr>
                                <m:sty m:val="p"/>
                              </m:rPr>
                              <m:t>∝</m:t>
                            </m:r>
                          </m:e>
                          <m:e>
                            <m:sSup>
                              <m:e>
                                <m:r>
                                  <m:t>λ</m:t>
                                </m:r>
                              </m:e>
                              <m:sup>
                                <m:r>
                                  <m:t>a</m:t>
                                </m:r>
                                <m:r>
                                  <m:rPr>
                                    <m:sty m:val="p"/>
                                  </m:rPr>
                                  <m:t>+</m:t>
                                </m:r>
                                <m:r>
                                  <m:rPr>
                                    <m:sty m:val="p"/>
                                  </m:rPr>
                                  <m:t>∑</m:t>
                                </m:r>
                                <m:sSub>
                                  <m:e>
                                    <m:r>
                                      <m:t>y</m:t>
                                    </m:r>
                                  </m:e>
                                  <m:sub>
                                    <m:r>
                                      <m:t>i</m:t>
                                    </m:r>
                                  </m:sub>
                                </m:sSub>
                                <m:r>
                                  <m:rPr>
                                    <m:sty m:val="p"/>
                                  </m:rPr>
                                  <m:t>−</m:t>
                                </m:r>
                                <m:r>
                                  <m:t>1</m:t>
                                </m:r>
                              </m:sup>
                            </m:sSup>
                            <m:sSup>
                              <m:e>
                                <m:r>
                                  <m:t>e</m:t>
                                </m:r>
                              </m:e>
                              <m:sup>
                                <m:r>
                                  <m:rPr>
                                    <m:sty m:val="p"/>
                                  </m:rPr>
                                  <m:t>−</m:t>
                                </m:r>
                                <m:d>
                                  <m:dPr>
                                    <m:begChr m:val="("/>
                                    <m:endChr m:val=")"/>
                                    <m:sepChr m:val=""/>
                                    <m:grow/>
                                  </m:dPr>
                                  <m:e>
                                    <m:r>
                                      <m:t>b</m:t>
                                    </m:r>
                                    <m:r>
                                      <m:rPr>
                                        <m:sty m:val="p"/>
                                      </m:rPr>
                                      <m:t>+</m:t>
                                    </m:r>
                                    <m:r>
                                      <m:t>n</m:t>
                                    </m:r>
                                  </m:e>
                                </m:d>
                                <m:r>
                                  <m:t>λ</m:t>
                                </m:r>
                              </m:sup>
                            </m:sSup>
                          </m:e>
                        </m:mr>
                      </m:m>
                    </m:oMath>
                  </m:oMathPara>
                </a14:m>
              </a:p>
              <a:p>
                <a:pPr lvl="0" indent="0" marL="0">
                  <a:buNone/>
                </a:pPr>
                <a14:m>
                  <m:oMathPara xmlns:m="http://schemas.openxmlformats.org/officeDocument/2006/math">
                    <m:oMathParaPr>
                      <m:jc m:val="center"/>
                    </m:oMathParaPr>
                    <m:oMath>
                      <m:r>
                        <m:t> </m:t>
                      </m:r>
                    </m:oMath>
                  </m:oMathPara>
                </a14:m>
              </a:p>
              <a:p>
                <a:pPr lvl="0" indent="0" marL="0">
                  <a:buNone/>
                </a:pPr>
                <a:r>
                  <a:rPr/>
                  <a:t>This is a </a:t>
                </a:r>
                <a14:m>
                  <m:oMath xmlns:m="http://schemas.openxmlformats.org/officeDocument/2006/math">
                    <m:r>
                      <m:t>Γ</m:t>
                    </m:r>
                    <m:d>
                      <m:dPr>
                        <m:begChr m:val="("/>
                        <m:endChr m:val=")"/>
                        <m:sepChr m:val=""/>
                        <m:grow/>
                      </m:dPr>
                      <m:e>
                        <m:r>
                          <m:t>a</m:t>
                        </m:r>
                        <m:r>
                          <m:rPr>
                            <m:sty m:val="p"/>
                          </m:rPr>
                          <m:t>+</m:t>
                        </m:r>
                        <m:nary>
                          <m:naryPr>
                            <m:chr m:val="∑"/>
                            <m:limLoc m:val="undOvr"/>
                            <m:subHide m:val="off"/>
                            <m:supHide m:val="on"/>
                          </m:naryPr>
                          <m:sub>
                            <m:r>
                              <m:t>i</m:t>
                            </m:r>
                          </m:sub>
                          <m:sup>
                            <m:r>
                              <m:t>​</m:t>
                            </m:r>
                          </m:sup>
                          <m:e>
                            <m:sSub>
                              <m:e>
                                <m:r>
                                  <m:t>y</m:t>
                                </m:r>
                              </m:e>
                              <m:sub>
                                <m:r>
                                  <m:t>i</m:t>
                                </m:r>
                              </m:sub>
                            </m:sSub>
                          </m:e>
                        </m:nary>
                        <m:r>
                          <m:rPr>
                            <m:sty m:val="p"/>
                          </m:rPr>
                          <m:t>,</m:t>
                        </m:r>
                        <m:r>
                          <m:t>b</m:t>
                        </m:r>
                        <m:r>
                          <m:rPr>
                            <m:sty m:val="p"/>
                          </m:rPr>
                          <m:t>+</m:t>
                        </m:r>
                        <m:r>
                          <m:t>n</m:t>
                        </m:r>
                      </m:e>
                    </m:d>
                  </m:oMath>
                </a14:m>
                <a:r>
                  <a:rPr/>
                  <a:t> distribution.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Example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So we see that</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d>
                        <m:dPr>
                          <m:begChr m:val="{"/>
                          <m:endChr m:val=""/>
                          <m:sepChr m:val=""/>
                          <m:grow/>
                        </m:dPr>
                        <m:e>
                          <m:m>
                            <m:mPr>
                              <m:baseJc m:val="center"/>
                              <m:plcHide m:val="on"/>
                              <m:mcs>
                                <m:mc>
                                  <m:mcPr>
                                    <m:mcJc m:val="left"/>
                                    <m:count m:val="1"/>
                                  </m:mcPr>
                                </m:mc>
                                <m:mc>
                                  <m:mcPr>
                                    <m:mcJc m:val="left"/>
                                    <m:count m:val="1"/>
                                  </m:mcPr>
                                </m:mc>
                              </m:mcs>
                            </m:mPr>
                            <m:mr>
                              <m:e>
                                <m:r>
                                  <m:rPr>
                                    <m:nor/>
                                    <m:sty m:val="p"/>
                                  </m:rPr>
                                  <m:t>prior </m:t>
                                </m:r>
                                <m:r>
                                  <m:t> </m:t>
                                </m:r>
                                <m:r>
                                  <m:t>p</m:t>
                                </m:r>
                                <m:d>
                                  <m:dPr>
                                    <m:begChr m:val="("/>
                                    <m:endChr m:val=")"/>
                                    <m:sepChr m:val=""/>
                                    <m:grow/>
                                  </m:dPr>
                                  <m:e>
                                    <m:r>
                                      <m:t>λ</m:t>
                                    </m:r>
                                  </m:e>
                                </m:d>
                              </m:e>
                              <m:e>
                                <m:r>
                                  <m:rPr>
                                    <m:sty m:val="p"/>
                                  </m:rPr>
                                  <m:t>=</m:t>
                                </m:r>
                                <m:r>
                                  <m:t>Γ</m:t>
                                </m:r>
                                <m:d>
                                  <m:dPr>
                                    <m:begChr m:val="("/>
                                    <m:endChr m:val=")"/>
                                    <m:sepChr m:val=""/>
                                    <m:grow/>
                                  </m:dPr>
                                  <m:e>
                                    <m:r>
                                      <m:t>a</m:t>
                                    </m:r>
                                    <m:r>
                                      <m:rPr>
                                        <m:sty m:val="p"/>
                                      </m:rPr>
                                      <m:t>,</m:t>
                                    </m:r>
                                    <m:r>
                                      <m:t>b</m:t>
                                    </m:r>
                                  </m:e>
                                </m:d>
                              </m:e>
                            </m:mr>
                            <m:mr>
                              <m:e/>
                            </m:mr>
                            <m:mr>
                              <m:e>
                                <m:r>
                                  <m:rPr>
                                    <m:nor/>
                                    <m:sty m:val="p"/>
                                  </m:rPr>
                                  <m:t>likelihood </m:t>
                                </m:r>
                                <m:r>
                                  <m:t> </m:t>
                                </m:r>
                                <m:r>
                                  <m:t>p</m:t>
                                </m:r>
                                <m:d>
                                  <m:dPr>
                                    <m:begChr m:val="("/>
                                    <m:endChr m:val=")"/>
                                    <m:sepChr m:val=""/>
                                    <m:grow/>
                                  </m:dPr>
                                  <m:e>
                                    <m:sSub>
                                      <m:e>
                                        <m:r>
                                          <m:t>y</m:t>
                                        </m:r>
                                      </m:e>
                                      <m:sub>
                                        <m:r>
                                          <m:t>i</m:t>
                                        </m:r>
                                      </m:sub>
                                    </m:sSub>
                                    <m:r>
                                      <m:rPr>
                                        <m:sty m:val="p"/>
                                      </m:rPr>
                                      <m:t>,</m:t>
                                    </m:r>
                                    <m:r>
                                      <m:rPr>
                                        <m:sty m:val="p"/>
                                      </m:rPr>
                                      <m:t>…</m:t>
                                    </m:r>
                                    <m:r>
                                      <m:rPr>
                                        <m:sty m:val="p"/>
                                      </m:rPr>
                                      <m:t>,</m:t>
                                    </m:r>
                                    <m:sSub>
                                      <m:e>
                                        <m:r>
                                          <m:t>y</m:t>
                                        </m:r>
                                      </m:e>
                                      <m:sub>
                                        <m:r>
                                          <m:t>n</m:t>
                                        </m:r>
                                      </m:sub>
                                    </m:sSub>
                                    <m:r>
                                      <m:rPr>
                                        <m:sty m:val="p"/>
                                      </m:rPr>
                                      <m:t>|</m:t>
                                    </m:r>
                                    <m:r>
                                      <m:t>λ</m:t>
                                    </m:r>
                                  </m:e>
                                </m:d>
                              </m:e>
                              <m:e>
                                <m:r>
                                  <m:rPr>
                                    <m:sty m:val="p"/>
                                  </m:rPr>
                                  <m:t>=</m:t>
                                </m:r>
                                <m:r>
                                  <m:rPr>
                                    <m:nor/>
                                    <m:sty m:val="p"/>
                                  </m:rPr>
                                  <m:t>Pois</m:t>
                                </m:r>
                                <m:d>
                                  <m:dPr>
                                    <m:begChr m:val="("/>
                                    <m:endChr m:val=")"/>
                                    <m:sepChr m:val=""/>
                                    <m:grow/>
                                  </m:dPr>
                                  <m:e>
                                    <m:r>
                                      <m:t>λ</m:t>
                                    </m:r>
                                  </m:e>
                                </m:d>
                              </m:e>
                            </m:mr>
                          </m:m>
                        </m:e>
                      </m:d>
                    </m:oMath>
                  </m:oMathPara>
                </a14:m>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rPr>
                          <m:sty m:val="p"/>
                        </m:rPr>
                        <m:t>⇒</m:t>
                      </m:r>
                      <m:r>
                        <m:rPr>
                          <m:nor/>
                          <m:sty m:val="p"/>
                        </m:rPr>
                        <m:t>posterior </m:t>
                      </m:r>
                      <m:r>
                        <m:t> </m:t>
                      </m:r>
                      <m:r>
                        <m:t>p</m:t>
                      </m:r>
                      <m:d>
                        <m:dPr>
                          <m:begChr m:val="("/>
                          <m:endChr m:val=")"/>
                          <m:sepChr m:val=""/>
                          <m:grow/>
                        </m:dPr>
                        <m:e>
                          <m:r>
                            <m:t>λ</m:t>
                          </m:r>
                          <m:r>
                            <m:rPr>
                              <m:sty m:val="p"/>
                            </m:rPr>
                            <m:t>|</m:t>
                          </m:r>
                          <m:sSub>
                            <m:e>
                              <m:r>
                                <m:t>y</m:t>
                              </m:r>
                            </m:e>
                            <m:sub>
                              <m:r>
                                <m:t>1</m:t>
                              </m:r>
                            </m:sub>
                          </m:sSub>
                          <m:r>
                            <m:rPr>
                              <m:sty m:val="p"/>
                            </m:rPr>
                            <m:t>,</m:t>
                          </m:r>
                          <m:r>
                            <m:rPr>
                              <m:sty m:val="p"/>
                            </m:rPr>
                            <m:t>…</m:t>
                          </m:r>
                          <m:r>
                            <m:rPr>
                              <m:sty m:val="p"/>
                            </m:rPr>
                            <m:t>,</m:t>
                          </m:r>
                          <m:sSub>
                            <m:e>
                              <m:r>
                                <m:t>y</m:t>
                              </m:r>
                            </m:e>
                            <m:sub>
                              <m:r>
                                <m:t>n</m:t>
                              </m:r>
                            </m:sub>
                          </m:sSub>
                        </m:e>
                      </m:d>
                      <m:r>
                        <m:rPr>
                          <m:sty m:val="p"/>
                        </m:rPr>
                        <m:t>=</m:t>
                      </m:r>
                      <m:r>
                        <m:t>Γ</m:t>
                      </m:r>
                      <m:d>
                        <m:dPr>
                          <m:begChr m:val="("/>
                          <m:endChr m:val=")"/>
                          <m:sepChr m:val=""/>
                          <m:grow/>
                        </m:dPr>
                        <m:e>
                          <m:r>
                            <m:t>a</m:t>
                          </m:r>
                          <m:r>
                            <m:rPr>
                              <m:sty m:val="p"/>
                            </m:rPr>
                            <m:t>+</m:t>
                          </m:r>
                          <m:nary>
                            <m:naryPr>
                              <m:chr m:val="∑"/>
                              <m:limLoc m:val="undOvr"/>
                              <m:subHide m:val="off"/>
                              <m:supHide m:val="on"/>
                            </m:naryPr>
                            <m:sub>
                              <m:r>
                                <m:t>i</m:t>
                              </m:r>
                            </m:sub>
                            <m:sup>
                              <m:r>
                                <m:t>​</m:t>
                              </m:r>
                            </m:sup>
                            <m:e>
                              <m:sSub>
                                <m:e>
                                  <m:r>
                                    <m:t>y</m:t>
                                  </m:r>
                                </m:e>
                                <m:sub>
                                  <m:r>
                                    <m:t>i</m:t>
                                  </m:r>
                                </m:sub>
                              </m:sSub>
                            </m:e>
                          </m:nary>
                          <m:r>
                            <m:rPr>
                              <m:sty m:val="p"/>
                            </m:rPr>
                            <m:t>,</m:t>
                          </m:r>
                          <m:r>
                            <m:t>b</m:t>
                          </m:r>
                          <m:r>
                            <m:rPr>
                              <m:sty m:val="p"/>
                            </m:rPr>
                            <m:t>+</m:t>
                          </m:r>
                          <m:r>
                            <m:t>n</m:t>
                          </m:r>
                        </m:e>
                      </m:d>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Conjugate priors for exponential family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The binomial and Poisson sampling models we have seen so far are examples of </a:t>
                </a:r>
                <a:r>
                  <a:rPr i="1"/>
                  <a:t>one-parameter exponential family distributions</a:t>
                </a:r>
                <a:r>
                  <a:rPr/>
                  <a:t>.</a:t>
                </a:r>
              </a:p>
              <a:p>
                <a:pPr lvl="0" indent="0" marL="0">
                  <a:buNone/>
                </a:pPr>
                <a:r>
                  <a:rPr/>
                  <a:t>A </a:t>
                </a:r>
                <a:r>
                  <a:rPr b="1"/>
                  <a:t>one-parameter exponential family distribution</a:t>
                </a:r>
                <a:r>
                  <a:rPr/>
                  <a:t> is any distribution whose density (or mass) function can be expressed under the form</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y</m:t>
                          </m:r>
                          <m:r>
                            <m:rPr>
                              <m:sty m:val="p"/>
                            </m:rPr>
                            <m:t>|</m:t>
                          </m:r>
                          <m:r>
                            <m:t>θ</m:t>
                          </m:r>
                        </m:e>
                      </m:d>
                      <m:r>
                        <m:rPr>
                          <m:sty m:val="p"/>
                        </m:rPr>
                        <m:t>=</m:t>
                      </m:r>
                      <m:r>
                        <m:t>h</m:t>
                      </m:r>
                      <m:d>
                        <m:dPr>
                          <m:begChr m:val="("/>
                          <m:endChr m:val=")"/>
                          <m:sepChr m:val=""/>
                          <m:grow/>
                        </m:dPr>
                        <m:e>
                          <m:r>
                            <m:t>y</m:t>
                          </m:r>
                        </m:e>
                      </m:d>
                      <m:r>
                        <m:t>c</m:t>
                      </m:r>
                      <m:d>
                        <m:dPr>
                          <m:begChr m:val="("/>
                          <m:endChr m:val=")"/>
                          <m:sepChr m:val=""/>
                          <m:grow/>
                        </m:dPr>
                        <m:e>
                          <m:r>
                            <m:t>θ</m:t>
                          </m:r>
                        </m:e>
                      </m:d>
                      <m:sSup>
                        <m:e>
                          <m:r>
                            <m:t>e</m:t>
                          </m:r>
                        </m:e>
                        <m:sup>
                          <m:r>
                            <m:t>θ</m:t>
                          </m:r>
                          <m:r>
                            <m:t>t</m:t>
                          </m:r>
                          <m:d>
                            <m:dPr>
                              <m:begChr m:val="("/>
                              <m:endChr m:val=")"/>
                              <m:sepChr m:val=""/>
                              <m:grow/>
                            </m:dPr>
                            <m:e>
                              <m:r>
                                <m:t>y</m:t>
                              </m:r>
                            </m:e>
                          </m:d>
                        </m:sup>
                      </m:sSup>
                    </m:oMath>
                  </m:oMathPara>
                </a14:m>
              </a:p>
              <a:p>
                <a:pPr lvl="0" indent="0" marL="0">
                  <a:buNone/>
                </a:pPr>
                <a:r>
                  <a:rPr/>
                  <a:t>where </a:t>
                </a:r>
                <a14:m>
                  <m:oMath xmlns:m="http://schemas.openxmlformats.org/officeDocument/2006/math">
                    <m:r>
                      <m:t>θ</m:t>
                    </m:r>
                  </m:oMath>
                </a14:m>
                <a:r>
                  <a:rPr/>
                  <a:t> is the unknown parameter and </a:t>
                </a:r>
                <a14:m>
                  <m:oMath xmlns:m="http://schemas.openxmlformats.org/officeDocument/2006/math">
                    <m:r>
                      <m:t>t</m:t>
                    </m:r>
                    <m:d>
                      <m:dPr>
                        <m:begChr m:val="("/>
                        <m:endChr m:val=")"/>
                        <m:sepChr m:val=""/>
                        <m:grow/>
                      </m:dPr>
                      <m:e>
                        <m:r>
                          <m:t>y</m:t>
                        </m:r>
                      </m:e>
                    </m:d>
                  </m:oMath>
                </a14:m>
                <a:r>
                  <a:rPr/>
                  <a:t> is the sufficient statistic for the sampling model.</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Conjugate priors for exponential family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14:m>
                  <m:oMathPara xmlns:m="http://schemas.openxmlformats.org/officeDocument/2006/math">
                    <m:oMathParaPr>
                      <m:jc m:val="center"/>
                    </m:oMathParaPr>
                    <m:oMath>
                      <m:r>
                        <m:t> </m:t>
                      </m:r>
                    </m:oMath>
                  </m:oMathPara>
                </a14:m>
              </a:p>
              <a:p>
                <a:pPr lvl="0" indent="0" marL="0">
                  <a:buNone/>
                </a:pPr>
                <a:r>
                  <a:rPr/>
                  <a:t>A general conjugate prior for a one-parameter exponential family sampling model is given by</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r>
                        <m:t>p</m:t>
                      </m:r>
                      <m:d>
                        <m:dPr>
                          <m:begChr m:val="("/>
                          <m:endChr m:val=")"/>
                          <m:sepChr m:val=""/>
                          <m:grow/>
                        </m:dPr>
                        <m:e>
                          <m:r>
                            <m:t>θ</m:t>
                          </m:r>
                          <m:r>
                            <m:rPr>
                              <m:sty m:val="p"/>
                            </m:rPr>
                            <m:t>|</m:t>
                          </m:r>
                          <m:sSub>
                            <m:e>
                              <m:r>
                                <m:t>n</m:t>
                              </m:r>
                            </m:e>
                            <m:sub>
                              <m:r>
                                <m:t>0</m:t>
                              </m:r>
                            </m:sub>
                          </m:sSub>
                          <m:r>
                            <m:rPr>
                              <m:sty m:val="p"/>
                            </m:rPr>
                            <m:t>,</m:t>
                          </m:r>
                          <m:sSub>
                            <m:e>
                              <m:r>
                                <m:t>t</m:t>
                              </m:r>
                            </m:e>
                            <m:sub>
                              <m:r>
                                <m:t>0</m:t>
                              </m:r>
                            </m:sub>
                          </m:sSub>
                        </m:e>
                      </m:d>
                      <m:r>
                        <m:rPr>
                          <m:sty m:val="p"/>
                        </m:rPr>
                        <m:t>=</m:t>
                      </m:r>
                      <m:r>
                        <m:t>κ</m:t>
                      </m:r>
                      <m:d>
                        <m:dPr>
                          <m:begChr m:val="("/>
                          <m:endChr m:val=")"/>
                          <m:sepChr m:val=""/>
                          <m:grow/>
                        </m:dPr>
                        <m:e>
                          <m:sSub>
                            <m:e>
                              <m:r>
                                <m:t>n</m:t>
                              </m:r>
                            </m:e>
                            <m:sub>
                              <m:r>
                                <m:t>0</m:t>
                              </m:r>
                            </m:sub>
                          </m:sSub>
                          <m:r>
                            <m:rPr>
                              <m:sty m:val="p"/>
                            </m:rPr>
                            <m:t>,</m:t>
                          </m:r>
                          <m:sSub>
                            <m:e>
                              <m:r>
                                <m:t>t</m:t>
                              </m:r>
                            </m:e>
                            <m:sub>
                              <m:r>
                                <m:t>0</m:t>
                              </m:r>
                            </m:sub>
                          </m:sSub>
                        </m:e>
                      </m:d>
                      <m:r>
                        <m:t>c</m:t>
                      </m:r>
                      <m:sSup>
                        <m:e>
                          <m:d>
                            <m:dPr>
                              <m:begChr m:val="("/>
                              <m:endChr m:val=")"/>
                              <m:sepChr m:val=""/>
                              <m:grow/>
                            </m:dPr>
                            <m:e>
                              <m:r>
                                <m:t>θ</m:t>
                              </m:r>
                            </m:e>
                          </m:d>
                        </m:e>
                        <m:sup>
                          <m:sSub>
                            <m:e>
                              <m:r>
                                <m:t>n</m:t>
                              </m:r>
                            </m:e>
                            <m:sub>
                              <m:r>
                                <m:t>0</m:t>
                              </m:r>
                            </m:sub>
                          </m:sSub>
                        </m:sup>
                      </m:sSup>
                      <m:sSup>
                        <m:e>
                          <m:r>
                            <m:t>e</m:t>
                          </m:r>
                        </m:e>
                        <m:sup>
                          <m:sSub>
                            <m:e>
                              <m:r>
                                <m:t>n</m:t>
                              </m:r>
                            </m:e>
                            <m:sub>
                              <m:r>
                                <m:t>0</m:t>
                              </m:r>
                            </m:sub>
                          </m:sSub>
                          <m:sSub>
                            <m:e>
                              <m:r>
                                <m:t>t</m:t>
                              </m:r>
                            </m:e>
                            <m:sub>
                              <m:r>
                                <m:t>0</m:t>
                              </m:r>
                            </m:sub>
                          </m:sSub>
                          <m:r>
                            <m:t>θ</m:t>
                          </m:r>
                        </m:sup>
                      </m:sSup>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Conjugate priors for exponential family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Given observed data for i.i.d. variables </a:t>
                </a:r>
                <a14:m>
                  <m:oMath xmlns:m="http://schemas.openxmlformats.org/officeDocument/2006/math">
                    <m:sSub>
                      <m:e>
                        <m:r>
                          <m:t>Y</m:t>
                        </m:r>
                      </m:e>
                      <m:sub>
                        <m:r>
                          <m:t>1</m:t>
                        </m:r>
                      </m:sub>
                    </m:sSub>
                    <m:r>
                      <m:rPr>
                        <m:sty m:val="p"/>
                      </m:rPr>
                      <m:t>,</m:t>
                    </m:r>
                    <m:r>
                      <m:rPr>
                        <m:sty m:val="p"/>
                      </m:rPr>
                      <m:t>…</m:t>
                    </m:r>
                    <m:r>
                      <m:rPr>
                        <m:sty m:val="p"/>
                      </m:rPr>
                      <m:t>,</m:t>
                    </m:r>
                    <m:sSub>
                      <m:e>
                        <m:r>
                          <m:t>Y</m:t>
                        </m:r>
                      </m:e>
                      <m:sub>
                        <m:r>
                          <m:t>n</m:t>
                        </m:r>
                      </m:sub>
                    </m:sSub>
                  </m:oMath>
                </a14:m>
                <a:r>
                  <a:rPr/>
                  <a:t>, the posterior is then</a:t>
                </a:r>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
                              <m:mcPr>
                                <m:mcJc m:val="right"/>
                                <m:count m:val="1"/>
                              </m:mcPr>
                            </m:mc>
                          </m:mcs>
                        </m:mPr>
                        <m:mr>
                          <m:e>
                            <m:r>
                              <m:t>p</m:t>
                            </m:r>
                            <m:d>
                              <m:dPr>
                                <m:begChr m:val="("/>
                                <m:endChr m:val=")"/>
                                <m:sepChr m:val=""/>
                                <m:grow/>
                              </m:dPr>
                              <m:e>
                                <m:r>
                                  <m:t>θ</m:t>
                                </m:r>
                                <m:r>
                                  <m:rPr>
                                    <m:sty m:val="p"/>
                                  </m:rPr>
                                  <m:t>|</m:t>
                                </m:r>
                                <m:sSub>
                                  <m:e>
                                    <m:r>
                                      <m:t>y</m:t>
                                    </m:r>
                                  </m:e>
                                  <m:sub>
                                    <m:r>
                                      <m:t>1</m:t>
                                    </m:r>
                                  </m:sub>
                                </m:sSub>
                                <m:r>
                                  <m:rPr>
                                    <m:sty m:val="p"/>
                                  </m:rPr>
                                  <m:t>,</m:t>
                                </m:r>
                                <m:r>
                                  <m:rPr>
                                    <m:sty m:val="p"/>
                                  </m:rPr>
                                  <m:t>…</m:t>
                                </m:r>
                                <m:r>
                                  <m:rPr>
                                    <m:sty m:val="p"/>
                                  </m:rPr>
                                  <m:t>,</m:t>
                                </m:r>
                                <m:sSub>
                                  <m:e>
                                    <m:r>
                                      <m:t>y</m:t>
                                    </m:r>
                                  </m:e>
                                  <m:sub>
                                    <m:r>
                                      <m:t>n</m:t>
                                    </m:r>
                                  </m:sub>
                                </m:sSub>
                              </m:e>
                            </m:d>
                          </m:e>
                          <m:e>
                            <m:r>
                              <m:rPr>
                                <m:sty m:val="p"/>
                              </m:rPr>
                              <m:t>∝</m:t>
                            </m:r>
                          </m:e>
                          <m:e>
                            <m:r>
                              <m:t>p</m:t>
                            </m:r>
                            <m:d>
                              <m:dPr>
                                <m:begChr m:val="("/>
                                <m:endChr m:val=")"/>
                                <m:sepChr m:val=""/>
                                <m:grow/>
                              </m:dPr>
                              <m:e>
                                <m:r>
                                  <m:t>θ</m:t>
                                </m:r>
                              </m:e>
                            </m:d>
                            <m:r>
                              <m:t>p</m:t>
                            </m:r>
                            <m:d>
                              <m:dPr>
                                <m:begChr m:val="("/>
                                <m:endChr m:val=")"/>
                                <m:sepChr m:val=""/>
                                <m:grow/>
                              </m:dPr>
                              <m:e>
                                <m:sSub>
                                  <m:e>
                                    <m:r>
                                      <m:t>y</m:t>
                                    </m:r>
                                  </m:e>
                                  <m:sub>
                                    <m:r>
                                      <m:t>1</m:t>
                                    </m:r>
                                  </m:sub>
                                </m:sSub>
                                <m:r>
                                  <m:rPr>
                                    <m:sty m:val="p"/>
                                  </m:rPr>
                                  <m:t>,</m:t>
                                </m:r>
                                <m:r>
                                  <m:rPr>
                                    <m:sty m:val="p"/>
                                  </m:rPr>
                                  <m:t>…</m:t>
                                </m:r>
                                <m:r>
                                  <m:rPr>
                                    <m:sty m:val="p"/>
                                  </m:rPr>
                                  <m:t>,</m:t>
                                </m:r>
                                <m:sSub>
                                  <m:e>
                                    <m:r>
                                      <m:t>y</m:t>
                                    </m:r>
                                  </m:e>
                                  <m:sub>
                                    <m:r>
                                      <m:t>n</m:t>
                                    </m:r>
                                  </m:sub>
                                </m:sSub>
                                <m:r>
                                  <m:rPr>
                                    <m:sty m:val="p"/>
                                  </m:rPr>
                                  <m:t>|</m:t>
                                </m:r>
                                <m:r>
                                  <m:t>θ</m:t>
                                </m:r>
                              </m:e>
                            </m:d>
                          </m:e>
                        </m:mr>
                        <m:mr>
                          <m:e/>
                          <m:e>
                            <m:r>
                              <m:rPr>
                                <m:sty m:val="p"/>
                              </m:rPr>
                              <m:t>∝</m:t>
                            </m:r>
                          </m:e>
                          <m:e>
                            <m:r>
                              <m:t>c</m:t>
                            </m:r>
                            <m:sSup>
                              <m:e>
                                <m:d>
                                  <m:dPr>
                                    <m:begChr m:val="("/>
                                    <m:endChr m:val=")"/>
                                    <m:sepChr m:val=""/>
                                    <m:grow/>
                                  </m:dPr>
                                  <m:e>
                                    <m:r>
                                      <m:t>θ</m:t>
                                    </m:r>
                                  </m:e>
                                </m:d>
                              </m:e>
                              <m:sup>
                                <m:sSub>
                                  <m:e>
                                    <m:r>
                                      <m:t>n</m:t>
                                    </m:r>
                                  </m:e>
                                  <m:sub>
                                    <m:r>
                                      <m:t>0</m:t>
                                    </m:r>
                                  </m:sub>
                                </m:sSub>
                                <m:r>
                                  <m:rPr>
                                    <m:sty m:val="p"/>
                                  </m:rPr>
                                  <m:t>+</m:t>
                                </m:r>
                                <m:r>
                                  <m:t>n</m:t>
                                </m:r>
                              </m:sup>
                            </m:sSup>
                            <m:r>
                              <m:rPr>
                                <m:sty m:val="p"/>
                              </m:rPr>
                              <m:t>exp</m:t>
                            </m:r>
                            <m:d>
                              <m:dPr>
                                <m:begChr m:val="("/>
                                <m:endChr m:val=")"/>
                                <m:sepChr m:val=""/>
                                <m:grow/>
                              </m:dPr>
                              <m:e>
                                <m:r>
                                  <m:t>θ</m:t>
                                </m:r>
                                <m:r>
                                  <m:rPr>
                                    <m:sty m:val="p"/>
                                  </m:rPr>
                                  <m:t>⋅</m:t>
                                </m:r>
                                <m:d>
                                  <m:dPr>
                                    <m:begChr m:val="["/>
                                    <m:endChr m:val="]"/>
                                    <m:sepChr m:val=""/>
                                    <m:grow/>
                                  </m:dPr>
                                  <m:e>
                                    <m:sSub>
                                      <m:e>
                                        <m:r>
                                          <m:t>n</m:t>
                                        </m:r>
                                      </m:e>
                                      <m:sub>
                                        <m:r>
                                          <m:t>0</m:t>
                                        </m:r>
                                      </m:sub>
                                    </m:sSub>
                                    <m:sSub>
                                      <m:e>
                                        <m:r>
                                          <m:t>t</m:t>
                                        </m:r>
                                      </m:e>
                                      <m:sub>
                                        <m:r>
                                          <m:t>o</m:t>
                                        </m:r>
                                      </m:sub>
                                    </m:sSub>
                                    <m:r>
                                      <m:rPr>
                                        <m:sty m:val="p"/>
                                      </m:rPr>
                                      <m:t>+</m:t>
                                    </m:r>
                                    <m:nary>
                                      <m:naryPr>
                                        <m:chr m:val="∑"/>
                                        <m:limLoc m:val="undOvr"/>
                                        <m:subHide m:val="off"/>
                                        <m:supHide m:val="off"/>
                                      </m:naryPr>
                                      <m:sub>
                                        <m:r>
                                          <m:t>i</m:t>
                                        </m:r>
                                        <m:r>
                                          <m:rPr>
                                            <m:sty m:val="p"/>
                                          </m:rPr>
                                          <m:t>=</m:t>
                                        </m:r>
                                        <m:r>
                                          <m:t>1</m:t>
                                        </m:r>
                                      </m:sub>
                                      <m:sup>
                                        <m:r>
                                          <m:t>n</m:t>
                                        </m:r>
                                      </m:sup>
                                      <m:e>
                                        <m:r>
                                          <m:t>t</m:t>
                                        </m:r>
                                      </m:e>
                                    </m:nary>
                                    <m:d>
                                      <m:dPr>
                                        <m:begChr m:val="("/>
                                        <m:endChr m:val=")"/>
                                        <m:sepChr m:val=""/>
                                        <m:grow/>
                                      </m:dPr>
                                      <m:e>
                                        <m:sSub>
                                          <m:e>
                                            <m:r>
                                              <m:t>y</m:t>
                                            </m:r>
                                          </m:e>
                                          <m:sub>
                                            <m:r>
                                              <m:t>i</m:t>
                                            </m:r>
                                          </m:sub>
                                        </m:sSub>
                                      </m:e>
                                    </m:d>
                                  </m:e>
                                </m:d>
                              </m:e>
                            </m:d>
                          </m:e>
                        </m:mr>
                        <m:mr>
                          <m:e/>
                          <m:e>
                            <m:r>
                              <m:rPr>
                                <m:sty m:val="p"/>
                              </m:rPr>
                              <m:t>∝</m:t>
                            </m:r>
                          </m:e>
                          <m:e>
                            <m:r>
                              <m:t>p</m:t>
                            </m:r>
                            <m:d>
                              <m:dPr>
                                <m:begChr m:val="("/>
                                <m:endChr m:val=")"/>
                                <m:sepChr m:val=""/>
                                <m:grow/>
                              </m:dPr>
                              <m:e>
                                <m:r>
                                  <m:t>θ</m:t>
                                </m:r>
                                <m:r>
                                  <m:rPr>
                                    <m:sty m:val="p"/>
                                  </m:rPr>
                                  <m:t>|</m:t>
                                </m:r>
                                <m:sSub>
                                  <m:e>
                                    <m:r>
                                      <m:t>n</m:t>
                                    </m:r>
                                  </m:e>
                                  <m:sub>
                                    <m:r>
                                      <m:t>0</m:t>
                                    </m:r>
                                  </m:sub>
                                </m:sSub>
                                <m:r>
                                  <m:rPr>
                                    <m:sty m:val="p"/>
                                  </m:rPr>
                                  <m:t>+</m:t>
                                </m:r>
                                <m:r>
                                  <m:t>n</m:t>
                                </m:r>
                                <m:r>
                                  <m:rPr>
                                    <m:sty m:val="p"/>
                                  </m:rPr>
                                  <m:t>,</m:t>
                                </m:r>
                                <m:sSub>
                                  <m:e>
                                    <m:r>
                                      <m:t>n</m:t>
                                    </m:r>
                                  </m:e>
                                  <m:sub>
                                    <m:r>
                                      <m:t>0</m:t>
                                    </m:r>
                                  </m:sub>
                                </m:sSub>
                                <m:sSub>
                                  <m:e>
                                    <m:r>
                                      <m:t>t</m:t>
                                    </m:r>
                                  </m:e>
                                  <m:sub>
                                    <m:r>
                                      <m:t>o</m:t>
                                    </m:r>
                                  </m:sub>
                                </m:sSub>
                                <m:r>
                                  <m:rPr>
                                    <m:sty m:val="p"/>
                                  </m:rPr>
                                  <m:t>+</m:t>
                                </m:r>
                                <m:nary>
                                  <m:naryPr>
                                    <m:chr m:val="∑"/>
                                    <m:limLoc m:val="undOvr"/>
                                    <m:subHide m:val="off"/>
                                    <m:supHide m:val="on"/>
                                  </m:naryPr>
                                  <m:sub>
                                    <m:r>
                                      <m:t>i</m:t>
                                    </m:r>
                                  </m:sub>
                                  <m:sup>
                                    <m:r>
                                      <m:t>​</m:t>
                                    </m:r>
                                  </m:sup>
                                  <m:e>
                                    <m:r>
                                      <m:t>t</m:t>
                                    </m:r>
                                  </m:e>
                                </m:nary>
                                <m:d>
                                  <m:dPr>
                                    <m:begChr m:val="("/>
                                    <m:endChr m:val=")"/>
                                    <m:sepChr m:val=""/>
                                    <m:grow/>
                                  </m:dPr>
                                  <m:e>
                                    <m:sSub>
                                      <m:e>
                                        <m:r>
                                          <m:t>y</m:t>
                                        </m:r>
                                      </m:e>
                                      <m:sub>
                                        <m:r>
                                          <m:t>i</m:t>
                                        </m:r>
                                      </m:sub>
                                    </m:sSub>
                                  </m:e>
                                </m:d>
                              </m:e>
                            </m:d>
                          </m:e>
                        </m:mr>
                      </m:m>
                    </m:oMath>
                  </m:oMathPara>
                </a14:m>
              </a:p>
              <a:p>
                <a:pPr lvl="0" indent="0" marL="0">
                  <a:buNone/>
                </a:pPr>
                <a14:m>
                  <m:oMathPara xmlns:m="http://schemas.openxmlformats.org/officeDocument/2006/math">
                    <m:oMathParaPr>
                      <m:jc m:val="center"/>
                    </m:oMathParaPr>
                    <m:oMath>
                      <m:r>
                        <m:t> </m:t>
                      </m:r>
                    </m:oMath>
                  </m:oMathPara>
                </a14:m>
              </a:p>
              <a:p>
                <a:pPr lvl="0" indent="0" marL="0">
                  <a:buNone/>
                </a:pPr>
                <a:r>
                  <a:rPr/>
                  <a:t>Note: </a:t>
                </a:r>
                <a14:m>
                  <m:oMath xmlns:m="http://schemas.openxmlformats.org/officeDocument/2006/math">
                    <m:sSub>
                      <m:e>
                        <m:r>
                          <m:t>n</m:t>
                        </m:r>
                      </m:e>
                      <m:sub>
                        <m:r>
                          <m:t>0</m:t>
                        </m:r>
                      </m:sub>
                    </m:sSub>
                    <m:r>
                      <m:rPr>
                        <m:sty m:val="p"/>
                      </m:rPr>
                      <m:t>≈</m:t>
                    </m:r>
                  </m:oMath>
                </a14:m>
                <a:r>
                  <a:rPr/>
                  <a:t> “prior sample size”, </a:t>
                </a:r>
                <a14:m>
                  <m:oMath xmlns:m="http://schemas.openxmlformats.org/officeDocument/2006/math">
                    <m:sSub>
                      <m:e>
                        <m:r>
                          <m:t>t</m:t>
                        </m:r>
                      </m:e>
                      <m:sub>
                        <m:r>
                          <m:t>0</m:t>
                        </m:r>
                      </m:sub>
                    </m:sSub>
                    <m:r>
                      <m:rPr>
                        <m:sty m:val="p"/>
                      </m:rPr>
                      <m:t>≈</m:t>
                    </m:r>
                  </m:oMath>
                </a14:m>
                <a:r>
                  <a:rPr/>
                  <a:t> “prior guess of </a:t>
                </a:r>
                <a14:m>
                  <m:oMath xmlns:m="http://schemas.openxmlformats.org/officeDocument/2006/math">
                    <m:r>
                      <m:t>t</m:t>
                    </m:r>
                    <m:d>
                      <m:dPr>
                        <m:begChr m:val="("/>
                        <m:endChr m:val=")"/>
                        <m:sepChr m:val=""/>
                        <m:grow/>
                      </m:dPr>
                      <m:e>
                        <m:r>
                          <m:t>Y</m:t>
                        </m:r>
                      </m:e>
                    </m:d>
                  </m:oMath>
                </a14:m>
                <a:r>
                  <a:rPr/>
                  <a:t>”.</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Conjugate priors for exponential family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As an aside, recall from the GLM module:</a:t>
                </a:r>
              </a:p>
              <a:p>
                <a:pPr lvl="0" indent="0" marL="0">
                  <a:buNone/>
                </a:pPr>
                <a:r>
                  <a:rPr/>
                  <a:t>Two-parameter (location </a:t>
                </a:r>
                <a14:m>
                  <m:oMath xmlns:m="http://schemas.openxmlformats.org/officeDocument/2006/math">
                    <m:r>
                      <m:t>θ</m:t>
                    </m:r>
                  </m:oMath>
                </a14:m>
                <a:r>
                  <a:rPr/>
                  <a:t> and scale </a:t>
                </a:r>
                <a14:m>
                  <m:oMath xmlns:m="http://schemas.openxmlformats.org/officeDocument/2006/math">
                    <m:r>
                      <m:t>ϕ</m:t>
                    </m:r>
                  </m:oMath>
                </a14:m>
                <a:r>
                  <a:rPr/>
                  <a:t>) exponential family distributions</a:t>
                </a:r>
              </a:p>
              <a:p>
                <a:pPr lvl="0" indent="0" marL="0">
                  <a:buNone/>
                </a:pPr>
                <a14:m>
                  <m:oMathPara xmlns:m="http://schemas.openxmlformats.org/officeDocument/2006/math">
                    <m:oMathParaPr>
                      <m:jc m:val="center"/>
                    </m:oMathParaPr>
                    <m:oMath>
                      <m:r>
                        <m:t>f</m:t>
                      </m:r>
                      <m:d>
                        <m:dPr>
                          <m:begChr m:val="("/>
                          <m:endChr m:val=")"/>
                          <m:sepChr m:val=""/>
                          <m:grow/>
                        </m:dPr>
                        <m:e>
                          <m:r>
                            <m:t>y</m:t>
                          </m:r>
                          <m:r>
                            <m:rPr>
                              <m:sty m:val="p"/>
                            </m:rPr>
                            <m:t>|</m:t>
                          </m:r>
                          <m:r>
                            <m:t>θ</m:t>
                          </m:r>
                          <m:r>
                            <m:rPr>
                              <m:sty m:val="p"/>
                            </m:rPr>
                            <m:t>,</m:t>
                          </m:r>
                          <m:r>
                            <m:t>ϕ</m:t>
                          </m:r>
                        </m:e>
                      </m:d>
                      <m:r>
                        <m:rPr>
                          <m:sty m:val="p"/>
                        </m:rPr>
                        <m:t>=</m:t>
                      </m:r>
                      <m:r>
                        <m:t>e</m:t>
                      </m:r>
                      <m:r>
                        <m:t>x</m:t>
                      </m:r>
                      <m:r>
                        <m:t>p</m:t>
                      </m:r>
                      <m:d>
                        <m:dPr>
                          <m:begChr m:val="("/>
                          <m:endChr m:val=")"/>
                          <m:sepChr m:val=""/>
                          <m:grow/>
                        </m:dPr>
                        <m:e>
                          <m:f>
                            <m:fPr>
                              <m:type m:val="bar"/>
                            </m:fPr>
                            <m:num>
                              <m:r>
                                <m:t>y</m:t>
                              </m:r>
                              <m:r>
                                <m:t>θ</m:t>
                              </m:r>
                              <m:r>
                                <m:rPr>
                                  <m:sty m:val="p"/>
                                </m:rPr>
                                <m:t>−</m:t>
                              </m:r>
                              <m:r>
                                <m:t>b</m:t>
                              </m:r>
                              <m:d>
                                <m:dPr>
                                  <m:begChr m:val="("/>
                                  <m:endChr m:val=")"/>
                                  <m:sepChr m:val=""/>
                                  <m:grow/>
                                </m:dPr>
                                <m:e>
                                  <m:r>
                                    <m:t>θ</m:t>
                                  </m:r>
                                </m:e>
                              </m:d>
                            </m:num>
                            <m:den>
                              <m:r>
                                <m:t>a</m:t>
                              </m:r>
                              <m:d>
                                <m:dPr>
                                  <m:begChr m:val="("/>
                                  <m:endChr m:val=")"/>
                                  <m:sepChr m:val=""/>
                                  <m:grow/>
                                </m:dPr>
                                <m:e>
                                  <m:r>
                                    <m:t>ϕ</m:t>
                                  </m:r>
                                </m:e>
                              </m:d>
                            </m:den>
                          </m:f>
                          <m:r>
                            <m:rPr>
                              <m:sty m:val="p"/>
                            </m:rPr>
                            <m:t>+</m:t>
                          </m:r>
                          <m:r>
                            <m:t>c</m:t>
                          </m:r>
                          <m:d>
                            <m:dPr>
                              <m:begChr m:val="("/>
                              <m:endChr m:val=")"/>
                              <m:sepChr m:val=""/>
                              <m:grow/>
                            </m:dPr>
                            <m:e>
                              <m:r>
                                <m:t>y</m:t>
                              </m:r>
                              <m:r>
                                <m:rPr>
                                  <m:sty m:val="p"/>
                                </m:rPr>
                                <m:t>,</m:t>
                              </m:r>
                              <m:r>
                                <m:t>ϕ</m:t>
                              </m:r>
                            </m:e>
                          </m:d>
                        </m:e>
                      </m:d>
                    </m:oMath>
                  </m:oMathPara>
                </a14:m>
              </a:p>
              <a:p>
                <a:pPr lvl="0" indent="0" marL="0">
                  <a:buNone/>
                </a:pPr>
                <a:r>
                  <a:rPr/>
                  <a:t>Convince yourself this is the same thing!</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Conjugate priors for exponential family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As an aside, recall from the GLM module:</a:t>
                </a:r>
              </a:p>
              <a:p>
                <a:pPr lvl="0" indent="0" marL="0">
                  <a:buNone/>
                </a:pPr>
                <a:r>
                  <a:rPr/>
                  <a:t>Two-parameter (location </a:t>
                </a:r>
                <a14:m>
                  <m:oMath xmlns:m="http://schemas.openxmlformats.org/officeDocument/2006/math">
                    <m:r>
                      <m:t>θ</m:t>
                    </m:r>
                  </m:oMath>
                </a14:m>
                <a:r>
                  <a:rPr/>
                  <a:t> and scale </a:t>
                </a:r>
                <a14:m>
                  <m:oMath xmlns:m="http://schemas.openxmlformats.org/officeDocument/2006/math">
                    <m:r>
                      <m:t>ϕ</m:t>
                    </m:r>
                  </m:oMath>
                </a14:m>
                <a:r>
                  <a:rPr/>
                  <a:t>) exponential family distributions</a:t>
                </a:r>
              </a:p>
              <a:p>
                <a:pPr lvl="0" indent="0" marL="0">
                  <a:buNone/>
                </a:pPr>
                <a14:m>
                  <m:oMathPara xmlns:m="http://schemas.openxmlformats.org/officeDocument/2006/math">
                    <m:oMathParaPr>
                      <m:jc m:val="center"/>
                    </m:oMathParaPr>
                    <m:oMath>
                      <m:r>
                        <m:t>f</m:t>
                      </m:r>
                      <m:d>
                        <m:dPr>
                          <m:begChr m:val="("/>
                          <m:endChr m:val=")"/>
                          <m:sepChr m:val=""/>
                          <m:grow/>
                        </m:dPr>
                        <m:e>
                          <m:r>
                            <m:t>y</m:t>
                          </m:r>
                          <m:r>
                            <m:rPr>
                              <m:sty m:val="p"/>
                            </m:rPr>
                            <m:t>|</m:t>
                          </m:r>
                          <m:r>
                            <m:t>θ</m:t>
                          </m:r>
                          <m:r>
                            <m:rPr>
                              <m:sty m:val="p"/>
                            </m:rPr>
                            <m:t>,</m:t>
                          </m:r>
                          <m:r>
                            <m:t>ϕ</m:t>
                          </m:r>
                        </m:e>
                      </m:d>
                      <m:r>
                        <m:rPr>
                          <m:sty m:val="p"/>
                        </m:rPr>
                        <m:t>=</m:t>
                      </m:r>
                      <m:r>
                        <m:t>e</m:t>
                      </m:r>
                      <m:r>
                        <m:t>x</m:t>
                      </m:r>
                      <m:r>
                        <m:t>p</m:t>
                      </m:r>
                      <m:d>
                        <m:dPr>
                          <m:begChr m:val="("/>
                          <m:endChr m:val=")"/>
                          <m:sepChr m:val=""/>
                          <m:grow/>
                        </m:dPr>
                        <m:e>
                          <m:f>
                            <m:fPr>
                              <m:type m:val="bar"/>
                            </m:fPr>
                            <m:num>
                              <m:r>
                                <m:t>y</m:t>
                              </m:r>
                              <m:r>
                                <m:t>θ</m:t>
                              </m:r>
                              <m:r>
                                <m:rPr>
                                  <m:sty m:val="p"/>
                                </m:rPr>
                                <m:t>−</m:t>
                              </m:r>
                              <m:r>
                                <m:t>b</m:t>
                              </m:r>
                              <m:d>
                                <m:dPr>
                                  <m:begChr m:val="("/>
                                  <m:endChr m:val=")"/>
                                  <m:sepChr m:val=""/>
                                  <m:grow/>
                                </m:dPr>
                                <m:e>
                                  <m:r>
                                    <m:t>θ</m:t>
                                  </m:r>
                                </m:e>
                              </m:d>
                            </m:num>
                            <m:den>
                              <m:r>
                                <m:t>a</m:t>
                              </m:r>
                              <m:d>
                                <m:dPr>
                                  <m:begChr m:val="("/>
                                  <m:endChr m:val=")"/>
                                  <m:sepChr m:val=""/>
                                  <m:grow/>
                                </m:dPr>
                                <m:e>
                                  <m:r>
                                    <m:t>ϕ</m:t>
                                  </m:r>
                                </m:e>
                              </m:d>
                            </m:den>
                          </m:f>
                          <m:r>
                            <m:rPr>
                              <m:sty m:val="p"/>
                            </m:rPr>
                            <m:t>+</m:t>
                          </m:r>
                          <m:r>
                            <m:t>c</m:t>
                          </m:r>
                          <m:d>
                            <m:dPr>
                              <m:begChr m:val="("/>
                              <m:endChr m:val=")"/>
                              <m:sepChr m:val=""/>
                              <m:grow/>
                            </m:dPr>
                            <m:e>
                              <m:r>
                                <m:t>y</m:t>
                              </m:r>
                              <m:r>
                                <m:rPr>
                                  <m:sty m:val="p"/>
                                </m:rPr>
                                <m:t>,</m:t>
                              </m:r>
                              <m:r>
                                <m:t>ϕ</m:t>
                              </m:r>
                            </m:e>
                          </m:d>
                        </m:e>
                      </m:d>
                    </m:oMath>
                  </m:oMathPara>
                </a14:m>
              </a:p>
              <a:p>
                <a:pPr lvl="0" indent="0" marL="0">
                  <a:buNone/>
                </a:pPr>
                <a:r>
                  <a:rPr/>
                  <a:t>Convince yourself this is the same thing!</a:t>
                </a:r>
              </a:p>
              <a:p>
                <a:pPr lvl="0"/>
                <a:r>
                  <a:rPr/>
                  <a:t>set </a:t>
                </a:r>
                <a14:m>
                  <m:oMath xmlns:m="http://schemas.openxmlformats.org/officeDocument/2006/math">
                    <m:r>
                      <m:t>a</m:t>
                    </m:r>
                    <m:d>
                      <m:dPr>
                        <m:begChr m:val="("/>
                        <m:endChr m:val=")"/>
                        <m:sepChr m:val=""/>
                        <m:grow/>
                      </m:dPr>
                      <m:e>
                        <m:r>
                          <m:t>ϕ</m:t>
                        </m:r>
                      </m:e>
                    </m:d>
                    <m:r>
                      <m:rPr>
                        <m:sty m:val="p"/>
                      </m:rPr>
                      <m:t>=</m:t>
                    </m:r>
                    <m:r>
                      <m:t>1</m:t>
                    </m:r>
                  </m:oMath>
                </a14:m>
                <a:r>
                  <a:rPr/>
                  <a:t> (effectively get rid of this parameter)</a:t>
                </a:r>
              </a:p>
              <a:p>
                <a:pPr lvl="0"/>
                <a:r>
                  <a:rPr/>
                  <a:t>set </a:t>
                </a:r>
                <a14:m>
                  <m:oMath xmlns:m="http://schemas.openxmlformats.org/officeDocument/2006/math">
                    <m:r>
                      <m:t>c</m:t>
                    </m:r>
                    <m:d>
                      <m:dPr>
                        <m:begChr m:val="("/>
                        <m:endChr m:val=")"/>
                        <m:sepChr m:val=""/>
                        <m:grow/>
                      </m:dPr>
                      <m:e>
                        <m:r>
                          <m:t>y</m:t>
                        </m:r>
                        <m:r>
                          <m:rPr>
                            <m:sty m:val="p"/>
                          </m:rPr>
                          <m:t>,</m:t>
                        </m:r>
                        <m:r>
                          <m:t>ϕ</m:t>
                        </m:r>
                      </m:e>
                    </m:d>
                    <m:r>
                      <m:rPr>
                        <m:sty m:val="p"/>
                      </m:rPr>
                      <m:t>=</m:t>
                    </m:r>
                    <m:r>
                      <m:rPr>
                        <m:sty m:val="p"/>
                      </m:rPr>
                      <m:t>log</m:t>
                    </m:r>
                    <m:r>
                      <m:t> </m:t>
                    </m:r>
                    <m:r>
                      <m:t>h</m:t>
                    </m:r>
                    <m:d>
                      <m:dPr>
                        <m:begChr m:val="("/>
                        <m:endChr m:val=")"/>
                        <m:sepChr m:val=""/>
                        <m:grow/>
                      </m:dPr>
                      <m:e>
                        <m:r>
                          <m:t>y</m:t>
                        </m:r>
                      </m:e>
                    </m:d>
                  </m:oMath>
                </a14:m>
              </a:p>
              <a:p>
                <a:pPr lvl="0"/>
                <a:r>
                  <a:rPr/>
                  <a:t>set </a:t>
                </a:r>
                <a14:m>
                  <m:oMath xmlns:m="http://schemas.openxmlformats.org/officeDocument/2006/math">
                    <m:r>
                      <m:rPr>
                        <m:sty m:val="p"/>
                      </m:rPr>
                      <m:t>−</m:t>
                    </m:r>
                    <m:r>
                      <m:t>b</m:t>
                    </m:r>
                    <m:d>
                      <m:dPr>
                        <m:begChr m:val="("/>
                        <m:endChr m:val=")"/>
                        <m:sepChr m:val=""/>
                        <m:grow/>
                      </m:dPr>
                      <m:e>
                        <m:r>
                          <m:t>θ</m:t>
                        </m:r>
                      </m:e>
                    </m:d>
                    <m:r>
                      <m:rPr>
                        <m:sty m:val="p"/>
                      </m:rPr>
                      <m:t>=</m:t>
                    </m:r>
                    <m:r>
                      <m:rPr>
                        <m:sty m:val="p"/>
                      </m:rPr>
                      <m:t>log</m:t>
                    </m:r>
                    <m:r>
                      <m:t> </m:t>
                    </m:r>
                    <m:r>
                      <m:t>c</m:t>
                    </m:r>
                    <m:d>
                      <m:dPr>
                        <m:begChr m:val="("/>
                        <m:endChr m:val=")"/>
                        <m:sepChr m:val=""/>
                        <m:grow/>
                      </m:dPr>
                      <m:e>
                        <m:r>
                          <m:t>θ</m:t>
                        </m:r>
                      </m:e>
                    </m:d>
                  </m:oMath>
                </a14:m>
              </a:p>
              <a:p>
                <a:pPr lvl="0"/>
                <a:r>
                  <a:rPr/>
                  <a:t>set </a:t>
                </a:r>
                <a14:m>
                  <m:oMath xmlns:m="http://schemas.openxmlformats.org/officeDocument/2006/math">
                    <m:r>
                      <m:t>y</m:t>
                    </m:r>
                    <m:r>
                      <m:rPr>
                        <m:sty m:val="p"/>
                      </m:rPr>
                      <m:t>=</m:t>
                    </m:r>
                    <m:r>
                      <m:t>t</m:t>
                    </m:r>
                    <m:d>
                      <m:dPr>
                        <m:begChr m:val="("/>
                        <m:endChr m:val=")"/>
                        <m:sepChr m:val=""/>
                        <m:grow/>
                      </m:dPr>
                      <m:e>
                        <m:r>
                          <m:t>y</m:t>
                        </m:r>
                      </m:e>
                    </m:d>
                  </m:oMath>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Priors - how to choose them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The shape of the prior shows the “belief weights” we give for all possible values before we look at the data.</a:t>
                </a:r>
              </a:p>
              <a:p>
                <a:pPr lvl="0"/>
                <a:r>
                  <a:rPr/>
                  <a:t>The prior </a:t>
                </a:r>
                <a:r>
                  <a:rPr b="1"/>
                  <a:t>must not</a:t>
                </a:r>
                <a:r>
                  <a:rPr/>
                  <a:t> come from the data. The posterior is proportional to </a:t>
                </a:r>
                <a14:m>
                  <m:oMath xmlns:m="http://schemas.openxmlformats.org/officeDocument/2006/math">
                    <m:r>
                      <m:t>p</m:t>
                    </m:r>
                    <m:r>
                      <m:t>r</m:t>
                    </m:r>
                    <m:r>
                      <m:t>i</m:t>
                    </m:r>
                    <m:r>
                      <m:t>o</m:t>
                    </m:r>
                    <m:r>
                      <m:t>r</m:t>
                    </m:r>
                    <m:r>
                      <m:t> </m:t>
                    </m:r>
                    <m:r>
                      <m:rPr>
                        <m:sty m:val="p"/>
                      </m:rPr>
                      <m:t>×</m:t>
                    </m:r>
                    <m:r>
                      <m:t> </m:t>
                    </m:r>
                    <m:r>
                      <m:t>l</m:t>
                    </m:r>
                    <m:r>
                      <m:t>i</m:t>
                    </m:r>
                    <m:r>
                      <m:t>k</m:t>
                    </m:r>
                    <m:r>
                      <m:t>e</m:t>
                    </m:r>
                    <m:r>
                      <m:t>l</m:t>
                    </m:r>
                    <m:r>
                      <m:t>i</m:t>
                    </m:r>
                    <m:r>
                      <m:t>h</m:t>
                    </m:r>
                    <m:r>
                      <m:t>o</m:t>
                    </m:r>
                    <m:r>
                      <m:t>o</m:t>
                    </m:r>
                    <m:r>
                      <m:t>d</m:t>
                    </m:r>
                  </m:oMath>
                </a14:m>
                <a:r>
                  <a:rPr/>
                  <a:t>. The multiplication means the prior and likelihood must be independent!</a:t>
                </a:r>
              </a:p>
              <a:p>
                <a:pPr lvl="0"/>
                <a:r>
                  <a:rPr/>
                  <a:t>If you don’t want to favor any one value over another, use a weakly informative, vague or diffuse prior, e.g. the uniform prior.</a:t>
                </a:r>
              </a:p>
              <a:p>
                <a:pPr lvl="0"/>
                <a:r>
                  <a:rPr/>
                  <a:t>The choice of prior is not crucial. All priors that have reasonable probability over the realistic range of the data will have quite similar posteriors. We have seen that with enough data, the likelihood will have the greater contribution to the posterior. Priors can , however, restrict the range of the posterior distribution.</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Priors - how to choose them (cont’d)</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a:r>
              <a:rPr/>
              <a:t>Conjugate priors simplify calculations greatly as the posterior will be of the same family.</a:t>
            </a:r>
          </a:p>
          <a:p>
            <a:pPr lvl="0"/>
            <a:r>
              <a:rPr/>
              <a:t>So identify the family of conjugate priors for your sampling model, then pick the one with a distribution function whose shape matches your beliefs closest.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[end of STA623 Bayesian Data analysis Session 2]</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Bayesian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However, smallpox is very rare and chickenpox more common.</a:t>
                </a:r>
              </a:p>
              <a:p>
                <a:pPr lvl="0" indent="0" marL="0">
                  <a:buNone/>
                </a:pPr>
                <a:r>
                  <a:rPr/>
                  <a:t>The doctor also has the recorded prevalences for these two diseases; this is the </a:t>
                </a:r>
                <a:r>
                  <a:rPr i="1"/>
                  <a:t>prior</a:t>
                </a:r>
                <a:r>
                  <a:rPr/>
                  <a:t> knowledge:</a:t>
                </a:r>
              </a:p>
              <a:p>
                <a:pPr lvl="0" indent="0" marL="0">
                  <a:buNone/>
                </a:pPr>
                <a14:m>
                  <m:oMathPara xmlns:m="http://schemas.openxmlformats.org/officeDocument/2006/math">
                    <m:oMathParaPr>
                      <m:jc m:val="center"/>
                    </m:oMathParaPr>
                    <m:oMath>
                      <m:r>
                        <m:t>p</m:t>
                      </m:r>
                      <m:d>
                        <m:dPr>
                          <m:begChr m:val="("/>
                          <m:endChr m:val=")"/>
                          <m:sepChr m:val=""/>
                          <m:grow/>
                        </m:dPr>
                        <m:e>
                          <m:r>
                            <m:rPr>
                              <m:nor/>
                              <m:sty m:val="p"/>
                            </m:rPr>
                            <m:t>smallpox</m:t>
                          </m:r>
                        </m:e>
                      </m:d>
                      <m:r>
                        <m:rPr>
                          <m:sty m:val="p"/>
                        </m:rPr>
                        <m:t>=</m:t>
                      </m:r>
                      <m:r>
                        <m:t>0.001</m:t>
                      </m:r>
                    </m:oMath>
                  </m:oMathPara>
                </a14:m>
              </a:p>
              <a:p>
                <a:pPr lvl="0" indent="0" marL="0">
                  <a:buNone/>
                </a:pPr>
                <a:r>
                  <a:rPr/>
                  <a:t>and</a:t>
                </a:r>
              </a:p>
              <a:p>
                <a:pPr lvl="0" indent="0" marL="0">
                  <a:buNone/>
                </a:pPr>
                <a14:m>
                  <m:oMathPara xmlns:m="http://schemas.openxmlformats.org/officeDocument/2006/math">
                    <m:oMathParaPr>
                      <m:jc m:val="center"/>
                    </m:oMathParaPr>
                    <m:oMath>
                      <m:r>
                        <m:t>p</m:t>
                      </m:r>
                      <m:d>
                        <m:dPr>
                          <m:begChr m:val="("/>
                          <m:endChr m:val=")"/>
                          <m:sepChr m:val=""/>
                          <m:grow/>
                        </m:dPr>
                        <m:e>
                          <m:r>
                            <m:rPr>
                              <m:nor/>
                              <m:sty m:val="p"/>
                            </m:rPr>
                            <m:t>chickenpox</m:t>
                          </m:r>
                        </m:e>
                      </m:d>
                      <m:r>
                        <m:rPr>
                          <m:sty m:val="p"/>
                        </m:rPr>
                        <m:t>=</m:t>
                      </m:r>
                      <m:r>
                        <m:t>0.1</m:t>
                      </m:r>
                    </m:oMath>
                  </m:oMathPara>
                </a14:m>
              </a:p>
              <a:p>
                <a:pPr lvl="0" indent="0" marL="0">
                  <a:buNone/>
                </a:pPr>
                <a:r>
                  <a:rPr/>
                  <a:t>Further, the overall proportion of people with spots on their faces in the population, called the </a:t>
                </a:r>
                <a:r>
                  <a:rPr i="1"/>
                  <a:t>marginal likelihood</a:t>
                </a:r>
                <a:r>
                  <a:rPr/>
                  <a:t> or the </a:t>
                </a:r>
                <a:r>
                  <a:rPr i="1"/>
                  <a:t>evidence</a:t>
                </a:r>
                <a:r>
                  <a:rPr/>
                  <a:t>, is given by</a:t>
                </a:r>
              </a:p>
              <a:p>
                <a:pPr lvl="0" indent="0" marL="0">
                  <a:buNone/>
                </a:pPr>
                <a14:m>
                  <m:oMathPara xmlns:m="http://schemas.openxmlformats.org/officeDocument/2006/math">
                    <m:oMathParaPr>
                      <m:jc m:val="center"/>
                    </m:oMathParaPr>
                    <m:oMath>
                      <m:r>
                        <m:t>p</m:t>
                      </m:r>
                      <m:d>
                        <m:dPr>
                          <m:begChr m:val="("/>
                          <m:endChr m:val=")"/>
                          <m:sepChr m:val=""/>
                          <m:grow/>
                        </m:dPr>
                        <m:e>
                          <m:r>
                            <m:rPr>
                              <m:nor/>
                              <m:sty m:val="p"/>
                            </m:rPr>
                            <m:t>spots</m:t>
                          </m:r>
                        </m:e>
                      </m:d>
                      <m:r>
                        <m:rPr>
                          <m:sty m:val="p"/>
                        </m:rPr>
                        <m:t>=</m:t>
                      </m:r>
                      <m:r>
                        <m:t>0.081</m:t>
                      </m:r>
                    </m:oMath>
                  </m:oMathPara>
                </a14:m>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lvl="0" indent="0" marL="0">
              <a:buNone/>
            </a:pPr>
            <a:r>
              <a:rPr/>
              <a:t>Bayesian inference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lvl="0" indent="0" marL="0">
                  <a:buNone/>
                </a:pPr>
                <a:r>
                  <a:rPr/>
                  <a:t>Using Bayes’ Rule:</a:t>
                </a:r>
              </a:p>
              <a:p>
                <a:pPr lvl="0" indent="0" marL="0">
                  <a:buNone/>
                </a:pPr>
                <a14:m>
                  <m:oMathPara xmlns:m="http://schemas.openxmlformats.org/officeDocument/2006/math">
                    <m:oMathParaPr>
                      <m:jc m:val="center"/>
                    </m:oMathParaPr>
                    <m:oMath>
                      <m:r>
                        <m:t>p</m:t>
                      </m:r>
                      <m:d>
                        <m:dPr>
                          <m:begChr m:val="("/>
                          <m:endChr m:val=")"/>
                          <m:sepChr m:val=""/>
                          <m:grow/>
                        </m:dPr>
                        <m:e>
                          <m:r>
                            <m:rPr>
                              <m:nor/>
                              <m:sty m:val="p"/>
                            </m:rPr>
                            <m:t>smallpox </m:t>
                          </m:r>
                          <m:r>
                            <m:rPr>
                              <m:sty m:val="p"/>
                            </m:rPr>
                            <m:t>|</m:t>
                          </m:r>
                          <m:r>
                            <m:rPr>
                              <m:nor/>
                              <m:sty m:val="p"/>
                            </m:rPr>
                            <m:t> spots</m:t>
                          </m:r>
                        </m:e>
                      </m:d>
                      <m:r>
                        <m:rPr>
                          <m:sty m:val="p"/>
                        </m:rPr>
                        <m:t>=</m:t>
                      </m:r>
                      <m:f>
                        <m:fPr>
                          <m:type m:val="bar"/>
                        </m:fPr>
                        <m:num>
                          <m:r>
                            <m:t>p</m:t>
                          </m:r>
                          <m:d>
                            <m:dPr>
                              <m:begChr m:val="("/>
                              <m:endChr m:val=")"/>
                              <m:sepChr m:val=""/>
                              <m:grow/>
                            </m:dPr>
                            <m:e>
                              <m:r>
                                <m:rPr>
                                  <m:nor/>
                                  <m:sty m:val="p"/>
                                </m:rPr>
                                <m:t>spots </m:t>
                              </m:r>
                              <m:r>
                                <m:rPr>
                                  <m:sty m:val="p"/>
                                </m:rPr>
                                <m:t>|</m:t>
                              </m:r>
                              <m:r>
                                <m:rPr>
                                  <m:nor/>
                                  <m:sty m:val="p"/>
                                </m:rPr>
                                <m:t> smallpox</m:t>
                              </m:r>
                            </m:e>
                          </m:d>
                          <m:r>
                            <m:t> </m:t>
                          </m:r>
                          <m:r>
                            <m:t>p</m:t>
                          </m:r>
                          <m:d>
                            <m:dPr>
                              <m:begChr m:val="("/>
                              <m:endChr m:val=")"/>
                              <m:sepChr m:val=""/>
                              <m:grow/>
                            </m:dPr>
                            <m:e>
                              <m:r>
                                <m:rPr>
                                  <m:nor/>
                                  <m:sty m:val="p"/>
                                </m:rPr>
                                <m:t>smallpox</m:t>
                              </m:r>
                            </m:e>
                          </m:d>
                        </m:num>
                        <m:den>
                          <m:r>
                            <m:t>p</m:t>
                          </m:r>
                          <m:d>
                            <m:dPr>
                              <m:begChr m:val="("/>
                              <m:endChr m:val=")"/>
                              <m:sepChr m:val=""/>
                              <m:grow/>
                            </m:dPr>
                            <m:e>
                              <m:r>
                                <m:rPr>
                                  <m:nor/>
                                  <m:sty m:val="p"/>
                                </m:rPr>
                                <m:t>spots</m:t>
                              </m:r>
                            </m:e>
                          </m:d>
                        </m:den>
                      </m:f>
                      <m:r>
                        <m:rPr>
                          <m:sty m:val="p"/>
                        </m:rPr>
                        <m:t>=</m:t>
                      </m:r>
                      <m:f>
                        <m:fPr>
                          <m:type m:val="bar"/>
                        </m:fPr>
                        <m:num>
                          <m:r>
                            <m:t>0.9</m:t>
                          </m:r>
                          <m:r>
                            <m:rPr>
                              <m:sty m:val="p"/>
                            </m:rPr>
                            <m:t>⋅</m:t>
                          </m:r>
                          <m:r>
                            <m:t>0.001</m:t>
                          </m:r>
                        </m:num>
                        <m:den>
                          <m:r>
                            <m:t>0.081</m:t>
                          </m:r>
                        </m:den>
                      </m:f>
                      <m:r>
                        <m:rPr>
                          <m:sty m:val="p"/>
                        </m:rPr>
                        <m:t>=</m:t>
                      </m:r>
                      <m:r>
                        <m:t>0.0111</m:t>
                      </m:r>
                    </m:oMath>
                  </m:oMathPara>
                </a14:m>
              </a:p>
              <a:p>
                <a:pPr lvl="0" indent="0" marL="0">
                  <a:buNone/>
                </a:pPr>
                <a:r>
                  <a:rPr/>
                  <a:t>and</a:t>
                </a:r>
              </a:p>
              <a:p>
                <a:pPr lvl="0" indent="0" marL="0">
                  <a:buNone/>
                </a:pPr>
                <a14:m>
                  <m:oMathPara xmlns:m="http://schemas.openxmlformats.org/officeDocument/2006/math">
                    <m:oMathParaPr>
                      <m:jc m:val="center"/>
                    </m:oMathParaPr>
                    <m:oMath>
                      <m:r>
                        <m:t>p</m:t>
                      </m:r>
                      <m:d>
                        <m:dPr>
                          <m:begChr m:val="("/>
                          <m:endChr m:val=")"/>
                          <m:sepChr m:val=""/>
                          <m:grow/>
                        </m:dPr>
                        <m:e>
                          <m:r>
                            <m:rPr>
                              <m:nor/>
                              <m:sty m:val="p"/>
                            </m:rPr>
                            <m:t>chickenpox </m:t>
                          </m:r>
                          <m:r>
                            <m:rPr>
                              <m:sty m:val="p"/>
                            </m:rPr>
                            <m:t>|</m:t>
                          </m:r>
                          <m:r>
                            <m:rPr>
                              <m:nor/>
                              <m:sty m:val="p"/>
                            </m:rPr>
                            <m:t> spots</m:t>
                          </m:r>
                        </m:e>
                      </m:d>
                      <m:r>
                        <m:rPr>
                          <m:sty m:val="p"/>
                        </m:rPr>
                        <m:t>=</m:t>
                      </m:r>
                      <m:f>
                        <m:fPr>
                          <m:type m:val="bar"/>
                        </m:fPr>
                        <m:num>
                          <m:r>
                            <m:t>p</m:t>
                          </m:r>
                          <m:d>
                            <m:dPr>
                              <m:begChr m:val="("/>
                              <m:endChr m:val=")"/>
                              <m:sepChr m:val=""/>
                              <m:grow/>
                            </m:dPr>
                            <m:e>
                              <m:r>
                                <m:rPr>
                                  <m:nor/>
                                  <m:sty m:val="p"/>
                                </m:rPr>
                                <m:t>spots </m:t>
                              </m:r>
                              <m:r>
                                <m:rPr>
                                  <m:sty m:val="p"/>
                                </m:rPr>
                                <m:t>|</m:t>
                              </m:r>
                              <m:r>
                                <m:rPr>
                                  <m:nor/>
                                  <m:sty m:val="p"/>
                                </m:rPr>
                                <m:t> chickenpox</m:t>
                              </m:r>
                            </m:e>
                          </m:d>
                          <m:r>
                            <m:t> </m:t>
                          </m:r>
                          <m:r>
                            <m:t>p</m:t>
                          </m:r>
                          <m:d>
                            <m:dPr>
                              <m:begChr m:val="("/>
                              <m:endChr m:val=")"/>
                              <m:sepChr m:val=""/>
                              <m:grow/>
                            </m:dPr>
                            <m:e>
                              <m:r>
                                <m:rPr>
                                  <m:nor/>
                                  <m:sty m:val="p"/>
                                </m:rPr>
                                <m:t>chickenpox</m:t>
                              </m:r>
                            </m:e>
                          </m:d>
                        </m:num>
                        <m:den>
                          <m:r>
                            <m:t>p</m:t>
                          </m:r>
                          <m:d>
                            <m:dPr>
                              <m:begChr m:val="("/>
                              <m:endChr m:val=")"/>
                              <m:sepChr m:val=""/>
                              <m:grow/>
                            </m:dPr>
                            <m:e>
                              <m:r>
                                <m:rPr>
                                  <m:nor/>
                                  <m:sty m:val="p"/>
                                </m:rPr>
                                <m:t>spots</m:t>
                              </m:r>
                            </m:e>
                          </m:d>
                        </m:den>
                      </m:f>
                      <m:r>
                        <m:rPr>
                          <m:sty m:val="p"/>
                        </m:rPr>
                        <m:t>=</m:t>
                      </m:r>
                      <m:f>
                        <m:fPr>
                          <m:type m:val="bar"/>
                        </m:fPr>
                        <m:num>
                          <m:r>
                            <m:t>0.8</m:t>
                          </m:r>
                          <m:r>
                            <m:rPr>
                              <m:sty m:val="p"/>
                            </m:rPr>
                            <m:t>⋅</m:t>
                          </m:r>
                          <m:r>
                            <m:t>0.1</m:t>
                          </m:r>
                        </m:num>
                        <m:den>
                          <m:r>
                            <m:t>0.081</m:t>
                          </m:r>
                        </m:den>
                      </m:f>
                      <m:r>
                        <m:rPr>
                          <m:sty m:val="p"/>
                        </m:rPr>
                        <m:t>=</m:t>
                      </m:r>
                      <m:r>
                        <m:t>0.9877</m:t>
                      </m:r>
                    </m:oMath>
                  </m:oMathPara>
                </a14:m>
              </a:p>
              <a:p>
                <a:pPr lvl="0" indent="0" marL="0">
                  <a:buNone/>
                </a:pPr>
                <a:r>
                  <a:rPr/>
                  <a:t>While we cannot be certain, it is very likely that you have chickenpox, not smallpox and so you can relax.</a:t>
                </a:r>
              </a:p>
            </p:txBody>
          </p:sp>
        </mc:Choice>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idx="12" sz="quarter" type="sldNum"/>
          </p:nvPr>
        </p:nvSpPr>
        <p:spPr/>
        <p:txBody>
          <a:bodyPr/>
          <a:lstStyle/>
          <a:p>
            <a:fld id="{E1C5CB42-CF14-4293-8971-6DCD1AAE8BE7}" type="slidenum">
              <a:rPr lang="en-GB" smtClean="0"/>
              <a:t>‹#›</a:t>
            </a:fld>
            <a:endParaRPr lang="en-GB"/>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STA623 Bayesian Data Analysis</dc:title>
  <dc:creator>Marc Henrion</dc:creator>
  <cp:keywords/>
  <dcterms:created xsi:type="dcterms:W3CDTF">2025-09-20T16:34:06Z</dcterms:created>
  <dcterms:modified xsi:type="dcterms:W3CDTF">2025-09-20T16:34:06Z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2025-09-23</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Session 2: Bayesian inference, prior distributions</vt:lpwstr>
  </property>
  <property fmtid="{D5CDD505-2E9C-101B-9397-08002B2CF9AE}" pid="12" name="toc-title">
    <vt:lpwstr>Table of contents</vt:lpwstr>
  </property>
</Properties>
</file>