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22/09/2025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7925" tIns="38963" rIns="77925" bIns="38963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8" name="Picture 7" descr="CoM new.jpg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t>STA623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marL="0" lvl="0" indent="0">
              <a:buNone/>
            </a:pPr>
            <a:r>
              <a:t>Session 1: Inference paradigms, probability theory, Bayes’ theorem</a:t>
            </a:r>
            <a:br/>
            <a:br/>
            <a:r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2025-09-22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Frequentist paradigm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 b="1"/>
          </a:p>
          <a:p>
            <a:pPr lvl="0"/>
            <a:r>
              <a:t>Parameters are fixed but unknown.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Probabilities are always interpreted as long run relative frequency.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Procedure is judged by how well they perform in the long run over an infinite number of hypothetical repetitions of the experiment.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b="1"/>
                  <a:t>Bayesian paradigm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 b="1"/>
              </a:p>
              <a:p>
                <a:pPr lvl="0"/>
                <a:r>
                  <a:t>Parameters are considered to be random variables.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Probability statements about parameters must be interpreted as “degrees of belief”.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We revise our beliefs about parameters after getting the data by using Bayes theorem.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Yields posterior parameter distribution - for this particular dataset.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r="-1809" b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PROBABILITY THEORY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section is largely based on and in places quoted verbatim from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Feelders, Ad J. (2007), ‘Statistical Concepts’, in Berthold, M., Hand, D.J. (eds.) </a:t>
            </a:r>
            <a:r>
              <a:rPr i="1"/>
              <a:t>Intelligent Data Analysis</a:t>
            </a:r>
            <a:r>
              <a:t>, 2</a:t>
            </a:r>
            <a:r>
              <a:rPr baseline="30000"/>
              <a:t>nd</a:t>
            </a:r>
            <a:r>
              <a:t> ed., Springer, pp.17-68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A </a:t>
                </a:r>
                <a:r>
                  <a:rPr b="1"/>
                  <a:t>random experiment</a:t>
                </a:r>
                <a:r>
                  <a:t> is an experiment that satisfies the following conditions:</a:t>
                </a:r>
              </a:p>
              <a:p>
                <a:pPr marL="457200" lvl="0" indent="-457200">
                  <a:buAutoNum type="arabicPeriod"/>
                </a:pPr>
                <a:r>
                  <a:t> All possible outcomes are known in advance.</a:t>
                </a:r>
              </a:p>
              <a:p>
                <a:pPr marL="457200" lvl="0" indent="-457200">
                  <a:buAutoNum type="arabicPeriod"/>
                </a:pPr>
                <a:r>
                  <a:t> In any particular trial, the outcome is not known in advance.</a:t>
                </a:r>
              </a:p>
              <a:p>
                <a:pPr marL="457200" lvl="0" indent="-457200">
                  <a:buAutoNum type="arabicPeriod"/>
                </a:pPr>
                <a:r>
                  <a:t> The experiment can be repeated under identical conditions.</a:t>
                </a:r>
              </a:p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outcome space</a:t>
                </a:r>
                <a:r>
                  <a:t> or </a:t>
                </a:r>
                <a:r>
                  <a:rPr b="1"/>
                  <a:t>universe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of an experiment is the set of all possible outcomes of the experiment.</a:t>
                </a:r>
              </a:p>
              <a:p>
                <a:pPr marL="0" lvl="0" indent="0">
                  <a:buNone/>
                </a:pPr>
                <a:r>
                  <a:t>Examples</a:t>
                </a:r>
              </a:p>
              <a:p>
                <a:pPr lvl="0"/>
                <a:r>
                  <a:t>In the coin tossing experiment earlier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  <m:r>
                      <a:rPr>
                        <a:latin typeface="Cambria Math" panose="02040503050406030204" pitchFamily="18" charset="0"/>
                      </a:rPr>
                      <m:t>={</m:t>
                    </m:r>
                    <m:r>
                      <a:rPr>
                        <a:latin typeface="Cambria Math" panose="02040503050406030204" pitchFamily="18" charset="0"/>
                      </a:rPr>
                      <m:t>𝐻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t>.</a:t>
                </a:r>
              </a:p>
              <a:p>
                <a:pPr lvl="0"/>
                <a:r>
                  <a:t>When you roll a die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  <m:r>
                      <a:rPr>
                        <a:latin typeface="Cambria Math" panose="02040503050406030204" pitchFamily="18" charset="0"/>
                      </a:rPr>
                      <m:t>={1,2,3,4,5,6}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</a:t>
            </a:r>
            <a:r>
              <a:rPr b="1"/>
              <a:t>event</a:t>
            </a:r>
            <a:r>
              <a:t> is a subset of the outcome space.</a:t>
            </a:r>
          </a:p>
          <a:p>
            <a:pPr marL="0" lvl="0" indent="0">
              <a:buNone/>
            </a:pPr>
            <a:r>
              <a:t>Examples</a:t>
            </a:r>
          </a:p>
          <a:p>
            <a:pPr lvl="0"/>
            <a:r>
              <a:t>“Coin lands head”: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  <m:r>
                  <a:rPr>
                    <a:latin typeface="Cambria Math" panose="02040503050406030204" pitchFamily="18" charset="0"/>
                  </a:rPr>
                  <m:t>| 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is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heads</m:t>
                </m:r>
                <m:r>
                  <a:rPr>
                    <a:latin typeface="Cambria Math" panose="02040503050406030204" pitchFamily="18" charset="0"/>
                  </a:rPr>
                  <m:t>}={</m:t>
                </m:r>
                <m:r>
                  <a:rPr>
                    <a:latin typeface="Cambria Math" panose="02040503050406030204" pitchFamily="18" charset="0"/>
                  </a:rPr>
                  <m:t>𝐻</m:t>
                </m:r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endParaRPr/>
          </a:p>
          <a:p>
            <a:pPr lvl="0"/>
            <a:r>
              <a:t>“Die shows even number”: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a:rPr>
                    <a:latin typeface="Cambria Math" panose="02040503050406030204" pitchFamily="18" charset="0"/>
                  </a:rPr>
                  <m:t>∈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  <m:r>
                  <a:rPr>
                    <a:latin typeface="Cambria Math" panose="02040503050406030204" pitchFamily="18" charset="0"/>
                  </a:rPr>
                  <m:t>| </m:t>
                </m:r>
                <m:r>
                  <a:rPr>
                    <a:latin typeface="Cambria Math" panose="02040503050406030204" pitchFamily="18" charset="0"/>
                  </a:rPr>
                  <m:t>𝑥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is</m:t>
                </m:r>
                <m:r>
                  <m:rPr>
                    <m:nor/>
                  </m:rPr>
                  <a:rPr/>
                  <m:t> </m:t>
                </m:r>
                <m:r>
                  <m:rPr>
                    <m:nor/>
                  </m:rPr>
                  <a:rPr/>
                  <m:t>even</m:t>
                </m:r>
                <m:r>
                  <a:rPr>
                    <a:latin typeface="Cambria Math" panose="02040503050406030204" pitchFamily="18" charset="0"/>
                  </a:rPr>
                  <m:t>}={2,4,6}</m:t>
                </m:r>
              </m:oMath>
            </a14:m>
            <a:endParaRPr/>
          </a:p>
          <a:p>
            <a:pPr marL="0" lvl="0" indent="0">
              <a:buNone/>
            </a:pPr>
            <a:r>
              <a:t>Special events</a:t>
            </a:r>
          </a:p>
          <a:p>
            <a:pPr lvl="0"/>
            <a:r>
              <a:t>Impossible / empty event: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=∅</m:t>
                </m:r>
              </m:oMath>
            </a14:m>
            <a:endParaRPr/>
          </a:p>
          <a:p>
            <a:pPr lvl="0"/>
            <a:r>
              <a:t>Sure event / outcome space: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endParaRPr/>
          </a:p>
          <a:p>
            <a:pPr lvl="0"/>
            <a:r>
              <a:t>Singleton events: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={</m:t>
                </m:r>
                <m:r>
                  <a:rPr>
                    <a:latin typeface="Cambria Math" panose="02040503050406030204" pitchFamily="18" charset="0"/>
                  </a:rPr>
                  <m:t>𝐻</m:t>
                </m:r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={3}</m:t>
                </m:r>
              </m:oMath>
            </a14:m>
            <a:endParaRPr/>
          </a:p>
          <a:p>
            <a:pPr lvl="0"/>
            <a:r>
              <a:t>The complementary event: 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acc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  <m:r>
                  <a:rPr>
                    <a:latin typeface="Cambria Math" panose="02040503050406030204" pitchFamily="18" charset="0"/>
                  </a:rPr>
                  <m:t>\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Classical definition</a:t>
            </a:r>
            <a:r>
              <a:t> of probability:</a:t>
            </a:r>
          </a:p>
          <a:p>
            <a:pPr marL="0" lvl="0" indent="0">
              <a:buNone/>
            </a:pPr>
            <a:r>
              <a:t>Let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|"/>
                    <m:endChr m:val="|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denote the operator measuring the size of an event. The </a:t>
            </a:r>
            <a:r>
              <a:rPr b="1"/>
              <a:t>probability</a:t>
            </a:r>
            <a:r>
              <a:t> of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⊆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 is defined as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num>
                    <m:den>
                      <m:d>
                        <m:dPr>
                          <m:begChr m:val="|"/>
                          <m:endChr m:val="|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If all outcomes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 are equally likely, then this means the probability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is the ratio of the number of outcomes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and the number of outcomes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:r>
              <a:t>If your outcome space is not discrete, then </a:t>
            </a:r>
            <a14:m xmlns:a14="http://schemas.microsoft.com/office/drawing/2010/main">
              <m:oMath xmlns:m="http://schemas.openxmlformats.org/officeDocument/2006/math">
                <m:d>
                  <m:dPr>
                    <m:begChr m:val="|"/>
                    <m:endChr m:val="|"/>
                    <m:ctrlPr>
                      <a:rPr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is a function mapping outcome sets to the positive real line.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Frequency definition</a:t>
            </a:r>
            <a:r>
              <a:t> of probability:</a:t>
            </a:r>
          </a:p>
          <a:p>
            <a:pPr marL="0" lvl="0" indent="0">
              <a:buNone/>
            </a:pPr>
            <a:r>
              <a:t>It is supposed an experiment is repeated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𝑘</m:t>
                </m:r>
              </m:oMath>
            </a14:m>
            <a:r>
              <a:t> times, producing an outcome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𝑜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during the i</a:t>
            </a:r>
            <a:r>
              <a:rPr baseline="30000"/>
              <a:t>th</a:t>
            </a:r>
            <a:r>
              <a:t> run. Probability is the defined as the long-run relative frequency: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nor/>
                        </m:rPr>
                        <a:rPr/>
                        <m:t>lim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→∞</m:t>
                      </m:r>
                    </m:sub>
                  </m:sSub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where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𝐼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is the indicator function (1 if its argument is true, 0 otherwise).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Subjective definition</a:t>
            </a:r>
            <a:r>
              <a:t> of probability:</a:t>
            </a:r>
          </a:p>
          <a:p>
            <a:pPr marL="0" lvl="0" indent="0">
              <a:buNone/>
            </a:pPr>
            <a:r>
              <a:t>According to this definition, probability is a measure of the degree of belief that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will occur.</a:t>
            </a:r>
          </a:p>
          <a:p>
            <a:pPr marL="0" lvl="0" indent="0">
              <a:buNone/>
            </a:pPr>
            <a:r>
              <a:t>Degree of belief depends on the person who has the belief, so with this definition the probability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</m:oMath>
            </a14:m>
            <a:r>
              <a:t> can be different for different people.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subjective definition of probability allows expressing all uncertainty through probability - this is important for Bayesian statistics.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as a mathematical concept was formally introduced in the 17</a:t>
            </a:r>
            <a:r>
              <a:rPr baseline="30000"/>
              <a:t>th</a:t>
            </a:r>
            <a:r>
              <a:t> century by French mathematicians </a:t>
            </a:r>
            <a:r>
              <a:rPr b="1"/>
              <a:t>Blaise Pascal</a:t>
            </a:r>
            <a:r>
              <a:t> and </a:t>
            </a:r>
            <a:r>
              <a:rPr b="1"/>
              <a:t>Pierre de Fermat</a:t>
            </a:r>
            <a:r>
              <a:t> when they were discussing games of chance.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formal, mathematical derivation of probability theory follows from set theory and measure theory.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sz="2000" dirty="0"/>
              <a:t>These notes were written in </a:t>
            </a:r>
            <a:r>
              <a:rPr sz="2000" dirty="0">
                <a:latin typeface="Courier"/>
              </a:rPr>
              <a:t>quarto</a:t>
            </a:r>
            <a:r>
              <a:rPr sz="2000" dirty="0"/>
              <a:t>.</a:t>
            </a:r>
          </a:p>
          <a:p>
            <a:pPr lvl="0"/>
            <a:r>
              <a:rPr sz="2000" dirty="0"/>
              <a:t>All examples / code in these notes is </a:t>
            </a:r>
            <a:r>
              <a:rPr sz="2000" dirty="0">
                <a:latin typeface="Courier"/>
              </a:rPr>
              <a:t>R</a:t>
            </a:r>
            <a:r>
              <a:rPr sz="2000" dirty="0"/>
              <a:t> and </a:t>
            </a:r>
            <a:r>
              <a:rPr sz="2000" dirty="0">
                <a:latin typeface="Courier"/>
              </a:rPr>
              <a:t>NIMBLE</a:t>
            </a:r>
            <a:r>
              <a:rPr sz="2000" dirty="0"/>
              <a:t> / </a:t>
            </a:r>
            <a:r>
              <a:rPr sz="2000" dirty="0">
                <a:latin typeface="Courier"/>
              </a:rPr>
              <a:t>BUGS</a:t>
            </a:r>
            <a:r>
              <a:rPr sz="2000" dirty="0"/>
              <a:t> for Bayesian model specification.</a:t>
            </a:r>
          </a:p>
          <a:p>
            <a:pPr lvl="0"/>
            <a:r>
              <a:rPr sz="2000" dirty="0"/>
              <a:t>GitHub repository - will contain all course materials by the end of the week.</a:t>
            </a:r>
          </a:p>
        </p:txBody>
      </p:sp>
      <p:pic>
        <p:nvPicPr>
          <p:cNvPr id="3" name="Picture 1" descr="images/qrCodeGithubRep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https://github.com/gitMarcH/UNIMA_STA623_2025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</a:t>
            </a:r>
          </a:p>
        </p:txBody>
      </p:sp>
      <p:pic>
        <p:nvPicPr>
          <p:cNvPr id="3" name="Picture 1" descr="images/pascal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816100"/>
            <a:ext cx="3225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Blaise Pascal (public domain / Wikipedia)</a:t>
            </a:r>
          </a:p>
        </p:txBody>
      </p:sp>
      <p:pic>
        <p:nvPicPr>
          <p:cNvPr id="5" name="Picture 1" descr="images/fermat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27900" y="1816100"/>
            <a:ext cx="2870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Pierre de Fermat (public domain / Wikipedia)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Probability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(whether according to the classical, frequency or subjective definition) is a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.</m:t>
                    </m:r>
                  </m:e>
                </m:d>
              </m:oMath>
            </a14:m>
            <a:r>
              <a:t> from subsets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 to the real line satisfying the following axioms: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457200" lvl="0" indent="-457200">
              <a:buAutoNum type="arabicPeriod"/>
            </a:pPr>
            <a:r>
              <a:t>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≥0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∀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⊆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endParaRPr/>
          </a:p>
          <a:p>
            <a:pPr marL="457200" lvl="0" indent="-457200">
              <a:buAutoNum type="arabicPeriod"/>
            </a:pPr>
            <a:r>
              <a:t> 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∩</m:t>
                </m:r>
                <m:r>
                  <a:rPr>
                    <a:latin typeface="Cambria Math" panose="02040503050406030204" pitchFamily="18" charset="0"/>
                  </a:rPr>
                  <m:t>𝐵</m:t>
                </m:r>
                <m:r>
                  <a:rPr>
                    <a:latin typeface="Cambria Math" panose="02040503050406030204" pitchFamily="18" charset="0"/>
                  </a:rPr>
                  <m:t>=∅</m:t>
                </m:r>
              </m:oMath>
            </a14:m>
            <a:r>
              <a:t>, then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∪</m:t>
                    </m:r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+</m:t>
                </m:r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</m:e>
                </m:d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∀</m:t>
                </m:r>
                <m:r>
                  <a:rPr>
                    <a:latin typeface="Cambria Math" panose="02040503050406030204" pitchFamily="18" charset="0"/>
                  </a:rPr>
                  <m:t>𝐴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𝐵</m:t>
                </m:r>
                <m:r>
                  <a:rPr>
                    <a:latin typeface="Cambria Math" panose="02040503050406030204" pitchFamily="18" charset="0"/>
                  </a:rPr>
                  <m:t>⊆</m:t>
                </m:r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endParaRPr/>
          </a:p>
          <a:p>
            <a:pPr marL="457200" lvl="0" indent="-457200">
              <a:buAutoNum type="arabicPeriod"/>
            </a:pPr>
            <a:r>
              <a:t>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Everything else in probability theory is derived from these 3 axioms.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probability of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can be influenced by information about the occurrence of an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. The </a:t>
            </a:r>
            <a:r>
              <a:rPr b="1"/>
              <a:t>conditional probability</a:t>
            </a:r>
            <a:r>
              <a:t>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given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, denoted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𝐵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</m:oMath>
            </a14:m>
            <a:r>
              <a:t>, is defined as the probability of event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given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has occurred. For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&gt;0</m:t>
                </m:r>
              </m:oMath>
            </a14:m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:r>
              <a:t>Intuitively: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is the new, </a:t>
            </a:r>
            <a:r>
              <a:rPr b="1"/>
              <a:t>reduced</a:t>
            </a:r>
            <a:r>
              <a:t> universe / outcome space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sub>
                </m:sSub>
              </m:oMath>
            </a14:m>
            <a:r>
              <a:t>. The division by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</m:e>
                </m:d>
              </m:oMath>
            </a14:m>
            <a:r>
              <a:t> guarantees that the conditional distribution sums / integrates to 1, i.e. is a valid probability distribution.</a:t>
            </a:r>
          </a:p>
          <a:p>
            <a:pPr marL="0" lvl="0" indent="0">
              <a:buNone/>
            </a:pPr>
            <a:r>
              <a:t>From the conditional probability, we can derive the </a:t>
            </a:r>
            <a:r>
              <a:rPr b="1"/>
              <a:t>multiplication rule</a:t>
            </a:r>
            <a:r>
              <a:t>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Conditional probability</a:t>
            </a:r>
          </a:p>
        </p:txBody>
      </p:sp>
      <p:pic>
        <p:nvPicPr>
          <p:cNvPr id="3" name="Picture 1" descr="Chanco_STA623_BDA_2025_Henrion_Session1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Events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𝐴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𝐵</m:t>
                </m:r>
              </m:oMath>
            </a14:m>
            <a:r>
              <a:t> are said to be </a:t>
            </a:r>
            <a:r>
              <a:rPr b="1"/>
              <a:t>independent</a:t>
            </a:r>
            <a:r>
              <a:t> if the occurrence of one event does not influence the probability of occurrence of the other event.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This can more concisely be expressed as: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𝐵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We define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⊆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to form a </a:t>
                </a:r>
                <a:r>
                  <a:rPr b="1"/>
                  <a:t>partition</a:t>
                </a:r>
                <a:r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if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∀</m:t>
                    </m:r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  <m:r>
                      <a:rPr>
                        <a:latin typeface="Cambria Math" panose="02040503050406030204" pitchFamily="18" charset="0"/>
                      </a:rPr>
                      <m:t>≠</m:t>
                    </m:r>
                    <m:r>
                      <a:rPr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/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⋃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From the probability axioms it follows that, for any event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𝐴</m:t>
                    </m:r>
                    <m:r>
                      <a:rPr>
                        <a:latin typeface="Cambria Math" panose="02040503050406030204" pitchFamily="18" charset="0"/>
                      </a:rPr>
                      <m:t>⊆</m:t>
                    </m:r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is known as the </a:t>
                </a:r>
                <a:r>
                  <a:rPr b="1"/>
                  <a:t>Theorem of Total Probability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 b="-25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p:pic>
        <p:nvPicPr>
          <p:cNvPr id="3" name="Picture 1" descr="Chanco_STA623_BDA_2025_Henrion_Session1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</a:t>
            </a:r>
          </a:p>
          <a:p>
            <a:pPr marL="0" lvl="0" indent="0">
              <a:buNone/>
            </a:pPr>
            <a:r>
              <a:t>A box contains 4 balls: 3 white, 1 red.</a:t>
            </a:r>
          </a:p>
          <a:p>
            <a:pPr marL="0" lvl="0" indent="0">
              <a:buNone/>
            </a:pPr>
            <a:r>
              <a:t>First draw one ball at random. Then, without replacing the first ball, draw a second ball from the box.</a:t>
            </a:r>
          </a:p>
          <a:p>
            <a:pPr marL="0" lvl="0" indent="0">
              <a:buNone/>
            </a:pPr>
            <a:r>
              <a:t>What is the probability that the second ball is a red ball?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Law of Total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most easily calculated using the TTP.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Let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 be the event of drawing a red ball on the first / second draw, and similarly for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b>
                </m:sSub>
              </m:oMath>
            </a14:m>
            <a:r>
              <a:t>.</a:t>
            </a:r>
          </a:p>
          <a:p>
            <a:pPr marL="0" lvl="0" indent="0">
              <a:buNone/>
            </a:pPr>
            <a:r>
              <a:t>Note that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, and hence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𝑅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𝑊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</m:oMath>
            </a14:m>
            <a:r>
              <a:t> form a parition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𝛺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+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⋅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3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+0⋅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t>Bayes’ Theorem shows how probabilities change in light of evidence: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And for a partition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t> of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Bayes’ Rule really just rewrites the conditional probability using the multiplication rule (numerator) and the Theorem of Total Probability (denominator).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439" b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Some references for Bayesian statistics / data analysis are:</a:t>
            </a:r>
          </a:p>
          <a:p>
            <a:pPr marL="457200" lvl="0" indent="-457200">
              <a:buAutoNum type="arabicPeriod"/>
            </a:pPr>
            <a:r>
              <a:t>Hoff, P.D. (2009). “</a:t>
            </a:r>
            <a:r>
              <a:rPr i="1"/>
              <a:t>A First Course in Bayesian Statistical Methods</a:t>
            </a:r>
            <a:r>
              <a:t>.” Springer.</a:t>
            </a:r>
          </a:p>
          <a:p>
            <a:pPr marL="457200" lvl="0" indent="-457200">
              <a:buAutoNum type="arabicPeriod"/>
            </a:pPr>
            <a:r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t>”. 3</a:t>
            </a:r>
            <a:r>
              <a:rPr baseline="30000"/>
              <a:t>rd</a:t>
            </a:r>
            <a:r>
              <a:t> ed. CRC Press.</a:t>
            </a:r>
          </a:p>
          <a:p>
            <a:pPr marL="457200" lvl="0" indent="-457200">
              <a:buAutoNum type="arabicPeriod"/>
            </a:pPr>
            <a:r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t>”, 2</a:t>
            </a:r>
            <a:r>
              <a:rPr baseline="30000"/>
              <a:t>nd</a:t>
            </a:r>
            <a:r>
              <a:t> ed., Springer, pp.131-168</a:t>
            </a:r>
          </a:p>
          <a:p>
            <a:pPr marL="457200" lvl="0" indent="-457200">
              <a:buAutoNum type="arabicPeriod"/>
            </a:pPr>
            <a:r>
              <a:t>Stone, J.V. (2013). “</a:t>
            </a:r>
            <a:r>
              <a:rPr i="1"/>
              <a:t>Bayes’ Rule: A Tutorial Introduction to Bayesian Analysis</a:t>
            </a:r>
            <a:r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Bayes’ Rule was first formulated by an 18</a:t>
            </a:r>
            <a:r>
              <a:rPr baseline="30000"/>
              <a:t>th</a:t>
            </a:r>
            <a:r>
              <a:t> century English clergyman, Thomas Bayes, it was only published after his death.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While Bayes’ Rule is important for Bayesian statistics, it is a result from probability theory and useful win both Bayesian and frequentist statistics.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pic>
        <p:nvPicPr>
          <p:cNvPr id="3" name="Picture 1" descr="images/bayes.gif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1816100"/>
            <a:ext cx="38735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(probably not) Thomas Bayes (public domain / Wikipedia)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diagnostic test</a:t>
            </a:r>
          </a:p>
          <a:p>
            <a:pPr marL="0" lvl="0" indent="0">
              <a:buNone/>
            </a:pPr>
            <a:r>
              <a:t>Disease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𝐷</m:t>
                </m:r>
              </m:oMath>
            </a14:m>
            <a:r>
              <a:t>, with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=0.001</m:t>
                </m:r>
              </m:oMath>
            </a14:m>
            <a:r>
              <a:t>, i.e. occurs only in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0.1%</m:t>
                </m:r>
              </m:oMath>
            </a14:m>
            <a:r>
              <a:t> of the population.</a:t>
            </a:r>
          </a:p>
          <a:p>
            <a:pPr marL="0" lvl="0" indent="0">
              <a:buNone/>
            </a:pPr>
            <a:r>
              <a:t>There is a diagnostic test, which can give a positive (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𝑇</m:t>
                </m:r>
              </m:oMath>
            </a14:m>
            <a:r>
              <a:t>) or negative (</a:t>
            </a:r>
            <a14:m xmlns:a14="http://schemas.microsoft.com/office/drawing/2010/main">
              <m:oMath xmlns:m="http://schemas.openxmlformats.org/officeDocument/2006/math">
                <m:acc>
                  <m:accPr>
                    <m:chr m:val="‾"/>
                    <m:ctrlPr>
                      <a:rPr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</m:e>
                </m:acc>
              </m:oMath>
            </a14:m>
            <a:r>
              <a:t>) result. The diagnostic test has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95%</m:t>
                </m:r>
              </m:oMath>
            </a14:m>
            <a:r>
              <a:t> sensitivity (i.e.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𝑇</m:t>
                    </m:r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=0.95</m:t>
                </m:r>
              </m:oMath>
            </a14:m>
            <a:r>
              <a:t>) and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98%</m:t>
                </m:r>
              </m:oMath>
            </a14:m>
            <a:r>
              <a:t> specificity (i.e. 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e>
                </m:d>
                <m:r>
                  <a:rPr>
                    <a:latin typeface="Cambria Math" panose="02040503050406030204" pitchFamily="18" charset="0"/>
                  </a:rPr>
                  <m:t>=0.98</m:t>
                </m:r>
              </m:oMath>
            </a14:m>
            <a:r>
              <a:t>).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What is the probability that a patient has the disease if the test result is positive?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𝐷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acc>
                  <m:accPr>
                    <m:chr m:val="‾"/>
                    <m:ctrlPr>
                      <a:rPr i="1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>
                        <a:latin typeface="Cambria Math" panose="02040503050406030204" pitchFamily="18" charset="0"/>
                      </a:rPr>
                      <m:t>𝐷</m:t>
                    </m:r>
                  </m:e>
                </m:acc>
              </m:oMath>
            </a14:m>
            <a:r>
              <a:t> is a partition of the outcome space.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Apply Bayes’s Rule: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plcHide m:val="on"/>
                      <m:mcs>
                        <m:mc>
                          <m:mcPr>
                            <m:count m:val="2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‾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>
                                <a:latin typeface="Cambria Math" panose="02040503050406030204" pitchFamily="18" charset="0"/>
                              </a:rPr>
                              <m:t>0.95⋅0.001</m:t>
                            </m:r>
                          </m:num>
                          <m:den>
                            <m:r>
                              <a:rPr>
                                <a:latin typeface="Cambria Math" panose="02040503050406030204" pitchFamily="18" charset="0"/>
                              </a:rPr>
                              <m:t>0.95⋅0.001+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1−0.98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1−0.001</m:t>
                                </m:r>
                              </m:e>
                            </m:d>
                          </m:den>
                        </m:f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=0.0454</m:t>
                        </m:r>
                      </m:e>
                    </m:mr>
                  </m:m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Note that: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dirty="0"/>
                  <a:t> is the </a:t>
                </a:r>
                <a:r>
                  <a:rPr b="1" dirty="0"/>
                  <a:t>posterior</a:t>
                </a:r>
                <a:r>
                  <a:rPr dirty="0"/>
                  <a:t> probability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dirty="0"/>
                  <a:t> is the </a:t>
                </a:r>
                <a:r>
                  <a:rPr b="1" dirty="0"/>
                  <a:t>likelihood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dirty="0"/>
                  <a:t> is the </a:t>
                </a:r>
                <a:r>
                  <a:rPr b="1" dirty="0"/>
                  <a:t>prior</a:t>
                </a:r>
                <a:r>
                  <a:rPr dirty="0"/>
                  <a:t> probability</a:t>
                </a:r>
              </a:p>
              <a:p>
                <a:pPr marL="0" lvl="0" indent="0">
                  <a:buNone/>
                </a:pPr>
                <a:r>
                  <a:rPr dirty="0"/>
                  <a:t>We can consider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dirty="0"/>
                  <a:t> (the denominator) to be just a constant to scale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dirty="0"/>
                  <a:t> so that it is a valid distribution.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168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A </a:t>
                </a:r>
                <a:r>
                  <a:rPr b="1"/>
                  <a:t>random variable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 is a function from the outcome space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t> to the real line: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: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Example: Consider the experiment of tossing a coin 2 times: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The number of heads turning up is a random variable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 </a:t>
            </a:r>
            <a:r>
              <a:rPr b="1"/>
              <a:t>probability mass function</a:t>
            </a:r>
            <a:r>
              <a:t> (pmf)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</m:oMath>
            </a14:m>
            <a:r>
              <a:t> assigns to each realisation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𝑥</m:t>
                </m:r>
              </m:oMath>
            </a14:m>
            <a:r>
              <a:t> of a </a:t>
            </a:r>
            <a:r>
              <a:rPr i="1"/>
              <a:t>discrete</a:t>
            </a:r>
            <a:r>
              <a:t> random variable X the probability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follows from the axioms of probability that:</a:t>
            </a:r>
          </a:p>
          <a:p>
            <a:pPr lvl="0"/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≥0</m:t>
                </m:r>
              </m:oMath>
            </a14:m>
            <a:endParaRPr/>
          </a:p>
          <a:p>
            <a:pPr lvl="0"/>
            <a14:m xmlns:a14="http://schemas.microsoft.com/office/drawing/2010/main">
              <m:oMath xmlns:m="http://schemas.openxmlformats.org/officeDocument/2006/math">
                <m:nary>
                  <m:naryPr>
                    <m:chr m:val="∑"/>
                    <m:limLoc m:val="undOvr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​</m:t>
                    </m:r>
                  </m:sup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e>
                </m:nary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pic>
        <p:nvPicPr>
          <p:cNvPr id="3" name="Picture 1" descr="Chanco_STA623_BDA_2025_Henrion_Session1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about continuous random variables?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For a continuous random variable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,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𝑃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=0</m:t>
                </m:r>
              </m:oMath>
            </a14:m>
            <a:r>
              <a:t> for all values of x (the probability of </a:t>
            </a:r>
            <a:r>
              <a:rPr i="1"/>
              <a:t>exactly</a:t>
            </a:r>
            <a:r>
              <a:t> realising one value among an infinity of possible values is 0). Hence it makes little sense to define a pmf.</a:t>
            </a:r>
          </a:p>
          <a:p>
            <a:pPr marL="0" lvl="0" indent="0">
              <a:buNone/>
            </a:pPr>
            <a:r>
              <a:t>Instead, we will define probabilities as areas under a curve. A </a:t>
            </a:r>
            <a:r>
              <a:rPr b="1"/>
              <a:t>probability density function</a:t>
            </a:r>
            <a:r>
              <a:t> (pdf) is a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r>
                  <a:rPr>
                    <a:latin typeface="Cambria Math" panose="02040503050406030204" pitchFamily="18" charset="0"/>
                  </a:rPr>
                  <m:t>:</m:t>
                </m:r>
                <m:r>
                  <a:rPr>
                    <a:latin typeface="Cambria Math" panose="02040503050406030204" pitchFamily="18" charset="0"/>
                  </a:rPr>
                  <m:t>ℝ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ℝ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</m:sup>
                </m:sSup>
              </m:oMath>
            </a14:m>
            <a:r>
              <a:t> so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</m:nary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𝑑𝑥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It follows from the axioms of probability that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≥0</m:t>
                </m:r>
              </m:oMath>
            </a14:m>
            <a:r>
              <a:t> and </a:t>
            </a:r>
            <a14:m xmlns:a14="http://schemas.microsoft.com/office/drawing/2010/main">
              <m:oMath xmlns:m="http://schemas.openxmlformats.org/officeDocument/2006/math">
                <m:nary>
                  <m:naryPr>
                    <m:limLoc m:val="subSup"/>
                    <m:ctrlPr>
                      <a:rPr>
                        <a:latin typeface="Cambria Math" panose="02040503050406030204" pitchFamily="18" charset="0"/>
                      </a:rPr>
                    </m:ctrlPr>
                  </m:naryPr>
                  <m:sub>
                    <m:r>
                      <a:rPr>
                        <a:latin typeface="Cambria Math" panose="02040503050406030204" pitchFamily="18" charset="0"/>
                      </a:rPr>
                      <m:t>−∞</m:t>
                    </m:r>
                  </m:sub>
                  <m:sup>
                    <m:r>
                      <a:rPr>
                        <a:latin typeface="Cambria Math" panose="02040503050406030204" pitchFamily="18" charset="0"/>
                      </a:rPr>
                      <m:t>∞</m:t>
                    </m:r>
                  </m:sup>
                  <m:e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𝑑𝑥</m:t>
                    </m:r>
                  </m:e>
                </m:nary>
                <m:r>
                  <a:rPr>
                    <a:latin typeface="Cambria Math" panose="02040503050406030204" pitchFamily="18" charset="0"/>
                  </a:rPr>
                  <m:t>=1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Note that while the axioms of probability imply that in the discrete case, a pmf satisfies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≤1</m:t>
                </m:r>
              </m:oMath>
            </a14:m>
            <a:r>
              <a:t>, in the continuous case, a pdf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</m:oMath>
            </a14:m>
            <a:r>
              <a:t> does not have to be bounded above by 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39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dirty="0"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dirty="0"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</m:oMath>
                </a14:m>
                <a:r>
                  <a:rPr dirty="0"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dirty="0"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dirty="0"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dirty="0"/>
                  <a:t> - probability of an event A occur</a:t>
                </a:r>
                <a:r>
                  <a:rPr lang="en-GB" dirty="0"/>
                  <a:t>r</a:t>
                </a:r>
                <a:r>
                  <a:rPr dirty="0" err="1"/>
                  <a:t>ing</a:t>
                </a:r>
                <a:r>
                  <a:rPr lang="en-GB" dirty="0"/>
                  <a:t> </a:t>
                </a:r>
                <a:endParaRPr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dirty="0"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dirty="0"/>
                  <a:t> etc. rather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p(.) - used as a shorthand notation for </a:t>
                </a:r>
                <a:r>
                  <a:rPr dirty="0" err="1"/>
                  <a:t>pmfs</a:t>
                </a:r>
                <a:r>
                  <a:rPr dirty="0"/>
                  <a:t>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∼</m:t>
                    </m:r>
                    <m:r>
                      <a:rPr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dirty="0"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dirty="0"/>
                  <a:t>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dirty="0"/>
                  <a:t> - the expectation of X, Y, Z, T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252" b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pic>
        <p:nvPicPr>
          <p:cNvPr id="3" name="Picture 1" descr="Chanco_STA623_BDA_2025_Henrion_Session1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40</a:t>
            </a:fld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</a:t>
            </a:r>
          </a:p>
          <a:p>
            <a:pPr marL="0" lvl="0" indent="0">
              <a:buNone/>
            </a:pPr>
            <a:r>
              <a:t>If we have the pdf given by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for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0≤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≤0.5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otherwise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:r>
              <a:t>Then it follows that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0.1&lt;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≤0.3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0.1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0.3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2</m:t>
                      </m:r>
                    </m:e>
                  </m:nary>
                  <m:r>
                    <a:rPr>
                      <a:latin typeface="Cambria Math" panose="02040503050406030204" pitchFamily="18" charset="0"/>
                    </a:rPr>
                    <m:t>𝑑𝑥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Sup>
                    <m:sSub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SupPr>
                    <m:e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0.1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0.3</m:t>
                      </m:r>
                    </m:sup>
                  </m:sSubSup>
                  <m:r>
                    <a:rPr>
                      <a:latin typeface="Cambria Math" panose="02040503050406030204" pitchFamily="18" charset="0"/>
                    </a:rPr>
                    <m:t>=0.6−0.2=0.4</m:t>
                  </m:r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41</a:t>
            </a:fld>
            <a:endParaRPr lang="en-GB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probability distributions</a:t>
            </a:r>
          </a:p>
        </p:txBody>
      </p:sp>
      <p:pic>
        <p:nvPicPr>
          <p:cNvPr id="3" name="Picture 1" descr="Chanco_STA623_BDA_2025_Henrion_Session1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42</a:t>
            </a:fld>
            <a:endParaRPr lang="en-GB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expectation &amp;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the expected or average / mean value for a given distribution? Let us define the </a:t>
            </a:r>
            <a:r>
              <a:rPr b="1"/>
              <a:t>expectation</a:t>
            </a:r>
            <a:r>
              <a:t> or the </a:t>
            </a:r>
            <a:r>
              <a:rPr b="1"/>
              <a:t>mean</a:t>
            </a:r>
            <a:r>
              <a:t> of a random value.</a:t>
            </a:r>
          </a:p>
          <a:p>
            <a:pPr marL="0" lvl="0" indent="0">
              <a:buNone/>
            </a:pPr>
            <a:r>
              <a:t>Discrete random variables: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chr m:val="∑"/>
                      <m:limLoc m:val="undOvr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​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e>
                  </m:nary>
                </m:oMath>
              </m:oMathPara>
            </a14:m>
            <a:endParaRPr/>
          </a:p>
          <a:p>
            <a:pPr marL="0" lvl="0" indent="0">
              <a:buNone/>
            </a:pPr>
            <a:r>
              <a:t>Continuous random variables: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nary>
                    <m:naryPr>
                      <m:limLoc m:val="subSup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naryPr>
                    <m:sub>
                      <m:r>
                        <a:rPr>
                          <a:latin typeface="Cambria Math" panose="02040503050406030204" pitchFamily="18" charset="0"/>
                        </a:rPr>
                        <m:t>−∞</m:t>
                      </m:r>
                    </m:sub>
                    <m:sup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sup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𝑑𝑥</m:t>
                      </m:r>
                    </m:e>
                  </m:nary>
                </m:oMath>
              </m:oMathPara>
            </a14:m>
            <a:endParaRPr/>
          </a:p>
          <a:p>
            <a:pPr marL="0" lvl="0" indent="0">
              <a:buNone/>
            </a:pPr>
            <a:r>
              <a:t>Notation: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𝜇</m:t>
                  </m:r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43</a:t>
            </a:fld>
            <a:endParaRPr lang="en-GB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expectation &amp;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also compute expectations for arbitrary functions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  <m:r>
                  <a:rPr>
                    <a:latin typeface="Cambria Math" panose="02040503050406030204" pitchFamily="18" charset="0"/>
                  </a:rPr>
                  <m:t>:</m:t>
                </m:r>
                <m:r>
                  <a:rPr>
                    <a:latin typeface="Cambria Math" panose="02040503050406030204" pitchFamily="18" charset="0"/>
                  </a:rPr>
                  <m:t>ℝ</m:t>
                </m:r>
                <m:r>
                  <a:rPr>
                    <a:latin typeface="Cambria Math" panose="02040503050406030204" pitchFamily="18" charset="0"/>
                  </a:rPr>
                  <m:t>→</m:t>
                </m:r>
                <m:r>
                  <a:rPr>
                    <a:latin typeface="Cambria Math" panose="02040503050406030204" pitchFamily="18" charset="0"/>
                  </a:rPr>
                  <m:t>ℝ</m:t>
                </m:r>
              </m:oMath>
            </a14:m>
            <a:r>
              <a:t> of a random variable: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𝐸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nary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is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discrete</m:t>
                            </m:r>
                          </m:e>
                        </m:mr>
                        <m:mr>
                          <m:e>
                            <m:nary>
                              <m:naryPr>
                                <m:limLoc m:val="subSup"/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sub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p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if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is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continuous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44</a:t>
            </a:fld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expectation &amp;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One special case of such a function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</m:oMath>
            </a14:m>
            <a:r>
              <a:t> is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h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and is used to define the variance of a random variable.</a:t>
            </a:r>
          </a:p>
          <a:p>
            <a:pPr marL="0" lvl="0" indent="0">
              <a:buNone/>
            </a:pPr>
            <a:r>
              <a:t>The </a:t>
            </a:r>
            <a:r>
              <a:rPr b="1"/>
              <a:t>variance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𝑉𝑎𝑟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sSup>
                  <m:sSupPr>
                    <m:ctrlPr>
                      <a:rPr i="1">
                        <a:latin typeface="Cambria Math" panose="02040503050406030204" pitchFamily="18" charset="0"/>
                      </a:rPr>
                    </m:ctrlPr>
                  </m:sSupPr>
                  <m:e>
                    <m:r>
                      <a:rPr>
                        <a:latin typeface="Cambria Math" panose="02040503050406030204" pitchFamily="18" charset="0"/>
                      </a:rPr>
                      <m:t>𝜎</m:t>
                    </m:r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 of a random variable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 is defined as spread around the mean and obtained by averaging the squared differences </a:t>
            </a:r>
            <a14:m xmlns:a14="http://schemas.microsoft.com/office/drawing/2010/main">
              <m:oMath xmlns:m="http://schemas.openxmlformats.org/officeDocument/2006/math">
                <m:sSup>
                  <m:sSupPr>
                    <m:ctrlPr>
                      <a:rPr>
                        <a:latin typeface="Cambria Math" panose="02040503050406030204" pitchFamily="18" charset="0"/>
                      </a:rPr>
                    </m:ctrlPr>
                  </m:sSupPr>
                  <m:e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e>
                  <m:sup>
                    <m:r>
                      <a:rPr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m>
                    <m:mPr>
                      <m:plcHide m:val="on"/>
                      <m:mcs>
                        <m:mc>
                          <m:mcPr>
                            <m:count m:val="3"/>
                            <m:mcJc m:val="center"/>
                          </m:mcPr>
                        </m:mc>
                      </m:mcs>
                      <m:ctrlPr>
                        <a:rPr>
                          <a:latin typeface="Cambria Math" panose="02040503050406030204" pitchFamily="18" charset="0"/>
                        </a:rPr>
                      </m:ctrlPr>
                    </m:mPr>
                    <m:mr>
                      <m:e>
                        <m:sSup>
                          <m:sSup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mr>
                    <m:mr>
                      <m:e/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mr>
                  </m:m>
                </m:oMath>
              </m:oMathPara>
            </a14:m>
            <a:endParaRPr/>
          </a:p>
          <a:p>
            <a:pPr marL="0" lvl="0" indent="0">
              <a:buNone/>
            </a:pPr>
            <a:r>
              <a:t>The </a:t>
            </a:r>
            <a:r>
              <a:rPr b="1"/>
              <a:t>standard deviation</a:t>
            </a:r>
            <a:r>
              <a:t>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𝜎</m:t>
                </m:r>
              </m:oMath>
            </a14:m>
            <a:r>
              <a:t> has the advantage of being on the same scale as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</m:oMath>
            </a14:m>
            <a: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45</a:t>
            </a:fld>
            <a:endParaRPr lang="en-GB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conditional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Discrete case: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𝑃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}∩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num>
                    <m:den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Continuous case: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for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m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otherwise</m:t>
                            </m:r>
                          </m:e>
                        </m:mr>
                      </m:m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46</a:t>
            </a:fld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joint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A pair of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t> will have a joint distribution and this is uniquely determined by their </a:t>
                </a:r>
                <a:r>
                  <a:rPr b="1"/>
                  <a:t>joint probability function</a:t>
                </a:r>
                <a:r>
                  <a:t>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Discrete case (in this case: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t>):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From the axioms of probability: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t>.</a:t>
                </a:r>
              </a:p>
              <a:p>
                <a:pPr marL="0" lvl="0" indent="0">
                  <a:buNone/>
                </a:pPr>
                <a:r>
                  <a:t>Continuous case: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limLoc m:val="subSup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𝑑𝑥𝑑𝑦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From the axioms of probability: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t> and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nary>
                      </m:e>
                    </m:nary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 </m:t>
                    </m:r>
                    <m:r>
                      <a:rPr>
                        <a:latin typeface="Cambria Math" panose="02040503050406030204" pitchFamily="18" charset="0"/>
                      </a:rPr>
                      <m:t>𝑑𝑥𝑑𝑦</m:t>
                    </m:r>
                    <m:r>
                      <a:rPr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14" t="-2981" b="-30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47</a:t>
            </a:fld>
            <a:endParaRPr lang="en-GB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marginal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The </a:t>
                </a:r>
                <a:r>
                  <a:rPr b="1"/>
                  <a:t>marginal distribution function</a:t>
                </a:r>
                <a:r>
                  <a:t> of X can be obtained from the joint distribution function by summing (discrete case) or integrating (continuous case) over Y.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Discrete case: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Continuous case: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252" b="-39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48</a:t>
            </a:fld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 - conditional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can define the </a:t>
            </a:r>
            <a:r>
              <a:rPr b="1"/>
              <a:t>conditional</a:t>
            </a:r>
            <a:r>
              <a:t> distribution function of X given Y.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As before for events, we define random variables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to be </a:t>
            </a:r>
            <a:r>
              <a:rPr b="1"/>
              <a:t>independent</a:t>
            </a:r>
            <a:r>
              <a:t> if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𝑝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</m:e>
                  </m:d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for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all</m:t>
                  </m:r>
                  <m:r>
                    <m:rPr>
                      <m:nor/>
                    </m:rPr>
                    <a:rPr/>
                    <m:t> 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49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MORNING QUIZ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All the previous definitions and theorems also apply to probability mass and density functions.</a:t>
            </a:r>
          </a:p>
          <a:p>
            <a:pPr marL="0" lvl="0" indent="0">
              <a:buNone/>
            </a:pPr>
            <a:r>
              <a:t>For discrete random variables, this is obvious as the probability mass function simply specifies probabilities.</a:t>
            </a:r>
          </a:p>
          <a:p>
            <a:pPr marL="0" lvl="0" indent="0">
              <a:buNone/>
            </a:pPr>
            <a:r>
              <a:t>For continuous random variables, these follow from the definitions of joint, conditional and marginal distribution functions.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50</a:t>
            </a:fld>
            <a:endParaRPr lang="en-GB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Bayes’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𝑋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𝑌</m:t>
                </m:r>
              </m:oMath>
            </a14:m>
            <a:r>
              <a:t> be 2 random variables. Then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𝑝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sub>
                  </m:sSub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𝑦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fPr>
                    <m:num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num>
                    <m:den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den>
                  </m:f>
                </m:oMath>
              </m:oMathPara>
            </a14:m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51</a:t>
            </a:fld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exchangability &amp;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Given a dataset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{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}</m:t>
                </m:r>
              </m:oMath>
            </a14:m>
            <a:r>
              <a:t>, let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</m:oMath>
            </a14:m>
            <a:r>
              <a:t> be the joint probability density or mass function of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If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e>
                </m:d>
                <m:r>
                  <a:rPr>
                    <a:latin typeface="Cambria Math" panose="02040503050406030204" pitchFamily="18" charset="0"/>
                  </a:rPr>
                  <m:t>=</m:t>
                </m:r>
                <m:r>
                  <a:rPr>
                    <a:latin typeface="Cambria Math" panose="02040503050406030204" pitchFamily="18" charset="0"/>
                  </a:rPr>
                  <m:t>𝑝</m:t>
                </m:r>
                <m:d>
                  <m:dPr>
                    <m:ctrlPr>
                      <a:rPr i="1">
                        <a:latin typeface="Cambria Math" panose="02040503050406030204" pitchFamily="18" charset="0"/>
                      </a:rPr>
                    </m:ctrlPr>
                  </m:dPr>
                  <m:e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e>
                </m:d>
              </m:oMath>
            </a14:m>
            <a:r>
              <a:t> for all permutations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𝜋</m:t>
                </m:r>
              </m:oMath>
            </a14:m>
            <a:r>
              <a:t> of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1,…,</m:t>
                </m:r>
                <m:r>
                  <a:rPr>
                    <a:latin typeface="Cambria Math" panose="02040503050406030204" pitchFamily="18" charset="0"/>
                  </a:rPr>
                  <m:t>𝑛</m:t>
                </m:r>
              </m:oMath>
            </a14:m>
            <a:r>
              <a:t>, then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1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,…,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</m:sub>
                </m:sSub>
              </m:oMath>
            </a14:m>
            <a:r>
              <a:t> are </a:t>
            </a:r>
            <a:r>
              <a:rPr b="1"/>
              <a:t>exchangeable</a:t>
            </a:r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The subscript contains no information about the outcomes.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52</a:t>
            </a:fld>
            <a:endParaRPr lang="en-GB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Probability theory: exchangability &amp;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An important result is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,…,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𝑛</m:t>
                      </m:r>
                    </m:sub>
                  </m:sSub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are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exchangeable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for</m:t>
                  </m:r>
                  <m:r>
                    <m:rPr>
                      <m:nor/>
                    </m:rPr>
                    <a:rPr/>
                    <m:t> </m:t>
                  </m:r>
                  <m:r>
                    <m:rPr>
                      <m:nor/>
                    </m:rPr>
                    <a:rPr/>
                    <m:t>all</m:t>
                  </m:r>
                  <m:r>
                    <m:rPr>
                      <m:nor/>
                    </m:rPr>
                    <a:rPr/>
                    <m:t> </m:t>
                  </m:r>
                  <m:r>
                    <a:rPr>
                      <a:latin typeface="Cambria Math" panose="02040503050406030204" pitchFamily="18" charset="0"/>
                    </a:rPr>
                    <m:t>𝑛</m:t>
                  </m:r>
                  <m:r>
                    <a:rPr>
                      <a:latin typeface="Cambria Math" panose="02040503050406030204" pitchFamily="18" charset="0"/>
                    </a:rPr>
                    <m:t>⇔</m:t>
                  </m:r>
                  <m:d>
                    <m:dPr>
                      <m:begChr m:val="{"/>
                      <m:endChr m:val=""/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are</m:t>
                            </m:r>
                            <m:r>
                              <m:rPr>
                                <m:nor/>
                              </m:rPr>
                              <a:rPr/>
                              <m:t> </m:t>
                            </m:r>
                            <m:r>
                              <m:rPr>
                                <m:nor/>
                              </m:rPr>
                              <a:rPr/>
                              <m:t>i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  <m:r>
                              <m:rPr>
                                <m:nor/>
                              </m:rPr>
                              <a:rPr/>
                              <m:t>i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  <m:r>
                              <m:rPr>
                                <m:nor/>
                              </m:rPr>
                              <a:rPr/>
                              <m:t>d</m:t>
                            </m:r>
                            <m:r>
                              <m:rPr>
                                <m:nor/>
                              </m:rPr>
                              <a:rPr/>
                              <m:t>.</m:t>
                            </m:r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e>
                  </m:d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t>Unless specified otherwise we will always assume exchangeability.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53</a:t>
            </a:fld>
            <a:endParaRPr lang="en-GB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[end of STA623 Bayesian Data analysis Session 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54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marL="0" lvl="0" indent="0">
              <a:buNone/>
            </a:pPr>
            <a:r>
              <a:rPr b="1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t>Probabilities can be used informally to express information and our beliefs about unknown quanities.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can be made formal.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Probabilities can be used to express rational beliefs and there is a relationship between probability and information.</a:t>
                </a:r>
              </a:p>
              <a:p>
                <a:pPr marL="0" lvl="0" indent="0">
                  <a:buNone/>
                </a:pPr>
                <a:r>
                  <a:t>Bayes’ rule provides a rational way of updating beliefs in the light of new information.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This process of </a:t>
                </a:r>
                <a:r>
                  <a:rPr b="1"/>
                  <a:t>inductive learning</a:t>
                </a:r>
                <a:r>
                  <a:t> is referred to as </a:t>
                </a:r>
                <a:r>
                  <a:rPr b="1"/>
                  <a:t>Bayesian inference</a:t>
                </a:r>
                <a: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Bayesian methods provide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Statistical estimators with desirable properties.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Parsimonious descriptions of data.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 </m:t>
                  </m:r>
                </m:oMath>
              </m:oMathPara>
            </a14:m>
            <a:endParaRPr/>
          </a:p>
          <a:p>
            <a:pPr lvl="0"/>
            <a:r>
              <a:t>A computational framework for model estimation, selection and validation.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t>There are 3 main paradigms for statistical inference: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Frequentist paradigm</a:t>
                </a:r>
              </a:p>
              <a:p>
                <a:pPr marL="457200" lvl="1" indent="0">
                  <a:buNone/>
                </a:pPr>
                <a:r>
                  <a:t>The fundamental theorem underlying this is the Law of Large Numbers. Inference results from the asymptotic case where an experiment would be repeated infinitely many times.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Bayesian paradigm</a:t>
                </a:r>
              </a:p>
              <a:p>
                <a:pPr marL="457200" lvl="1" indent="0">
                  <a:buNone/>
                </a:pPr>
                <a:r>
                  <a:t>The fundamental theorem underlying this is Bayes’ Theorem. Probabilities encode subjective beliefs that get updated (objectively) by observed data.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 </m:t>
                      </m:r>
                    </m:oMath>
                  </m:oMathPara>
                </a14:m>
                <a:endParaRPr/>
              </a:p>
              <a:p>
                <a:pPr lvl="0"/>
                <a:r>
                  <a:t>Fisherian / fiducial paradigm</a:t>
                </a:r>
              </a:p>
              <a:p>
                <a:pPr marL="457200" lvl="1" indent="0">
                  <a:buNone/>
                </a:pPr>
                <a:r>
                  <a:t>Based on rules which allow to draw conclusions from samples of data. In the present day, this inference paradigm is very rarely used. We will not focus on this.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3059</Words>
  <Application>Microsoft Macintosh PowerPoint</Application>
  <PresentationFormat>Widescreen</PresentationFormat>
  <Paragraphs>372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Courier</vt:lpstr>
      <vt:lpstr>Office Theme</vt:lpstr>
      <vt:lpstr>STA623 Bayesian Data Analysis</vt:lpstr>
      <vt:lpstr>Preliminaries</vt:lpstr>
      <vt:lpstr>Preliminaries</vt:lpstr>
      <vt:lpstr>Notation</vt:lpstr>
      <vt:lpstr>PowerPoint Presentation</vt:lpstr>
      <vt:lpstr>PowerPoint Presentation</vt:lpstr>
      <vt:lpstr>Introduction</vt:lpstr>
      <vt:lpstr>Introduction</vt:lpstr>
      <vt:lpstr>Introduction</vt:lpstr>
      <vt:lpstr>Introduction</vt:lpstr>
      <vt:lpstr>Introduction</vt:lpstr>
      <vt:lpstr>PowerPoint Presentation</vt:lpstr>
      <vt:lpstr>Probability theory</vt:lpstr>
      <vt:lpstr>Probability theory: Random experiments</vt:lpstr>
      <vt:lpstr>Probability theory: Random experiments</vt:lpstr>
      <vt:lpstr>Probability theory: Probability</vt:lpstr>
      <vt:lpstr>Probability theory: Probability</vt:lpstr>
      <vt:lpstr>Probability theory: Probability</vt:lpstr>
      <vt:lpstr>Probability theory: Probability</vt:lpstr>
      <vt:lpstr>Probability theory: Probability</vt:lpstr>
      <vt:lpstr>Probability theory: Probability axioms</vt:lpstr>
      <vt:lpstr>Probability theory: Conditional probability</vt:lpstr>
      <vt:lpstr>Probability theory: Conditional probability</vt:lpstr>
      <vt:lpstr>Probability theory: independence</vt:lpstr>
      <vt:lpstr>Probability theory: Law of Total Probability</vt:lpstr>
      <vt:lpstr>Probability theory: Law of Total Probability</vt:lpstr>
      <vt:lpstr>Probability theory: Law of Total Probability</vt:lpstr>
      <vt:lpstr>Probability theory: Law of Total Probability</vt:lpstr>
      <vt:lpstr>Probability theory: Bayes’ Rule</vt:lpstr>
      <vt:lpstr>Probability theory: Bayes’ Rule</vt:lpstr>
      <vt:lpstr>Probability theory: Bayes’ Rule</vt:lpstr>
      <vt:lpstr>Probability theory: Bayes’ Rule</vt:lpstr>
      <vt:lpstr>Probability theory: Bayes’ Rule</vt:lpstr>
      <vt:lpstr>Probability theory: Bayes’ Rule</vt:lpstr>
      <vt:lpstr>Probability theory: Random variables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probability distributions</vt:lpstr>
      <vt:lpstr>Probability theory: Random variables - expectation &amp; variance</vt:lpstr>
      <vt:lpstr>Probability theory: Random variables - expectation &amp; variance</vt:lpstr>
      <vt:lpstr>Probability theory: Random variables - expectation &amp; variance</vt:lpstr>
      <vt:lpstr>Probability theory: Random variables - conditional distributions</vt:lpstr>
      <vt:lpstr>Probability theory: Random variables - joint distributions</vt:lpstr>
      <vt:lpstr>Probability theory: Random variables - marginal distribution</vt:lpstr>
      <vt:lpstr>Probability theory: Random variables - conditional distribution</vt:lpstr>
      <vt:lpstr>Probability theory: Random variables</vt:lpstr>
      <vt:lpstr>Probability theory: Bayes’ Rule</vt:lpstr>
      <vt:lpstr>Probability theory: exchangability &amp; independence</vt:lpstr>
      <vt:lpstr>Probability theory: exchangability &amp; independence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Bayesian Data Analysis</dc:title>
  <dc:creator>Marc Henrion</dc:creator>
  <cp:keywords/>
  <cp:lastModifiedBy>Marc Henrion</cp:lastModifiedBy>
  <cp:revision>1</cp:revision>
  <dcterms:created xsi:type="dcterms:W3CDTF">2025-09-20T16:31:42Z</dcterms:created>
  <dcterms:modified xsi:type="dcterms:W3CDTF">2025-09-22T09:06:00Z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2025-09-22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1: Inference paradigms, probability theory, Bayes’ theorem</vt:lpwstr>
  </property>
  <property fmtid="{D5CDD505-2E9C-101B-9397-08002B2CF9AE}" pid="12" name="toc-title">
    <vt:lpwstr>Table of contents</vt:lpwstr>
  </property>
</Properties>
</file>