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23/09/2025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3: Bayesian estimation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2025-09-24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If we write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sampling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  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posterior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precision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 as the prior sample size.)</a:t>
                </a:r>
              </a:p>
              <a:p>
                <a:pPr marL="0" lvl="0" indent="0">
                  <a:buNone/>
                </a:pPr>
                <a:r>
                  <a:t>Then for the posterior mean and precision we can write (defining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t> - the combined prior and observed sample size):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64" t="-74526" b="-1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 other words, for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conditional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mean is a weighted average of the prior mean and the sample mean (with the weights determined by the prior and sample precisions and the number of observed data points).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precision is a sum of the prior precision and the sample precision, with the latter weighted by the number of observations.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now need a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This needs to have support on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0,∞</m:t>
                    </m:r>
                  </m:e>
                </m:d>
              </m:oMath>
            </a14:m>
            <a:r>
              <a:t> as it is for a variance parameter. The gamma distribution would be a candidate, but it turns out not to be conjugate for the normal sampling model. However, the gamma is conjugate for the precision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𝜏</m:t>
                </m:r>
                <m:r>
                  <a:rPr>
                    <a:latin typeface="Cambria Math" panose="02040503050406030204" pitchFamily="18" charset="0"/>
                  </a:rPr>
                  <m:t>=1/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; or in other words, the </a:t>
            </a:r>
            <a:r>
              <a:rPr i="1"/>
              <a:t>inverse-gamma</a:t>
            </a:r>
            <a:r>
              <a:t> distribution is a conjugate prior for the variance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normal sampling model: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precision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=1/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/>
                              <m:t>variance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inv</m:t>
                            </m:r>
                            <m:r>
                              <m:rPr>
                                <m:nor/>
                              </m:rPr>
                              <a:rPr/>
                              <m:t>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t>For interpretability, we will not use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t> to parameterise the inverse-gamma distribution. Instead we will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sample size,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t>, interpretable as a prior variance.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>
                          <a:latin typeface="Cambria Math" panose="02040503050406030204" pitchFamily="18" charset="0"/>
                        </a:rPr>
                        <m:t>=1/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𝛤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Now we can derive the posterior: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∝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(This integral is left as an exercise.)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solution is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1/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𝛤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‾"/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i="1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num>
                  <m:den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−1</m:t>
                    </m:r>
                  </m:den>
                </m:f>
                <m:nary>
                  <m:naryPr>
                    <m:chr m:val="∑"/>
                    <m:limLoc m:val="undOvr"/>
                    <m:ctrlPr>
                      <a:rPr i="1"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  <m:e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nary>
              </m:oMath>
            </a14:m>
            <a:r>
              <a:t> is the usual sample variance.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To summarise:</a:t>
                </a:r>
              </a:p>
              <a:p>
                <a:pPr marL="0" lvl="0" indent="0">
                  <a:buNone/>
                </a:pPr>
                <a:r>
                  <a:t>We can do inference for the joint distribution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t> for the two-parameter normal distribution, by casting the problem as two one-parameter problems (once by conditioning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t> and once by integrating out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t>).</a:t>
                </a:r>
              </a:p>
              <a:p>
                <a:pPr marL="0" lvl="0" indent="0">
                  <a:buNone/>
                </a:pPr>
                <a:r>
                  <a:t>With the following prior distributions and sampling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𝜈</m:t>
                                            </m:r>
                                          </m:e>
                                          <m:sub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𝑖𝑖𝑑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do inference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using the following posterior distributions: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1/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BAYESIAN ESTIMATION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main focus of inference in Bayesian statistics are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the posterior distribution of the parameter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given the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lvl="0"/>
            <a:r>
              <a:t>the posterior predictive distribution of new data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 given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̃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Often we will look at the distributions of functions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̃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Posterior distributions are distribution mass or density functions and therefore allow us to make direct statements about the probability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t>, resp.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, or a function of these, to take particular values or lie in certain regions.</a:t>
                </a:r>
              </a:p>
              <a:p>
                <a:pPr marL="0" lvl="0" indent="0">
                  <a:buNone/>
                </a:pPr>
                <a:r>
                  <a:t>Frequentist statistics by contrast yields </a:t>
                </a:r>
                <a:r>
                  <a:rPr b="1"/>
                  <a:t>point estimates</a:t>
                </a:r>
                <a: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t>. Together with point estimates for the uncertainty associated with these estimates (usually under the form of standard errors), these allow inference in their own right.</a:t>
                </a:r>
              </a:p>
              <a:p>
                <a:pPr marL="0" lvl="0" indent="0">
                  <a:buNone/>
                </a:pPr>
                <a:r>
                  <a:t>While the Bayesian posterior distributions have many advantages over point estimates, it is sometimes useful to </a:t>
                </a:r>
                <a:r>
                  <a:rPr i="1"/>
                  <a:t>summarise the posterior distributions by point estimates</a:t>
                </a:r>
                <a:r>
                  <a:t>. We had already in Session 2 briefly touched upon these.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</a:p>
          <a:p>
            <a:pPr lvl="0"/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a combination of </a:t>
            </a:r>
            <a:r>
              <a:rPr sz="2000" dirty="0">
                <a:latin typeface="Courier"/>
              </a:rPr>
              <a:t>NIMBLE</a:t>
            </a:r>
            <a:r>
              <a:rPr sz="2000" dirty="0"/>
              <a:t> / </a:t>
            </a:r>
            <a:r>
              <a:rPr sz="2000" dirty="0">
                <a:latin typeface="Courier"/>
              </a:rPr>
              <a:t>BUGS</a:t>
            </a:r>
            <a:r>
              <a:rPr sz="2000" dirty="0"/>
              <a:t> for Bayesian model specification.</a:t>
            </a:r>
          </a:p>
          <a:p>
            <a:pPr lvl="0"/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</a:t>
            </a:r>
            <a:r>
              <a:rPr b="1"/>
              <a:t>Bayes estimator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is an estimator that minimses the posterior expected value of a loss function (i.e. the </a:t>
            </a:r>
            <a:r>
              <a:rPr i="1"/>
              <a:t>posterior expected loss</a:t>
            </a:r>
            <a:r>
              <a:t>).</a:t>
            </a:r>
          </a:p>
          <a:p>
            <a:pPr marL="0" lvl="0" indent="0">
              <a:buNone/>
            </a:pPr>
            <a:r>
              <a:t>Mathematically: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𝒴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nary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𝑑𝑦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cost function.</a:t>
            </a:r>
          </a:p>
          <a:p>
            <a:pPr marL="0" lvl="0" indent="0">
              <a:buNone/>
            </a:pPr>
            <a:r>
              <a:t>Note that the integration is over both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use any cost function, but the most commonly used ones include: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endParaRPr/>
          </a:p>
          <a:p>
            <a:pPr lvl="0"/>
            <a:r>
              <a:t>absolute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|"/>
                    <m:endChr m:val="|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endParaRPr/>
          </a:p>
          <a:p>
            <a:pPr lvl="0"/>
            <a:r>
              <a:t>0-1 loss: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𝒞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d>
                  <m:dPr>
                    <m:begChr m:val="{"/>
                    <m:endChr m:val="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  <m:m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1  </m:t>
                          </m:r>
                          <m:r>
                            <m:rPr>
                              <m:nor/>
                            </m:rPr>
                            <a:rPr/>
                            <m:t>if</m:t>
                          </m:r>
                          <m:r>
                            <m:rPr>
                              <m:nor/>
                            </m:rPr>
                            <a:rPr/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mr>
                    </m:m>
                  </m:e>
                </m:d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pic>
        <p:nvPicPr>
          <p:cNvPr id="3" name="Picture 1" descr="Chanco_STA623_BDA_2025_Henrion_Session3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see that: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quadratic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mean</a:t>
            </a:r>
          </a:p>
          <a:p>
            <a:pPr lvl="0"/>
            <a:r>
              <a:t>absolute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median</a:t>
            </a:r>
          </a:p>
          <a:p>
            <a:pPr lvl="0"/>
            <a:r>
              <a:t>0-1 loss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 posterior mode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Whatever cost function is used, the joint density (resp. mass) function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is usually rewritten using the multiplication rule: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The optimisation problem then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Since the probability axioms guarantee that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, it is enough to find the estimator that minimises the inner integral: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Note that there is a slight change in optimisation here: we find the optimum now for one realisation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t>, not across all realisations.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Quadratic loss function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marL="0" lvl="0" indent="0">
              <a:buNone/>
            </a:pPr>
            <a:r>
              <a:t>See Practical 3 for the derivation of this estimator: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=∫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particular estimator is also called the </a:t>
            </a:r>
            <a:r>
              <a:rPr b="1"/>
              <a:t>minimum mean squared error estimator (MMSE)</a:t>
            </a:r>
            <a:r>
              <a:t> and is the most widely used point estimate for posterior distributions.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/>
                  <a:t>Absolute loss function</a:t>
                </a:r>
              </a:p>
              <a:p>
                <a:pPr marL="0" lvl="0" indent="0">
                  <a:buNone/>
                </a:pPr>
                <a:r>
                  <a:t>It can be shown (byt splitting the interval over which we integrate into regions below and above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, then deriving with respect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and solving for 0) that solving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lim>
                      </m:limLow>
                      <m:r>
                        <a:rPr>
                          <a:latin typeface="Cambria Math" panose="02040503050406030204" pitchFamily="18" charset="0"/>
                        </a:rPr>
                        <m:t>∫</m:t>
                      </m:r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is equivalent to finding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t> such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r="-1448" b="-50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Absolute loss function</a:t>
            </a:r>
          </a:p>
          <a:p>
            <a:pPr marL="0" lvl="0" indent="0">
              <a:buNone/>
            </a:pPr>
            <a:r>
              <a:t>In other words, 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that divides the posterior probability density into 2 regions with equal probability mass: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nary>
                    <m:naryPr>
                      <m:limLoc m:val="subSup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is the definition of the posterior median.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0-1 loss function</a:t>
            </a:r>
            <a:r>
              <a:t> (sometimes called hit-or-miss loss function)</a:t>
            </a:r>
          </a:p>
          <a:p>
            <a:pPr marL="0" lvl="0" indent="0">
              <a:buNone/>
            </a:pPr>
            <a:r>
              <a:t>We need to find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sub>
                </m:sSub>
              </m:oMath>
            </a14:m>
            <a:r>
              <a:t> such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acc>
                        <m:accPr>
                          <m:chr m:val="̂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arg</m:t>
                  </m:r>
                  <m:limLow>
                    <m:limLow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limLowPr>
                    <m:e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min</m:t>
                      </m:r>
                    </m:e>
                    <m:lim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lim>
                  </m:limLow>
                  <m:r>
                    <a:rPr>
                      <a:latin typeface="Cambria Math" panose="02040503050406030204" pitchFamily="18" charset="0"/>
                    </a:rPr>
                    <m:t>∫</m:t>
                  </m:r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</m:t>
                  </m:r>
                  <m:r>
                    <a:rPr>
                      <a:latin typeface="Cambria Math" panose="02040503050406030204" pitchFamily="18" charset="0"/>
                    </a:rPr>
                    <m:t>𝜃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𝒞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1  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for some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0-1 loss function</a:t>
                </a:r>
              </a:p>
              <a:p>
                <a:pPr marL="0" lvl="0" indent="0">
                  <a:buNone/>
                </a:pPr>
                <a:r>
                  <a:t>The integral becomes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∫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𝒞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nary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  <m:sup>
                                <m:acc>
                                  <m:accPr>
                                    <m:chr m:val="̂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nary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minimised by maximising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For small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t> and smooth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 this is maximised at the maximum, i.e. the mode, of the posterior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409" b="-16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the last of these estimator is usally not considered to be Bayes estimator since it requires (fairly mild) conditions to exist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smooth and existence of a single mode) and is a limiting case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  <m:r>
                  <a:rPr>
                    <a:latin typeface="Cambria Math" panose="02040503050406030204" pitchFamily="18" charset="0"/>
                  </a:rPr>
                  <m:t>→0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this reason, maximum a posterior density estimation is often considered an alternative to Bayes estimation.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CREDIBLE INTERVALS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is often desirable to identify regions of the parameter space that have a high probability of containing the parameter. To do this we can construct, after observing some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, an interval (say)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["/>
                    <m:endChr m:val="]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such that the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d>
                  <m:dPr>
                    <m:begChr m:val="["/>
                    <m:endChr m:val="]"/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e>
                </m:d>
              </m:oMath>
            </a14:m>
            <a:r>
              <a:t> is high.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Bayesian coverage</a:t>
            </a:r>
          </a:p>
          <a:p>
            <a:pPr marL="0" lvl="0" indent="0">
              <a:buNone/>
            </a:pPr>
            <a:r>
              <a:t>An interval based on observed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𝑌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𝑦</m:t>
                </m:r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Bayesian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random, the interval is fixed.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coverage</a:t>
            </a:r>
          </a:p>
          <a:p>
            <a:pPr marL="0" lvl="0" indent="0">
              <a:buNone/>
            </a:pPr>
            <a:r>
              <a:t>An </a:t>
            </a:r>
            <a:r>
              <a:rPr i="1"/>
              <a:t>random</a:t>
            </a:r>
            <a:r>
              <a:t> interval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[</m:t>
                </m:r>
                <m:r>
                  <a:rPr>
                    <a:latin typeface="Cambria Math" panose="02040503050406030204" pitchFamily="18" charset="0"/>
                  </a:rPr>
                  <m:t>𝑙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𝑢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</m:d>
              </m:oMath>
            </a14:m>
            <a:r>
              <a:t>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100×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%</m:t>
                </m:r>
              </m:oMath>
            </a14:m>
            <a:r>
              <a:t> frequentist coverage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if, before the data are collected,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=1−</m:t>
                  </m:r>
                  <m:r>
                    <a:rPr>
                      <a:latin typeface="Cambria Math" panose="02040503050406030204" pitchFamily="18" charset="0"/>
                    </a:rPr>
                    <m:t>𝛼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𝜃</m:t>
                </m:r>
              </m:oMath>
            </a14:m>
            <a:r>
              <a:t> is fixed, the interval is random.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intervals are usually called </a:t>
            </a:r>
            <a:r>
              <a:rPr b="1"/>
              <a:t>credible intervals</a:t>
            </a:r>
            <a:r>
              <a:t> and frequentist intervals are called </a:t>
            </a:r>
            <a:r>
              <a:rPr b="1"/>
              <a:t>confidence intervals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However, </a:t>
            </a:r>
            <a:r>
              <a:rPr b="1"/>
              <a:t>Bayesian confidence interval</a:t>
            </a:r>
            <a:r>
              <a:t> and </a:t>
            </a:r>
            <a:r>
              <a:rPr b="1"/>
              <a:t>frequentist confidence interval</a:t>
            </a:r>
            <a:r>
              <a:t> are also in use.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Bayesian confidence intervals also have frequentist coverage – see Hoff P. D. (2009), Sections 3.1.2 and 3.4 for a comment on this.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Frequentist confidence intervals are often centered on the point estimate. If not centered on the point estimate, they at the very least contain it and so </a:t>
            </a:r>
            <a:r>
              <a:rPr i="1"/>
              <a:t>anchor</a:t>
            </a:r>
            <a:r>
              <a:t> the interval.</a:t>
            </a:r>
          </a:p>
          <a:p>
            <a:pPr marL="0" lvl="0" indent="0">
              <a:buNone/>
            </a:pPr>
            <a:r>
              <a:t>In a Bayesian setting this is a bit less straightforward: we could pick any interval along the support to get an interval with the desired coverage.</a:t>
            </a:r>
          </a:p>
          <a:p>
            <a:pPr marL="0" lvl="0" indent="0">
              <a:buNone/>
            </a:pPr>
            <a:r>
              <a:t>We could simply center the interval on a chosen posterior point estimate such as the posterior mean. There are other ways to construct such intervals though.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b="1"/>
                  <a:t>Quantile-based intervals</a:t>
                </a:r>
                <a:r>
                  <a:t> (aka central posterior / equi-tailed intervals)</a:t>
                </a:r>
              </a:p>
              <a:p>
                <a:pPr marL="0" lvl="0" indent="0">
                  <a:buNone/>
                </a:pPr>
                <a:r>
                  <a:t>One simple recipe for constructing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credible interval is by using posterior quantiles. We need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t> are the quantile of the posterior distribution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It is easy to see that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mr>
                      </m:m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897" b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Highest posterior density (HPD) regions</a:t>
                </a:r>
              </a:p>
              <a:p>
                <a:pPr marL="0" lvl="0" indent="0">
                  <a:buNone/>
                </a:pPr>
                <a:r>
                  <a:t>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HPD region consists of a subset of the parameter space,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⊂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such that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=1−</m:t>
                    </m:r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t>;</a:t>
                </a:r>
              </a:p>
              <a:p>
                <a:pPr lvl="0"/>
                <a: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∈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∉</m:t>
                    </m:r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, then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</m:t>
                    </m:r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 HPD region is not necessarily an interval (e.g. for multi-modal distributions, the HPD region can consist of a union of distinct intervals).</a:t>
                </a:r>
              </a:p>
              <a:p>
                <a:pPr marL="0" lvl="0" indent="0">
                  <a:buNone/>
                </a:pPr>
                <a:r>
                  <a:t>If the HPD region is an interval, it is the </a:t>
                </a:r>
                <a:r>
                  <a:rPr i="1"/>
                  <a:t>narrowest</a:t>
                </a:r>
                <a:r>
                  <a:t> interval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100×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t> coverage.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quantile-based interval:</a:t>
            </a:r>
          </a:p>
          <a:p>
            <a:pPr marL="0" lvl="0" indent="0">
              <a:buNone/>
            </a:pP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=0.3588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=0.9567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quantile</m:t>
                  </m:r>
                  <m:r>
                    <m:rPr>
                      <m:nor/>
                    </m:rPr>
                    <a:rPr/>
                    <m:t>−</m:t>
                  </m:r>
                  <m:r>
                    <m:rPr>
                      <m:nor/>
                    </m:rPr>
                    <a:rPr/>
                    <m:t>based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0.3588,0.9567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0.975;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0.025;</m:t>
                    </m:r>
                    <m:r>
                      <a:rPr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5,2</m:t>
                        </m:r>
                      </m:e>
                    </m:d>
                  </m:sub>
                </m:sSub>
                <m:r>
                  <a:rPr>
                    <a:latin typeface="Cambria Math" panose="02040503050406030204" pitchFamily="18" charset="0"/>
                  </a:rPr>
                  <m:t>=0.5980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dirty="0"/>
                  <a:t> - sample mean estimates of X, Y, Z</a:t>
                </a:r>
                <a:r>
                  <a:rPr lang="en-GB" dirty="0"/>
                  <a:t> 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 - probability of an event A occurring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p(.) - used as a shorthand notation for </a:t>
                </a:r>
                <a:r>
                  <a:rPr dirty="0" err="1"/>
                  <a:t>pmfs</a:t>
                </a:r>
                <a:r>
                  <a:rPr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252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Suppose the posterior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</m:d>
              </m:oMath>
            </a14:m>
            <a:r>
              <a:t> is Beta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5,2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95% HPD interval:</a:t>
            </a:r>
          </a:p>
          <a:p>
            <a:pPr marL="0" lvl="0" indent="0">
              <a:buNone/>
            </a:pPr>
            <a:r>
              <a:t>There’s no formula to find this; has to be found empirically by sliding a line down the y-axis on a graph of the density. In </a:t>
            </a:r>
            <a:r>
              <a:rPr>
                <a:latin typeface="Courier"/>
              </a:rPr>
              <a:t>R</a:t>
            </a:r>
            <a:r>
              <a:t>, you can use the function </a:t>
            </a:r>
            <a:r>
              <a:rPr>
                <a:latin typeface="Courier"/>
              </a:rPr>
              <a:t>hdi()</a:t>
            </a:r>
            <a:r>
              <a:t> from the </a:t>
            </a:r>
            <a:r>
              <a:rPr>
                <a:latin typeface="Courier"/>
              </a:rPr>
              <a:t>HDInterval</a:t>
            </a:r>
            <a:r>
              <a:t> package (for example).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⇒</m:t>
                  </m:r>
                  <m:r>
                    <m:rPr>
                      <m:nor/>
                    </m:rPr>
                    <a:rPr/>
                    <m:t> 95% </m:t>
                  </m:r>
                  <m:r>
                    <m:rPr>
                      <m:nor/>
                    </m:rPr>
                    <a:rPr/>
                    <m:t>HPD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interval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["/>
                      <m:endChr m:val="]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0.4094,0.9822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 width of this interval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0.9822−0.4094=0.5728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this is (slightly) narrower than the quantile-based interval.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Credible intervals - example</a:t>
            </a:r>
          </a:p>
        </p:txBody>
      </p:sp>
      <p:pic>
        <p:nvPicPr>
          <p:cNvPr id="3" name="Picture 1" descr="Chanco_STA623_BDA_2025_Henrion_Session3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estimation: Bayes factor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To compare 2 hypotheses, or 2 models, or 2 parameter values, we can compute the prior odds and compare these to the posterior odds: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are the prior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t> are the posterior odds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t> is called the </a:t>
                </a:r>
                <a:r>
                  <a:rPr b="1"/>
                  <a:t>Bayes factor</a:t>
                </a:r>
              </a:p>
              <a:p>
                <a:pPr marL="0" lvl="0" indent="0">
                  <a:buNone/>
                </a:pPr>
                <a:r>
                  <a:t>Bayes factor = how to update our beliefs having observed data. There is a relationship between Bayes factors and frequentist p-values.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3]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THE NORMAL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 far we have studied one-parameter distributions.</a:t>
            </a:r>
          </a:p>
          <a:p>
            <a:pPr marL="0" lvl="0" indent="0">
              <a:buNone/>
            </a:pPr>
            <a:r>
              <a:t>What about two-parameter distributions?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example the normal distribution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 with pdf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𝜙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ad>
                        <m:radPr>
                          <m:degHide m:val="on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den>
                  </m:f>
                  <m:r>
                    <m:rPr>
                      <m:sty m:val="p"/>
                    </m:rPr>
                    <a:rPr>
                      <a:latin typeface="Cambria Math" panose="02040503050406030204" pitchFamily="18" charset="0"/>
                    </a:rPr>
                    <m:t>exp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To be able to do joint inference for </a:t>
            </a:r>
            <a14:m xmlns:a14="http://schemas.microsoft.com/office/drawing/2010/main">
              <m:oMath xmlns:m="http://schemas.openxmlformats.org/officeDocument/2006/math">
                <m:d>
                  <m:dPr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we can break the problem into 2 one-parameter problems.</a:t>
            </a:r>
          </a:p>
          <a:p>
            <a:pPr marL="0" lvl="0" indent="0">
              <a:buNone/>
            </a:pPr>
            <a:r>
              <a:t>For example, for the prior: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And, after observing data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Sup>
                  <m:sSub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bSupPr>
                  <m:e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p>
                </m:sSubSup>
              </m:oMath>
            </a14:m>
            <a:r>
              <a:t> with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</m:e>
                  <m:sub>
                    <m:r>
                      <m:rPr>
                        <m:nor/>
                      </m:rPr>
                      <a:rPr/>
                      <m:t>iid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𝒩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e>
                </m:d>
              </m:oMath>
            </a14:m>
            <a:r>
              <a:t>, similarly for the posterior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∝</m:t>
                  </m:r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above results follow straight from the definition of conditional probability: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⋅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can show (Practicals 1 &amp; 2, Exercise 8) that assuming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to be fixed, i.e. by conditioning on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, then a conjugate prior distribution for the mean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𝜇</m:t>
                </m:r>
              </m:oMath>
            </a14:m>
            <a:r>
              <a:t> is the normal distribution itself: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prior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  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(</m:t>
                            </m:r>
                            <m:r>
                              <m:rPr>
                                <m:nor/>
                              </m:rPr>
                              <a:rPr/>
                              <m:t>sampling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model</m:t>
                            </m:r>
                            <m:r>
                              <m:rPr>
                                <m:nor/>
                              </m:rPr>
                              <a:rPr/>
                              <m:t>)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Then the posterior is also a normal distribution: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𝑀</m:t>
                  </m:r>
                  <m:r>
                    <a:rPr>
                      <a:latin typeface="Cambria Math" panose="02040503050406030204" pitchFamily="18" charset="0"/>
                    </a:rPr>
                    <m:t>|</m:t>
                  </m:r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𝒩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normal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Where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d>
                    <m:dPr>
                      <m:begChr m:val="{"/>
                      <m:endChr m:val=""/>
                      <m:ctrlPr>
                        <a:rPr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  <m:acc>
                              <m:accPr>
                                <m:chr m:val="‾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mr>
                        <m:mr>
                          <m:e/>
                          <m:e/>
                          <m:e/>
                        </m:mr>
                        <m:mr>
                          <m:e>
                            <m:sSubSup>
                              <m:sSub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den>
                            </m:f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2517</Words>
  <Application>Microsoft Macintosh PowerPoint</Application>
  <PresentationFormat>Widescreen</PresentationFormat>
  <Paragraphs>295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Courier</vt:lpstr>
      <vt:lpstr>Office Theme</vt:lpstr>
      <vt:lpstr>STA623 Bayesian Data Analysis</vt:lpstr>
      <vt:lpstr>Preliminaries</vt:lpstr>
      <vt:lpstr>Preliminaries</vt:lpstr>
      <vt:lpstr>Notation</vt:lpstr>
      <vt:lpstr>PowerPoint Presentation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The normal model</vt:lpstr>
      <vt:lpstr>PowerPoint Presentation</vt:lpstr>
      <vt:lpstr>Bayesian estimation</vt:lpstr>
      <vt:lpstr>Bayesian estimation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Bayesian estimation: Bayes estimator</vt:lpstr>
      <vt:lpstr>PowerPoint Presentation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</vt:lpstr>
      <vt:lpstr>Bayesian estimation: Credible intervals - example</vt:lpstr>
      <vt:lpstr>Bayesian estimation: Credible intervals - example</vt:lpstr>
      <vt:lpstr>Bayesian estimation: Credible intervals - example</vt:lpstr>
      <vt:lpstr>Bayesian estimation: Bayes factor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Bayesian Data Analysis</dc:title>
  <dc:creator>Marc Henrion</dc:creator>
  <cp:keywords/>
  <cp:lastModifiedBy>Marc Henrion</cp:lastModifiedBy>
  <cp:revision>1</cp:revision>
  <dcterms:created xsi:type="dcterms:W3CDTF">2025-09-22T15:45:56Z</dcterms:created>
  <dcterms:modified xsi:type="dcterms:W3CDTF">2025-09-23T11:14:02Z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2025-09-24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3: Bayesian estimation</vt:lpwstr>
  </property>
  <property fmtid="{D5CDD505-2E9C-101B-9397-08002B2CF9AE}" pid="12" name="toc-title">
    <vt:lpwstr>Table of contents</vt:lpwstr>
  </property>
</Properties>
</file>