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77" r:id="rId12"/>
    <p:sldId id="278" r:id="rId13"/>
    <p:sldId id="266" r:id="rId14"/>
    <p:sldId id="267" r:id="rId15"/>
    <p:sldId id="269" r:id="rId16"/>
    <p:sldId id="270" r:id="rId17"/>
    <p:sldId id="279" r:id="rId18"/>
    <p:sldId id="280" r:id="rId19"/>
    <p:sldId id="272" r:id="rId20"/>
    <p:sldId id="273" r:id="rId21"/>
    <p:sldId id="274" r:id="rId22"/>
    <p:sldId id="268" r:id="rId23"/>
    <p:sldId id="275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To Your Door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Cst</a:t>
            </a:r>
            <a:r>
              <a:rPr lang="en-US" dirty="0" smtClean="0"/>
              <a:t> 238 SRS-02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7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After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have a login</a:t>
            </a:r>
          </a:p>
          <a:p>
            <a:r>
              <a:rPr lang="en-US" dirty="0" smtClean="0"/>
              <a:t>User setup includes billing/shipping information</a:t>
            </a:r>
          </a:p>
          <a:p>
            <a:r>
              <a:rPr lang="en-US" dirty="0" smtClean="0"/>
              <a:t>User can turn off subscription at any time</a:t>
            </a:r>
          </a:p>
          <a:p>
            <a:r>
              <a:rPr lang="en-US" dirty="0" smtClean="0"/>
              <a:t>User setup includes survey of art likes/dislikes</a:t>
            </a:r>
          </a:p>
          <a:p>
            <a:r>
              <a:rPr lang="en-US" dirty="0" smtClean="0"/>
              <a:t>User can re-take survey at any time</a:t>
            </a:r>
          </a:p>
          <a:p>
            <a:r>
              <a:rPr lang="en-US" b="1" dirty="0" smtClean="0"/>
              <a:t>Tour, gallery, swipe, and enhance options available</a:t>
            </a:r>
          </a:p>
          <a:p>
            <a:r>
              <a:rPr lang="en-US" b="1" dirty="0" smtClean="0"/>
              <a:t>Cancelling shouldn’t be easy</a:t>
            </a:r>
          </a:p>
          <a:p>
            <a:r>
              <a:rPr lang="en-US" b="1" dirty="0" smtClean="0"/>
              <a:t>Billing address should be simple</a:t>
            </a:r>
          </a:p>
        </p:txBody>
      </p:sp>
    </p:spTree>
    <p:extLst>
      <p:ext uri="{BB962C8B-B14F-4D97-AF65-F5344CB8AC3E}">
        <p14:creationId xmlns:p14="http://schemas.microsoft.com/office/powerpoint/2010/main" val="38603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After Interview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6111" y="1489841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6924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87737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1319309" y="2664126"/>
            <a:ext cx="1714638" cy="14554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9752" y="4322696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Welcome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1242659" y="4764130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42659" y="5327130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98635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556503" y="5929171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19749" y="1856840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4410424" y="2689359"/>
            <a:ext cx="1627770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57719" y="3369819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 Information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57719" y="4070794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 information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5357647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471744" y="2689359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71744" y="3346910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65037" y="4039617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00826" y="1745415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10243706" y="1722566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00826" y="2505538"/>
            <a:ext cx="21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 Delivery: XX_XX_XXXX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27461" y="1678031"/>
            <a:ext cx="890752" cy="42253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</a:t>
            </a:r>
            <a:endParaRPr lang="en-US" sz="1200" dirty="0"/>
          </a:p>
        </p:txBody>
      </p:sp>
      <p:sp>
        <p:nvSpPr>
          <p:cNvPr id="30" name="Bevel 29"/>
          <p:cNvSpPr/>
          <p:nvPr/>
        </p:nvSpPr>
        <p:spPr>
          <a:xfrm>
            <a:off x="8414804" y="3542660"/>
            <a:ext cx="2025304" cy="2168840"/>
          </a:xfrm>
          <a:prstGeom prst="bevel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After Interview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7456" y="1489840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7456" y="4185736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9703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833" y="1741006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2660713" y="1718157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vel 3"/>
          <p:cNvSpPr/>
          <p:nvPr/>
        </p:nvSpPr>
        <p:spPr>
          <a:xfrm>
            <a:off x="646111" y="2459421"/>
            <a:ext cx="2469638" cy="26446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111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144778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6302" y="1612461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Address: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4955488" y="2057400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495548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581111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6666749" y="2630510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2593" y="4273845"/>
            <a:ext cx="28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Billing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 Single Corner Rectangle 18"/>
          <p:cNvSpPr/>
          <p:nvPr/>
        </p:nvSpPr>
        <p:spPr>
          <a:xfrm>
            <a:off x="4918336" y="4861341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number</a:t>
            </a:r>
            <a:endParaRPr lang="en-US" dirty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4922628" y="5365829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CRV</a:t>
            </a:r>
            <a:endParaRPr lang="en-US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6205993" y="5365828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Exp.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71997"/>
              </p:ext>
            </p:extLst>
          </p:nvPr>
        </p:nvGraphicFramePr>
        <p:xfrm>
          <a:off x="8792849" y="2777003"/>
          <a:ext cx="2694069" cy="2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69"/>
              </a:tblGrid>
              <a:tr h="7469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&lt;username&gt;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Options: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Info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Take Survey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Settings</a:t>
                      </a:r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Logout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4918336" y="3176388"/>
            <a:ext cx="2539456" cy="42253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 same as shipping</a:t>
            </a:r>
            <a:endParaRPr lang="en-US" sz="1200" dirty="0"/>
          </a:p>
        </p:txBody>
      </p:sp>
      <p:sp>
        <p:nvSpPr>
          <p:cNvPr id="9" name="Striped Right Arrow 8"/>
          <p:cNvSpPr/>
          <p:nvPr/>
        </p:nvSpPr>
        <p:spPr>
          <a:xfrm>
            <a:off x="3281588" y="3598924"/>
            <a:ext cx="505595" cy="52967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10800000">
            <a:off x="35944" y="3598924"/>
            <a:ext cx="505595" cy="52967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2333297" y="4273845"/>
            <a:ext cx="480848" cy="51887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</a:t>
            </a:r>
            <a:r>
              <a:rPr lang="en-US" dirty="0"/>
              <a:t>After Interview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7489" y="2234608"/>
            <a:ext cx="1686188" cy="27983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989579" y="2724953"/>
            <a:ext cx="952576" cy="8085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652" y="3372971"/>
            <a:ext cx="112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Welcome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600" dirty="0" smtClean="0">
                <a:solidFill>
                  <a:schemeClr val="bg1"/>
                </a:solidFill>
              </a:rPr>
              <a:t>text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913525" y="3821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Username</a:t>
            </a:r>
            <a:endParaRPr lang="en-US" sz="600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913525" y="4384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Password</a:t>
            </a:r>
            <a:endParaRPr lang="en-US" sz="600" dirty="0"/>
          </a:p>
        </p:txBody>
      </p:sp>
      <p:sp>
        <p:nvSpPr>
          <p:cNvPr id="9" name="Rounded Rectangle 8"/>
          <p:cNvSpPr/>
          <p:nvPr/>
        </p:nvSpPr>
        <p:spPr>
          <a:xfrm>
            <a:off x="804917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Sign up</a:t>
            </a:r>
            <a:endParaRPr lang="en-US" sz="600" dirty="0"/>
          </a:p>
        </p:txBody>
      </p:sp>
      <p:sp>
        <p:nvSpPr>
          <p:cNvPr id="10" name="Rounded Rectangle 9"/>
          <p:cNvSpPr/>
          <p:nvPr/>
        </p:nvSpPr>
        <p:spPr>
          <a:xfrm>
            <a:off x="1659439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Enter</a:t>
            </a:r>
            <a:endParaRPr lang="en-US" sz="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94870" y="1180409"/>
            <a:ext cx="1543692" cy="25618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94870" y="1289638"/>
            <a:ext cx="1071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Hi! &lt;username&gt;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4302790" y="1289638"/>
            <a:ext cx="199784" cy="225416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94870" y="1862944"/>
            <a:ext cx="107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Next Delivery: XX_XX_XXXX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94870" y="4045014"/>
            <a:ext cx="1579456" cy="26212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35856" y="4183920"/>
            <a:ext cx="11732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3286614" y="4852230"/>
            <a:ext cx="847076" cy="209208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Name</a:t>
            </a:r>
            <a:endParaRPr lang="en-US" sz="600" dirty="0"/>
          </a:p>
        </p:txBody>
      </p:sp>
      <p:sp>
        <p:nvSpPr>
          <p:cNvPr id="18" name="Rounded Rectangle 17"/>
          <p:cNvSpPr/>
          <p:nvPr/>
        </p:nvSpPr>
        <p:spPr>
          <a:xfrm>
            <a:off x="3311228" y="5348807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 Information</a:t>
            </a:r>
            <a:endParaRPr lang="en-US" sz="600" dirty="0"/>
          </a:p>
        </p:txBody>
      </p:sp>
      <p:sp>
        <p:nvSpPr>
          <p:cNvPr id="19" name="Rounded Rectangle 18"/>
          <p:cNvSpPr/>
          <p:nvPr/>
        </p:nvSpPr>
        <p:spPr>
          <a:xfrm>
            <a:off x="3298921" y="5856060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Billing information</a:t>
            </a:r>
            <a:endParaRPr lang="en-US" sz="600" dirty="0"/>
          </a:p>
        </p:txBody>
      </p:sp>
      <p:sp>
        <p:nvSpPr>
          <p:cNvPr id="20" name="Rounded Rectangle 19"/>
          <p:cNvSpPr/>
          <p:nvPr/>
        </p:nvSpPr>
        <p:spPr>
          <a:xfrm>
            <a:off x="3770155" y="6380242"/>
            <a:ext cx="463538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Confirm</a:t>
            </a:r>
            <a:endParaRPr lang="en-US" sz="600" dirty="0"/>
          </a:p>
        </p:txBody>
      </p:sp>
      <p:sp>
        <p:nvSpPr>
          <p:cNvPr id="21" name="Oval 20"/>
          <p:cNvSpPr/>
          <p:nvPr/>
        </p:nvSpPr>
        <p:spPr>
          <a:xfrm>
            <a:off x="4427421" y="4817712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27421" y="5335188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27421" y="5832218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 flipV="1">
            <a:off x="2154301" y="2461356"/>
            <a:ext cx="1040569" cy="23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1"/>
          </p:cNvCxnSpPr>
          <p:nvPr/>
        </p:nvCxnSpPr>
        <p:spPr>
          <a:xfrm>
            <a:off x="1052348" y="4935457"/>
            <a:ext cx="2142522" cy="4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71641"/>
              </p:ext>
            </p:extLst>
          </p:nvPr>
        </p:nvGraphicFramePr>
        <p:xfrm>
          <a:off x="5659755" y="1297781"/>
          <a:ext cx="2030179" cy="187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79"/>
              </a:tblGrid>
              <a:tr h="5628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&lt;username&gt;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Options: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Info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Take Survey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Settings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Logout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13" idx="2"/>
            <a:endCxn id="26" idx="1"/>
          </p:cNvCxnSpPr>
          <p:nvPr/>
        </p:nvCxnSpPr>
        <p:spPr>
          <a:xfrm>
            <a:off x="4402682" y="1515054"/>
            <a:ext cx="1257073" cy="7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94274" y="3924140"/>
            <a:ext cx="1514620" cy="1207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" name="TextBox 28"/>
          <p:cNvSpPr txBox="1"/>
          <p:nvPr/>
        </p:nvSpPr>
        <p:spPr>
          <a:xfrm>
            <a:off x="5725072" y="4034408"/>
            <a:ext cx="124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Address: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0" name="Round Single Corner Rectangle 29"/>
          <p:cNvSpPr/>
          <p:nvPr/>
        </p:nvSpPr>
        <p:spPr>
          <a:xfrm>
            <a:off x="5788432" y="4214400"/>
            <a:ext cx="1326304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</a:t>
            </a:r>
            <a:endParaRPr lang="en-US" sz="600" dirty="0"/>
          </a:p>
        </p:txBody>
      </p:sp>
      <p:sp>
        <p:nvSpPr>
          <p:cNvPr id="31" name="Round Single Corner Rectangle 30"/>
          <p:cNvSpPr/>
          <p:nvPr/>
        </p:nvSpPr>
        <p:spPr>
          <a:xfrm>
            <a:off x="5778006" y="4563124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City</a:t>
            </a:r>
            <a:endParaRPr lang="en-US" sz="600" dirty="0"/>
          </a:p>
        </p:txBody>
      </p:sp>
      <p:sp>
        <p:nvSpPr>
          <p:cNvPr id="32" name="Round Single Corner Rectangle 31"/>
          <p:cNvSpPr/>
          <p:nvPr/>
        </p:nvSpPr>
        <p:spPr>
          <a:xfrm>
            <a:off x="6233645" y="4562015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State</a:t>
            </a:r>
            <a:endParaRPr lang="en-US" sz="600" dirty="0"/>
          </a:p>
        </p:txBody>
      </p:sp>
      <p:sp>
        <p:nvSpPr>
          <p:cNvPr id="33" name="Round Single Corner Rectangle 32"/>
          <p:cNvSpPr/>
          <p:nvPr/>
        </p:nvSpPr>
        <p:spPr>
          <a:xfrm>
            <a:off x="6749385" y="4562143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Zip</a:t>
            </a:r>
            <a:endParaRPr lang="en-US" sz="600" dirty="0"/>
          </a:p>
        </p:txBody>
      </p:sp>
      <p:cxnSp>
        <p:nvCxnSpPr>
          <p:cNvPr id="34" name="Straight Arrow Connector 33"/>
          <p:cNvCxnSpPr>
            <a:stCxn id="18" idx="3"/>
            <a:endCxn id="28" idx="1"/>
          </p:cNvCxnSpPr>
          <p:nvPr/>
        </p:nvCxnSpPr>
        <p:spPr>
          <a:xfrm flipV="1">
            <a:off x="4133690" y="4527891"/>
            <a:ext cx="1560584" cy="9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26902" y="5355638"/>
            <a:ext cx="1611342" cy="12846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5619616" y="5447753"/>
            <a:ext cx="166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Billing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7" name="Round Single Corner Rectangle 36"/>
          <p:cNvSpPr/>
          <p:nvPr/>
        </p:nvSpPr>
        <p:spPr>
          <a:xfrm>
            <a:off x="5827071" y="5771403"/>
            <a:ext cx="1411002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CC number</a:t>
            </a:r>
            <a:endParaRPr lang="en-US" sz="600" dirty="0"/>
          </a:p>
        </p:txBody>
      </p:sp>
      <p:sp>
        <p:nvSpPr>
          <p:cNvPr id="38" name="Round Single Corner Rectangle 37"/>
          <p:cNvSpPr/>
          <p:nvPr/>
        </p:nvSpPr>
        <p:spPr>
          <a:xfrm>
            <a:off x="5827071" y="6177064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CRV</a:t>
            </a:r>
            <a:endParaRPr lang="en-US" sz="600" dirty="0"/>
          </a:p>
        </p:txBody>
      </p:sp>
      <p:sp>
        <p:nvSpPr>
          <p:cNvPr id="39" name="Round Single Corner Rectangle 38"/>
          <p:cNvSpPr/>
          <p:nvPr/>
        </p:nvSpPr>
        <p:spPr>
          <a:xfrm>
            <a:off x="6581301" y="6165632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Exp.</a:t>
            </a:r>
            <a:endParaRPr lang="en-US" sz="600" dirty="0"/>
          </a:p>
        </p:txBody>
      </p:sp>
      <p:cxnSp>
        <p:nvCxnSpPr>
          <p:cNvPr id="40" name="Straight Arrow Connector 39"/>
          <p:cNvCxnSpPr>
            <a:stCxn id="19" idx="2"/>
            <a:endCxn id="35" idx="1"/>
          </p:cNvCxnSpPr>
          <p:nvPr/>
        </p:nvCxnSpPr>
        <p:spPr>
          <a:xfrm flipV="1">
            <a:off x="3710152" y="5997944"/>
            <a:ext cx="2016750" cy="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533265" y="1515054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91395" y="1766220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Down Arrow Callout 42"/>
          <p:cNvSpPr/>
          <p:nvPr/>
        </p:nvSpPr>
        <p:spPr>
          <a:xfrm>
            <a:off x="10834275" y="1743371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vel 43"/>
          <p:cNvSpPr/>
          <p:nvPr/>
        </p:nvSpPr>
        <p:spPr>
          <a:xfrm>
            <a:off x="8819673" y="2484635"/>
            <a:ext cx="2469638" cy="26446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819673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10318340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26" idx="3"/>
            <a:endCxn id="41" idx="1"/>
          </p:cNvCxnSpPr>
          <p:nvPr/>
        </p:nvCxnSpPr>
        <p:spPr>
          <a:xfrm>
            <a:off x="7689934" y="2234607"/>
            <a:ext cx="843331" cy="17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2"/>
            <a:endCxn id="41" idx="2"/>
          </p:cNvCxnSpPr>
          <p:nvPr/>
        </p:nvCxnSpPr>
        <p:spPr>
          <a:xfrm rot="5400000" flipH="1" flipV="1">
            <a:off x="7002384" y="3551677"/>
            <a:ext cx="47989" cy="6048910"/>
          </a:xfrm>
          <a:prstGeom prst="curvedConnector3">
            <a:avLst>
              <a:gd name="adj1" fmla="val -476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0"/>
            <a:endCxn id="11" idx="0"/>
          </p:cNvCxnSpPr>
          <p:nvPr/>
        </p:nvCxnSpPr>
        <p:spPr>
          <a:xfrm rot="16200000" flipV="1">
            <a:off x="6841453" y="-1694327"/>
            <a:ext cx="334645" cy="6084118"/>
          </a:xfrm>
          <a:prstGeom prst="curvedConnector3">
            <a:avLst>
              <a:gd name="adj1" fmla="val 168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599014" y="2328835"/>
            <a:ext cx="500935" cy="23762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Tour</a:t>
            </a:r>
            <a:endParaRPr lang="en-US" sz="600" dirty="0"/>
          </a:p>
        </p:txBody>
      </p:sp>
      <p:sp>
        <p:nvSpPr>
          <p:cNvPr id="51" name="Bevel 50"/>
          <p:cNvSpPr/>
          <p:nvPr/>
        </p:nvSpPr>
        <p:spPr>
          <a:xfrm>
            <a:off x="3550840" y="2390646"/>
            <a:ext cx="834636" cy="893788"/>
          </a:xfrm>
          <a:prstGeom prst="bevel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Gallery</a:t>
            </a:r>
            <a:endParaRPr lang="en-US" sz="600" dirty="0"/>
          </a:p>
        </p:txBody>
      </p:sp>
      <p:sp>
        <p:nvSpPr>
          <p:cNvPr id="52" name="Rounded Rectangle 51"/>
          <p:cNvSpPr/>
          <p:nvPr/>
        </p:nvSpPr>
        <p:spPr>
          <a:xfrm>
            <a:off x="1490270" y="1402346"/>
            <a:ext cx="1244003" cy="5485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Tour video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0" idx="0"/>
            <a:endCxn id="52" idx="2"/>
          </p:cNvCxnSpPr>
          <p:nvPr/>
        </p:nvCxnSpPr>
        <p:spPr>
          <a:xfrm flipV="1">
            <a:off x="1849482" y="1950886"/>
            <a:ext cx="262790" cy="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riped Right Arrow 54"/>
          <p:cNvSpPr/>
          <p:nvPr/>
        </p:nvSpPr>
        <p:spPr>
          <a:xfrm>
            <a:off x="11489707" y="3618448"/>
            <a:ext cx="505595" cy="52967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riped Right Arrow 55"/>
          <p:cNvSpPr/>
          <p:nvPr/>
        </p:nvSpPr>
        <p:spPr>
          <a:xfrm rot="10800000">
            <a:off x="8244063" y="3618448"/>
            <a:ext cx="505595" cy="52967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10541416" y="4293369"/>
            <a:ext cx="480848" cy="51887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36316" y="4861748"/>
            <a:ext cx="832233" cy="366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Hi-res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58" idx="3"/>
          </p:cNvCxnSpPr>
          <p:nvPr/>
        </p:nvCxnSpPr>
        <p:spPr>
          <a:xfrm flipH="1">
            <a:off x="8368549" y="4578664"/>
            <a:ext cx="2172867" cy="46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868568" y="4875174"/>
            <a:ext cx="1161211" cy="19321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Billing same as shipping</a:t>
            </a:r>
            <a:endParaRPr lang="en-US" sz="600" dirty="0"/>
          </a:p>
        </p:txBody>
      </p:sp>
      <p:sp>
        <p:nvSpPr>
          <p:cNvPr id="63" name="Rounded Rectangle 62"/>
          <p:cNvSpPr/>
          <p:nvPr/>
        </p:nvSpPr>
        <p:spPr>
          <a:xfrm>
            <a:off x="4988927" y="3319496"/>
            <a:ext cx="832233" cy="366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Settings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>
            <a:endCxn id="63" idx="0"/>
          </p:cNvCxnSpPr>
          <p:nvPr/>
        </p:nvCxnSpPr>
        <p:spPr>
          <a:xfrm flipH="1">
            <a:off x="5405044" y="2710800"/>
            <a:ext cx="254711" cy="6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0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r>
              <a:rPr lang="en-US" dirty="0"/>
              <a:t>After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sign up</a:t>
            </a:r>
          </a:p>
          <a:p>
            <a:pPr lvl="1"/>
            <a:r>
              <a:rPr lang="en-US" dirty="0"/>
              <a:t>Welcome -&gt; Enter Info (name, shipping, billing) -&gt;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I want to take the survey again</a:t>
            </a:r>
          </a:p>
          <a:p>
            <a:pPr lvl="1"/>
            <a:r>
              <a:rPr lang="en-US" dirty="0"/>
              <a:t>Welcome -&gt;  Main menu -&gt; Dropdown -&gt; Take Survey -&gt; Survey</a:t>
            </a:r>
          </a:p>
          <a:p>
            <a:r>
              <a:rPr lang="en-US" dirty="0" smtClean="0"/>
              <a:t>Changes in these use cases minimal</a:t>
            </a:r>
          </a:p>
        </p:txBody>
      </p:sp>
    </p:spTree>
    <p:extLst>
      <p:ext uri="{BB962C8B-B14F-4D97-AF65-F5344CB8AC3E}">
        <p14:creationId xmlns:p14="http://schemas.microsoft.com/office/powerpoint/2010/main" val="248403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Colin Sharp, Business owner and potential user</a:t>
            </a:r>
          </a:p>
          <a:p>
            <a:r>
              <a:rPr lang="en-US" dirty="0" smtClean="0"/>
              <a:t>Interviewed Monday, July 23</a:t>
            </a:r>
          </a:p>
          <a:p>
            <a:r>
              <a:rPr lang="en-US" dirty="0" smtClean="0"/>
              <a:t>Feedback:</a:t>
            </a:r>
          </a:p>
          <a:p>
            <a:pPr lvl="1"/>
            <a:r>
              <a:rPr lang="en-US" dirty="0" smtClean="0"/>
              <a:t>Why not go a new way? Seems too standard.</a:t>
            </a:r>
          </a:p>
          <a:p>
            <a:pPr lvl="1"/>
            <a:r>
              <a:rPr lang="en-US" dirty="0" smtClean="0"/>
              <a:t>Add ability to change delivery periods, artist type, and subscription price.</a:t>
            </a:r>
          </a:p>
        </p:txBody>
      </p:sp>
    </p:spTree>
    <p:extLst>
      <p:ext uri="{BB962C8B-B14F-4D97-AF65-F5344CB8AC3E}">
        <p14:creationId xmlns:p14="http://schemas.microsoft.com/office/powerpoint/2010/main" val="134862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After Interview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have a login</a:t>
            </a:r>
          </a:p>
          <a:p>
            <a:r>
              <a:rPr lang="en-US" dirty="0"/>
              <a:t>User setup includes billing/shipping information</a:t>
            </a:r>
          </a:p>
          <a:p>
            <a:r>
              <a:rPr lang="en-US" dirty="0"/>
              <a:t>User can turn off subscription at any time</a:t>
            </a:r>
          </a:p>
          <a:p>
            <a:r>
              <a:rPr lang="en-US" dirty="0"/>
              <a:t>User setup includes survey of art likes/dislikes</a:t>
            </a:r>
          </a:p>
          <a:p>
            <a:r>
              <a:rPr lang="en-US" dirty="0"/>
              <a:t>User can re-take survey at any time</a:t>
            </a:r>
          </a:p>
          <a:p>
            <a:r>
              <a:rPr lang="en-US" dirty="0"/>
              <a:t>Tour, gallery, swipe, and enhance options available</a:t>
            </a:r>
          </a:p>
          <a:p>
            <a:r>
              <a:rPr lang="en-US" dirty="0"/>
              <a:t>Cancelling shouldn’t be easy</a:t>
            </a:r>
          </a:p>
          <a:p>
            <a:r>
              <a:rPr lang="en-US" dirty="0"/>
              <a:t>Billing address should be </a:t>
            </a:r>
            <a:r>
              <a:rPr lang="en-US" dirty="0" smtClean="0"/>
              <a:t>simple</a:t>
            </a:r>
          </a:p>
          <a:p>
            <a:r>
              <a:rPr lang="en-US" b="1" dirty="0" smtClean="0"/>
              <a:t>User can change period of subscription, artist type, and subscription 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1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After </a:t>
            </a:r>
            <a:r>
              <a:rPr lang="en-US" dirty="0" smtClean="0"/>
              <a:t>Interview 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6111" y="1489841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6924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87737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1319309" y="2664126"/>
            <a:ext cx="1714638" cy="14554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9752" y="4322696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Welcome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1242659" y="4764130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42659" y="5327130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98635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556503" y="5929171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19749" y="1856840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4410424" y="2689359"/>
            <a:ext cx="1627770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57719" y="3369819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 Information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57719" y="4070794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 information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5357647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471744" y="2689359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71744" y="3346910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65037" y="4039617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00826" y="1745415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10243706" y="1722566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00826" y="2505538"/>
            <a:ext cx="21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 Delivery: XX_XX_XXXX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27461" y="1678031"/>
            <a:ext cx="890752" cy="42253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</a:t>
            </a:r>
            <a:endParaRPr lang="en-US" sz="1200" dirty="0"/>
          </a:p>
        </p:txBody>
      </p:sp>
      <p:sp>
        <p:nvSpPr>
          <p:cNvPr id="30" name="Bevel 29"/>
          <p:cNvSpPr/>
          <p:nvPr/>
        </p:nvSpPr>
        <p:spPr>
          <a:xfrm>
            <a:off x="8414804" y="3542660"/>
            <a:ext cx="2025304" cy="2168840"/>
          </a:xfrm>
          <a:prstGeom prst="bevel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2" name="Round Single Corner Rectangle 31"/>
          <p:cNvSpPr/>
          <p:nvPr/>
        </p:nvSpPr>
        <p:spPr>
          <a:xfrm>
            <a:off x="4465725" y="4760118"/>
            <a:ext cx="2605233" cy="402021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Dates of delivery</a:t>
            </a:r>
            <a:endParaRPr lang="en-US" dirty="0"/>
          </a:p>
        </p:txBody>
      </p:sp>
      <p:sp>
        <p:nvSpPr>
          <p:cNvPr id="33" name="Round Single Corner Rectangle 32"/>
          <p:cNvSpPr/>
          <p:nvPr/>
        </p:nvSpPr>
        <p:spPr>
          <a:xfrm>
            <a:off x="4481875" y="5318748"/>
            <a:ext cx="2605233" cy="402021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Subscription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After </a:t>
            </a:r>
            <a:r>
              <a:rPr lang="en-US" dirty="0" smtClean="0"/>
              <a:t>Interview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47456" y="1489840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7456" y="4185736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9703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833" y="1741006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2660713" y="1718157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vel 3"/>
          <p:cNvSpPr/>
          <p:nvPr/>
        </p:nvSpPr>
        <p:spPr>
          <a:xfrm>
            <a:off x="910042" y="3032531"/>
            <a:ext cx="1934457" cy="207155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111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144778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6302" y="1612461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Address: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4955488" y="2057400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495548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581111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6666749" y="2630510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2593" y="4273845"/>
            <a:ext cx="28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Billing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 Single Corner Rectangle 18"/>
          <p:cNvSpPr/>
          <p:nvPr/>
        </p:nvSpPr>
        <p:spPr>
          <a:xfrm>
            <a:off x="4918336" y="4861341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number</a:t>
            </a:r>
            <a:endParaRPr lang="en-US" dirty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4922628" y="5365829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CRV</a:t>
            </a:r>
            <a:endParaRPr lang="en-US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6205993" y="5365828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Exp.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811"/>
              </p:ext>
            </p:extLst>
          </p:nvPr>
        </p:nvGraphicFramePr>
        <p:xfrm>
          <a:off x="8792849" y="2777003"/>
          <a:ext cx="2694069" cy="2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69"/>
              </a:tblGrid>
              <a:tr h="7469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&lt;username&gt;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Options: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Info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Take Survey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Settings</a:t>
                      </a:r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Logout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4918336" y="3176388"/>
            <a:ext cx="2539456" cy="42253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 same as shipping</a:t>
            </a:r>
            <a:endParaRPr lang="en-US" sz="1200" dirty="0"/>
          </a:p>
        </p:txBody>
      </p:sp>
      <p:sp>
        <p:nvSpPr>
          <p:cNvPr id="9" name="Striped Right Arrow 8"/>
          <p:cNvSpPr/>
          <p:nvPr/>
        </p:nvSpPr>
        <p:spPr>
          <a:xfrm>
            <a:off x="3054806" y="3775197"/>
            <a:ext cx="396030" cy="414888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10800000">
            <a:off x="303705" y="3735784"/>
            <a:ext cx="396030" cy="414888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2221172" y="4439962"/>
            <a:ext cx="376646" cy="406430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ingle Corner Rectangle 25"/>
          <p:cNvSpPr/>
          <p:nvPr/>
        </p:nvSpPr>
        <p:spPr>
          <a:xfrm>
            <a:off x="574653" y="2408399"/>
            <a:ext cx="2605233" cy="402021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</a:t>
            </a:r>
            <a:r>
              <a:rPr lang="en-US" dirty="0"/>
              <a:t>After </a:t>
            </a:r>
            <a:r>
              <a:rPr lang="en-US" dirty="0" smtClean="0"/>
              <a:t>Interview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489" y="2234608"/>
            <a:ext cx="1686188" cy="27983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989579" y="2724953"/>
            <a:ext cx="952576" cy="8085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652" y="3372971"/>
            <a:ext cx="112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Welcome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600" dirty="0" smtClean="0">
                <a:solidFill>
                  <a:schemeClr val="bg1"/>
                </a:solidFill>
              </a:rPr>
              <a:t>text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913525" y="3821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Username</a:t>
            </a:r>
            <a:endParaRPr lang="en-US" sz="600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913525" y="4384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Password</a:t>
            </a:r>
            <a:endParaRPr lang="en-US" sz="600" dirty="0"/>
          </a:p>
        </p:txBody>
      </p:sp>
      <p:sp>
        <p:nvSpPr>
          <p:cNvPr id="9" name="Rounded Rectangle 8"/>
          <p:cNvSpPr/>
          <p:nvPr/>
        </p:nvSpPr>
        <p:spPr>
          <a:xfrm>
            <a:off x="804917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Sign up</a:t>
            </a:r>
            <a:endParaRPr lang="en-US" sz="600" dirty="0"/>
          </a:p>
        </p:txBody>
      </p:sp>
      <p:sp>
        <p:nvSpPr>
          <p:cNvPr id="10" name="Rounded Rectangle 9"/>
          <p:cNvSpPr/>
          <p:nvPr/>
        </p:nvSpPr>
        <p:spPr>
          <a:xfrm>
            <a:off x="1659439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Enter</a:t>
            </a:r>
            <a:endParaRPr lang="en-US" sz="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94870" y="1180409"/>
            <a:ext cx="1543692" cy="25618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94870" y="1289638"/>
            <a:ext cx="1071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Hi! &lt;username&gt;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4302790" y="1289638"/>
            <a:ext cx="199784" cy="225416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94870" y="1862944"/>
            <a:ext cx="107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Next Delivery: XX_XX_XXXX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94870" y="4045014"/>
            <a:ext cx="1579456" cy="26212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35856" y="4183920"/>
            <a:ext cx="11732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3280007" y="4513537"/>
            <a:ext cx="847076" cy="209208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Name</a:t>
            </a:r>
            <a:endParaRPr lang="en-US" sz="600" dirty="0"/>
          </a:p>
        </p:txBody>
      </p:sp>
      <p:sp>
        <p:nvSpPr>
          <p:cNvPr id="18" name="Rounded Rectangle 17"/>
          <p:cNvSpPr/>
          <p:nvPr/>
        </p:nvSpPr>
        <p:spPr>
          <a:xfrm>
            <a:off x="3304621" y="5010114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 Information</a:t>
            </a:r>
            <a:endParaRPr lang="en-US" sz="600" dirty="0"/>
          </a:p>
        </p:txBody>
      </p:sp>
      <p:sp>
        <p:nvSpPr>
          <p:cNvPr id="19" name="Rounded Rectangle 18"/>
          <p:cNvSpPr/>
          <p:nvPr/>
        </p:nvSpPr>
        <p:spPr>
          <a:xfrm>
            <a:off x="3292314" y="5517367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Billing information</a:t>
            </a:r>
            <a:endParaRPr lang="en-US" sz="600" dirty="0"/>
          </a:p>
        </p:txBody>
      </p:sp>
      <p:sp>
        <p:nvSpPr>
          <p:cNvPr id="20" name="Rounded Rectangle 19"/>
          <p:cNvSpPr/>
          <p:nvPr/>
        </p:nvSpPr>
        <p:spPr>
          <a:xfrm>
            <a:off x="3770155" y="6380242"/>
            <a:ext cx="463538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Confirm</a:t>
            </a:r>
            <a:endParaRPr lang="en-US" sz="600" dirty="0"/>
          </a:p>
        </p:txBody>
      </p:sp>
      <p:sp>
        <p:nvSpPr>
          <p:cNvPr id="21" name="Oval 20"/>
          <p:cNvSpPr/>
          <p:nvPr/>
        </p:nvSpPr>
        <p:spPr>
          <a:xfrm>
            <a:off x="4420814" y="4479019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20814" y="4996495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20814" y="5493525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 flipV="1">
            <a:off x="2154301" y="2461356"/>
            <a:ext cx="1040569" cy="23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5" idx="1"/>
          </p:cNvCxnSpPr>
          <p:nvPr/>
        </p:nvCxnSpPr>
        <p:spPr>
          <a:xfrm>
            <a:off x="1052348" y="4935457"/>
            <a:ext cx="2142522" cy="4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57392"/>
              </p:ext>
            </p:extLst>
          </p:nvPr>
        </p:nvGraphicFramePr>
        <p:xfrm>
          <a:off x="5659755" y="1297781"/>
          <a:ext cx="2030179" cy="187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79"/>
              </a:tblGrid>
              <a:tr h="5628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&lt;username&gt;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Options: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Info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Take Survey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Settings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Logout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13" idx="2"/>
            <a:endCxn id="26" idx="1"/>
          </p:cNvCxnSpPr>
          <p:nvPr/>
        </p:nvCxnSpPr>
        <p:spPr>
          <a:xfrm>
            <a:off x="4402682" y="1515054"/>
            <a:ext cx="1257073" cy="7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94274" y="3924140"/>
            <a:ext cx="1514620" cy="1207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" name="TextBox 28"/>
          <p:cNvSpPr txBox="1"/>
          <p:nvPr/>
        </p:nvSpPr>
        <p:spPr>
          <a:xfrm>
            <a:off x="5725072" y="4034408"/>
            <a:ext cx="124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Address: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0" name="Round Single Corner Rectangle 29"/>
          <p:cNvSpPr/>
          <p:nvPr/>
        </p:nvSpPr>
        <p:spPr>
          <a:xfrm>
            <a:off x="5788432" y="4214400"/>
            <a:ext cx="1326304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</a:t>
            </a:r>
            <a:endParaRPr lang="en-US" sz="600" dirty="0"/>
          </a:p>
        </p:txBody>
      </p:sp>
      <p:sp>
        <p:nvSpPr>
          <p:cNvPr id="31" name="Round Single Corner Rectangle 30"/>
          <p:cNvSpPr/>
          <p:nvPr/>
        </p:nvSpPr>
        <p:spPr>
          <a:xfrm>
            <a:off x="5778006" y="4563124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City</a:t>
            </a:r>
            <a:endParaRPr lang="en-US" sz="600" dirty="0"/>
          </a:p>
        </p:txBody>
      </p:sp>
      <p:sp>
        <p:nvSpPr>
          <p:cNvPr id="32" name="Round Single Corner Rectangle 31"/>
          <p:cNvSpPr/>
          <p:nvPr/>
        </p:nvSpPr>
        <p:spPr>
          <a:xfrm>
            <a:off x="6233645" y="4562015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State</a:t>
            </a:r>
            <a:endParaRPr lang="en-US" sz="600" dirty="0"/>
          </a:p>
        </p:txBody>
      </p:sp>
      <p:sp>
        <p:nvSpPr>
          <p:cNvPr id="33" name="Round Single Corner Rectangle 32"/>
          <p:cNvSpPr/>
          <p:nvPr/>
        </p:nvSpPr>
        <p:spPr>
          <a:xfrm>
            <a:off x="6749385" y="4562143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Zip</a:t>
            </a:r>
            <a:endParaRPr lang="en-US" sz="600" dirty="0"/>
          </a:p>
        </p:txBody>
      </p:sp>
      <p:cxnSp>
        <p:nvCxnSpPr>
          <p:cNvPr id="34" name="Straight Arrow Connector 33"/>
          <p:cNvCxnSpPr>
            <a:stCxn id="18" idx="3"/>
            <a:endCxn id="28" idx="1"/>
          </p:cNvCxnSpPr>
          <p:nvPr/>
        </p:nvCxnSpPr>
        <p:spPr>
          <a:xfrm flipV="1">
            <a:off x="4127083" y="4527891"/>
            <a:ext cx="1567191" cy="59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26902" y="5355638"/>
            <a:ext cx="1611342" cy="12846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5619616" y="5447753"/>
            <a:ext cx="166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Billing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7" name="Round Single Corner Rectangle 36"/>
          <p:cNvSpPr/>
          <p:nvPr/>
        </p:nvSpPr>
        <p:spPr>
          <a:xfrm>
            <a:off x="5827071" y="5771403"/>
            <a:ext cx="1411002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CC number</a:t>
            </a:r>
            <a:endParaRPr lang="en-US" sz="600" dirty="0"/>
          </a:p>
        </p:txBody>
      </p:sp>
      <p:sp>
        <p:nvSpPr>
          <p:cNvPr id="38" name="Round Single Corner Rectangle 37"/>
          <p:cNvSpPr/>
          <p:nvPr/>
        </p:nvSpPr>
        <p:spPr>
          <a:xfrm>
            <a:off x="5827071" y="6177064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CRV</a:t>
            </a:r>
            <a:endParaRPr lang="en-US" sz="600" dirty="0"/>
          </a:p>
        </p:txBody>
      </p:sp>
      <p:sp>
        <p:nvSpPr>
          <p:cNvPr id="39" name="Round Single Corner Rectangle 38"/>
          <p:cNvSpPr/>
          <p:nvPr/>
        </p:nvSpPr>
        <p:spPr>
          <a:xfrm>
            <a:off x="6581301" y="6165632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Exp.</a:t>
            </a:r>
            <a:endParaRPr lang="en-US" sz="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03545" y="5768788"/>
            <a:ext cx="2023357" cy="26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521280" y="1526472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91395" y="1766220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Down Arrow Callout 42"/>
          <p:cNvSpPr/>
          <p:nvPr/>
        </p:nvSpPr>
        <p:spPr>
          <a:xfrm>
            <a:off x="10834275" y="1743371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vel 43"/>
          <p:cNvSpPr/>
          <p:nvPr/>
        </p:nvSpPr>
        <p:spPr>
          <a:xfrm>
            <a:off x="9175462" y="2959600"/>
            <a:ext cx="2007353" cy="2149616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819673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10318340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26" idx="3"/>
            <a:endCxn id="41" idx="1"/>
          </p:cNvCxnSpPr>
          <p:nvPr/>
        </p:nvCxnSpPr>
        <p:spPr>
          <a:xfrm>
            <a:off x="7689934" y="2234607"/>
            <a:ext cx="831346" cy="18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2"/>
            <a:endCxn id="41" idx="2"/>
          </p:cNvCxnSpPr>
          <p:nvPr/>
        </p:nvCxnSpPr>
        <p:spPr>
          <a:xfrm rot="5400000" flipH="1" flipV="1">
            <a:off x="7002100" y="3563378"/>
            <a:ext cx="36571" cy="6036925"/>
          </a:xfrm>
          <a:prstGeom prst="curvedConnector3">
            <a:avLst>
              <a:gd name="adj1" fmla="val -625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0"/>
            <a:endCxn id="11" idx="0"/>
          </p:cNvCxnSpPr>
          <p:nvPr/>
        </p:nvCxnSpPr>
        <p:spPr>
          <a:xfrm rot="16200000" flipV="1">
            <a:off x="6829752" y="-1682626"/>
            <a:ext cx="346063" cy="6072133"/>
          </a:xfrm>
          <a:prstGeom prst="curvedConnector3">
            <a:avLst>
              <a:gd name="adj1" fmla="val 138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599014" y="2328835"/>
            <a:ext cx="500935" cy="23762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Tour</a:t>
            </a:r>
            <a:endParaRPr lang="en-US" sz="600" dirty="0"/>
          </a:p>
        </p:txBody>
      </p:sp>
      <p:sp>
        <p:nvSpPr>
          <p:cNvPr id="51" name="Bevel 50"/>
          <p:cNvSpPr/>
          <p:nvPr/>
        </p:nvSpPr>
        <p:spPr>
          <a:xfrm>
            <a:off x="3550840" y="2390646"/>
            <a:ext cx="834636" cy="893788"/>
          </a:xfrm>
          <a:prstGeom prst="bevel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Gallery</a:t>
            </a:r>
            <a:endParaRPr lang="en-US" sz="600" dirty="0"/>
          </a:p>
        </p:txBody>
      </p:sp>
      <p:sp>
        <p:nvSpPr>
          <p:cNvPr id="52" name="Rounded Rectangle 51"/>
          <p:cNvSpPr/>
          <p:nvPr/>
        </p:nvSpPr>
        <p:spPr>
          <a:xfrm>
            <a:off x="1490270" y="1402346"/>
            <a:ext cx="1244003" cy="5485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Tour video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50" idx="0"/>
            <a:endCxn id="52" idx="2"/>
          </p:cNvCxnSpPr>
          <p:nvPr/>
        </p:nvCxnSpPr>
        <p:spPr>
          <a:xfrm flipV="1">
            <a:off x="1849482" y="1950886"/>
            <a:ext cx="262790" cy="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triped Right Arrow 53"/>
          <p:cNvSpPr/>
          <p:nvPr/>
        </p:nvSpPr>
        <p:spPr>
          <a:xfrm>
            <a:off x="11350940" y="3696219"/>
            <a:ext cx="410954" cy="430522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 rot="10800000">
            <a:off x="8596383" y="3717596"/>
            <a:ext cx="410954" cy="430522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10541416" y="4390495"/>
            <a:ext cx="390840" cy="421746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536316" y="4861748"/>
            <a:ext cx="832233" cy="366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Hi-res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>
            <a:off x="8368549" y="4578664"/>
            <a:ext cx="2172867" cy="46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868568" y="4875174"/>
            <a:ext cx="1161211" cy="19321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Billing same as shipping</a:t>
            </a:r>
            <a:endParaRPr lang="en-US" sz="600" dirty="0"/>
          </a:p>
        </p:txBody>
      </p:sp>
      <p:sp>
        <p:nvSpPr>
          <p:cNvPr id="60" name="Rounded Rectangle 59"/>
          <p:cNvSpPr/>
          <p:nvPr/>
        </p:nvSpPr>
        <p:spPr>
          <a:xfrm>
            <a:off x="4988927" y="3319496"/>
            <a:ext cx="832233" cy="366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Settings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 flipH="1">
            <a:off x="5405044" y="2710800"/>
            <a:ext cx="254711" cy="6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Single Corner Rectangle 63"/>
          <p:cNvSpPr/>
          <p:nvPr/>
        </p:nvSpPr>
        <p:spPr>
          <a:xfrm>
            <a:off x="3408632" y="5812636"/>
            <a:ext cx="1151932" cy="177758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Dates of delivery</a:t>
            </a:r>
            <a:endParaRPr lang="en-US" sz="600" dirty="0"/>
          </a:p>
        </p:txBody>
      </p:sp>
      <p:sp>
        <p:nvSpPr>
          <p:cNvPr id="65" name="Round Single Corner Rectangle 64"/>
          <p:cNvSpPr/>
          <p:nvPr/>
        </p:nvSpPr>
        <p:spPr>
          <a:xfrm>
            <a:off x="3394607" y="6127065"/>
            <a:ext cx="1151932" cy="177758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Subscription plan</a:t>
            </a:r>
            <a:endParaRPr lang="en-US" sz="600" dirty="0"/>
          </a:p>
        </p:txBody>
      </p:sp>
      <p:sp>
        <p:nvSpPr>
          <p:cNvPr id="72" name="Round Single Corner Rectangle 71"/>
          <p:cNvSpPr/>
          <p:nvPr/>
        </p:nvSpPr>
        <p:spPr>
          <a:xfrm>
            <a:off x="8736231" y="2399117"/>
            <a:ext cx="2605233" cy="402021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6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subscription service that allows users to sign up for automatic art delivery</a:t>
            </a:r>
          </a:p>
          <a:p>
            <a:r>
              <a:rPr lang="en-US" dirty="0" smtClean="0"/>
              <a:t>Think of how Netflix has the “recommended for you” section</a:t>
            </a:r>
          </a:p>
          <a:p>
            <a:r>
              <a:rPr lang="en-US" dirty="0" smtClean="0"/>
              <a:t>Art delivered to users based on feedback from surveys</a:t>
            </a:r>
          </a:p>
          <a:p>
            <a:r>
              <a:rPr lang="en-US" dirty="0" smtClean="0"/>
              <a:t>One flat rate, 3 pieces of </a:t>
            </a:r>
            <a:r>
              <a:rPr lang="en-US" smtClean="0"/>
              <a:t>art each month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9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r>
              <a:rPr lang="en-US" dirty="0"/>
              <a:t>After </a:t>
            </a:r>
            <a:r>
              <a:rPr lang="en-US" dirty="0" smtClean="0"/>
              <a:t>Interview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sign up</a:t>
            </a:r>
          </a:p>
          <a:p>
            <a:pPr lvl="1"/>
            <a:r>
              <a:rPr lang="en-US" dirty="0"/>
              <a:t>Welcome -&gt; Enter Info (name, shipping, </a:t>
            </a:r>
            <a:r>
              <a:rPr lang="en-US" dirty="0" smtClean="0"/>
              <a:t>billing, dates, plan) </a:t>
            </a:r>
            <a:r>
              <a:rPr lang="en-US" dirty="0"/>
              <a:t>-&gt; </a:t>
            </a:r>
            <a:r>
              <a:rPr lang="en-US" dirty="0" smtClean="0"/>
              <a:t>(artist type) Survey</a:t>
            </a:r>
            <a:endParaRPr lang="en-US" dirty="0"/>
          </a:p>
          <a:p>
            <a:r>
              <a:rPr lang="en-US" dirty="0"/>
              <a:t>I want to take the survey again</a:t>
            </a:r>
          </a:p>
          <a:p>
            <a:pPr lvl="1"/>
            <a:r>
              <a:rPr lang="en-US" dirty="0"/>
              <a:t>Welcome -&gt;  Main menu -&gt; Dropdown -&gt; Take Survey -&gt; (artist type) </a:t>
            </a:r>
            <a:r>
              <a:rPr lang="en-US" dirty="0" smtClean="0"/>
              <a:t>Survey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Interviewed Friday, July 27</a:t>
            </a:r>
          </a:p>
          <a:p>
            <a:r>
              <a:rPr lang="en-US" dirty="0" smtClean="0"/>
              <a:t>Final thoughts on changes</a:t>
            </a:r>
          </a:p>
          <a:p>
            <a:pPr lvl="1"/>
            <a:r>
              <a:rPr lang="en-US" dirty="0" smtClean="0"/>
              <a:t>Adding too much before starting to develop the app</a:t>
            </a:r>
          </a:p>
          <a:p>
            <a:pPr lvl="1"/>
            <a:r>
              <a:rPr lang="en-US" dirty="0" smtClean="0"/>
              <a:t>Need to focus on small group of artists before branching out</a:t>
            </a:r>
          </a:p>
          <a:p>
            <a:pPr lvl="1"/>
            <a:r>
              <a:rPr lang="en-US" dirty="0" smtClean="0"/>
              <a:t>Dates and subscription choice should be much later on</a:t>
            </a:r>
            <a:endParaRPr lang="en-US" dirty="0"/>
          </a:p>
          <a:p>
            <a:pPr lvl="1"/>
            <a:r>
              <a:rPr lang="en-US" dirty="0" smtClean="0"/>
              <a:t>Zooming in feature is great</a:t>
            </a:r>
          </a:p>
          <a:p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Interviewing people and getting too many ideas at once</a:t>
            </a:r>
          </a:p>
          <a:p>
            <a:pPr lvl="1"/>
            <a:r>
              <a:rPr lang="en-US" dirty="0" smtClean="0"/>
              <a:t>How much can we test until having to invest in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Phillips – Product owner</a:t>
            </a:r>
          </a:p>
          <a:p>
            <a:pPr lvl="1"/>
            <a:r>
              <a:rPr lang="en-US" dirty="0" smtClean="0"/>
              <a:t>georgeaphillips@gmail.com</a:t>
            </a:r>
          </a:p>
          <a:p>
            <a:pPr lvl="1"/>
            <a:r>
              <a:rPr lang="en-US" dirty="0" smtClean="0"/>
              <a:t>Overall requirements from business standpoint</a:t>
            </a:r>
          </a:p>
          <a:p>
            <a:r>
              <a:rPr lang="en-US" dirty="0" smtClean="0"/>
              <a:t>Colin Sharp – Potential user</a:t>
            </a:r>
          </a:p>
          <a:p>
            <a:pPr lvl="1"/>
            <a:r>
              <a:rPr lang="en-US" dirty="0" smtClean="0"/>
              <a:t>Csharp@Toolfarm.com</a:t>
            </a:r>
          </a:p>
          <a:p>
            <a:pPr lvl="1"/>
            <a:r>
              <a:rPr lang="en-US" dirty="0" smtClean="0"/>
              <a:t>Person that will use the app</a:t>
            </a:r>
          </a:p>
          <a:p>
            <a:r>
              <a:rPr lang="en-US" dirty="0" smtClean="0"/>
              <a:t>Jen Minor – Artist </a:t>
            </a:r>
          </a:p>
          <a:p>
            <a:pPr lvl="1"/>
            <a:r>
              <a:rPr lang="en-US" dirty="0" smtClean="0"/>
              <a:t>bunneygtales@gmail.com</a:t>
            </a:r>
          </a:p>
          <a:p>
            <a:pPr lvl="1"/>
            <a:r>
              <a:rPr lang="en-US" dirty="0" smtClean="0"/>
              <a:t>Person to provide art for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select a potential user that you don't know. A good rule of thumb is that if you know their name already, pick someone else. A friend of a friend is fine. The key is to not have a personal relationship with the person you are interviewing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Colin owns a company that distributes products that my employer makes. Shared minimal emails before this interview.</a:t>
            </a:r>
          </a:p>
          <a:p>
            <a:r>
              <a:rPr lang="en-US" dirty="0"/>
              <a:t>Present the problem and a proposed solution as a mobile application. Develop a set of requirements, wireframes, storyboards, use cases, and any other materials that help you convey the idea to the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presentation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5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/>
              <a:t>Emphasize the problem, why current solutions are inadequate, and why your proposal will improve the current situation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Slide 9</a:t>
            </a:r>
          </a:p>
          <a:p>
            <a:r>
              <a:rPr lang="en-US" dirty="0"/>
              <a:t>Identify the stakeholders and be sure to interview at least one representative from each type of stakeholder category. For example, if you interview a librarian for a library service, also interview a library patron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Slide 22</a:t>
            </a:r>
          </a:p>
          <a:p>
            <a:r>
              <a:rPr lang="en-US" dirty="0"/>
              <a:t>After you draw up your proposal, review it with the person you interviewed to be sure you captured the entire problem and your solution is adequate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1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/>
              <a:t>Include the contact information of all the people you interviewed. I will not contact them myself, but keep a record of the people you interviewed should you need to come back to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Slide 22 (more information available upon request)</a:t>
            </a:r>
          </a:p>
          <a:p>
            <a:r>
              <a:rPr lang="en-US" dirty="0"/>
              <a:t>At a minimum, you must interview someone at least twice. The first time to understand their needs and the second time to get feedback on your proposed solution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Colin (twice), George (twice), Jen (once)</a:t>
            </a:r>
          </a:p>
        </p:txBody>
      </p:sp>
    </p:spTree>
    <p:extLst>
      <p:ext uri="{BB962C8B-B14F-4D97-AF65-F5344CB8AC3E}">
        <p14:creationId xmlns:p14="http://schemas.microsoft.com/office/powerpoint/2010/main" val="31732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don’t like the art?</a:t>
            </a:r>
          </a:p>
          <a:p>
            <a:pPr lvl="1"/>
            <a:r>
              <a:rPr lang="en-US" dirty="0" smtClean="0"/>
              <a:t>Send it back, no problem</a:t>
            </a:r>
          </a:p>
          <a:p>
            <a:r>
              <a:rPr lang="en-US" dirty="0" smtClean="0"/>
              <a:t>Where does the art come from?</a:t>
            </a:r>
          </a:p>
          <a:p>
            <a:pPr lvl="1"/>
            <a:r>
              <a:rPr lang="en-US" dirty="0" smtClean="0"/>
              <a:t>Local artists that sign up for the app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Users go through a basic questionnaire of art preferences. App determines taste of the user and art is sent accordingly.</a:t>
            </a:r>
          </a:p>
          <a:p>
            <a:pPr lvl="1"/>
            <a:r>
              <a:rPr lang="en-US" dirty="0" smtClean="0"/>
              <a:t>Every month, the user is surveyed on the satisfaction of art received.</a:t>
            </a:r>
          </a:p>
          <a:p>
            <a:r>
              <a:rPr lang="en-US" dirty="0" smtClean="0"/>
              <a:t>Guidelines designed by “Product Owner”</a:t>
            </a:r>
          </a:p>
        </p:txBody>
      </p:sp>
    </p:spTree>
    <p:extLst>
      <p:ext uri="{BB962C8B-B14F-4D97-AF65-F5344CB8AC3E}">
        <p14:creationId xmlns:p14="http://schemas.microsoft.com/office/powerpoint/2010/main" val="26928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have a login</a:t>
            </a:r>
          </a:p>
          <a:p>
            <a:r>
              <a:rPr lang="en-US" dirty="0" smtClean="0"/>
              <a:t>User setup includes billing/shipping information</a:t>
            </a:r>
          </a:p>
          <a:p>
            <a:r>
              <a:rPr lang="en-US" dirty="0" smtClean="0"/>
              <a:t>User can turn off subscription at any time</a:t>
            </a:r>
          </a:p>
          <a:p>
            <a:r>
              <a:rPr lang="en-US" dirty="0" smtClean="0"/>
              <a:t>User setup includes survey of art likes/dislikes</a:t>
            </a:r>
          </a:p>
          <a:p>
            <a:r>
              <a:rPr lang="en-US" dirty="0" smtClean="0"/>
              <a:t>User can re-take survey at any time</a:t>
            </a:r>
          </a:p>
        </p:txBody>
      </p:sp>
    </p:spTree>
    <p:extLst>
      <p:ext uri="{BB962C8B-B14F-4D97-AF65-F5344CB8AC3E}">
        <p14:creationId xmlns:p14="http://schemas.microsoft.com/office/powerpoint/2010/main" val="24515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6111" y="1489841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66924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87737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1306360" y="2006913"/>
            <a:ext cx="1714638" cy="14554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03" y="3665483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Welcome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1229710" y="4106917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29710" y="4669917"/>
            <a:ext cx="1876097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98635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556503" y="5929171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19749" y="1856840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4410424" y="2689359"/>
            <a:ext cx="1627770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57719" y="3369819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 Information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57719" y="4070794"/>
            <a:ext cx="1580474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 information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5357647" y="5946656"/>
            <a:ext cx="890752" cy="4225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471744" y="2689359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71744" y="3346910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65037" y="4039617"/>
            <a:ext cx="472966" cy="4683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00826" y="1745415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10243706" y="1722566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00825" y="3526983"/>
            <a:ext cx="21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Next Delivery: XX_XX_XXXX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47456" y="1489840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7456" y="4185736"/>
            <a:ext cx="2748773" cy="2191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9703" y="1489840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833" y="1741006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2660713" y="1718157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vel 3"/>
          <p:cNvSpPr/>
          <p:nvPr/>
        </p:nvSpPr>
        <p:spPr>
          <a:xfrm>
            <a:off x="646111" y="2459421"/>
            <a:ext cx="2469638" cy="26446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111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144778" y="5402146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6302" y="1612461"/>
            <a:ext cx="22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Address: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4955488" y="2057400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495548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5811118" y="2616894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6666749" y="2630510"/>
            <a:ext cx="791043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2593" y="4273845"/>
            <a:ext cx="28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Billing Information: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 Single Corner Rectangle 18"/>
          <p:cNvSpPr/>
          <p:nvPr/>
        </p:nvSpPr>
        <p:spPr>
          <a:xfrm>
            <a:off x="4918336" y="4861341"/>
            <a:ext cx="2407009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number</a:t>
            </a:r>
            <a:endParaRPr lang="en-US" dirty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4922628" y="5365829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CRV</a:t>
            </a:r>
            <a:endParaRPr lang="en-US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6205993" y="5365828"/>
            <a:ext cx="1119352" cy="402021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Exp.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28954"/>
              </p:ext>
            </p:extLst>
          </p:nvPr>
        </p:nvGraphicFramePr>
        <p:xfrm>
          <a:off x="8792849" y="2777003"/>
          <a:ext cx="2694069" cy="2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69"/>
              </a:tblGrid>
              <a:tr h="7469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&lt;username&gt;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Options: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Edit Info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 Survey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Cancel</a:t>
                      </a:r>
                      <a:r>
                        <a:rPr lang="en-US" sz="1600" baseline="0" dirty="0" smtClean="0"/>
                        <a:t> Subscription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  <a:tr h="4348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Logout</a:t>
                      </a:r>
                      <a:endParaRPr lang="en-US" sz="1600" dirty="0"/>
                    </a:p>
                  </a:txBody>
                  <a:tcPr marL="104792" marR="104792" marT="52396" marB="523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87489" y="2234608"/>
            <a:ext cx="1686188" cy="27983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ame 22"/>
          <p:cNvSpPr/>
          <p:nvPr/>
        </p:nvSpPr>
        <p:spPr>
          <a:xfrm>
            <a:off x="954294" y="2524706"/>
            <a:ext cx="952576" cy="8085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5652" y="3372971"/>
            <a:ext cx="112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Welcome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600" dirty="0" smtClean="0">
                <a:solidFill>
                  <a:schemeClr val="bg1"/>
                </a:solidFill>
              </a:rPr>
              <a:t>text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5" name="Round Single Corner Rectangle 24"/>
          <p:cNvSpPr/>
          <p:nvPr/>
        </p:nvSpPr>
        <p:spPr>
          <a:xfrm>
            <a:off x="913525" y="3821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Username</a:t>
            </a:r>
            <a:endParaRPr lang="en-US" sz="600" dirty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913525" y="4384670"/>
            <a:ext cx="1042274" cy="223344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Password</a:t>
            </a:r>
            <a:endParaRPr lang="en-US" sz="600" dirty="0"/>
          </a:p>
        </p:txBody>
      </p:sp>
      <p:sp>
        <p:nvSpPr>
          <p:cNvPr id="27" name="Rounded Rectangle 26"/>
          <p:cNvSpPr/>
          <p:nvPr/>
        </p:nvSpPr>
        <p:spPr>
          <a:xfrm>
            <a:off x="804917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Sign up</a:t>
            </a:r>
            <a:endParaRPr lang="en-US" sz="600" dirty="0"/>
          </a:p>
        </p:txBody>
      </p:sp>
      <p:sp>
        <p:nvSpPr>
          <p:cNvPr id="28" name="Rounded Rectangle 27"/>
          <p:cNvSpPr/>
          <p:nvPr/>
        </p:nvSpPr>
        <p:spPr>
          <a:xfrm>
            <a:off x="1659439" y="4700715"/>
            <a:ext cx="494862" cy="2347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Enter</a:t>
            </a:r>
            <a:endParaRPr lang="en-US" sz="600" dirty="0"/>
          </a:p>
        </p:txBody>
      </p:sp>
      <p:sp>
        <p:nvSpPr>
          <p:cNvPr id="29" name="Rounded Rectangle 28"/>
          <p:cNvSpPr/>
          <p:nvPr/>
        </p:nvSpPr>
        <p:spPr>
          <a:xfrm>
            <a:off x="3194870" y="1180409"/>
            <a:ext cx="1543692" cy="25618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94870" y="1289638"/>
            <a:ext cx="1071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Hi! &lt;username&gt;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1" name="Down Arrow Callout 30"/>
          <p:cNvSpPr/>
          <p:nvPr/>
        </p:nvSpPr>
        <p:spPr>
          <a:xfrm>
            <a:off x="4302790" y="1289638"/>
            <a:ext cx="199784" cy="225416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94870" y="1862944"/>
            <a:ext cx="107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Next Delivery: XX_XX_XXXX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94870" y="4045014"/>
            <a:ext cx="1579456" cy="26212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5856" y="4183920"/>
            <a:ext cx="11732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5" name="Round Single Corner Rectangle 34"/>
          <p:cNvSpPr/>
          <p:nvPr/>
        </p:nvSpPr>
        <p:spPr>
          <a:xfrm>
            <a:off x="3286614" y="4852230"/>
            <a:ext cx="847076" cy="209208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Name</a:t>
            </a:r>
            <a:endParaRPr lang="en-US" sz="600" dirty="0"/>
          </a:p>
        </p:txBody>
      </p:sp>
      <p:sp>
        <p:nvSpPr>
          <p:cNvPr id="36" name="Rounded Rectangle 35"/>
          <p:cNvSpPr/>
          <p:nvPr/>
        </p:nvSpPr>
        <p:spPr>
          <a:xfrm>
            <a:off x="3311228" y="5348807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 Information</a:t>
            </a:r>
            <a:endParaRPr lang="en-US" sz="600" dirty="0"/>
          </a:p>
        </p:txBody>
      </p:sp>
      <p:sp>
        <p:nvSpPr>
          <p:cNvPr id="37" name="Rounded Rectangle 36"/>
          <p:cNvSpPr/>
          <p:nvPr/>
        </p:nvSpPr>
        <p:spPr>
          <a:xfrm>
            <a:off x="3298921" y="5856060"/>
            <a:ext cx="822462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Billing information</a:t>
            </a:r>
            <a:endParaRPr lang="en-US" sz="600" dirty="0"/>
          </a:p>
        </p:txBody>
      </p:sp>
      <p:sp>
        <p:nvSpPr>
          <p:cNvPr id="38" name="Rounded Rectangle 37"/>
          <p:cNvSpPr/>
          <p:nvPr/>
        </p:nvSpPr>
        <p:spPr>
          <a:xfrm>
            <a:off x="3770155" y="6380242"/>
            <a:ext cx="463538" cy="219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Confirm</a:t>
            </a:r>
            <a:endParaRPr lang="en-US" sz="600" dirty="0"/>
          </a:p>
        </p:txBody>
      </p:sp>
      <p:sp>
        <p:nvSpPr>
          <p:cNvPr id="39" name="Oval 38"/>
          <p:cNvSpPr/>
          <p:nvPr/>
        </p:nvSpPr>
        <p:spPr>
          <a:xfrm>
            <a:off x="4427421" y="4817712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27421" y="5335188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27421" y="5832218"/>
            <a:ext cx="246126" cy="243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8" idx="3"/>
            <a:endCxn id="29" idx="1"/>
          </p:cNvCxnSpPr>
          <p:nvPr/>
        </p:nvCxnSpPr>
        <p:spPr>
          <a:xfrm flipV="1">
            <a:off x="2154301" y="2461356"/>
            <a:ext cx="1040569" cy="23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33" idx="1"/>
          </p:cNvCxnSpPr>
          <p:nvPr/>
        </p:nvCxnSpPr>
        <p:spPr>
          <a:xfrm>
            <a:off x="1052348" y="4935457"/>
            <a:ext cx="2142522" cy="4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1914"/>
              </p:ext>
            </p:extLst>
          </p:nvPr>
        </p:nvGraphicFramePr>
        <p:xfrm>
          <a:off x="5659755" y="1297781"/>
          <a:ext cx="2030179" cy="187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79"/>
              </a:tblGrid>
              <a:tr h="5628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&lt;username&gt;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Options: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Info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Take Survey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Cancel</a:t>
                      </a:r>
                      <a:r>
                        <a:rPr lang="en-US" sz="1200" baseline="0" dirty="0" smtClean="0"/>
                        <a:t> Subscription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Logout</a:t>
                      </a:r>
                      <a:endParaRPr lang="en-US" sz="1200" dirty="0"/>
                    </a:p>
                  </a:txBody>
                  <a:tcPr marL="78968" marR="78968" marT="39484" marB="39484"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31" idx="2"/>
            <a:endCxn id="44" idx="1"/>
          </p:cNvCxnSpPr>
          <p:nvPr/>
        </p:nvCxnSpPr>
        <p:spPr>
          <a:xfrm>
            <a:off x="4402682" y="1515054"/>
            <a:ext cx="1257073" cy="7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94274" y="3924140"/>
            <a:ext cx="1514620" cy="1207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9" name="TextBox 48"/>
          <p:cNvSpPr txBox="1"/>
          <p:nvPr/>
        </p:nvSpPr>
        <p:spPr>
          <a:xfrm>
            <a:off x="5725072" y="4034408"/>
            <a:ext cx="124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Address: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0" name="Round Single Corner Rectangle 49"/>
          <p:cNvSpPr/>
          <p:nvPr/>
        </p:nvSpPr>
        <p:spPr>
          <a:xfrm>
            <a:off x="5788432" y="4330979"/>
            <a:ext cx="1326304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Address</a:t>
            </a:r>
            <a:endParaRPr lang="en-US" sz="600" dirty="0"/>
          </a:p>
        </p:txBody>
      </p:sp>
      <p:sp>
        <p:nvSpPr>
          <p:cNvPr id="51" name="Round Single Corner Rectangle 50"/>
          <p:cNvSpPr/>
          <p:nvPr/>
        </p:nvSpPr>
        <p:spPr>
          <a:xfrm>
            <a:off x="5778006" y="4679703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City</a:t>
            </a:r>
            <a:endParaRPr lang="en-US" sz="600" dirty="0"/>
          </a:p>
        </p:txBody>
      </p:sp>
      <p:sp>
        <p:nvSpPr>
          <p:cNvPr id="52" name="Round Single Corner Rectangle 51"/>
          <p:cNvSpPr/>
          <p:nvPr/>
        </p:nvSpPr>
        <p:spPr>
          <a:xfrm>
            <a:off x="6233645" y="4678594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State</a:t>
            </a:r>
            <a:endParaRPr lang="en-US" sz="600" dirty="0"/>
          </a:p>
        </p:txBody>
      </p:sp>
      <p:sp>
        <p:nvSpPr>
          <p:cNvPr id="53" name="Round Single Corner Rectangle 52"/>
          <p:cNvSpPr/>
          <p:nvPr/>
        </p:nvSpPr>
        <p:spPr>
          <a:xfrm>
            <a:off x="6749385" y="4678722"/>
            <a:ext cx="435878" cy="221520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Zip</a:t>
            </a:r>
            <a:endParaRPr lang="en-US" sz="600" dirty="0"/>
          </a:p>
        </p:txBody>
      </p:sp>
      <p:cxnSp>
        <p:nvCxnSpPr>
          <p:cNvPr id="55" name="Straight Arrow Connector 54"/>
          <p:cNvCxnSpPr>
            <a:stCxn id="36" idx="3"/>
            <a:endCxn id="48" idx="1"/>
          </p:cNvCxnSpPr>
          <p:nvPr/>
        </p:nvCxnSpPr>
        <p:spPr>
          <a:xfrm flipV="1">
            <a:off x="4133690" y="4527891"/>
            <a:ext cx="1560584" cy="93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26902" y="5355638"/>
            <a:ext cx="1611342" cy="12846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7" name="TextBox 56"/>
          <p:cNvSpPr txBox="1"/>
          <p:nvPr/>
        </p:nvSpPr>
        <p:spPr>
          <a:xfrm>
            <a:off x="5619616" y="5447753"/>
            <a:ext cx="166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Enter Billing Information: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Round Single Corner Rectangle 57"/>
          <p:cNvSpPr/>
          <p:nvPr/>
        </p:nvSpPr>
        <p:spPr>
          <a:xfrm>
            <a:off x="5827071" y="5771403"/>
            <a:ext cx="1411002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CC number</a:t>
            </a:r>
            <a:endParaRPr lang="en-US" sz="600" dirty="0"/>
          </a:p>
        </p:txBody>
      </p:sp>
      <p:sp>
        <p:nvSpPr>
          <p:cNvPr id="59" name="Round Single Corner Rectangle 58"/>
          <p:cNvSpPr/>
          <p:nvPr/>
        </p:nvSpPr>
        <p:spPr>
          <a:xfrm>
            <a:off x="5827071" y="6177064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CRV</a:t>
            </a:r>
            <a:endParaRPr lang="en-US" sz="600" dirty="0"/>
          </a:p>
        </p:txBody>
      </p:sp>
      <p:sp>
        <p:nvSpPr>
          <p:cNvPr id="60" name="Round Single Corner Rectangle 59"/>
          <p:cNvSpPr/>
          <p:nvPr/>
        </p:nvSpPr>
        <p:spPr>
          <a:xfrm>
            <a:off x="6581301" y="6165632"/>
            <a:ext cx="656168" cy="235666"/>
          </a:xfrm>
          <a:prstGeom prst="round1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Exp.</a:t>
            </a:r>
            <a:endParaRPr lang="en-US" sz="600" dirty="0"/>
          </a:p>
        </p:txBody>
      </p:sp>
      <p:cxnSp>
        <p:nvCxnSpPr>
          <p:cNvPr id="78" name="Straight Arrow Connector 77"/>
          <p:cNvCxnSpPr>
            <a:stCxn id="37" idx="2"/>
            <a:endCxn id="56" idx="1"/>
          </p:cNvCxnSpPr>
          <p:nvPr/>
        </p:nvCxnSpPr>
        <p:spPr>
          <a:xfrm flipV="1">
            <a:off x="3710152" y="5997944"/>
            <a:ext cx="2016750" cy="7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533265" y="1515054"/>
            <a:ext cx="3035137" cy="50370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591395" y="1766220"/>
            <a:ext cx="21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Hi! &lt;username&gt;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Down Arrow Callout 80"/>
          <p:cNvSpPr/>
          <p:nvPr/>
        </p:nvSpPr>
        <p:spPr>
          <a:xfrm>
            <a:off x="10834275" y="1743371"/>
            <a:ext cx="392804" cy="44320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Bevel 81"/>
          <p:cNvSpPr/>
          <p:nvPr/>
        </p:nvSpPr>
        <p:spPr>
          <a:xfrm>
            <a:off x="8819673" y="2484635"/>
            <a:ext cx="2469638" cy="26446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 Images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8819673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Like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10318340" y="5427360"/>
            <a:ext cx="906080" cy="90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ope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44" idx="3"/>
            <a:endCxn id="79" idx="1"/>
          </p:cNvCxnSpPr>
          <p:nvPr/>
        </p:nvCxnSpPr>
        <p:spPr>
          <a:xfrm>
            <a:off x="7689934" y="2234607"/>
            <a:ext cx="843331" cy="17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8" idx="2"/>
            <a:endCxn id="79" idx="2"/>
          </p:cNvCxnSpPr>
          <p:nvPr/>
        </p:nvCxnSpPr>
        <p:spPr>
          <a:xfrm rot="5400000" flipH="1" flipV="1">
            <a:off x="7002384" y="3551677"/>
            <a:ext cx="47989" cy="6048910"/>
          </a:xfrm>
          <a:prstGeom prst="curvedConnector3">
            <a:avLst>
              <a:gd name="adj1" fmla="val -476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79" idx="0"/>
            <a:endCxn id="29" idx="0"/>
          </p:cNvCxnSpPr>
          <p:nvPr/>
        </p:nvCxnSpPr>
        <p:spPr>
          <a:xfrm rot="16200000" flipV="1">
            <a:off x="6841453" y="-1694327"/>
            <a:ext cx="334645" cy="6084118"/>
          </a:xfrm>
          <a:prstGeom prst="curvedConnector3">
            <a:avLst>
              <a:gd name="adj1" fmla="val 168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sign up</a:t>
            </a:r>
          </a:p>
          <a:p>
            <a:pPr lvl="1"/>
            <a:r>
              <a:rPr lang="en-US" dirty="0" smtClean="0"/>
              <a:t>Welcome -&gt; Enter Info (name, shipping, billing) -&gt; Survey</a:t>
            </a:r>
          </a:p>
          <a:p>
            <a:r>
              <a:rPr lang="en-US" dirty="0" smtClean="0"/>
              <a:t>I want to take the survey again</a:t>
            </a:r>
          </a:p>
          <a:p>
            <a:pPr lvl="1"/>
            <a:r>
              <a:rPr lang="en-US" dirty="0" smtClean="0"/>
              <a:t>Welcome -&gt;  Main menu -&gt; Dropdown -&gt; Take Survey -&gt; Survey</a:t>
            </a:r>
          </a:p>
        </p:txBody>
      </p:sp>
    </p:spTree>
    <p:extLst>
      <p:ext uri="{BB962C8B-B14F-4D97-AF65-F5344CB8AC3E}">
        <p14:creationId xmlns:p14="http://schemas.microsoft.com/office/powerpoint/2010/main" val="199629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Colin Sharp, Business owner and potential user</a:t>
            </a:r>
          </a:p>
          <a:p>
            <a:r>
              <a:rPr lang="en-US" dirty="0" smtClean="0"/>
              <a:t>Interviewed Mon, July 16</a:t>
            </a:r>
          </a:p>
          <a:p>
            <a:r>
              <a:rPr lang="en-US" dirty="0" smtClean="0"/>
              <a:t>Problem – Subscription based art services for local artists don’t exist</a:t>
            </a:r>
          </a:p>
          <a:p>
            <a:r>
              <a:rPr lang="en-US" dirty="0" smtClean="0"/>
              <a:t>Current solutions – Other art subscription apps, finding local artists manually, hiring someone to find art.</a:t>
            </a:r>
          </a:p>
          <a:p>
            <a:r>
              <a:rPr lang="en-US" dirty="0" smtClean="0"/>
              <a:t>Proposal – This app will solve the problem by connecting local artists on one end, and buyers on the other</a:t>
            </a:r>
          </a:p>
          <a:p>
            <a:r>
              <a:rPr lang="en-US" dirty="0" smtClean="0"/>
              <a:t>Feedback:</a:t>
            </a:r>
          </a:p>
          <a:p>
            <a:pPr lvl="1"/>
            <a:r>
              <a:rPr lang="en-US" dirty="0" smtClean="0"/>
              <a:t>High end look, send art back, determine number of pieces, stop subscription, rent art, big photos, cancel option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24654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1407</Words>
  <Application>Microsoft Office PowerPoint</Application>
  <PresentationFormat>Widescreen</PresentationFormat>
  <Paragraphs>327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Art To Your Door</vt:lpstr>
      <vt:lpstr>Explanation</vt:lpstr>
      <vt:lpstr>Common Questions</vt:lpstr>
      <vt:lpstr>Requirements</vt:lpstr>
      <vt:lpstr>Wireframe</vt:lpstr>
      <vt:lpstr>Wireframe</vt:lpstr>
      <vt:lpstr>Storyboard</vt:lpstr>
      <vt:lpstr>Use Cases</vt:lpstr>
      <vt:lpstr>Interview 1</vt:lpstr>
      <vt:lpstr>Requirements After Interview</vt:lpstr>
      <vt:lpstr>Wireframe After Interview</vt:lpstr>
      <vt:lpstr>Wireframe After Interview</vt:lpstr>
      <vt:lpstr>Storyboard After Interview</vt:lpstr>
      <vt:lpstr>Use Cases After Interview</vt:lpstr>
      <vt:lpstr>Interview 2 </vt:lpstr>
      <vt:lpstr>Requirements After Interview 2</vt:lpstr>
      <vt:lpstr>Wireframe After Interview 2</vt:lpstr>
      <vt:lpstr>Wireframe After Interview 2</vt:lpstr>
      <vt:lpstr>Storyboard After Interview 2</vt:lpstr>
      <vt:lpstr>Use Cases After Interview 2</vt:lpstr>
      <vt:lpstr>Product Owner Review</vt:lpstr>
      <vt:lpstr>Stakeholders</vt:lpstr>
      <vt:lpstr>Specification review</vt:lpstr>
      <vt:lpstr>Specification review</vt:lpstr>
      <vt:lpstr>Specification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To Your Door</dc:title>
  <dc:creator>Steven</dc:creator>
  <cp:lastModifiedBy>Steven</cp:lastModifiedBy>
  <cp:revision>35</cp:revision>
  <dcterms:created xsi:type="dcterms:W3CDTF">2018-07-26T23:16:34Z</dcterms:created>
  <dcterms:modified xsi:type="dcterms:W3CDTF">2018-07-28T06:53:00Z</dcterms:modified>
</cp:coreProperties>
</file>