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A8394-07F2-4439-B62C-B0520CA1CF54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61211-3D07-4465-806D-10BB0E4FE9E8}">
      <dgm:prSet phldrT="[Text]"/>
      <dgm:spPr/>
      <dgm:t>
        <a:bodyPr/>
        <a:lstStyle/>
        <a:p>
          <a:r>
            <a:rPr lang="en-US" dirty="0" smtClean="0"/>
            <a:t>Mutation Algorithm</a:t>
          </a:r>
          <a:endParaRPr lang="en-US" dirty="0"/>
        </a:p>
      </dgm:t>
    </dgm:pt>
    <dgm:pt modelId="{29B6831D-C8C4-4DA6-8EC0-12CBC7D38745}" type="parTrans" cxnId="{AA077995-E25F-4F2E-9497-38954BF0E983}">
      <dgm:prSet/>
      <dgm:spPr/>
      <dgm:t>
        <a:bodyPr/>
        <a:lstStyle/>
        <a:p>
          <a:endParaRPr lang="en-US"/>
        </a:p>
      </dgm:t>
    </dgm:pt>
    <dgm:pt modelId="{B8EF0B21-4E9C-47F0-8092-A53E5EA4A498}" type="sibTrans" cxnId="{AA077995-E25F-4F2E-9497-38954BF0E983}">
      <dgm:prSet/>
      <dgm:spPr/>
      <dgm:t>
        <a:bodyPr/>
        <a:lstStyle/>
        <a:p>
          <a:endParaRPr lang="en-US"/>
        </a:p>
      </dgm:t>
    </dgm:pt>
    <dgm:pt modelId="{A6C8C660-2756-44AC-A688-E114B04B68BF}">
      <dgm:prSet phldrT="[Text]"/>
      <dgm:spPr/>
      <dgm:t>
        <a:bodyPr/>
        <a:lstStyle/>
        <a:p>
          <a:r>
            <a:rPr lang="en-US" dirty="0" smtClean="0"/>
            <a:t>Decrypt</a:t>
          </a:r>
          <a:endParaRPr lang="en-US" dirty="0"/>
        </a:p>
      </dgm:t>
    </dgm:pt>
    <dgm:pt modelId="{9649CFF6-423F-4509-8C75-6280BDE3A727}" type="parTrans" cxnId="{66E3FA65-7B5F-4EA1-BA7E-00FD3CDAEA1F}">
      <dgm:prSet/>
      <dgm:spPr/>
      <dgm:t>
        <a:bodyPr/>
        <a:lstStyle/>
        <a:p>
          <a:endParaRPr lang="en-US"/>
        </a:p>
      </dgm:t>
    </dgm:pt>
    <dgm:pt modelId="{06660E28-B043-4878-A6B4-4BE99C846822}" type="sibTrans" cxnId="{66E3FA65-7B5F-4EA1-BA7E-00FD3CDAEA1F}">
      <dgm:prSet/>
      <dgm:spPr/>
      <dgm:t>
        <a:bodyPr/>
        <a:lstStyle/>
        <a:p>
          <a:endParaRPr lang="en-US"/>
        </a:p>
      </dgm:t>
    </dgm:pt>
    <dgm:pt modelId="{D9B26122-41E5-48D0-B65D-377F5873D9D0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74C2D9B-C72A-453E-8CF7-3CD39ED6224F}" type="parTrans" cxnId="{FDEC93DE-6712-457D-AB1E-34B01B12073E}">
      <dgm:prSet/>
      <dgm:spPr/>
      <dgm:t>
        <a:bodyPr/>
        <a:lstStyle/>
        <a:p>
          <a:endParaRPr lang="en-US"/>
        </a:p>
      </dgm:t>
    </dgm:pt>
    <dgm:pt modelId="{DDBD3D8C-6AE5-47AB-B86C-FC72225AC040}" type="sibTrans" cxnId="{FDEC93DE-6712-457D-AB1E-34B01B12073E}">
      <dgm:prSet/>
      <dgm:spPr/>
      <dgm:t>
        <a:bodyPr/>
        <a:lstStyle/>
        <a:p>
          <a:endParaRPr lang="en-US"/>
        </a:p>
      </dgm:t>
    </dgm:pt>
    <dgm:pt modelId="{5D1E7FDD-69EA-4697-A9EF-5752EEC07F7F}" type="pres">
      <dgm:prSet presAssocID="{288A8394-07F2-4439-B62C-B0520CA1CF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CEEB1-01A1-4A77-B6E1-EA4790FDA235}" type="pres">
      <dgm:prSet presAssocID="{4A461211-3D07-4465-806D-10BB0E4FE9E8}" presName="node" presStyleLbl="node1" presStyleIdx="0" presStyleCnt="3" custRadScaleRad="101303" custRadScaleInc="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79E9B-36F3-4AEA-90BF-9D3C10E3A788}" type="pres">
      <dgm:prSet presAssocID="{B8EF0B21-4E9C-47F0-8092-A53E5EA4A49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D98F67B-DEC7-40CC-99F4-74040632297F}" type="pres">
      <dgm:prSet presAssocID="{B8EF0B21-4E9C-47F0-8092-A53E5EA4A49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0D70061-08EA-4537-9EDA-F6850A0C474F}" type="pres">
      <dgm:prSet presAssocID="{A6C8C660-2756-44AC-A688-E114B04B68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68D4B-2179-4E67-932C-6EA567EBC97C}" type="pres">
      <dgm:prSet presAssocID="{06660E28-B043-4878-A6B4-4BE99C84682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B826E3-26F2-4405-AB73-6D87C6801704}" type="pres">
      <dgm:prSet presAssocID="{06660E28-B043-4878-A6B4-4BE99C84682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8F20608-A56C-4AAE-93EC-C6968C34FA44}" type="pres">
      <dgm:prSet presAssocID="{D9B26122-41E5-48D0-B65D-377F5873D9D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AA246-8A7D-40A3-9206-7BE43F7DD10B}" type="pres">
      <dgm:prSet presAssocID="{DDBD3D8C-6AE5-47AB-B86C-FC72225AC04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0084EE1-73FA-4357-8434-5E53D963C1F1}" type="pres">
      <dgm:prSet presAssocID="{DDBD3D8C-6AE5-47AB-B86C-FC72225AC04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5B779C5-2A4E-4CBE-8283-3EF2564DBA10}" type="presOf" srcId="{D9B26122-41E5-48D0-B65D-377F5873D9D0}" destId="{48F20608-A56C-4AAE-93EC-C6968C34FA44}" srcOrd="0" destOrd="0" presId="urn:microsoft.com/office/officeart/2005/8/layout/cycle2"/>
    <dgm:cxn modelId="{FDEC93DE-6712-457D-AB1E-34B01B12073E}" srcId="{288A8394-07F2-4439-B62C-B0520CA1CF54}" destId="{D9B26122-41E5-48D0-B65D-377F5873D9D0}" srcOrd="2" destOrd="0" parTransId="{974C2D9B-C72A-453E-8CF7-3CD39ED6224F}" sibTransId="{DDBD3D8C-6AE5-47AB-B86C-FC72225AC040}"/>
    <dgm:cxn modelId="{11379BEF-C642-4B69-8DF8-0EA8549308A8}" type="presOf" srcId="{B8EF0B21-4E9C-47F0-8092-A53E5EA4A498}" destId="{BD98F67B-DEC7-40CC-99F4-74040632297F}" srcOrd="1" destOrd="0" presId="urn:microsoft.com/office/officeart/2005/8/layout/cycle2"/>
    <dgm:cxn modelId="{C9C67EDF-C6AB-45AE-BEC2-B3DDB68074A9}" type="presOf" srcId="{06660E28-B043-4878-A6B4-4BE99C846822}" destId="{19868D4B-2179-4E67-932C-6EA567EBC97C}" srcOrd="0" destOrd="0" presId="urn:microsoft.com/office/officeart/2005/8/layout/cycle2"/>
    <dgm:cxn modelId="{57968A56-0C28-4D7E-A159-E4224FEEC00C}" type="presOf" srcId="{288A8394-07F2-4439-B62C-B0520CA1CF54}" destId="{5D1E7FDD-69EA-4697-A9EF-5752EEC07F7F}" srcOrd="0" destOrd="0" presId="urn:microsoft.com/office/officeart/2005/8/layout/cycle2"/>
    <dgm:cxn modelId="{A5B9144F-79E5-4229-A5A6-495E63626521}" type="presOf" srcId="{DDBD3D8C-6AE5-47AB-B86C-FC72225AC040}" destId="{665AA246-8A7D-40A3-9206-7BE43F7DD10B}" srcOrd="0" destOrd="0" presId="urn:microsoft.com/office/officeart/2005/8/layout/cycle2"/>
    <dgm:cxn modelId="{A4B114BF-476E-40FD-809A-FB5CD9310FCB}" type="presOf" srcId="{4A461211-3D07-4465-806D-10BB0E4FE9E8}" destId="{079CEEB1-01A1-4A77-B6E1-EA4790FDA235}" srcOrd="0" destOrd="0" presId="urn:microsoft.com/office/officeart/2005/8/layout/cycle2"/>
    <dgm:cxn modelId="{AB75984C-067D-4FB1-90B0-340DBDF25985}" type="presOf" srcId="{A6C8C660-2756-44AC-A688-E114B04B68BF}" destId="{E0D70061-08EA-4537-9EDA-F6850A0C474F}" srcOrd="0" destOrd="0" presId="urn:microsoft.com/office/officeart/2005/8/layout/cycle2"/>
    <dgm:cxn modelId="{1E98570F-6267-449C-AA35-B7B5C6DA0A6D}" type="presOf" srcId="{B8EF0B21-4E9C-47F0-8092-A53E5EA4A498}" destId="{B4879E9B-36F3-4AEA-90BF-9D3C10E3A788}" srcOrd="0" destOrd="0" presId="urn:microsoft.com/office/officeart/2005/8/layout/cycle2"/>
    <dgm:cxn modelId="{AA077995-E25F-4F2E-9497-38954BF0E983}" srcId="{288A8394-07F2-4439-B62C-B0520CA1CF54}" destId="{4A461211-3D07-4465-806D-10BB0E4FE9E8}" srcOrd="0" destOrd="0" parTransId="{29B6831D-C8C4-4DA6-8EC0-12CBC7D38745}" sibTransId="{B8EF0B21-4E9C-47F0-8092-A53E5EA4A498}"/>
    <dgm:cxn modelId="{66E3FA65-7B5F-4EA1-BA7E-00FD3CDAEA1F}" srcId="{288A8394-07F2-4439-B62C-B0520CA1CF54}" destId="{A6C8C660-2756-44AC-A688-E114B04B68BF}" srcOrd="1" destOrd="0" parTransId="{9649CFF6-423F-4509-8C75-6280BDE3A727}" sibTransId="{06660E28-B043-4878-A6B4-4BE99C846822}"/>
    <dgm:cxn modelId="{11E91086-AE5D-43F4-808D-F61E2CAE47A9}" type="presOf" srcId="{DDBD3D8C-6AE5-47AB-B86C-FC72225AC040}" destId="{00084EE1-73FA-4357-8434-5E53D963C1F1}" srcOrd="1" destOrd="0" presId="urn:microsoft.com/office/officeart/2005/8/layout/cycle2"/>
    <dgm:cxn modelId="{2EB2F63A-F98F-408C-B4E9-4DDDBA7C406C}" type="presOf" srcId="{06660E28-B043-4878-A6B4-4BE99C846822}" destId="{46B826E3-26F2-4405-AB73-6D87C6801704}" srcOrd="1" destOrd="0" presId="urn:microsoft.com/office/officeart/2005/8/layout/cycle2"/>
    <dgm:cxn modelId="{AAA937C6-A751-474E-9F10-68EA59ACE7C7}" type="presParOf" srcId="{5D1E7FDD-69EA-4697-A9EF-5752EEC07F7F}" destId="{079CEEB1-01A1-4A77-B6E1-EA4790FDA235}" srcOrd="0" destOrd="0" presId="urn:microsoft.com/office/officeart/2005/8/layout/cycle2"/>
    <dgm:cxn modelId="{CEF21808-463B-4C53-98F3-1676CF14DEF4}" type="presParOf" srcId="{5D1E7FDD-69EA-4697-A9EF-5752EEC07F7F}" destId="{B4879E9B-36F3-4AEA-90BF-9D3C10E3A788}" srcOrd="1" destOrd="0" presId="urn:microsoft.com/office/officeart/2005/8/layout/cycle2"/>
    <dgm:cxn modelId="{AC4682FF-6682-41F9-8E54-077310962880}" type="presParOf" srcId="{B4879E9B-36F3-4AEA-90BF-9D3C10E3A788}" destId="{BD98F67B-DEC7-40CC-99F4-74040632297F}" srcOrd="0" destOrd="0" presId="urn:microsoft.com/office/officeart/2005/8/layout/cycle2"/>
    <dgm:cxn modelId="{77E64BD6-57C8-4407-811D-C0821B9716FD}" type="presParOf" srcId="{5D1E7FDD-69EA-4697-A9EF-5752EEC07F7F}" destId="{E0D70061-08EA-4537-9EDA-F6850A0C474F}" srcOrd="2" destOrd="0" presId="urn:microsoft.com/office/officeart/2005/8/layout/cycle2"/>
    <dgm:cxn modelId="{30BFB286-BA55-47A3-B88F-883C18737F23}" type="presParOf" srcId="{5D1E7FDD-69EA-4697-A9EF-5752EEC07F7F}" destId="{19868D4B-2179-4E67-932C-6EA567EBC97C}" srcOrd="3" destOrd="0" presId="urn:microsoft.com/office/officeart/2005/8/layout/cycle2"/>
    <dgm:cxn modelId="{CA7B317A-72B3-4606-BA8C-E2E192D9F651}" type="presParOf" srcId="{19868D4B-2179-4E67-932C-6EA567EBC97C}" destId="{46B826E3-26F2-4405-AB73-6D87C6801704}" srcOrd="0" destOrd="0" presId="urn:microsoft.com/office/officeart/2005/8/layout/cycle2"/>
    <dgm:cxn modelId="{460DC70B-C5B4-4755-8BA0-3E9C1C62133D}" type="presParOf" srcId="{5D1E7FDD-69EA-4697-A9EF-5752EEC07F7F}" destId="{48F20608-A56C-4AAE-93EC-C6968C34FA44}" srcOrd="4" destOrd="0" presId="urn:microsoft.com/office/officeart/2005/8/layout/cycle2"/>
    <dgm:cxn modelId="{534C37C1-D47B-4F7A-8ED1-0DA0AF989A00}" type="presParOf" srcId="{5D1E7FDD-69EA-4697-A9EF-5752EEC07F7F}" destId="{665AA246-8A7D-40A3-9206-7BE43F7DD10B}" srcOrd="5" destOrd="0" presId="urn:microsoft.com/office/officeart/2005/8/layout/cycle2"/>
    <dgm:cxn modelId="{78D8CDF4-9525-4DD4-8CE0-AC274B151598}" type="presParOf" srcId="{665AA246-8A7D-40A3-9206-7BE43F7DD10B}" destId="{00084EE1-73FA-4357-8434-5E53D963C1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CEEB1-01A1-4A77-B6E1-EA4790FDA235}">
      <dsp:nvSpPr>
        <dsp:cNvPr id="0" name=""/>
        <dsp:cNvSpPr/>
      </dsp:nvSpPr>
      <dsp:spPr>
        <a:xfrm>
          <a:off x="2092706" y="0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Mutation Algorithm</a:t>
          </a:r>
          <a:endParaRPr lang="en-US" sz="2100" kern="1200" dirty="0"/>
        </a:p>
      </dsp:txBody>
      <dsp:txXfrm>
        <a:off x="2341506" y="248800"/>
        <a:ext cx="1201310" cy="1201310"/>
      </dsp:txXfrm>
    </dsp:sp>
    <dsp:sp modelId="{B4879E9B-36F3-4AEA-90BF-9D3C10E3A788}">
      <dsp:nvSpPr>
        <dsp:cNvPr id="0" name=""/>
        <dsp:cNvSpPr/>
      </dsp:nvSpPr>
      <dsp:spPr>
        <a:xfrm rot="3610272">
          <a:off x="3344471" y="1657743"/>
          <a:ext cx="451041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78474" y="1713726"/>
        <a:ext cx="315729" cy="344030"/>
      </dsp:txXfrm>
    </dsp:sp>
    <dsp:sp modelId="{E0D70061-08EA-4537-9EDA-F6850A0C474F}">
      <dsp:nvSpPr>
        <dsp:cNvPr id="0" name=""/>
        <dsp:cNvSpPr/>
      </dsp:nvSpPr>
      <dsp:spPr>
        <a:xfrm>
          <a:off x="3361068" y="2212106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Decrypt</a:t>
          </a:r>
          <a:endParaRPr lang="en-US" sz="2100" kern="1200" dirty="0"/>
        </a:p>
      </dsp:txBody>
      <dsp:txXfrm>
        <a:off x="3609868" y="2460906"/>
        <a:ext cx="1201310" cy="1201310"/>
      </dsp:txXfrm>
    </dsp:sp>
    <dsp:sp modelId="{19868D4B-2179-4E67-932C-6EA567EBC97C}">
      <dsp:nvSpPr>
        <dsp:cNvPr id="0" name=""/>
        <dsp:cNvSpPr/>
      </dsp:nvSpPr>
      <dsp:spPr>
        <a:xfrm rot="10800000">
          <a:off x="2720015" y="2774870"/>
          <a:ext cx="453010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855918" y="2889546"/>
        <a:ext cx="317107" cy="344030"/>
      </dsp:txXfrm>
    </dsp:sp>
    <dsp:sp modelId="{48F20608-A56C-4AAE-93EC-C6968C34FA44}">
      <dsp:nvSpPr>
        <dsp:cNvPr id="0" name=""/>
        <dsp:cNvSpPr/>
      </dsp:nvSpPr>
      <dsp:spPr>
        <a:xfrm>
          <a:off x="807421" y="2212106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Analysis</a:t>
          </a:r>
          <a:endParaRPr lang="en-US" sz="2100" kern="1200" dirty="0"/>
        </a:p>
      </dsp:txBody>
      <dsp:txXfrm>
        <a:off x="1056221" y="2460906"/>
        <a:ext cx="1201310" cy="1201310"/>
      </dsp:txXfrm>
    </dsp:sp>
    <dsp:sp modelId="{665AA246-8A7D-40A3-9206-7BE43F7DD10B}">
      <dsp:nvSpPr>
        <dsp:cNvPr id="0" name=""/>
        <dsp:cNvSpPr/>
      </dsp:nvSpPr>
      <dsp:spPr>
        <a:xfrm rot="18009455">
          <a:off x="2065279" y="1679964"/>
          <a:ext cx="455525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9281" y="1853720"/>
        <a:ext cx="318868" cy="34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03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BB3453-B19B-49F8-8325-D30B2603375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Playfair Cryptanalysis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CST 407 – Cryptography</a:t>
            </a:r>
          </a:p>
          <a:p>
            <a:r>
              <a:rPr lang="en-US" dirty="0" smtClean="0"/>
              <a:t>Randall Mackin and Steven reeves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676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99619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Break Playfair encryption with narrowly-focused brute force method using an annealing algorithm</a:t>
            </a:r>
          </a:p>
          <a:p>
            <a:r>
              <a:rPr lang="en-US" b="1" dirty="0" smtClean="0"/>
              <a:t>Inspiration:</a:t>
            </a:r>
            <a:r>
              <a:rPr lang="en-US" dirty="0" smtClean="0"/>
              <a:t> Randall used a great analyzing algorithm in first assignment and we wanted to build around that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High level explanation</a:t>
            </a:r>
          </a:p>
          <a:p>
            <a:pPr lvl="1"/>
            <a:r>
              <a:rPr lang="en-US" dirty="0" smtClean="0"/>
              <a:t>Class functionality</a:t>
            </a:r>
          </a:p>
          <a:p>
            <a:pPr lvl="1"/>
            <a:r>
              <a:rPr lang="en-US" dirty="0" smtClean="0"/>
              <a:t>Analyzing algorithm</a:t>
            </a:r>
          </a:p>
          <a:p>
            <a:pPr lvl="1"/>
            <a:r>
              <a:rPr lang="en-US" dirty="0" smtClean="0"/>
              <a:t>Road blocks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51815"/>
          </a:xfrm>
        </p:spPr>
        <p:txBody>
          <a:bodyPr/>
          <a:lstStyle/>
          <a:p>
            <a:r>
              <a:rPr lang="en-US" dirty="0"/>
              <a:t>Technologies used: </a:t>
            </a:r>
            <a:r>
              <a:rPr lang="en-US" dirty="0" smtClean="0"/>
              <a:t>C#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71654833"/>
              </p:ext>
            </p:extLst>
          </p:nvPr>
        </p:nvGraphicFramePr>
        <p:xfrm>
          <a:off x="2812134" y="2593129"/>
          <a:ext cx="58674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lowchart: Internal Storage 17"/>
          <p:cNvSpPr/>
          <p:nvPr/>
        </p:nvSpPr>
        <p:spPr>
          <a:xfrm>
            <a:off x="537066" y="2502217"/>
            <a:ext cx="2275068" cy="264902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Ciphertext</a:t>
            </a:r>
            <a:endParaRPr lang="en-US" dirty="0"/>
          </a:p>
        </p:txBody>
      </p:sp>
      <p:sp>
        <p:nvSpPr>
          <p:cNvPr id="19" name="Flowchart: Internal Storage 18"/>
          <p:cNvSpPr/>
          <p:nvPr/>
        </p:nvSpPr>
        <p:spPr>
          <a:xfrm>
            <a:off x="8679534" y="2502218"/>
            <a:ext cx="2275068" cy="264902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Final translation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Fitness score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971800" y="3195374"/>
            <a:ext cx="1430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63201" y="3119174"/>
            <a:ext cx="1430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Program.cs</a:t>
            </a:r>
            <a:endParaRPr lang="en-US" dirty="0" smtClean="0"/>
          </a:p>
          <a:p>
            <a:pPr lvl="1"/>
            <a:r>
              <a:rPr lang="en-US" dirty="0" smtClean="0"/>
              <a:t>Console I/O, looping for input</a:t>
            </a:r>
          </a:p>
          <a:p>
            <a:r>
              <a:rPr lang="en-US" dirty="0" smtClean="0"/>
              <a:t>Playfair</a:t>
            </a:r>
          </a:p>
          <a:p>
            <a:pPr lvl="1"/>
            <a:r>
              <a:rPr lang="en-US" dirty="0" smtClean="0"/>
              <a:t>Char arrays, Encrypt, Decrypt, building </a:t>
            </a:r>
            <a:r>
              <a:rPr lang="en-US" dirty="0" err="1" smtClean="0"/>
              <a:t>playfairArray</a:t>
            </a:r>
            <a:r>
              <a:rPr lang="en-US" dirty="0" smtClean="0"/>
              <a:t>, cleaning input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Compare text to trigraphs and digraphs, score accordingly</a:t>
            </a:r>
          </a:p>
          <a:p>
            <a:pPr lvl="1"/>
            <a:r>
              <a:rPr lang="en-US" dirty="0" smtClean="0"/>
              <a:t>“the”, “and”, “</a:t>
            </a:r>
            <a:r>
              <a:rPr lang="en-US" dirty="0" err="1" smtClean="0"/>
              <a:t>ent</a:t>
            </a:r>
            <a:r>
              <a:rPr lang="en-US" dirty="0" smtClean="0"/>
              <a:t>”, “</a:t>
            </a:r>
            <a:r>
              <a:rPr lang="en-US" dirty="0" err="1" smtClean="0"/>
              <a:t>tio</a:t>
            </a:r>
            <a:r>
              <a:rPr lang="en-US" dirty="0" smtClean="0"/>
              <a:t>”; “</a:t>
            </a:r>
            <a:r>
              <a:rPr lang="en-US" dirty="0" err="1" smtClean="0"/>
              <a:t>th</a:t>
            </a:r>
            <a:r>
              <a:rPr lang="en-US" dirty="0" smtClean="0"/>
              <a:t>”, “</a:t>
            </a:r>
            <a:r>
              <a:rPr lang="en-US" dirty="0" err="1" smtClean="0"/>
              <a:t>ea</a:t>
            </a:r>
            <a:r>
              <a:rPr lang="en-US" dirty="0" smtClean="0"/>
              <a:t>”, “in”, “</a:t>
            </a:r>
            <a:r>
              <a:rPr lang="en-US" dirty="0" err="1" smtClean="0"/>
              <a:t>nd</a:t>
            </a:r>
            <a:r>
              <a:rPr lang="en-US" dirty="0" smtClean="0"/>
              <a:t>”, “an” </a:t>
            </a:r>
          </a:p>
          <a:p>
            <a:r>
              <a:rPr lang="en-US" dirty="0" err="1" smtClean="0"/>
              <a:t>AnnealingAlgorithm</a:t>
            </a:r>
            <a:endParaRPr lang="en-US" dirty="0" smtClean="0"/>
          </a:p>
          <a:p>
            <a:pPr lvl="1"/>
            <a:r>
              <a:rPr lang="en-US" dirty="0" smtClean="0"/>
              <a:t>Named after the annealing of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AnnealingAlgorithm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1352896"/>
            <a:ext cx="3872345" cy="294635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609494"/>
            <a:ext cx="66432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”Hill </a:t>
            </a:r>
            <a:r>
              <a:rPr lang="en-US" dirty="0"/>
              <a:t>climbing </a:t>
            </a:r>
            <a:r>
              <a:rPr lang="en-US" dirty="0" smtClean="0"/>
              <a:t>algorithm”</a:t>
            </a:r>
          </a:p>
          <a:p>
            <a:r>
              <a:rPr lang="en-US" dirty="0" smtClean="0"/>
              <a:t>Base decryption with random key</a:t>
            </a:r>
          </a:p>
          <a:p>
            <a:r>
              <a:rPr lang="en-US" dirty="0" smtClean="0"/>
              <a:t>Scores with analysis</a:t>
            </a:r>
          </a:p>
          <a:p>
            <a:r>
              <a:rPr lang="en-US" dirty="0" smtClean="0"/>
              <a:t>Mutate key</a:t>
            </a:r>
          </a:p>
          <a:p>
            <a:r>
              <a:rPr lang="en-US" dirty="0" smtClean="0"/>
              <a:t>Score again</a:t>
            </a:r>
          </a:p>
          <a:p>
            <a:r>
              <a:rPr lang="en-US" dirty="0" smtClean="0"/>
              <a:t>If score is higher than previous, keep key</a:t>
            </a:r>
          </a:p>
          <a:p>
            <a:r>
              <a:rPr lang="en-US" dirty="0" smtClean="0"/>
              <a:t>Mutate key</a:t>
            </a:r>
          </a:p>
          <a:p>
            <a:r>
              <a:rPr lang="en-US" dirty="0" smtClean="0"/>
              <a:t>Score again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7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AnnealingAlgorithm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Early on, randomly allow bad mutations to survive</a:t>
                </a:r>
              </a:p>
              <a:p>
                <a:pPr lvl="1"/>
                <a:r>
                  <a:rPr lang="en-US" dirty="0" smtClean="0"/>
                  <a:t>Reduces chances of getting “stuck”</a:t>
                </a:r>
              </a:p>
              <a:p>
                <a:r>
                  <a:rPr lang="en-US" dirty="0" smtClean="0"/>
                  <a:t>Annealing portion allows “bad” mutations</a:t>
                </a:r>
              </a:p>
              <a:p>
                <a:r>
                  <a:rPr lang="en-US" dirty="0" smtClean="0"/>
                  <a:t>Higher fitness score and longer runtime results in fewer random mutations</a:t>
                </a:r>
              </a:p>
              <a:p>
                <a:r>
                  <a:rPr lang="en-US" dirty="0" smtClean="0"/>
                  <a:t>Based on probability distribution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dirty="0" smtClean="0"/>
                  <a:t> | f = fitness, t = temperature</a:t>
                </a:r>
              </a:p>
              <a:p>
                <a:pPr lvl="1"/>
                <a:r>
                  <a:rPr lang="en-US" dirty="0" smtClean="0"/>
                  <a:t>As t </a:t>
                </a:r>
                <a:r>
                  <a:rPr lang="en-US" b="1" dirty="0" smtClean="0"/>
                  <a:t>decreases</a:t>
                </a:r>
                <a:r>
                  <a:rPr lang="en-US" dirty="0" smtClean="0"/>
                  <a:t>, probability of choosing random mutation </a:t>
                </a:r>
                <a:r>
                  <a:rPr lang="en-US" b="1" dirty="0" smtClean="0"/>
                  <a:t>decreases</a:t>
                </a:r>
              </a:p>
              <a:p>
                <a:pPr lvl="1"/>
                <a:r>
                  <a:rPr lang="en-US" dirty="0" smtClean="0"/>
                  <a:t>As f </a:t>
                </a:r>
                <a:r>
                  <a:rPr lang="en-US" b="1" dirty="0" smtClean="0"/>
                  <a:t>increases</a:t>
                </a:r>
                <a:r>
                  <a:rPr lang="en-US" dirty="0" smtClean="0"/>
                  <a:t>, probability of choosing random mutation </a:t>
                </a:r>
                <a:r>
                  <a:rPr lang="en-US" b="1" dirty="0" smtClean="0"/>
                  <a:t>decreases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38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Fitness = 0</a:t>
            </a:r>
          </a:p>
          <a:p>
            <a:pPr lvl="1"/>
            <a:r>
              <a:rPr lang="en-US" dirty="0" smtClean="0"/>
              <a:t>Not updating key upon mutation</a:t>
            </a:r>
          </a:p>
          <a:p>
            <a:pPr lvl="1"/>
            <a:r>
              <a:rPr lang="en-US" dirty="0" smtClean="0"/>
              <a:t>Comparing uppercase to lowercase</a:t>
            </a:r>
          </a:p>
          <a:p>
            <a:r>
              <a:rPr lang="en-US" dirty="0" smtClean="0"/>
              <a:t>Low fitness scores</a:t>
            </a:r>
          </a:p>
          <a:p>
            <a:pPr lvl="1"/>
            <a:r>
              <a:rPr lang="en-US" dirty="0" smtClean="0"/>
              <a:t>Adjusting temperature and iterations between mutation</a:t>
            </a:r>
          </a:p>
          <a:p>
            <a:pPr lvl="1"/>
            <a:r>
              <a:rPr lang="en-US" dirty="0" smtClean="0"/>
              <a:t>Adjusting key length</a:t>
            </a:r>
          </a:p>
          <a:p>
            <a:r>
              <a:rPr lang="en-US" dirty="0" smtClean="0"/>
              <a:t>High iteration count ineffective</a:t>
            </a:r>
          </a:p>
          <a:p>
            <a:pPr lvl="1"/>
            <a:r>
              <a:rPr lang="en-US" dirty="0" smtClean="0"/>
              <a:t>90-minute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Incorrec</a:t>
            </a:r>
            <a:r>
              <a:rPr lang="en-US" dirty="0" smtClean="0"/>
              <a:t>t output</a:t>
            </a:r>
          </a:p>
          <a:p>
            <a:pPr lvl="1"/>
            <a:r>
              <a:rPr lang="en-US" dirty="0" smtClean="0"/>
              <a:t>Logic error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42604" cy="4351338"/>
          </a:xfrm>
        </p:spPr>
        <p:txBody>
          <a:bodyPr/>
          <a:lstStyle/>
          <a:p>
            <a:r>
              <a:rPr lang="en-US" dirty="0" smtClean="0"/>
              <a:t>Console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8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we would have done different</a:t>
            </a:r>
          </a:p>
          <a:p>
            <a:pPr lvl="1"/>
            <a:r>
              <a:rPr lang="en-US" dirty="0" smtClean="0"/>
              <a:t>Different breaking techniques</a:t>
            </a:r>
          </a:p>
          <a:p>
            <a:pPr lvl="1"/>
            <a:r>
              <a:rPr lang="en-US" dirty="0" smtClean="0"/>
              <a:t>Same algorithm, different encryption method</a:t>
            </a:r>
          </a:p>
          <a:p>
            <a:r>
              <a:rPr lang="en-US" dirty="0" smtClean="0"/>
              <a:t>What technologies would help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A.I. seems to be the choice here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Playfair implementation, annealing algorithm, ease of Playfair use versus difficulty to crack, analysis of decryption, character frequency use</a:t>
            </a:r>
          </a:p>
        </p:txBody>
      </p:sp>
    </p:spTree>
    <p:extLst>
      <p:ext uri="{BB962C8B-B14F-4D97-AF65-F5344CB8AC3E}">
        <p14:creationId xmlns:p14="http://schemas.microsoft.com/office/powerpoint/2010/main" val="24055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145</TotalTime>
  <Words>306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Depth</vt:lpstr>
      <vt:lpstr>Playfair Cryptanalysis</vt:lpstr>
      <vt:lpstr>Introduction</vt:lpstr>
      <vt:lpstr>High Level Design</vt:lpstr>
      <vt:lpstr>Class Functionality</vt:lpstr>
      <vt:lpstr>AnnealingAlgorithm</vt:lpstr>
      <vt:lpstr>AnnealingAlgorithm</vt:lpstr>
      <vt:lpstr>Road Blocks</vt:lpstr>
      <vt:lpstr>Demo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Playfair Cryptanalysis</dc:title>
  <dc:creator>Steven</dc:creator>
  <cp:lastModifiedBy>Steven</cp:lastModifiedBy>
  <cp:revision>14</cp:revision>
  <dcterms:created xsi:type="dcterms:W3CDTF">2018-08-13T00:25:40Z</dcterms:created>
  <dcterms:modified xsi:type="dcterms:W3CDTF">2018-08-15T00:18:19Z</dcterms:modified>
</cp:coreProperties>
</file>