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24" r:id="rId5"/>
    <p:sldId id="302" r:id="rId6"/>
    <p:sldId id="315" r:id="rId7"/>
    <p:sldId id="310" r:id="rId8"/>
    <p:sldId id="311" r:id="rId9"/>
    <p:sldId id="325" r:id="rId10"/>
    <p:sldId id="327" r:id="rId11"/>
    <p:sldId id="326" r:id="rId12"/>
    <p:sldId id="31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5033" autoAdjust="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7/7/2023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7/7/2023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Pricing Analysis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BIG MOUNTAIN RESORT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July 6, 2023</a:t>
            </a:r>
          </a:p>
          <a:p>
            <a:r>
              <a:rPr lang="en-US" dirty="0"/>
              <a:t>Data Science Team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  <a:p>
            <a:r>
              <a:rPr lang="en-US" dirty="0"/>
              <a:t>Recommendation and Key findings</a:t>
            </a:r>
          </a:p>
          <a:p>
            <a:r>
              <a:rPr lang="en-US" dirty="0"/>
              <a:t>Modeling </a:t>
            </a:r>
          </a:p>
          <a:p>
            <a:pPr lvl="1"/>
            <a:r>
              <a:rPr lang="en-US" dirty="0"/>
              <a:t>Analysis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</p:txBody>
      </p:sp>
      <p:pic>
        <p:nvPicPr>
          <p:cNvPr id="11" name="Picture Placeholder 10" descr="close up of building">
            <a:extLst>
              <a:ext uri="{FF2B5EF4-FFF2-40B4-BE49-F238E27FC236}">
                <a16:creationId xmlns:a16="http://schemas.microsoft.com/office/drawing/2014/main" id="{1CE2008D-DBCE-465F-90DA-B28A4E525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351" r="153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429827" cy="830997"/>
          </a:xfrm>
        </p:spPr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9" y="2044700"/>
            <a:ext cx="5595545" cy="3560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Big Mountain Resort, a ski resort located in Montana, wants to improve their pricing strategy and maximize their revenue. The resort currently charges a premium price in the market segment but lacks an understanding of the value of its facilities relative to others. </a:t>
            </a:r>
          </a:p>
          <a:p>
            <a:pPr marL="0" indent="0">
              <a:buNone/>
            </a:pPr>
            <a:r>
              <a:rPr lang="en-US" dirty="0"/>
              <a:t>Management wants to implement a data-driven approach, which aims to provide insights into the importance of </a:t>
            </a:r>
            <a:r>
              <a:rPr lang="en-US" b="1" dirty="0"/>
              <a:t>different facilities</a:t>
            </a:r>
            <a:r>
              <a:rPr lang="en-US" dirty="0"/>
              <a:t>, identify opportunities for </a:t>
            </a:r>
            <a:r>
              <a:rPr lang="en-US" b="1" dirty="0"/>
              <a:t>cost-cutting measures</a:t>
            </a:r>
            <a:r>
              <a:rPr lang="en-US" dirty="0"/>
              <a:t>, and support </a:t>
            </a:r>
            <a:r>
              <a:rPr lang="en-US" b="1" dirty="0"/>
              <a:t>informed decisions regarding ticket pricing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Placeholder 4" descr="close up of building">
            <a:extLst>
              <a:ext uri="{FF2B5EF4-FFF2-40B4-BE49-F238E27FC236}">
                <a16:creationId xmlns:a16="http://schemas.microsoft.com/office/drawing/2014/main" id="{B43125FE-4923-4B38-ADD6-3F547696AB1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10082" b="10082"/>
          <a:stretch/>
        </p:blipFill>
        <p:spPr>
          <a:xfrm>
            <a:off x="9261475" y="-2913"/>
            <a:ext cx="2930525" cy="1560513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27DC06-E3ED-47AA-A80C-6DC3AB8A23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982E48-3FB5-4F2E-AE87-E5E083865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Based on our modeling analysis there is room to raise the ticket price for Big Mountain resort 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dirty="0"/>
              <a:t>Scenario two will provide the highest gain in revenue with the lease amount of cost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2BCCC6-6D52-4984-A92F-8B1A8A9032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5E2CA68-BFC9-485F-A53E-F4C27258EF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 most relevant features to ticket price based on the model are Fast Quads and Runs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Big Mountain Resort is on the higher end of resorts that contain features most relevant to price, justifying the premium price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Data on operating costs and visitor telemetry would inform a more accurate model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149438" cy="830997"/>
          </a:xfrm>
        </p:spPr>
        <p:txBody>
          <a:bodyPr/>
          <a:lstStyle/>
          <a:p>
            <a:r>
              <a:rPr lang="en-US" dirty="0"/>
              <a:t>Recommendations and Key Findings</a:t>
            </a:r>
          </a:p>
        </p:txBody>
      </p:sp>
    </p:spTree>
    <p:extLst>
      <p:ext uri="{BB962C8B-B14F-4D97-AF65-F5344CB8AC3E}">
        <p14:creationId xmlns:p14="http://schemas.microsoft.com/office/powerpoint/2010/main" val="300737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B89E9C66-E38F-4FFF-B1A6-BA4E05DD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819983" cy="830997"/>
          </a:xfrm>
        </p:spPr>
        <p:txBody>
          <a:bodyPr/>
          <a:lstStyle/>
          <a:p>
            <a:r>
              <a:rPr lang="en-US" dirty="0"/>
              <a:t>Modeling Analysis (1/3)</a:t>
            </a:r>
            <a:br>
              <a:rPr lang="en-US" dirty="0"/>
            </a:br>
            <a:endParaRPr lang="en-US" dirty="0"/>
          </a:p>
        </p:txBody>
      </p:sp>
      <p:pic>
        <p:nvPicPr>
          <p:cNvPr id="42" name="Picture Placeholder 3" descr="close up of building">
            <a:extLst>
              <a:ext uri="{FF2B5EF4-FFF2-40B4-BE49-F238E27FC236}">
                <a16:creationId xmlns:a16="http://schemas.microsoft.com/office/drawing/2014/main" id="{5A9FCEFE-ADCB-4861-8CEA-A074136512A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/>
          <a:srcRect t="13712" b="13712"/>
          <a:stretch>
            <a:fillRect/>
          </a:stretch>
        </p:blipFill>
        <p:spPr>
          <a:xfrm>
            <a:off x="9393238" y="0"/>
            <a:ext cx="2798762" cy="1354138"/>
          </a:xfrm>
          <a:custGeom>
            <a:avLst/>
            <a:gdLst>
              <a:gd name="connsiteX0" fmla="*/ 316595 w 2798762"/>
              <a:gd name="connsiteY0" fmla="*/ 369378 h 1635849"/>
              <a:gd name="connsiteX1" fmla="*/ 1152465 w 2798762"/>
              <a:gd name="connsiteY1" fmla="*/ 369378 h 1635849"/>
              <a:gd name="connsiteX2" fmla="*/ 1469083 w 2798762"/>
              <a:gd name="connsiteY2" fmla="*/ 1002614 h 1635849"/>
              <a:gd name="connsiteX3" fmla="*/ 1152465 w 2798762"/>
              <a:gd name="connsiteY3" fmla="*/ 1635849 h 1635849"/>
              <a:gd name="connsiteX4" fmla="*/ 316595 w 2798762"/>
              <a:gd name="connsiteY4" fmla="*/ 1635849 h 1635849"/>
              <a:gd name="connsiteX5" fmla="*/ 0 w 2798762"/>
              <a:gd name="connsiteY5" fmla="*/ 1002660 h 1635849"/>
              <a:gd name="connsiteX6" fmla="*/ 0 w 2798762"/>
              <a:gd name="connsiteY6" fmla="*/ 1002568 h 1635849"/>
              <a:gd name="connsiteX7" fmla="*/ 1193125 w 2798762"/>
              <a:gd name="connsiteY7" fmla="*/ 0 h 1635849"/>
              <a:gd name="connsiteX8" fmla="*/ 2798762 w 2798762"/>
              <a:gd name="connsiteY8" fmla="*/ 0 h 1635849"/>
              <a:gd name="connsiteX9" fmla="*/ 2798762 w 2798762"/>
              <a:gd name="connsiteY9" fmla="*/ 786966 h 1635849"/>
              <a:gd name="connsiteX10" fmla="*/ 2719777 w 2798762"/>
              <a:gd name="connsiteY10" fmla="*/ 944936 h 1635849"/>
              <a:gd name="connsiteX11" fmla="*/ 1582346 w 2798762"/>
              <a:gd name="connsiteY11" fmla="*/ 944936 h 1635849"/>
              <a:gd name="connsiteX12" fmla="*/ 1151501 w 2798762"/>
              <a:gd name="connsiteY12" fmla="*/ 83246 h 163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98762" h="1635849">
                <a:moveTo>
                  <a:pt x="316595" y="369378"/>
                </a:moveTo>
                <a:lnTo>
                  <a:pt x="1152465" y="369378"/>
                </a:lnTo>
                <a:lnTo>
                  <a:pt x="1469083" y="1002614"/>
                </a:lnTo>
                <a:lnTo>
                  <a:pt x="1152465" y="1635849"/>
                </a:lnTo>
                <a:lnTo>
                  <a:pt x="316595" y="1635849"/>
                </a:lnTo>
                <a:lnTo>
                  <a:pt x="0" y="1002660"/>
                </a:lnTo>
                <a:lnTo>
                  <a:pt x="0" y="1002568"/>
                </a:lnTo>
                <a:close/>
                <a:moveTo>
                  <a:pt x="1193125" y="0"/>
                </a:moveTo>
                <a:lnTo>
                  <a:pt x="2798762" y="0"/>
                </a:lnTo>
                <a:lnTo>
                  <a:pt x="2798762" y="786966"/>
                </a:lnTo>
                <a:lnTo>
                  <a:pt x="2719777" y="944936"/>
                </a:lnTo>
                <a:lnTo>
                  <a:pt x="1582346" y="944936"/>
                </a:lnTo>
                <a:lnTo>
                  <a:pt x="1151501" y="83246"/>
                </a:ln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B18ED1A-C800-C2ED-1486-D3B6AEED4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30" y="2106592"/>
            <a:ext cx="5733060" cy="43182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E2601E-40FC-9177-191F-2FD2B59662AC}"/>
              </a:ext>
            </a:extLst>
          </p:cNvPr>
          <p:cNvSpPr txBox="1"/>
          <p:nvPr/>
        </p:nvSpPr>
        <p:spPr>
          <a:xfrm>
            <a:off x="536751" y="1506099"/>
            <a:ext cx="4768553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dirty="0"/>
              <a:t>There is no clear pattern between state and ticket pricing.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1D84E7-013B-1AA0-3B3D-96BD40BA8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06592"/>
            <a:ext cx="5360547" cy="46397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9C89D2-108A-5237-6D58-F9EFB0AE3C1F}"/>
              </a:ext>
            </a:extLst>
          </p:cNvPr>
          <p:cNvSpPr txBox="1"/>
          <p:nvPr/>
        </p:nvSpPr>
        <p:spPr>
          <a:xfrm>
            <a:off x="6391996" y="1460261"/>
            <a:ext cx="4768553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dirty="0"/>
              <a:t>Heatmap depicting correlation between the various features of the resort</a:t>
            </a:r>
          </a:p>
        </p:txBody>
      </p:sp>
    </p:spTree>
    <p:extLst>
      <p:ext uri="{BB962C8B-B14F-4D97-AF65-F5344CB8AC3E}">
        <p14:creationId xmlns:p14="http://schemas.microsoft.com/office/powerpoint/2010/main" val="390360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B89E9C66-E38F-4FFF-B1A6-BA4E05DD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868446" cy="830997"/>
          </a:xfrm>
        </p:spPr>
        <p:txBody>
          <a:bodyPr/>
          <a:lstStyle/>
          <a:p>
            <a:r>
              <a:rPr lang="en-US" dirty="0"/>
              <a:t>Modeling Analysis (2/3)</a:t>
            </a:r>
            <a:br>
              <a:rPr lang="en-US" dirty="0"/>
            </a:br>
            <a:endParaRPr lang="en-US" dirty="0"/>
          </a:p>
        </p:txBody>
      </p:sp>
      <p:pic>
        <p:nvPicPr>
          <p:cNvPr id="42" name="Picture Placeholder 3" descr="close up of building">
            <a:extLst>
              <a:ext uri="{FF2B5EF4-FFF2-40B4-BE49-F238E27FC236}">
                <a16:creationId xmlns:a16="http://schemas.microsoft.com/office/drawing/2014/main" id="{5A9FCEFE-ADCB-4861-8CEA-A074136512A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/>
          <a:srcRect t="13712" b="13712"/>
          <a:stretch>
            <a:fillRect/>
          </a:stretch>
        </p:blipFill>
        <p:spPr>
          <a:xfrm>
            <a:off x="9393238" y="0"/>
            <a:ext cx="2798762" cy="1354138"/>
          </a:xfrm>
          <a:custGeom>
            <a:avLst/>
            <a:gdLst>
              <a:gd name="connsiteX0" fmla="*/ 316595 w 2798762"/>
              <a:gd name="connsiteY0" fmla="*/ 369378 h 1635849"/>
              <a:gd name="connsiteX1" fmla="*/ 1152465 w 2798762"/>
              <a:gd name="connsiteY1" fmla="*/ 369378 h 1635849"/>
              <a:gd name="connsiteX2" fmla="*/ 1469083 w 2798762"/>
              <a:gd name="connsiteY2" fmla="*/ 1002614 h 1635849"/>
              <a:gd name="connsiteX3" fmla="*/ 1152465 w 2798762"/>
              <a:gd name="connsiteY3" fmla="*/ 1635849 h 1635849"/>
              <a:gd name="connsiteX4" fmla="*/ 316595 w 2798762"/>
              <a:gd name="connsiteY4" fmla="*/ 1635849 h 1635849"/>
              <a:gd name="connsiteX5" fmla="*/ 0 w 2798762"/>
              <a:gd name="connsiteY5" fmla="*/ 1002660 h 1635849"/>
              <a:gd name="connsiteX6" fmla="*/ 0 w 2798762"/>
              <a:gd name="connsiteY6" fmla="*/ 1002568 h 1635849"/>
              <a:gd name="connsiteX7" fmla="*/ 1193125 w 2798762"/>
              <a:gd name="connsiteY7" fmla="*/ 0 h 1635849"/>
              <a:gd name="connsiteX8" fmla="*/ 2798762 w 2798762"/>
              <a:gd name="connsiteY8" fmla="*/ 0 h 1635849"/>
              <a:gd name="connsiteX9" fmla="*/ 2798762 w 2798762"/>
              <a:gd name="connsiteY9" fmla="*/ 786966 h 1635849"/>
              <a:gd name="connsiteX10" fmla="*/ 2719777 w 2798762"/>
              <a:gd name="connsiteY10" fmla="*/ 944936 h 1635849"/>
              <a:gd name="connsiteX11" fmla="*/ 1582346 w 2798762"/>
              <a:gd name="connsiteY11" fmla="*/ 944936 h 1635849"/>
              <a:gd name="connsiteX12" fmla="*/ 1151501 w 2798762"/>
              <a:gd name="connsiteY12" fmla="*/ 83246 h 163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98762" h="1635849">
                <a:moveTo>
                  <a:pt x="316595" y="369378"/>
                </a:moveTo>
                <a:lnTo>
                  <a:pt x="1152465" y="369378"/>
                </a:lnTo>
                <a:lnTo>
                  <a:pt x="1469083" y="1002614"/>
                </a:lnTo>
                <a:lnTo>
                  <a:pt x="1152465" y="1635849"/>
                </a:lnTo>
                <a:lnTo>
                  <a:pt x="316595" y="1635849"/>
                </a:lnTo>
                <a:lnTo>
                  <a:pt x="0" y="1002660"/>
                </a:lnTo>
                <a:lnTo>
                  <a:pt x="0" y="1002568"/>
                </a:lnTo>
                <a:close/>
                <a:moveTo>
                  <a:pt x="1193125" y="0"/>
                </a:moveTo>
                <a:lnTo>
                  <a:pt x="2798762" y="0"/>
                </a:lnTo>
                <a:lnTo>
                  <a:pt x="2798762" y="786966"/>
                </a:lnTo>
                <a:lnTo>
                  <a:pt x="2719777" y="944936"/>
                </a:lnTo>
                <a:lnTo>
                  <a:pt x="1582346" y="944936"/>
                </a:lnTo>
                <a:lnTo>
                  <a:pt x="1151501" y="83246"/>
                </a:lnTo>
                <a:close/>
              </a:path>
            </a:pathLst>
          </a:cu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0983661-DC20-FF2F-1D46-9FEDD0D88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927" y="1789417"/>
            <a:ext cx="5839305" cy="461138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28AD2D-ED0C-6839-8383-3F22364C56A3}"/>
              </a:ext>
            </a:extLst>
          </p:cNvPr>
          <p:cNvSpPr txBox="1"/>
          <p:nvPr/>
        </p:nvSpPr>
        <p:spPr>
          <a:xfrm>
            <a:off x="7828443" y="2219632"/>
            <a:ext cx="3712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most relevant features to price are Fast Quads and Runs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2B7CD9-5DA9-E522-F4AE-95C22A52B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969478"/>
              </p:ext>
            </p:extLst>
          </p:nvPr>
        </p:nvGraphicFramePr>
        <p:xfrm>
          <a:off x="1199306" y="1654943"/>
          <a:ext cx="2895316" cy="1520114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723829">
                  <a:extLst>
                    <a:ext uri="{9D8B030D-6E8A-4147-A177-3AD203B41FA5}">
                      <a16:colId xmlns:a16="http://schemas.microsoft.com/office/drawing/2014/main" val="1654658697"/>
                    </a:ext>
                  </a:extLst>
                </a:gridCol>
                <a:gridCol w="723829">
                  <a:extLst>
                    <a:ext uri="{9D8B030D-6E8A-4147-A177-3AD203B41FA5}">
                      <a16:colId xmlns:a16="http://schemas.microsoft.com/office/drawing/2014/main" val="3244701322"/>
                    </a:ext>
                  </a:extLst>
                </a:gridCol>
                <a:gridCol w="723829">
                  <a:extLst>
                    <a:ext uri="{9D8B030D-6E8A-4147-A177-3AD203B41FA5}">
                      <a16:colId xmlns:a16="http://schemas.microsoft.com/office/drawing/2014/main" val="3173372231"/>
                    </a:ext>
                  </a:extLst>
                </a:gridCol>
                <a:gridCol w="723829">
                  <a:extLst>
                    <a:ext uri="{9D8B030D-6E8A-4147-A177-3AD203B41FA5}">
                      <a16:colId xmlns:a16="http://schemas.microsoft.com/office/drawing/2014/main" val="2035666413"/>
                    </a:ext>
                  </a:extLst>
                </a:gridCol>
              </a:tblGrid>
              <a:tr h="143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Model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Standard Deviation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Mean Absolute Error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75069569"/>
                  </a:ext>
                </a:extLst>
              </a:tr>
              <a:tr h="4053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Linear Regression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4651314"/>
                  </a:ext>
                </a:extLst>
              </a:tr>
              <a:tr h="6023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Random Forest Regression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9.54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2038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0E5999C-D824-3E9D-F4D6-6E6C1A9AC488}"/>
              </a:ext>
            </a:extLst>
          </p:cNvPr>
          <p:cNvSpPr txBox="1"/>
          <p:nvPr/>
        </p:nvSpPr>
        <p:spPr>
          <a:xfrm>
            <a:off x="-982" y="3731475"/>
            <a:ext cx="6096982" cy="1194486"/>
          </a:xfrm>
          <a:prstGeom prst="rect">
            <a:avLst/>
          </a:prstGeom>
        </p:spPr>
        <p:txBody>
          <a:bodyPr/>
          <a:lstStyle>
            <a:lvl1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dirty="0" smtClean="0">
                <a:cs typeface="Biome Light" panose="020B0303030204020804" pitchFamily="34" charset="0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dirty="0"/>
              <a:t>The random forest model has a lower cross-validation mean absolute error by almost $1. It also exhibits less variability. Due to this it was chosen as the model to move forward with</a:t>
            </a:r>
          </a:p>
        </p:txBody>
      </p:sp>
    </p:spTree>
    <p:extLst>
      <p:ext uri="{BB962C8B-B14F-4D97-AF65-F5344CB8AC3E}">
        <p14:creationId xmlns:p14="http://schemas.microsoft.com/office/powerpoint/2010/main" val="677673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B89E9C66-E38F-4FFF-B1A6-BA4E05DD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868446" cy="830997"/>
          </a:xfrm>
        </p:spPr>
        <p:txBody>
          <a:bodyPr/>
          <a:lstStyle/>
          <a:p>
            <a:r>
              <a:rPr lang="en-US" dirty="0"/>
              <a:t>Modeling Analysis (3/3)</a:t>
            </a:r>
            <a:br>
              <a:rPr lang="en-US" dirty="0"/>
            </a:br>
            <a:endParaRPr lang="en-US" dirty="0"/>
          </a:p>
        </p:txBody>
      </p:sp>
      <p:pic>
        <p:nvPicPr>
          <p:cNvPr id="42" name="Picture Placeholder 3" descr="close up of building">
            <a:extLst>
              <a:ext uri="{FF2B5EF4-FFF2-40B4-BE49-F238E27FC236}">
                <a16:creationId xmlns:a16="http://schemas.microsoft.com/office/drawing/2014/main" id="{5A9FCEFE-ADCB-4861-8CEA-A074136512A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/>
          <a:srcRect t="13712" b="13712"/>
          <a:stretch>
            <a:fillRect/>
          </a:stretch>
        </p:blipFill>
        <p:spPr>
          <a:xfrm>
            <a:off x="9393238" y="0"/>
            <a:ext cx="2798762" cy="1354138"/>
          </a:xfrm>
          <a:custGeom>
            <a:avLst/>
            <a:gdLst>
              <a:gd name="connsiteX0" fmla="*/ 316595 w 2798762"/>
              <a:gd name="connsiteY0" fmla="*/ 369378 h 1635849"/>
              <a:gd name="connsiteX1" fmla="*/ 1152465 w 2798762"/>
              <a:gd name="connsiteY1" fmla="*/ 369378 h 1635849"/>
              <a:gd name="connsiteX2" fmla="*/ 1469083 w 2798762"/>
              <a:gd name="connsiteY2" fmla="*/ 1002614 h 1635849"/>
              <a:gd name="connsiteX3" fmla="*/ 1152465 w 2798762"/>
              <a:gd name="connsiteY3" fmla="*/ 1635849 h 1635849"/>
              <a:gd name="connsiteX4" fmla="*/ 316595 w 2798762"/>
              <a:gd name="connsiteY4" fmla="*/ 1635849 h 1635849"/>
              <a:gd name="connsiteX5" fmla="*/ 0 w 2798762"/>
              <a:gd name="connsiteY5" fmla="*/ 1002660 h 1635849"/>
              <a:gd name="connsiteX6" fmla="*/ 0 w 2798762"/>
              <a:gd name="connsiteY6" fmla="*/ 1002568 h 1635849"/>
              <a:gd name="connsiteX7" fmla="*/ 1193125 w 2798762"/>
              <a:gd name="connsiteY7" fmla="*/ 0 h 1635849"/>
              <a:gd name="connsiteX8" fmla="*/ 2798762 w 2798762"/>
              <a:gd name="connsiteY8" fmla="*/ 0 h 1635849"/>
              <a:gd name="connsiteX9" fmla="*/ 2798762 w 2798762"/>
              <a:gd name="connsiteY9" fmla="*/ 786966 h 1635849"/>
              <a:gd name="connsiteX10" fmla="*/ 2719777 w 2798762"/>
              <a:gd name="connsiteY10" fmla="*/ 944936 h 1635849"/>
              <a:gd name="connsiteX11" fmla="*/ 1582346 w 2798762"/>
              <a:gd name="connsiteY11" fmla="*/ 944936 h 1635849"/>
              <a:gd name="connsiteX12" fmla="*/ 1151501 w 2798762"/>
              <a:gd name="connsiteY12" fmla="*/ 83246 h 163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98762" h="1635849">
                <a:moveTo>
                  <a:pt x="316595" y="369378"/>
                </a:moveTo>
                <a:lnTo>
                  <a:pt x="1152465" y="369378"/>
                </a:lnTo>
                <a:lnTo>
                  <a:pt x="1469083" y="1002614"/>
                </a:lnTo>
                <a:lnTo>
                  <a:pt x="1152465" y="1635849"/>
                </a:lnTo>
                <a:lnTo>
                  <a:pt x="316595" y="1635849"/>
                </a:lnTo>
                <a:lnTo>
                  <a:pt x="0" y="1002660"/>
                </a:lnTo>
                <a:lnTo>
                  <a:pt x="0" y="1002568"/>
                </a:lnTo>
                <a:close/>
                <a:moveTo>
                  <a:pt x="1193125" y="0"/>
                </a:moveTo>
                <a:lnTo>
                  <a:pt x="2798762" y="0"/>
                </a:lnTo>
                <a:lnTo>
                  <a:pt x="2798762" y="786966"/>
                </a:lnTo>
                <a:lnTo>
                  <a:pt x="2719777" y="944936"/>
                </a:lnTo>
                <a:lnTo>
                  <a:pt x="1582346" y="944936"/>
                </a:lnTo>
                <a:lnTo>
                  <a:pt x="1151501" y="83246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8A87E2-1F13-7CE8-CB7E-EC74CE5266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13" r="2118"/>
          <a:stretch/>
        </p:blipFill>
        <p:spPr>
          <a:xfrm>
            <a:off x="6153199" y="4270754"/>
            <a:ext cx="2969264" cy="1645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9A2D5F-9955-0FFA-82FB-26B65F4F5A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97" r="-590"/>
          <a:stretch/>
        </p:blipFill>
        <p:spPr>
          <a:xfrm>
            <a:off x="3127420" y="2213724"/>
            <a:ext cx="2969264" cy="1645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102D9A-F980-AF2F-1CF3-0930E0C7F8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1"/>
          <a:stretch/>
        </p:blipFill>
        <p:spPr>
          <a:xfrm>
            <a:off x="3127420" y="4860682"/>
            <a:ext cx="2969264" cy="1645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6A85A8-1CC4-8753-36F7-F4521F6F4DE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5" r="3196"/>
          <a:stretch/>
        </p:blipFill>
        <p:spPr>
          <a:xfrm>
            <a:off x="6153199" y="1542626"/>
            <a:ext cx="2969264" cy="1645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F9D65E-B65B-20B2-2150-AA19930FE9A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14" r="420"/>
          <a:stretch/>
        </p:blipFill>
        <p:spPr>
          <a:xfrm>
            <a:off x="9163349" y="2213724"/>
            <a:ext cx="3028651" cy="1645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A7E82D-8756-FB70-9CDC-A52EC11DB79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380"/>
          <a:stretch/>
        </p:blipFill>
        <p:spPr>
          <a:xfrm>
            <a:off x="9163349" y="4860682"/>
            <a:ext cx="2969264" cy="16459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822FE7-8AE9-6410-6D82-87EDEFF6FD1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961"/>
          <a:stretch/>
        </p:blipFill>
        <p:spPr>
          <a:xfrm>
            <a:off x="96475" y="4270754"/>
            <a:ext cx="2969264" cy="1645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11301A-ECF5-46B8-A0E8-F34EE0FA5B2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937" r="1280"/>
          <a:stretch/>
        </p:blipFill>
        <p:spPr>
          <a:xfrm>
            <a:off x="96475" y="1542626"/>
            <a:ext cx="2973064" cy="16459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D9F9B78-4516-03DF-DF9F-2E2970949E95}"/>
              </a:ext>
            </a:extLst>
          </p:cNvPr>
          <p:cNvSpPr txBox="1"/>
          <p:nvPr/>
        </p:nvSpPr>
        <p:spPr>
          <a:xfrm>
            <a:off x="155056" y="3232590"/>
            <a:ext cx="2852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Big mountain resort is one of the largest resorts in terms of skiable terrain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930284-4D50-19A6-EAEF-BE74DA8455CD}"/>
              </a:ext>
            </a:extLst>
          </p:cNvPr>
          <p:cNvSpPr txBox="1"/>
          <p:nvPr/>
        </p:nvSpPr>
        <p:spPr>
          <a:xfrm>
            <a:off x="3186701" y="1701102"/>
            <a:ext cx="2852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Big mountain resort has one of the larger vertical drops compared to other resorts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25842E-4FB7-DB26-1BBD-CABCACD0C01F}"/>
              </a:ext>
            </a:extLst>
          </p:cNvPr>
          <p:cNvSpPr txBox="1"/>
          <p:nvPr/>
        </p:nvSpPr>
        <p:spPr>
          <a:xfrm>
            <a:off x="6216947" y="3232590"/>
            <a:ext cx="2852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Big mountain resort has more chairs than most other resorts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1C1B6C-CA45-8C57-C554-4B8FC5572D37}"/>
              </a:ext>
            </a:extLst>
          </p:cNvPr>
          <p:cNvSpPr txBox="1"/>
          <p:nvPr/>
        </p:nvSpPr>
        <p:spPr>
          <a:xfrm>
            <a:off x="9251623" y="1701102"/>
            <a:ext cx="2852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Big mountain resort has more fast quads than most other resorts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556CB0-FD0B-A769-F402-6C7EF98AFA0D}"/>
              </a:ext>
            </a:extLst>
          </p:cNvPr>
          <p:cNvSpPr txBox="1"/>
          <p:nvPr/>
        </p:nvSpPr>
        <p:spPr>
          <a:xfrm>
            <a:off x="155056" y="5953537"/>
            <a:ext cx="2852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Big mountain resort has over a 3-mile run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B1F0D6-5B2E-B642-EC17-5D9221C232F1}"/>
              </a:ext>
            </a:extLst>
          </p:cNvPr>
          <p:cNvSpPr txBox="1"/>
          <p:nvPr/>
        </p:nvSpPr>
        <p:spPr>
          <a:xfrm>
            <a:off x="6216947" y="5953537"/>
            <a:ext cx="2852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Big mountain resort’s ticket price is on the higher end but is not the most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26FD3C-B508-0204-B33A-7656E897688C}"/>
              </a:ext>
            </a:extLst>
          </p:cNvPr>
          <p:cNvSpPr txBox="1"/>
          <p:nvPr/>
        </p:nvSpPr>
        <p:spPr>
          <a:xfrm>
            <a:off x="3186701" y="4325332"/>
            <a:ext cx="2852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Big mountain resort has nearly the highest amount of area covered by snow makers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594BC0-BDA2-F342-2E58-0C13D044C2B5}"/>
              </a:ext>
            </a:extLst>
          </p:cNvPr>
          <p:cNvSpPr txBox="1"/>
          <p:nvPr/>
        </p:nvSpPr>
        <p:spPr>
          <a:xfrm>
            <a:off x="9221930" y="4325331"/>
            <a:ext cx="2852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Big mountain resort has over 100 runs which is more than most other resorts</a:t>
            </a:r>
          </a:p>
        </p:txBody>
      </p:sp>
    </p:spTree>
    <p:extLst>
      <p:ext uri="{BB962C8B-B14F-4D97-AF65-F5344CB8AC3E}">
        <p14:creationId xmlns:p14="http://schemas.microsoft.com/office/powerpoint/2010/main" val="625820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16525D-A236-9DA2-4BE8-DD0B4DF7CECE}"/>
              </a:ext>
            </a:extLst>
          </p:cNvPr>
          <p:cNvSpPr txBox="1"/>
          <p:nvPr/>
        </p:nvSpPr>
        <p:spPr>
          <a:xfrm>
            <a:off x="7073089" y="4551495"/>
            <a:ext cx="4188788" cy="1910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Scenario 4 - Increase the longest run by 0.2 mile to boast 3.5 miles length, requiring an additional snow making coverage of 4 acres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cs typeface="Biome Light" panose="020B0303030204020804" pitchFamily="34" charset="0"/>
              </a:rPr>
              <a:t>Making this change would not justify any increase in ticket price as the longest run feature is not impactful on ticket price </a:t>
            </a:r>
            <a:endParaRPr lang="en-US" sz="1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C40C5D3-D2A6-FCA5-D5B2-02DA3FF5D64D}"/>
              </a:ext>
            </a:extLst>
          </p:cNvPr>
          <p:cNvSpPr txBox="1">
            <a:spLocks/>
          </p:cNvSpPr>
          <p:nvPr/>
        </p:nvSpPr>
        <p:spPr>
          <a:xfrm>
            <a:off x="647700" y="1426586"/>
            <a:ext cx="10876486" cy="620489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cs typeface="Biome Light" panose="020B0303030204020804" pitchFamily="34" charset="0"/>
              </a:rPr>
              <a:t>The model predicts that the optimal price per ticket at Big Mountain resort is $95.87. Although this is a premium price, it is justified since Big Mountain has above the average features that are most influential to ticket price.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C809DF-A0BA-92FB-C39E-D46AA0574234}"/>
              </a:ext>
            </a:extLst>
          </p:cNvPr>
          <p:cNvSpPr txBox="1"/>
          <p:nvPr/>
        </p:nvSpPr>
        <p:spPr>
          <a:xfrm>
            <a:off x="325202" y="2047701"/>
            <a:ext cx="338328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Scenario 1 - Permanently </a:t>
            </a:r>
            <a:r>
              <a:rPr lang="en-US" sz="12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closing</a:t>
            </a:r>
            <a:r>
              <a:rPr lang="en-US" sz="105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10 of the least used runs</a:t>
            </a:r>
            <a:r>
              <a:rPr lang="en-US" sz="105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/>
              </a:rPr>
              <a:t> </a:t>
            </a:r>
          </a:p>
          <a:p>
            <a:pPr algn="l"/>
            <a:endParaRPr lang="en-US" sz="1050" b="1" i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elvetica Neue"/>
            </a:endParaRPr>
          </a:p>
          <a:p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660740-BB77-6DED-D928-B5658D133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77" y="2368696"/>
            <a:ext cx="4088254" cy="21827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5B7D1F-3667-1C10-B058-472CAABCA1C3}"/>
              </a:ext>
            </a:extLst>
          </p:cNvPr>
          <p:cNvSpPr txBox="1"/>
          <p:nvPr/>
        </p:nvSpPr>
        <p:spPr>
          <a:xfrm>
            <a:off x="4347586" y="2996984"/>
            <a:ext cx="27255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0" dirty="0">
                <a:solidFill>
                  <a:srgbClr val="000000"/>
                </a:solidFill>
                <a:effectLst/>
              </a:rPr>
              <a:t>Closing one run makes no difference. Closing 2 and 3 successively reduces support for ticket price and so revenue. If Big Mountain closes 3 runs, it seems they may as well close 4 or 5 as there's no further loss in ticket price. Increasing the closures to 6 or more leads to a large drop.</a:t>
            </a:r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17B1D1-3AC7-B5D4-E7CB-F97B8C1ED523}"/>
              </a:ext>
            </a:extLst>
          </p:cNvPr>
          <p:cNvSpPr txBox="1"/>
          <p:nvPr/>
        </p:nvSpPr>
        <p:spPr>
          <a:xfrm>
            <a:off x="325202" y="4638836"/>
            <a:ext cx="4188788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Scenario 2 -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Increase vertical drop by adding a run to a point 150 feet lower down. Requiring the installation of an additional chair lift, without additional snow making coverage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cs typeface="Biome Light" panose="020B0303030204020804" pitchFamily="34" charset="0"/>
              </a:rPr>
              <a:t>The model predicts that this scenario would increase support for ticket price by $1.99, which would result in an additional $3.47m over the season</a:t>
            </a:r>
          </a:p>
          <a:p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D7F3DB-95DE-2187-57D2-EC3C754ED4A9}"/>
              </a:ext>
            </a:extLst>
          </p:cNvPr>
          <p:cNvSpPr txBox="1"/>
          <p:nvPr/>
        </p:nvSpPr>
        <p:spPr>
          <a:xfrm>
            <a:off x="7073089" y="2138546"/>
            <a:ext cx="4188788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Scenario 3 –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Same as Scenario 2, but adding 2 acres of snow making cover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cs typeface="Biome Light" panose="020B0303030204020804" pitchFamily="34" charset="0"/>
              </a:rPr>
              <a:t>The model predicts that this would yield the same increase in ticket price as Scenario 2; however, the cost associated with creating more snow making machines would not be covered by the additional snow making area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870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F6824-E409-4436-9F53-FF50E9FB0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0" y="2042790"/>
            <a:ext cx="5163439" cy="4102423"/>
          </a:xfrm>
        </p:spPr>
        <p:txBody>
          <a:bodyPr/>
          <a:lstStyle/>
          <a:p>
            <a:pPr marL="266700" indent="-2667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cs typeface="Biome Light" panose="020B0303030204020804" pitchFamily="34" charset="0"/>
              </a:rPr>
              <a:t>The optimal price based on the current features of the resort compared to other resorts is roughly $96 compared to the current price of $81 with a mean absolute error of $10.39. </a:t>
            </a:r>
          </a:p>
          <a:p>
            <a:pPr marL="266700" indent="-2667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cs typeface="Biome Light" panose="020B0303030204020804" pitchFamily="34" charset="0"/>
              </a:rPr>
              <a:t>This means that there is room for an increase in price; however, the validity of the model lies in the assumption that other resorts accurately set their prices according to what the market (the ticket-buying public) supports.</a:t>
            </a:r>
          </a:p>
          <a:p>
            <a:pPr marL="266700" indent="-2667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cs typeface="Biome Light" panose="020B0303030204020804" pitchFamily="34" charset="0"/>
              </a:rPr>
              <a:t>Model 2 is predicted to increase support for ticket prices by $1.99 and potentially generate around $3,474,638 in additional revenue over the season based on 350,000 visitors per season</a:t>
            </a:r>
          </a:p>
        </p:txBody>
      </p:sp>
      <p:pic>
        <p:nvPicPr>
          <p:cNvPr id="20" name="Picture Placeholder 8" descr="close up of bridge">
            <a:extLst>
              <a:ext uri="{FF2B5EF4-FFF2-40B4-BE49-F238E27FC236}">
                <a16:creationId xmlns:a16="http://schemas.microsoft.com/office/drawing/2014/main" id="{2EC47CED-7A85-4080-9C7C-3921E48924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7082" r="17082"/>
          <a:stretch/>
        </p:blipFill>
        <p:spPr>
          <a:xfrm>
            <a:off x="5888038" y="533400"/>
            <a:ext cx="5541962" cy="5611813"/>
          </a:xfrm>
        </p:spPr>
      </p:pic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580</TotalTime>
  <Words>793</Words>
  <Application>Microsoft Office PowerPoint</Application>
  <PresentationFormat>Widescreen</PresentationFormat>
  <Paragraphs>67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Corbel</vt:lpstr>
      <vt:lpstr>Helvetica Neue</vt:lpstr>
      <vt:lpstr>Wingdings</vt:lpstr>
      <vt:lpstr>Office Theme</vt:lpstr>
      <vt:lpstr>Pricing Analysis</vt:lpstr>
      <vt:lpstr>Agenda</vt:lpstr>
      <vt:lpstr>Problem Identification</vt:lpstr>
      <vt:lpstr>Recommendations and Key Findings</vt:lpstr>
      <vt:lpstr>Modeling Analysis (1/3) </vt:lpstr>
      <vt:lpstr>Modeling Analysis (2/3) </vt:lpstr>
      <vt:lpstr>Modeling Analysis (3/3) </vt:lpstr>
      <vt:lpstr>Modeling Results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Pricing Analysis</dc:title>
  <dc:creator>Steven Seligman</dc:creator>
  <cp:lastModifiedBy>Steven Seligman</cp:lastModifiedBy>
  <cp:revision>3</cp:revision>
  <dcterms:created xsi:type="dcterms:W3CDTF">2023-07-06T22:07:01Z</dcterms:created>
  <dcterms:modified xsi:type="dcterms:W3CDTF">2023-07-07T17:49:15Z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