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Ubuntu"/>
      <p:regular r:id="rId29"/>
      <p:bold r:id="rId30"/>
      <p:italic r:id="rId31"/>
      <p:boldItalic r:id="rId32"/>
    </p:embeddedFont>
    <p:embeddedFont>
      <p:font typeface="Roboto Medium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Ubuntu Medium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schemas.openxmlformats.org/officeDocument/2006/relationships/font" Target="fonts/UbuntuMedium-bold.fntdata"/><Relationship Id="rId41" Type="http://schemas.openxmlformats.org/officeDocument/2006/relationships/font" Target="fonts/UbuntuMedium-regular.fntdata"/><Relationship Id="rId22" Type="http://schemas.openxmlformats.org/officeDocument/2006/relationships/slide" Target="slides/slide17.xml"/><Relationship Id="rId44" Type="http://schemas.openxmlformats.org/officeDocument/2006/relationships/font" Target="fonts/UbuntuMedium-boldItalic.fntdata"/><Relationship Id="rId21" Type="http://schemas.openxmlformats.org/officeDocument/2006/relationships/slide" Target="slides/slide16.xml"/><Relationship Id="rId43" Type="http://schemas.openxmlformats.org/officeDocument/2006/relationships/font" Target="fonts/UbuntuMedium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italic.fntdata"/><Relationship Id="rId30" Type="http://schemas.openxmlformats.org/officeDocument/2006/relationships/font" Target="fonts/Ubuntu-bold.fntdata"/><Relationship Id="rId11" Type="http://schemas.openxmlformats.org/officeDocument/2006/relationships/slide" Target="slides/slide6.xml"/><Relationship Id="rId33" Type="http://schemas.openxmlformats.org/officeDocument/2006/relationships/font" Target="fonts/RobotoMedium-regular.fntdata"/><Relationship Id="rId10" Type="http://schemas.openxmlformats.org/officeDocument/2006/relationships/slide" Target="slides/slide5.xml"/><Relationship Id="rId32" Type="http://schemas.openxmlformats.org/officeDocument/2006/relationships/font" Target="fonts/Ubuntu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edium-italic.fntdata"/><Relationship Id="rId12" Type="http://schemas.openxmlformats.org/officeDocument/2006/relationships/slide" Target="slides/slide7.xml"/><Relationship Id="rId34" Type="http://schemas.openxmlformats.org/officeDocument/2006/relationships/font" Target="fonts/RobotoMedium-bold.fntdata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ccdd3eb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ccdd3eb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increase in outgoing mail out of hours could indicate teams are stretched and more staff are needed.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it could indicate staff member who’s productivity is suffering during the day,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perhaps should be investigated further to look after staff well-being.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ccdd3eb0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ccdd3eb0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also possible to scan for inappropriate emails.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emails which contain profanity or sexual comments.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look for patterns or groups of employees or teams where in</a:t>
            </a:r>
            <a:r>
              <a:rPr lang="en"/>
              <a:t>appropriate</a:t>
            </a:r>
            <a:r>
              <a:rPr lang="en"/>
              <a:t> emails are exchanged.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Potentially you could organise staff training to try to improve the situation.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9e591116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9e591116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9e591116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9e591116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 looked at sentiment trends.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based on text analysis of the emails.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a large corpus of words, associated with different sentiments.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 checked to see what was the frequency of words in each email associated with specific sentiments.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gives an interesting view of the oversentiment in the company and how it changes over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Usually sentiment analysis is used by marketers to assess how people feel about their products.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here it could be used as an insight into staff wellbeing and morale.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important cavet while interpreting sentiment analysis is the source of the corpus, in this case the corpuswas actually based on movie reviews.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you could test the validity of your sentiment analysis inhouse, by asking staff to complete questionnaires on their moods and compare the results.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9ff4f1b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9ff4f1b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looked at the sentiments of new employees.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there any unusual outliers in the first month of employment?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Perhaps, less positive sentiments in the first week could indicate more needs to be done to help with employee onboarding.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9e591116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9e591116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 looked at whether we could predict employee churn.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assume an employee left the company at the date they stopped sending emails.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a model, first we calculated some features, a lot of features.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filtered these features for potential predictors and trained a classifier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tried a few approaches.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model we found used …..randomforest/svn/decisiontrees.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---&gt; possibility the model may only be useful for predicting when a subset of employees will leave.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everyone leaves on bad terms, so you would need more information about why the employees left the firm, for example they may have been offered a higher salary or improved conditions.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would also be worthwhile to look at whether there was any change in social networks in the weeks prior to leaving.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ccdd3eb0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ccdd3eb0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emails are a goldmine of words for topic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what topics are trending company-wide.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ccdd3eb0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ccdd3eb0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network analysis can give use an insight into relationships within the company.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9ff4f1bd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9ff4f1bd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9ff4f1bd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9ff4f1bd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walk through streamlit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9ff4f1b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9ff4f1b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Ubuntu Medium"/>
                <a:ea typeface="Ubuntu Medium"/>
                <a:cs typeface="Ubuntu Medium"/>
                <a:sym typeface="Ubuntu Medium"/>
              </a:rPr>
              <a:t>Communication is essential for business.</a:t>
            </a:r>
            <a:br>
              <a:rPr lang="en" sz="1200">
                <a:latin typeface="Ubuntu Medium"/>
                <a:ea typeface="Ubuntu Medium"/>
                <a:cs typeface="Ubuntu Medium"/>
                <a:sym typeface="Ubuntu Medium"/>
              </a:rPr>
            </a:br>
            <a:r>
              <a:rPr lang="en" sz="1200">
                <a:latin typeface="Ubuntu Medium"/>
                <a:ea typeface="Ubuntu Medium"/>
                <a:cs typeface="Ubuntu Medium"/>
                <a:sym typeface="Ubuntu Medium"/>
              </a:rPr>
              <a:t>Can we detect emotions and mood from emails?</a:t>
            </a:r>
            <a:br>
              <a:rPr lang="en" sz="1200">
                <a:latin typeface="Ubuntu Medium"/>
                <a:ea typeface="Ubuntu Medium"/>
                <a:cs typeface="Ubuntu Medium"/>
                <a:sym typeface="Ubuntu Medium"/>
              </a:rPr>
            </a:br>
            <a:r>
              <a:rPr lang="en" sz="1200">
                <a:latin typeface="Ubuntu Medium"/>
                <a:ea typeface="Ubuntu Medium"/>
                <a:cs typeface="Ubuntu Medium"/>
                <a:sym typeface="Ubuntu Medium"/>
              </a:rPr>
              <a:t>Can we detect emerging topics and trends?</a:t>
            </a:r>
            <a:endParaRPr sz="1200"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9e591116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9e59111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learnt = a lot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9ff4f1b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9ff4f1b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ccdd3eb0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ccdd3eb0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want to finish by saying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HIRE 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Maarten is a first class coder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Stephen is a master of machine learning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Robin is a creative thinker.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hope you enjoyed our presentation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9ff4f1bd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9ff4f1bd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ccdd3eb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ccdd3eb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Ubuntu Medium"/>
                <a:ea typeface="Ubuntu Medium"/>
                <a:cs typeface="Ubuntu Medium"/>
                <a:sym typeface="Ubuntu Medium"/>
              </a:rPr>
              <a:t>Unique treasure trove of emails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9ff4f1b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9ff4f1b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Traffic volume is a relatively non-invasive way to monitor day-to-day business activity, which we can then compare over time.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we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wouldn’t recommend using this as a performance metric for individual staff, as this would encourage the smarter staff to send more emails.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every sent email, creates reading/processing time for the recipient.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But it doesn’t tell us how useful these emails.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ccdd3eb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ccdd3eb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9e591116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9e591116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ccdd3eb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ccdd3eb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Readability</a:t>
            </a:r>
            <a:r>
              <a:rPr lang="en"/>
              <a:t> is important especially when working in an international team.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readibility score, may just be indication of complex </a:t>
            </a:r>
            <a:r>
              <a:rPr lang="en"/>
              <a:t>subjects</a:t>
            </a:r>
            <a:r>
              <a:rPr lang="en"/>
              <a:t> being discussed,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could be an indicator of poor written communication skills,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staff may benefit from extra training.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ccdd3eb0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ccdd3eb0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ccdd3eb0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ccdd3eb0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questions are asked each day, week, year?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long does it take for a reply to an email with a question?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5225" y="4234725"/>
            <a:ext cx="832575" cy="8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5225" y="4234725"/>
            <a:ext cx="832575" cy="8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Roboto Medium"/>
              <a:buNone/>
              <a:defRPr sz="36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Roboto Medium"/>
              <a:buNone/>
              <a:defRPr sz="36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Roboto Medium"/>
              <a:buNone/>
              <a:defRPr sz="36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Roboto Medium"/>
              <a:buNone/>
              <a:defRPr sz="36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Roboto Medium"/>
              <a:buNone/>
              <a:defRPr sz="36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Roboto Medium"/>
              <a:buNone/>
              <a:defRPr sz="36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Roboto Medium"/>
              <a:buNone/>
              <a:defRPr sz="36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Roboto Medium"/>
              <a:buNone/>
              <a:defRPr sz="36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Roboto Medium"/>
              <a:buNone/>
              <a:defRPr sz="36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5225" y="4234725"/>
            <a:ext cx="832575" cy="8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5225" y="4234725"/>
            <a:ext cx="832575" cy="8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5225" y="4234725"/>
            <a:ext cx="832575" cy="8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5225" y="4234725"/>
            <a:ext cx="832575" cy="8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5225" y="4234725"/>
            <a:ext cx="832575" cy="8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5225" y="4234725"/>
            <a:ext cx="832575" cy="8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5225" y="4234725"/>
            <a:ext cx="832575" cy="8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5225" y="4234725"/>
            <a:ext cx="832575" cy="8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409200" y="1423850"/>
            <a:ext cx="7422900" cy="16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Email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Pattern Analytics</a:t>
            </a:r>
            <a:endParaRPr sz="50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50" y="1681975"/>
            <a:ext cx="1228349" cy="122834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1180675" y="3772250"/>
            <a:ext cx="59649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by:</a:t>
            </a:r>
            <a:endParaRPr>
              <a:solidFill>
                <a:srgbClr val="FFFFFF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    </a:t>
            </a:r>
            <a:r>
              <a:rPr lang="en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Maarten</a:t>
            </a:r>
            <a:endParaRPr>
              <a:solidFill>
                <a:srgbClr val="FFFFFF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    Steven</a:t>
            </a:r>
            <a:endParaRPr>
              <a:solidFill>
                <a:srgbClr val="FFFFFF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    Robin</a:t>
            </a:r>
            <a:endParaRPr>
              <a:solidFill>
                <a:srgbClr val="FFFFFF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hours emails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25" y="4118025"/>
            <a:ext cx="676826" cy="67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Inappropriate emails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25" y="4118025"/>
            <a:ext cx="676826" cy="67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Attachments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22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25" y="4118025"/>
            <a:ext cx="676826" cy="67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1128900" y="4126250"/>
            <a:ext cx="7343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</a:t>
            </a:r>
            <a:r>
              <a:rPr lang="en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ncourage staff to use cloud</a:t>
            </a:r>
            <a:br>
              <a:rPr lang="en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Helps version control, saves times &amp; storage space.</a:t>
            </a:r>
            <a:endParaRPr sz="1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trends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104" y="1492950"/>
            <a:ext cx="3639000" cy="242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Sentiments of new employees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when an employee will leave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analysis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networks - who talks to who?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Analytics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Perhaps just some investigative tools?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Search topic, return beautiful spacy visualisation (just highlights named entities but looks nice).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1352550"/>
            <a:ext cx="3220650" cy="32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Challenge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275" y="1452050"/>
            <a:ext cx="2657500" cy="26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email clients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Personal email accounts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pattern detection == proactive vs. reactive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data-sources - slack channel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Validate metrics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642650" y="602550"/>
            <a:ext cx="8142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Hire us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642650" y="602550"/>
            <a:ext cx="8142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Thanks for listening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900" y="1621900"/>
            <a:ext cx="2764500" cy="27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volume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traffic volume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hour/day/week/month/year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 and Received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Reading-time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attachments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25" y="4118025"/>
            <a:ext cx="676826" cy="67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Readability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25" y="4118025"/>
            <a:ext cx="676826" cy="67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time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438" y="1522900"/>
            <a:ext cx="2321225" cy="23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