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36"/>
  </p:notesMasterIdLst>
  <p:handoutMasterIdLst>
    <p:handoutMasterId r:id="rId37"/>
  </p:handoutMasterIdLst>
  <p:sldIdLst>
    <p:sldId id="256" r:id="rId2"/>
    <p:sldId id="325" r:id="rId3"/>
    <p:sldId id="326" r:id="rId4"/>
    <p:sldId id="383" r:id="rId5"/>
    <p:sldId id="384" r:id="rId6"/>
    <p:sldId id="389" r:id="rId7"/>
    <p:sldId id="385" r:id="rId8"/>
    <p:sldId id="386" r:id="rId9"/>
    <p:sldId id="388" r:id="rId10"/>
    <p:sldId id="334" r:id="rId11"/>
    <p:sldId id="335" r:id="rId12"/>
    <p:sldId id="390" r:id="rId13"/>
    <p:sldId id="361" r:id="rId14"/>
    <p:sldId id="391" r:id="rId15"/>
    <p:sldId id="363" r:id="rId16"/>
    <p:sldId id="392" r:id="rId17"/>
    <p:sldId id="374" r:id="rId18"/>
    <p:sldId id="365" r:id="rId19"/>
    <p:sldId id="393" r:id="rId20"/>
    <p:sldId id="367" r:id="rId21"/>
    <p:sldId id="394" r:id="rId22"/>
    <p:sldId id="375" r:id="rId23"/>
    <p:sldId id="368" r:id="rId24"/>
    <p:sldId id="395" r:id="rId25"/>
    <p:sldId id="370" r:id="rId26"/>
    <p:sldId id="396" r:id="rId27"/>
    <p:sldId id="376" r:id="rId28"/>
    <p:sldId id="372" r:id="rId29"/>
    <p:sldId id="371" r:id="rId30"/>
    <p:sldId id="397" r:id="rId31"/>
    <p:sldId id="343" r:id="rId32"/>
    <p:sldId id="344" r:id="rId33"/>
    <p:sldId id="356" r:id="rId34"/>
    <p:sldId id="265" r:id="rId35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07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69"/>
    <a:srgbClr val="CCECFF"/>
    <a:srgbClr val="FFFF00"/>
    <a:srgbClr val="969696"/>
    <a:srgbClr val="F8F8F8"/>
    <a:srgbClr val="A6E4F0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1842" autoAdjust="0"/>
  </p:normalViewPr>
  <p:slideViewPr>
    <p:cSldViewPr>
      <p:cViewPr varScale="1">
        <p:scale>
          <a:sx n="94" d="100"/>
          <a:sy n="94" d="100"/>
        </p:scale>
        <p:origin x="2094" y="84"/>
      </p:cViewPr>
      <p:guideLst>
        <p:guide orient="horz" pos="2160"/>
        <p:guide orient="horz" pos="30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187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9C0BE3E3-4DC4-472C-A52E-79BC25E04D90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panose="020B0604030504040204" pitchFamily="34" charset="0"/>
                <a:ea typeface="宋体" panose="02010600030101010101" pitchFamily="2" charset="-122"/>
              </a:defRPr>
            </a:lvl1pPr>
          </a:lstStyle>
          <a:p>
            <a:fld id="{6D525A9B-1B59-43FA-9087-2F0F47E12E8F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E8EDD-B222-4D6E-A92D-61D62ECB5B4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454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98584-90BA-4F27-A465-50BDF54DFA0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4515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总结项目中用到的技能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CECB0-EFEF-49C0-B1D8-221472AD7D3B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3164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17B6E3-7AE3-4A21-BF13-3BE55C904917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75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83A59A-9DA7-456A-9882-655B75CE905B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480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0F830-C73F-47DC-B780-C6C6D925784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83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3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0F2B49-497E-4CAF-8BDE-67D1E488566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86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A85A86-303B-4939-9915-8852F0DBCF29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88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F78E26-CDDE-44FF-94B0-2DC3154717C7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91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3ED97F-F43B-42B7-A81A-1EDF6981E9C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494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FC945C-9B23-4C83-8761-8F7508E26A27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4997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1"/>
              <a:t>/*</a:t>
            </a:r>
            <a:r>
              <a:rPr lang="zh-CN" altLang="en-US" b="1"/>
              <a:t>冒泡排序算法：</a:t>
            </a:r>
            <a:r>
              <a:rPr lang="en-US" altLang="zh-CN" b="1"/>
              <a:t> */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286" name="Picture 46" descr="版本标志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363" y="6386513"/>
            <a:ext cx="4248150" cy="39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315" name="Rectangle 75"/>
          <p:cNvSpPr>
            <a:spLocks noChangeArrowheads="1"/>
          </p:cNvSpPr>
          <p:nvPr userDrawn="1"/>
        </p:nvSpPr>
        <p:spPr bwMode="auto">
          <a:xfrm flipH="1" flipV="1">
            <a:off x="23812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16" name="Rectangle 76"/>
          <p:cNvSpPr>
            <a:spLocks noChangeArrowheads="1"/>
          </p:cNvSpPr>
          <p:nvPr userDrawn="1"/>
        </p:nvSpPr>
        <p:spPr bwMode="auto">
          <a:xfrm flipH="1" flipV="1">
            <a:off x="24780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24" name="Rectangle 84"/>
          <p:cNvSpPr>
            <a:spLocks noChangeArrowheads="1"/>
          </p:cNvSpPr>
          <p:nvPr userDrawn="1"/>
        </p:nvSpPr>
        <p:spPr bwMode="auto">
          <a:xfrm flipH="1" flipV="1">
            <a:off x="26765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26" name="Rectangle 86"/>
          <p:cNvSpPr>
            <a:spLocks noChangeArrowheads="1"/>
          </p:cNvSpPr>
          <p:nvPr userDrawn="1"/>
        </p:nvSpPr>
        <p:spPr bwMode="auto">
          <a:xfrm flipH="1" flipV="1">
            <a:off x="25765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2" name="Rectangle 92"/>
          <p:cNvSpPr>
            <a:spLocks noChangeArrowheads="1"/>
          </p:cNvSpPr>
          <p:nvPr userDrawn="1"/>
        </p:nvSpPr>
        <p:spPr bwMode="auto">
          <a:xfrm flipH="1" flipV="1">
            <a:off x="2876550" y="4438650"/>
            <a:ext cx="892175" cy="174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3" name="Rectangle 93"/>
          <p:cNvSpPr>
            <a:spLocks noChangeArrowheads="1"/>
          </p:cNvSpPr>
          <p:nvPr userDrawn="1"/>
        </p:nvSpPr>
        <p:spPr bwMode="auto">
          <a:xfrm flipH="1">
            <a:off x="2771775" y="4508500"/>
            <a:ext cx="892175" cy="17463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4" name="Rectangle 94"/>
          <p:cNvSpPr>
            <a:spLocks noChangeArrowheads="1"/>
          </p:cNvSpPr>
          <p:nvPr userDrawn="1"/>
        </p:nvSpPr>
        <p:spPr bwMode="auto">
          <a:xfrm flipH="1">
            <a:off x="2671763" y="4510088"/>
            <a:ext cx="892175" cy="17462"/>
          </a:xfrm>
          <a:prstGeom prst="rect">
            <a:avLst/>
          </a:prstGeom>
          <a:solidFill>
            <a:srgbClr val="F8F8F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5" name="Rectangle 95"/>
          <p:cNvSpPr>
            <a:spLocks noChangeArrowheads="1"/>
          </p:cNvSpPr>
          <p:nvPr userDrawn="1"/>
        </p:nvSpPr>
        <p:spPr bwMode="auto">
          <a:xfrm flipH="1" flipV="1">
            <a:off x="15875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6" name="Rectangle 96"/>
          <p:cNvSpPr>
            <a:spLocks noChangeArrowheads="1"/>
          </p:cNvSpPr>
          <p:nvPr userDrawn="1"/>
        </p:nvSpPr>
        <p:spPr bwMode="auto">
          <a:xfrm flipH="1" flipV="1">
            <a:off x="1684338" y="4438650"/>
            <a:ext cx="892175" cy="174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7" name="Rectangle 97"/>
          <p:cNvSpPr>
            <a:spLocks noChangeArrowheads="1"/>
          </p:cNvSpPr>
          <p:nvPr userDrawn="1"/>
        </p:nvSpPr>
        <p:spPr bwMode="auto">
          <a:xfrm flipH="1" flipV="1">
            <a:off x="1882775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8" name="Rectangle 98"/>
          <p:cNvSpPr>
            <a:spLocks noChangeArrowheads="1"/>
          </p:cNvSpPr>
          <p:nvPr userDrawn="1"/>
        </p:nvSpPr>
        <p:spPr bwMode="auto">
          <a:xfrm flipH="1" flipV="1">
            <a:off x="17827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39" name="Rectangle 99"/>
          <p:cNvSpPr>
            <a:spLocks noChangeArrowheads="1"/>
          </p:cNvSpPr>
          <p:nvPr userDrawn="1"/>
        </p:nvSpPr>
        <p:spPr bwMode="auto">
          <a:xfrm flipH="1" flipV="1">
            <a:off x="19859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0" name="Rectangle 100"/>
          <p:cNvSpPr>
            <a:spLocks noChangeArrowheads="1"/>
          </p:cNvSpPr>
          <p:nvPr userDrawn="1"/>
        </p:nvSpPr>
        <p:spPr bwMode="auto">
          <a:xfrm flipH="1" flipV="1">
            <a:off x="2082800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1" name="Rectangle 10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2" name="Rectangle 102"/>
          <p:cNvSpPr>
            <a:spLocks noChangeArrowheads="1"/>
          </p:cNvSpPr>
          <p:nvPr userDrawn="1"/>
        </p:nvSpPr>
        <p:spPr bwMode="auto">
          <a:xfrm flipH="1" flipV="1">
            <a:off x="21812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3" name="Rectangle 103"/>
          <p:cNvSpPr>
            <a:spLocks noChangeArrowheads="1"/>
          </p:cNvSpPr>
          <p:nvPr userDrawn="1"/>
        </p:nvSpPr>
        <p:spPr bwMode="auto">
          <a:xfrm flipH="1" flipV="1">
            <a:off x="7937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4" name="Rectangle 104"/>
          <p:cNvSpPr>
            <a:spLocks noChangeArrowheads="1"/>
          </p:cNvSpPr>
          <p:nvPr userDrawn="1"/>
        </p:nvSpPr>
        <p:spPr bwMode="auto">
          <a:xfrm flipH="1" flipV="1">
            <a:off x="8905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5" name="Rectangle 105"/>
          <p:cNvSpPr>
            <a:spLocks noChangeArrowheads="1"/>
          </p:cNvSpPr>
          <p:nvPr userDrawn="1"/>
        </p:nvSpPr>
        <p:spPr bwMode="auto">
          <a:xfrm flipH="1" flipV="1">
            <a:off x="108902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6" name="Rectangle 106"/>
          <p:cNvSpPr>
            <a:spLocks noChangeArrowheads="1"/>
          </p:cNvSpPr>
          <p:nvPr userDrawn="1"/>
        </p:nvSpPr>
        <p:spPr bwMode="auto">
          <a:xfrm flipH="1" flipV="1">
            <a:off x="989013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49" name="Rectangle 10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2" name="Rectangle 112"/>
          <p:cNvSpPr>
            <a:spLocks noChangeArrowheads="1"/>
          </p:cNvSpPr>
          <p:nvPr userDrawn="1"/>
        </p:nvSpPr>
        <p:spPr bwMode="auto">
          <a:xfrm flipH="1" flipV="1">
            <a:off x="96838" y="4438650"/>
            <a:ext cx="892175" cy="5397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5" name="Rectangle 115"/>
          <p:cNvSpPr>
            <a:spLocks noChangeArrowheads="1"/>
          </p:cNvSpPr>
          <p:nvPr userDrawn="1"/>
        </p:nvSpPr>
        <p:spPr bwMode="auto">
          <a:xfrm flipH="1" flipV="1">
            <a:off x="398463" y="4438650"/>
            <a:ext cx="892175" cy="53975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59" name="Rectangle 119"/>
          <p:cNvSpPr>
            <a:spLocks noChangeArrowheads="1"/>
          </p:cNvSpPr>
          <p:nvPr userDrawn="1"/>
        </p:nvSpPr>
        <p:spPr bwMode="auto">
          <a:xfrm flipH="1" flipV="1">
            <a:off x="37719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0" name="Rectangle 120"/>
          <p:cNvSpPr>
            <a:spLocks noChangeArrowheads="1"/>
          </p:cNvSpPr>
          <p:nvPr userDrawn="1"/>
        </p:nvSpPr>
        <p:spPr bwMode="auto">
          <a:xfrm flipH="1" flipV="1">
            <a:off x="38687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2" name="Rectangle 122"/>
          <p:cNvSpPr>
            <a:spLocks noChangeArrowheads="1"/>
          </p:cNvSpPr>
          <p:nvPr userDrawn="1"/>
        </p:nvSpPr>
        <p:spPr bwMode="auto">
          <a:xfrm flipH="1" flipV="1">
            <a:off x="29781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3" name="Rectangle 123"/>
          <p:cNvSpPr>
            <a:spLocks noChangeArrowheads="1"/>
          </p:cNvSpPr>
          <p:nvPr userDrawn="1"/>
        </p:nvSpPr>
        <p:spPr bwMode="auto">
          <a:xfrm flipH="1" flipV="1">
            <a:off x="3074988" y="4438650"/>
            <a:ext cx="892175" cy="17463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4" name="Rectangle 124"/>
          <p:cNvSpPr>
            <a:spLocks noChangeArrowheads="1"/>
          </p:cNvSpPr>
          <p:nvPr userDrawn="1"/>
        </p:nvSpPr>
        <p:spPr bwMode="auto">
          <a:xfrm flipH="1" flipV="1">
            <a:off x="3273425" y="4438650"/>
            <a:ext cx="892175" cy="174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5" name="Rectangle 125"/>
          <p:cNvSpPr>
            <a:spLocks noChangeArrowheads="1"/>
          </p:cNvSpPr>
          <p:nvPr userDrawn="1"/>
        </p:nvSpPr>
        <p:spPr bwMode="auto">
          <a:xfrm flipH="1" flipV="1">
            <a:off x="31734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6" name="Rectangle 126"/>
          <p:cNvSpPr>
            <a:spLocks noChangeArrowheads="1"/>
          </p:cNvSpPr>
          <p:nvPr userDrawn="1"/>
        </p:nvSpPr>
        <p:spPr bwMode="auto">
          <a:xfrm flipH="1" flipV="1">
            <a:off x="337661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67" name="Rectangle 127"/>
          <p:cNvSpPr>
            <a:spLocks noChangeArrowheads="1"/>
          </p:cNvSpPr>
          <p:nvPr userDrawn="1"/>
        </p:nvSpPr>
        <p:spPr bwMode="auto">
          <a:xfrm flipH="1" flipV="1">
            <a:off x="3473450" y="4438650"/>
            <a:ext cx="892175" cy="5397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0" name="Rectangle 130"/>
          <p:cNvSpPr>
            <a:spLocks noChangeArrowheads="1"/>
          </p:cNvSpPr>
          <p:nvPr userDrawn="1"/>
        </p:nvSpPr>
        <p:spPr bwMode="auto">
          <a:xfrm flipH="1" flipV="1">
            <a:off x="218440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1" name="Rectangle 131"/>
          <p:cNvSpPr>
            <a:spLocks noChangeArrowheads="1"/>
          </p:cNvSpPr>
          <p:nvPr userDrawn="1"/>
        </p:nvSpPr>
        <p:spPr bwMode="auto">
          <a:xfrm flipH="1" flipV="1">
            <a:off x="2281238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2" name="Rectangle 132"/>
          <p:cNvSpPr>
            <a:spLocks noChangeArrowheads="1"/>
          </p:cNvSpPr>
          <p:nvPr userDrawn="1"/>
        </p:nvSpPr>
        <p:spPr bwMode="auto">
          <a:xfrm flipH="1" flipV="1">
            <a:off x="2479675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3" name="Rectangle 133"/>
          <p:cNvSpPr>
            <a:spLocks noChangeArrowheads="1"/>
          </p:cNvSpPr>
          <p:nvPr userDrawn="1"/>
        </p:nvSpPr>
        <p:spPr bwMode="auto">
          <a:xfrm flipH="1" flipV="1">
            <a:off x="2379663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4" name="Rectangle 134"/>
          <p:cNvSpPr>
            <a:spLocks noChangeArrowheads="1"/>
          </p:cNvSpPr>
          <p:nvPr userDrawn="1"/>
        </p:nvSpPr>
        <p:spPr bwMode="auto">
          <a:xfrm flipH="1" flipV="1">
            <a:off x="2582863" y="4438650"/>
            <a:ext cx="892175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5" name="Rectangle 135"/>
          <p:cNvSpPr>
            <a:spLocks noChangeArrowheads="1"/>
          </p:cNvSpPr>
          <p:nvPr userDrawn="1"/>
        </p:nvSpPr>
        <p:spPr bwMode="auto">
          <a:xfrm flipH="1" flipV="1">
            <a:off x="2679700" y="4438650"/>
            <a:ext cx="892175" cy="174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6" name="Rectangle 136"/>
          <p:cNvSpPr>
            <a:spLocks noChangeArrowheads="1"/>
          </p:cNvSpPr>
          <p:nvPr userDrawn="1"/>
        </p:nvSpPr>
        <p:spPr bwMode="auto">
          <a:xfrm flipH="1" flipV="1">
            <a:off x="2878138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8" name="Rectangle 138"/>
          <p:cNvSpPr>
            <a:spLocks noChangeArrowheads="1"/>
          </p:cNvSpPr>
          <p:nvPr userDrawn="1"/>
        </p:nvSpPr>
        <p:spPr bwMode="auto">
          <a:xfrm flipH="1" flipV="1">
            <a:off x="13906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79" name="Rectangle 139"/>
          <p:cNvSpPr>
            <a:spLocks noChangeArrowheads="1"/>
          </p:cNvSpPr>
          <p:nvPr userDrawn="1"/>
        </p:nvSpPr>
        <p:spPr bwMode="auto">
          <a:xfrm flipH="1" flipV="1">
            <a:off x="1487488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2" name="Rectangle 142"/>
          <p:cNvSpPr>
            <a:spLocks noChangeArrowheads="1"/>
          </p:cNvSpPr>
          <p:nvPr userDrawn="1"/>
        </p:nvSpPr>
        <p:spPr bwMode="auto">
          <a:xfrm flipH="1" flipV="1">
            <a:off x="1789113" y="4438650"/>
            <a:ext cx="892175" cy="53975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3" name="Rectangle 143"/>
          <p:cNvSpPr>
            <a:spLocks noChangeArrowheads="1"/>
          </p:cNvSpPr>
          <p:nvPr userDrawn="1"/>
        </p:nvSpPr>
        <p:spPr bwMode="auto">
          <a:xfrm flipH="1" flipV="1">
            <a:off x="1885950" y="4438650"/>
            <a:ext cx="892175" cy="17463"/>
          </a:xfrm>
          <a:prstGeom prst="rect">
            <a:avLst/>
          </a:prstGeom>
          <a:solidFill>
            <a:srgbClr val="A6E4F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394385" name="Rectangle 145"/>
          <p:cNvSpPr>
            <a:spLocks noChangeArrowheads="1"/>
          </p:cNvSpPr>
          <p:nvPr userDrawn="1"/>
        </p:nvSpPr>
        <p:spPr bwMode="auto">
          <a:xfrm flipH="1" flipV="1">
            <a:off x="1984375" y="4438650"/>
            <a:ext cx="892175" cy="53975"/>
          </a:xfrm>
          <a:prstGeom prst="rect">
            <a:avLst/>
          </a:prstGeom>
          <a:solidFill>
            <a:srgbClr val="66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45791" dir="8778596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394386" name="Picture 146" descr="JV-LOGO彩色版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0800"/>
            <a:ext cx="2124075" cy="77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5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2263" y="365125"/>
            <a:ext cx="2014537" cy="61595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91213" cy="615950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012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797425" y="1276350"/>
            <a:ext cx="3889375" cy="25479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797425" y="3976688"/>
            <a:ext cx="3889375" cy="25479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911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76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585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0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97425" y="1276350"/>
            <a:ext cx="3889375" cy="524827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6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1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6915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762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43430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8208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30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276350"/>
            <a:ext cx="793115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</p:txBody>
      </p:sp>
      <p:sp>
        <p:nvSpPr>
          <p:cNvPr id="393255" name="Text Box 39"/>
          <p:cNvSpPr txBox="1">
            <a:spLocks noChangeArrowheads="1"/>
          </p:cNvSpPr>
          <p:nvPr userDrawn="1"/>
        </p:nvSpPr>
        <p:spPr bwMode="auto">
          <a:xfrm>
            <a:off x="2195513" y="260350"/>
            <a:ext cx="6948487" cy="611188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pPr>
              <a:spcBef>
                <a:spcPct val="50000"/>
              </a:spcBef>
            </a:pPr>
            <a:endParaRPr lang="zh-CN" altLang="en-US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</p:sldLayoutIdLst>
  <p:timing>
    <p:tnLst>
      <p:par>
        <p:cTn id="1" dur="indefinite" restart="never" nodeType="tmRoot"/>
      </p:par>
    </p:tnLst>
  </p:timing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Blip>
          <a:blip r:embed="rId15"/>
        </a:buBlip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Blip>
          <a:blip r:embed="rId16"/>
        </a:buBlip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Blip>
          <a:blip r:embed="rId17"/>
        </a:buBlip>
        <a:defRPr sz="2000" b="1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Ø"/>
        <a:defRPr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b="1" kern="1200">
          <a:solidFill>
            <a:schemeClr val="tx1"/>
          </a:solidFill>
          <a:latin typeface="+mn-lt"/>
          <a:ea typeface="楷体_GB2312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95288" y="4652963"/>
            <a:ext cx="8569325" cy="86518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 b="1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  <a:cs typeface="Tahoma" panose="020B0604030504040204" pitchFamily="34" charset="0"/>
              </a:defRPr>
            </a:lvl1pPr>
            <a:lvl2pPr>
              <a:spcBef>
                <a:spcPct val="20000"/>
              </a:spcBef>
              <a:buClr>
                <a:schemeClr val="tx2"/>
              </a:buClr>
              <a:buSzPct val="80000"/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spcBef>
                <a:spcPct val="20000"/>
              </a:spcBef>
              <a:buClr>
                <a:schemeClr val="tx1"/>
              </a:buClr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Tahoma" panose="020B0604030504040204" pitchFamily="34" charset="0"/>
              </a:defRPr>
            </a:lvl3pPr>
            <a:lvl4pPr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>
              <a:spcBef>
                <a:spcPct val="20000"/>
              </a:spcBef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ctr" fontAlgn="base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l">
              <a:lnSpc>
                <a:spcPct val="90000"/>
              </a:lnSpc>
            </a:pP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项目案例：迷你</a:t>
            </a:r>
            <a:r>
              <a:rPr lang="en-US" altLang="zh-CN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DVD</a:t>
            </a:r>
            <a:r>
              <a:rPr lang="zh-CN" altLang="en-US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管理器</a:t>
            </a:r>
            <a:endParaRPr lang="en-US" altLang="zh-CN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3109" name="Rectangle 5"/>
          <p:cNvSpPr>
            <a:spLocks noGrp="1" noChangeArrowheads="1"/>
          </p:cNvSpPr>
          <p:nvPr>
            <p:ph type="ctrTitle"/>
          </p:nvPr>
        </p:nvSpPr>
        <p:spPr bwMode="auto">
          <a:xfrm>
            <a:off x="323850" y="3644900"/>
            <a:ext cx="2519363" cy="792163"/>
          </a:xfrm>
          <a:prstGeom prst="rect">
            <a:avLst/>
          </a:prstGeom>
          <a:noFill/>
          <a:ln/>
          <a:effectLst>
            <a:outerShdw dist="35921" dir="2700000"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zh-CN" altLang="en-US" sz="4400" b="1" dirty="0" smtClean="0">
                <a:solidFill>
                  <a:srgbClr val="FF9933"/>
                </a:solidFill>
                <a:latin typeface="黑体" panose="02010609060101010101" pitchFamily="49" charset="-122"/>
                <a:cs typeface="Tahoma" panose="020B0604030504040204" pitchFamily="34" charset="0"/>
              </a:rPr>
              <a:t>三</a:t>
            </a:r>
            <a:endParaRPr lang="zh-CN" altLang="en-US" sz="4400" b="1" dirty="0">
              <a:solidFill>
                <a:srgbClr val="FF9933"/>
              </a:solidFill>
              <a:latin typeface="黑体" panose="02010609060101010101" pitchFamily="49" charset="-122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开发计划</a:t>
            </a:r>
            <a:endParaRPr lang="en-US" altLang="zh-CN" b="1"/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1</a:t>
            </a:r>
            <a:r>
              <a:rPr lang="zh-CN" altLang="en-US" sz="2400"/>
              <a:t>：数据初始化</a:t>
            </a:r>
            <a:r>
              <a:rPr lang="en-US" altLang="zh-CN" sz="2400"/>
              <a:t>[20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2</a:t>
            </a:r>
            <a:r>
              <a:rPr lang="zh-CN" altLang="en-US" sz="2400"/>
              <a:t>：实现菜单切换</a:t>
            </a:r>
            <a:r>
              <a:rPr lang="en-US" altLang="zh-CN" sz="2400"/>
              <a:t>[25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3</a:t>
            </a:r>
            <a:r>
              <a:rPr lang="zh-CN" altLang="en-US" sz="2400"/>
              <a:t>：实现查看</a:t>
            </a:r>
            <a:r>
              <a:rPr lang="en-US" altLang="zh-CN" sz="2400"/>
              <a:t>DVD</a:t>
            </a:r>
            <a:r>
              <a:rPr lang="zh-CN" altLang="en-US" sz="2400"/>
              <a:t>信息</a:t>
            </a:r>
            <a:r>
              <a:rPr lang="en-US" altLang="zh-CN" sz="2400"/>
              <a:t>[20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4</a:t>
            </a:r>
            <a:r>
              <a:rPr lang="zh-CN" altLang="en-US" sz="2400"/>
              <a:t>：实现新增</a:t>
            </a:r>
            <a:r>
              <a:rPr lang="en-US" altLang="zh-CN" sz="2400"/>
              <a:t>DVD</a:t>
            </a:r>
            <a:r>
              <a:rPr lang="zh-CN" altLang="en-US" sz="2400"/>
              <a:t>信息</a:t>
            </a:r>
            <a:r>
              <a:rPr lang="en-US" altLang="zh-CN" sz="2400"/>
              <a:t>[20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5</a:t>
            </a:r>
            <a:r>
              <a:rPr lang="zh-CN" altLang="en-US" sz="2400"/>
              <a:t>：实现删除</a:t>
            </a:r>
            <a:r>
              <a:rPr lang="en-US" altLang="zh-CN" sz="2400"/>
              <a:t>DVD</a:t>
            </a:r>
            <a:r>
              <a:rPr lang="zh-CN" altLang="en-US" sz="2400"/>
              <a:t>信息</a:t>
            </a:r>
            <a:r>
              <a:rPr lang="en-US" altLang="zh-CN" sz="2400"/>
              <a:t>[25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6</a:t>
            </a:r>
            <a:r>
              <a:rPr lang="zh-CN" altLang="en-US" sz="2400"/>
              <a:t>：实现借出</a:t>
            </a:r>
            <a:r>
              <a:rPr lang="en-US" altLang="zh-CN" sz="2400"/>
              <a:t>DVD</a:t>
            </a:r>
            <a:r>
              <a:rPr lang="zh-CN" altLang="en-US" sz="2400"/>
              <a:t>业务处理</a:t>
            </a:r>
            <a:r>
              <a:rPr lang="en-US" altLang="zh-CN" sz="2400"/>
              <a:t>[25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7</a:t>
            </a:r>
            <a:r>
              <a:rPr lang="zh-CN" altLang="en-US" sz="2400"/>
              <a:t>：实现归还</a:t>
            </a:r>
            <a:r>
              <a:rPr lang="en-US" altLang="zh-CN" sz="2400"/>
              <a:t>DVD</a:t>
            </a:r>
            <a:r>
              <a:rPr lang="zh-CN" altLang="en-US" sz="2400"/>
              <a:t>业务处理</a:t>
            </a:r>
            <a:r>
              <a:rPr lang="en-US" altLang="zh-CN" sz="2400"/>
              <a:t>[25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  <a:endParaRPr lang="zh-CN" altLang="en-US" sz="2400"/>
          </a:p>
          <a:p>
            <a:pPr>
              <a:lnSpc>
                <a:spcPct val="90000"/>
              </a:lnSpc>
            </a:pPr>
            <a:endParaRPr lang="zh-CN" altLang="en-US" sz="2400"/>
          </a:p>
          <a:p>
            <a:pPr>
              <a:lnSpc>
                <a:spcPct val="90000"/>
              </a:lnSpc>
            </a:pPr>
            <a:r>
              <a:rPr lang="zh-CN" altLang="en-US" sz="2400"/>
              <a:t>用例</a:t>
            </a:r>
            <a:r>
              <a:rPr lang="en-US" altLang="zh-CN" sz="2400"/>
              <a:t>8</a:t>
            </a:r>
            <a:r>
              <a:rPr lang="zh-CN" altLang="en-US" sz="2400"/>
              <a:t>：实现借出排行榜</a:t>
            </a:r>
            <a:r>
              <a:rPr lang="en-US" altLang="zh-CN" sz="2400"/>
              <a:t>[20</a:t>
            </a:r>
            <a:r>
              <a:rPr lang="zh-CN" altLang="en-US" sz="2400"/>
              <a:t>分钟</a:t>
            </a:r>
            <a:r>
              <a:rPr lang="en-US" altLang="zh-CN" sz="2400"/>
              <a:t>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1</a:t>
            </a:r>
            <a:r>
              <a:rPr lang="zh-CN" altLang="en-US" b="1"/>
              <a:t>：数据初始化</a:t>
            </a:r>
            <a:r>
              <a:rPr lang="en-US" altLang="zh-CN" b="1"/>
              <a:t>2-1 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7993063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 sz="2000"/>
              <a:t>  </a:t>
            </a:r>
            <a:r>
              <a:rPr lang="zh-CN" altLang="en-US"/>
              <a:t>初始化</a:t>
            </a:r>
            <a:r>
              <a:rPr lang="en-US" altLang="zh-CN"/>
              <a:t>DVD</a:t>
            </a:r>
            <a:r>
              <a:rPr lang="zh-CN" altLang="en-US"/>
              <a:t>信息</a:t>
            </a:r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创建项目</a:t>
            </a:r>
            <a:r>
              <a:rPr lang="en-US" altLang="zh-CN"/>
              <a:t>MiniDvd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创建类</a:t>
            </a:r>
            <a:r>
              <a:rPr lang="en-US" altLang="zh-CN"/>
              <a:t>DVDSet</a:t>
            </a:r>
            <a:r>
              <a:rPr lang="zh-CN" altLang="en-US"/>
              <a:t>，添加相应属性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创建类</a:t>
            </a:r>
            <a:r>
              <a:rPr lang="en-US" altLang="zh-CN"/>
              <a:t>DVDMgr</a:t>
            </a:r>
            <a:r>
              <a:rPr lang="zh-CN" altLang="en-US"/>
              <a:t>，添加方法</a:t>
            </a:r>
            <a:r>
              <a:rPr lang="en-US" altLang="zh-CN"/>
              <a:t>initial()</a:t>
            </a:r>
            <a:r>
              <a:rPr lang="zh-CN" altLang="en-US"/>
              <a:t>，初始化三张</a:t>
            </a:r>
            <a:r>
              <a:rPr lang="en-US" altLang="zh-CN"/>
              <a:t>DVD</a:t>
            </a:r>
            <a:r>
              <a:rPr lang="zh-CN" altLang="en-US"/>
              <a:t>碟片信息 </a:t>
            </a:r>
            <a:endParaRPr lang="zh-CN" altLang="en-US" sz="2000"/>
          </a:p>
        </p:txBody>
      </p:sp>
      <p:graphicFrame>
        <p:nvGraphicFramePr>
          <p:cNvPr id="438432" name="Group 160"/>
          <p:cNvGraphicFramePr>
            <a:graphicFrameLocks noGrp="1"/>
          </p:cNvGraphicFramePr>
          <p:nvPr>
            <p:ph sz="quarter" idx="2"/>
          </p:nvPr>
        </p:nvGraphicFramePr>
        <p:xfrm>
          <a:off x="1835150" y="2492375"/>
          <a:ext cx="6553200" cy="1616075"/>
        </p:xfrm>
        <a:graphic>
          <a:graphicData uri="http://schemas.openxmlformats.org/drawingml/2006/table">
            <a:tbl>
              <a:tblPr/>
              <a:tblGrid>
                <a:gridCol w="2012950">
                  <a:extLst>
                    <a:ext uri="{9D8B030D-6E8A-4147-A177-3AD203B41FA5}">
                      <a16:colId xmlns:a16="http://schemas.microsoft.com/office/drawing/2014/main" val="2438118736"/>
                    </a:ext>
                  </a:extLst>
                </a:gridCol>
                <a:gridCol w="1917700">
                  <a:extLst>
                    <a:ext uri="{9D8B030D-6E8A-4147-A177-3AD203B41FA5}">
                      <a16:colId xmlns:a16="http://schemas.microsoft.com/office/drawing/2014/main" val="442710766"/>
                    </a:ext>
                  </a:extLst>
                </a:gridCol>
                <a:gridCol w="2622550">
                  <a:extLst>
                    <a:ext uri="{9D8B030D-6E8A-4147-A177-3AD203B41FA5}">
                      <a16:colId xmlns:a16="http://schemas.microsoft.com/office/drawing/2014/main" val="3710940293"/>
                    </a:ext>
                  </a:extLst>
                </a:gridCol>
              </a:tblGrid>
              <a:tr h="360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name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State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date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blipFill dpi="0" rotWithShape="1">
                      <a:blip r:embed="rId3"/>
                      <a:srcRect/>
                      <a:stretch>
                        <a:fillRect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4152106290"/>
                  </a:ext>
                </a:extLst>
              </a:tr>
              <a:tr h="43021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罗马假日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Courier New" panose="02070309020205020404" pitchFamily="49" charset="0"/>
                        </a:rPr>
                        <a:t>2010-7-1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  <a:cs typeface="Courier New" panose="020703090202050204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240307"/>
                  </a:ext>
                </a:extLst>
              </a:tr>
              <a:tr h="2159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风声鹤唳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03524"/>
                  </a:ext>
                </a:extLst>
              </a:tr>
              <a:tr h="1809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Times New Roman" panose="02020603050405020304" pitchFamily="18" charset="0"/>
                        </a:rPr>
                        <a:t>浪漫满屋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_GB2312" pitchFamily="49" charset="-122"/>
                          <a:ea typeface="楷体_GB2312" pitchFamily="49" charset="-122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24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黑体" panose="02010609060101010101" pitchFamily="49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tx1"/>
                        </a:buClr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defRPr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_GB2312" pitchFamily="49" charset="-122"/>
                        <a:ea typeface="楷体_GB2312" pitchFamily="49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0649081"/>
                  </a:ext>
                </a:extLst>
              </a:tr>
            </a:tbl>
          </a:graphicData>
        </a:graphic>
      </p:graphicFrame>
      <p:sp>
        <p:nvSpPr>
          <p:cNvPr id="438433" name="AutoShape 161"/>
          <p:cNvSpPr>
            <a:spLocks noChangeArrowheads="1"/>
          </p:cNvSpPr>
          <p:nvPr/>
        </p:nvSpPr>
        <p:spPr bwMode="auto">
          <a:xfrm>
            <a:off x="4427538" y="1700213"/>
            <a:ext cx="4176712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8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38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43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1</a:t>
            </a:r>
            <a:r>
              <a:rPr lang="zh-CN" altLang="en-US" b="1"/>
              <a:t>：数据初始化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16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创建类</a:t>
            </a:r>
            <a:r>
              <a:rPr lang="en-US" altLang="zh-CN"/>
              <a:t>DVDSet</a:t>
            </a:r>
            <a:endParaRPr lang="zh-CN" altLang="en-US"/>
          </a:p>
          <a:p>
            <a:pPr lvl="1"/>
            <a:r>
              <a:rPr lang="zh-CN" altLang="en-US"/>
              <a:t>创建类</a:t>
            </a:r>
            <a:r>
              <a:rPr lang="en-US" altLang="zh-CN"/>
              <a:t>DVDMgr</a:t>
            </a:r>
            <a:r>
              <a:rPr lang="zh-CN" altLang="en-US"/>
              <a:t>，初始化</a:t>
            </a:r>
            <a:r>
              <a:rPr lang="en-US" altLang="zh-CN"/>
              <a:t>DVD</a:t>
            </a:r>
            <a:r>
              <a:rPr lang="zh-CN" altLang="en-US"/>
              <a:t>碟片信息 </a:t>
            </a:r>
          </a:p>
        </p:txBody>
      </p:sp>
      <p:grpSp>
        <p:nvGrpSpPr>
          <p:cNvPr id="516100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16101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16102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2</a:t>
            </a:r>
            <a:r>
              <a:rPr lang="zh-CN" altLang="en-US" b="1"/>
              <a:t>：实现菜单切换</a:t>
            </a:r>
            <a:r>
              <a:rPr lang="en-US" altLang="zh-CN" b="1"/>
              <a:t>2-1 </a:t>
            </a:r>
          </a:p>
        </p:txBody>
      </p:sp>
      <p:sp>
        <p:nvSpPr>
          <p:cNvPr id="474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968875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编写程序入口，实现菜单显示和切换</a:t>
            </a:r>
            <a:endParaRPr lang="zh-CN" altLang="en-US" sz="2000"/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创建方法</a:t>
            </a:r>
            <a:r>
              <a:rPr lang="en-US" altLang="zh-CN"/>
              <a:t>startMenu()</a:t>
            </a:r>
            <a:r>
              <a:rPr lang="zh-CN" altLang="en-US"/>
              <a:t>，实现菜单切换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zh-CN"/>
              <a:t>创建方法returnMain() ，返回主菜单</a:t>
            </a:r>
            <a:endParaRPr lang="zh-CN" altLang="en-US"/>
          </a:p>
          <a:p>
            <a:pPr lvl="1">
              <a:lnSpc>
                <a:spcPct val="90000"/>
              </a:lnSpc>
            </a:pPr>
            <a:r>
              <a:rPr lang="zh-CN" altLang="en-US"/>
              <a:t>编写类</a:t>
            </a:r>
            <a:r>
              <a:rPr lang="en-US" altLang="zh-CN"/>
              <a:t>Start</a:t>
            </a:r>
            <a:r>
              <a:rPr lang="zh-CN" altLang="en-US"/>
              <a:t>，实现程序入口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使用</a:t>
            </a:r>
            <a:r>
              <a:rPr lang="en-US" altLang="zh-CN"/>
              <a:t>switch</a:t>
            </a:r>
            <a:r>
              <a:rPr lang="zh-CN" altLang="en-US"/>
              <a:t>语句实现菜单切换</a:t>
            </a:r>
          </a:p>
        </p:txBody>
      </p:sp>
      <p:sp>
        <p:nvSpPr>
          <p:cNvPr id="474138" name="AutoShape 26"/>
          <p:cNvSpPr>
            <a:spLocks noChangeArrowheads="1"/>
          </p:cNvSpPr>
          <p:nvPr/>
        </p:nvSpPr>
        <p:spPr bwMode="auto">
          <a:xfrm>
            <a:off x="56515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4141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484313"/>
            <a:ext cx="330835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4142" name="Rectangle 30"/>
          <p:cNvSpPr>
            <a:spLocks noChangeArrowheads="1"/>
          </p:cNvSpPr>
          <p:nvPr/>
        </p:nvSpPr>
        <p:spPr bwMode="auto">
          <a:xfrm>
            <a:off x="5651500" y="3213100"/>
            <a:ext cx="2808288" cy="23764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4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74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2</a:t>
            </a:r>
            <a:r>
              <a:rPr lang="zh-CN" altLang="en-US" b="1"/>
              <a:t>：实现菜单切换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实现菜单切换 </a:t>
            </a:r>
            <a:endParaRPr lang="en-US" altLang="zh-CN"/>
          </a:p>
          <a:p>
            <a:pPr lvl="1"/>
            <a:r>
              <a:rPr lang="zh-CN" altLang="en-US"/>
              <a:t>输入非数字时程序报错</a:t>
            </a:r>
          </a:p>
        </p:txBody>
      </p:sp>
      <p:grpSp>
        <p:nvGrpSpPr>
          <p:cNvPr id="517124" name="Group 4"/>
          <p:cNvGrpSpPr>
            <a:grpSpLocks/>
          </p:cNvGrpSpPr>
          <p:nvPr/>
        </p:nvGrpSpPr>
        <p:grpSpPr bwMode="auto">
          <a:xfrm>
            <a:off x="2195513" y="3068638"/>
            <a:ext cx="4751387" cy="1898650"/>
            <a:chOff x="1338" y="2886"/>
            <a:chExt cx="2993" cy="775"/>
          </a:xfrm>
        </p:grpSpPr>
        <p:sp>
          <p:nvSpPr>
            <p:cNvPr id="517125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17126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3</a:t>
            </a:r>
            <a:r>
              <a:rPr lang="zh-CN" altLang="en-US" b="1"/>
              <a:t>：实现查看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2-1 </a:t>
            </a:r>
          </a:p>
        </p:txBody>
      </p:sp>
      <p:sp>
        <p:nvSpPr>
          <p:cNvPr id="479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968875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遍历</a:t>
            </a:r>
            <a:r>
              <a:rPr lang="en-US" altLang="zh-CN"/>
              <a:t>dvd</a:t>
            </a:r>
            <a:r>
              <a:rPr lang="zh-CN" altLang="en-US"/>
              <a:t>，获取数组元素信息，并进行显示</a:t>
            </a:r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在类DVDMgr中创建方法</a:t>
            </a:r>
            <a:r>
              <a:rPr lang="zh-CN" altLang="en-US"/>
              <a:t>s</a:t>
            </a:r>
            <a:r>
              <a:rPr lang="en-US" altLang="zh-CN"/>
              <a:t>earch</a:t>
            </a:r>
            <a:r>
              <a:rPr lang="zh-CN" altLang="zh-CN"/>
              <a:t>()</a:t>
            </a:r>
            <a:r>
              <a:rPr lang="zh-CN" altLang="en-US"/>
              <a:t>，完成功能要求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根据状态值输出“已借出”或“可借”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循环结束条件：			    </a:t>
            </a:r>
            <a:r>
              <a:rPr lang="en-US" altLang="zh-CN" sz="2000"/>
              <a:t>dvd.name[i]==null </a:t>
            </a:r>
          </a:p>
        </p:txBody>
      </p:sp>
      <p:sp>
        <p:nvSpPr>
          <p:cNvPr id="479236" name="AutoShape 4"/>
          <p:cNvSpPr>
            <a:spLocks noChangeArrowheads="1"/>
          </p:cNvSpPr>
          <p:nvPr/>
        </p:nvSpPr>
        <p:spPr bwMode="auto">
          <a:xfrm>
            <a:off x="5651500" y="56610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792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989138"/>
            <a:ext cx="32448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9240" name="Rectangle 8"/>
          <p:cNvSpPr>
            <a:spLocks noChangeArrowheads="1"/>
          </p:cNvSpPr>
          <p:nvPr/>
        </p:nvSpPr>
        <p:spPr bwMode="auto">
          <a:xfrm>
            <a:off x="5724525" y="3789363"/>
            <a:ext cx="2808288" cy="1368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79241" name="Rectangle 9"/>
          <p:cNvSpPr>
            <a:spLocks noChangeArrowheads="1"/>
          </p:cNvSpPr>
          <p:nvPr/>
        </p:nvSpPr>
        <p:spPr bwMode="auto">
          <a:xfrm>
            <a:off x="6275388" y="4221163"/>
            <a:ext cx="431800" cy="5762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7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7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7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6" grpId="0" animBg="1"/>
      <p:bldP spid="4792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3</a:t>
            </a:r>
            <a:r>
              <a:rPr lang="zh-CN" altLang="en-US" b="1"/>
              <a:t>：实现查看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18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正确输出所有</a:t>
            </a:r>
            <a:r>
              <a:rPr lang="en-US" altLang="zh-CN"/>
              <a:t>DVD</a:t>
            </a:r>
            <a:r>
              <a:rPr lang="zh-CN" altLang="en-US"/>
              <a:t>信息</a:t>
            </a:r>
          </a:p>
          <a:p>
            <a:pPr lvl="1"/>
            <a:r>
              <a:rPr lang="zh-CN" altLang="en-US"/>
              <a:t>正确输出</a:t>
            </a:r>
            <a:r>
              <a:rPr lang="en-US" altLang="zh-CN"/>
              <a:t>DVD</a:t>
            </a:r>
            <a:r>
              <a:rPr lang="zh-CN" altLang="en-US"/>
              <a:t>状态信息</a:t>
            </a:r>
          </a:p>
          <a:p>
            <a:pPr lvl="1"/>
            <a:r>
              <a:rPr lang="zh-CN" altLang="en-US"/>
              <a:t>输出格式正确</a:t>
            </a:r>
          </a:p>
        </p:txBody>
      </p:sp>
      <p:grpSp>
        <p:nvGrpSpPr>
          <p:cNvPr id="518148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18149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18150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96643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96644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4</a:t>
            </a:r>
            <a:r>
              <a:rPr lang="zh-CN" altLang="en-US" b="1"/>
              <a:t>：实现新增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2-1 </a:t>
            </a:r>
          </a:p>
        </p:txBody>
      </p:sp>
      <p:sp>
        <p:nvSpPr>
          <p:cNvPr id="4823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608513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向</a:t>
            </a:r>
            <a:r>
              <a:rPr lang="en-US" altLang="zh-CN"/>
              <a:t>dvd</a:t>
            </a:r>
            <a:r>
              <a:rPr lang="zh-CN" altLang="en-US"/>
              <a:t>数组增加一条</a:t>
            </a:r>
            <a:r>
              <a:rPr lang="en-US" altLang="zh-CN"/>
              <a:t>DVD</a:t>
            </a:r>
            <a:r>
              <a:rPr lang="zh-CN" altLang="en-US"/>
              <a:t>信息，实现新增</a:t>
            </a:r>
            <a:r>
              <a:rPr lang="en-US" altLang="zh-CN"/>
              <a:t>DVD</a:t>
            </a:r>
            <a:r>
              <a:rPr lang="zh-CN" altLang="en-US"/>
              <a:t>信息</a:t>
            </a:r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在类DVDMgr中创建方法</a:t>
            </a:r>
            <a:r>
              <a:rPr lang="en-US" altLang="zh-CN"/>
              <a:t>add</a:t>
            </a:r>
            <a:r>
              <a:rPr lang="zh-CN" altLang="zh-CN"/>
              <a:t>()</a:t>
            </a:r>
            <a:r>
              <a:rPr lang="zh-CN" altLang="en-US"/>
              <a:t>，完成功能要求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定位新增位置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DVD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信息，状态值为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定位新增位置：第一个</a:t>
            </a:r>
            <a:r>
              <a:rPr lang="en-US" altLang="zh-CN"/>
              <a:t>name</a:t>
            </a:r>
            <a:r>
              <a:rPr lang="zh-CN" altLang="en-US"/>
              <a:t>为</a:t>
            </a:r>
            <a:r>
              <a:rPr lang="en-US" altLang="zh-CN"/>
              <a:t>null</a:t>
            </a:r>
            <a:r>
              <a:rPr lang="zh-CN" altLang="en-US"/>
              <a:t>的位置 </a:t>
            </a:r>
            <a:r>
              <a:rPr lang="en-US" altLang="zh-CN"/>
              <a:t> </a:t>
            </a:r>
            <a:endParaRPr lang="en-US" altLang="zh-CN" sz="2000"/>
          </a:p>
        </p:txBody>
      </p:sp>
      <p:sp>
        <p:nvSpPr>
          <p:cNvPr id="482308" name="AutoShape 4"/>
          <p:cNvSpPr>
            <a:spLocks noChangeArrowheads="1"/>
          </p:cNvSpPr>
          <p:nvPr/>
        </p:nvSpPr>
        <p:spPr bwMode="auto">
          <a:xfrm>
            <a:off x="56515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823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1341438"/>
            <a:ext cx="321945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2311" name="Rectangle 7"/>
          <p:cNvSpPr>
            <a:spLocks noChangeArrowheads="1"/>
          </p:cNvSpPr>
          <p:nvPr/>
        </p:nvSpPr>
        <p:spPr bwMode="auto">
          <a:xfrm>
            <a:off x="5651500" y="2095500"/>
            <a:ext cx="2808288" cy="1008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12" name="Rectangle 8"/>
          <p:cNvSpPr>
            <a:spLocks noChangeArrowheads="1"/>
          </p:cNvSpPr>
          <p:nvPr/>
        </p:nvSpPr>
        <p:spPr bwMode="auto">
          <a:xfrm>
            <a:off x="5651500" y="5373688"/>
            <a:ext cx="2808288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4</a:t>
            </a:r>
            <a:r>
              <a:rPr lang="zh-CN" altLang="en-US" b="1"/>
              <a:t>：实现新增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2-2</a:t>
            </a:r>
          </a:p>
        </p:txBody>
      </p:sp>
      <p:sp>
        <p:nvSpPr>
          <p:cNvPr id="519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正确新增</a:t>
            </a:r>
            <a:r>
              <a:rPr lang="en-US" altLang="zh-CN"/>
              <a:t>DVD</a:t>
            </a:r>
          </a:p>
          <a:p>
            <a:pPr lvl="1"/>
            <a:endParaRPr lang="zh-CN" altLang="en-US"/>
          </a:p>
        </p:txBody>
      </p:sp>
      <p:grpSp>
        <p:nvGrpSpPr>
          <p:cNvPr id="519172" name="Group 4"/>
          <p:cNvGrpSpPr>
            <a:grpSpLocks/>
          </p:cNvGrpSpPr>
          <p:nvPr/>
        </p:nvGrpSpPr>
        <p:grpSpPr bwMode="auto">
          <a:xfrm>
            <a:off x="2051050" y="2997200"/>
            <a:ext cx="4751388" cy="1898650"/>
            <a:chOff x="1338" y="2886"/>
            <a:chExt cx="2993" cy="775"/>
          </a:xfrm>
        </p:grpSpPr>
        <p:sp>
          <p:nvSpPr>
            <p:cNvPr id="519173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19174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ChangeArrowheads="1"/>
          </p:cNvSpPr>
          <p:nvPr>
            <p:ph type="title"/>
          </p:nvPr>
        </p:nvSpPr>
        <p:spPr bwMode="auto">
          <a:xfrm>
            <a:off x="1644650" y="260350"/>
            <a:ext cx="7391400" cy="5635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训练的技能点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能理解程序基本概念 </a:t>
            </a:r>
            <a:r>
              <a:rPr lang="en-US" altLang="zh-CN"/>
              <a:t>– </a:t>
            </a:r>
            <a:r>
              <a:rPr lang="zh-CN" altLang="en-US"/>
              <a:t>程序、变量、数据类型</a:t>
            </a:r>
          </a:p>
          <a:p>
            <a:r>
              <a:rPr lang="zh-CN" altLang="en-US"/>
              <a:t>会使用顺序、选择、循环、跳转语句编写程序</a:t>
            </a:r>
          </a:p>
          <a:p>
            <a:r>
              <a:rPr lang="zh-CN" altLang="en-US"/>
              <a:t>会使用数组、操作字符串</a:t>
            </a:r>
          </a:p>
          <a:p>
            <a:r>
              <a:rPr lang="zh-CN" altLang="en-US"/>
              <a:t>会使用带参方法</a:t>
            </a:r>
          </a:p>
          <a:p>
            <a:r>
              <a:rPr lang="zh-CN" altLang="en-US"/>
              <a:t>会定义类、创建和使用对象</a:t>
            </a:r>
          </a:p>
          <a:p>
            <a:r>
              <a:rPr lang="zh-CN" altLang="en-US">
                <a:solidFill>
                  <a:srgbClr val="0000FF"/>
                </a:solidFill>
              </a:rPr>
              <a:t>使用</a:t>
            </a:r>
            <a:r>
              <a:rPr lang="en-US" altLang="zh-CN">
                <a:solidFill>
                  <a:srgbClr val="0000FF"/>
                </a:solidFill>
              </a:rPr>
              <a:t>SimpleDateFormat</a:t>
            </a:r>
            <a:r>
              <a:rPr lang="zh-CN" altLang="en-US">
                <a:solidFill>
                  <a:srgbClr val="0000FF"/>
                </a:solidFill>
              </a:rPr>
              <a:t>类对字符串进行日期格式化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5</a:t>
            </a:r>
            <a:r>
              <a:rPr lang="zh-CN" altLang="en-US" b="1"/>
              <a:t>：实现删除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2-1 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按照输入的名称，删除指定</a:t>
            </a:r>
            <a:r>
              <a:rPr lang="en-US" altLang="zh-CN"/>
              <a:t>DVD</a:t>
            </a:r>
            <a:r>
              <a:rPr lang="zh-CN" altLang="en-US"/>
              <a:t>信息</a:t>
            </a:r>
            <a:endParaRPr lang="zh-CN" altLang="en-US" sz="20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查找要删除元素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通过把后面的元素依次前移一位，实现删除；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最后一个不为空元素置空 </a:t>
            </a:r>
          </a:p>
          <a:p>
            <a:pPr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不允许删除借出状态的</a:t>
            </a:r>
            <a:r>
              <a:rPr lang="en-US" altLang="zh-CN"/>
              <a:t>DVD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不存在指定</a:t>
            </a:r>
            <a:r>
              <a:rPr lang="en-US" altLang="zh-CN"/>
              <a:t>DVD</a:t>
            </a:r>
            <a:r>
              <a:rPr lang="zh-CN" altLang="en-US"/>
              <a:t>，给出提示</a:t>
            </a:r>
          </a:p>
        </p:txBody>
      </p:sp>
      <p:sp>
        <p:nvSpPr>
          <p:cNvPr id="485380" name="AutoShape 4"/>
          <p:cNvSpPr>
            <a:spLocks noChangeArrowheads="1"/>
          </p:cNvSpPr>
          <p:nvPr/>
        </p:nvSpPr>
        <p:spPr bwMode="auto">
          <a:xfrm>
            <a:off x="5651500" y="6165850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853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350" y="1341438"/>
            <a:ext cx="3228975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2" name="Rectangle 6"/>
          <p:cNvSpPr>
            <a:spLocks noChangeArrowheads="1"/>
          </p:cNvSpPr>
          <p:nvPr/>
        </p:nvSpPr>
        <p:spPr bwMode="auto">
          <a:xfrm>
            <a:off x="5480050" y="3141663"/>
            <a:ext cx="2663825" cy="7921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48538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50" y="2709863"/>
            <a:ext cx="324485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5386" name="Rectangle 10"/>
          <p:cNvSpPr>
            <a:spLocks noChangeArrowheads="1"/>
          </p:cNvSpPr>
          <p:nvPr/>
        </p:nvSpPr>
        <p:spPr bwMode="auto">
          <a:xfrm>
            <a:off x="5911850" y="4510088"/>
            <a:ext cx="2519363" cy="7921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8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8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5</a:t>
            </a:r>
            <a:r>
              <a:rPr lang="zh-CN" altLang="en-US" b="1"/>
              <a:t>：实现删除</a:t>
            </a:r>
            <a:r>
              <a:rPr lang="en-US" altLang="zh-CN" b="1"/>
              <a:t>DVD</a:t>
            </a:r>
            <a:r>
              <a:rPr lang="zh-CN" altLang="en-US" b="1"/>
              <a:t>信息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正确删除未借出</a:t>
            </a:r>
            <a:r>
              <a:rPr lang="en-US" altLang="zh-CN"/>
              <a:t>DVD</a:t>
            </a:r>
          </a:p>
          <a:p>
            <a:pPr lvl="1"/>
            <a:r>
              <a:rPr lang="zh-CN" altLang="en-US"/>
              <a:t>删除借出状态的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  <a:p>
            <a:pPr lvl="1"/>
            <a:r>
              <a:rPr lang="zh-CN" altLang="en-US"/>
              <a:t>指定删除不存在的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</p:txBody>
      </p:sp>
      <p:grpSp>
        <p:nvGrpSpPr>
          <p:cNvPr id="520196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0197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20198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97667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97668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6</a:t>
            </a:r>
            <a:r>
              <a:rPr lang="zh-CN" altLang="en-US" b="1"/>
              <a:t>：实现借出</a:t>
            </a:r>
            <a:r>
              <a:rPr lang="en-US" altLang="zh-CN" b="1"/>
              <a:t>DVD</a:t>
            </a:r>
            <a:r>
              <a:rPr lang="zh-CN" altLang="en-US" b="1"/>
              <a:t>业务处理</a:t>
            </a:r>
            <a:r>
              <a:rPr lang="en-US" altLang="zh-CN" b="1"/>
              <a:t>2-1 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lstStyle/>
          <a:p>
            <a:r>
              <a:rPr lang="zh-CN" altLang="en-US"/>
              <a:t>需求说明</a:t>
            </a:r>
          </a:p>
          <a:p>
            <a:pPr lvl="1"/>
            <a:r>
              <a:rPr lang="zh-CN" altLang="en-US"/>
              <a:t>按照输入的名称，借出指定</a:t>
            </a:r>
            <a:r>
              <a:rPr lang="en-US" altLang="zh-CN"/>
              <a:t>DVD</a:t>
            </a:r>
          </a:p>
          <a:p>
            <a:pPr lvl="1"/>
            <a:endParaRPr lang="zh-CN" altLang="en-US" sz="2000"/>
          </a:p>
          <a:p>
            <a:r>
              <a:rPr lang="zh-CN" altLang="en-US"/>
              <a:t>思路分析</a:t>
            </a:r>
          </a:p>
          <a:p>
            <a:pPr lvl="1"/>
            <a:r>
              <a:rPr lang="zh-CN" altLang="en-US"/>
              <a:t>查找要借出的</a:t>
            </a:r>
            <a:r>
              <a:rPr lang="en-US" altLang="zh-CN"/>
              <a:t>DVD</a:t>
            </a:r>
          </a:p>
          <a:p>
            <a:pPr lvl="1"/>
            <a:r>
              <a:rPr lang="zh-CN" altLang="en-US"/>
              <a:t>判断是否存在</a:t>
            </a:r>
          </a:p>
          <a:p>
            <a:pPr lvl="1"/>
            <a:r>
              <a:rPr lang="zh-CN" altLang="en-US"/>
              <a:t>判断是否已借出</a:t>
            </a:r>
            <a:endParaRPr lang="en-US" altLang="zh-CN"/>
          </a:p>
          <a:p>
            <a:pPr lvl="1"/>
            <a:r>
              <a:rPr lang="zh-CN" altLang="en-US"/>
              <a:t>如果可借，修改</a:t>
            </a:r>
            <a:r>
              <a:rPr lang="en-US" altLang="zh-CN"/>
              <a:t>state</a:t>
            </a:r>
            <a:r>
              <a:rPr lang="zh-CN" altLang="en-US"/>
              <a:t>值</a:t>
            </a:r>
          </a:p>
          <a:p>
            <a:pPr lvl="1"/>
            <a:endParaRPr lang="zh-CN" altLang="en-US" sz="1800"/>
          </a:p>
          <a:p>
            <a:r>
              <a:rPr lang="zh-CN" altLang="en-US"/>
              <a:t>难点提示</a:t>
            </a:r>
          </a:p>
          <a:p>
            <a:pPr lvl="1"/>
            <a:r>
              <a:rPr lang="zh-CN" altLang="en-US"/>
              <a:t>各种情况的判断条件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5508625" y="6237288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87434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1268413"/>
            <a:ext cx="3429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7430" name="Rectangle 6"/>
          <p:cNvSpPr>
            <a:spLocks noChangeArrowheads="1"/>
          </p:cNvSpPr>
          <p:nvPr/>
        </p:nvSpPr>
        <p:spPr bwMode="auto">
          <a:xfrm>
            <a:off x="5508625" y="1989138"/>
            <a:ext cx="3311525" cy="9366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7435" name="Rectangle 11"/>
          <p:cNvSpPr>
            <a:spLocks noChangeArrowheads="1"/>
          </p:cNvSpPr>
          <p:nvPr/>
        </p:nvSpPr>
        <p:spPr bwMode="auto">
          <a:xfrm>
            <a:off x="5529263" y="5483225"/>
            <a:ext cx="3311525" cy="217488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8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8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6</a:t>
            </a:r>
            <a:r>
              <a:rPr lang="zh-CN" altLang="en-US" b="1"/>
              <a:t>：实现借出</a:t>
            </a:r>
            <a:r>
              <a:rPr lang="en-US" altLang="zh-CN" b="1"/>
              <a:t>DVD</a:t>
            </a:r>
            <a:r>
              <a:rPr lang="zh-CN" altLang="en-US" b="1"/>
              <a:t>业务处理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正确借出匹配的未借出</a:t>
            </a:r>
            <a:r>
              <a:rPr lang="en-US" altLang="zh-CN"/>
              <a:t>DVD</a:t>
            </a:r>
          </a:p>
          <a:p>
            <a:pPr lvl="1"/>
            <a:r>
              <a:rPr lang="zh-CN" altLang="en-US"/>
              <a:t>借出匹配的已借出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  <a:p>
            <a:pPr lvl="1"/>
            <a:r>
              <a:rPr lang="zh-CN" altLang="en-US"/>
              <a:t>借出无匹配的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</p:txBody>
      </p:sp>
      <p:grpSp>
        <p:nvGrpSpPr>
          <p:cNvPr id="521220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1221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21222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7</a:t>
            </a:r>
            <a:r>
              <a:rPr lang="zh-CN" altLang="en-US" b="1"/>
              <a:t>：实现归还</a:t>
            </a:r>
            <a:r>
              <a:rPr lang="en-US" altLang="zh-CN" b="1"/>
              <a:t>DVD</a:t>
            </a:r>
            <a:r>
              <a:rPr lang="zh-CN" altLang="en-US" b="1"/>
              <a:t>业务处理</a:t>
            </a:r>
            <a:r>
              <a:rPr lang="en-US" altLang="zh-CN" b="1"/>
              <a:t>2-1 </a:t>
            </a:r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314450"/>
            <a:ext cx="4679950" cy="5283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编写方法 </a:t>
            </a:r>
            <a:r>
              <a:rPr lang="en-US" altLang="zh-CN"/>
              <a:t>returnDvd()</a:t>
            </a:r>
            <a:r>
              <a:rPr lang="zh-CN" altLang="en-US"/>
              <a:t>，实现归还</a:t>
            </a:r>
            <a:r>
              <a:rPr lang="en-US" altLang="zh-CN"/>
              <a:t>DVD</a:t>
            </a:r>
            <a:r>
              <a:rPr lang="zh-CN" altLang="en-US"/>
              <a:t>，并计算租金</a:t>
            </a:r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查找要归还的</a:t>
            </a:r>
            <a:r>
              <a:rPr lang="en-US" altLang="zh-CN"/>
              <a:t>DVD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判断是否存在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判断是否未借出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如果已借出，修改</a:t>
            </a:r>
            <a:r>
              <a:rPr lang="en-US" altLang="zh-CN"/>
              <a:t>state</a:t>
            </a:r>
            <a:r>
              <a:rPr lang="zh-CN" altLang="en-US"/>
              <a:t>值，并计算和输出租金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字符串</a:t>
            </a:r>
            <a:r>
              <a:rPr lang="en-US" altLang="zh-CN"/>
              <a:t>-</a:t>
            </a:r>
            <a:r>
              <a:rPr lang="zh-CN" altLang="en-US"/>
              <a:t>日期转换</a:t>
            </a:r>
          </a:p>
        </p:txBody>
      </p:sp>
      <p:sp>
        <p:nvSpPr>
          <p:cNvPr id="490500" name="AutoShape 4"/>
          <p:cNvSpPr>
            <a:spLocks noChangeArrowheads="1"/>
          </p:cNvSpPr>
          <p:nvPr/>
        </p:nvSpPr>
        <p:spPr bwMode="auto">
          <a:xfrm>
            <a:off x="5435600" y="6092825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25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9050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989138"/>
            <a:ext cx="3228975" cy="376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0502" name="Rectangle 6"/>
          <p:cNvSpPr>
            <a:spLocks noChangeArrowheads="1"/>
          </p:cNvSpPr>
          <p:nvPr/>
        </p:nvSpPr>
        <p:spPr bwMode="auto">
          <a:xfrm>
            <a:off x="5384800" y="3789363"/>
            <a:ext cx="2952750" cy="15113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0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05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7</a:t>
            </a:r>
            <a:r>
              <a:rPr lang="zh-CN" altLang="en-US" b="1"/>
              <a:t>：实现归还</a:t>
            </a:r>
            <a:r>
              <a:rPr lang="en-US" altLang="zh-CN" b="1"/>
              <a:t>DVD</a:t>
            </a:r>
            <a:r>
              <a:rPr lang="zh-CN" altLang="en-US" b="1"/>
              <a:t>业务处理</a:t>
            </a:r>
            <a:r>
              <a:rPr lang="en-US" altLang="zh-CN" b="1"/>
              <a:t>2-2</a:t>
            </a:r>
            <a:endParaRPr lang="zh-CN" altLang="en-US" b="1"/>
          </a:p>
        </p:txBody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正确归还借出状态的</a:t>
            </a:r>
            <a:r>
              <a:rPr lang="en-US" altLang="zh-CN"/>
              <a:t>DVD</a:t>
            </a:r>
            <a:endParaRPr lang="zh-CN" altLang="en-US"/>
          </a:p>
          <a:p>
            <a:pPr lvl="1"/>
            <a:r>
              <a:rPr lang="zh-CN" altLang="en-US"/>
              <a:t>归还未借出的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  <a:p>
            <a:pPr lvl="1"/>
            <a:r>
              <a:rPr lang="zh-CN" altLang="en-US"/>
              <a:t>归还不存在的</a:t>
            </a:r>
            <a:r>
              <a:rPr lang="en-US" altLang="zh-CN"/>
              <a:t>DVD</a:t>
            </a:r>
            <a:r>
              <a:rPr lang="zh-CN" altLang="en-US"/>
              <a:t>，给出相应提示</a:t>
            </a:r>
          </a:p>
        </p:txBody>
      </p:sp>
      <p:grpSp>
        <p:nvGrpSpPr>
          <p:cNvPr id="522244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2245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22246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共性问题集中讲解</a:t>
            </a:r>
          </a:p>
        </p:txBody>
      </p:sp>
      <p:sp>
        <p:nvSpPr>
          <p:cNvPr id="498691" name="Text Box 3"/>
          <p:cNvSpPr txBox="1">
            <a:spLocks noChangeArrowheads="1"/>
          </p:cNvSpPr>
          <p:nvPr/>
        </p:nvSpPr>
        <p:spPr bwMode="auto">
          <a:xfrm>
            <a:off x="2052638" y="4076700"/>
            <a:ext cx="424815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常见调试问题及解决办法</a:t>
            </a:r>
          </a:p>
          <a:p>
            <a:pPr algn="l"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b="1">
                <a:ea typeface="黑体" panose="02010609060101010101" pitchFamily="49" charset="-122"/>
              </a:rPr>
              <a:t>代码规范问题</a:t>
            </a:r>
          </a:p>
        </p:txBody>
      </p:sp>
      <p:sp>
        <p:nvSpPr>
          <p:cNvPr id="498692" name="AutoShape 4"/>
          <p:cNvSpPr>
            <a:spLocks noChangeArrowheads="1"/>
          </p:cNvSpPr>
          <p:nvPr/>
        </p:nvSpPr>
        <p:spPr bwMode="auto">
          <a:xfrm>
            <a:off x="2051050" y="2565400"/>
            <a:ext cx="4719638" cy="11588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CC99FF"/>
              </a:gs>
              <a:gs pos="100000">
                <a:srgbClr val="CC99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80008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="ctr"/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黑体" panose="02010609060101010101" pitchFamily="49" charset="-122"/>
              </a:rPr>
              <a:t>共性问题集中讲解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8</a:t>
            </a:r>
            <a:r>
              <a:rPr lang="zh-CN" altLang="en-US" b="1"/>
              <a:t>：实现借出排行榜</a:t>
            </a:r>
            <a:r>
              <a:rPr lang="en-US" altLang="zh-CN" b="1"/>
              <a:t>3-1 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276350"/>
            <a:ext cx="4679950" cy="53927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需求说明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增加菜单项“借出排行榜”，实现借阅次数从大到小的顺序显示借出排行榜</a:t>
            </a:r>
            <a:endParaRPr lang="zh-CN" altLang="en-US" sz="2000"/>
          </a:p>
          <a:p>
            <a:pPr lvl="2">
              <a:lnSpc>
                <a:spcPct val="90000"/>
              </a:lnSpc>
            </a:pPr>
            <a:endParaRPr lang="zh-CN" altLang="en-US" sz="1800"/>
          </a:p>
          <a:p>
            <a:pPr>
              <a:lnSpc>
                <a:spcPct val="90000"/>
              </a:lnSpc>
            </a:pPr>
            <a:r>
              <a:rPr lang="zh-CN" altLang="en-US"/>
              <a:t>思路分析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DVDSet中添加属性count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为</a:t>
            </a:r>
            <a:r>
              <a:rPr lang="en-US" altLang="zh-CN"/>
              <a:t>count</a:t>
            </a:r>
            <a:r>
              <a:rPr lang="zh-CN" altLang="en-US"/>
              <a:t>赋初始值</a:t>
            </a:r>
          </a:p>
          <a:p>
            <a:pPr lvl="1">
              <a:lnSpc>
                <a:spcPct val="90000"/>
              </a:lnSpc>
            </a:pPr>
            <a:r>
              <a:rPr lang="zh-CN" altLang="zh-CN"/>
              <a:t>利用冒泡排序实现排行榜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每次借出成功后，</a:t>
            </a:r>
            <a:r>
              <a:rPr lang="en-US" altLang="zh-CN"/>
              <a:t>count++</a:t>
            </a:r>
          </a:p>
          <a:p>
            <a:pPr lvl="1">
              <a:lnSpc>
                <a:spcPct val="90000"/>
              </a:lnSpc>
            </a:pPr>
            <a:endParaRPr lang="zh-CN" altLang="en-US"/>
          </a:p>
          <a:p>
            <a:pPr>
              <a:lnSpc>
                <a:spcPct val="90000"/>
              </a:lnSpc>
            </a:pPr>
            <a:r>
              <a:rPr lang="zh-CN" altLang="en-US"/>
              <a:t>难点提示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冒泡算法</a:t>
            </a:r>
          </a:p>
        </p:txBody>
      </p:sp>
      <p:sp>
        <p:nvSpPr>
          <p:cNvPr id="493572" name="AutoShape 4"/>
          <p:cNvSpPr>
            <a:spLocks noChangeArrowheads="1"/>
          </p:cNvSpPr>
          <p:nvPr/>
        </p:nvSpPr>
        <p:spPr bwMode="auto">
          <a:xfrm>
            <a:off x="5508625" y="5949950"/>
            <a:ext cx="3311525" cy="4064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round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完成时间：</a:t>
            </a:r>
            <a:r>
              <a:rPr lang="en-US" altLang="zh-CN" b="1">
                <a:solidFill>
                  <a:srgbClr val="FF3300"/>
                </a:solidFill>
                <a:ea typeface="黑体" panose="02010609060101010101" pitchFamily="49" charset="-122"/>
              </a:rPr>
              <a:t>20</a:t>
            </a:r>
            <a:r>
              <a:rPr lang="zh-CN" altLang="en-US" b="1">
                <a:solidFill>
                  <a:srgbClr val="FF3300"/>
                </a:solidFill>
                <a:ea typeface="黑体" panose="02010609060101010101" pitchFamily="49" charset="-122"/>
              </a:rPr>
              <a:t>分钟</a:t>
            </a:r>
          </a:p>
        </p:txBody>
      </p:sp>
      <p:pic>
        <p:nvPicPr>
          <p:cNvPr id="4935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916113"/>
            <a:ext cx="3084512" cy="368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3574" name="Rectangle 6"/>
          <p:cNvSpPr>
            <a:spLocks noChangeArrowheads="1"/>
          </p:cNvSpPr>
          <p:nvPr/>
        </p:nvSpPr>
        <p:spPr bwMode="auto">
          <a:xfrm>
            <a:off x="5580063" y="3860800"/>
            <a:ext cx="2952750" cy="14398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3578" name="Rectangle 10"/>
          <p:cNvSpPr>
            <a:spLocks noChangeArrowheads="1"/>
          </p:cNvSpPr>
          <p:nvPr/>
        </p:nvSpPr>
        <p:spPr bwMode="auto">
          <a:xfrm>
            <a:off x="5580063" y="2708275"/>
            <a:ext cx="2952750" cy="215900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9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9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7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260350"/>
            <a:ext cx="8229600" cy="6334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8</a:t>
            </a:r>
            <a:r>
              <a:rPr lang="zh-CN" altLang="en-US" b="1"/>
              <a:t>：实现借出排行榜</a:t>
            </a:r>
            <a:r>
              <a:rPr lang="en-US" altLang="zh-CN" b="1"/>
              <a:t>3-2</a:t>
            </a:r>
          </a:p>
        </p:txBody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931150" cy="5248275"/>
          </a:xfrm>
        </p:spPr>
        <p:txBody>
          <a:bodyPr/>
          <a:lstStyle/>
          <a:p>
            <a:r>
              <a:rPr lang="zh-CN" altLang="en-US"/>
              <a:t>冒泡排序算法</a:t>
            </a:r>
          </a:p>
          <a:p>
            <a:pPr lvl="1"/>
            <a:r>
              <a:rPr lang="zh-CN" altLang="en-US"/>
              <a:t>依次比较相邻两个数，将小数放前，大数放后。需比较</a:t>
            </a:r>
            <a:r>
              <a:rPr lang="en-US" altLang="zh-CN"/>
              <a:t>n-1</a:t>
            </a:r>
            <a:r>
              <a:rPr lang="zh-CN" altLang="en-US"/>
              <a:t>趟</a:t>
            </a:r>
          </a:p>
          <a:p>
            <a:pPr lvl="1"/>
            <a:r>
              <a:rPr lang="zh-CN" altLang="en-US"/>
              <a:t>第一趟：依次比较第</a:t>
            </a:r>
            <a:r>
              <a:rPr lang="en-US" altLang="zh-CN"/>
              <a:t>1</a:t>
            </a:r>
            <a:r>
              <a:rPr lang="zh-CN" altLang="en-US"/>
              <a:t>个数和第</a:t>
            </a:r>
            <a:r>
              <a:rPr lang="en-US" altLang="zh-CN"/>
              <a:t>2</a:t>
            </a:r>
            <a:r>
              <a:rPr lang="zh-CN" altLang="en-US"/>
              <a:t>个数、第</a:t>
            </a:r>
            <a:r>
              <a:rPr lang="en-US" altLang="zh-CN"/>
              <a:t>2</a:t>
            </a:r>
            <a:r>
              <a:rPr lang="zh-CN" altLang="en-US"/>
              <a:t>个数和</a:t>
            </a:r>
            <a:r>
              <a:rPr lang="en-US" altLang="zh-CN"/>
              <a:t>3</a:t>
            </a:r>
            <a:r>
              <a:rPr lang="zh-CN" altLang="en-US"/>
              <a:t>个数，直至最后两个数。第一趟结束，将最大数放到了最后</a:t>
            </a:r>
          </a:p>
          <a:p>
            <a:pPr lvl="1"/>
            <a:r>
              <a:rPr lang="zh-CN" altLang="en-US"/>
              <a:t>第二趟：依次比较第</a:t>
            </a:r>
            <a:r>
              <a:rPr lang="en-US" altLang="zh-CN"/>
              <a:t>2</a:t>
            </a:r>
            <a:r>
              <a:rPr lang="zh-CN" altLang="en-US"/>
              <a:t>个数和第</a:t>
            </a:r>
            <a:r>
              <a:rPr lang="en-US" altLang="zh-CN"/>
              <a:t>3</a:t>
            </a:r>
            <a:r>
              <a:rPr lang="zh-CN" altLang="en-US"/>
              <a:t>个数、第</a:t>
            </a:r>
            <a:r>
              <a:rPr lang="en-US" altLang="zh-CN"/>
              <a:t>3</a:t>
            </a:r>
            <a:r>
              <a:rPr lang="zh-CN" altLang="en-US"/>
              <a:t>个数和</a:t>
            </a:r>
            <a:r>
              <a:rPr lang="en-US" altLang="zh-CN"/>
              <a:t>4</a:t>
            </a:r>
            <a:r>
              <a:rPr lang="zh-CN" altLang="en-US"/>
              <a:t>个数，直至最后两个数。</a:t>
            </a:r>
          </a:p>
          <a:p>
            <a:pPr lvl="1"/>
            <a:r>
              <a:rPr lang="zh-CN" altLang="en-US"/>
              <a:t>依次进行第三趟</a:t>
            </a:r>
            <a:r>
              <a:rPr lang="en-US" altLang="zh-CN"/>
              <a:t>...</a:t>
            </a:r>
            <a:r>
              <a:rPr lang="zh-CN" altLang="en-US"/>
              <a:t>第</a:t>
            </a:r>
            <a:r>
              <a:rPr lang="en-US" altLang="zh-CN"/>
              <a:t>n-1</a:t>
            </a:r>
            <a:r>
              <a:rPr lang="zh-CN" altLang="en-US"/>
              <a:t>趟，最终排序完成</a:t>
            </a:r>
          </a:p>
          <a:p>
            <a:endParaRPr lang="zh-CN" altLang="en-US"/>
          </a:p>
          <a:p>
            <a:r>
              <a:rPr lang="zh-CN" altLang="en-US"/>
              <a:t>冒泡排序示例</a:t>
            </a:r>
          </a:p>
        </p:txBody>
      </p:sp>
      <p:sp>
        <p:nvSpPr>
          <p:cNvPr id="492548" name="AutoShape 4"/>
          <p:cNvSpPr>
            <a:spLocks noChangeArrowheads="1"/>
          </p:cNvSpPr>
          <p:nvPr/>
        </p:nvSpPr>
        <p:spPr bwMode="auto">
          <a:xfrm>
            <a:off x="684213" y="1916113"/>
            <a:ext cx="7854950" cy="4610100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public static void main(String[] args)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int arr[ ] = { 10, 20, 50, 40, 23, 45, 60 };		</a:t>
            </a:r>
            <a:endParaRPr lang="zh-CN" altLang="en-US" sz="1800" b="1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i = 0; i &lt; arr.length-1; i++)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for (int j = i + 1; j &lt; arr.length; j++)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	if (arr[i] &gt; arr[j])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		int tempc = arr[i];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		arr[i] = arr[j];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		arr[j] = tempc;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//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输出排序后数组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i = 0; i &lt; arr.length; i++) {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	System.out.println(arr[i]);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	}</a:t>
            </a:r>
          </a:p>
          <a:p>
            <a:pPr fontAlgn="b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}</a:t>
            </a:r>
          </a:p>
        </p:txBody>
      </p:sp>
      <p:sp>
        <p:nvSpPr>
          <p:cNvPr id="492556" name="Rectangle 12"/>
          <p:cNvSpPr>
            <a:spLocks noChangeArrowheads="1"/>
          </p:cNvSpPr>
          <p:nvPr/>
        </p:nvSpPr>
        <p:spPr bwMode="auto">
          <a:xfrm>
            <a:off x="1692275" y="2598738"/>
            <a:ext cx="4392613" cy="24479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2553" name="AutoShape 9"/>
          <p:cNvSpPr>
            <a:spLocks noChangeArrowheads="1"/>
          </p:cNvSpPr>
          <p:nvPr/>
        </p:nvSpPr>
        <p:spPr bwMode="auto">
          <a:xfrm>
            <a:off x="5219700" y="4292600"/>
            <a:ext cx="3454400" cy="398463"/>
          </a:xfrm>
          <a:prstGeom prst="wedgeRoundRectCallout">
            <a:avLst>
              <a:gd name="adj1" fmla="val -42097"/>
              <a:gd name="adj2" fmla="val -15388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pPr algn="l"/>
            <a:r>
              <a:rPr lang="zh-CN" altLang="en-US" b="1">
                <a:ea typeface="黑体" panose="02010609060101010101" pitchFamily="49" charset="-122"/>
              </a:rPr>
              <a:t>利用冒泡排序算法进行排序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2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92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548" grpId="0" animBg="1"/>
      <p:bldP spid="4925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34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任务描述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系统概述</a:t>
            </a:r>
          </a:p>
          <a:p>
            <a:pPr lvl="1"/>
            <a:r>
              <a:rPr lang="zh-CN" altLang="en-US"/>
              <a:t>为某音像店开发一个迷你</a:t>
            </a:r>
            <a:r>
              <a:rPr lang="en-US" altLang="zh-CN"/>
              <a:t>DVD</a:t>
            </a:r>
            <a:r>
              <a:rPr lang="zh-CN" altLang="en-US"/>
              <a:t>管理器，实现</a:t>
            </a:r>
            <a:r>
              <a:rPr lang="en-US" altLang="zh-CN"/>
              <a:t>DVD</a:t>
            </a:r>
            <a:r>
              <a:rPr lang="zh-CN" altLang="en-US"/>
              <a:t>碟片的管理，包括如下功能：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新增</a:t>
            </a:r>
            <a:r>
              <a:rPr lang="en-US" altLang="zh-CN">
                <a:ea typeface="黑体" panose="02010609060101010101" pitchFamily="49" charset="-122"/>
              </a:rPr>
              <a:t>DVD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查看</a:t>
            </a:r>
            <a:r>
              <a:rPr lang="en-US" altLang="zh-CN">
                <a:ea typeface="黑体" panose="02010609060101010101" pitchFamily="49" charset="-122"/>
              </a:rPr>
              <a:t>DVD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删除</a:t>
            </a:r>
            <a:r>
              <a:rPr lang="en-US" altLang="zh-CN">
                <a:ea typeface="黑体" panose="02010609060101010101" pitchFamily="49" charset="-122"/>
              </a:rPr>
              <a:t>DVD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借出</a:t>
            </a:r>
            <a:r>
              <a:rPr lang="en-US" altLang="zh-CN">
                <a:ea typeface="黑体" panose="02010609060101010101" pitchFamily="49" charset="-122"/>
              </a:rPr>
              <a:t>DVD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归还</a:t>
            </a:r>
            <a:r>
              <a:rPr lang="en-US" altLang="zh-CN">
                <a:ea typeface="黑体" panose="02010609060101010101" pitchFamily="49" charset="-122"/>
              </a:rPr>
              <a:t>DVD</a:t>
            </a:r>
            <a:endParaRPr lang="zh-CN" altLang="en-US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25993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781300"/>
            <a:ext cx="3244850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25995" name="Group 11"/>
          <p:cNvGrpSpPr>
            <a:grpSpLocks/>
          </p:cNvGrpSpPr>
          <p:nvPr/>
        </p:nvGrpSpPr>
        <p:grpSpPr bwMode="auto">
          <a:xfrm>
            <a:off x="827088" y="5229225"/>
            <a:ext cx="4248150" cy="463550"/>
            <a:chOff x="1837" y="3748"/>
            <a:chExt cx="3266" cy="292"/>
          </a:xfrm>
        </p:grpSpPr>
        <p:sp>
          <p:nvSpPr>
            <p:cNvPr id="425996" name="AutoShape 12"/>
            <p:cNvSpPr>
              <a:spLocks noChangeArrowheads="1"/>
            </p:cNvSpPr>
            <p:nvPr/>
          </p:nvSpPr>
          <p:spPr bwMode="auto">
            <a:xfrm>
              <a:off x="1837" y="3748"/>
              <a:ext cx="3266" cy="272"/>
            </a:xfrm>
            <a:prstGeom prst="flowChartAlternateProcess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A1DFED"/>
                </a:gs>
              </a:gsLst>
              <a:lin ang="5400000" scaled="1"/>
            </a:gradFill>
            <a:ln w="31750" algn="ctr">
              <a:solidFill>
                <a:srgbClr val="008080"/>
              </a:solidFill>
              <a:miter lim="800000"/>
              <a:headEnd/>
              <a:tailEnd/>
            </a:ln>
            <a:effectLst>
              <a:prstShdw prst="shdw13" dist="53882" dir="13500000">
                <a:srgbClr val="1C99C6">
                  <a:alpha val="50000"/>
                </a:srgbClr>
              </a:prst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pic>
          <p:nvPicPr>
            <p:cNvPr id="425997" name="Picture 13" descr="说话气泡new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" y="3748"/>
              <a:ext cx="418" cy="292"/>
            </a:xfrm>
            <a:prstGeom prst="rect">
              <a:avLst/>
            </a:prstGeom>
            <a:noFill/>
            <a:ln>
              <a:noFill/>
            </a:ln>
            <a:effectLst>
              <a:prstShdw prst="shdw13" dist="12700" dir="10800000">
                <a:srgbClr val="0099FF">
                  <a:alpha val="50000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66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5998" name="Text Box 14"/>
            <p:cNvSpPr txBox="1">
              <a:spLocks noChangeArrowheads="1"/>
            </p:cNvSpPr>
            <p:nvPr/>
          </p:nvSpPr>
          <p:spPr bwMode="auto">
            <a:xfrm>
              <a:off x="2360" y="3748"/>
              <a:ext cx="25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1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>
                  <a:ea typeface="黑体" panose="02010609060101010101" pitchFamily="49" charset="-122"/>
                </a:rPr>
                <a:t>演示案例：</a:t>
              </a:r>
              <a:r>
                <a:rPr lang="en-US" altLang="en-US" b="1">
                  <a:ea typeface="黑体" panose="02010609060101010101" pitchFamily="49" charset="-122"/>
                </a:rPr>
                <a:t>迷你DVD管理器</a:t>
              </a:r>
              <a:endParaRPr lang="zh-CN" altLang="en-US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用例</a:t>
            </a:r>
            <a:r>
              <a:rPr lang="en-US" altLang="zh-CN" b="1"/>
              <a:t>8</a:t>
            </a:r>
            <a:r>
              <a:rPr lang="zh-CN" altLang="en-US" b="1"/>
              <a:t>：实现借出排行榜</a:t>
            </a:r>
            <a:r>
              <a:rPr lang="en-US" altLang="zh-CN" b="1"/>
              <a:t>3-3</a:t>
            </a:r>
            <a:endParaRPr lang="zh-CN" altLang="en-US" b="1"/>
          </a:p>
        </p:txBody>
      </p:sp>
      <p:sp>
        <p:nvSpPr>
          <p:cNvPr id="523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96975"/>
            <a:ext cx="7931150" cy="5111750"/>
          </a:xfrm>
        </p:spPr>
        <p:txBody>
          <a:bodyPr/>
          <a:lstStyle/>
          <a:p>
            <a:r>
              <a:rPr lang="zh-CN" altLang="en-US"/>
              <a:t>功能测试</a:t>
            </a:r>
          </a:p>
          <a:p>
            <a:pPr lvl="1"/>
            <a:r>
              <a:rPr lang="zh-CN" altLang="en-US"/>
              <a:t>正确输出借出排行榜</a:t>
            </a:r>
          </a:p>
          <a:p>
            <a:pPr lvl="1"/>
            <a:r>
              <a:rPr lang="zh-CN" altLang="en-US"/>
              <a:t>输出格式正确</a:t>
            </a:r>
          </a:p>
          <a:p>
            <a:pPr lvl="1"/>
            <a:endParaRPr lang="zh-CN" altLang="en-US"/>
          </a:p>
        </p:txBody>
      </p:sp>
      <p:grpSp>
        <p:nvGrpSpPr>
          <p:cNvPr id="523268" name="Group 4"/>
          <p:cNvGrpSpPr>
            <a:grpSpLocks/>
          </p:cNvGrpSpPr>
          <p:nvPr/>
        </p:nvGrpSpPr>
        <p:grpSpPr bwMode="auto">
          <a:xfrm>
            <a:off x="2051050" y="3357563"/>
            <a:ext cx="4751388" cy="1898650"/>
            <a:chOff x="1338" y="2886"/>
            <a:chExt cx="2993" cy="775"/>
          </a:xfrm>
        </p:grpSpPr>
        <p:sp>
          <p:nvSpPr>
            <p:cNvPr id="523269" name="Text Box 5"/>
            <p:cNvSpPr txBox="1">
              <a:spLocks noChangeArrowheads="1"/>
            </p:cNvSpPr>
            <p:nvPr/>
          </p:nvSpPr>
          <p:spPr bwMode="auto">
            <a:xfrm>
              <a:off x="1338" y="3343"/>
              <a:ext cx="2993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互相验证完成的程序功能</a:t>
              </a:r>
            </a:p>
            <a:p>
              <a:pPr algn="l"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小组长检查本组完成情况</a:t>
              </a:r>
            </a:p>
          </p:txBody>
        </p:sp>
        <p:sp>
          <p:nvSpPr>
            <p:cNvPr id="523270" name="AutoShape 6"/>
            <p:cNvSpPr>
              <a:spLocks noChangeArrowheads="1"/>
            </p:cNvSpPr>
            <p:nvPr/>
          </p:nvSpPr>
          <p:spPr bwMode="auto">
            <a:xfrm>
              <a:off x="1338" y="2886"/>
              <a:ext cx="2973" cy="412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ea typeface="黑体" panose="02010609060101010101" pitchFamily="49" charset="-122"/>
                </a:rPr>
                <a:t>功能测试</a:t>
              </a:r>
              <a:endParaRPr lang="en-US" altLang="zh-CN" sz="2400" b="1"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项目总结</a:t>
            </a:r>
          </a:p>
        </p:txBody>
      </p:sp>
      <p:grpSp>
        <p:nvGrpSpPr>
          <p:cNvPr id="449543" name="Group 7"/>
          <p:cNvGrpSpPr>
            <a:grpSpLocks/>
          </p:cNvGrpSpPr>
          <p:nvPr/>
        </p:nvGrpSpPr>
        <p:grpSpPr bwMode="auto">
          <a:xfrm>
            <a:off x="1979613" y="2420938"/>
            <a:ext cx="6480175" cy="2592387"/>
            <a:chOff x="1247" y="1525"/>
            <a:chExt cx="4082" cy="1633"/>
          </a:xfrm>
        </p:grpSpPr>
        <p:sp>
          <p:nvSpPr>
            <p:cNvPr id="449541" name="Text Box 5"/>
            <p:cNvSpPr txBox="1">
              <a:spLocks noChangeArrowheads="1"/>
            </p:cNvSpPr>
            <p:nvPr/>
          </p:nvSpPr>
          <p:spPr bwMode="auto">
            <a:xfrm>
              <a:off x="1248" y="2355"/>
              <a:ext cx="4081" cy="8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70000"/>
                </a:lnSpc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讲解要点：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b="1">
                  <a:ea typeface="黑体" panose="02010609060101010101" pitchFamily="49" charset="-122"/>
                </a:rPr>
                <a:t>       完成情况、技能总结、经验分享、项目收获</a:t>
              </a:r>
              <a:endParaRPr lang="en-US" altLang="zh-CN" b="1">
                <a:ea typeface="黑体" panose="02010609060101010101" pitchFamily="49" charset="-122"/>
              </a:endParaRPr>
            </a:p>
            <a:p>
              <a:pPr algn="l">
                <a:lnSpc>
                  <a:spcPct val="70000"/>
                </a:lnSpc>
                <a:spcBef>
                  <a:spcPct val="50000"/>
                </a:spcBef>
                <a:buFont typeface="Wingdings" panose="05000000000000000000" pitchFamily="2" charset="2"/>
                <a:buChar char="n"/>
              </a:pPr>
              <a:r>
                <a:rPr lang="zh-CN" altLang="en-US" b="1">
                  <a:ea typeface="黑体" panose="02010609060101010101" pitchFamily="49" charset="-122"/>
                </a:rPr>
                <a:t>表达要求：</a:t>
              </a:r>
            </a:p>
            <a:p>
              <a:pPr algn="l">
                <a:lnSpc>
                  <a:spcPct val="70000"/>
                </a:lnSpc>
                <a:spcBef>
                  <a:spcPct val="50000"/>
                </a:spcBef>
                <a:buFont typeface="Wingdings" panose="05000000000000000000" pitchFamily="2" charset="2"/>
                <a:buNone/>
              </a:pPr>
              <a:r>
                <a:rPr lang="zh-CN" altLang="en-US" b="1">
                  <a:ea typeface="黑体" panose="02010609060101010101" pitchFamily="49" charset="-122"/>
                </a:rPr>
                <a:t>       清晰流畅、有条理、重点突出</a:t>
              </a:r>
            </a:p>
          </p:txBody>
        </p:sp>
        <p:sp>
          <p:nvSpPr>
            <p:cNvPr id="449542" name="AutoShape 6"/>
            <p:cNvSpPr>
              <a:spLocks noChangeArrowheads="1"/>
            </p:cNvSpPr>
            <p:nvPr/>
          </p:nvSpPr>
          <p:spPr bwMode="auto">
            <a:xfrm>
              <a:off x="1247" y="1525"/>
              <a:ext cx="2973" cy="73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CC99FF"/>
                </a:gs>
                <a:gs pos="100000">
                  <a:srgbClr val="CC99FF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800080"/>
              </a:solidFill>
              <a:round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/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effectLst>
                    <a:outerShdw blurRad="38100" dist="38100" dir="2700000" algn="tl">
                      <a:srgbClr val="FFFFFF"/>
                    </a:outerShdw>
                  </a:effectLst>
                  <a:ea typeface="黑体" panose="02010609060101010101" pitchFamily="49" charset="-122"/>
                </a:rPr>
                <a:t>项目展示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技能总结</a:t>
            </a:r>
            <a:endParaRPr lang="en-US" altLang="zh-CN" b="1"/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主要技能点</a:t>
            </a:r>
          </a:p>
          <a:p>
            <a:pPr lvl="1"/>
            <a:r>
              <a:rPr lang="zh-CN" altLang="en-US"/>
              <a:t>选择结构、循环结构、二重循环结构</a:t>
            </a:r>
          </a:p>
          <a:p>
            <a:pPr lvl="1"/>
            <a:r>
              <a:rPr lang="zh-CN" altLang="en-US"/>
              <a:t>数组</a:t>
            </a:r>
          </a:p>
          <a:p>
            <a:pPr lvl="1"/>
            <a:r>
              <a:rPr lang="zh-CN" altLang="en-US"/>
              <a:t>类和对象</a:t>
            </a:r>
          </a:p>
          <a:p>
            <a:pPr lvl="1"/>
            <a:r>
              <a:rPr lang="en-US" altLang="zh-CN">
                <a:solidFill>
                  <a:srgbClr val="0000FF"/>
                </a:solidFill>
              </a:rPr>
              <a:t>SimpleDateFormat</a:t>
            </a:r>
            <a:r>
              <a:rPr lang="zh-CN" altLang="en-US">
                <a:solidFill>
                  <a:srgbClr val="0000FF"/>
                </a:solidFill>
              </a:rPr>
              <a:t>类</a:t>
            </a:r>
            <a:endParaRPr lang="zh-CN" altLang="en-US"/>
          </a:p>
          <a:p>
            <a:pPr lvl="1"/>
            <a:endParaRPr lang="zh-CN" altLang="en-US"/>
          </a:p>
          <a:p>
            <a:r>
              <a:rPr lang="zh-CN" altLang="en-US"/>
              <a:t>  项目流程</a:t>
            </a:r>
          </a:p>
          <a:p>
            <a:pPr lvl="1"/>
            <a:r>
              <a:rPr lang="zh-CN" altLang="en-US"/>
              <a:t>需求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设计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开发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测试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/>
              <a:t>部署</a:t>
            </a:r>
            <a:r>
              <a:rPr lang="en-US" altLang="zh-CN">
                <a:sym typeface="Wingdings" panose="05000000000000000000" pitchFamily="2" charset="2"/>
              </a:rPr>
              <a:t></a:t>
            </a:r>
            <a:r>
              <a:rPr lang="zh-CN" altLang="en-US">
                <a:solidFill>
                  <a:srgbClr val="0000FF"/>
                </a:solidFill>
              </a:rPr>
              <a:t>用户培训</a:t>
            </a:r>
          </a:p>
          <a:p>
            <a:pPr lvl="1"/>
            <a:r>
              <a:rPr lang="zh-CN" altLang="en-US"/>
              <a:t>设计：</a:t>
            </a:r>
            <a:r>
              <a:rPr lang="zh-CN" altLang="en-US">
                <a:solidFill>
                  <a:srgbClr val="0000FF"/>
                </a:solidFill>
              </a:rPr>
              <a:t>数据库设计</a:t>
            </a:r>
            <a:r>
              <a:rPr lang="zh-CN" altLang="en-US"/>
              <a:t>、技术框架设计、交互设计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作业</a:t>
            </a:r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课后作业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必做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ea typeface="黑体" panose="02010609060101010101" pitchFamily="49" charset="-122"/>
              </a:rPr>
              <a:t>编写</a:t>
            </a:r>
            <a:r>
              <a:rPr lang="en-US" altLang="zh-CN">
                <a:ea typeface="黑体" panose="02010609060101010101" pitchFamily="49" charset="-122"/>
              </a:rPr>
              <a:t>《MyShopping</a:t>
            </a:r>
            <a:r>
              <a:rPr lang="zh-CN" altLang="en-US">
                <a:ea typeface="黑体" panose="02010609060101010101" pitchFamily="49" charset="-122"/>
              </a:rPr>
              <a:t>项目感想</a:t>
            </a:r>
            <a:r>
              <a:rPr lang="en-US" altLang="zh-CN">
                <a:ea typeface="黑体" panose="02010609060101010101" pitchFamily="49" charset="-122"/>
              </a:rPr>
              <a:t>》</a:t>
            </a:r>
            <a:r>
              <a:rPr lang="zh-CN" altLang="en-US">
                <a:ea typeface="黑体" panose="02010609060101010101" pitchFamily="49" charset="-122"/>
              </a:rPr>
              <a:t>，不少于</a:t>
            </a:r>
            <a:r>
              <a:rPr lang="en-US" altLang="zh-CN">
                <a:ea typeface="黑体" panose="02010609060101010101" pitchFamily="49" charset="-122"/>
              </a:rPr>
              <a:t>500</a:t>
            </a:r>
            <a:r>
              <a:rPr lang="zh-CN" altLang="en-US">
                <a:ea typeface="黑体" panose="02010609060101010101" pitchFamily="49" charset="-122"/>
              </a:rPr>
              <a:t>字</a:t>
            </a:r>
          </a:p>
          <a:p>
            <a:pPr lvl="2">
              <a:lnSpc>
                <a:spcPct val="90000"/>
              </a:lnSpc>
            </a:pPr>
            <a:endParaRPr lang="zh-CN" altLang="en-US"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选做</a:t>
            </a:r>
          </a:p>
          <a:p>
            <a:pPr lvl="2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  <a:ea typeface="黑体" panose="02010609060101010101" pitchFamily="49" charset="-122"/>
              </a:rPr>
              <a:t>教员备课时在此添加内容</a:t>
            </a:r>
          </a:p>
          <a:p>
            <a:pPr lvl="2">
              <a:lnSpc>
                <a:spcPct val="90000"/>
              </a:lnSpc>
            </a:pPr>
            <a:endParaRPr lang="zh-CN" altLang="en-US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/>
              <a:t>提交时间：</a:t>
            </a:r>
            <a:r>
              <a:rPr lang="en-US" altLang="zh-CN">
                <a:solidFill>
                  <a:srgbClr val="FF3300"/>
                </a:solidFill>
              </a:rPr>
              <a:t>xxx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提交形式：</a:t>
            </a:r>
            <a:r>
              <a:rPr lang="en-US" altLang="zh-CN">
                <a:solidFill>
                  <a:srgbClr val="FF3300"/>
                </a:solidFill>
              </a:rPr>
              <a:t>xxx</a:t>
            </a:r>
          </a:p>
          <a:p>
            <a:pPr lvl="1"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预习作业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背诵英文单词</a:t>
            </a:r>
          </a:p>
          <a:p>
            <a:pPr lvl="1">
              <a:lnSpc>
                <a:spcPct val="90000"/>
              </a:lnSpc>
            </a:pPr>
            <a:r>
              <a:rPr lang="zh-CN" altLang="en-US">
                <a:solidFill>
                  <a:srgbClr val="FF3300"/>
                </a:solidFill>
              </a:rPr>
              <a:t>教员备课时在此添加内容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398" name="Picture 6" descr="教育改变生活副本"/>
          <p:cNvPicPr>
            <a:picLocks noChangeAspect="1" noChangeArrowheads="1"/>
          </p:cNvPicPr>
          <p:nvPr/>
        </p:nvPicPr>
        <p:blipFill>
          <a:blip r:embed="rId3">
            <a:lum bright="6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00" y="3346450"/>
            <a:ext cx="4681538" cy="1068388"/>
          </a:xfrm>
          <a:prstGeom prst="rect">
            <a:avLst/>
          </a:prstGeom>
          <a:noFill/>
          <a:ln>
            <a:noFill/>
          </a:ln>
          <a:effectLst>
            <a:prstShdw prst="shdw13" dist="53882" dir="13500000">
              <a:schemeClr val="tx1">
                <a:alpha val="50000"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8651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问题分析</a:t>
            </a:r>
            <a:r>
              <a:rPr lang="en-US" altLang="zh-CN" b="1"/>
              <a:t>1</a:t>
            </a:r>
            <a:r>
              <a:rPr lang="zh-CN" altLang="en-US" b="1"/>
              <a:t>：整体开发思路</a:t>
            </a:r>
            <a:endParaRPr lang="en-US" altLang="zh-CN" b="1"/>
          </a:p>
        </p:txBody>
      </p:sp>
      <p:sp>
        <p:nvSpPr>
          <p:cNvPr id="507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系统开发步骤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明确需求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设计对象保存</a:t>
            </a:r>
            <a:r>
              <a:rPr lang="en-US" altLang="zh-CN">
                <a:latin typeface="黑体" panose="02010609060101010101" pitchFamily="49" charset="-122"/>
              </a:rPr>
              <a:t>DVD</a:t>
            </a:r>
            <a:r>
              <a:rPr lang="zh-CN" altLang="en-US">
                <a:latin typeface="黑体" panose="02010609060101010101" pitchFamily="49" charset="-122"/>
              </a:rPr>
              <a:t>信息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设计技术框架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采用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Java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技术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编码顺序</a:t>
            </a:r>
          </a:p>
          <a:p>
            <a:pPr lvl="2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、数据初始化</a:t>
            </a:r>
          </a:p>
          <a:p>
            <a:pPr lvl="2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、菜单切换</a:t>
            </a:r>
          </a:p>
          <a:p>
            <a:pPr lvl="2">
              <a:buFontTx/>
              <a:buNone/>
            </a:pP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、完成各种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DVD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管理操作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测试</a:t>
            </a:r>
          </a:p>
          <a:p>
            <a:pPr lvl="1"/>
            <a:endParaRPr lang="en-US" altLang="zh-CN">
              <a:latin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问题分析</a:t>
            </a:r>
            <a:r>
              <a:rPr lang="en-US" altLang="zh-CN" b="1"/>
              <a:t>2</a:t>
            </a:r>
            <a:r>
              <a:rPr lang="zh-CN" altLang="en-US" b="1"/>
              <a:t>：界面交互设计</a:t>
            </a:r>
            <a:endParaRPr lang="en-US" altLang="zh-CN" b="1"/>
          </a:p>
        </p:txBody>
      </p:sp>
      <p:sp>
        <p:nvSpPr>
          <p:cNvPr id="508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界面交互设计的原则</a:t>
            </a:r>
          </a:p>
          <a:p>
            <a:pPr lvl="1"/>
            <a:r>
              <a:rPr lang="zh-CN" altLang="en-US"/>
              <a:t>统一性原则</a:t>
            </a:r>
            <a:endParaRPr lang="en-US" altLang="zh-CN"/>
          </a:p>
          <a:p>
            <a:pPr lvl="2"/>
            <a:r>
              <a:rPr lang="zh-CN" altLang="en-US">
                <a:ea typeface="黑体" panose="02010609060101010101" pitchFamily="49" charset="-122"/>
              </a:rPr>
              <a:t>界面风格统一：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用相同方式展现相同类型的数据，如：日期类型</a:t>
            </a:r>
            <a:endParaRPr lang="en-US" altLang="zh-CN">
              <a:ea typeface="黑体" panose="02010609060101010101" pitchFamily="49" charset="-122"/>
            </a:endParaRP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交互风格统一：</a:t>
            </a:r>
            <a:br>
              <a:rPr lang="zh-CN" altLang="en-US">
                <a:ea typeface="黑体" panose="02010609060101010101" pitchFamily="49" charset="-122"/>
              </a:rPr>
            </a:br>
            <a:r>
              <a:rPr lang="zh-CN" altLang="en-US">
                <a:ea typeface="黑体" panose="02010609060101010101" pitchFamily="49" charset="-122"/>
              </a:rPr>
              <a:t>用相同方式完成相同类型的操作，如：录入日期</a:t>
            </a:r>
          </a:p>
          <a:p>
            <a:pPr lvl="1"/>
            <a:r>
              <a:rPr lang="zh-CN" altLang="en-US"/>
              <a:t>美观性原则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界面美观大方</a:t>
            </a:r>
            <a:endParaRPr lang="en-US" altLang="zh-CN">
              <a:ea typeface="黑体" panose="02010609060101010101" pitchFamily="49" charset="-122"/>
            </a:endParaRPr>
          </a:p>
          <a:p>
            <a:pPr lvl="1"/>
            <a:r>
              <a:rPr lang="zh-CN" altLang="en-US"/>
              <a:t>易用性原则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操作方式自然、易理解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难点分析</a:t>
            </a:r>
            <a:r>
              <a:rPr lang="en-US" altLang="zh-CN" b="1"/>
              <a:t>1</a:t>
            </a:r>
            <a:r>
              <a:rPr lang="zh-CN" altLang="en-US" b="1"/>
              <a:t>：理解业务</a:t>
            </a:r>
          </a:p>
        </p:txBody>
      </p:sp>
      <p:sp>
        <p:nvSpPr>
          <p:cNvPr id="515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76350"/>
            <a:ext cx="7931150" cy="4457700"/>
          </a:xfrm>
        </p:spPr>
        <p:txBody>
          <a:bodyPr/>
          <a:lstStyle/>
          <a:p>
            <a:r>
              <a:rPr lang="zh-CN" altLang="en-US"/>
              <a:t>如何保存</a:t>
            </a:r>
            <a:r>
              <a:rPr lang="en-US" altLang="zh-CN"/>
              <a:t>DVD</a:t>
            </a:r>
            <a:r>
              <a:rPr lang="zh-CN" altLang="en-US"/>
              <a:t>信息 ？</a:t>
            </a:r>
          </a:p>
          <a:p>
            <a:endParaRPr lang="zh-CN" altLang="en-US"/>
          </a:p>
          <a:p>
            <a:r>
              <a:rPr lang="zh-CN" altLang="en-US"/>
              <a:t>如何访问</a:t>
            </a:r>
            <a:r>
              <a:rPr lang="en-US" altLang="zh-CN"/>
              <a:t>DVD</a:t>
            </a:r>
            <a:r>
              <a:rPr lang="zh-CN" altLang="en-US"/>
              <a:t>信息？</a:t>
            </a:r>
          </a:p>
          <a:p>
            <a:endParaRPr lang="zh-CN" altLang="en-US"/>
          </a:p>
          <a:p>
            <a:r>
              <a:rPr lang="zh-CN" altLang="en-US"/>
              <a:t>如何删除</a:t>
            </a:r>
            <a:r>
              <a:rPr lang="en-US" altLang="zh-CN"/>
              <a:t>DVD</a:t>
            </a:r>
            <a:r>
              <a:rPr lang="zh-CN" altLang="en-US"/>
              <a:t>信息 ？</a:t>
            </a:r>
          </a:p>
          <a:p>
            <a:endParaRPr lang="zh-CN" altLang="en-US"/>
          </a:p>
          <a:p>
            <a:r>
              <a:rPr lang="zh-CN" altLang="en-US"/>
              <a:t>如何计算租金 ？</a:t>
            </a: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难点分析</a:t>
            </a:r>
            <a:r>
              <a:rPr lang="en-US" altLang="zh-CN" b="1"/>
              <a:t>2</a:t>
            </a:r>
            <a:r>
              <a:rPr lang="zh-CN" altLang="en-US" b="1"/>
              <a:t>：如何保存</a:t>
            </a:r>
            <a:r>
              <a:rPr lang="en-US" altLang="zh-CN" b="1"/>
              <a:t>DVD</a:t>
            </a:r>
            <a:r>
              <a:rPr lang="zh-CN" altLang="en-US" b="1"/>
              <a:t>信息 </a:t>
            </a:r>
            <a:endParaRPr lang="en-US" altLang="zh-CN" b="1"/>
          </a:p>
        </p:txBody>
      </p:sp>
      <p:sp>
        <p:nvSpPr>
          <p:cNvPr id="510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使用数组对象保存</a:t>
            </a:r>
            <a:r>
              <a:rPr lang="en-US" altLang="zh-CN"/>
              <a:t>DVD</a:t>
            </a:r>
            <a:r>
              <a:rPr lang="zh-CN" altLang="en-US"/>
              <a:t>信息 </a:t>
            </a:r>
          </a:p>
          <a:p>
            <a:pPr lvl="1"/>
            <a:r>
              <a:rPr lang="zh-CN" altLang="en-US"/>
              <a:t>每张</a:t>
            </a:r>
            <a:r>
              <a:rPr lang="en-US" altLang="zh-CN"/>
              <a:t>DVD</a:t>
            </a:r>
            <a:r>
              <a:rPr lang="zh-CN" altLang="en-US"/>
              <a:t>的信息都包括名称、是否可借的状态以及借出的日期</a:t>
            </a:r>
          </a:p>
          <a:p>
            <a:pPr lvl="1"/>
            <a:r>
              <a:rPr lang="zh-CN" altLang="en-US"/>
              <a:t>包含多张</a:t>
            </a:r>
            <a:r>
              <a:rPr lang="en-US" altLang="zh-CN"/>
              <a:t>DVD</a:t>
            </a:r>
          </a:p>
          <a:p>
            <a:endParaRPr lang="zh-CN" altLang="en-US"/>
          </a:p>
          <a:p>
            <a:r>
              <a:rPr lang="zh-CN" altLang="en-US"/>
              <a:t>参考代码 </a:t>
            </a:r>
          </a:p>
          <a:p>
            <a:pPr lvl="1"/>
            <a:endParaRPr lang="en-US" altLang="zh-CN"/>
          </a:p>
        </p:txBody>
      </p:sp>
      <p:sp>
        <p:nvSpPr>
          <p:cNvPr id="510980" name="AutoShape 4"/>
          <p:cNvSpPr>
            <a:spLocks noChangeArrowheads="1"/>
          </p:cNvSpPr>
          <p:nvPr/>
        </p:nvSpPr>
        <p:spPr bwMode="auto">
          <a:xfrm>
            <a:off x="1552575" y="4225925"/>
            <a:ext cx="7029450" cy="1738313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public class DVDSet{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	String[ ] name = new String[50];//DVD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名称数组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int[ ] state = new int[50];      //DVD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借出状态：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已借出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/1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可借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    	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String[ ] date=new String[50];  //DVD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借出日期   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10981" name="AutoShape 5"/>
          <p:cNvSpPr>
            <a:spLocks noChangeArrowheads="1"/>
          </p:cNvSpPr>
          <p:nvPr/>
        </p:nvSpPr>
        <p:spPr bwMode="auto">
          <a:xfrm>
            <a:off x="4211638" y="3213100"/>
            <a:ext cx="3743325" cy="693738"/>
          </a:xfrm>
          <a:prstGeom prst="wedgeRoundRectCallout">
            <a:avLst>
              <a:gd name="adj1" fmla="val -44019"/>
              <a:gd name="adj2" fmla="val 109269"/>
              <a:gd name="adj3" fmla="val 16667"/>
            </a:avLst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FF9900"/>
            </a:solidFill>
            <a:miter lim="800000"/>
            <a:headEnd/>
            <a:tailEnd/>
          </a:ln>
          <a:effectLst>
            <a:outerShdw dist="53882" dir="2700000" algn="ctr" rotWithShape="0">
              <a:schemeClr val="bg2">
                <a:alpha val="50000"/>
              </a:schemeClr>
            </a:outerShdw>
          </a:effectLst>
        </p:spPr>
        <p:txBody>
          <a:bodyPr anchorCtr="1">
            <a:spAutoFit/>
          </a:bodyPr>
          <a:lstStyle/>
          <a:p>
            <a:r>
              <a:rPr lang="zh-CN" altLang="en-US" b="1">
                <a:ea typeface="黑体" panose="02010609060101010101" pitchFamily="49" charset="-122"/>
              </a:rPr>
              <a:t>也可以采用对象数组来保存信息</a:t>
            </a:r>
          </a:p>
          <a:p>
            <a:r>
              <a:rPr lang="en-US" altLang="zh-CN" b="1">
                <a:ea typeface="黑体" panose="02010609060101010101" pitchFamily="49" charset="-122"/>
              </a:rPr>
              <a:t>DVD [ ] dset=new DVD[50];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0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0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0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0" grpId="0" animBg="1"/>
      <p:bldP spid="5109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难点分析</a:t>
            </a:r>
            <a:r>
              <a:rPr lang="en-US" altLang="zh-CN" b="1"/>
              <a:t>3</a:t>
            </a:r>
            <a:r>
              <a:rPr lang="zh-CN" altLang="en-US" b="1"/>
              <a:t>：如何访问</a:t>
            </a:r>
            <a:r>
              <a:rPr lang="en-US" altLang="zh-CN" b="1"/>
              <a:t>DVD</a:t>
            </a:r>
            <a:r>
              <a:rPr lang="zh-CN" altLang="en-US" b="1"/>
              <a:t>信息 </a:t>
            </a:r>
            <a:endParaRPr lang="en-US" altLang="zh-CN" b="1"/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访问</a:t>
            </a:r>
            <a:r>
              <a:rPr lang="en-US" altLang="zh-CN"/>
              <a:t>DVD</a:t>
            </a:r>
            <a:r>
              <a:rPr lang="zh-CN" altLang="en-US"/>
              <a:t>信息</a:t>
            </a:r>
          </a:p>
          <a:p>
            <a:pPr lvl="1"/>
            <a:r>
              <a:rPr lang="zh-CN" altLang="en-US"/>
              <a:t>创建</a:t>
            </a:r>
            <a:r>
              <a:rPr lang="en-US" altLang="zh-CN"/>
              <a:t>DVD</a:t>
            </a:r>
            <a:r>
              <a:rPr lang="zh-CN" altLang="en-US"/>
              <a:t>对象数组</a:t>
            </a:r>
            <a:r>
              <a:rPr lang="en-US" altLang="zh-CN"/>
              <a:t>dvd</a:t>
            </a:r>
            <a:r>
              <a:rPr lang="zh-CN" altLang="en-US"/>
              <a:t>后，访问第</a:t>
            </a:r>
            <a:r>
              <a:rPr lang="en-US" altLang="zh-CN"/>
              <a:t>i+1</a:t>
            </a:r>
            <a:r>
              <a:rPr lang="zh-CN" altLang="en-US"/>
              <a:t>张</a:t>
            </a:r>
            <a:r>
              <a:rPr lang="en-US" altLang="zh-CN"/>
              <a:t>DVD</a:t>
            </a:r>
            <a:r>
              <a:rPr lang="zh-CN" altLang="en-US"/>
              <a:t>信息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名称：</a:t>
            </a:r>
            <a:r>
              <a:rPr lang="en-US" altLang="zh-CN">
                <a:ea typeface="黑体" panose="02010609060101010101" pitchFamily="49" charset="-122"/>
              </a:rPr>
              <a:t>dvd.name[i] 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状态：</a:t>
            </a:r>
            <a:r>
              <a:rPr lang="en-US" altLang="zh-CN">
                <a:ea typeface="黑体" panose="02010609060101010101" pitchFamily="49" charset="-122"/>
              </a:rPr>
              <a:t>dvd.state[i] </a:t>
            </a:r>
          </a:p>
          <a:p>
            <a:pPr lvl="2"/>
            <a:r>
              <a:rPr lang="zh-CN" altLang="en-US">
                <a:ea typeface="黑体" panose="02010609060101010101" pitchFamily="49" charset="-122"/>
              </a:rPr>
              <a:t>借出日期：</a:t>
            </a:r>
            <a:r>
              <a:rPr lang="en-US" altLang="zh-CN">
                <a:ea typeface="黑体" panose="02010609060101010101" pitchFamily="49" charset="-122"/>
              </a:rPr>
              <a:t>dvd.date[i] </a:t>
            </a:r>
            <a:endParaRPr lang="zh-CN" altLang="en-US">
              <a:ea typeface="黑体" panose="02010609060101010101" pitchFamily="49" charset="-122"/>
            </a:endParaRPr>
          </a:p>
          <a:p>
            <a:pPr lvl="1"/>
            <a:endParaRPr lang="en-US" altLang="zh-CN"/>
          </a:p>
          <a:p>
            <a:r>
              <a:rPr lang="zh-CN" altLang="en-US"/>
              <a:t>参考代码 </a:t>
            </a:r>
          </a:p>
          <a:p>
            <a:pPr lvl="1"/>
            <a:endParaRPr lang="en-US" altLang="zh-CN"/>
          </a:p>
        </p:txBody>
      </p:sp>
      <p:sp>
        <p:nvSpPr>
          <p:cNvPr id="512004" name="AutoShape 4"/>
          <p:cNvSpPr>
            <a:spLocks noChangeArrowheads="1"/>
          </p:cNvSpPr>
          <p:nvPr/>
        </p:nvSpPr>
        <p:spPr bwMode="auto">
          <a:xfrm>
            <a:off x="1403350" y="4437063"/>
            <a:ext cx="7038975" cy="2078037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DVDSet dvd = new DVDSet();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System.out.println(dvd.name[i] 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System.out.println(dvd. state[i]</a:t>
            </a:r>
            <a:r>
              <a:rPr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System.out.println(dvd. date[i]</a:t>
            </a:r>
            <a:r>
              <a:rPr lang="en-US" altLang="zh-CN" sz="1800">
                <a:latin typeface="Arial" panose="020B0604020202020204" pitchFamily="34" charset="0"/>
                <a:ea typeface="黑体" panose="02010609060101010101" pitchFamily="49" charset="-122"/>
              </a:rPr>
              <a:t> </a:t>
            </a: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2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b="1"/>
              <a:t>难点分析</a:t>
            </a:r>
            <a:r>
              <a:rPr lang="en-US" altLang="zh-CN" b="1"/>
              <a:t>4</a:t>
            </a:r>
            <a:r>
              <a:rPr lang="zh-CN" altLang="en-US" b="1"/>
              <a:t>：如何计算租金 </a:t>
            </a:r>
            <a:endParaRPr lang="en-US" altLang="zh-CN" b="1"/>
          </a:p>
        </p:txBody>
      </p:sp>
      <p:sp>
        <p:nvSpPr>
          <p:cNvPr id="514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</a:rPr>
              <a:t>计算租金 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租金</a:t>
            </a:r>
            <a:r>
              <a:rPr lang="en-US" altLang="zh-CN">
                <a:latin typeface="黑体" panose="02010609060101010101" pitchFamily="49" charset="-122"/>
              </a:rPr>
              <a:t>=</a:t>
            </a:r>
            <a:r>
              <a:rPr lang="zh-CN" altLang="en-US">
                <a:latin typeface="黑体" panose="02010609060101010101" pitchFamily="49" charset="-122"/>
              </a:rPr>
              <a:t>日期差*（租金</a:t>
            </a:r>
            <a:r>
              <a:rPr lang="en-US" altLang="zh-CN">
                <a:latin typeface="黑体" panose="02010609060101010101" pitchFamily="49" charset="-122"/>
              </a:rPr>
              <a:t>/</a:t>
            </a:r>
            <a:r>
              <a:rPr lang="zh-CN" altLang="en-US">
                <a:latin typeface="黑体" panose="02010609060101010101" pitchFamily="49" charset="-122"/>
              </a:rPr>
              <a:t>每天） </a:t>
            </a:r>
          </a:p>
          <a:p>
            <a:pPr lvl="1"/>
            <a:r>
              <a:rPr lang="zh-CN" altLang="en-US">
                <a:latin typeface="黑体" panose="02010609060101010101" pitchFamily="49" charset="-122"/>
              </a:rPr>
              <a:t>计算日期差</a:t>
            </a:r>
          </a:p>
          <a:p>
            <a:pPr lvl="2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借出日期利用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“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日</a:t>
            </a:r>
            <a:r>
              <a:rPr lang="zh-CN" altLang="en-US">
                <a:latin typeface="宋体" panose="02010600030101010101" pitchFamily="2" charset="-122"/>
                <a:ea typeface="黑体" panose="02010609060101010101" pitchFamily="49" charset="-122"/>
              </a:rPr>
              <a:t>”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的字符串形式保存，可利用类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SimpleDateFormat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对字符串进行日期格式化，再求日期差 </a:t>
            </a:r>
            <a:endParaRPr lang="en-US" altLang="zh-CN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>
              <a:latin typeface="黑体" panose="02010609060101010101" pitchFamily="49" charset="-122"/>
            </a:endParaRPr>
          </a:p>
          <a:p>
            <a:r>
              <a:rPr lang="zh-CN" altLang="en-US">
                <a:latin typeface="黑体" panose="02010609060101010101" pitchFamily="49" charset="-122"/>
              </a:rPr>
              <a:t>参考代码 </a:t>
            </a:r>
          </a:p>
          <a:p>
            <a:pPr lvl="1"/>
            <a:endParaRPr lang="en-US" altLang="zh-CN">
              <a:latin typeface="黑体" panose="02010609060101010101" pitchFamily="49" charset="-122"/>
            </a:endParaRPr>
          </a:p>
        </p:txBody>
      </p:sp>
      <p:sp>
        <p:nvSpPr>
          <p:cNvPr id="514052" name="AutoShape 4"/>
          <p:cNvSpPr>
            <a:spLocks noChangeArrowheads="1"/>
          </p:cNvSpPr>
          <p:nvPr/>
        </p:nvSpPr>
        <p:spPr bwMode="auto">
          <a:xfrm>
            <a:off x="1331913" y="4437063"/>
            <a:ext cx="7272337" cy="1738312"/>
          </a:xfrm>
          <a:prstGeom prst="roundRect">
            <a:avLst>
              <a:gd name="adj" fmla="val 4329"/>
            </a:avLst>
          </a:prstGeom>
          <a:gradFill rotWithShape="1">
            <a:gsLst>
              <a:gs pos="0">
                <a:srgbClr val="CCFFFF"/>
              </a:gs>
              <a:gs pos="100000">
                <a:srgbClr val="CCFFFF">
                  <a:gamma/>
                  <a:tint val="0"/>
                  <a:invGamma/>
                </a:srgbClr>
              </a:gs>
            </a:gsLst>
            <a:lin ang="5400000" scaled="1"/>
          </a:gradFill>
          <a:ln w="9525" algn="ctr">
            <a:solidFill>
              <a:srgbClr val="0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 defTabSz="4445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defTabSz="4445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SimpleDateFormat sd=new SimpleDateFormat("yyyy-MM-dd");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Arial" panose="020B0604020202020204" pitchFamily="34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Date d1=sd.parse(dstr1);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Date d2=sd.parse(dstr2);</a:t>
            </a:r>
          </a:p>
          <a:p>
            <a:pPr fontAlgn="b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charge=(d2.getTime()-d1.getTime())/(24*60*60*1000);//</a:t>
            </a:r>
            <a:r>
              <a:rPr lang="zh-CN" altLang="en-US" sz="1800" b="1">
                <a:latin typeface="Arial" panose="020B0604020202020204" pitchFamily="34" charset="0"/>
                <a:ea typeface="黑体" panose="02010609060101010101" pitchFamily="49" charset="-122"/>
                <a:cs typeface="Times New Roman" panose="02020603050405020304" pitchFamily="18" charset="0"/>
              </a:rPr>
              <a:t>得到日期差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4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052" grpId="0" animBg="1"/>
    </p:bldLst>
  </p:timing>
</p:sld>
</file>

<file path=ppt/theme/theme1.xml><?xml version="1.0" encoding="utf-8"?>
<a:theme xmlns:a="http://schemas.openxmlformats.org/drawingml/2006/main" name="模板">
  <a:themeElements>
    <a:clrScheme name="模板 1">
      <a:dk1>
        <a:srgbClr val="000000"/>
      </a:dk1>
      <a:lt1>
        <a:srgbClr val="FFFFFF"/>
      </a:lt1>
      <a:dk2>
        <a:srgbClr val="233DA9"/>
      </a:dk2>
      <a:lt2>
        <a:srgbClr val="DDDDDD"/>
      </a:lt2>
      <a:accent1>
        <a:srgbClr val="65AAE9"/>
      </a:accent1>
      <a:accent2>
        <a:srgbClr val="B2B2B2"/>
      </a:accent2>
      <a:accent3>
        <a:srgbClr val="FFFFFF"/>
      </a:accent3>
      <a:accent4>
        <a:srgbClr val="000000"/>
      </a:accent4>
      <a:accent5>
        <a:srgbClr val="B8D2F2"/>
      </a:accent5>
      <a:accent6>
        <a:srgbClr val="A1A1A1"/>
      </a:accent6>
      <a:hlink>
        <a:srgbClr val="7DA0D3"/>
      </a:hlink>
      <a:folHlink>
        <a:srgbClr val="B2E385"/>
      </a:folHlink>
    </a:clrScheme>
    <a:fontScheme name="模板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45791" dir="8778596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b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模板 1">
        <a:dk1>
          <a:srgbClr val="000000"/>
        </a:dk1>
        <a:lt1>
          <a:srgbClr val="FFFFFF"/>
        </a:lt1>
        <a:dk2>
          <a:srgbClr val="233DA9"/>
        </a:dk2>
        <a:lt2>
          <a:srgbClr val="DDDDDD"/>
        </a:lt2>
        <a:accent1>
          <a:srgbClr val="65AAE9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8D2F2"/>
        </a:accent5>
        <a:accent6>
          <a:srgbClr val="A1A1A1"/>
        </a:accent6>
        <a:hlink>
          <a:srgbClr val="7DA0D3"/>
        </a:hlink>
        <a:folHlink>
          <a:srgbClr val="B2E38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2">
        <a:dk1>
          <a:srgbClr val="000000"/>
        </a:dk1>
        <a:lt1>
          <a:srgbClr val="FFFFFF"/>
        </a:lt1>
        <a:dk2>
          <a:srgbClr val="632769"/>
        </a:dk2>
        <a:lt2>
          <a:srgbClr val="DDDDDD"/>
        </a:lt2>
        <a:accent1>
          <a:srgbClr val="8B8DE1"/>
        </a:accent1>
        <a:accent2>
          <a:srgbClr val="FF997D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E78A71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模板 3">
        <a:dk1>
          <a:srgbClr val="000000"/>
        </a:dk1>
        <a:lt1>
          <a:srgbClr val="FFFFFF"/>
        </a:lt1>
        <a:dk2>
          <a:srgbClr val="37737F"/>
        </a:dk2>
        <a:lt2>
          <a:srgbClr val="DDDDDD"/>
        </a:lt2>
        <a:accent1>
          <a:srgbClr val="52BCB2"/>
        </a:accent1>
        <a:accent2>
          <a:srgbClr val="E0A56A"/>
        </a:accent2>
        <a:accent3>
          <a:srgbClr val="FFFFFF"/>
        </a:accent3>
        <a:accent4>
          <a:srgbClr val="000000"/>
        </a:accent4>
        <a:accent5>
          <a:srgbClr val="B3DAD5"/>
        </a:accent5>
        <a:accent6>
          <a:srgbClr val="CB955F"/>
        </a:accent6>
        <a:hlink>
          <a:srgbClr val="A0C264"/>
        </a:hlink>
        <a:folHlink>
          <a:srgbClr val="DCDC2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模板</Template>
  <TotalTime>1974</TotalTime>
  <Words>1581</Words>
  <Application>Microsoft Office PowerPoint</Application>
  <PresentationFormat>全屏显示(4:3)</PresentationFormat>
  <Paragraphs>349</Paragraphs>
  <Slides>34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Times New Roman</vt:lpstr>
      <vt:lpstr>Arial</vt:lpstr>
      <vt:lpstr>黑体</vt:lpstr>
      <vt:lpstr>Wingdings</vt:lpstr>
      <vt:lpstr>宋体</vt:lpstr>
      <vt:lpstr>楷体_GB2312</vt:lpstr>
      <vt:lpstr>Tahoma</vt:lpstr>
      <vt:lpstr>Courier New</vt:lpstr>
      <vt:lpstr>模板</vt:lpstr>
      <vt:lpstr>三</vt:lpstr>
      <vt:lpstr>训练的技能点</vt:lpstr>
      <vt:lpstr>任务描述</vt:lpstr>
      <vt:lpstr>问题分析1：整体开发思路</vt:lpstr>
      <vt:lpstr>问题分析2：界面交互设计</vt:lpstr>
      <vt:lpstr>难点分析1：理解业务</vt:lpstr>
      <vt:lpstr>难点分析2：如何保存DVD信息 </vt:lpstr>
      <vt:lpstr>难点分析3：如何访问DVD信息 </vt:lpstr>
      <vt:lpstr>难点分析4：如何计算租金 </vt:lpstr>
      <vt:lpstr>开发计划</vt:lpstr>
      <vt:lpstr>用例1：数据初始化2-1 </vt:lpstr>
      <vt:lpstr>用例1：数据初始化2-2</vt:lpstr>
      <vt:lpstr>用例2：实现菜单切换2-1 </vt:lpstr>
      <vt:lpstr>用例2：实现菜单切换2-2</vt:lpstr>
      <vt:lpstr>用例3：实现查看DVD信息2-1 </vt:lpstr>
      <vt:lpstr>用例3：实现查看DVD信息2-2</vt:lpstr>
      <vt:lpstr>共性问题集中讲解</vt:lpstr>
      <vt:lpstr>用例4：实现新增DVD信息2-1 </vt:lpstr>
      <vt:lpstr>用例4：实现新增DVD信息2-2</vt:lpstr>
      <vt:lpstr>用例5：实现删除DVD信息2-1 </vt:lpstr>
      <vt:lpstr>用例5：实现删除DVD信息2-2</vt:lpstr>
      <vt:lpstr>共性问题集中讲解</vt:lpstr>
      <vt:lpstr>用例6：实现借出DVD业务处理2-1 </vt:lpstr>
      <vt:lpstr>用例6：实现借出DVD业务处理2-2</vt:lpstr>
      <vt:lpstr>用例7：实现归还DVD业务处理2-1 </vt:lpstr>
      <vt:lpstr>用例7：实现归还DVD业务处理2-2</vt:lpstr>
      <vt:lpstr>共性问题集中讲解</vt:lpstr>
      <vt:lpstr>用例8：实现借出排行榜3-1 </vt:lpstr>
      <vt:lpstr>用例8：实现借出排行榜3-2</vt:lpstr>
      <vt:lpstr>用例8：实现借出排行榜3-3</vt:lpstr>
      <vt:lpstr>项目总结</vt:lpstr>
      <vt:lpstr>技能总结</vt:lpstr>
      <vt:lpstr>作业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第1章内容回顾</dc:title>
  <dc:creator>xiaojing.dai</dc:creator>
  <cp:lastModifiedBy>XXXY</cp:lastModifiedBy>
  <cp:revision>413</cp:revision>
  <dcterms:created xsi:type="dcterms:W3CDTF">2006-03-08T06:55:38Z</dcterms:created>
  <dcterms:modified xsi:type="dcterms:W3CDTF">2021-04-12T11:18:43Z</dcterms:modified>
</cp:coreProperties>
</file>