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7"/>
  </p:notesMasterIdLst>
  <p:handoutMasterIdLst>
    <p:handoutMasterId r:id="rId18"/>
  </p:handoutMasterIdLst>
  <p:sldIdLst>
    <p:sldId id="256" r:id="rId2"/>
    <p:sldId id="350" r:id="rId3"/>
    <p:sldId id="351" r:id="rId4"/>
    <p:sldId id="368" r:id="rId5"/>
    <p:sldId id="352" r:id="rId6"/>
    <p:sldId id="362" r:id="rId7"/>
    <p:sldId id="354" r:id="rId8"/>
    <p:sldId id="355" r:id="rId9"/>
    <p:sldId id="363" r:id="rId10"/>
    <p:sldId id="357" r:id="rId11"/>
    <p:sldId id="360" r:id="rId12"/>
    <p:sldId id="364" r:id="rId13"/>
    <p:sldId id="361" r:id="rId14"/>
    <p:sldId id="359" r:id="rId15"/>
    <p:sldId id="265" r:id="rId1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69"/>
    <a:srgbClr val="CCECFF"/>
    <a:srgbClr val="FFFF00"/>
    <a:srgbClr val="969696"/>
    <a:srgbClr val="F8F8F8"/>
    <a:srgbClr val="A6E4F0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713" autoAdjust="0"/>
  </p:normalViewPr>
  <p:slideViewPr>
    <p:cSldViewPr>
      <p:cViewPr>
        <p:scale>
          <a:sx n="203" d="100"/>
          <a:sy n="203" d="100"/>
        </p:scale>
        <p:origin x="-6906" y="-3480"/>
      </p:cViewPr>
      <p:guideLst>
        <p:guide orient="horz" pos="2160"/>
        <p:guide orient="horz" pos="3074"/>
        <p:guide pos="2880"/>
      </p:guideLst>
    </p:cSldViewPr>
  </p:slideViewPr>
  <p:outlineViewPr>
    <p:cViewPr>
      <p:scale>
        <a:sx n="33" d="100"/>
        <a:sy n="33" d="100"/>
      </p:scale>
      <p:origin x="0" y="-4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44" d="100"/>
          <a:sy n="144" d="100"/>
        </p:scale>
        <p:origin x="-903" y="-6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2E833D28-3EAF-49D6-AAD1-C69216D466A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1D9EF6D6-858A-4796-8B97-A050D31C52E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EF6D6-858A-4796-8B97-A050D31C52E1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2977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A52D22-F664-4ED8-976B-CE5C2197AA51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必须有效果图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F51F61-8EF9-4BB4-9E7C-B169449505DD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必须有效果图</a:t>
            </a: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21BE85-3D76-468C-8F42-8361499A0FB2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EF6D6-858A-4796-8B97-A050D31C52E1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8026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BC8944-1E97-40A4-80D1-A06F137F79FB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39957" y="500270"/>
            <a:ext cx="4572000" cy="3429000"/>
          </a:xfrm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必须有效果图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FECDDA-3CC2-4C23-A066-21BE24DF9BB5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必须有效果图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EAEF36-85DA-4801-9800-52F4D51A6C03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必须有效果图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EF6D6-858A-4796-8B97-A050D31C52E1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6996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E76919-EEF4-4B40-910F-AB62BF7A5129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必须有效果图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451CB8-6247-4FE0-A411-B6B87CB101E4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必须有效果图</a:t>
            </a: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A9EE62-9342-408F-9791-91B3C219ADD3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必须有效果图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286" name="Picture 46" descr="版本标志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6386513"/>
            <a:ext cx="4248150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4315" name="Rectangle 75"/>
          <p:cNvSpPr>
            <a:spLocks noChangeArrowheads="1"/>
          </p:cNvSpPr>
          <p:nvPr userDrawn="1"/>
        </p:nvSpPr>
        <p:spPr bwMode="auto">
          <a:xfrm flipH="1" flipV="1">
            <a:off x="2381250" y="4438650"/>
            <a:ext cx="892175" cy="17463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16" name="Rectangle 76"/>
          <p:cNvSpPr>
            <a:spLocks noChangeArrowheads="1"/>
          </p:cNvSpPr>
          <p:nvPr userDrawn="1"/>
        </p:nvSpPr>
        <p:spPr bwMode="auto">
          <a:xfrm flipH="1" flipV="1">
            <a:off x="2478088" y="4438650"/>
            <a:ext cx="892175" cy="17463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24" name="Rectangle 84"/>
          <p:cNvSpPr>
            <a:spLocks noChangeArrowheads="1"/>
          </p:cNvSpPr>
          <p:nvPr userDrawn="1"/>
        </p:nvSpPr>
        <p:spPr bwMode="auto">
          <a:xfrm flipH="1" flipV="1">
            <a:off x="2676525" y="4438650"/>
            <a:ext cx="892175" cy="17463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26" name="Rectangle 86"/>
          <p:cNvSpPr>
            <a:spLocks noChangeArrowheads="1"/>
          </p:cNvSpPr>
          <p:nvPr userDrawn="1"/>
        </p:nvSpPr>
        <p:spPr bwMode="auto">
          <a:xfrm flipH="1" flipV="1">
            <a:off x="2576513" y="4438650"/>
            <a:ext cx="892175" cy="17463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32" name="Rectangle 92"/>
          <p:cNvSpPr>
            <a:spLocks noChangeArrowheads="1"/>
          </p:cNvSpPr>
          <p:nvPr userDrawn="1"/>
        </p:nvSpPr>
        <p:spPr bwMode="auto">
          <a:xfrm flipH="1" flipV="1">
            <a:off x="2876550" y="4438650"/>
            <a:ext cx="892175" cy="1746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33" name="Rectangle 93"/>
          <p:cNvSpPr>
            <a:spLocks noChangeArrowheads="1"/>
          </p:cNvSpPr>
          <p:nvPr userDrawn="1"/>
        </p:nvSpPr>
        <p:spPr bwMode="auto">
          <a:xfrm flipH="1">
            <a:off x="2771775" y="4508500"/>
            <a:ext cx="892175" cy="1746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34" name="Rectangle 94"/>
          <p:cNvSpPr>
            <a:spLocks noChangeArrowheads="1"/>
          </p:cNvSpPr>
          <p:nvPr userDrawn="1"/>
        </p:nvSpPr>
        <p:spPr bwMode="auto">
          <a:xfrm flipH="1">
            <a:off x="2671763" y="4510088"/>
            <a:ext cx="892175" cy="1746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35" name="Rectangle 95"/>
          <p:cNvSpPr>
            <a:spLocks noChangeArrowheads="1"/>
          </p:cNvSpPr>
          <p:nvPr userDrawn="1"/>
        </p:nvSpPr>
        <p:spPr bwMode="auto">
          <a:xfrm flipH="1" flipV="1">
            <a:off x="1587500" y="4438650"/>
            <a:ext cx="892175" cy="17463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36" name="Rectangle 96"/>
          <p:cNvSpPr>
            <a:spLocks noChangeArrowheads="1"/>
          </p:cNvSpPr>
          <p:nvPr userDrawn="1"/>
        </p:nvSpPr>
        <p:spPr bwMode="auto">
          <a:xfrm flipH="1" flipV="1">
            <a:off x="1684338" y="4438650"/>
            <a:ext cx="892175" cy="17463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37" name="Rectangle 97"/>
          <p:cNvSpPr>
            <a:spLocks noChangeArrowheads="1"/>
          </p:cNvSpPr>
          <p:nvPr userDrawn="1"/>
        </p:nvSpPr>
        <p:spPr bwMode="auto">
          <a:xfrm flipH="1" flipV="1">
            <a:off x="1882775" y="4438650"/>
            <a:ext cx="892175" cy="174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38" name="Rectangle 98"/>
          <p:cNvSpPr>
            <a:spLocks noChangeArrowheads="1"/>
          </p:cNvSpPr>
          <p:nvPr userDrawn="1"/>
        </p:nvSpPr>
        <p:spPr bwMode="auto">
          <a:xfrm flipH="1" flipV="1">
            <a:off x="1782763" y="4438650"/>
            <a:ext cx="892175" cy="17463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39" name="Rectangle 99"/>
          <p:cNvSpPr>
            <a:spLocks noChangeArrowheads="1"/>
          </p:cNvSpPr>
          <p:nvPr userDrawn="1"/>
        </p:nvSpPr>
        <p:spPr bwMode="auto">
          <a:xfrm flipH="1" flipV="1">
            <a:off x="1985963" y="4438650"/>
            <a:ext cx="892175" cy="17463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40" name="Rectangle 100"/>
          <p:cNvSpPr>
            <a:spLocks noChangeArrowheads="1"/>
          </p:cNvSpPr>
          <p:nvPr userDrawn="1"/>
        </p:nvSpPr>
        <p:spPr bwMode="auto">
          <a:xfrm flipH="1" flipV="1">
            <a:off x="2082800" y="4438650"/>
            <a:ext cx="892175" cy="174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41" name="Rectangle 101"/>
          <p:cNvSpPr>
            <a:spLocks noChangeArrowheads="1"/>
          </p:cNvSpPr>
          <p:nvPr userDrawn="1"/>
        </p:nvSpPr>
        <p:spPr bwMode="auto">
          <a:xfrm flipH="1" flipV="1">
            <a:off x="2281238" y="4438650"/>
            <a:ext cx="892175" cy="17463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42" name="Rectangle 102"/>
          <p:cNvSpPr>
            <a:spLocks noChangeArrowheads="1"/>
          </p:cNvSpPr>
          <p:nvPr userDrawn="1"/>
        </p:nvSpPr>
        <p:spPr bwMode="auto">
          <a:xfrm flipH="1" flipV="1">
            <a:off x="2181225" y="4438650"/>
            <a:ext cx="892175" cy="17463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43" name="Rectangle 103"/>
          <p:cNvSpPr>
            <a:spLocks noChangeArrowheads="1"/>
          </p:cNvSpPr>
          <p:nvPr userDrawn="1"/>
        </p:nvSpPr>
        <p:spPr bwMode="auto">
          <a:xfrm flipH="1" flipV="1">
            <a:off x="793750" y="4438650"/>
            <a:ext cx="892175" cy="17463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44" name="Rectangle 104"/>
          <p:cNvSpPr>
            <a:spLocks noChangeArrowheads="1"/>
          </p:cNvSpPr>
          <p:nvPr userDrawn="1"/>
        </p:nvSpPr>
        <p:spPr bwMode="auto">
          <a:xfrm flipH="1" flipV="1">
            <a:off x="890588" y="4438650"/>
            <a:ext cx="892175" cy="17463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45" name="Rectangle 105"/>
          <p:cNvSpPr>
            <a:spLocks noChangeArrowheads="1"/>
          </p:cNvSpPr>
          <p:nvPr userDrawn="1"/>
        </p:nvSpPr>
        <p:spPr bwMode="auto">
          <a:xfrm flipH="1" flipV="1">
            <a:off x="1089025" y="4438650"/>
            <a:ext cx="892175" cy="17463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46" name="Rectangle 106"/>
          <p:cNvSpPr>
            <a:spLocks noChangeArrowheads="1"/>
          </p:cNvSpPr>
          <p:nvPr userDrawn="1"/>
        </p:nvSpPr>
        <p:spPr bwMode="auto">
          <a:xfrm flipH="1" flipV="1">
            <a:off x="989013" y="4438650"/>
            <a:ext cx="892175" cy="53975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49" name="Rectangle 109"/>
          <p:cNvSpPr>
            <a:spLocks noChangeArrowheads="1"/>
          </p:cNvSpPr>
          <p:nvPr userDrawn="1"/>
        </p:nvSpPr>
        <p:spPr bwMode="auto">
          <a:xfrm flipH="1" flipV="1">
            <a:off x="1487488" y="4438650"/>
            <a:ext cx="892175" cy="17463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52" name="Rectangle 112"/>
          <p:cNvSpPr>
            <a:spLocks noChangeArrowheads="1"/>
          </p:cNvSpPr>
          <p:nvPr userDrawn="1"/>
        </p:nvSpPr>
        <p:spPr bwMode="auto">
          <a:xfrm flipH="1" flipV="1">
            <a:off x="96838" y="4438650"/>
            <a:ext cx="892175" cy="539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55" name="Rectangle 115"/>
          <p:cNvSpPr>
            <a:spLocks noChangeArrowheads="1"/>
          </p:cNvSpPr>
          <p:nvPr userDrawn="1"/>
        </p:nvSpPr>
        <p:spPr bwMode="auto">
          <a:xfrm flipH="1" flipV="1">
            <a:off x="398463" y="4438650"/>
            <a:ext cx="892175" cy="5397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59" name="Rectangle 119"/>
          <p:cNvSpPr>
            <a:spLocks noChangeArrowheads="1"/>
          </p:cNvSpPr>
          <p:nvPr userDrawn="1"/>
        </p:nvSpPr>
        <p:spPr bwMode="auto">
          <a:xfrm flipH="1" flipV="1">
            <a:off x="3771900" y="4438650"/>
            <a:ext cx="892175" cy="17463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60" name="Rectangle 120"/>
          <p:cNvSpPr>
            <a:spLocks noChangeArrowheads="1"/>
          </p:cNvSpPr>
          <p:nvPr userDrawn="1"/>
        </p:nvSpPr>
        <p:spPr bwMode="auto">
          <a:xfrm flipH="1" flipV="1">
            <a:off x="3868738" y="4438650"/>
            <a:ext cx="892175" cy="17463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62" name="Rectangle 122"/>
          <p:cNvSpPr>
            <a:spLocks noChangeArrowheads="1"/>
          </p:cNvSpPr>
          <p:nvPr userDrawn="1"/>
        </p:nvSpPr>
        <p:spPr bwMode="auto">
          <a:xfrm flipH="1" flipV="1">
            <a:off x="2978150" y="4438650"/>
            <a:ext cx="892175" cy="17463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63" name="Rectangle 123"/>
          <p:cNvSpPr>
            <a:spLocks noChangeArrowheads="1"/>
          </p:cNvSpPr>
          <p:nvPr userDrawn="1"/>
        </p:nvSpPr>
        <p:spPr bwMode="auto">
          <a:xfrm flipH="1" flipV="1">
            <a:off x="3074988" y="4438650"/>
            <a:ext cx="892175" cy="17463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64" name="Rectangle 124"/>
          <p:cNvSpPr>
            <a:spLocks noChangeArrowheads="1"/>
          </p:cNvSpPr>
          <p:nvPr userDrawn="1"/>
        </p:nvSpPr>
        <p:spPr bwMode="auto">
          <a:xfrm flipH="1" flipV="1">
            <a:off x="3273425" y="4438650"/>
            <a:ext cx="892175" cy="174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65" name="Rectangle 125"/>
          <p:cNvSpPr>
            <a:spLocks noChangeArrowheads="1"/>
          </p:cNvSpPr>
          <p:nvPr userDrawn="1"/>
        </p:nvSpPr>
        <p:spPr bwMode="auto">
          <a:xfrm flipH="1" flipV="1">
            <a:off x="3173413" y="4438650"/>
            <a:ext cx="892175" cy="17463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66" name="Rectangle 126"/>
          <p:cNvSpPr>
            <a:spLocks noChangeArrowheads="1"/>
          </p:cNvSpPr>
          <p:nvPr userDrawn="1"/>
        </p:nvSpPr>
        <p:spPr bwMode="auto">
          <a:xfrm flipH="1" flipV="1">
            <a:off x="3376613" y="4438650"/>
            <a:ext cx="892175" cy="17463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67" name="Rectangle 127"/>
          <p:cNvSpPr>
            <a:spLocks noChangeArrowheads="1"/>
          </p:cNvSpPr>
          <p:nvPr userDrawn="1"/>
        </p:nvSpPr>
        <p:spPr bwMode="auto">
          <a:xfrm flipH="1" flipV="1">
            <a:off x="3473450" y="4438650"/>
            <a:ext cx="892175" cy="5397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70" name="Rectangle 130"/>
          <p:cNvSpPr>
            <a:spLocks noChangeArrowheads="1"/>
          </p:cNvSpPr>
          <p:nvPr userDrawn="1"/>
        </p:nvSpPr>
        <p:spPr bwMode="auto">
          <a:xfrm flipH="1" flipV="1">
            <a:off x="2184400" y="4438650"/>
            <a:ext cx="892175" cy="17463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71" name="Rectangle 131"/>
          <p:cNvSpPr>
            <a:spLocks noChangeArrowheads="1"/>
          </p:cNvSpPr>
          <p:nvPr userDrawn="1"/>
        </p:nvSpPr>
        <p:spPr bwMode="auto">
          <a:xfrm flipH="1" flipV="1">
            <a:off x="2281238" y="4438650"/>
            <a:ext cx="892175" cy="17463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72" name="Rectangle 132"/>
          <p:cNvSpPr>
            <a:spLocks noChangeArrowheads="1"/>
          </p:cNvSpPr>
          <p:nvPr userDrawn="1"/>
        </p:nvSpPr>
        <p:spPr bwMode="auto">
          <a:xfrm flipH="1" flipV="1">
            <a:off x="2479675" y="4438650"/>
            <a:ext cx="892175" cy="17463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73" name="Rectangle 133"/>
          <p:cNvSpPr>
            <a:spLocks noChangeArrowheads="1"/>
          </p:cNvSpPr>
          <p:nvPr userDrawn="1"/>
        </p:nvSpPr>
        <p:spPr bwMode="auto">
          <a:xfrm flipH="1" flipV="1">
            <a:off x="2379663" y="4438650"/>
            <a:ext cx="892175" cy="17463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74" name="Rectangle 134"/>
          <p:cNvSpPr>
            <a:spLocks noChangeArrowheads="1"/>
          </p:cNvSpPr>
          <p:nvPr userDrawn="1"/>
        </p:nvSpPr>
        <p:spPr bwMode="auto">
          <a:xfrm flipH="1" flipV="1">
            <a:off x="2582863" y="4438650"/>
            <a:ext cx="892175" cy="174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75" name="Rectangle 135"/>
          <p:cNvSpPr>
            <a:spLocks noChangeArrowheads="1"/>
          </p:cNvSpPr>
          <p:nvPr userDrawn="1"/>
        </p:nvSpPr>
        <p:spPr bwMode="auto">
          <a:xfrm flipH="1" flipV="1">
            <a:off x="2679700" y="4438650"/>
            <a:ext cx="892175" cy="174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76" name="Rectangle 136"/>
          <p:cNvSpPr>
            <a:spLocks noChangeArrowheads="1"/>
          </p:cNvSpPr>
          <p:nvPr userDrawn="1"/>
        </p:nvSpPr>
        <p:spPr bwMode="auto">
          <a:xfrm flipH="1" flipV="1">
            <a:off x="2878138" y="4438650"/>
            <a:ext cx="892175" cy="53975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78" name="Rectangle 138"/>
          <p:cNvSpPr>
            <a:spLocks noChangeArrowheads="1"/>
          </p:cNvSpPr>
          <p:nvPr userDrawn="1"/>
        </p:nvSpPr>
        <p:spPr bwMode="auto">
          <a:xfrm flipH="1" flipV="1">
            <a:off x="1390650" y="4438650"/>
            <a:ext cx="892175" cy="17463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79" name="Rectangle 139"/>
          <p:cNvSpPr>
            <a:spLocks noChangeArrowheads="1"/>
          </p:cNvSpPr>
          <p:nvPr userDrawn="1"/>
        </p:nvSpPr>
        <p:spPr bwMode="auto">
          <a:xfrm flipH="1" flipV="1">
            <a:off x="1487488" y="4438650"/>
            <a:ext cx="892175" cy="53975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82" name="Rectangle 142"/>
          <p:cNvSpPr>
            <a:spLocks noChangeArrowheads="1"/>
          </p:cNvSpPr>
          <p:nvPr userDrawn="1"/>
        </p:nvSpPr>
        <p:spPr bwMode="auto">
          <a:xfrm flipH="1" flipV="1">
            <a:off x="1789113" y="4438650"/>
            <a:ext cx="892175" cy="53975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83" name="Rectangle 143"/>
          <p:cNvSpPr>
            <a:spLocks noChangeArrowheads="1"/>
          </p:cNvSpPr>
          <p:nvPr userDrawn="1"/>
        </p:nvSpPr>
        <p:spPr bwMode="auto">
          <a:xfrm flipH="1" flipV="1">
            <a:off x="1885950" y="4438650"/>
            <a:ext cx="892175" cy="17463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85" name="Rectangle 145"/>
          <p:cNvSpPr>
            <a:spLocks noChangeArrowheads="1"/>
          </p:cNvSpPr>
          <p:nvPr userDrawn="1"/>
        </p:nvSpPr>
        <p:spPr bwMode="auto">
          <a:xfrm flipH="1" flipV="1">
            <a:off x="1984375" y="4438650"/>
            <a:ext cx="892175" cy="53975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394386" name="Picture 146" descr="JV-LOGO彩色版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50800"/>
            <a:ext cx="2124075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3889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2263" y="365125"/>
            <a:ext cx="2014537" cy="61595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91213" cy="61595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1232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610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1552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714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1331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9880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32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0595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352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3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76350"/>
            <a:ext cx="793115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393255" name="Text Box 39"/>
          <p:cNvSpPr txBox="1">
            <a:spLocks noChangeArrowheads="1"/>
          </p:cNvSpPr>
          <p:nvPr userDrawn="1"/>
        </p:nvSpPr>
        <p:spPr bwMode="auto">
          <a:xfrm>
            <a:off x="2195513" y="260350"/>
            <a:ext cx="6948487" cy="61118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spcBef>
                <a:spcPct val="50000"/>
              </a:spcBef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Blip>
          <a:blip r:embed="rId14"/>
        </a:buBlip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Blip>
          <a:blip r:embed="rId15"/>
        </a:buBlip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Blip>
          <a:blip r:embed="rId16"/>
        </a:buBlip>
        <a:defRPr sz="2000" b="1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b="1" kern="1200">
          <a:solidFill>
            <a:schemeClr val="tx1"/>
          </a:solidFill>
          <a:latin typeface="+mn-lt"/>
          <a:ea typeface="楷体_GB2312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b="1" kern="1200">
          <a:solidFill>
            <a:schemeClr val="tx1"/>
          </a:solidFill>
          <a:latin typeface="+mn-lt"/>
          <a:ea typeface="楷体_GB2312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8" name="Rectangle 4"/>
          <p:cNvSpPr>
            <a:spLocks noChangeArrowheads="1"/>
          </p:cNvSpPr>
          <p:nvPr/>
        </p:nvSpPr>
        <p:spPr bwMode="auto">
          <a:xfrm>
            <a:off x="395288" y="4652963"/>
            <a:ext cx="7561262" cy="86518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Tahom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spcBef>
                <a:spcPct val="20000"/>
              </a:spcBef>
              <a:buClr>
                <a:schemeClr val="tx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楷体_GB2312" pitchFamily="49" charset="-122"/>
              </a:defRPr>
            </a:lvl4pPr>
            <a:lvl5pPr>
              <a:spcBef>
                <a:spcPct val="20000"/>
              </a:spcBef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楷体_GB2312" pitchFamily="49" charset="-122"/>
              </a:defRPr>
            </a:lvl5pPr>
            <a:lvl6pPr marL="457200" algn="ctr" fontAlgn="base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楷体_GB2312" pitchFamily="49" charset="-122"/>
              </a:defRPr>
            </a:lvl6pPr>
            <a:lvl7pPr marL="914400" algn="ctr" fontAlgn="base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楷体_GB2312" pitchFamily="49" charset="-122"/>
              </a:defRPr>
            </a:lvl7pPr>
            <a:lvl8pPr marL="1371600" algn="ctr" fontAlgn="base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楷体_GB2312" pitchFamily="49" charset="-122"/>
              </a:defRPr>
            </a:lvl8pPr>
            <a:lvl9pPr marL="1828800" algn="ctr" fontAlgn="base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楷体_GB2312" pitchFamily="49" charset="-122"/>
              </a:defRPr>
            </a:lvl9pPr>
          </a:lstStyle>
          <a:p>
            <a:pPr algn="l"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指导学习：人机猜拳</a:t>
            </a: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3109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323850" y="3644900"/>
            <a:ext cx="2447925" cy="792163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4400" b="1">
                <a:solidFill>
                  <a:srgbClr val="FF9933"/>
                </a:solidFill>
                <a:latin typeface="黑体" panose="02010609060101010101" pitchFamily="49" charset="-122"/>
                <a:cs typeface="Tahoma" panose="020B0604030504040204" pitchFamily="34" charset="0"/>
              </a:rPr>
              <a:t>第十二章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1700213"/>
            <a:ext cx="7777163" cy="790575"/>
          </a:xfrm>
        </p:spPr>
        <p:txBody>
          <a:bodyPr/>
          <a:lstStyle/>
          <a:p>
            <a:r>
              <a:rPr lang="zh-CN" altLang="en-US"/>
              <a:t>阶段</a:t>
            </a:r>
            <a:r>
              <a:rPr lang="en-US" altLang="zh-CN"/>
              <a:t>5</a:t>
            </a:r>
            <a:r>
              <a:rPr lang="zh-CN" altLang="en-US"/>
              <a:t>：练习</a:t>
            </a:r>
            <a:r>
              <a:rPr lang="en-US" altLang="zh-CN"/>
              <a:t>——</a:t>
            </a:r>
            <a:r>
              <a:rPr lang="zh-CN" altLang="en-US"/>
              <a:t>实现循环对战，并累计得分 </a:t>
            </a:r>
          </a:p>
        </p:txBody>
      </p:sp>
      <p:sp>
        <p:nvSpPr>
          <p:cNvPr id="473091" name="AutoShape 3"/>
          <p:cNvSpPr>
            <a:spLocks noChangeArrowheads="1"/>
          </p:cNvSpPr>
          <p:nvPr/>
        </p:nvSpPr>
        <p:spPr bwMode="auto">
          <a:xfrm>
            <a:off x="6516688" y="5013325"/>
            <a:ext cx="2381250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l"/>
            <a:r>
              <a:rPr lang="zh-CN" altLang="en-US" b="1">
                <a:ea typeface="黑体" panose="02010609060101010101" pitchFamily="49" charset="-122"/>
              </a:rPr>
              <a:t>完成时间：</a:t>
            </a:r>
            <a:r>
              <a:rPr lang="en-US" altLang="zh-CN" b="1">
                <a:solidFill>
                  <a:srgbClr val="FF3300"/>
                </a:solidFill>
                <a:ea typeface="黑体" panose="02010609060101010101" pitchFamily="49" charset="-122"/>
              </a:rPr>
              <a:t>20</a:t>
            </a:r>
            <a:r>
              <a:rPr lang="zh-CN" altLang="en-US" b="1">
                <a:solidFill>
                  <a:srgbClr val="FF3300"/>
                </a:solidFill>
                <a:ea typeface="黑体" panose="02010609060101010101" pitchFamily="49" charset="-122"/>
              </a:rPr>
              <a:t>分钟</a:t>
            </a:r>
          </a:p>
        </p:txBody>
      </p:sp>
      <p:pic>
        <p:nvPicPr>
          <p:cNvPr id="473092" name="Picture 4" descr="练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81075"/>
            <a:ext cx="917575" cy="68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309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综合练习：人机猜拳 </a:t>
            </a:r>
          </a:p>
        </p:txBody>
      </p:sp>
      <p:sp>
        <p:nvSpPr>
          <p:cNvPr id="473094" name="Rectangle 6"/>
          <p:cNvSpPr>
            <a:spLocks noChangeArrowheads="1"/>
          </p:cNvSpPr>
          <p:nvPr/>
        </p:nvSpPr>
        <p:spPr bwMode="auto">
          <a:xfrm>
            <a:off x="611188" y="2420938"/>
            <a:ext cx="813752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tx1"/>
              </a:buClr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lvl="1"/>
            <a:r>
              <a:rPr lang="zh-CN" altLang="en-US"/>
              <a:t>需求说明</a:t>
            </a:r>
          </a:p>
          <a:p>
            <a:pPr lvl="2"/>
            <a:r>
              <a:rPr lang="zh-CN" altLang="en-US">
                <a:ea typeface="黑体" panose="02010609060101010101" pitchFamily="49" charset="-122"/>
              </a:rPr>
              <a:t>实现循环对战，并且累加赢家的得分</a:t>
            </a:r>
          </a:p>
        </p:txBody>
      </p:sp>
      <p:pic>
        <p:nvPicPr>
          <p:cNvPr id="473096" name="Picture 8" descr="step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15"/>
          <a:stretch>
            <a:fillRect/>
          </a:stretch>
        </p:blipFill>
        <p:spPr bwMode="auto">
          <a:xfrm>
            <a:off x="1116013" y="3573463"/>
            <a:ext cx="5259387" cy="302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3097" name="Rectangle 9"/>
          <p:cNvSpPr>
            <a:spLocks noChangeArrowheads="1"/>
          </p:cNvSpPr>
          <p:nvPr/>
        </p:nvSpPr>
        <p:spPr bwMode="auto">
          <a:xfrm>
            <a:off x="1116013" y="5229225"/>
            <a:ext cx="2376487" cy="12239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7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1700213"/>
            <a:ext cx="7200900" cy="790575"/>
          </a:xfrm>
        </p:spPr>
        <p:txBody>
          <a:bodyPr/>
          <a:lstStyle/>
          <a:p>
            <a:r>
              <a:rPr lang="zh-CN" altLang="en-US"/>
              <a:t>阶段</a:t>
            </a:r>
            <a:r>
              <a:rPr lang="en-US" altLang="zh-CN"/>
              <a:t>6</a:t>
            </a:r>
            <a:r>
              <a:rPr lang="zh-CN" altLang="en-US"/>
              <a:t>：练习</a:t>
            </a:r>
            <a:r>
              <a:rPr lang="en-US" altLang="zh-CN"/>
              <a:t>——</a:t>
            </a:r>
            <a:r>
              <a:rPr lang="zh-CN" altLang="en-US"/>
              <a:t>显示对战结果 </a:t>
            </a:r>
          </a:p>
        </p:txBody>
      </p:sp>
      <p:sp>
        <p:nvSpPr>
          <p:cNvPr id="477187" name="AutoShape 3"/>
          <p:cNvSpPr>
            <a:spLocks noChangeArrowheads="1"/>
          </p:cNvSpPr>
          <p:nvPr/>
        </p:nvSpPr>
        <p:spPr bwMode="auto">
          <a:xfrm>
            <a:off x="6588125" y="5084763"/>
            <a:ext cx="2381250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l"/>
            <a:r>
              <a:rPr lang="zh-CN" altLang="en-US" b="1">
                <a:ea typeface="黑体" panose="02010609060101010101" pitchFamily="49" charset="-122"/>
              </a:rPr>
              <a:t>完成时间：</a:t>
            </a:r>
            <a:r>
              <a:rPr lang="en-US" altLang="zh-CN" b="1">
                <a:solidFill>
                  <a:srgbClr val="FF3300"/>
                </a:solidFill>
                <a:ea typeface="黑体" panose="02010609060101010101" pitchFamily="49" charset="-122"/>
              </a:rPr>
              <a:t>25</a:t>
            </a:r>
            <a:r>
              <a:rPr lang="zh-CN" altLang="en-US" b="1">
                <a:solidFill>
                  <a:srgbClr val="FF3300"/>
                </a:solidFill>
                <a:ea typeface="黑体" panose="02010609060101010101" pitchFamily="49" charset="-122"/>
              </a:rPr>
              <a:t>分钟</a:t>
            </a:r>
          </a:p>
        </p:txBody>
      </p:sp>
      <p:pic>
        <p:nvPicPr>
          <p:cNvPr id="477188" name="Picture 4" descr="练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81075"/>
            <a:ext cx="917575" cy="68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71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综合练习：人机猜拳 </a:t>
            </a:r>
          </a:p>
        </p:txBody>
      </p:sp>
      <p:sp>
        <p:nvSpPr>
          <p:cNvPr id="477190" name="Rectangle 6"/>
          <p:cNvSpPr>
            <a:spLocks noChangeArrowheads="1"/>
          </p:cNvSpPr>
          <p:nvPr/>
        </p:nvSpPr>
        <p:spPr bwMode="auto">
          <a:xfrm>
            <a:off x="611188" y="2276475"/>
            <a:ext cx="7129462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tx1"/>
              </a:buClr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lvl="1"/>
            <a:r>
              <a:rPr lang="zh-CN" altLang="en-US"/>
              <a:t>需求说明</a:t>
            </a:r>
          </a:p>
          <a:p>
            <a:pPr lvl="2"/>
            <a:r>
              <a:rPr lang="zh-CN" altLang="en-US">
                <a:ea typeface="黑体" panose="02010609060101010101" pitchFamily="49" charset="-122"/>
              </a:rPr>
              <a:t>游戏结束后，显示对战结果</a:t>
            </a:r>
          </a:p>
        </p:txBody>
      </p:sp>
      <p:pic>
        <p:nvPicPr>
          <p:cNvPr id="477192" name="Picture 8" descr="step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80"/>
          <a:stretch>
            <a:fillRect/>
          </a:stretch>
        </p:blipFill>
        <p:spPr bwMode="auto">
          <a:xfrm>
            <a:off x="1187450" y="3213100"/>
            <a:ext cx="5230813" cy="345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7193" name="Rectangle 9"/>
          <p:cNvSpPr>
            <a:spLocks noChangeArrowheads="1"/>
          </p:cNvSpPr>
          <p:nvPr/>
        </p:nvSpPr>
        <p:spPr bwMode="auto">
          <a:xfrm>
            <a:off x="1187450" y="6021388"/>
            <a:ext cx="1800225" cy="50323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7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共性问题集中讲解</a:t>
            </a:r>
          </a:p>
        </p:txBody>
      </p:sp>
      <p:sp>
        <p:nvSpPr>
          <p:cNvPr id="483331" name="Text Box 3"/>
          <p:cNvSpPr txBox="1">
            <a:spLocks noChangeArrowheads="1"/>
          </p:cNvSpPr>
          <p:nvPr/>
        </p:nvSpPr>
        <p:spPr bwMode="auto">
          <a:xfrm>
            <a:off x="2052638" y="4076700"/>
            <a:ext cx="424815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b="1">
                <a:ea typeface="黑体" panose="02010609060101010101" pitchFamily="49" charset="-122"/>
              </a:rPr>
              <a:t>常见调试问题及解决办法</a:t>
            </a:r>
          </a:p>
          <a:p>
            <a:pPr algn="l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b="1">
                <a:ea typeface="黑体" panose="02010609060101010101" pitchFamily="49" charset="-122"/>
              </a:rPr>
              <a:t>代码规范问题</a:t>
            </a:r>
          </a:p>
        </p:txBody>
      </p:sp>
      <p:sp>
        <p:nvSpPr>
          <p:cNvPr id="483332" name="AutoShape 4"/>
          <p:cNvSpPr>
            <a:spLocks noChangeArrowheads="1"/>
          </p:cNvSpPr>
          <p:nvPr/>
        </p:nvSpPr>
        <p:spPr bwMode="auto">
          <a:xfrm>
            <a:off x="2051050" y="2565400"/>
            <a:ext cx="4719638" cy="1158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黑体" panose="02010609060101010101" pitchFamily="49" charset="-122"/>
              </a:rPr>
              <a:t>共性问题集中讲解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1700213"/>
            <a:ext cx="7561263" cy="790575"/>
          </a:xfrm>
        </p:spPr>
        <p:txBody>
          <a:bodyPr/>
          <a:lstStyle/>
          <a:p>
            <a:r>
              <a:rPr lang="zh-CN" altLang="en-US"/>
              <a:t>阶段</a:t>
            </a:r>
            <a:r>
              <a:rPr lang="en-US" altLang="zh-CN"/>
              <a:t>7</a:t>
            </a:r>
            <a:r>
              <a:rPr lang="zh-CN" altLang="en-US"/>
              <a:t>：练习</a:t>
            </a:r>
            <a:r>
              <a:rPr lang="en-US" altLang="zh-CN"/>
              <a:t>——</a:t>
            </a:r>
            <a:r>
              <a:rPr lang="zh-CN" altLang="en-US"/>
              <a:t>完善游戏类的</a:t>
            </a:r>
            <a:r>
              <a:rPr lang="en-US" altLang="zh-CN"/>
              <a:t>startGame() </a:t>
            </a:r>
            <a:endParaRPr lang="zh-CN" altLang="en-US"/>
          </a:p>
        </p:txBody>
      </p:sp>
      <p:sp>
        <p:nvSpPr>
          <p:cNvPr id="479235" name="AutoShape 3"/>
          <p:cNvSpPr>
            <a:spLocks noChangeArrowheads="1"/>
          </p:cNvSpPr>
          <p:nvPr/>
        </p:nvSpPr>
        <p:spPr bwMode="auto">
          <a:xfrm>
            <a:off x="1835150" y="5661025"/>
            <a:ext cx="2381250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l"/>
            <a:r>
              <a:rPr lang="zh-CN" altLang="en-US" b="1">
                <a:ea typeface="黑体" panose="02010609060101010101" pitchFamily="49" charset="-122"/>
              </a:rPr>
              <a:t>完成时间：</a:t>
            </a:r>
            <a:r>
              <a:rPr lang="en-US" altLang="zh-CN" b="1">
                <a:solidFill>
                  <a:srgbClr val="FF3300"/>
                </a:solidFill>
                <a:ea typeface="黑体" panose="02010609060101010101" pitchFamily="49" charset="-122"/>
              </a:rPr>
              <a:t>20</a:t>
            </a:r>
            <a:r>
              <a:rPr lang="zh-CN" altLang="en-US" b="1">
                <a:solidFill>
                  <a:srgbClr val="FF3300"/>
                </a:solidFill>
                <a:ea typeface="黑体" panose="02010609060101010101" pitchFamily="49" charset="-122"/>
              </a:rPr>
              <a:t>分钟</a:t>
            </a:r>
          </a:p>
        </p:txBody>
      </p:sp>
      <p:pic>
        <p:nvPicPr>
          <p:cNvPr id="479236" name="Picture 4" descr="练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81075"/>
            <a:ext cx="917575" cy="68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923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综合练习：人机猜拳 </a:t>
            </a:r>
          </a:p>
        </p:txBody>
      </p:sp>
      <p:sp>
        <p:nvSpPr>
          <p:cNvPr id="479238" name="Rectangle 6"/>
          <p:cNvSpPr>
            <a:spLocks noChangeArrowheads="1"/>
          </p:cNvSpPr>
          <p:nvPr/>
        </p:nvSpPr>
        <p:spPr bwMode="auto">
          <a:xfrm>
            <a:off x="611188" y="2420938"/>
            <a:ext cx="4681537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tx1"/>
              </a:buClr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lvl="1"/>
            <a:r>
              <a:rPr lang="zh-CN" altLang="en-US"/>
              <a:t>需求说明</a:t>
            </a:r>
          </a:p>
          <a:p>
            <a:pPr lvl="2"/>
            <a:r>
              <a:rPr lang="zh-CN" altLang="en-US">
                <a:ea typeface="黑体" panose="02010609060101010101" pitchFamily="49" charset="-122"/>
              </a:rPr>
              <a:t>输入并保存用户姓名，游戏结束后显示双方的各自得分</a:t>
            </a:r>
          </a:p>
          <a:p>
            <a:pPr lvl="2"/>
            <a:endParaRPr lang="en-US" altLang="zh-CN" sz="2800">
              <a:ea typeface="黑体" panose="02010609060101010101" pitchFamily="49" charset="-122"/>
            </a:endParaRPr>
          </a:p>
        </p:txBody>
      </p:sp>
      <p:pic>
        <p:nvPicPr>
          <p:cNvPr id="47924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2349500"/>
            <a:ext cx="3355975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9242" name="Rectangle 10"/>
          <p:cNvSpPr>
            <a:spLocks noChangeArrowheads="1"/>
          </p:cNvSpPr>
          <p:nvPr/>
        </p:nvSpPr>
        <p:spPr bwMode="auto">
          <a:xfrm>
            <a:off x="5508625" y="5589588"/>
            <a:ext cx="1150938" cy="4318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7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905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总结</a:t>
            </a:r>
          </a:p>
        </p:txBody>
      </p:sp>
      <p:sp>
        <p:nvSpPr>
          <p:cNvPr id="476163" name="Rectangle 3"/>
          <p:cNvSpPr>
            <a:spLocks noChangeArrowheads="1"/>
          </p:cNvSpPr>
          <p:nvPr/>
        </p:nvSpPr>
        <p:spPr bwMode="auto">
          <a:xfrm>
            <a:off x="1116013" y="1773238"/>
            <a:ext cx="7570787" cy="475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tx1"/>
              </a:buClr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/>
              <a:t>Java</a:t>
            </a:r>
            <a:r>
              <a:rPr lang="zh-CN" altLang="en-US"/>
              <a:t>提供了哪四种循环结构？</a:t>
            </a:r>
          </a:p>
          <a:p>
            <a:r>
              <a:rPr lang="en-US" altLang="zh-CN"/>
              <a:t>break</a:t>
            </a:r>
            <a:r>
              <a:rPr lang="zh-CN" altLang="en-US"/>
              <a:t>和</a:t>
            </a:r>
            <a:r>
              <a:rPr lang="en-US" altLang="zh-CN"/>
              <a:t>continue</a:t>
            </a:r>
            <a:r>
              <a:rPr lang="zh-CN" altLang="en-US"/>
              <a:t>在二重循环的中跳转规则是什么？</a:t>
            </a:r>
          </a:p>
          <a:p>
            <a:r>
              <a:rPr lang="zh-CN" altLang="en-US"/>
              <a:t>类与对象的关系是什么？</a:t>
            </a:r>
          </a:p>
          <a:p>
            <a:r>
              <a:rPr lang="zh-CN" altLang="en-US"/>
              <a:t>成员变量和局部变量的区别有哪些？</a:t>
            </a:r>
          </a:p>
          <a:p>
            <a:endParaRPr lang="en-US" altLang="zh-CN">
              <a:solidFill>
                <a:srgbClr val="FF3300"/>
              </a:solidFill>
            </a:endParaRPr>
          </a:p>
        </p:txBody>
      </p:sp>
      <p:pic>
        <p:nvPicPr>
          <p:cNvPr id="476164" name="Picture 4" descr="提问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052513"/>
            <a:ext cx="917575" cy="68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398" name="Picture 6" descr="教育改变生活副本"/>
          <p:cNvPicPr>
            <a:picLocks noChangeAspect="1" noChangeArrowheads="1"/>
          </p:cNvPicPr>
          <p:nvPr/>
        </p:nvPicPr>
        <p:blipFill>
          <a:blip r:embed="rId3">
            <a:lum brigh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3346450"/>
            <a:ext cx="4681538" cy="106838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tx1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综合练习：人机猜拳 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任务</a:t>
            </a:r>
          </a:p>
          <a:p>
            <a:pPr lvl="1"/>
            <a:r>
              <a:rPr lang="zh-CN" altLang="en-US"/>
              <a:t>完成人机猜拳互动游戏的开发 </a:t>
            </a:r>
          </a:p>
          <a:p>
            <a:endParaRPr lang="zh-CN" altLang="en-US"/>
          </a:p>
          <a:p>
            <a:r>
              <a:rPr lang="zh-CN" altLang="en-US"/>
              <a:t>主要功能 </a:t>
            </a:r>
          </a:p>
          <a:p>
            <a:pPr lvl="1"/>
            <a:r>
              <a:rPr lang="zh-CN" altLang="en-US"/>
              <a:t>选取对战角色</a:t>
            </a:r>
          </a:p>
          <a:p>
            <a:pPr lvl="1"/>
            <a:r>
              <a:rPr lang="zh-CN" altLang="en-US"/>
              <a:t>猜拳</a:t>
            </a:r>
          </a:p>
          <a:p>
            <a:pPr lvl="1"/>
            <a:r>
              <a:rPr lang="zh-CN" altLang="en-US"/>
              <a:t>记录分数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1700213"/>
            <a:ext cx="7777163" cy="790575"/>
          </a:xfrm>
        </p:spPr>
        <p:txBody>
          <a:bodyPr/>
          <a:lstStyle/>
          <a:p>
            <a:r>
              <a:rPr lang="zh-CN" altLang="en-US"/>
              <a:t>阶段</a:t>
            </a:r>
            <a:r>
              <a:rPr lang="en-US" altLang="zh-CN"/>
              <a:t>1</a:t>
            </a:r>
            <a:r>
              <a:rPr lang="zh-CN" altLang="en-US"/>
              <a:t>：练习</a:t>
            </a:r>
            <a:r>
              <a:rPr lang="en-US" altLang="zh-CN"/>
              <a:t>——</a:t>
            </a:r>
            <a:r>
              <a:rPr lang="zh-CN" altLang="en-US"/>
              <a:t>分析业务，创建用户类 </a:t>
            </a:r>
          </a:p>
        </p:txBody>
      </p:sp>
      <p:sp>
        <p:nvSpPr>
          <p:cNvPr id="462851" name="AutoShape 3"/>
          <p:cNvSpPr>
            <a:spLocks noChangeArrowheads="1"/>
          </p:cNvSpPr>
          <p:nvPr/>
        </p:nvSpPr>
        <p:spPr bwMode="auto">
          <a:xfrm>
            <a:off x="1547813" y="6092825"/>
            <a:ext cx="2381250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l"/>
            <a:r>
              <a:rPr lang="zh-CN" altLang="en-US" b="1">
                <a:ea typeface="黑体" panose="02010609060101010101" pitchFamily="49" charset="-122"/>
              </a:rPr>
              <a:t>完成时间：</a:t>
            </a:r>
            <a:r>
              <a:rPr lang="en-US" altLang="zh-CN" b="1">
                <a:solidFill>
                  <a:srgbClr val="FF3300"/>
                </a:solidFill>
                <a:ea typeface="黑体" panose="02010609060101010101" pitchFamily="49" charset="-122"/>
              </a:rPr>
              <a:t>15</a:t>
            </a:r>
            <a:r>
              <a:rPr lang="zh-CN" altLang="en-US" b="1">
                <a:solidFill>
                  <a:srgbClr val="FF3300"/>
                </a:solidFill>
                <a:ea typeface="黑体" panose="02010609060101010101" pitchFamily="49" charset="-122"/>
              </a:rPr>
              <a:t>分钟</a:t>
            </a:r>
          </a:p>
        </p:txBody>
      </p:sp>
      <p:pic>
        <p:nvPicPr>
          <p:cNvPr id="462852" name="Picture 4" descr="练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81075"/>
            <a:ext cx="917575" cy="68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28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综合练习：人机猜拳 </a:t>
            </a:r>
          </a:p>
        </p:txBody>
      </p:sp>
      <p:sp>
        <p:nvSpPr>
          <p:cNvPr id="462854" name="Rectangle 6"/>
          <p:cNvSpPr>
            <a:spLocks noChangeArrowheads="1"/>
          </p:cNvSpPr>
          <p:nvPr/>
        </p:nvSpPr>
        <p:spPr bwMode="auto">
          <a:xfrm>
            <a:off x="611188" y="2420938"/>
            <a:ext cx="4681537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tx1"/>
              </a:buClr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lvl="1"/>
            <a:r>
              <a:rPr lang="zh-CN" altLang="en-US" dirty="0"/>
              <a:t>需求说明</a:t>
            </a:r>
          </a:p>
          <a:p>
            <a:pPr lvl="2"/>
            <a:r>
              <a:rPr lang="zh-CN" altLang="en-US" dirty="0">
                <a:ea typeface="黑体" panose="02010609060101010101" pitchFamily="49" charset="-122"/>
              </a:rPr>
              <a:t>分析业务</a:t>
            </a:r>
          </a:p>
          <a:p>
            <a:pPr lvl="2"/>
            <a:r>
              <a:rPr lang="zh-CN" altLang="en-US" dirty="0">
                <a:ea typeface="黑体" panose="02010609060101010101" pitchFamily="49" charset="-122"/>
              </a:rPr>
              <a:t>抽象出类、类的特征和行为</a:t>
            </a:r>
          </a:p>
          <a:p>
            <a:pPr lvl="2"/>
            <a:endParaRPr lang="en-US" altLang="zh-CN" dirty="0">
              <a:ea typeface="黑体" panose="02010609060101010101" pitchFamily="49" charset="-122"/>
            </a:endParaRPr>
          </a:p>
        </p:txBody>
      </p:sp>
      <p:pic>
        <p:nvPicPr>
          <p:cNvPr id="462856" name="Picture 8" descr="step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365625"/>
            <a:ext cx="3184525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285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349500"/>
            <a:ext cx="3355975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2858" name="Rectangle 10"/>
          <p:cNvSpPr>
            <a:spLocks noChangeArrowheads="1"/>
          </p:cNvSpPr>
          <p:nvPr/>
        </p:nvSpPr>
        <p:spPr bwMode="auto">
          <a:xfrm>
            <a:off x="1547813" y="4724400"/>
            <a:ext cx="2447925" cy="5048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6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6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1700213"/>
            <a:ext cx="7777163" cy="790575"/>
          </a:xfrm>
        </p:spPr>
        <p:txBody>
          <a:bodyPr/>
          <a:lstStyle/>
          <a:p>
            <a:r>
              <a:rPr lang="zh-CN" altLang="en-US"/>
              <a:t>阶段</a:t>
            </a:r>
            <a:r>
              <a:rPr lang="en-US" altLang="zh-CN"/>
              <a:t>1</a:t>
            </a:r>
            <a:r>
              <a:rPr lang="zh-CN" altLang="en-US"/>
              <a:t>：练习</a:t>
            </a:r>
            <a:r>
              <a:rPr lang="en-US" altLang="zh-CN"/>
              <a:t>——</a:t>
            </a:r>
            <a:r>
              <a:rPr lang="zh-CN" altLang="en-US"/>
              <a:t>分析业务，创建用户类 </a:t>
            </a:r>
          </a:p>
        </p:txBody>
      </p:sp>
      <p:sp>
        <p:nvSpPr>
          <p:cNvPr id="487427" name="AutoShape 3"/>
          <p:cNvSpPr>
            <a:spLocks noChangeArrowheads="1"/>
          </p:cNvSpPr>
          <p:nvPr/>
        </p:nvSpPr>
        <p:spPr bwMode="auto">
          <a:xfrm>
            <a:off x="1547813" y="6092825"/>
            <a:ext cx="2381250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l"/>
            <a:r>
              <a:rPr lang="zh-CN" altLang="en-US" b="1">
                <a:ea typeface="黑体" panose="02010609060101010101" pitchFamily="49" charset="-122"/>
              </a:rPr>
              <a:t>完成时间：</a:t>
            </a:r>
            <a:r>
              <a:rPr lang="en-US" altLang="zh-CN" b="1">
                <a:solidFill>
                  <a:srgbClr val="FF3300"/>
                </a:solidFill>
                <a:ea typeface="黑体" panose="02010609060101010101" pitchFamily="49" charset="-122"/>
              </a:rPr>
              <a:t>15</a:t>
            </a:r>
            <a:r>
              <a:rPr lang="zh-CN" altLang="en-US" b="1">
                <a:solidFill>
                  <a:srgbClr val="FF3300"/>
                </a:solidFill>
                <a:ea typeface="黑体" panose="02010609060101010101" pitchFamily="49" charset="-122"/>
              </a:rPr>
              <a:t>分钟</a:t>
            </a:r>
          </a:p>
        </p:txBody>
      </p:sp>
      <p:pic>
        <p:nvPicPr>
          <p:cNvPr id="487428" name="Picture 4" descr="练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81075"/>
            <a:ext cx="917575" cy="68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74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综合练习：人机猜拳 </a:t>
            </a:r>
          </a:p>
        </p:txBody>
      </p:sp>
      <p:sp>
        <p:nvSpPr>
          <p:cNvPr id="487430" name="Rectangle 6"/>
          <p:cNvSpPr>
            <a:spLocks noChangeArrowheads="1"/>
          </p:cNvSpPr>
          <p:nvPr/>
        </p:nvSpPr>
        <p:spPr bwMode="auto">
          <a:xfrm>
            <a:off x="611188" y="2420938"/>
            <a:ext cx="4681537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tx1"/>
              </a:buClr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lvl="1"/>
            <a:r>
              <a:rPr lang="zh-CN" altLang="en-US"/>
              <a:t>需求说明</a:t>
            </a:r>
          </a:p>
          <a:p>
            <a:pPr lvl="2"/>
            <a:r>
              <a:rPr lang="zh-CN" altLang="en-US">
                <a:ea typeface="黑体" panose="02010609060101010101" pitchFamily="49" charset="-122"/>
              </a:rPr>
              <a:t>创建用户类</a:t>
            </a:r>
          </a:p>
          <a:p>
            <a:pPr lvl="2"/>
            <a:r>
              <a:rPr lang="zh-CN" altLang="en-US">
                <a:ea typeface="黑体" panose="02010609060101010101" pitchFamily="49" charset="-122"/>
              </a:rPr>
              <a:t>编写程序入口类</a:t>
            </a:r>
          </a:p>
          <a:p>
            <a:pPr lvl="2"/>
            <a:endParaRPr lang="en-US" altLang="zh-CN">
              <a:ea typeface="黑体" panose="02010609060101010101" pitchFamily="49" charset="-122"/>
            </a:endParaRPr>
          </a:p>
        </p:txBody>
      </p:sp>
      <p:pic>
        <p:nvPicPr>
          <p:cNvPr id="487431" name="Picture 7" descr="step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365625"/>
            <a:ext cx="3184525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74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349500"/>
            <a:ext cx="3355975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7433" name="Rectangle 9"/>
          <p:cNvSpPr>
            <a:spLocks noChangeArrowheads="1"/>
          </p:cNvSpPr>
          <p:nvPr/>
        </p:nvSpPr>
        <p:spPr bwMode="auto">
          <a:xfrm>
            <a:off x="1547813" y="4724400"/>
            <a:ext cx="2447925" cy="5048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8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8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1700213"/>
            <a:ext cx="7200900" cy="790575"/>
          </a:xfrm>
        </p:spPr>
        <p:txBody>
          <a:bodyPr/>
          <a:lstStyle/>
          <a:p>
            <a:r>
              <a:rPr lang="zh-CN" altLang="en-US"/>
              <a:t>阶段</a:t>
            </a:r>
            <a:r>
              <a:rPr lang="en-US" altLang="zh-CN"/>
              <a:t>2</a:t>
            </a:r>
            <a:r>
              <a:rPr lang="zh-CN" altLang="en-US"/>
              <a:t>：练习</a:t>
            </a:r>
            <a:r>
              <a:rPr lang="en-US" altLang="zh-CN"/>
              <a:t>——</a:t>
            </a:r>
            <a:r>
              <a:rPr lang="zh-CN" altLang="en-US"/>
              <a:t>创建计算机类 </a:t>
            </a:r>
          </a:p>
        </p:txBody>
      </p:sp>
      <p:sp>
        <p:nvSpPr>
          <p:cNvPr id="464899" name="AutoShape 3"/>
          <p:cNvSpPr>
            <a:spLocks noChangeArrowheads="1"/>
          </p:cNvSpPr>
          <p:nvPr/>
        </p:nvSpPr>
        <p:spPr bwMode="auto">
          <a:xfrm>
            <a:off x="5867400" y="4508500"/>
            <a:ext cx="2381250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l"/>
            <a:r>
              <a:rPr lang="zh-CN" altLang="en-US" b="1">
                <a:ea typeface="黑体" panose="02010609060101010101" pitchFamily="49" charset="-122"/>
              </a:rPr>
              <a:t>完成时间：</a:t>
            </a:r>
            <a:r>
              <a:rPr lang="en-US" altLang="zh-CN" b="1">
                <a:solidFill>
                  <a:srgbClr val="FF3300"/>
                </a:solidFill>
                <a:ea typeface="黑体" panose="02010609060101010101" pitchFamily="49" charset="-122"/>
              </a:rPr>
              <a:t>15</a:t>
            </a:r>
            <a:r>
              <a:rPr lang="zh-CN" altLang="en-US" b="1">
                <a:solidFill>
                  <a:srgbClr val="FF3300"/>
                </a:solidFill>
                <a:ea typeface="黑体" panose="02010609060101010101" pitchFamily="49" charset="-122"/>
              </a:rPr>
              <a:t>分钟</a:t>
            </a:r>
          </a:p>
        </p:txBody>
      </p:sp>
      <p:pic>
        <p:nvPicPr>
          <p:cNvPr id="464900" name="Picture 4" descr="练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81075"/>
            <a:ext cx="917575" cy="68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49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综合练习：人机猜拳 </a:t>
            </a:r>
          </a:p>
        </p:txBody>
      </p:sp>
      <p:sp>
        <p:nvSpPr>
          <p:cNvPr id="464903" name="Rectangle 7"/>
          <p:cNvSpPr>
            <a:spLocks noChangeArrowheads="1"/>
          </p:cNvSpPr>
          <p:nvPr/>
        </p:nvSpPr>
        <p:spPr bwMode="auto">
          <a:xfrm>
            <a:off x="611188" y="2420938"/>
            <a:ext cx="7345362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tx1"/>
              </a:buClr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lvl="1"/>
            <a:r>
              <a:rPr lang="zh-CN" altLang="en-US"/>
              <a:t>需求说明</a:t>
            </a:r>
          </a:p>
          <a:p>
            <a:pPr lvl="2"/>
            <a:r>
              <a:rPr lang="zh-CN" altLang="en-US">
                <a:ea typeface="黑体" panose="02010609060101010101" pitchFamily="49" charset="-122"/>
              </a:rPr>
              <a:t>创建计算机类</a:t>
            </a:r>
            <a:r>
              <a:rPr lang="en-US" altLang="zh-CN">
                <a:ea typeface="黑体" panose="02010609060101010101" pitchFamily="49" charset="-122"/>
              </a:rPr>
              <a:t>Computer</a:t>
            </a:r>
            <a:r>
              <a:rPr lang="zh-CN" altLang="en-US">
                <a:ea typeface="黑体" panose="02010609060101010101" pitchFamily="49" charset="-122"/>
              </a:rPr>
              <a:t>。实现计算机出拳</a:t>
            </a:r>
          </a:p>
        </p:txBody>
      </p:sp>
      <p:pic>
        <p:nvPicPr>
          <p:cNvPr id="46490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933825"/>
            <a:ext cx="3887787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4905" name="Rectangle 9"/>
          <p:cNvSpPr>
            <a:spLocks noChangeArrowheads="1"/>
          </p:cNvSpPr>
          <p:nvPr/>
        </p:nvSpPr>
        <p:spPr bwMode="auto">
          <a:xfrm>
            <a:off x="1331913" y="4652963"/>
            <a:ext cx="1223962" cy="3603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4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64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共性问题集中讲解</a:t>
            </a:r>
          </a:p>
        </p:txBody>
      </p:sp>
      <p:sp>
        <p:nvSpPr>
          <p:cNvPr id="481283" name="Text Box 3"/>
          <p:cNvSpPr txBox="1">
            <a:spLocks noChangeArrowheads="1"/>
          </p:cNvSpPr>
          <p:nvPr/>
        </p:nvSpPr>
        <p:spPr bwMode="auto">
          <a:xfrm>
            <a:off x="2052638" y="4076700"/>
            <a:ext cx="424815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b="1">
                <a:ea typeface="黑体" panose="02010609060101010101" pitchFamily="49" charset="-122"/>
              </a:rPr>
              <a:t>常见调试问题及解决办法</a:t>
            </a:r>
          </a:p>
          <a:p>
            <a:pPr algn="l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b="1">
                <a:ea typeface="黑体" panose="02010609060101010101" pitchFamily="49" charset="-122"/>
              </a:rPr>
              <a:t>代码规范问题</a:t>
            </a:r>
          </a:p>
        </p:txBody>
      </p:sp>
      <p:sp>
        <p:nvSpPr>
          <p:cNvPr id="481284" name="AutoShape 4"/>
          <p:cNvSpPr>
            <a:spLocks noChangeArrowheads="1"/>
          </p:cNvSpPr>
          <p:nvPr/>
        </p:nvSpPr>
        <p:spPr bwMode="auto">
          <a:xfrm>
            <a:off x="2051050" y="2565400"/>
            <a:ext cx="4719638" cy="1158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黑体" panose="02010609060101010101" pitchFamily="49" charset="-122"/>
              </a:rPr>
              <a:t>共性问题集中讲解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1700213"/>
            <a:ext cx="7704138" cy="790575"/>
          </a:xfrm>
        </p:spPr>
        <p:txBody>
          <a:bodyPr/>
          <a:lstStyle/>
          <a:p>
            <a:r>
              <a:rPr lang="zh-CN" altLang="en-US"/>
              <a:t>阶段</a:t>
            </a:r>
            <a:r>
              <a:rPr lang="en-US" altLang="zh-CN"/>
              <a:t>3</a:t>
            </a:r>
            <a:r>
              <a:rPr lang="zh-CN" altLang="en-US"/>
              <a:t>：练习</a:t>
            </a:r>
            <a:r>
              <a:rPr lang="en-US" altLang="zh-CN"/>
              <a:t>——</a:t>
            </a:r>
            <a:r>
              <a:rPr lang="zh-CN" altLang="en-US"/>
              <a:t>创建游戏类，选择对战对手</a:t>
            </a:r>
            <a:r>
              <a:rPr lang="zh-CN" altLang="en-US" sz="2400"/>
              <a:t> </a:t>
            </a:r>
          </a:p>
        </p:txBody>
      </p:sp>
      <p:sp>
        <p:nvSpPr>
          <p:cNvPr id="467971" name="AutoShape 3"/>
          <p:cNvSpPr>
            <a:spLocks noChangeArrowheads="1"/>
          </p:cNvSpPr>
          <p:nvPr/>
        </p:nvSpPr>
        <p:spPr bwMode="auto">
          <a:xfrm>
            <a:off x="6443663" y="4868863"/>
            <a:ext cx="2381250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l"/>
            <a:r>
              <a:rPr lang="zh-CN" altLang="en-US" b="1">
                <a:ea typeface="黑体" panose="02010609060101010101" pitchFamily="49" charset="-122"/>
              </a:rPr>
              <a:t>完成时间：</a:t>
            </a:r>
            <a:r>
              <a:rPr lang="en-US" altLang="zh-CN" b="1">
                <a:solidFill>
                  <a:srgbClr val="FF3300"/>
                </a:solidFill>
                <a:ea typeface="黑体" panose="02010609060101010101" pitchFamily="49" charset="-122"/>
              </a:rPr>
              <a:t>20</a:t>
            </a:r>
            <a:r>
              <a:rPr lang="zh-CN" altLang="en-US" b="1">
                <a:solidFill>
                  <a:srgbClr val="FF3300"/>
                </a:solidFill>
                <a:ea typeface="黑体" panose="02010609060101010101" pitchFamily="49" charset="-122"/>
              </a:rPr>
              <a:t>分钟</a:t>
            </a:r>
          </a:p>
        </p:txBody>
      </p:sp>
      <p:pic>
        <p:nvPicPr>
          <p:cNvPr id="467972" name="Picture 4" descr="练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81075"/>
            <a:ext cx="917575" cy="68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79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综合练习：人机猜拳 </a:t>
            </a:r>
          </a:p>
        </p:txBody>
      </p:sp>
      <p:sp>
        <p:nvSpPr>
          <p:cNvPr id="467974" name="Rectangle 6"/>
          <p:cNvSpPr>
            <a:spLocks noChangeArrowheads="1"/>
          </p:cNvSpPr>
          <p:nvPr/>
        </p:nvSpPr>
        <p:spPr bwMode="auto">
          <a:xfrm>
            <a:off x="611188" y="2420938"/>
            <a:ext cx="784860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tx1"/>
              </a:buClr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lvl="1"/>
            <a:r>
              <a:rPr lang="zh-CN" altLang="en-US" dirty="0"/>
              <a:t>需求说明</a:t>
            </a:r>
          </a:p>
          <a:p>
            <a:pPr lvl="2"/>
            <a:r>
              <a:rPr lang="zh-CN" altLang="en-US" dirty="0">
                <a:ea typeface="黑体" panose="02010609060101010101" pitchFamily="49" charset="-122"/>
              </a:rPr>
              <a:t>创建游戏类</a:t>
            </a:r>
            <a:r>
              <a:rPr lang="en-US" altLang="zh-CN" dirty="0">
                <a:ea typeface="黑体" panose="02010609060101010101" pitchFamily="49" charset="-122"/>
              </a:rPr>
              <a:t>Game</a:t>
            </a:r>
          </a:p>
          <a:p>
            <a:pPr lvl="2"/>
            <a:r>
              <a:rPr lang="zh-CN" altLang="en-US" dirty="0">
                <a:ea typeface="黑体" panose="02010609060101010101" pitchFamily="49" charset="-122"/>
              </a:rPr>
              <a:t>编写游戏类的初始化方法</a:t>
            </a:r>
            <a:r>
              <a:rPr lang="en-US" altLang="zh-CN" dirty="0">
                <a:ea typeface="黑体" panose="02010609060101010101" pitchFamily="49" charset="-122"/>
              </a:rPr>
              <a:t>initial()</a:t>
            </a:r>
          </a:p>
          <a:p>
            <a:pPr lvl="2"/>
            <a:r>
              <a:rPr lang="zh-CN" altLang="en-US" dirty="0">
                <a:ea typeface="黑体" panose="02010609060101010101" pitchFamily="49" charset="-122"/>
              </a:rPr>
              <a:t>编写游戏类的开始游戏方法</a:t>
            </a:r>
            <a:r>
              <a:rPr lang="en-US" altLang="zh-CN" dirty="0" err="1">
                <a:ea typeface="黑体" panose="02010609060101010101" pitchFamily="49" charset="-122"/>
              </a:rPr>
              <a:t>startGame</a:t>
            </a:r>
            <a:r>
              <a:rPr lang="en-US" altLang="zh-CN" dirty="0">
                <a:ea typeface="黑体" panose="02010609060101010101" pitchFamily="49" charset="-122"/>
              </a:rPr>
              <a:t>()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pic>
        <p:nvPicPr>
          <p:cNvPr id="467976" name="Picture 8" descr="step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149725"/>
            <a:ext cx="4464050" cy="229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7977" name="Rectangle 9"/>
          <p:cNvSpPr>
            <a:spLocks noChangeArrowheads="1"/>
          </p:cNvSpPr>
          <p:nvPr/>
        </p:nvSpPr>
        <p:spPr bwMode="auto">
          <a:xfrm>
            <a:off x="1547813" y="5661025"/>
            <a:ext cx="2736850" cy="5048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7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6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1700213"/>
            <a:ext cx="7200900" cy="790575"/>
          </a:xfrm>
        </p:spPr>
        <p:txBody>
          <a:bodyPr/>
          <a:lstStyle/>
          <a:p>
            <a:r>
              <a:rPr lang="zh-CN" altLang="en-US"/>
              <a:t>阶段</a:t>
            </a:r>
            <a:r>
              <a:rPr lang="en-US" altLang="zh-CN"/>
              <a:t>4</a:t>
            </a:r>
            <a:r>
              <a:rPr lang="zh-CN" altLang="en-US"/>
              <a:t>：练习</a:t>
            </a:r>
            <a:r>
              <a:rPr lang="en-US" altLang="zh-CN"/>
              <a:t>——</a:t>
            </a:r>
            <a:r>
              <a:rPr lang="zh-CN" altLang="en-US"/>
              <a:t>实现一局对战 </a:t>
            </a:r>
          </a:p>
        </p:txBody>
      </p:sp>
      <p:sp>
        <p:nvSpPr>
          <p:cNvPr id="470019" name="AutoShape 3"/>
          <p:cNvSpPr>
            <a:spLocks noChangeArrowheads="1"/>
          </p:cNvSpPr>
          <p:nvPr/>
        </p:nvSpPr>
        <p:spPr bwMode="auto">
          <a:xfrm>
            <a:off x="6516688" y="4868863"/>
            <a:ext cx="2381250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l"/>
            <a:r>
              <a:rPr lang="zh-CN" altLang="en-US" b="1">
                <a:ea typeface="黑体" panose="02010609060101010101" pitchFamily="49" charset="-122"/>
              </a:rPr>
              <a:t>完成时间：</a:t>
            </a:r>
            <a:r>
              <a:rPr lang="en-US" altLang="zh-CN" b="1">
                <a:solidFill>
                  <a:srgbClr val="FF3300"/>
                </a:solidFill>
                <a:ea typeface="黑体" panose="02010609060101010101" pitchFamily="49" charset="-122"/>
              </a:rPr>
              <a:t>25</a:t>
            </a:r>
            <a:r>
              <a:rPr lang="zh-CN" altLang="en-US" b="1">
                <a:solidFill>
                  <a:srgbClr val="FF3300"/>
                </a:solidFill>
                <a:ea typeface="黑体" panose="02010609060101010101" pitchFamily="49" charset="-122"/>
              </a:rPr>
              <a:t>分钟</a:t>
            </a:r>
          </a:p>
        </p:txBody>
      </p:sp>
      <p:pic>
        <p:nvPicPr>
          <p:cNvPr id="470020" name="Picture 4" descr="练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81075"/>
            <a:ext cx="917575" cy="68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002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综合练习：人机猜拳 </a:t>
            </a:r>
          </a:p>
        </p:txBody>
      </p:sp>
      <p:sp>
        <p:nvSpPr>
          <p:cNvPr id="470022" name="Rectangle 6"/>
          <p:cNvSpPr>
            <a:spLocks noChangeArrowheads="1"/>
          </p:cNvSpPr>
          <p:nvPr/>
        </p:nvSpPr>
        <p:spPr bwMode="auto">
          <a:xfrm>
            <a:off x="611188" y="2420938"/>
            <a:ext cx="792162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4"/>
              </a:buBlip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tx1"/>
              </a:buClr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lvl="1"/>
            <a:r>
              <a:rPr lang="zh-CN" altLang="en-US"/>
              <a:t>需求说明</a:t>
            </a:r>
          </a:p>
          <a:p>
            <a:pPr lvl="2"/>
            <a:r>
              <a:rPr lang="zh-CN" altLang="en-US">
                <a:ea typeface="黑体" panose="02010609060101010101" pitchFamily="49" charset="-122"/>
              </a:rPr>
              <a:t>分别调用用户类和计算机类的出拳方法</a:t>
            </a:r>
            <a:r>
              <a:rPr lang="en-US" altLang="zh-CN">
                <a:ea typeface="黑体" panose="02010609060101010101" pitchFamily="49" charset="-122"/>
              </a:rPr>
              <a:t>showFist()</a:t>
            </a:r>
            <a:r>
              <a:rPr lang="zh-CN" altLang="en-US">
                <a:ea typeface="黑体" panose="02010609060101010101" pitchFamily="49" charset="-122"/>
              </a:rPr>
              <a:t>，接受返回值并比较，给出胜负结果</a:t>
            </a:r>
          </a:p>
        </p:txBody>
      </p:sp>
      <p:pic>
        <p:nvPicPr>
          <p:cNvPr id="470024" name="Picture 8" descr="step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789363"/>
            <a:ext cx="4186237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0025" name="Rectangle 9"/>
          <p:cNvSpPr>
            <a:spLocks noChangeArrowheads="1"/>
          </p:cNvSpPr>
          <p:nvPr/>
        </p:nvSpPr>
        <p:spPr bwMode="auto">
          <a:xfrm>
            <a:off x="1763713" y="5734050"/>
            <a:ext cx="2376487" cy="6477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0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70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共性问题集中讲解</a:t>
            </a:r>
          </a:p>
        </p:txBody>
      </p:sp>
      <p:sp>
        <p:nvSpPr>
          <p:cNvPr id="482307" name="Text Box 3"/>
          <p:cNvSpPr txBox="1">
            <a:spLocks noChangeArrowheads="1"/>
          </p:cNvSpPr>
          <p:nvPr/>
        </p:nvSpPr>
        <p:spPr bwMode="auto">
          <a:xfrm>
            <a:off x="2052638" y="4076700"/>
            <a:ext cx="424815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b="1">
                <a:ea typeface="黑体" panose="02010609060101010101" pitchFamily="49" charset="-122"/>
              </a:rPr>
              <a:t>常见调试问题及解决办法</a:t>
            </a:r>
          </a:p>
          <a:p>
            <a:pPr algn="l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b="1">
                <a:ea typeface="黑体" panose="02010609060101010101" pitchFamily="49" charset="-122"/>
              </a:rPr>
              <a:t>代码规范问题</a:t>
            </a:r>
          </a:p>
        </p:txBody>
      </p:sp>
      <p:sp>
        <p:nvSpPr>
          <p:cNvPr id="482308" name="AutoShape 4"/>
          <p:cNvSpPr>
            <a:spLocks noChangeArrowheads="1"/>
          </p:cNvSpPr>
          <p:nvPr/>
        </p:nvSpPr>
        <p:spPr bwMode="auto">
          <a:xfrm>
            <a:off x="2051050" y="2565400"/>
            <a:ext cx="4719638" cy="1158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黑体" panose="02010609060101010101" pitchFamily="49" charset="-122"/>
              </a:rPr>
              <a:t>共性问题集中讲解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45791" dir="8778596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45791" dir="8778596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1426</TotalTime>
  <Words>462</Words>
  <Application>Microsoft Office PowerPoint</Application>
  <PresentationFormat>全屏显示(4:3)</PresentationFormat>
  <Paragraphs>91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黑体</vt:lpstr>
      <vt:lpstr>Arial</vt:lpstr>
      <vt:lpstr>Tahoma</vt:lpstr>
      <vt:lpstr>Times New Roman</vt:lpstr>
      <vt:lpstr>Wingdings</vt:lpstr>
      <vt:lpstr>模板</vt:lpstr>
      <vt:lpstr>第十二章</vt:lpstr>
      <vt:lpstr>综合练习：人机猜拳 </vt:lpstr>
      <vt:lpstr>综合练习：人机猜拳 </vt:lpstr>
      <vt:lpstr>综合练习：人机猜拳 </vt:lpstr>
      <vt:lpstr>综合练习：人机猜拳 </vt:lpstr>
      <vt:lpstr>共性问题集中讲解</vt:lpstr>
      <vt:lpstr>综合练习：人机猜拳 </vt:lpstr>
      <vt:lpstr>综合练习：人机猜拳 </vt:lpstr>
      <vt:lpstr>共性问题集中讲解</vt:lpstr>
      <vt:lpstr>综合练习：人机猜拳 </vt:lpstr>
      <vt:lpstr>综合练习：人机猜拳 </vt:lpstr>
      <vt:lpstr>共性问题集中讲解</vt:lpstr>
      <vt:lpstr>综合练习：人机猜拳 </vt:lpstr>
      <vt:lpstr>总结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张 翰林</cp:lastModifiedBy>
  <cp:revision>138</cp:revision>
  <dcterms:created xsi:type="dcterms:W3CDTF">2006-03-08T06:55:38Z</dcterms:created>
  <dcterms:modified xsi:type="dcterms:W3CDTF">2021-04-01T04:39:03Z</dcterms:modified>
</cp:coreProperties>
</file>