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304" r:id="rId6"/>
    <p:sldId id="303" r:id="rId7"/>
    <p:sldId id="302" r:id="rId8"/>
    <p:sldId id="305" r:id="rId9"/>
    <p:sldId id="306" r:id="rId10"/>
  </p:sldIdLst>
  <p:sldSz cx="9144000" cy="5141595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829"/>
    <a:srgbClr val="323233"/>
    <a:srgbClr val="73B2AA"/>
    <a:srgbClr val="373739"/>
    <a:srgbClr val="B48055"/>
    <a:srgbClr val="AE666B"/>
    <a:srgbClr val="77484B"/>
    <a:srgbClr val="965B3F"/>
    <a:srgbClr val="B06661"/>
    <a:srgbClr val="B06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402" y="96"/>
      </p:cViewPr>
      <p:guideLst>
        <p:guide orient="horz" pos="1659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960" y="-90"/>
      </p:cViewPr>
      <p:guideLst>
        <p:guide orient="horz" pos="2950"/>
        <p:guide pos="22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1A09C-AB03-4DCA-AF4D-4A7C109893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FB9D-89F2-4AD9-B25C-DB5C7C6C72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1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40"/>
          <p:cNvSpPr>
            <a:spLocks noChangeArrowheads="1"/>
          </p:cNvSpPr>
          <p:nvPr/>
        </p:nvSpPr>
        <p:spPr bwMode="auto">
          <a:xfrm>
            <a:off x="2771800" y="1485827"/>
            <a:ext cx="36004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spc="3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教师讲义</a:t>
            </a:r>
            <a:endParaRPr lang="zh-CN" altLang="en-US" sz="2800" spc="3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" name="TextBox 1033"/>
          <p:cNvSpPr txBox="1"/>
          <p:nvPr/>
        </p:nvSpPr>
        <p:spPr>
          <a:xfrm>
            <a:off x="1968500" y="1587500"/>
            <a:ext cx="6032500" cy="2540000"/>
          </a:xfrm>
          <a:prstGeom prst="rect">
            <a:avLst/>
          </a:prstGeom>
        </p:spPr>
        <p:txBody>
          <a:bodyPr rtlCol="0" anchor="t"/>
          <a:lstStyle/>
          <a:p>
            <a:pPr algn="ctr"/>
            <a:br/>
            <a:r>
              <a:rPr lang="en-US" sz="2000">
                <a:solidFill>
                  <a:srgbClr val="FFFFFF"/>
                </a:solidFill>
              </a:rPr>
              <a:t>东莞市光明中学2020—2021学年度第二学期七年级第十次周测（DGGM720)</a:t>
            </a:r>
            <a:br>
              <a:rPr lang="en-US" sz="2000">
                <a:solidFill>
                  <a:srgbClr val="FFFFFF"/>
                </a:solidFill>
              </a:rPr>
            </a:br>
            <a:br>
              <a:rPr lang="en-US" sz="20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00"/>
                </a:solidFill>
              </a:rPr>
              <a:t> 高二02班数学 2021.07.18</a:t>
            </a:r>
            <a:endParaRPr lang="en-US" sz="15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 advTm="6373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114976" y="1857985"/>
            <a:ext cx="1377836" cy="861774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"/>
          <p:cNvSpPr txBox="1"/>
          <p:nvPr/>
        </p:nvSpPr>
        <p:spPr>
          <a:xfrm>
            <a:off x="3389274" y="726105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20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4105788" y="757965"/>
            <a:ext cx="0" cy="432000"/>
          </a:xfrm>
          <a:prstGeom prst="line">
            <a:avLst/>
          </a:prstGeom>
          <a:ln>
            <a:solidFill>
              <a:srgbClr val="E69B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3"/>
          <p:cNvSpPr txBox="1"/>
          <p:nvPr/>
        </p:nvSpPr>
        <p:spPr>
          <a:xfrm>
            <a:off x="4211955" y="735965"/>
            <a:ext cx="2356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班级情况分析</a:t>
            </a:r>
            <a:r>
              <a:rPr lang="en-US" altLang="zh-CN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4"/>
          <p:cNvSpPr txBox="1"/>
          <p:nvPr/>
        </p:nvSpPr>
        <p:spPr>
          <a:xfrm>
            <a:off x="3389274" y="1458951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20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4105788" y="1490811"/>
            <a:ext cx="0" cy="43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4211955" y="1468755"/>
            <a:ext cx="2722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试题错误率分析</a:t>
            </a:r>
            <a:r>
              <a:rPr lang="en-US" altLang="zh-CN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7"/>
          <p:cNvSpPr txBox="1"/>
          <p:nvPr/>
        </p:nvSpPr>
        <p:spPr>
          <a:xfrm>
            <a:off x="3389274" y="2201167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03 </a:t>
            </a:r>
            <a:endParaRPr lang="en-US" altLang="zh-CN" sz="20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4105788" y="2233027"/>
            <a:ext cx="0" cy="432000"/>
          </a:xfrm>
          <a:prstGeom prst="line">
            <a:avLst/>
          </a:prstGeom>
          <a:ln>
            <a:solidFill>
              <a:srgbClr val="C28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9"/>
          <p:cNvSpPr txBox="1"/>
          <p:nvPr/>
        </p:nvSpPr>
        <p:spPr>
          <a:xfrm>
            <a:off x="4211960" y="2211222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知识点掌握情况</a:t>
            </a:r>
            <a:r>
              <a:rPr lang="en-US" altLang="zh-CN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0"/>
          <p:cNvSpPr txBox="1"/>
          <p:nvPr/>
        </p:nvSpPr>
        <p:spPr>
          <a:xfrm>
            <a:off x="3389274" y="2943383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04</a:t>
            </a:r>
            <a:endParaRPr lang="en-US" altLang="zh-CN" sz="20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4105788" y="2975243"/>
            <a:ext cx="0" cy="432000"/>
          </a:xfrm>
          <a:prstGeom prst="line">
            <a:avLst/>
          </a:prstGeom>
          <a:ln>
            <a:solidFill>
              <a:srgbClr val="80C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"/>
          <p:cNvSpPr txBox="1"/>
          <p:nvPr/>
        </p:nvSpPr>
        <p:spPr>
          <a:xfrm>
            <a:off x="4211960" y="2953438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班级共性错题</a:t>
            </a:r>
            <a:r>
              <a:rPr lang="en-US" altLang="zh-CN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0"/>
          <p:cNvSpPr txBox="1"/>
          <p:nvPr/>
        </p:nvSpPr>
        <p:spPr>
          <a:xfrm>
            <a:off x="3389909" y="3713638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Impact" panose="020B0806030902050204" pitchFamily="34" charset="0"/>
              </a:rPr>
              <a:t>05</a:t>
            </a:r>
            <a:endParaRPr lang="en-US" altLang="zh-CN" sz="2000" dirty="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Impact" panose="020B080603090205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106423" y="3745498"/>
            <a:ext cx="0" cy="432000"/>
          </a:xfrm>
          <a:prstGeom prst="line">
            <a:avLst/>
          </a:prstGeom>
          <a:ln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"/>
          <p:cNvSpPr txBox="1"/>
          <p:nvPr/>
        </p:nvSpPr>
        <p:spPr>
          <a:xfrm>
            <a:off x="4212595" y="3723693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班级其他错题</a:t>
            </a:r>
            <a:r>
              <a:rPr lang="en-US" altLang="zh-CN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rgbClr val="9BDE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732">
        <p14:gallery dir="l"/>
      </p:transition>
    </mc:Choice>
    <mc:Fallback>
      <p:transition spd="slow" advTm="3732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bldLvl="0" animBg="1"/>
          <p:bldP spid="35" grpId="1" bldLvl="0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bldLvl="0" animBg="1"/>
          <p:bldP spid="35" grpId="1" bldLvl="0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9A8F6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9A8F6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266001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班级情况分析</a:t>
            </a:r>
            <a:endParaRPr lang="en-US" altLang="zh-CN" sz="16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508000" y="889000"/>
          <a:ext cx="7620000" cy="57150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190500">
                <a:tc>
                  <a:txBody>
                    <a:bodyPr rtlCol="0"/>
                    <a:lstStyle/>
                    <a:p>
                      <a:pPr algn="ctr"/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排名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平均分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得分率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优秀率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及格率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考试人数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缺考人数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班级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20%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40%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58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年级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20%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40%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58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508000" y="2286000"/>
          <a:ext cx="2413000" cy="1409700"/>
        </p:xfrm>
        <a:graphic>
          <a:graphicData uri="http://schemas.openxmlformats.org/drawingml/2006/table">
            <a:tbl>
              <a:tblPr/>
              <a:tblGrid>
                <a:gridCol w="508000"/>
                <a:gridCol w="635000"/>
                <a:gridCol w="635000"/>
                <a:gridCol w="635000"/>
              </a:tblGrid>
              <a:tr h="127000">
                <a:tc gridSpan="4"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班级大幅进步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姓名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班级排名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排名提升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年级排名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3086100" y="2286000"/>
          <a:ext cx="2413000" cy="1409700"/>
        </p:xfrm>
        <a:graphic>
          <a:graphicData uri="http://schemas.openxmlformats.org/drawingml/2006/table">
            <a:tbl>
              <a:tblPr/>
              <a:tblGrid>
                <a:gridCol w="508000"/>
                <a:gridCol w="635000"/>
                <a:gridCol w="635000"/>
                <a:gridCol w="635000"/>
              </a:tblGrid>
              <a:tr h="127000">
                <a:tc gridSpan="4"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班级大幅退步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姓名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班级排名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排名下降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年级排名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5689600" y="2286000"/>
          <a:ext cx="1143000" cy="1409700"/>
        </p:xfrm>
        <a:graphic>
          <a:graphicData uri="http://schemas.openxmlformats.org/drawingml/2006/table">
            <a:tbl>
              <a:tblPr/>
              <a:tblGrid>
                <a:gridCol w="508000"/>
                <a:gridCol w="635000"/>
              </a:tblGrid>
              <a:tr h="127000">
                <a:tc gridSpan="2"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班级前五名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姓名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成绩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6997700" y="2286000"/>
          <a:ext cx="1143000" cy="1409700"/>
        </p:xfrm>
        <a:graphic>
          <a:graphicData uri="http://schemas.openxmlformats.org/drawingml/2006/table">
            <a:tbl>
              <a:tblPr/>
              <a:tblGrid>
                <a:gridCol w="508000"/>
                <a:gridCol w="635000"/>
              </a:tblGrid>
              <a:tr h="127000">
                <a:tc gridSpan="2"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班级后五名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姓名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成绩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0997">
        <p14:gallery dir="l"/>
      </p:transition>
    </mc:Choice>
    <mc:Fallback>
      <p:transition spd="slow" advTm="109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06661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06661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B066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试题错误率分析</a:t>
            </a:r>
            <a:r>
              <a:rPr lang="en-US" altLang="zh-CN" sz="1600" b="1" dirty="0">
                <a:solidFill>
                  <a:srgbClr val="B066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B066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35000" y="889000"/>
          <a:ext cx="7404100" cy="7620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题号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答错人数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答对人数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635000" y="1905000"/>
          <a:ext cx="7404100" cy="7620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题号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答错人数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答对人数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635000" y="2921000"/>
          <a:ext cx="7404100" cy="7620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题号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答错人数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答对人数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635000" y="3937000"/>
          <a:ext cx="1346200" cy="7620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</a:tblGrid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题号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答错人数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2540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答对人数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42">
        <p14:gallery dir="l"/>
      </p:transition>
    </mc:Choice>
    <mc:Fallback>
      <p:transition spd="slow" advTm="66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48055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03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48055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B48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知识点掌握情况</a:t>
            </a:r>
            <a:endParaRPr lang="zh-CN" altLang="en-US" sz="1600" b="1" dirty="0">
              <a:solidFill>
                <a:srgbClr val="B480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508000" y="889000"/>
          <a:ext cx="7620000" cy="3048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知识点名称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知识点掌握情况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班级得分率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答错人数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选题对应题号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616">
        <p14:gallery dir="l"/>
      </p:transition>
    </mc:Choice>
    <mc:Fallback>
      <p:transition spd="slow" advTm="86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08000" y="889000"/>
          <a:ext cx="7620000" cy="3048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知识点名称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知识点掌握情况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班级得分率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答错人数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选题对应题号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8000" y="889000"/>
          <a:ext cx="7620000" cy="381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知识点名称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知识点掌握情况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班级得分率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答错人数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1300">
                          <a:solidFill>
                            <a:srgbClr val="000000"/>
                          </a:solidFill>
                        </a:rPr>
                        <a:t>选题对应题号</a:t>
                      </a:r>
                      <a:endParaRPr lang="en-US" sz="13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190500"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算术平方根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  <a:endParaRPr lang="en-US" sz="800">
                        <a:solidFill>
                          <a:srgbClr val="000000"/>
                        </a:solidFill>
                      </a:endParaRPr>
                    </a:p>
                  </a:txBody>
                  <a:tcPr anchor="t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9d267dc-ac33-4b0c-b57b-7473c601efa0}"/>
</p:tagLst>
</file>

<file path=ppt/tags/tag2.xml><?xml version="1.0" encoding="utf-8"?>
<p:tagLst xmlns:p="http://schemas.openxmlformats.org/presentationml/2006/main">
  <p:tag name="ISPRING_PRESENTATION_TITLE" val="13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1463</Words>
  <Application>WPS 演示</Application>
  <PresentationFormat>自定义</PresentationFormat>
  <Paragraphs>803</Paragraphs>
  <Slides>7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Impact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dc:description>http://www.ypppt.com/</dc:description>
  <cp:lastModifiedBy>steven</cp:lastModifiedBy>
  <cp:revision>82</cp:revision>
  <dcterms:created xsi:type="dcterms:W3CDTF">2017-03-26T02:09:00Z</dcterms:created>
  <dcterms:modified xsi:type="dcterms:W3CDTF">2021-08-23T03:47:56Z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SaveFontToCloudKey">
    <vt:lpwstr>618455341_btnclosed</vt:lpwstr>
  </property>
  <property fmtid="{D5CDD505-2E9C-101B-9397-08002B2CF9AE}" pid="3" name="ICV">
    <vt:lpwstr>BFF1FB68F2954F97AC49366F72CDA4E7</vt:lpwstr>
  </property>
  <property fmtid="{D5CDD505-2E9C-101B-9397-08002B2CF9AE}" pid="4" name="KSOProductBuildVer">
    <vt:lpwstr>2052-11.1.0.9564</vt:lpwstr>
  </property>
</Properties>
</file>