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tags+xml" PartName="/ppt/tags/tag6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presentationml.tags+xml" PartName="/ppt/tags/tag10.xml"/>
  <Override ContentType="application/vnd.openxmlformats-officedocument.presentationml.tags+xml" PartName="/ppt/tags/tag1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app.xml" Type="http://schemas.openxmlformats.org/officeDocument/2006/relationships/extended-properties"/>
<Relationship Id="rId3" Target="docProps/core.xml" Type="http://schemas.openxmlformats.org/package/2006/relationships/metadata/core-properties"/>
<Relationship Id="rId4" Target="docProps/thumbnail.jpeg" Type="http://schemas.openxmlformats.org/package/2006/relationships/metadata/thumbnail"/>
<Relationship Id="rId5" Target="docProps/custom.xml" Type="http://schemas.openxmlformats.org/officeDocument/2006/relationships/custom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304" r:id="rId6"/>
    <p:sldId id="303" r:id="rId7"/>
    <p:sldId id="302" r:id="rId8"/>
    <p:sldId id="301" r:id="rId9"/>
    <p:sldId id="306" r:id="rId10"/>
    <p:sldId id="305" r:id="rId11"/>
    <p:sldId id="307" r:id="rId12"/>
    <p:sldId id="308" r:id="rId13"/>
  </p:sldIdLst>
  <p:sldSz cx="9144000" cy="5141595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829"/>
    <a:srgbClr val="323233"/>
    <a:srgbClr val="73B2AA"/>
    <a:srgbClr val="373739"/>
    <a:srgbClr val="B48055"/>
    <a:srgbClr val="AE666B"/>
    <a:srgbClr val="77484B"/>
    <a:srgbClr val="965B3F"/>
    <a:srgbClr val="B06661"/>
    <a:srgbClr val="B06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402" y="96"/>
      </p:cViewPr>
      <p:guideLst>
        <p:guide orient="horz" pos="1659"/>
        <p:guide pos="29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960" y="-90"/>
      </p:cViewPr>
      <p:guideLst>
        <p:guide orient="horz" pos="2950"/>
        <p:guide pos="2206"/>
      </p:guideLst>
    </p:cSldViewPr>
  </p:notesViewPr>
  <p:gridSpacing cx="72008" cy="72008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slides/slide7.xml" Type="http://schemas.openxmlformats.org/officeDocument/2006/relationships/slide"/>
<Relationship Id="rId11" Target="slides/slide8.xml" Type="http://schemas.openxmlformats.org/officeDocument/2006/relationships/slide"/>
<Relationship Id="rId12" Target="slides/slide9.xml" Type="http://schemas.openxmlformats.org/officeDocument/2006/relationships/slide"/>
<Relationship Id="rId13" Target="slides/slide10.xml" Type="http://schemas.openxmlformats.org/officeDocument/2006/relationships/slide"/>
<Relationship Id="rId14" Target="handoutMasters/handoutMaster1.xml" Type="http://schemas.openxmlformats.org/officeDocument/2006/relationships/handoutMaster"/>
<Relationship Id="rId15" Target="presProps.xml" Type="http://schemas.openxmlformats.org/officeDocument/2006/relationships/presProps"/>
<Relationship Id="rId16" Target="viewProps.xml" Type="http://schemas.openxmlformats.org/officeDocument/2006/relationships/viewProps"/>
<Relationship Id="rId17" Target="tableStyles.xml" Type="http://schemas.openxmlformats.org/officeDocument/2006/relationships/tableStyles"/>
<Relationship Id="rId18" Target="tags/tag11.xml" Type="http://schemas.openxmlformats.org/officeDocument/2006/relationships/tags"/>
<Relationship Id="rId2" Target="theme/theme1.xml" Type="http://schemas.openxmlformats.org/officeDocument/2006/relationships/theme"/>
<Relationship Id="rId3" Target="slides/slide1.xml" Type="http://schemas.openxmlformats.org/officeDocument/2006/relationships/slide"/>
<Relationship Id="rId4" Target="notesMasters/notesMaster1.xml" Type="http://schemas.openxmlformats.org/officeDocument/2006/relationships/notesMaster"/>
<Relationship Id="rId5" Target="slides/slide2.xml" Type="http://schemas.openxmlformats.org/officeDocument/2006/relationships/slide"/>
<Relationship Id="rId6" Target="slides/slide3.xml" Type="http://schemas.openxmlformats.org/officeDocument/2006/relationships/slide"/>
<Relationship Id="rId7" Target="slides/slide4.xml" Type="http://schemas.openxmlformats.org/officeDocument/2006/relationships/slide"/>
<Relationship Id="rId8" Target="slides/slide5.xml" Type="http://schemas.openxmlformats.org/officeDocument/2006/relationships/slide"/>
<Relationship Id="rId9" Target="slides/slide6.xml" Type="http://schemas.openxmlformats.org/officeDocument/2006/relationships/slide"/>
</Relationships>

</file>

<file path=ppt/handoutMasters/_rels/handoutMaster1.xml.rels><?xml version="1.0" encoding="UTF-8" standalone="no"?>
<Relationships xmlns="http://schemas.openxmlformats.org/package/2006/relationships">
<Relationship Id="rId1" Target="../theme/theme3.xml" Type="http://schemas.openxmlformats.org/officeDocument/2006/relationships/theme"/>
</Relationships>
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1A09C-AB03-4DCA-AF4D-4A7C109893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4FB9D-89F2-4AD9-B25C-DB5C7C6C72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
<Relationships xmlns="http://schemas.openxmlformats.org/package/2006/relationships">
<Relationship Id="rId1" Target="../theme/theme2.xml" Type="http://schemas.openxmlformats.org/officeDocument/2006/relationships/theme"/>
</Relationships>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
<Relationships xmlns="http://schemas.openxmlformats.org/package/2006/relationships">
<Relationship Id="rId1" Target="../slides/slide1.xml" Type="http://schemas.openxmlformats.org/officeDocument/2006/relationships/slide"/>
<Relationship Id="rId2" Target="../notesMasters/notesMaster1.xml" Type="http://schemas.openxmlformats.org/officeDocument/2006/relationships/notesMaster"/>
</Relationships>

</file>

<file path=ppt/notesSlides/_rels/notesSlide10.xml.rels><?xml version="1.0" encoding="UTF-8" standalone="no"?>
<Relationships xmlns="http://schemas.openxmlformats.org/package/2006/relationships">
<Relationship Id="rId1" Target="../slides/slide10.xml" Type="http://schemas.openxmlformats.org/officeDocument/2006/relationships/slide"/>
<Relationship Id="rId2" Target="../notesMasters/notesMaster1.xml" Type="http://schemas.openxmlformats.org/officeDocument/2006/relationships/notesMaster"/>
</Relationships>

</file>

<file path=ppt/notesSlides/_rels/notesSlide2.xml.rels><?xml version="1.0" encoding="UTF-8" standalone="no"?>
<Relationships xmlns="http://schemas.openxmlformats.org/package/2006/relationships">
<Relationship Id="rId1" Target="../slides/slide2.xml" Type="http://schemas.openxmlformats.org/officeDocument/2006/relationships/slide"/>
<Relationship Id="rId2" Target="../notesMasters/notesMaster1.xml" Type="http://schemas.openxmlformats.org/officeDocument/2006/relationships/notesMaster"/>
</Relationships>

</file>

<file path=ppt/notesSlides/_rels/notesSlide3.xml.rels><?xml version="1.0" encoding="UTF-8" standalone="no"?>
<Relationships xmlns="http://schemas.openxmlformats.org/package/2006/relationships">
<Relationship Id="rId1" Target="../slides/slide3.xml" Type="http://schemas.openxmlformats.org/officeDocument/2006/relationships/slide"/>
<Relationship Id="rId2" Target="../notesMasters/notesMaster1.xml" Type="http://schemas.openxmlformats.org/officeDocument/2006/relationships/notesMaster"/>
</Relationships>

</file>

<file path=ppt/notesSlides/_rels/notesSlide4.xml.rels><?xml version="1.0" encoding="UTF-8" standalone="no"?>
<Relationships xmlns="http://schemas.openxmlformats.org/package/2006/relationships">
<Relationship Id="rId1" Target="../slides/slide4.xml" Type="http://schemas.openxmlformats.org/officeDocument/2006/relationships/slide"/>
<Relationship Id="rId2" Target="../notesMasters/notesMaster1.xml" Type="http://schemas.openxmlformats.org/officeDocument/2006/relationships/notesMaster"/>
</Relationships>

</file>

<file path=ppt/notesSlides/_rels/notesSlide5.xml.rels><?xml version="1.0" encoding="UTF-8" standalone="no"?>
<Relationships xmlns="http://schemas.openxmlformats.org/package/2006/relationships">
<Relationship Id="rId1" Target="../slides/slide5.xml" Type="http://schemas.openxmlformats.org/officeDocument/2006/relationships/slide"/>
<Relationship Id="rId2" Target="../notesMasters/notesMaster1.xml" Type="http://schemas.openxmlformats.org/officeDocument/2006/relationships/notesMaster"/>
</Relationships>

</file>

<file path=ppt/notesSlides/_rels/notesSlide6.xml.rels><?xml version="1.0" encoding="UTF-8" standalone="no"?>
<Relationships xmlns="http://schemas.openxmlformats.org/package/2006/relationships">
<Relationship Id="rId1" Target="../slides/slide6.xml" Type="http://schemas.openxmlformats.org/officeDocument/2006/relationships/slide"/>
<Relationship Id="rId2" Target="../notesMasters/notesMaster1.xml" Type="http://schemas.openxmlformats.org/officeDocument/2006/relationships/notesMaster"/>
</Relationships>

</file>

<file path=ppt/notesSlides/_rels/notesSlide7.xml.rels><?xml version="1.0" encoding="UTF-8" standalone="no"?>
<Relationships xmlns="http://schemas.openxmlformats.org/package/2006/relationships">
<Relationship Id="rId1" Target="../slides/slide7.xml" Type="http://schemas.openxmlformats.org/officeDocument/2006/relationships/slide"/>
<Relationship Id="rId2" Target="../notesMasters/notesMaster1.xml" Type="http://schemas.openxmlformats.org/officeDocument/2006/relationships/notesMaster"/>
</Relationships>

</file>

<file path=ppt/notesSlides/_rels/notesSlide8.xml.rels><?xml version="1.0" encoding="UTF-8" standalone="no"?>
<Relationships xmlns="http://schemas.openxmlformats.org/package/2006/relationships">
<Relationship Id="rId1" Target="../slides/slide8.xml" Type="http://schemas.openxmlformats.org/officeDocument/2006/relationships/slide"/>
<Relationship Id="rId2" Target="../notesMasters/notesMaster1.xml" Type="http://schemas.openxmlformats.org/officeDocument/2006/relationships/notesMaster"/>
</Relationships>

</file>

<file path=ppt/notesSlides/_rels/notesSlide9.xml.rels><?xml version="1.0" encoding="UTF-8" standalone="no"?>
<Relationships xmlns="http://schemas.openxmlformats.org/package/2006/relationships">
<Relationship Id="rId1" Target="../slides/slide9.xml" Type="http://schemas.openxmlformats.org/officeDocument/2006/relationships/slide"/>
<Relationship Id="rId2" Target="../notesMasters/notesMaster1.xml" Type="http://schemas.openxmlformats.org/officeDocument/2006/relationships/notesMaster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media/image1.jpeg" Type="http://schemas.openxmlformats.org/officeDocument/2006/relationships/image"/>
<Relationship Id="rId13" Target="../media/image2.jpeg" Type="http://schemas.openxmlformats.org/officeDocument/2006/relationships/image"/>
<Relationship Id="rId14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19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media/image3.png" Type="http://schemas.openxmlformats.org/officeDocument/2006/relationships/image"/>
<Relationship Id="rId2" Target="../slideLayouts/slideLayout1.xml" Type="http://schemas.openxmlformats.org/officeDocument/2006/relationships/slideLayout"/>
<Relationship Id="rId3" Target="../notesSlides/notesSlide1.xml" Type="http://schemas.openxmlformats.org/officeDocument/2006/relationships/notesSlide"/>
</Relationships>

</file>

<file path=ppt/slides/_rels/slide10.xml.rels><?xml version="1.0" encoding="UTF-8" standalone="no"?>
<Relationships xmlns="http://schemas.openxmlformats.org/package/2006/relationships">
<Relationship Id="rId1" Target="../media/image10.png" Type="http://schemas.openxmlformats.org/officeDocument/2006/relationships/image"/>
<Relationship Id="rId2" Target="../media/image12.png" Type="http://schemas.openxmlformats.org/officeDocument/2006/relationships/image"/>
<Relationship Id="rId3" Target="../slideLayouts/slideLayout7.xml" Type="http://schemas.openxmlformats.org/officeDocument/2006/relationships/slideLayout"/>
<Relationship Id="rId4" Target="../notesSlides/notesSlide10.xml" Type="http://schemas.openxmlformats.org/officeDocument/2006/relationships/notesSlide"/>
</Relationships>

</file>

<file path=ppt/slides/_rels/slide2.xml.rels><?xml version="1.0" encoding="UTF-8" standalone="no"?>
<Relationships xmlns="http://schemas.openxmlformats.org/package/2006/relationships">
<Relationship Id="rId1" Target="../media/image4.png" Type="http://schemas.openxmlformats.org/officeDocument/2006/relationships/image"/>
<Relationship Id="rId2" Target="../media/image5.png" Type="http://schemas.openxmlformats.org/officeDocument/2006/relationships/image"/>
<Relationship Id="rId3" Target="../media/image6.png" Type="http://schemas.openxmlformats.org/officeDocument/2006/relationships/image"/>
<Relationship Id="rId4" Target="../media/image7.png" Type="http://schemas.openxmlformats.org/officeDocument/2006/relationships/image"/>
<Relationship Id="rId5" Target="../media/image8.png" Type="http://schemas.openxmlformats.org/officeDocument/2006/relationships/image"/>
<Relationship Id="rId6" Target="../slideLayouts/slideLayout2.xml" Type="http://schemas.openxmlformats.org/officeDocument/2006/relationships/slideLayout"/>
<Relationship Id="rId7" Target="../notesSlides/notesSlide2.xml" Type="http://schemas.openxmlformats.org/officeDocument/2006/relationships/notesSlide"/>
</Relationships>

</file>

<file path=ppt/slides/_rels/slide3.xml.rels><?xml version="1.0" encoding="UTF-8" standalone="no"?>
<Relationships xmlns="http://schemas.openxmlformats.org/package/2006/relationships">
<Relationship Id="rId1" Target="../media/image5.png" Type="http://schemas.openxmlformats.org/officeDocument/2006/relationships/image"/>
<Relationship Id="rId2" Target="../media/image9.png" Type="http://schemas.openxmlformats.org/officeDocument/2006/relationships/image"/>
<Relationship Id="rId3" Target="../tags/tag1.xml" Type="http://schemas.openxmlformats.org/officeDocument/2006/relationships/tags"/>
<Relationship Id="rId4" Target="../tags/tag2.xml" Type="http://schemas.openxmlformats.org/officeDocument/2006/relationships/tags"/>
<Relationship Id="rId5" Target="../tags/tag3.xml" Type="http://schemas.openxmlformats.org/officeDocument/2006/relationships/tags"/>
<Relationship Id="rId6" Target="../tags/tag4.xml" Type="http://schemas.openxmlformats.org/officeDocument/2006/relationships/tags"/>
<Relationship Id="rId7" Target="../tags/tag5.xml" Type="http://schemas.openxmlformats.org/officeDocument/2006/relationships/tags"/>
<Relationship Id="rId8" Target="../slideLayouts/slideLayout7.xml" Type="http://schemas.openxmlformats.org/officeDocument/2006/relationships/slideLayout"/>
<Relationship Id="rId9" Target="../notesSlides/notesSlide3.xml" Type="http://schemas.openxmlformats.org/officeDocument/2006/relationships/notesSlide"/>
</Relationships>

</file>

<file path=ppt/slides/_rels/slide4.xml.rels><?xml version="1.0" encoding="UTF-8" standalone="no"?>
<Relationships xmlns="http://schemas.openxmlformats.org/package/2006/relationships">
<Relationship Id="rId1" Target="../tags/tag6.xml" Type="http://schemas.openxmlformats.org/officeDocument/2006/relationships/tags"/>
<Relationship Id="rId2" Target="../tags/tag7.xml" Type="http://schemas.openxmlformats.org/officeDocument/2006/relationships/tags"/>
<Relationship Id="rId3" Target="../tags/tag8.xml" Type="http://schemas.openxmlformats.org/officeDocument/2006/relationships/tags"/>
<Relationship Id="rId4" Target="../slideLayouts/slideLayout7.xml" Type="http://schemas.openxmlformats.org/officeDocument/2006/relationships/slideLayout"/>
<Relationship Id="rId5" Target="../notesSlides/notesSlide4.xml" Type="http://schemas.openxmlformats.org/officeDocument/2006/relationships/notesSlide"/>
</Relationships>

</file>

<file path=ppt/slides/_rels/slide5.xml.rels><?xml version="1.0" encoding="UTF-8" standalone="no"?>
<Relationships xmlns="http://schemas.openxmlformats.org/package/2006/relationships">
<Relationship Id="rId1" Target="../tags/tag9.xml" Type="http://schemas.openxmlformats.org/officeDocument/2006/relationships/tags"/>
<Relationship Id="rId2" Target="../slideLayouts/slideLayout7.xml" Type="http://schemas.openxmlformats.org/officeDocument/2006/relationships/slideLayout"/>
<Relationship Id="rId3" Target="../notesSlides/notesSlide5.xml" Type="http://schemas.openxmlformats.org/officeDocument/2006/relationships/notesSlide"/>
</Relationships>

</file>

<file path=ppt/slides/_rels/slide6.xml.rels><?xml version="1.0" encoding="UTF-8" standalone="no"?>
<Relationships xmlns="http://schemas.openxmlformats.org/package/2006/relationships">
<Relationship Id="rId1" Target="../tags/tag10.xml" Type="http://schemas.openxmlformats.org/officeDocument/2006/relationships/tags"/>
<Relationship Id="rId2" Target="../slideLayouts/slideLayout7.xml" Type="http://schemas.openxmlformats.org/officeDocument/2006/relationships/slideLayout"/>
<Relationship Id="rId3" Target="../notesSlides/notesSlide6.xml" Type="http://schemas.openxmlformats.org/officeDocument/2006/relationships/notesSlide"/>
</Relationships>

</file>

<file path=ppt/slides/_rels/slide7.xml.rels><?xml version="1.0" encoding="UTF-8" standalone="no"?>
<Relationships xmlns="http://schemas.openxmlformats.org/package/2006/relationships">
<Relationship Id="rId1" Target="../media/image10.png" Type="http://schemas.openxmlformats.org/officeDocument/2006/relationships/image"/>
<Relationship Id="rId2" Target="../media/image11.png" Type="http://schemas.openxmlformats.org/officeDocument/2006/relationships/image"/>
<Relationship Id="rId3" Target="../slideLayouts/slideLayout7.xml" Type="http://schemas.openxmlformats.org/officeDocument/2006/relationships/slideLayout"/>
<Relationship Id="rId4" Target="../notesSlides/notesSlide7.xml" Type="http://schemas.openxmlformats.org/officeDocument/2006/relationships/notesSlide"/>
</Relationships>

</file>

<file path=ppt/slides/_rels/slide8.xml.rels><?xml version="1.0" encoding="UTF-8" standalone="no"?>
<Relationships xmlns="http://schemas.openxmlformats.org/package/2006/relationships">
<Relationship Id="rId1" Target="../media/image10.png" Type="http://schemas.openxmlformats.org/officeDocument/2006/relationships/image"/>
<Relationship Id="rId2" Target="../slideLayouts/slideLayout7.xml" Type="http://schemas.openxmlformats.org/officeDocument/2006/relationships/slideLayout"/>
<Relationship Id="rId3" Target="../notesSlides/notesSlide8.xml" Type="http://schemas.openxmlformats.org/officeDocument/2006/relationships/notesSlide"/>
</Relationships>

</file>

<file path=ppt/slides/_rels/slide9.xml.rels><?xml version="1.0" encoding="UTF-8" standalone="no"?>
<Relationships xmlns="http://schemas.openxmlformats.org/package/2006/relationships">
<Relationship Id="rId1" Target="../media/image11.png" Type="http://schemas.openxmlformats.org/officeDocument/2006/relationships/image"/>
<Relationship Id="rId2" Target="../slideLayouts/slideLayout2.xml" Type="http://schemas.openxmlformats.org/officeDocument/2006/relationships/slideLayout"/>
<Relationship Id="rId3" Target="../notesSlides/notesSlide9.xml" Type="http://schemas.openxmlformats.org/officeDocument/2006/relationships/notesSlide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40"/>
          <p:cNvSpPr>
            <a:spLocks noChangeArrowheads="1"/>
          </p:cNvSpPr>
          <p:nvPr/>
        </p:nvSpPr>
        <p:spPr bwMode="auto">
          <a:xfrm>
            <a:off x="2771800" y="1485827"/>
            <a:ext cx="360040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spc="3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spc="3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教师讲义</a:t>
            </a:r>
            <a:endParaRPr lang="zh-CN" altLang="en-US" sz="2800" spc="3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name="TextBox 1033" id="1034"/>
          <p:cNvSpPr txBox="true"/>
          <p:nvPr/>
        </p:nvSpPr>
        <p:spPr>
          <a:xfrm>
            <a:off x="1905000" y="1905000"/>
            <a:ext cx="5080000" cy="254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 algn="ctr"/>
            <a:br>
              <a:rPr/>
            </a:br>
            <a:r>
              <a:rPr lang="en-US" sz="2000">
                <a:solidFill>
                  <a:srgbClr val="FFFFFF"/>
                </a:solidFill>
              </a:rPr>
              <a:t>东莞市光明中学2020—2021学年度第二学期七年级第十次周测（DGGM720</a:t>
            </a:r>
            <a:br>
              <a:rPr lang="en-US" sz="2000">
                <a:solidFill>
                  <a:srgbClr val="FFFFFF"/>
                </a:solidFill>
              </a:rPr>
            </a:br>
            <a:br>
              <a:rPr lang="en-US" sz="20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00"/>
                </a:solidFill>
              </a:rPr>
              <a:t> 高二02班数学 2021.07.18</a:t>
            </a:r>
          </a:p>
        </p:txBody>
      </p:sp>
    </p:spTree>
  </p:cSld>
  <p:clrMapOvr>
    <a:masterClrMapping/>
  </p:clrMapOvr>
  <p:transition spd="slow" advTm="6373">
    <p:fade thruBlk="1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05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Impact" panose="020B080603090205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16573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班级其他错题</a:t>
            </a:r>
            <a:endParaRPr lang="zh-CN" altLang="en-US" sz="16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entagon 25"/>
          <p:cNvSpPr/>
          <p:nvPr/>
        </p:nvSpPr>
        <p:spPr>
          <a:xfrm>
            <a:off x="460375" y="771525"/>
            <a:ext cx="790575" cy="273050"/>
          </a:xfrm>
          <a:prstGeom prst="homePlate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r>
              <a:rPr lang="zh-CN" altLang="en-US" sz="1500" dirty="0">
                <a:solidFill>
                  <a:schemeClr val="bg1"/>
                </a:solidFill>
              </a:rPr>
              <a:t>第</a:t>
            </a:r>
            <a:r>
              <a:rPr lang="en-US" altLang="zh-CN" sz="1500" dirty="0">
                <a:solidFill>
                  <a:schemeClr val="bg1"/>
                </a:solidFill>
              </a:rPr>
              <a:t>2</a:t>
            </a:r>
            <a:r>
              <a:rPr lang="zh-CN" altLang="en-US" sz="1500" dirty="0">
                <a:solidFill>
                  <a:schemeClr val="bg1"/>
                </a:solidFill>
              </a:rPr>
              <a:t>题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10" name="Rectangle 26"/>
          <p:cNvSpPr/>
          <p:nvPr/>
        </p:nvSpPr>
        <p:spPr>
          <a:xfrm>
            <a:off x="1331595" y="745490"/>
            <a:ext cx="4726305" cy="2781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班级得分率：0.21%， 年级得分率：45.99%， 答对：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人，答错：53人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6"/>
          <p:cNvSpPr/>
          <p:nvPr/>
        </p:nvSpPr>
        <p:spPr>
          <a:xfrm>
            <a:off x="483870" y="1132205"/>
            <a:ext cx="8175625" cy="70675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答错学生：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邓舒月、刁卉、李美仪、蔡浩霖、陈嘉利、陈铭诗、陈俊澄、陈文俊、李乐诗、耿言、李琦、孔炫斌、杜君豪、崔珏峥、任娟、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潘紫恩、梁欣然15、陆悦、庞珊、罗兆俊、林梦茨、李扬波、刘丰铭、盘欣峒、欧洵傲、邱煜博、邵恩、徐义沣、吴雪静、先玺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蓉、徐卓君、谢洋、许安琦、谢雅琪、谭晰元、向攀嵩、谢思进、徐雨菲、姚钧杰、许培昇、徐子琪、詹永濠、张炜锋、林敬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圣、钟卓霖、邹乐欣、范轩毓、游智翔、郑依琪、张明哲、陈梓豪、张政、郑子莹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6"/>
          <p:cNvSpPr/>
          <p:nvPr/>
        </p:nvSpPr>
        <p:spPr>
          <a:xfrm>
            <a:off x="460375" y="1924685"/>
            <a:ext cx="7096760" cy="27825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在平面直角坐标系中，点 一定在第（ ）象限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第一象限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第二象限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第三象限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第四象限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【答案】B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【解析】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∵点 它的横坐标 ，纵坐标 ， ∴符合点在第二象限的条件，故点 一定在第二象限．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故选：B．</a:t>
            </a:r>
            <a:b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同学优解：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3579495"/>
            <a:ext cx="1873250" cy="958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796">
        <p14:gallery dir="l"/>
      </p:transition>
    </mc:Choice>
    <mc:Fallback>
      <p:transition spd="slow" advTm="87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/>
      <p:bldP spid="9" grpId="0" bldLvl="0" animBg="1"/>
      <p:bldP spid="10" grpId="0"/>
      <p:bldP spid="2" grpId="0"/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114976" y="1857985"/>
            <a:ext cx="1377836" cy="861774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0" lang="zh-CN" altLang="zh-CN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"/>
          <p:cNvSpPr txBox="1"/>
          <p:nvPr/>
        </p:nvSpPr>
        <p:spPr>
          <a:xfrm>
            <a:off x="3389274" y="726105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01 </a:t>
            </a:r>
            <a:endParaRPr lang="zh-CN" altLang="en-US" sz="20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4105788" y="757965"/>
            <a:ext cx="0" cy="432000"/>
          </a:xfrm>
          <a:prstGeom prst="line">
            <a:avLst/>
          </a:prstGeom>
          <a:ln>
            <a:solidFill>
              <a:srgbClr val="E69B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3"/>
          <p:cNvSpPr txBox="1"/>
          <p:nvPr/>
        </p:nvSpPr>
        <p:spPr>
          <a:xfrm>
            <a:off x="4211955" y="735965"/>
            <a:ext cx="2356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班级情况分析</a:t>
            </a:r>
            <a:r>
              <a:rPr lang="en-US" altLang="zh-CN" sz="2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4"/>
          <p:cNvSpPr txBox="1"/>
          <p:nvPr/>
        </p:nvSpPr>
        <p:spPr>
          <a:xfrm>
            <a:off x="3389274" y="1458951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02 </a:t>
            </a:r>
            <a:endParaRPr lang="zh-CN" altLang="en-US" sz="20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5" name="直接连接符 114"/>
          <p:cNvCxnSpPr/>
          <p:nvPr/>
        </p:nvCxnSpPr>
        <p:spPr>
          <a:xfrm>
            <a:off x="4105788" y="1490811"/>
            <a:ext cx="0" cy="43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6"/>
          <p:cNvSpPr txBox="1"/>
          <p:nvPr/>
        </p:nvSpPr>
        <p:spPr>
          <a:xfrm>
            <a:off x="4211955" y="1468755"/>
            <a:ext cx="2722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试题错误率分析</a:t>
            </a:r>
            <a:r>
              <a:rPr lang="en-US" altLang="zh-CN" sz="20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7"/>
          <p:cNvSpPr txBox="1"/>
          <p:nvPr/>
        </p:nvSpPr>
        <p:spPr>
          <a:xfrm>
            <a:off x="3389274" y="2201167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03 </a:t>
            </a:r>
            <a:endParaRPr lang="en-US" altLang="zh-CN" sz="20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4105788" y="2233027"/>
            <a:ext cx="0" cy="432000"/>
          </a:xfrm>
          <a:prstGeom prst="line">
            <a:avLst/>
          </a:prstGeom>
          <a:ln>
            <a:solidFill>
              <a:srgbClr val="C28A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9"/>
          <p:cNvSpPr txBox="1"/>
          <p:nvPr/>
        </p:nvSpPr>
        <p:spPr>
          <a:xfrm>
            <a:off x="4211960" y="2211222"/>
            <a:ext cx="33864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知识点掌握情况</a:t>
            </a:r>
            <a:r>
              <a:rPr lang="en-US" altLang="zh-CN" sz="20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10"/>
          <p:cNvSpPr txBox="1"/>
          <p:nvPr/>
        </p:nvSpPr>
        <p:spPr>
          <a:xfrm>
            <a:off x="3389274" y="2943383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04</a:t>
            </a:r>
            <a:endParaRPr lang="en-US" altLang="zh-CN" sz="2000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4105788" y="2975243"/>
            <a:ext cx="0" cy="432000"/>
          </a:xfrm>
          <a:prstGeom prst="line">
            <a:avLst/>
          </a:prstGeom>
          <a:ln>
            <a:solidFill>
              <a:srgbClr val="80CE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"/>
          <p:cNvSpPr txBox="1"/>
          <p:nvPr/>
        </p:nvSpPr>
        <p:spPr>
          <a:xfrm>
            <a:off x="4211960" y="2953438"/>
            <a:ext cx="33864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班级共性错题</a:t>
            </a:r>
            <a:r>
              <a:rPr lang="en-US" altLang="zh-CN" sz="20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000" b="1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0"/>
          <p:cNvSpPr txBox="1"/>
          <p:nvPr/>
        </p:nvSpPr>
        <p:spPr>
          <a:xfrm>
            <a:off x="3389909" y="3713638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Impact" panose="020B0806030902050204" pitchFamily="34" charset="0"/>
              </a:rPr>
              <a:t>05</a:t>
            </a:r>
            <a:endParaRPr lang="en-US" altLang="zh-CN" sz="2000" dirty="0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  <a:latin typeface="Impact" panose="020B080603090205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106423" y="3745498"/>
            <a:ext cx="0" cy="432000"/>
          </a:xfrm>
          <a:prstGeom prst="line">
            <a:avLst/>
          </a:prstGeom>
          <a:ln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2"/>
          <p:cNvSpPr txBox="1"/>
          <p:nvPr/>
        </p:nvSpPr>
        <p:spPr>
          <a:xfrm>
            <a:off x="4212595" y="3723693"/>
            <a:ext cx="33864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rgbClr val="9BDE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9BDE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班级其他错题</a:t>
            </a:r>
            <a:r>
              <a:rPr lang="en-US" altLang="zh-CN" sz="2000" b="1" dirty="0">
                <a:solidFill>
                  <a:srgbClr val="9BDE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solidFill>
                <a:srgbClr val="9BDE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732">
        <p14:gallery dir="l"/>
      </p:transition>
    </mc:Choice>
    <mc:Fallback>
      <p:transition spd="slow" advTm="3732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bldLvl="0" animBg="1"/>
          <p:bldP spid="35" grpId="1" bldLvl="0" animBg="1"/>
          <p:bldP spid="111" grpId="0"/>
          <p:bldP spid="113" grpId="0"/>
          <p:bldP spid="114" grpId="0"/>
          <p:bldP spid="116" grpId="0"/>
          <p:bldP spid="117" grpId="0"/>
          <p:bldP spid="119" grpId="0"/>
          <p:bldP spid="120" grpId="0"/>
          <p:bldP spid="1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bldLvl="0" animBg="1"/>
          <p:bldP spid="35" grpId="1" bldLvl="0" animBg="1"/>
          <p:bldP spid="111" grpId="0"/>
          <p:bldP spid="113" grpId="0"/>
          <p:bldP spid="114" grpId="0"/>
          <p:bldP spid="116" grpId="0"/>
          <p:bldP spid="117" grpId="0"/>
          <p:bldP spid="119" grpId="0"/>
          <p:bldP spid="120" grpId="0"/>
          <p:bldP spid="12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9A8F6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01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9A8F6"/>
              </a:solidFill>
              <a:effectLst/>
              <a:latin typeface="Impact" panose="020B080603090205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266001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班级情况分析</a:t>
            </a:r>
            <a:endParaRPr lang="en-US" altLang="zh-CN" sz="16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394970" y="864235"/>
          <a:ext cx="764730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85"/>
                <a:gridCol w="984250"/>
                <a:gridCol w="994410"/>
                <a:gridCol w="1005205"/>
                <a:gridCol w="967105"/>
                <a:gridCol w="1086485"/>
                <a:gridCol w="1064260"/>
                <a:gridCol w="903605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排名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平均分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得分率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优秀率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及格率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考试人数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缺考人数</a:t>
                      </a:r>
                      <a:endParaRPr lang="zh-CN" alt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班级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30%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40%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58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</a:t>
                      </a:r>
                      <a:endParaRPr lang="en-US" altLang="zh-CN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年级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--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90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35%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25%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45%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394970" y="2138680"/>
          <a:ext cx="2545080" cy="1862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245"/>
                <a:gridCol w="631825"/>
                <a:gridCol w="659765"/>
                <a:gridCol w="690245"/>
              </a:tblGrid>
              <a:tr h="3810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班级⼤幅进步</a:t>
                      </a:r>
                      <a:endParaRPr lang="zh-CN" altLang="en-US" sz="100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978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姓名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班级排名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排名提升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年级排名</a:t>
                      </a:r>
                      <a:endParaRPr lang="zh-CN" altLang="en-US" sz="800"/>
                    </a:p>
                  </a:txBody>
                  <a:tcPr/>
                </a:tc>
              </a:tr>
              <a:tr h="2070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吴艺烦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2</a:t>
                      </a:r>
                      <a:endParaRPr lang="en-US" altLang="zh-CN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15</a:t>
                      </a:r>
                      <a:endParaRPr lang="en-US" altLang="zh-CN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6</a:t>
                      </a:r>
                      <a:endParaRPr lang="en-US" altLang="zh-CN" sz="800"/>
                    </a:p>
                  </a:txBody>
                  <a:tcPr/>
                </a:tc>
              </a:tr>
              <a:tr h="2139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吴艺烦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5</a:t>
                      </a:r>
                      <a:endParaRPr lang="en-US" altLang="zh-CN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10</a:t>
                      </a:r>
                      <a:endParaRPr lang="en-US" altLang="zh-CN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8</a:t>
                      </a:r>
                      <a:endParaRPr lang="en-US" altLang="zh-CN" sz="800"/>
                    </a:p>
                  </a:txBody>
                  <a:tcPr/>
                </a:tc>
              </a:tr>
              <a:tr h="252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吴艺烦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8</a:t>
                      </a:r>
                      <a:endParaRPr lang="en-US" altLang="zh-CN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13</a:t>
                      </a:r>
                      <a:endParaRPr lang="en-US" altLang="zh-CN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9</a:t>
                      </a:r>
                      <a:endParaRPr lang="en-US" altLang="zh-CN" sz="800"/>
                    </a:p>
                  </a:txBody>
                  <a:tcPr/>
                </a:tc>
              </a:tr>
              <a:tr h="252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吴艺烦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9</a:t>
                      </a:r>
                      <a:endParaRPr lang="en-US" altLang="zh-CN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11</a:t>
                      </a:r>
                      <a:endParaRPr lang="en-US" altLang="zh-CN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12</a:t>
                      </a:r>
                      <a:endParaRPr lang="en-US" altLang="zh-CN" sz="800"/>
                    </a:p>
                  </a:txBody>
                  <a:tcPr/>
                </a:tc>
              </a:tr>
              <a:tr h="252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吴艺烦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4</a:t>
                      </a:r>
                      <a:endParaRPr lang="en-US" altLang="zh-CN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18</a:t>
                      </a:r>
                      <a:endParaRPr lang="en-US" altLang="zh-CN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10</a:t>
                      </a:r>
                      <a:endParaRPr lang="en-US" altLang="zh-CN" sz="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5"/>
            </p:custDataLst>
          </p:nvPr>
        </p:nvGraphicFramePr>
        <p:xfrm>
          <a:off x="3059430" y="2138680"/>
          <a:ext cx="2390775" cy="1862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860"/>
                <a:gridCol w="612775"/>
                <a:gridCol w="621030"/>
                <a:gridCol w="626110"/>
              </a:tblGrid>
              <a:tr h="3810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班级⼤幅进步</a:t>
                      </a:r>
                      <a:endParaRPr lang="zh-CN" altLang="en-US" sz="100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978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姓名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班级排名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排名提升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年级排名</a:t>
                      </a:r>
                      <a:endParaRPr lang="zh-CN" altLang="en-US" sz="800"/>
                    </a:p>
                  </a:txBody>
                  <a:tcPr/>
                </a:tc>
              </a:tr>
              <a:tr h="2070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吴艺烦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/>
                        <a:t>1</a:t>
                      </a:r>
                      <a:endParaRPr lang="en-US" altLang="zh-CN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139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吴艺烦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52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吴艺烦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52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吴艺烦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52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吴艺烦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表格 40"/>
          <p:cNvGraphicFramePr/>
          <p:nvPr>
            <p:custDataLst>
              <p:tags r:id="rId6"/>
            </p:custDataLst>
          </p:nvPr>
        </p:nvGraphicFramePr>
        <p:xfrm>
          <a:off x="5579745" y="2136140"/>
          <a:ext cx="1143635" cy="186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860"/>
                <a:gridCol w="612775"/>
              </a:tblGrid>
              <a:tr h="3911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班级前五名</a:t>
                      </a:r>
                      <a:endParaRPr lang="zh-CN" altLang="en-US" sz="1000"/>
                    </a:p>
                  </a:txBody>
                  <a:tcPr/>
                </a:tc>
                <a:tc hMerge="1">
                  <a:tcPr/>
                </a:tc>
              </a:tr>
              <a:tr h="2959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姓名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成绩</a:t>
                      </a:r>
                      <a:endParaRPr lang="zh-CN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吴艺烦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吴艺烦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501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吴艺烦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508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吴艺烦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501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吴艺烦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表格 41"/>
          <p:cNvGraphicFramePr/>
          <p:nvPr>
            <p:custDataLst>
              <p:tags r:id="rId7"/>
            </p:custDataLst>
          </p:nvPr>
        </p:nvGraphicFramePr>
        <p:xfrm>
          <a:off x="6875780" y="2138680"/>
          <a:ext cx="1143635" cy="1875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860"/>
                <a:gridCol w="612775"/>
              </a:tblGrid>
              <a:tr h="3937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班级后五名</a:t>
                      </a:r>
                      <a:endParaRPr lang="zh-CN" altLang="en-US" sz="1000"/>
                    </a:p>
                  </a:txBody>
                  <a:tcPr/>
                </a:tc>
                <a:tc hMerge="1">
                  <a:tcPr/>
                </a:tc>
              </a:tr>
              <a:tr h="2978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姓名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成绩</a:t>
                      </a:r>
                      <a:endParaRPr lang="zh-CN" altLang="en-US" sz="800"/>
                    </a:p>
                  </a:txBody>
                  <a:tcPr/>
                </a:tc>
              </a:tr>
              <a:tr h="2070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吴艺烦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139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吴艺烦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52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吴艺烦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52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吴艺烦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52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吴艺烦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0997">
        <p14:gallery dir="l"/>
      </p:transition>
    </mc:Choice>
    <mc:Fallback>
      <p:transition spd="slow" advTm="109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B06661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B06661"/>
              </a:solidFill>
              <a:effectLst/>
              <a:latin typeface="Impact" panose="020B080603090205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B066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试题错误率分析</a:t>
            </a:r>
            <a:r>
              <a:rPr lang="en-US" altLang="zh-CN" sz="1600" b="1" dirty="0">
                <a:solidFill>
                  <a:srgbClr val="B066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>
              <a:solidFill>
                <a:srgbClr val="B066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39115" y="1059815"/>
          <a:ext cx="7496175" cy="763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05"/>
                <a:gridCol w="887730"/>
                <a:gridCol w="994410"/>
                <a:gridCol w="1005205"/>
                <a:gridCol w="967105"/>
                <a:gridCol w="1086485"/>
                <a:gridCol w="1064260"/>
                <a:gridCol w="752475"/>
              </a:tblGrid>
              <a:tr h="259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题号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6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7</a:t>
                      </a:r>
                      <a:endParaRPr lang="en-US" altLang="zh-CN" sz="1000"/>
                    </a:p>
                  </a:txBody>
                  <a:tcPr/>
                </a:tc>
              </a:tr>
              <a:tr h="258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答错人数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58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</a:t>
                      </a:r>
                      <a:endParaRPr lang="en-US" altLang="zh-CN" sz="1000"/>
                    </a:p>
                  </a:txBody>
                  <a:tcPr/>
                </a:tc>
              </a:tr>
              <a:tr h="245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答错率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35%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35%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35%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25%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45%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35%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35%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539115" y="2067560"/>
          <a:ext cx="7496175" cy="763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695"/>
                <a:gridCol w="882650"/>
                <a:gridCol w="989330"/>
                <a:gridCol w="1000125"/>
                <a:gridCol w="962025"/>
                <a:gridCol w="1080770"/>
                <a:gridCol w="1058545"/>
                <a:gridCol w="788035"/>
              </a:tblGrid>
              <a:tr h="259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题号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9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14</a:t>
                      </a:r>
                      <a:endParaRPr lang="en-US" altLang="zh-CN" sz="1000"/>
                    </a:p>
                  </a:txBody>
                  <a:tcPr/>
                </a:tc>
              </a:tr>
              <a:tr h="258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答错人数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58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</a:t>
                      </a:r>
                      <a:endParaRPr lang="en-US" altLang="zh-CN" sz="1000"/>
                    </a:p>
                  </a:txBody>
                  <a:tcPr/>
                </a:tc>
              </a:tr>
              <a:tr h="245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答错率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35%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35%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35%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25%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45%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35%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35%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539750" y="3147060"/>
          <a:ext cx="7496175" cy="763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695"/>
                <a:gridCol w="882650"/>
                <a:gridCol w="989330"/>
                <a:gridCol w="1000125"/>
                <a:gridCol w="962025"/>
                <a:gridCol w="1080770"/>
                <a:gridCol w="1058545"/>
                <a:gridCol w="788035"/>
              </a:tblGrid>
              <a:tr h="259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题号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16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17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18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19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21</a:t>
                      </a:r>
                      <a:endParaRPr lang="en-US" altLang="zh-CN" sz="1000"/>
                    </a:p>
                  </a:txBody>
                  <a:tcPr/>
                </a:tc>
              </a:tr>
              <a:tr h="258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答错人数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58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</a:t>
                      </a:r>
                      <a:endParaRPr lang="en-US" altLang="zh-CN" sz="1000"/>
                    </a:p>
                  </a:txBody>
                  <a:tcPr/>
                </a:tc>
              </a:tr>
              <a:tr h="245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答错率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35%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35%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35%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25%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45%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35%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35%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42">
        <p14:gallery dir="l"/>
      </p:transition>
    </mc:Choice>
    <mc:Fallback>
      <p:transition spd="slow" advTm="66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B48055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03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B48055"/>
              </a:solidFill>
              <a:effectLst/>
              <a:latin typeface="Impact" panose="020B080603090205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B480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知识点掌握情况</a:t>
            </a:r>
            <a:endParaRPr lang="zh-CN" altLang="en-US" sz="1600" b="1" dirty="0">
              <a:solidFill>
                <a:srgbClr val="B480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12140" y="1058545"/>
          <a:ext cx="746887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395"/>
                <a:gridCol w="1431290"/>
                <a:gridCol w="921385"/>
                <a:gridCol w="1208405"/>
                <a:gridCol w="15093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考试名称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知识点掌握⽔平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班级得分率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答错⼈数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选题对应题号</a:t>
                      </a:r>
                      <a:endParaRPr lang="zh-CN" altLang="en-US" sz="1000"/>
                    </a:p>
                  </a:txBody>
                  <a:tcPr/>
                </a:tc>
              </a:tr>
              <a:tr h="2940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立方根及相关应用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★ ★ ★ ★ ☆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30%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</a:t>
                      </a:r>
                      <a:r>
                        <a:rPr lang="zh-CN" altLang="en-US" sz="1000"/>
                        <a:t>、</a:t>
                      </a:r>
                      <a:r>
                        <a:rPr lang="en-US" altLang="zh-CN" sz="1000"/>
                        <a:t>2</a:t>
                      </a:r>
                      <a:r>
                        <a:rPr lang="zh-CN" altLang="en-US" sz="1000"/>
                        <a:t>、</a:t>
                      </a:r>
                      <a:r>
                        <a:rPr lang="en-US" altLang="zh-CN" sz="1000"/>
                        <a:t>5</a:t>
                      </a:r>
                      <a:r>
                        <a:rPr lang="zh-CN" altLang="en-US" sz="1000"/>
                        <a:t>、</a:t>
                      </a:r>
                      <a:r>
                        <a:rPr lang="en-US" altLang="zh-CN" sz="1000"/>
                        <a:t>8</a:t>
                      </a:r>
                      <a:r>
                        <a:rPr lang="zh-CN" altLang="en-US" sz="1000"/>
                        <a:t>、</a:t>
                      </a:r>
                      <a:r>
                        <a:rPr lang="en-US" altLang="zh-CN" sz="1000"/>
                        <a:t>10</a:t>
                      </a:r>
                      <a:endParaRPr lang="en-US" altLang="zh-CN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平行四边形的性质和判定的综合应用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★ ★ ★ ★ ☆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30%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1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2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5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8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10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098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平行线的性质及判定的综合应用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★ ★ ★ ★ ☆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30%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1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2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5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8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10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2933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三角形外角的性质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★ ★ ★ ★ ☆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30%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1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2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5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8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10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098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平方根与算术平方根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★ ★ ★ ★ ☆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30%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1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2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5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8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10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2857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平方根与算术平方根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★ ★ ★ ★ ☆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30%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1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2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5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8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10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平方根与算术平方根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★ ★ ★ ★ ☆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30%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1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2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5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8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10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333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图形的折叠与轴对称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★ ★ ★ ★ ☆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30%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1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2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5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8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10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616">
        <p14:gallery dir="l"/>
      </p:transition>
    </mc:Choice>
    <mc:Fallback>
      <p:transition spd="slow" advTm="86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105"/>
          <p:cNvSpPr/>
          <p:nvPr/>
        </p:nvSpPr>
        <p:spPr bwMode="auto">
          <a:xfrm>
            <a:off x="4599540" y="3150260"/>
            <a:ext cx="918175" cy="985124"/>
          </a:xfrm>
          <a:custGeom>
            <a:avLst/>
            <a:gdLst>
              <a:gd name="T0" fmla="*/ 0 w 876"/>
              <a:gd name="T1" fmla="*/ 29138806 h 952"/>
              <a:gd name="T2" fmla="*/ 0 w 876"/>
              <a:gd name="T3" fmla="*/ 477871696 h 952"/>
              <a:gd name="T4" fmla="*/ 851127092 w 876"/>
              <a:gd name="T5" fmla="*/ 924662129 h 952"/>
              <a:gd name="T6" fmla="*/ 691784020 w 876"/>
              <a:gd name="T7" fmla="*/ 0 h 952"/>
              <a:gd name="T8" fmla="*/ 367267589 w 876"/>
              <a:gd name="T9" fmla="*/ 0 h 952"/>
              <a:gd name="T10" fmla="*/ 410017760 w 876"/>
              <a:gd name="T11" fmla="*/ 244763215 h 952"/>
              <a:gd name="T12" fmla="*/ 0 w 876"/>
              <a:gd name="T13" fmla="*/ 2913880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6775" tIns="48388" rIns="96775" bIns="48388"/>
          <a:lstStyle/>
          <a:p>
            <a:pPr defTabSz="967740"/>
            <a:endParaRPr lang="zh-CN" altLang="en-US" sz="1900" kern="0">
              <a:solidFill>
                <a:schemeClr val="bg1"/>
              </a:solidFill>
            </a:endParaRPr>
          </a:p>
        </p:txBody>
      </p:sp>
      <p:sp>
        <p:nvSpPr>
          <p:cNvPr id="68" name="Freeform 107"/>
          <p:cNvSpPr/>
          <p:nvPr/>
        </p:nvSpPr>
        <p:spPr bwMode="auto">
          <a:xfrm>
            <a:off x="3529463" y="3150260"/>
            <a:ext cx="921550" cy="985124"/>
          </a:xfrm>
          <a:custGeom>
            <a:avLst/>
            <a:gdLst>
              <a:gd name="T0" fmla="*/ 878 w 878"/>
              <a:gd name="T1" fmla="*/ 30 h 952"/>
              <a:gd name="T2" fmla="*/ 456 w 878"/>
              <a:gd name="T3" fmla="*/ 252 h 952"/>
              <a:gd name="T4" fmla="*/ 498 w 878"/>
              <a:gd name="T5" fmla="*/ 0 h 952"/>
              <a:gd name="T6" fmla="*/ 164 w 878"/>
              <a:gd name="T7" fmla="*/ 0 h 952"/>
              <a:gd name="T8" fmla="*/ 0 w 878"/>
              <a:gd name="T9" fmla="*/ 952 h 952"/>
              <a:gd name="T10" fmla="*/ 878 w 878"/>
              <a:gd name="T11" fmla="*/ 492 h 952"/>
              <a:gd name="T12" fmla="*/ 878 w 878"/>
              <a:gd name="T13" fmla="*/ 3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6775" tIns="48388" rIns="96775" bIns="48388"/>
          <a:lstStyle/>
          <a:p>
            <a:pPr defTabSz="96774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90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12140" y="1058545"/>
          <a:ext cx="746887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395"/>
                <a:gridCol w="1431290"/>
                <a:gridCol w="921385"/>
                <a:gridCol w="1208405"/>
                <a:gridCol w="15093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考试名称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知识点掌握⽔平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班级得分率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答错⼈数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选题对应题号</a:t>
                      </a:r>
                      <a:endParaRPr lang="zh-CN" altLang="en-US" sz="1000"/>
                    </a:p>
                  </a:txBody>
                  <a:tcPr/>
                </a:tc>
              </a:tr>
              <a:tr h="2940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立方根及相关应用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★ ★ ★ ★ ☆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30%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</a:t>
                      </a:r>
                      <a:r>
                        <a:rPr lang="zh-CN" altLang="en-US" sz="1000"/>
                        <a:t>、</a:t>
                      </a:r>
                      <a:r>
                        <a:rPr lang="en-US" altLang="zh-CN" sz="1000"/>
                        <a:t>2</a:t>
                      </a:r>
                      <a:r>
                        <a:rPr lang="zh-CN" altLang="en-US" sz="1000"/>
                        <a:t>、</a:t>
                      </a:r>
                      <a:r>
                        <a:rPr lang="en-US" altLang="zh-CN" sz="1000"/>
                        <a:t>5</a:t>
                      </a:r>
                      <a:r>
                        <a:rPr lang="zh-CN" altLang="en-US" sz="1000"/>
                        <a:t>、</a:t>
                      </a:r>
                      <a:r>
                        <a:rPr lang="en-US" altLang="zh-CN" sz="1000"/>
                        <a:t>8</a:t>
                      </a:r>
                      <a:r>
                        <a:rPr lang="zh-CN" altLang="en-US" sz="1000"/>
                        <a:t>、</a:t>
                      </a:r>
                      <a:r>
                        <a:rPr lang="en-US" altLang="zh-CN" sz="1000"/>
                        <a:t>10</a:t>
                      </a:r>
                      <a:endParaRPr lang="en-US" altLang="zh-CN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平行四边形的性质和判定的综合应用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★ ★ ★ ★ ☆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30%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1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2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5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8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10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098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平行线的性质及判定的综合应用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★ ★ ★ ★ ☆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30%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1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2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5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8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10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2933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三角形外角的性质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★ ★ ★ ★ ☆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30%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1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2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5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8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10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098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平方根与算术平方根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★ ★ ★ ★ ☆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30%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1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2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5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8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10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2857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平方根与算术平方根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★ ★ ★ ★ ☆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30%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1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2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5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8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10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平方根与算术平方根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★ ★ ★ ★ ☆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30%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1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2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5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8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10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333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图形的折叠与轴对称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★ ★ ★ ★ ☆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30%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30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1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2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5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8</a:t>
                      </a:r>
                      <a:r>
                        <a:rPr lang="zh-CN" altLang="en-US" sz="1000"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ym typeface="+mn-ea"/>
                        </a:rPr>
                        <a:t>10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327">
        <p14:gallery dir="l"/>
      </p:transition>
    </mc:Choice>
    <mc:Fallback>
      <p:transition spd="slow" advTm="43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73B2AA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04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73B2AA"/>
              </a:solidFill>
              <a:effectLst/>
              <a:latin typeface="Impact" panose="020B080603090205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rgbClr val="73B2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rgbClr val="73B2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班级共性错题</a:t>
            </a:r>
            <a:r>
              <a:rPr lang="en-US" altLang="zh-CN" sz="1600" b="1" dirty="0">
                <a:solidFill>
                  <a:srgbClr val="73B2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>
              <a:solidFill>
                <a:srgbClr val="73B2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entagon 25"/>
          <p:cNvSpPr/>
          <p:nvPr/>
        </p:nvSpPr>
        <p:spPr>
          <a:xfrm>
            <a:off x="460375" y="1058545"/>
            <a:ext cx="790575" cy="273050"/>
          </a:xfrm>
          <a:prstGeom prst="homePlate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</a:rPr>
              <a:t>第</a:t>
            </a:r>
            <a:r>
              <a:rPr lang="en-US" altLang="zh-CN" sz="1500" dirty="0">
                <a:solidFill>
                  <a:schemeClr val="bg1"/>
                </a:solidFill>
              </a:rPr>
              <a:t>2</a:t>
            </a:r>
            <a:r>
              <a:rPr lang="zh-CN" altLang="en-US" sz="1500" dirty="0">
                <a:solidFill>
                  <a:schemeClr val="bg1"/>
                </a:solidFill>
              </a:rPr>
              <a:t>题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10" name="Rectangle 26"/>
          <p:cNvSpPr/>
          <p:nvPr/>
        </p:nvSpPr>
        <p:spPr>
          <a:xfrm>
            <a:off x="1331595" y="1032510"/>
            <a:ext cx="4726305" cy="2781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班级得分率：0.21%， 年级得分率：45.99%， 答对：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人，答错：53人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entagon 39"/>
          <p:cNvSpPr/>
          <p:nvPr/>
        </p:nvSpPr>
        <p:spPr>
          <a:xfrm>
            <a:off x="488950" y="3997960"/>
            <a:ext cx="788035" cy="273050"/>
          </a:xfrm>
          <a:prstGeom prst="homePlat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sz="1500">
                <a:solidFill>
                  <a:schemeClr val="bg1"/>
                </a:solidFill>
              </a:rPr>
              <a:t>案例题</a:t>
            </a:r>
            <a:endParaRPr lang="zh-CN" sz="1500">
              <a:solidFill>
                <a:schemeClr val="bg1"/>
              </a:solidFill>
            </a:endParaRPr>
          </a:p>
        </p:txBody>
      </p:sp>
      <p:sp>
        <p:nvSpPr>
          <p:cNvPr id="2" name="Rectangle 26"/>
          <p:cNvSpPr/>
          <p:nvPr/>
        </p:nvSpPr>
        <p:spPr>
          <a:xfrm>
            <a:off x="483870" y="1490980"/>
            <a:ext cx="8175625" cy="70675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答错学生：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邓舒月、刁卉、李美仪、蔡浩霖、陈嘉利、陈铭诗、陈俊澄、陈文俊、李乐诗、耿言、李琦、孔炫斌、杜君豪、崔珏峥、任娟、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潘紫恩、梁欣然15、陆悦、庞珊、罗兆俊、林梦茨、李扬波、刘丰铭、盘欣峒、欧洵傲、邱煜博、邵恩、徐义沣、吴雪静、先玺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蓉、徐卓君、谢洋、许安琦、谢雅琪、谭晰元、向攀嵩、谢思进、徐雨菲、姚钧杰、许培昇、徐子琪、詹永濠、张炜锋、林敬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圣、钟卓霖、邹乐欣、范轩毓、游智翔、郑依琪、张明哲、陈梓豪、张政、郑子莹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6"/>
          <p:cNvSpPr/>
          <p:nvPr/>
        </p:nvSpPr>
        <p:spPr>
          <a:xfrm>
            <a:off x="460375" y="2355215"/>
            <a:ext cx="7096760" cy="13455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在平面直角坐标系中，点 一定在第（ ）象限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第一象限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第二象限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第三象限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第四象限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【答案】B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【解析】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∵点 它的横坐标 ，纵坐标 ， ∴符合点在第二象限的条件，故点 一定在第二象限．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故选：B．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250">
        <p14:gallery dir="l"/>
      </p:transition>
    </mc:Choice>
    <mc:Fallback>
      <p:transition spd="slow" advTm="82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/>
      <p:bldP spid="9" grpId="0" bldLvl="0" animBg="1"/>
      <p:bldP spid="10" grpId="0"/>
      <p:bldP spid="15" grpId="0" bldLvl="0" animBg="1"/>
      <p:bldP spid="2" grpId="0"/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6"/>
          <p:cNvSpPr/>
          <p:nvPr/>
        </p:nvSpPr>
        <p:spPr>
          <a:xfrm>
            <a:off x="532765" y="629920"/>
            <a:ext cx="7096760" cy="21437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下列四个命题：①一组对边平行且一组对角相等的四边形是平行四边形；②对角线互相垂直且相等的四边形是正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方形；③顺次连接矩形四边中点得到的四边形是菱形；④等边三角形既是轴对称图形又是中心对称图形．其中真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命题共有（ ）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1个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2个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3个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4个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【答案】B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【解析】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①一组对边平行且一组对角相等的四边形是平行四边形，故正确；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②对角线互相垂直且相等的四边形不一定是正方形，故错误；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③顺次连接矩形四边中点得到的四边形是菱形，故正确；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④等边三角形既是轴对称图形不是中心对称图形，故错误.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故选：B．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Pentagon 25"/>
          <p:cNvSpPr/>
          <p:nvPr/>
        </p:nvSpPr>
        <p:spPr>
          <a:xfrm>
            <a:off x="532130" y="3101340"/>
            <a:ext cx="790575" cy="273050"/>
          </a:xfrm>
          <a:prstGeom prst="homePlate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r>
              <a:rPr lang="zh-CN" altLang="en-US" sz="1500" dirty="0">
                <a:solidFill>
                  <a:schemeClr val="bg1"/>
                </a:solidFill>
              </a:rPr>
              <a:t>第</a:t>
            </a:r>
            <a:r>
              <a:rPr lang="en-US" altLang="zh-CN" sz="1500" dirty="0">
                <a:solidFill>
                  <a:schemeClr val="bg1"/>
                </a:solidFill>
              </a:rPr>
              <a:t>2</a:t>
            </a:r>
            <a:r>
              <a:rPr lang="zh-CN" altLang="en-US" sz="1500" dirty="0">
                <a:solidFill>
                  <a:schemeClr val="bg1"/>
                </a:solidFill>
              </a:rPr>
              <a:t>题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5" name="Rectangle 26"/>
          <p:cNvSpPr/>
          <p:nvPr/>
        </p:nvSpPr>
        <p:spPr>
          <a:xfrm>
            <a:off x="1403350" y="3075305"/>
            <a:ext cx="4726305" cy="2781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班级得分率：0.21%， 年级得分率：45.99%， 答对：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人，答错：53人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6"/>
          <p:cNvSpPr/>
          <p:nvPr/>
        </p:nvSpPr>
        <p:spPr>
          <a:xfrm>
            <a:off x="555625" y="3533775"/>
            <a:ext cx="8175625" cy="70675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答错学生：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邓舒月、刁卉、李美仪、蔡浩霖、陈嘉利、陈铭诗、陈俊澄、陈文俊、李乐诗、耿言、李琦、孔炫斌、杜君豪、崔珏峥、任娟、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潘紫恩、梁欣然15、陆悦、庞珊、罗兆俊、林梦茨、李扬波、刘丰铭、盘欣峒、欧洵傲、邱煜博、邵恩、徐义沣、吴雪静、先玺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蓉、徐卓君、谢洋、许安琦、谢雅琪、谭晰元、向攀嵩、谢思进、徐雨菲、姚钧杰、许培昇、徐子琪、詹永濠、张炜锋、林敬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圣、钟卓霖、邹乐欣、范轩毓、游智翔、郑依琪、张明哲、陈梓豪、张政、郑子莹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262">
        <p14:gallery dir="l"/>
      </p:transition>
    </mc:Choice>
    <mc:Fallback>
      <p:transition spd="slow" advTm="526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6"/>
          <p:cNvSpPr/>
          <p:nvPr/>
        </p:nvSpPr>
        <p:spPr>
          <a:xfrm>
            <a:off x="539115" y="626745"/>
            <a:ext cx="7096760" cy="13455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在平面直角坐标系中，点 一定在第（ ）象限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第一象限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第二象限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第三象限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第四象限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【答案】B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【解析】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∵点 它的横坐标 ，纵坐标 ， ∴符合点在第二象限的条件，故点 一定在第二象限．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故选：B．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6"/>
          <p:cNvSpPr/>
          <p:nvPr/>
        </p:nvSpPr>
        <p:spPr>
          <a:xfrm>
            <a:off x="539115" y="2643505"/>
            <a:ext cx="7096760" cy="21437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下列四个命题：①一组对边平行且一组对角相等的四边形是平行四边形；②对角线互相垂直且相等的四边形是正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方形；③顺次连接矩形四边中点得到的四边形是菱形；④等边三角形既是轴对称图形又是中心对称图形．其中真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命题共有（ ）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1个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2个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3个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4个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【答案】B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【解析】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①一组对边平行且一组对角相等的四边形是平行四边形，故正确；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②对角线互相垂直且相等的四边形不一定是正方形，故错误；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③顺次连接矩形四边中点得到的四边形是菱形，故正确；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④等边三角形既是轴对称图形不是中心对称图形，故错误.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故选：B．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entagon 39"/>
          <p:cNvSpPr/>
          <p:nvPr/>
        </p:nvSpPr>
        <p:spPr>
          <a:xfrm>
            <a:off x="508000" y="2211070"/>
            <a:ext cx="788035" cy="273050"/>
          </a:xfrm>
          <a:prstGeom prst="homePlate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r>
              <a:rPr lang="zh-CN" sz="1500">
                <a:solidFill>
                  <a:schemeClr val="bg1"/>
                </a:solidFill>
              </a:rPr>
              <a:t>案例题</a:t>
            </a:r>
            <a:endParaRPr lang="zh-CN" sz="15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1834">
        <p14:switch dir="r"/>
      </p:transition>
    </mc:Choice>
    <mc:Fallback>
      <p:transition spd="slow" advTm="18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1" grpId="0" bldLvl="0" animBg="1"/>
      <p:bldP spid="12" grpId="0" bldLvl="0" animBg="1"/>
    </p:bldLst>
  </p:timing>
</p:sld>
</file>

<file path=ppt/tags/tag1.xml><?xml version="1.0" encoding="utf-8"?>
<p:tagLst xmlns:p="http://schemas.openxmlformats.org/presentationml/2006/main">
  <p:tag name="KSO_WM_UNIT_TABLE_BEAUTIFY" val="smartTable{574147e9-628c-4539-8268-13a6af4c8435}"/>
</p:tagLst>
</file>

<file path=ppt/tags/tag10.xml><?xml version="1.0" encoding="utf-8"?>
<p:tagLst xmlns:p="http://schemas.openxmlformats.org/presentationml/2006/main">
  <p:tag name="KSO_WM_UNIT_TABLE_BEAUTIFY" val="smartTable{9c09f839-e1a0-4971-aa7f-d641aeb5b028}"/>
</p:tagLst>
</file>

<file path=ppt/tags/tag11.xml><?xml version="1.0" encoding="utf-8"?>
<p:tagLst xmlns:p="http://schemas.openxmlformats.org/presentationml/2006/main">
  <p:tag name="ISPRING_PRESENTATION_TITLE" val="13.pptx"/>
</p:tagLst>
</file>

<file path=ppt/tags/tag2.xml><?xml version="1.0" encoding="utf-8"?>
<p:tagLst xmlns:p="http://schemas.openxmlformats.org/presentationml/2006/main">
  <p:tag name="KSO_WM_UNIT_TABLE_BEAUTIFY" val="smartTable{b9e42102-91f5-4416-b0e0-1a01ca545d54}"/>
</p:tagLst>
</file>

<file path=ppt/tags/tag3.xml><?xml version="1.0" encoding="utf-8"?>
<p:tagLst xmlns:p="http://schemas.openxmlformats.org/presentationml/2006/main">
  <p:tag name="KSO_WM_UNIT_TABLE_BEAUTIFY" val="smartTable{b9e42102-91f5-4416-b0e0-1a01ca545d54}"/>
</p:tagLst>
</file>

<file path=ppt/tags/tag4.xml><?xml version="1.0" encoding="utf-8"?>
<p:tagLst xmlns:p="http://schemas.openxmlformats.org/presentationml/2006/main">
  <p:tag name="KSO_WM_UNIT_TABLE_BEAUTIFY" val="smartTable{b9e42102-91f5-4416-b0e0-1a01ca545d54}"/>
  <p:tag name="TABLE_ENDDRAG_ORIGIN_RECT" val="90*146"/>
  <p:tag name="TABLE_ENDDRAG_RECT" val="439*168*90*146"/>
</p:tagLst>
</file>

<file path=ppt/tags/tag5.xml><?xml version="1.0" encoding="utf-8"?>
<p:tagLst xmlns:p="http://schemas.openxmlformats.org/presentationml/2006/main">
  <p:tag name="KSO_WM_UNIT_TABLE_BEAUTIFY" val="smartTable{b9e42102-91f5-4416-b0e0-1a01ca545d54}"/>
</p:tagLst>
</file>

<file path=ppt/tags/tag6.xml><?xml version="1.0" encoding="utf-8"?>
<p:tagLst xmlns:p="http://schemas.openxmlformats.org/presentationml/2006/main">
  <p:tag name="KSO_WM_UNIT_TABLE_BEAUTIFY" val="smartTable{574147e9-628c-4539-8268-13a6af4c8435}"/>
</p:tagLst>
</file>

<file path=ppt/tags/tag7.xml><?xml version="1.0" encoding="utf-8"?>
<p:tagLst xmlns:p="http://schemas.openxmlformats.org/presentationml/2006/main">
  <p:tag name="KSO_WM_UNIT_TABLE_BEAUTIFY" val="smartTable{b6544221-a6d3-4b43-9c89-24903205b149}"/>
  <p:tag name="TABLE_ENDDRAG_ORIGIN_RECT" val="590*60"/>
  <p:tag name="TABLE_ENDDRAG_RECT" val="42*162*590*60"/>
</p:tagLst>
</file>

<file path=ppt/tags/tag8.xml><?xml version="1.0" encoding="utf-8"?>
<p:tagLst xmlns:p="http://schemas.openxmlformats.org/presentationml/2006/main">
  <p:tag name="KSO_WM_UNIT_TABLE_BEAUTIFY" val="smartTable{574147e9-628c-4539-8268-13a6af4c8435}"/>
  <p:tag name="TABLE_ENDDRAG_ORIGIN_RECT" val="590*60"/>
  <p:tag name="TABLE_ENDDRAG_RECT" val="42*162*590*60"/>
</p:tagLst>
</file>

<file path=ppt/tags/tag9.xml><?xml version="1.0" encoding="utf-8"?>
<p:tagLst xmlns:p="http://schemas.openxmlformats.org/presentationml/2006/main">
  <p:tag name="KSO_WM_UNIT_TABLE_BEAUTIFY" val="smartTable{9c09f839-e1a0-4971-aa7f-d641aeb5b02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2789</Words>
  <Application>WPS 演示</Application>
  <PresentationFormat>自定义</PresentationFormat>
  <Paragraphs>643</Paragraphs>
  <Slides>10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方正粗黑宋简体</vt:lpstr>
      <vt:lpstr>Impact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2017-03-26T02:09:00Z</dcterms:created>
  <dc:description>http://www.ypppt.com/</dc:description>
  <cp:keywords>http:/www.ypppt.com</cp:keywords>
  <cp:lastModifiedBy>steven</cp:lastModifiedBy>
  <dcterms:modified xsi:type="dcterms:W3CDTF">2021-08-20T06:50:30Z</dcterms:modified>
  <cp:revision>73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SaveFontToCloudKey">
    <vt:lpwstr>618455341_btnclosed</vt:lpwstr>
  </property>
  <property fmtid="{D5CDD505-2E9C-101B-9397-08002B2CF9AE}" pid="3" name="ICV">
    <vt:lpwstr>BFF1FB68F2954F97AC49366F72CDA4E7</vt:lpwstr>
  </property>
  <property fmtid="{D5CDD505-2E9C-101B-9397-08002B2CF9AE}" pid="4" name="KSOProductBuildVer">
    <vt:lpwstr>2052-11.1.0.9564</vt:lpwstr>
  </property>
</Properties>
</file>