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304" r:id="rId6"/>
    <p:sldId id="303" r:id="rId7"/>
    <p:sldId id="302" r:id="rId8"/>
  </p:sldIdLst>
  <p:sldSz cx="9144000" cy="5141595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829"/>
    <a:srgbClr val="323233"/>
    <a:srgbClr val="73B2AA"/>
    <a:srgbClr val="373739"/>
    <a:srgbClr val="B48055"/>
    <a:srgbClr val="AE666B"/>
    <a:srgbClr val="77484B"/>
    <a:srgbClr val="965B3F"/>
    <a:srgbClr val="B06661"/>
    <a:srgbClr val="B06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402" y="96"/>
      </p:cViewPr>
      <p:guideLst>
        <p:guide orient="horz" pos="1659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960" y="-90"/>
      </p:cViewPr>
      <p:guideLst>
        <p:guide orient="horz" pos="2950"/>
        <p:guide pos="22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1A09C-AB03-4DCA-AF4D-4A7C109893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FB9D-89F2-4AD9-B25C-DB5C7C6C72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19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40"/>
          <p:cNvSpPr>
            <a:spLocks noChangeArrowheads="1"/>
          </p:cNvSpPr>
          <p:nvPr/>
        </p:nvSpPr>
        <p:spPr bwMode="auto">
          <a:xfrm>
            <a:off x="2771800" y="1485827"/>
            <a:ext cx="360040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spc="3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教师讲义</a:t>
            </a:r>
            <a:endParaRPr lang="zh-CN" altLang="en-US" sz="2800" spc="3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6373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114976" y="1857985"/>
            <a:ext cx="1377836" cy="861774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zh-CN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"/>
          <p:cNvSpPr txBox="1"/>
          <p:nvPr/>
        </p:nvSpPr>
        <p:spPr>
          <a:xfrm>
            <a:off x="3389274" y="726105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01 </a:t>
            </a:r>
            <a:endParaRPr lang="zh-CN" altLang="en-US" sz="20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4105788" y="757965"/>
            <a:ext cx="0" cy="432000"/>
          </a:xfrm>
          <a:prstGeom prst="line">
            <a:avLst/>
          </a:prstGeom>
          <a:ln>
            <a:solidFill>
              <a:srgbClr val="E69B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3"/>
          <p:cNvSpPr txBox="1"/>
          <p:nvPr/>
        </p:nvSpPr>
        <p:spPr>
          <a:xfrm>
            <a:off x="4211955" y="735965"/>
            <a:ext cx="2356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班级情况分析</a:t>
            </a:r>
            <a:r>
              <a:rPr lang="en-US" altLang="zh-CN" sz="2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4"/>
          <p:cNvSpPr txBox="1"/>
          <p:nvPr/>
        </p:nvSpPr>
        <p:spPr>
          <a:xfrm>
            <a:off x="3389274" y="1458951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02 </a:t>
            </a:r>
            <a:endParaRPr lang="zh-CN" altLang="en-US" sz="20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4105788" y="1490811"/>
            <a:ext cx="0" cy="43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6"/>
          <p:cNvSpPr txBox="1"/>
          <p:nvPr/>
        </p:nvSpPr>
        <p:spPr>
          <a:xfrm>
            <a:off x="4211955" y="1468755"/>
            <a:ext cx="2722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试题错误率分析</a:t>
            </a:r>
            <a:r>
              <a:rPr lang="en-US" altLang="zh-CN" sz="2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7"/>
          <p:cNvSpPr txBox="1"/>
          <p:nvPr/>
        </p:nvSpPr>
        <p:spPr>
          <a:xfrm>
            <a:off x="3389274" y="2201167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03 </a:t>
            </a:r>
            <a:endParaRPr lang="en-US" altLang="zh-CN" sz="20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4105788" y="2233027"/>
            <a:ext cx="0" cy="432000"/>
          </a:xfrm>
          <a:prstGeom prst="line">
            <a:avLst/>
          </a:prstGeom>
          <a:ln>
            <a:solidFill>
              <a:srgbClr val="C28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9"/>
          <p:cNvSpPr txBox="1"/>
          <p:nvPr/>
        </p:nvSpPr>
        <p:spPr>
          <a:xfrm>
            <a:off x="4211960" y="2211222"/>
            <a:ext cx="33864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知识点掌握情况</a:t>
            </a:r>
            <a:r>
              <a:rPr lang="en-US" altLang="zh-CN" sz="20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0"/>
          <p:cNvSpPr txBox="1"/>
          <p:nvPr/>
        </p:nvSpPr>
        <p:spPr>
          <a:xfrm>
            <a:off x="3389274" y="2943383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04</a:t>
            </a:r>
            <a:endParaRPr lang="en-US" altLang="zh-CN" sz="20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4105788" y="2975243"/>
            <a:ext cx="0" cy="432000"/>
          </a:xfrm>
          <a:prstGeom prst="line">
            <a:avLst/>
          </a:prstGeom>
          <a:ln>
            <a:solidFill>
              <a:srgbClr val="80CE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"/>
          <p:cNvSpPr txBox="1"/>
          <p:nvPr/>
        </p:nvSpPr>
        <p:spPr>
          <a:xfrm>
            <a:off x="4211960" y="2953438"/>
            <a:ext cx="33864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班级共性错题</a:t>
            </a:r>
            <a:r>
              <a:rPr lang="en-US" altLang="zh-CN" sz="20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0"/>
          <p:cNvSpPr txBox="1"/>
          <p:nvPr/>
        </p:nvSpPr>
        <p:spPr>
          <a:xfrm>
            <a:off x="3389909" y="3713638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Impact" panose="020B0806030902050204" pitchFamily="34" charset="0"/>
              </a:rPr>
              <a:t>05</a:t>
            </a:r>
            <a:endParaRPr lang="en-US" altLang="zh-CN" sz="2000" dirty="0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latin typeface="Impact" panose="020B080603090205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106423" y="3745498"/>
            <a:ext cx="0" cy="432000"/>
          </a:xfrm>
          <a:prstGeom prst="line">
            <a:avLst/>
          </a:prstGeom>
          <a:ln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"/>
          <p:cNvSpPr txBox="1"/>
          <p:nvPr/>
        </p:nvSpPr>
        <p:spPr>
          <a:xfrm>
            <a:off x="4212595" y="3723693"/>
            <a:ext cx="33864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rgbClr val="9BDE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9BDE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班级其他错题</a:t>
            </a:r>
            <a:r>
              <a:rPr lang="en-US" altLang="zh-CN" sz="2000" b="1" dirty="0">
                <a:solidFill>
                  <a:srgbClr val="9BDE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rgbClr val="9BDE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732">
        <p14:gallery dir="l"/>
      </p:transition>
    </mc:Choice>
    <mc:Fallback>
      <p:transition spd="slow" advTm="3732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bldLvl="0" animBg="1"/>
          <p:bldP spid="35" grpId="1" bldLvl="0" animBg="1"/>
          <p:bldP spid="111" grpId="0"/>
          <p:bldP spid="113" grpId="0"/>
          <p:bldP spid="114" grpId="0"/>
          <p:bldP spid="116" grpId="0"/>
          <p:bldP spid="117" grpId="0"/>
          <p:bldP spid="119" grpId="0"/>
          <p:bldP spid="120" grpId="0"/>
          <p:bldP spid="1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bldLvl="0" animBg="1"/>
          <p:bldP spid="35" grpId="1" bldLvl="0" animBg="1"/>
          <p:bldP spid="111" grpId="0"/>
          <p:bldP spid="113" grpId="0"/>
          <p:bldP spid="114" grpId="0"/>
          <p:bldP spid="116" grpId="0"/>
          <p:bldP spid="117" grpId="0"/>
          <p:bldP spid="119" grpId="0"/>
          <p:bldP spid="120" grpId="0"/>
          <p:bldP spid="12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9A8F6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9A8F6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266001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班级情况分析</a:t>
            </a:r>
            <a:endParaRPr lang="en-US" altLang="zh-CN" sz="16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0997">
        <p14:gallery dir="l"/>
      </p:transition>
    </mc:Choice>
    <mc:Fallback>
      <p:transition spd="slow" advTm="109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B06661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06661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B066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试题错误率分析</a:t>
            </a:r>
            <a:r>
              <a:rPr lang="en-US" altLang="zh-CN" sz="1600" b="1" dirty="0">
                <a:solidFill>
                  <a:srgbClr val="B066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solidFill>
                <a:srgbClr val="B066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42">
        <p14:gallery dir="l"/>
      </p:transition>
    </mc:Choice>
    <mc:Fallback>
      <p:transition spd="slow" advTm="66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B48055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03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48055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B480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知识点掌握情况</a:t>
            </a:r>
            <a:endParaRPr lang="zh-CN" altLang="en-US" sz="1600" b="1" dirty="0">
              <a:solidFill>
                <a:srgbClr val="B480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616">
        <p14:gallery dir="l"/>
      </p:transition>
    </mc:Choice>
    <mc:Fallback>
      <p:transition spd="slow" advTm="86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</p:bldLst>
  </p:timing>
</p:sld>
</file>

<file path=ppt/tags/tag1.xml><?xml version="1.0" encoding="utf-8"?>
<p:tagLst xmlns:p="http://schemas.openxmlformats.org/presentationml/2006/main">
  <p:tag name="ISPRING_PRESENTATION_TITLE" val="13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自定义</PresentationFormat>
  <Paragraphs>37</Paragraphs>
  <Slides>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方正粗黑宋简体</vt:lpstr>
      <vt:lpstr>Impact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dc:description>http://www.ypppt.com/</dc:description>
  <cp:lastModifiedBy>steven</cp:lastModifiedBy>
  <cp:revision>83</cp:revision>
  <dcterms:created xsi:type="dcterms:W3CDTF">2017-03-26T02:09:00Z</dcterms:created>
  <dcterms:modified xsi:type="dcterms:W3CDTF">2021-08-23T03:44:01Z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SaveFontToCloudKey">
    <vt:lpwstr>618455341_btnclosed</vt:lpwstr>
  </property>
  <property fmtid="{D5CDD505-2E9C-101B-9397-08002B2CF9AE}" pid="3" name="ICV">
    <vt:lpwstr>BFF1FB68F2954F97AC49366F72CDA4E7</vt:lpwstr>
  </property>
  <property fmtid="{D5CDD505-2E9C-101B-9397-08002B2CF9AE}" pid="4" name="KSOProductBuildVer">
    <vt:lpwstr>2052-11.1.0.9564</vt:lpwstr>
  </property>
</Properties>
</file>